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4"/>
    <p:sldMasterId id="2147483754" r:id="rId5"/>
  </p:sldMasterIdLst>
  <p:notesMasterIdLst>
    <p:notesMasterId r:id="rId17"/>
  </p:notesMasterIdLst>
  <p:handoutMasterIdLst>
    <p:handoutMasterId r:id="rId18"/>
  </p:handoutMasterIdLst>
  <p:sldIdLst>
    <p:sldId id="600" r:id="rId6"/>
    <p:sldId id="941" r:id="rId7"/>
    <p:sldId id="735" r:id="rId8"/>
    <p:sldId id="4200" r:id="rId9"/>
    <p:sldId id="4201" r:id="rId10"/>
    <p:sldId id="4202" r:id="rId11"/>
    <p:sldId id="4199" r:id="rId12"/>
    <p:sldId id="4203" r:id="rId13"/>
    <p:sldId id="4204" r:id="rId14"/>
    <p:sldId id="4206" r:id="rId15"/>
    <p:sldId id="4205" r:id="rId16"/>
  </p:sldIdLst>
  <p:sldSz cx="12801600" cy="720566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1pPr>
    <a:lvl2pPr marL="48015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2pPr>
    <a:lvl3pPr marL="9603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3pPr>
    <a:lvl4pPr marL="14404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4pPr>
    <a:lvl5pPr marL="192060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5pPr>
    <a:lvl6pPr marL="2400757" algn="l" defTabSz="960303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6pPr>
    <a:lvl7pPr marL="2880909" algn="l" defTabSz="960303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7pPr>
    <a:lvl8pPr marL="3361060" algn="l" defTabSz="960303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8pPr>
    <a:lvl9pPr marL="3841212" algn="l" defTabSz="960303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70">
          <p15:clr>
            <a:srgbClr val="A4A3A4"/>
          </p15:clr>
        </p15:guide>
        <p15:guide id="4" pos="40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rento, Bradford Christopher" initials="TB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C6D9F1"/>
    <a:srgbClr val="006600"/>
    <a:srgbClr val="D7E4BD"/>
    <a:srgbClr val="D99694"/>
    <a:srgbClr val="E6B9B8"/>
    <a:srgbClr val="996600"/>
    <a:srgbClr val="00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5" autoAdjust="0"/>
    <p:restoredTop sz="92478" autoAdjust="0"/>
  </p:normalViewPr>
  <p:slideViewPr>
    <p:cSldViewPr>
      <p:cViewPr varScale="1">
        <p:scale>
          <a:sx n="98" d="100"/>
          <a:sy n="98" d="100"/>
        </p:scale>
        <p:origin x="208" y="200"/>
      </p:cViewPr>
      <p:guideLst>
        <p:guide orient="horz" pos="2160"/>
        <p:guide pos="3840"/>
        <p:guide orient="horz" pos="2270"/>
        <p:guide pos="4032"/>
      </p:guideLst>
    </p:cSldViewPr>
  </p:slideViewPr>
  <p:outlineViewPr>
    <p:cViewPr>
      <p:scale>
        <a:sx n="33" d="100"/>
        <a:sy n="33" d="100"/>
      </p:scale>
      <p:origin x="0" y="-2274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60" d="100"/>
        <a:sy n="160" d="100"/>
      </p:scale>
      <p:origin x="0" y="-12018"/>
    </p:cViewPr>
  </p:sorterViewPr>
  <p:notesViewPr>
    <p:cSldViewPr>
      <p:cViewPr varScale="1">
        <p:scale>
          <a:sx n="52" d="100"/>
          <a:sy n="52" d="100"/>
        </p:scale>
        <p:origin x="2838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871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066800"/>
            <a:ext cx="4854575" cy="2732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8DB4C88-242B-4A4C-8F58-46F070C01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660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0151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0303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40454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20606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00757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0909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1060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1212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6388" y="1066800"/>
            <a:ext cx="4854575" cy="2732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DB4C88-242B-4A4C-8F58-46F070C01A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225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B4C88-242B-4A4C-8F58-46F070C01A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855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B4C88-242B-4A4C-8F58-46F070C01A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81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B4C88-242B-4A4C-8F58-46F070C01A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87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87413" y="708025"/>
            <a:ext cx="5762625" cy="32432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548135"/>
            <a:ext cx="5607050" cy="37217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baseline="0" dirty="0"/>
              <a:t> </a:t>
            </a:r>
            <a:endParaRPr lang="en-US" alt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fld id="{1694C986-F3EB-4F5D-ADF7-933FB2547EBF}" type="slidenum">
              <a:rPr lang="en-US" altLang="en-US">
                <a:solidFill>
                  <a:prstClr val="black"/>
                </a:solidFill>
              </a:rPr>
              <a:pPr/>
              <a:t>9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96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87413" y="708025"/>
            <a:ext cx="5762625" cy="32432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548135"/>
            <a:ext cx="5607050" cy="37217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baseline="0" dirty="0"/>
              <a:t> </a:t>
            </a:r>
            <a:endParaRPr lang="en-US" alt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fld id="{1694C986-F3EB-4F5D-ADF7-933FB2547EBF}" type="slidenum">
              <a:rPr lang="en-US" altLang="en-US">
                <a:solidFill>
                  <a:prstClr val="black"/>
                </a:solidFill>
              </a:rPr>
              <a:pPr/>
              <a:t>10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920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87413" y="708025"/>
            <a:ext cx="5762625" cy="32432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548135"/>
            <a:ext cx="5607050" cy="37217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baseline="0" dirty="0"/>
              <a:t> </a:t>
            </a:r>
            <a:endParaRPr lang="en-US" alt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fld id="{1694C986-F3EB-4F5D-ADF7-933FB2547EBF}" type="slidenum">
              <a:rPr lang="en-US" altLang="en-US">
                <a:solidFill>
                  <a:prstClr val="black"/>
                </a:solidFill>
              </a:rPr>
              <a:pPr/>
              <a:t>11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6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281009"/>
            <a:ext cx="10881360" cy="2562012"/>
          </a:xfrm>
        </p:spPr>
        <p:txBody>
          <a:bodyPr>
            <a:normAutofit/>
          </a:bodyPr>
          <a:lstStyle>
            <a:lvl1pPr>
              <a:defRPr sz="3800">
                <a:solidFill>
                  <a:srgbClr val="0079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163272"/>
            <a:ext cx="8961120" cy="2001573"/>
          </a:xfrm>
        </p:spPr>
        <p:txBody>
          <a:bodyPr>
            <a:normAutofit/>
          </a:bodyPr>
          <a:lstStyle>
            <a:lvl1pPr marL="0" indent="0" algn="ctr">
              <a:buNone/>
              <a:defRPr sz="1900" baseline="0">
                <a:solidFill>
                  <a:schemeClr val="tx1">
                    <a:lumMod val="50000"/>
                  </a:schemeClr>
                </a:solidFill>
              </a:defRPr>
            </a:lvl1pPr>
            <a:lvl2pPr marL="480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1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000">
                <a:solidFill>
                  <a:srgbClr val="262626"/>
                </a:solidFill>
              </a:rPr>
              <a:t>Click to edit Master subtitle style</a:t>
            </a:r>
            <a:endParaRPr lang="en-US" sz="3000" dirty="0">
              <a:solidFill>
                <a:srgbClr val="262626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40080" y="1200944"/>
            <a:ext cx="1152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531" y="166798"/>
            <a:ext cx="3922301" cy="99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70122C-3D44-BC65-D038-C50C2A3F4E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89"/>
          <a:stretch/>
        </p:blipFill>
        <p:spPr>
          <a:xfrm>
            <a:off x="10439400" y="6269831"/>
            <a:ext cx="2334150" cy="96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4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043964"/>
            <a:ext cx="7680960" cy="595469"/>
          </a:xfrm>
        </p:spPr>
        <p:txBody>
          <a:bodyPr anchor="b"/>
          <a:lstStyle>
            <a:lvl1pPr algn="l">
              <a:defRPr sz="2100" b="1">
                <a:solidFill>
                  <a:srgbClr val="0079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43839"/>
            <a:ext cx="7680960" cy="4323398"/>
          </a:xfrm>
        </p:spPr>
        <p:txBody>
          <a:bodyPr/>
          <a:lstStyle>
            <a:lvl1pPr marL="0" indent="0">
              <a:buNone/>
              <a:defRPr sz="3400"/>
            </a:lvl1pPr>
            <a:lvl2pPr marL="480151" indent="0">
              <a:buNone/>
              <a:defRPr sz="2900"/>
            </a:lvl2pPr>
            <a:lvl3pPr marL="960303" indent="0">
              <a:buNone/>
              <a:defRPr sz="2500"/>
            </a:lvl3pPr>
            <a:lvl4pPr marL="1440454" indent="0">
              <a:buNone/>
              <a:defRPr sz="2100"/>
            </a:lvl4pPr>
            <a:lvl5pPr marL="1920606" indent="0">
              <a:buNone/>
              <a:defRPr sz="2100"/>
            </a:lvl5pPr>
            <a:lvl6pPr marL="2400757" indent="0">
              <a:buNone/>
              <a:defRPr sz="2100"/>
            </a:lvl6pPr>
            <a:lvl7pPr marL="2880909" indent="0">
              <a:buNone/>
              <a:defRPr sz="2100"/>
            </a:lvl7pPr>
            <a:lvl8pPr marL="3361060" indent="0">
              <a:buNone/>
              <a:defRPr sz="2100"/>
            </a:lvl8pPr>
            <a:lvl9pPr marL="3841212" indent="0">
              <a:buNone/>
              <a:defRPr sz="21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5639432"/>
            <a:ext cx="7680960" cy="1326042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480151" indent="0">
              <a:buNone/>
              <a:defRPr sz="1300"/>
            </a:lvl2pPr>
            <a:lvl3pPr marL="960303" indent="0">
              <a:buNone/>
              <a:defRPr sz="1100"/>
            </a:lvl3pPr>
            <a:lvl4pPr marL="1440454" indent="0">
              <a:buNone/>
              <a:defRPr sz="900"/>
            </a:lvl4pPr>
            <a:lvl5pPr marL="1920606" indent="0">
              <a:buNone/>
              <a:defRPr sz="900"/>
            </a:lvl5pPr>
            <a:lvl6pPr marL="2400757" indent="0">
              <a:buNone/>
              <a:defRPr sz="900"/>
            </a:lvl6pPr>
            <a:lvl7pPr marL="2880909" indent="0">
              <a:buNone/>
              <a:defRPr sz="900"/>
            </a:lvl7pPr>
            <a:lvl8pPr marL="3361060" indent="0">
              <a:buNone/>
              <a:defRPr sz="900"/>
            </a:lvl8pPr>
            <a:lvl9pPr marL="384121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509203" y="5639433"/>
            <a:ext cx="768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5974080" y="6834260"/>
            <a:ext cx="853440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300"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9DAA976E-CE5C-4662-B9AF-CA06D74200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616311"/>
            <a:ext cx="1946910" cy="4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52CB8A-F85B-CD0E-6A35-1E7CDCCF0B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89"/>
          <a:stretch/>
        </p:blipFill>
        <p:spPr>
          <a:xfrm>
            <a:off x="10889524" y="6488377"/>
            <a:ext cx="1946910" cy="8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8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24500D59-1910-4215-8366-3DBCDA09A8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616311"/>
            <a:ext cx="1946910" cy="4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547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0252"/>
            <a:ext cx="11521440" cy="800629"/>
          </a:xfrm>
        </p:spPr>
        <p:txBody>
          <a:bodyPr>
            <a:normAutofit/>
          </a:bodyPr>
          <a:lstStyle>
            <a:lvl1pPr>
              <a:defRPr sz="3800">
                <a:solidFill>
                  <a:srgbClr val="0079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1681321"/>
            <a:ext cx="11521440" cy="5284153"/>
          </a:xfrm>
        </p:spPr>
        <p:txBody>
          <a:bodyPr vert="eaVert"/>
          <a:lstStyle>
            <a:lvl1pPr marL="360114" indent="-360114">
              <a:buFont typeface="Arial"/>
              <a:buChar char="•"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40080" y="1120881"/>
            <a:ext cx="1152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1841480" y="6805348"/>
            <a:ext cx="853440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300"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id="{77C6CBD3-04C9-4F0A-909B-8472273548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616311"/>
            <a:ext cx="1946910" cy="4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438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88560"/>
            <a:ext cx="2880360" cy="6676914"/>
          </a:xfrm>
        </p:spPr>
        <p:txBody>
          <a:bodyPr vert="eaVert"/>
          <a:lstStyle>
            <a:lvl1pPr>
              <a:defRPr>
                <a:solidFill>
                  <a:srgbClr val="0079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88560"/>
            <a:ext cx="8427720" cy="6676914"/>
          </a:xfrm>
        </p:spPr>
        <p:txBody>
          <a:bodyPr vert="eaVert"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9281162" y="320251"/>
            <a:ext cx="1" cy="6645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1841480" y="6805348"/>
            <a:ext cx="853440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300"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BFE8FF34-7C35-4A3E-AE0A-35648EFD8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646030" y="755506"/>
            <a:ext cx="1946910" cy="4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730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4895" y="1159311"/>
            <a:ext cx="4736592" cy="922325"/>
          </a:xfrm>
        </p:spPr>
        <p:txBody>
          <a:bodyPr anchor="b"/>
          <a:lstStyle>
            <a:lvl1pPr algn="l">
              <a:buNone/>
              <a:defRPr sz="1900" b="1">
                <a:solidFill>
                  <a:srgbClr val="0079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494895" y="2112660"/>
            <a:ext cx="4736592" cy="4851813"/>
          </a:xfrm>
        </p:spPr>
        <p:txBody>
          <a:bodyPr/>
          <a:lstStyle>
            <a:lvl1pPr marL="9603" indent="0"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13360" y="815641"/>
            <a:ext cx="7143293" cy="6148832"/>
          </a:xfrm>
        </p:spPr>
        <p:txBody>
          <a:bodyPr/>
          <a:lstStyle>
            <a:lvl1pPr>
              <a:defRPr sz="3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9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5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1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1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467600" y="2081636"/>
            <a:ext cx="48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1841480" y="6805348"/>
            <a:ext cx="853440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300"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17">
            <a:extLst>
              <a:ext uri="{FF2B5EF4-FFF2-40B4-BE49-F238E27FC236}">
                <a16:creationId xmlns:a16="http://schemas.microsoft.com/office/drawing/2014/main" id="{6FD97EBD-0D68-4A58-BAFF-DBE0845B07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616311"/>
            <a:ext cx="1946910" cy="4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819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281009"/>
            <a:ext cx="10881360" cy="2562012"/>
          </a:xfrm>
        </p:spPr>
        <p:txBody>
          <a:bodyPr>
            <a:normAutofit/>
          </a:bodyPr>
          <a:lstStyle>
            <a:lvl1pPr>
              <a:defRPr sz="3800">
                <a:solidFill>
                  <a:srgbClr val="0079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163272"/>
            <a:ext cx="8961120" cy="2001573"/>
          </a:xfrm>
        </p:spPr>
        <p:txBody>
          <a:bodyPr>
            <a:normAutofit/>
          </a:bodyPr>
          <a:lstStyle>
            <a:lvl1pPr marL="0" indent="0" algn="ctr">
              <a:buNone/>
              <a:defRPr sz="1900" baseline="0">
                <a:solidFill>
                  <a:schemeClr val="tx1">
                    <a:lumMod val="50000"/>
                  </a:schemeClr>
                </a:solidFill>
              </a:defRPr>
            </a:lvl1pPr>
            <a:lvl2pPr marL="480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1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000">
                <a:solidFill>
                  <a:srgbClr val="262626"/>
                </a:solidFill>
              </a:rPr>
              <a:t>Click to edit Master subtitle style</a:t>
            </a:r>
            <a:endParaRPr lang="en-US" sz="3000" dirty="0">
              <a:solidFill>
                <a:srgbClr val="262626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40080" y="1200944"/>
            <a:ext cx="1152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5CA327E-E9C9-4061-A9EE-51F1E99C46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89"/>
          <a:stretch/>
        </p:blipFill>
        <p:spPr>
          <a:xfrm>
            <a:off x="10439400" y="6269831"/>
            <a:ext cx="2334150" cy="96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09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60126"/>
            <a:ext cx="11521440" cy="880692"/>
          </a:xfrm>
        </p:spPr>
        <p:txBody>
          <a:bodyPr>
            <a:normAutofit/>
          </a:bodyPr>
          <a:lstStyle>
            <a:lvl1pPr>
              <a:defRPr sz="3800">
                <a:solidFill>
                  <a:srgbClr val="0079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61070"/>
            <a:ext cx="11521440" cy="5364216"/>
          </a:xfrm>
        </p:spPr>
        <p:txBody>
          <a:bodyPr/>
          <a:lstStyle>
            <a:lvl1pPr marL="360114" indent="-360114">
              <a:buFont typeface="Arial"/>
              <a:buChar char="•"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960303" indent="-480151">
              <a:buFont typeface="Courier New" panose="02070309020205020404" pitchFamily="49" charset="0"/>
              <a:buChar char="o"/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616311"/>
            <a:ext cx="1946910" cy="4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640080" y="1040818"/>
            <a:ext cx="1152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1841480" y="6805348"/>
            <a:ext cx="853440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007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7-</a:t>
            </a: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36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73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630307"/>
            <a:ext cx="10881360" cy="1431125"/>
          </a:xfrm>
        </p:spPr>
        <p:txBody>
          <a:bodyPr anchor="t"/>
          <a:lstStyle>
            <a:lvl1pPr algn="l">
              <a:defRPr sz="4200" b="1" cap="all">
                <a:solidFill>
                  <a:srgbClr val="0079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0" y="3054068"/>
            <a:ext cx="10881360" cy="1576238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01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030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04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2060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007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809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610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4121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40080" y="4630306"/>
            <a:ext cx="1152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1841480" y="6805348"/>
            <a:ext cx="853440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" y="6725285"/>
            <a:ext cx="1600200" cy="40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31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0252"/>
            <a:ext cx="11521440" cy="560440"/>
          </a:xfrm>
        </p:spPr>
        <p:txBody>
          <a:bodyPr>
            <a:normAutofit/>
          </a:bodyPr>
          <a:lstStyle>
            <a:lvl1pPr>
              <a:defRPr sz="3800">
                <a:solidFill>
                  <a:srgbClr val="0079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120881"/>
            <a:ext cx="5654040" cy="5364216"/>
          </a:xfrm>
        </p:spPr>
        <p:txBody>
          <a:bodyPr/>
          <a:lstStyle>
            <a:lvl1pPr marL="360114" indent="-360114">
              <a:buFont typeface="Arial"/>
              <a:buChar char="•"/>
              <a:defRPr sz="29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5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1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9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9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120881"/>
            <a:ext cx="5654040" cy="5364216"/>
          </a:xfrm>
        </p:spPr>
        <p:txBody>
          <a:bodyPr/>
          <a:lstStyle>
            <a:lvl1pPr marL="360114" indent="-360114">
              <a:buFont typeface="Arial"/>
              <a:buChar char="•"/>
              <a:defRPr sz="29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5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1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9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9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1841480" y="6805348"/>
            <a:ext cx="853440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40080" y="960755"/>
            <a:ext cx="1152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2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60126"/>
            <a:ext cx="11521440" cy="880692"/>
          </a:xfrm>
        </p:spPr>
        <p:txBody>
          <a:bodyPr>
            <a:normAutofit/>
          </a:bodyPr>
          <a:lstStyle>
            <a:lvl1pPr>
              <a:defRPr sz="3800">
                <a:solidFill>
                  <a:srgbClr val="0079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61070"/>
            <a:ext cx="11521440" cy="5364216"/>
          </a:xfrm>
        </p:spPr>
        <p:txBody>
          <a:bodyPr/>
          <a:lstStyle>
            <a:lvl1pPr marL="360114" indent="-360114">
              <a:buFont typeface="Arial"/>
              <a:buChar char="•"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960303" indent="-480151">
              <a:buFont typeface="Courier New" panose="02070309020205020404" pitchFamily="49" charset="0"/>
              <a:buChar char="o"/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616311"/>
            <a:ext cx="1946910" cy="4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640080" y="1040818"/>
            <a:ext cx="1152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309360" y="6885411"/>
            <a:ext cx="853440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007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0BB3F-F79E-6194-EBEB-B0D8CE2074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89"/>
          <a:stretch/>
        </p:blipFill>
        <p:spPr>
          <a:xfrm>
            <a:off x="10854690" y="6433889"/>
            <a:ext cx="1946910" cy="8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40189"/>
            <a:ext cx="11521440" cy="800629"/>
          </a:xfrm>
        </p:spPr>
        <p:txBody>
          <a:bodyPr>
            <a:normAutofit/>
          </a:bodyPr>
          <a:lstStyle>
            <a:lvl1pPr>
              <a:defRPr sz="3800">
                <a:solidFill>
                  <a:srgbClr val="0079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361070"/>
            <a:ext cx="5656263" cy="672194"/>
          </a:xfrm>
        </p:spPr>
        <p:txBody>
          <a:bodyPr anchor="b"/>
          <a:lstStyle>
            <a:lvl1pPr marL="0" indent="0">
              <a:buNone/>
              <a:defRPr sz="2500" b="1">
                <a:solidFill>
                  <a:schemeClr val="tx1">
                    <a:lumMod val="50000"/>
                  </a:schemeClr>
                </a:solidFill>
              </a:defRPr>
            </a:lvl1pPr>
            <a:lvl2pPr marL="480151" indent="0">
              <a:buNone/>
              <a:defRPr sz="2100" b="1"/>
            </a:lvl2pPr>
            <a:lvl3pPr marL="960303" indent="0">
              <a:buNone/>
              <a:defRPr sz="1900" b="1"/>
            </a:lvl3pPr>
            <a:lvl4pPr marL="1440454" indent="0">
              <a:buNone/>
              <a:defRPr sz="1700" b="1"/>
            </a:lvl4pPr>
            <a:lvl5pPr marL="1920606" indent="0">
              <a:buNone/>
              <a:defRPr sz="1700" b="1"/>
            </a:lvl5pPr>
            <a:lvl6pPr marL="2400757" indent="0">
              <a:buNone/>
              <a:defRPr sz="1700" b="1"/>
            </a:lvl6pPr>
            <a:lvl7pPr marL="2880909" indent="0">
              <a:buNone/>
              <a:defRPr sz="1700" b="1"/>
            </a:lvl7pPr>
            <a:lvl8pPr marL="3361060" indent="0">
              <a:buNone/>
              <a:defRPr sz="1700" b="1"/>
            </a:lvl8pPr>
            <a:lvl9pPr marL="384121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081638"/>
            <a:ext cx="5656263" cy="4680345"/>
          </a:xfrm>
        </p:spPr>
        <p:txBody>
          <a:bodyPr/>
          <a:lstStyle>
            <a:lvl1pPr marL="360114" indent="-360114">
              <a:buFont typeface="Arial"/>
              <a:buChar char="•"/>
              <a:defRPr sz="25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1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19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7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7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7" y="1361070"/>
            <a:ext cx="5658485" cy="672194"/>
          </a:xfrm>
        </p:spPr>
        <p:txBody>
          <a:bodyPr anchor="b"/>
          <a:lstStyle>
            <a:lvl1pPr marL="0" indent="0">
              <a:buNone/>
              <a:defRPr sz="2500" b="1">
                <a:solidFill>
                  <a:schemeClr val="tx1">
                    <a:lumMod val="50000"/>
                  </a:schemeClr>
                </a:solidFill>
              </a:defRPr>
            </a:lvl1pPr>
            <a:lvl2pPr marL="480151" indent="0">
              <a:buNone/>
              <a:defRPr sz="2100" b="1"/>
            </a:lvl2pPr>
            <a:lvl3pPr marL="960303" indent="0">
              <a:buNone/>
              <a:defRPr sz="1900" b="1"/>
            </a:lvl3pPr>
            <a:lvl4pPr marL="1440454" indent="0">
              <a:buNone/>
              <a:defRPr sz="1700" b="1"/>
            </a:lvl4pPr>
            <a:lvl5pPr marL="1920606" indent="0">
              <a:buNone/>
              <a:defRPr sz="1700" b="1"/>
            </a:lvl5pPr>
            <a:lvl6pPr marL="2400757" indent="0">
              <a:buNone/>
              <a:defRPr sz="1700" b="1"/>
            </a:lvl6pPr>
            <a:lvl7pPr marL="2880909" indent="0">
              <a:buNone/>
              <a:defRPr sz="1700" b="1"/>
            </a:lvl7pPr>
            <a:lvl8pPr marL="3361060" indent="0">
              <a:buNone/>
              <a:defRPr sz="1700" b="1"/>
            </a:lvl8pPr>
            <a:lvl9pPr marL="384121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7" y="2081638"/>
            <a:ext cx="5658485" cy="4760408"/>
          </a:xfrm>
        </p:spPr>
        <p:txBody>
          <a:bodyPr/>
          <a:lstStyle>
            <a:lvl1pPr marL="360114" indent="-360114">
              <a:buFont typeface="Arial"/>
              <a:buChar char="•"/>
              <a:defRPr sz="25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1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19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7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7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40080" y="2081636"/>
            <a:ext cx="5656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507480" y="2081636"/>
            <a:ext cx="5656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40080" y="1040818"/>
            <a:ext cx="1152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1841480" y="6805348"/>
            <a:ext cx="853440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22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0252"/>
            <a:ext cx="11521440" cy="720566"/>
          </a:xfrm>
        </p:spPr>
        <p:txBody>
          <a:bodyPr>
            <a:normAutofit/>
          </a:bodyPr>
          <a:lstStyle>
            <a:lvl1pPr>
              <a:defRPr sz="3800">
                <a:solidFill>
                  <a:srgbClr val="0079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40080" y="1040818"/>
            <a:ext cx="1152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400800" y="6747038"/>
            <a:ext cx="853440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0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400800" y="6555817"/>
            <a:ext cx="853440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60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62" y="286892"/>
            <a:ext cx="4211638" cy="1220960"/>
          </a:xfrm>
        </p:spPr>
        <p:txBody>
          <a:bodyPr anchor="b"/>
          <a:lstStyle>
            <a:lvl1pPr algn="l">
              <a:defRPr sz="2100" b="1">
                <a:solidFill>
                  <a:srgbClr val="0079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3961" y="320251"/>
            <a:ext cx="7156450" cy="6645223"/>
          </a:xfrm>
        </p:spPr>
        <p:txBody>
          <a:bodyPr/>
          <a:lstStyle>
            <a:lvl1pPr marL="360114" indent="-360114">
              <a:buFont typeface="Arial"/>
              <a:buChar char="•"/>
              <a:defRPr sz="3400">
                <a:solidFill>
                  <a:schemeClr val="tx1">
                    <a:lumMod val="50000"/>
                  </a:schemeClr>
                </a:solidFill>
              </a:defRPr>
            </a:lvl1pPr>
            <a:lvl2pPr>
              <a:buClrTx/>
              <a:defRPr sz="2900">
                <a:solidFill>
                  <a:sysClr val="windowText" lastClr="000000"/>
                </a:solidFill>
              </a:defRPr>
            </a:lvl2pPr>
            <a:lvl3pPr>
              <a:defRPr sz="2500">
                <a:solidFill>
                  <a:sysClr val="windowText" lastClr="000000"/>
                </a:solidFill>
              </a:defRPr>
            </a:lvl3pPr>
            <a:lvl4pPr>
              <a:defRPr sz="2100">
                <a:solidFill>
                  <a:sysClr val="windowText" lastClr="000000"/>
                </a:solidFill>
              </a:defRPr>
            </a:lvl4pPr>
            <a:lvl5pPr>
              <a:defRPr sz="2100">
                <a:solidFill>
                  <a:sysClr val="windowText" lastClr="000000"/>
                </a:solidFill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7862" y="1507851"/>
            <a:ext cx="4211638" cy="5457623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480151" indent="0">
              <a:buNone/>
              <a:defRPr sz="1300"/>
            </a:lvl2pPr>
            <a:lvl3pPr marL="960303" indent="0">
              <a:buNone/>
              <a:defRPr sz="1100"/>
            </a:lvl3pPr>
            <a:lvl4pPr marL="1440454" indent="0">
              <a:buNone/>
              <a:defRPr sz="900"/>
            </a:lvl4pPr>
            <a:lvl5pPr marL="1920606" indent="0">
              <a:buNone/>
              <a:defRPr sz="900"/>
            </a:lvl5pPr>
            <a:lvl6pPr marL="2400757" indent="0">
              <a:buNone/>
              <a:defRPr sz="900"/>
            </a:lvl6pPr>
            <a:lvl7pPr marL="2880909" indent="0">
              <a:buNone/>
              <a:defRPr sz="900"/>
            </a:lvl7pPr>
            <a:lvl8pPr marL="3361060" indent="0">
              <a:buNone/>
              <a:defRPr sz="900"/>
            </a:lvl8pPr>
            <a:lvl9pPr marL="384121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0080" y="1521196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553200" y="6980555"/>
            <a:ext cx="853440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21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043964"/>
            <a:ext cx="7680960" cy="595469"/>
          </a:xfrm>
        </p:spPr>
        <p:txBody>
          <a:bodyPr anchor="b"/>
          <a:lstStyle>
            <a:lvl1pPr algn="l">
              <a:defRPr sz="2100" b="1">
                <a:solidFill>
                  <a:srgbClr val="0079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43839"/>
            <a:ext cx="7680960" cy="4323398"/>
          </a:xfrm>
        </p:spPr>
        <p:txBody>
          <a:bodyPr/>
          <a:lstStyle>
            <a:lvl1pPr marL="0" indent="0">
              <a:buNone/>
              <a:defRPr sz="3400"/>
            </a:lvl1pPr>
            <a:lvl2pPr marL="480151" indent="0">
              <a:buNone/>
              <a:defRPr sz="2900"/>
            </a:lvl2pPr>
            <a:lvl3pPr marL="960303" indent="0">
              <a:buNone/>
              <a:defRPr sz="2500"/>
            </a:lvl3pPr>
            <a:lvl4pPr marL="1440454" indent="0">
              <a:buNone/>
              <a:defRPr sz="2100"/>
            </a:lvl4pPr>
            <a:lvl5pPr marL="1920606" indent="0">
              <a:buNone/>
              <a:defRPr sz="2100"/>
            </a:lvl5pPr>
            <a:lvl6pPr marL="2400757" indent="0">
              <a:buNone/>
              <a:defRPr sz="2100"/>
            </a:lvl6pPr>
            <a:lvl7pPr marL="2880909" indent="0">
              <a:buNone/>
              <a:defRPr sz="2100"/>
            </a:lvl7pPr>
            <a:lvl8pPr marL="3361060" indent="0">
              <a:buNone/>
              <a:defRPr sz="2100"/>
            </a:lvl8pPr>
            <a:lvl9pPr marL="3841212" indent="0">
              <a:buNone/>
              <a:defRPr sz="21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5639432"/>
            <a:ext cx="7680960" cy="1326042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480151" indent="0">
              <a:buNone/>
              <a:defRPr sz="1300"/>
            </a:lvl2pPr>
            <a:lvl3pPr marL="960303" indent="0">
              <a:buNone/>
              <a:defRPr sz="1100"/>
            </a:lvl3pPr>
            <a:lvl4pPr marL="1440454" indent="0">
              <a:buNone/>
              <a:defRPr sz="900"/>
            </a:lvl4pPr>
            <a:lvl5pPr marL="1920606" indent="0">
              <a:buNone/>
              <a:defRPr sz="900"/>
            </a:lvl5pPr>
            <a:lvl6pPr marL="2400757" indent="0">
              <a:buNone/>
              <a:defRPr sz="900"/>
            </a:lvl6pPr>
            <a:lvl7pPr marL="2880909" indent="0">
              <a:buNone/>
              <a:defRPr sz="900"/>
            </a:lvl7pPr>
            <a:lvl8pPr marL="3361060" indent="0">
              <a:buNone/>
              <a:defRPr sz="900"/>
            </a:lvl8pPr>
            <a:lvl9pPr marL="384121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509203" y="5639433"/>
            <a:ext cx="768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781800" y="6788631"/>
            <a:ext cx="853440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300"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987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020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0252"/>
            <a:ext cx="11521440" cy="800629"/>
          </a:xfrm>
        </p:spPr>
        <p:txBody>
          <a:bodyPr>
            <a:normAutofit/>
          </a:bodyPr>
          <a:lstStyle>
            <a:lvl1pPr>
              <a:defRPr sz="3800">
                <a:solidFill>
                  <a:srgbClr val="0079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1681321"/>
            <a:ext cx="11521440" cy="5284153"/>
          </a:xfrm>
        </p:spPr>
        <p:txBody>
          <a:bodyPr vert="eaVert"/>
          <a:lstStyle>
            <a:lvl1pPr marL="360114" indent="-360114">
              <a:buFont typeface="Arial"/>
              <a:buChar char="•"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40080" y="1120881"/>
            <a:ext cx="1152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400800" y="6731957"/>
            <a:ext cx="853440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300"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709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88560"/>
            <a:ext cx="2880360" cy="6676914"/>
          </a:xfrm>
        </p:spPr>
        <p:txBody>
          <a:bodyPr vert="eaVert"/>
          <a:lstStyle>
            <a:lvl1pPr>
              <a:defRPr>
                <a:solidFill>
                  <a:srgbClr val="0079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88560"/>
            <a:ext cx="8427720" cy="6676914"/>
          </a:xfrm>
        </p:spPr>
        <p:txBody>
          <a:bodyPr vert="eaVert"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417172" y="710595"/>
            <a:ext cx="1881477" cy="62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 userDrawn="1"/>
        </p:nvCxnSpPr>
        <p:spPr>
          <a:xfrm flipV="1">
            <a:off x="9281162" y="320251"/>
            <a:ext cx="1" cy="6645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400800" y="6805348"/>
            <a:ext cx="853440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300"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75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4895" y="1159311"/>
            <a:ext cx="4736592" cy="922325"/>
          </a:xfrm>
        </p:spPr>
        <p:txBody>
          <a:bodyPr anchor="b"/>
          <a:lstStyle>
            <a:lvl1pPr algn="l">
              <a:buNone/>
              <a:defRPr sz="1900" b="1">
                <a:solidFill>
                  <a:srgbClr val="0079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494895" y="2112660"/>
            <a:ext cx="4736592" cy="4851813"/>
          </a:xfrm>
        </p:spPr>
        <p:txBody>
          <a:bodyPr/>
          <a:lstStyle>
            <a:lvl1pPr marL="9603" indent="0"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13360" y="815641"/>
            <a:ext cx="7143293" cy="6148832"/>
          </a:xfrm>
        </p:spPr>
        <p:txBody>
          <a:bodyPr/>
          <a:lstStyle>
            <a:lvl1pPr>
              <a:defRPr sz="3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9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5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1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1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467600" y="2081636"/>
            <a:ext cx="48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157467" y="6834260"/>
            <a:ext cx="853440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300"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0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9509" y="6731957"/>
            <a:ext cx="853440" cy="320252"/>
          </a:xfrm>
        </p:spPr>
        <p:txBody>
          <a:bodyPr/>
          <a:lstStyle/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40DD70EC-55A9-4BDB-B7EC-86FE74BE7D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616311"/>
            <a:ext cx="1946910" cy="4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2BB55-FFB9-29A6-52D9-4F3EB80B65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89"/>
          <a:stretch/>
        </p:blipFill>
        <p:spPr>
          <a:xfrm>
            <a:off x="10889524" y="6488377"/>
            <a:ext cx="1946910" cy="8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7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630307"/>
            <a:ext cx="10881360" cy="1431125"/>
          </a:xfrm>
        </p:spPr>
        <p:txBody>
          <a:bodyPr anchor="t"/>
          <a:lstStyle>
            <a:lvl1pPr algn="l">
              <a:defRPr sz="4200" b="1" cap="all">
                <a:solidFill>
                  <a:srgbClr val="0079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0" y="3054068"/>
            <a:ext cx="10881360" cy="1576238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01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030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04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2060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007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809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610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4121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40080" y="4630306"/>
            <a:ext cx="1152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248400" y="6834260"/>
            <a:ext cx="853440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id="{BABDFC30-8600-4B41-9175-BAD3741C97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616311"/>
            <a:ext cx="1946910" cy="4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5B650C-C55A-4C64-7448-FFD8C0AB5C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89"/>
          <a:stretch/>
        </p:blipFill>
        <p:spPr>
          <a:xfrm>
            <a:off x="10889524" y="6488377"/>
            <a:ext cx="1946910" cy="8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4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0252"/>
            <a:ext cx="11521440" cy="560440"/>
          </a:xfrm>
        </p:spPr>
        <p:txBody>
          <a:bodyPr>
            <a:normAutofit/>
          </a:bodyPr>
          <a:lstStyle>
            <a:lvl1pPr>
              <a:defRPr sz="3800">
                <a:solidFill>
                  <a:srgbClr val="0079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120881"/>
            <a:ext cx="5654040" cy="5364216"/>
          </a:xfrm>
        </p:spPr>
        <p:txBody>
          <a:bodyPr/>
          <a:lstStyle>
            <a:lvl1pPr marL="360114" indent="-360114">
              <a:buFont typeface="Arial"/>
              <a:buChar char="•"/>
              <a:defRPr sz="29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5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1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9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9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120881"/>
            <a:ext cx="5654040" cy="5364216"/>
          </a:xfrm>
        </p:spPr>
        <p:txBody>
          <a:bodyPr/>
          <a:lstStyle>
            <a:lvl1pPr marL="360114" indent="-360114">
              <a:buFont typeface="Arial"/>
              <a:buChar char="•"/>
              <a:defRPr sz="29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5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1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9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9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172200" y="6834260"/>
            <a:ext cx="853440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40080" y="960755"/>
            <a:ext cx="1152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7">
            <a:extLst>
              <a:ext uri="{FF2B5EF4-FFF2-40B4-BE49-F238E27FC236}">
                <a16:creationId xmlns:a16="http://schemas.microsoft.com/office/drawing/2014/main" id="{1F98761C-8228-4086-BC9E-FD1EBC3D17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616311"/>
            <a:ext cx="1946910" cy="4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7F26EE-E861-2945-DF93-195B3FA52C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89"/>
          <a:stretch/>
        </p:blipFill>
        <p:spPr>
          <a:xfrm>
            <a:off x="10889524" y="6488377"/>
            <a:ext cx="1946910" cy="8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9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40189"/>
            <a:ext cx="11521440" cy="800629"/>
          </a:xfrm>
        </p:spPr>
        <p:txBody>
          <a:bodyPr>
            <a:normAutofit/>
          </a:bodyPr>
          <a:lstStyle>
            <a:lvl1pPr>
              <a:defRPr sz="3800">
                <a:solidFill>
                  <a:srgbClr val="0079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361070"/>
            <a:ext cx="5656263" cy="672194"/>
          </a:xfrm>
        </p:spPr>
        <p:txBody>
          <a:bodyPr anchor="b"/>
          <a:lstStyle>
            <a:lvl1pPr marL="0" indent="0">
              <a:buNone/>
              <a:defRPr sz="2500" b="1">
                <a:solidFill>
                  <a:schemeClr val="tx1">
                    <a:lumMod val="50000"/>
                  </a:schemeClr>
                </a:solidFill>
              </a:defRPr>
            </a:lvl1pPr>
            <a:lvl2pPr marL="480151" indent="0">
              <a:buNone/>
              <a:defRPr sz="2100" b="1"/>
            </a:lvl2pPr>
            <a:lvl3pPr marL="960303" indent="0">
              <a:buNone/>
              <a:defRPr sz="1900" b="1"/>
            </a:lvl3pPr>
            <a:lvl4pPr marL="1440454" indent="0">
              <a:buNone/>
              <a:defRPr sz="1700" b="1"/>
            </a:lvl4pPr>
            <a:lvl5pPr marL="1920606" indent="0">
              <a:buNone/>
              <a:defRPr sz="1700" b="1"/>
            </a:lvl5pPr>
            <a:lvl6pPr marL="2400757" indent="0">
              <a:buNone/>
              <a:defRPr sz="1700" b="1"/>
            </a:lvl6pPr>
            <a:lvl7pPr marL="2880909" indent="0">
              <a:buNone/>
              <a:defRPr sz="1700" b="1"/>
            </a:lvl7pPr>
            <a:lvl8pPr marL="3361060" indent="0">
              <a:buNone/>
              <a:defRPr sz="1700" b="1"/>
            </a:lvl8pPr>
            <a:lvl9pPr marL="384121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081638"/>
            <a:ext cx="5656263" cy="4680345"/>
          </a:xfrm>
        </p:spPr>
        <p:txBody>
          <a:bodyPr/>
          <a:lstStyle>
            <a:lvl1pPr marL="360114" indent="-360114">
              <a:buFont typeface="Arial"/>
              <a:buChar char="•"/>
              <a:defRPr sz="25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1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19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7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7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7" y="1361070"/>
            <a:ext cx="5658485" cy="672194"/>
          </a:xfrm>
        </p:spPr>
        <p:txBody>
          <a:bodyPr anchor="b"/>
          <a:lstStyle>
            <a:lvl1pPr marL="0" indent="0">
              <a:buNone/>
              <a:defRPr sz="2500" b="1">
                <a:solidFill>
                  <a:schemeClr val="tx1">
                    <a:lumMod val="50000"/>
                  </a:schemeClr>
                </a:solidFill>
              </a:defRPr>
            </a:lvl1pPr>
            <a:lvl2pPr marL="480151" indent="0">
              <a:buNone/>
              <a:defRPr sz="2100" b="1"/>
            </a:lvl2pPr>
            <a:lvl3pPr marL="960303" indent="0">
              <a:buNone/>
              <a:defRPr sz="1900" b="1"/>
            </a:lvl3pPr>
            <a:lvl4pPr marL="1440454" indent="0">
              <a:buNone/>
              <a:defRPr sz="1700" b="1"/>
            </a:lvl4pPr>
            <a:lvl5pPr marL="1920606" indent="0">
              <a:buNone/>
              <a:defRPr sz="1700" b="1"/>
            </a:lvl5pPr>
            <a:lvl6pPr marL="2400757" indent="0">
              <a:buNone/>
              <a:defRPr sz="1700" b="1"/>
            </a:lvl6pPr>
            <a:lvl7pPr marL="2880909" indent="0">
              <a:buNone/>
              <a:defRPr sz="1700" b="1"/>
            </a:lvl7pPr>
            <a:lvl8pPr marL="3361060" indent="0">
              <a:buNone/>
              <a:defRPr sz="1700" b="1"/>
            </a:lvl8pPr>
            <a:lvl9pPr marL="384121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7" y="2081638"/>
            <a:ext cx="5658485" cy="4760408"/>
          </a:xfrm>
        </p:spPr>
        <p:txBody>
          <a:bodyPr/>
          <a:lstStyle>
            <a:lvl1pPr marL="360114" indent="-360114">
              <a:buFont typeface="Arial"/>
              <a:buChar char="•"/>
              <a:defRPr sz="25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1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19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7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7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40080" y="2081636"/>
            <a:ext cx="5656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507480" y="2081636"/>
            <a:ext cx="5656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40080" y="1040818"/>
            <a:ext cx="1152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172200" y="6885411"/>
            <a:ext cx="853440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5" name="Picture 17">
            <a:extLst>
              <a:ext uri="{FF2B5EF4-FFF2-40B4-BE49-F238E27FC236}">
                <a16:creationId xmlns:a16="http://schemas.microsoft.com/office/drawing/2014/main" id="{A68C15D0-458F-4761-A3ED-A331DCB148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616311"/>
            <a:ext cx="1946910" cy="4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A22B8A-3424-B86C-04A2-98171C4523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89"/>
          <a:stretch/>
        </p:blipFill>
        <p:spPr>
          <a:xfrm>
            <a:off x="10889524" y="6488377"/>
            <a:ext cx="1946910" cy="8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3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0252"/>
            <a:ext cx="11521440" cy="720566"/>
          </a:xfrm>
        </p:spPr>
        <p:txBody>
          <a:bodyPr>
            <a:normAutofit/>
          </a:bodyPr>
          <a:lstStyle>
            <a:lvl1pPr>
              <a:defRPr sz="3800">
                <a:solidFill>
                  <a:srgbClr val="0079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40080" y="1040818"/>
            <a:ext cx="1152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553200" y="6757682"/>
            <a:ext cx="853440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17">
            <a:extLst>
              <a:ext uri="{FF2B5EF4-FFF2-40B4-BE49-F238E27FC236}">
                <a16:creationId xmlns:a16="http://schemas.microsoft.com/office/drawing/2014/main" id="{669D167D-E15C-4EBE-9170-A9BAAB1A84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616311"/>
            <a:ext cx="1946910" cy="4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8FA92E-2249-944C-4804-932C93C4EA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89"/>
          <a:stretch/>
        </p:blipFill>
        <p:spPr>
          <a:xfrm>
            <a:off x="10889524" y="6488377"/>
            <a:ext cx="1946910" cy="8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0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553200" y="6834260"/>
            <a:ext cx="853440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17">
            <a:extLst>
              <a:ext uri="{FF2B5EF4-FFF2-40B4-BE49-F238E27FC236}">
                <a16:creationId xmlns:a16="http://schemas.microsoft.com/office/drawing/2014/main" id="{1EA80B90-C33B-41BA-BFAF-D4766C53CD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616311"/>
            <a:ext cx="1946910" cy="4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239403-6C68-3845-6193-67808FED52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89"/>
          <a:stretch/>
        </p:blipFill>
        <p:spPr>
          <a:xfrm>
            <a:off x="10889524" y="6488377"/>
            <a:ext cx="1946910" cy="8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7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62" y="286892"/>
            <a:ext cx="4211638" cy="1220960"/>
          </a:xfrm>
        </p:spPr>
        <p:txBody>
          <a:bodyPr anchor="b"/>
          <a:lstStyle>
            <a:lvl1pPr algn="l">
              <a:defRPr sz="2100" b="1">
                <a:solidFill>
                  <a:srgbClr val="0079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3961" y="320251"/>
            <a:ext cx="7156450" cy="6645223"/>
          </a:xfrm>
        </p:spPr>
        <p:txBody>
          <a:bodyPr/>
          <a:lstStyle>
            <a:lvl1pPr marL="360114" indent="-360114">
              <a:buFont typeface="Arial"/>
              <a:buChar char="•"/>
              <a:defRPr sz="3400">
                <a:solidFill>
                  <a:schemeClr val="tx1">
                    <a:lumMod val="50000"/>
                  </a:schemeClr>
                </a:solidFill>
              </a:defRPr>
            </a:lvl1pPr>
            <a:lvl2pPr>
              <a:buClrTx/>
              <a:defRPr sz="2900">
                <a:solidFill>
                  <a:sysClr val="windowText" lastClr="000000"/>
                </a:solidFill>
              </a:defRPr>
            </a:lvl2pPr>
            <a:lvl3pPr>
              <a:defRPr sz="2500">
                <a:solidFill>
                  <a:sysClr val="windowText" lastClr="000000"/>
                </a:solidFill>
              </a:defRPr>
            </a:lvl3pPr>
            <a:lvl4pPr>
              <a:defRPr sz="2100">
                <a:solidFill>
                  <a:sysClr val="windowText" lastClr="000000"/>
                </a:solidFill>
              </a:defRPr>
            </a:lvl4pPr>
            <a:lvl5pPr>
              <a:defRPr sz="2100">
                <a:solidFill>
                  <a:sysClr val="windowText" lastClr="000000"/>
                </a:solidFill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7862" y="1507851"/>
            <a:ext cx="4211638" cy="5457623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480151" indent="0">
              <a:buNone/>
              <a:defRPr sz="1300"/>
            </a:lvl2pPr>
            <a:lvl3pPr marL="960303" indent="0">
              <a:buNone/>
              <a:defRPr sz="1100"/>
            </a:lvl3pPr>
            <a:lvl4pPr marL="1440454" indent="0">
              <a:buNone/>
              <a:defRPr sz="900"/>
            </a:lvl4pPr>
            <a:lvl5pPr marL="1920606" indent="0">
              <a:buNone/>
              <a:defRPr sz="900"/>
            </a:lvl5pPr>
            <a:lvl6pPr marL="2400757" indent="0">
              <a:buNone/>
              <a:defRPr sz="900"/>
            </a:lvl6pPr>
            <a:lvl7pPr marL="2880909" indent="0">
              <a:buNone/>
              <a:defRPr sz="900"/>
            </a:lvl7pPr>
            <a:lvl8pPr marL="3361060" indent="0">
              <a:buNone/>
              <a:defRPr sz="900"/>
            </a:lvl8pPr>
            <a:lvl9pPr marL="384121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0080" y="1521196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5974080" y="6725286"/>
            <a:ext cx="853440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BEB63476-2E02-47A6-9713-E1DCC07EAF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616311"/>
            <a:ext cx="1946910" cy="4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D75F30-3BC3-7576-445E-8E30492367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89"/>
          <a:stretch/>
        </p:blipFill>
        <p:spPr>
          <a:xfrm>
            <a:off x="10889524" y="6488377"/>
            <a:ext cx="1946910" cy="8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6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88561"/>
            <a:ext cx="11521440" cy="752257"/>
          </a:xfrm>
          <a:prstGeom prst="rect">
            <a:avLst/>
          </a:prstGeom>
        </p:spPr>
        <p:txBody>
          <a:bodyPr vert="horz" lIns="96030" tIns="48015" rIns="96030" bIns="4801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281008"/>
            <a:ext cx="11521440" cy="4755405"/>
          </a:xfrm>
          <a:prstGeom prst="rect">
            <a:avLst/>
          </a:prstGeom>
        </p:spPr>
        <p:txBody>
          <a:bodyPr vert="horz" lIns="96030" tIns="48015" rIns="96030" bIns="480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629400" y="6756976"/>
            <a:ext cx="853440" cy="320252"/>
          </a:xfrm>
          <a:prstGeom prst="rect">
            <a:avLst/>
          </a:prstGeom>
          <a:ln>
            <a:noFill/>
          </a:ln>
        </p:spPr>
        <p:txBody>
          <a:bodyPr lIns="96030" tIns="48015" rIns="96030" bIns="48015"/>
          <a:lstStyle>
            <a:lvl1pPr>
              <a:defRPr sz="1300"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ED817B2A-D9E2-B434-DEFF-D30C9FC4B50E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616311"/>
            <a:ext cx="1946910" cy="4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09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3" r:id="rId11"/>
    <p:sldLayoutId id="2147483750" r:id="rId12"/>
    <p:sldLayoutId id="2147483751" r:id="rId13"/>
    <p:sldLayoutId id="2147483686" r:id="rId14"/>
  </p:sldLayoutIdLst>
  <p:hf hdr="0" ftr="0" dt="0"/>
  <p:txStyles>
    <p:titleStyle>
      <a:lvl1pPr algn="ctr" defTabSz="960303" rtl="0" eaLnBrk="1" latinLnBrk="0" hangingPunct="1">
        <a:spcBef>
          <a:spcPct val="0"/>
        </a:spcBef>
        <a:buNone/>
        <a:defRPr sz="3400" kern="1200">
          <a:solidFill>
            <a:srgbClr val="0079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114" indent="-360114" algn="l" defTabSz="96030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80246" indent="-300095" algn="l" defTabSz="960303" rtl="0" eaLnBrk="1" latinLnBrk="0" hangingPunct="1">
        <a:spcBef>
          <a:spcPct val="20000"/>
        </a:spcBef>
        <a:buClrTx/>
        <a:buSzPct val="75000"/>
        <a:buFont typeface="Wingdings 2" pitchFamily="18" charset="2"/>
        <a:buChar char=""/>
        <a:defRPr sz="29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200379" indent="-240076" algn="l" defTabSz="960303" rtl="0" eaLnBrk="1" latinLnBrk="0" hangingPunct="1">
        <a:spcBef>
          <a:spcPct val="20000"/>
        </a:spcBef>
        <a:buFont typeface="Wingdings" pitchFamily="2" charset="2"/>
        <a:buChar char="§"/>
        <a:defRPr sz="25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85532" indent="-235075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160681" indent="-240076" algn="l" defTabSz="960303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640833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984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1136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1287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151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303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454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606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757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909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1060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1212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88561"/>
            <a:ext cx="11521440" cy="752257"/>
          </a:xfrm>
          <a:prstGeom prst="rect">
            <a:avLst/>
          </a:prstGeom>
        </p:spPr>
        <p:txBody>
          <a:bodyPr vert="horz" lIns="96030" tIns="48015" rIns="96030" bIns="4801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281008"/>
            <a:ext cx="11521440" cy="4755405"/>
          </a:xfrm>
          <a:prstGeom prst="rect">
            <a:avLst/>
          </a:prstGeom>
        </p:spPr>
        <p:txBody>
          <a:bodyPr vert="horz" lIns="96030" tIns="48015" rIns="96030" bIns="480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53200" y="6756976"/>
            <a:ext cx="853440" cy="320252"/>
          </a:xfrm>
          <a:prstGeom prst="rect">
            <a:avLst/>
          </a:prstGeom>
          <a:ln>
            <a:noFill/>
          </a:ln>
        </p:spPr>
        <p:txBody>
          <a:bodyPr lIns="96030" tIns="48015" rIns="96030" bIns="48015"/>
          <a:lstStyle>
            <a:lvl1pPr>
              <a:defRPr sz="1300"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5BEAC97B-1A1B-BD65-B430-C9E662D71FEC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616311"/>
            <a:ext cx="1946910" cy="4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266F50-5A48-AA1C-FE75-00043FAE4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89"/>
          <a:stretch/>
        </p:blipFill>
        <p:spPr>
          <a:xfrm>
            <a:off x="10439400" y="6269831"/>
            <a:ext cx="2334150" cy="96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7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</p:sldLayoutIdLst>
  <p:hf hdr="0" dt="0"/>
  <p:txStyles>
    <p:titleStyle>
      <a:lvl1pPr algn="ctr" defTabSz="960303" rtl="0" eaLnBrk="1" latinLnBrk="0" hangingPunct="1">
        <a:spcBef>
          <a:spcPct val="0"/>
        </a:spcBef>
        <a:buNone/>
        <a:defRPr sz="3400" kern="1200">
          <a:solidFill>
            <a:srgbClr val="0079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114" indent="-360114" algn="l" defTabSz="96030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80246" indent="-300095" algn="l" defTabSz="960303" rtl="0" eaLnBrk="1" latinLnBrk="0" hangingPunct="1">
        <a:spcBef>
          <a:spcPct val="20000"/>
        </a:spcBef>
        <a:buClrTx/>
        <a:buSzPct val="75000"/>
        <a:buFont typeface="Wingdings 2" pitchFamily="18" charset="2"/>
        <a:buChar char=""/>
        <a:defRPr sz="29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200379" indent="-240076" algn="l" defTabSz="960303" rtl="0" eaLnBrk="1" latinLnBrk="0" hangingPunct="1">
        <a:spcBef>
          <a:spcPct val="20000"/>
        </a:spcBef>
        <a:buFont typeface="Wingdings" pitchFamily="2" charset="2"/>
        <a:buChar char="§"/>
        <a:defRPr sz="25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85532" indent="-235075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160681" indent="-240076" algn="l" defTabSz="960303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640833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984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1136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1287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151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303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454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606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757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909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1060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1212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22.jpeg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12" Type="http://schemas.openxmlformats.org/officeDocument/2006/relationships/image" Target="../media/image21.jpe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0.jpeg"/><Relationship Id="rId5" Type="http://schemas.openxmlformats.org/officeDocument/2006/relationships/image" Target="../media/image16.emf"/><Relationship Id="rId10" Type="http://schemas.openxmlformats.org/officeDocument/2006/relationships/image" Target="../media/image19.jpe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JPG"/><Relationship Id="rId5" Type="http://schemas.openxmlformats.org/officeDocument/2006/relationships/image" Target="../media/image32.jpeg"/><Relationship Id="rId4" Type="http://schemas.openxmlformats.org/officeDocument/2006/relationships/image" Target="../media/image3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	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964474" y="1193277"/>
            <a:ext cx="10881360" cy="1207962"/>
          </a:xfrm>
          <a:prstGeom prst="rect">
            <a:avLst/>
          </a:prstGeom>
        </p:spPr>
        <p:txBody>
          <a:bodyPr vert="horz" lIns="96030" tIns="48015" rIns="96030" bIns="48015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9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sz="4000" b="1" dirty="0"/>
              <a:t>Spacetime </a:t>
            </a:r>
            <a:r>
              <a:rPr lang="en-US" sz="4000" b="1" dirty="0" err="1"/>
              <a:t>pq</a:t>
            </a:r>
            <a:r>
              <a:rPr lang="en-US" sz="4000" b="1" dirty="0"/>
              <a:t> theory for ac and dc systems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79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580651" y="2716480"/>
            <a:ext cx="6686321" cy="1371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b="1" dirty="0"/>
              <a:t>Leon M. Tolbert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Chancellor’s Professor and Min H. Kao Professor</a:t>
            </a:r>
            <a:br>
              <a:rPr lang="en-US" sz="2800" dirty="0"/>
            </a:br>
            <a:r>
              <a:rPr lang="en-US" sz="2000" dirty="0"/>
              <a:t>The University of Tennessee</a:t>
            </a:r>
            <a:endParaRPr lang="en-US" sz="2800" dirty="0">
              <a:solidFill>
                <a:srgbClr val="262626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943600" y="4530942"/>
            <a:ext cx="6187021" cy="1371600"/>
          </a:xfrm>
          <a:prstGeom prst="rect">
            <a:avLst/>
          </a:prstGeom>
        </p:spPr>
        <p:txBody>
          <a:bodyPr lIns="96030" tIns="48015" rIns="96030" bIns="48015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itchFamily="18" charset="2"/>
              <a:buChar char=""/>
              <a:defRPr sz="2800" kern="12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963" indent="-22383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auto">
              <a:lnSpc>
                <a:spcPct val="110000"/>
              </a:lnSpc>
              <a:spcAft>
                <a:spcPts val="600"/>
              </a:spcAft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John Chiasson Symposium</a:t>
            </a:r>
          </a:p>
          <a:p>
            <a:pPr marL="0" lvl="0" indent="0" algn="ctr" fontAlgn="auto">
              <a:lnSpc>
                <a:spcPct val="110000"/>
              </a:lnSpc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000000"/>
                </a:solidFill>
              </a:rPr>
              <a:t>7 May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2025</a:t>
            </a:r>
          </a:p>
          <a:p>
            <a:pPr marL="0" lvl="0" indent="0" algn="ctr" fontAlgn="auto">
              <a:lnSpc>
                <a:spcPct val="110000"/>
              </a:lnSpc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000000"/>
                </a:solidFill>
              </a:rPr>
              <a:t>Boise State University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8BEC6E-4CA1-52D5-0970-D02E230138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4" t="3380" r="13889" b="11569"/>
          <a:stretch/>
        </p:blipFill>
        <p:spPr>
          <a:xfrm>
            <a:off x="1278246" y="2649260"/>
            <a:ext cx="3984279" cy="351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5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Student Acknowledgements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907158" y="6871751"/>
            <a:ext cx="853440" cy="320252"/>
          </a:xfrm>
        </p:spPr>
        <p:txBody>
          <a:bodyPr/>
          <a:lstStyle/>
          <a:p>
            <a:pPr algn="r">
              <a:defRPr/>
            </a:pPr>
            <a:fld id="{E97B4743-9E4A-4730-8F19-56B9019401F8}" type="slidenum">
              <a:rPr lang="en-US" smtClean="0"/>
              <a:pPr algn="r">
                <a:defRPr/>
              </a:pPr>
              <a:t>10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705" y="9212365"/>
            <a:ext cx="712210" cy="2457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0C1272-792B-CF7A-570A-02B31344FD8B}"/>
              </a:ext>
            </a:extLst>
          </p:cNvPr>
          <p:cNvSpPr txBox="1"/>
          <p:nvPr/>
        </p:nvSpPr>
        <p:spPr>
          <a:xfrm>
            <a:off x="5759891" y="2318952"/>
            <a:ext cx="67404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still remember Dr. Chiasson's happy and </a:t>
            </a:r>
            <a:r>
              <a:rPr lang="en-US" u="sng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r>
              <a:rPr lang="en-US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face. In March 2003, he gave me a lab tour and welcomed me to the campus. It was a turning point in my life.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8D780-3785-DE60-566B-F578667C3B49}"/>
              </a:ext>
            </a:extLst>
          </p:cNvPr>
          <p:cNvSpPr txBox="1"/>
          <p:nvPr/>
        </p:nvSpPr>
        <p:spPr>
          <a:xfrm>
            <a:off x="5756366" y="3289101"/>
            <a:ext cx="65775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 was </a:t>
            </a:r>
            <a:r>
              <a:rPr lang="en-US" u="sng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kind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ever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yone in his class and showing his </a:t>
            </a:r>
            <a:r>
              <a:rPr lang="en-US" u="sng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warmest smile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all the time. He was a nice teacher and advisor at my Tennessee times.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4BB12-A331-EDF8-E0D3-87081E27B11D}"/>
              </a:ext>
            </a:extLst>
          </p:cNvPr>
          <p:cNvSpPr txBox="1"/>
          <p:nvPr/>
        </p:nvSpPr>
        <p:spPr>
          <a:xfrm>
            <a:off x="672737" y="5635168"/>
            <a:ext cx="118240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helped me to understand nonlinear theory " flatness" and to do "disturbance observer."  He made my student time in Knoxville. His </a:t>
            </a:r>
            <a:r>
              <a:rPr lang="en-US" u="sng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en-US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conduct the class was outstanding. </a:t>
            </a:r>
            <a:endParaRPr lang="en-US" kern="0" dirty="0">
              <a:solidFill>
                <a:srgbClr val="000000"/>
              </a:solidFill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still remember that he told me why we need nonlinear controllers.  He told me, 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Life is nonlinear !"  </a:t>
            </a:r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4D1324-08E1-6C49-14C3-48A6A773BCF5}"/>
              </a:ext>
            </a:extLst>
          </p:cNvPr>
          <p:cNvSpPr txBox="1"/>
          <p:nvPr/>
        </p:nvSpPr>
        <p:spPr>
          <a:xfrm>
            <a:off x="5756365" y="4279701"/>
            <a:ext cx="63997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feels like just yesterday that I sat there as a student, listening to him explain control theories, modeling, and simulations with such </a:t>
            </a:r>
            <a:r>
              <a:rPr lang="en-US" u="sng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passion</a:t>
            </a:r>
            <a:r>
              <a:rPr lang="en-US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insight.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F4478-EB94-DD2D-824B-3E59B233E5C7}"/>
              </a:ext>
            </a:extLst>
          </p:cNvPr>
          <p:cNvSpPr txBox="1"/>
          <p:nvPr/>
        </p:nvSpPr>
        <p:spPr>
          <a:xfrm>
            <a:off x="709748" y="5210381"/>
            <a:ext cx="11624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 hold John with extreme regard because of the space/emotion/environment that he created. I am extremely grateful.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3" name="Picture 22" descr="A group of people standing in front of a house&#10;&#10;Description automatically generated">
            <a:extLst>
              <a:ext uri="{FF2B5EF4-FFF2-40B4-BE49-F238E27FC236}">
                <a16:creationId xmlns:a16="http://schemas.microsoft.com/office/drawing/2014/main" id="{36010A75-5084-4508-F9E1-6F2EAEE82C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73"/>
          <a:stretch/>
        </p:blipFill>
        <p:spPr>
          <a:xfrm>
            <a:off x="565705" y="1166818"/>
            <a:ext cx="5173243" cy="354764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F359C95-434A-0E1C-995B-78AC6504E007}"/>
              </a:ext>
            </a:extLst>
          </p:cNvPr>
          <p:cNvSpPr txBox="1"/>
          <p:nvPr/>
        </p:nvSpPr>
        <p:spPr>
          <a:xfrm>
            <a:off x="5756365" y="1025785"/>
            <a:ext cx="67404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Dr. Chiasson was a great person, advisor, and </a:t>
            </a:r>
            <a:r>
              <a:rPr lang="en-US" u="sng" dirty="0">
                <a:solidFill>
                  <a:srgbClr val="0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friend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.  He was knowledgeable as a teacher, inspiring as an advisor, </a:t>
            </a:r>
            <a:r>
              <a:rPr lang="en-US" u="sng" dirty="0">
                <a:solidFill>
                  <a:srgbClr val="0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curious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 and </a:t>
            </a:r>
            <a:r>
              <a:rPr lang="en-US" u="sng" dirty="0">
                <a:solidFill>
                  <a:srgbClr val="0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mischievous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 as a friend.  I hope that he now believes that Chinese people eat potatoes.</a:t>
            </a:r>
          </a:p>
        </p:txBody>
      </p:sp>
    </p:spTree>
    <p:extLst>
      <p:ext uri="{BB962C8B-B14F-4D97-AF65-F5344CB8AC3E}">
        <p14:creationId xmlns:p14="http://schemas.microsoft.com/office/powerpoint/2010/main" val="291402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Student Acknowledgements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871960" y="6955631"/>
            <a:ext cx="853440" cy="127175"/>
          </a:xfrm>
        </p:spPr>
        <p:txBody>
          <a:bodyPr/>
          <a:lstStyle/>
          <a:p>
            <a:pPr algn="r">
              <a:defRPr/>
            </a:pPr>
            <a:fld id="{E97B4743-9E4A-4730-8F19-56B9019401F8}" type="slidenum">
              <a:rPr lang="en-US" smtClean="0"/>
              <a:pPr algn="r">
                <a:defRPr/>
              </a:pPr>
              <a:t>11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705" y="9212365"/>
            <a:ext cx="712210" cy="2457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F0C368-FB0E-A673-0FDB-768E8460426D}"/>
              </a:ext>
            </a:extLst>
          </p:cNvPr>
          <p:cNvSpPr txBox="1"/>
          <p:nvPr/>
        </p:nvSpPr>
        <p:spPr>
          <a:xfrm>
            <a:off x="2438400" y="6273854"/>
            <a:ext cx="8252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really miss him. His legacy will live forever.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517BD-E84C-0C48-ECF2-1EECAA9588A9}"/>
              </a:ext>
            </a:extLst>
          </p:cNvPr>
          <p:cNvSpPr txBox="1"/>
          <p:nvPr/>
        </p:nvSpPr>
        <p:spPr>
          <a:xfrm>
            <a:off x="4656908" y="5468481"/>
            <a:ext cx="777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0" dirty="0">
                <a:solidFill>
                  <a:srgbClr val="000000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u="sng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smile and cheerful spirit</a:t>
            </a:r>
            <a:r>
              <a:rPr lang="en-US" sz="24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will always stay in our hearts.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3FAF4C-6C91-61CD-803E-7B7E120BD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9" y="1154857"/>
            <a:ext cx="4008119" cy="50049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E286BD-E8CD-80AB-76F0-0CFB17E963DB}"/>
              </a:ext>
            </a:extLst>
          </p:cNvPr>
          <p:cNvSpPr txBox="1"/>
          <p:nvPr/>
        </p:nvSpPr>
        <p:spPr>
          <a:xfrm>
            <a:off x="4687387" y="3148297"/>
            <a:ext cx="7772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Dr. Chiasson was always more than just a professor to us. He was a </a:t>
            </a:r>
            <a:r>
              <a:rPr lang="en-US" sz="2000" u="sng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  <a:r>
              <a:rPr lang="en-US" sz="20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 guide, and a </a:t>
            </a:r>
            <a:r>
              <a:rPr lang="en-US" sz="2000" u="sng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friend</a:t>
            </a:r>
            <a:r>
              <a:rPr lang="en-US" sz="20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 remember how he would sit beside us, patiently working through mathematical formulas and simulations, thoughtfully discussing every detail. His </a:t>
            </a:r>
            <a:r>
              <a:rPr lang="en-US" sz="2000" u="sng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dedication</a:t>
            </a:r>
            <a:r>
              <a:rPr lang="en-US" sz="20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teaching and </a:t>
            </a:r>
            <a:r>
              <a:rPr lang="en-US" sz="2000" u="sng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genuine care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his students left a lasting impact on all of us.</a:t>
            </a:r>
            <a:r>
              <a:rPr lang="en-US" sz="2000" dirty="0">
                <a:effectLst/>
              </a:rPr>
              <a:t> 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2C430-83CE-F8B5-C8BE-5EC1F5866C53}"/>
              </a:ext>
            </a:extLst>
          </p:cNvPr>
          <p:cNvSpPr txBox="1"/>
          <p:nvPr/>
        </p:nvSpPr>
        <p:spPr>
          <a:xfrm>
            <a:off x="4689566" y="1077389"/>
            <a:ext cx="77397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Dr. Chiasson was one of the kindest professors I encountered during my time at UT. I have only fond memories of him—his </a:t>
            </a:r>
            <a:r>
              <a:rPr lang="en-US" sz="2000" u="sng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insightful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technical questions, thoughtful comments, and valuable suggestions, always delivered with a </a:t>
            </a:r>
            <a:r>
              <a:rPr lang="en-US" sz="2000" u="sng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touch of humor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A friend once told me, </a:t>
            </a:r>
            <a:r>
              <a:rPr lang="en-US" sz="2000" i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"Never trust people with a bad sense of humor."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By that measure, Dr. Chiasson was an exceptionally trustworthy person.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D7C4B7-86A2-6F86-B8F8-039774169481}"/>
              </a:ext>
            </a:extLst>
          </p:cNvPr>
          <p:cNvSpPr txBox="1"/>
          <p:nvPr/>
        </p:nvSpPr>
        <p:spPr>
          <a:xfrm>
            <a:off x="4656908" y="4949445"/>
            <a:ext cx="6925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Dr. Chiasson was a </a:t>
            </a:r>
            <a:r>
              <a:rPr lang="en-US" sz="2400" u="sng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wonderful person</a:t>
            </a:r>
            <a:r>
              <a:rPr lang="en-US" sz="2400" u="sng" kern="0" dirty="0">
                <a:solidFill>
                  <a:srgbClr val="000000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friend</a:t>
            </a:r>
            <a:r>
              <a:rPr lang="en-US" sz="2400" kern="0" dirty="0">
                <a:solidFill>
                  <a:srgbClr val="000000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31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>
            <a:extLst>
              <a:ext uri="{FF2B5EF4-FFF2-40B4-BE49-F238E27FC236}">
                <a16:creationId xmlns:a16="http://schemas.microsoft.com/office/drawing/2014/main" id="{B7774CBF-BE9A-2349-9D33-8EB1DCE7CD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63200" y="6913789"/>
            <a:ext cx="2240280" cy="2704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36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80098" indent="-300038">
              <a:spcBef>
                <a:spcPct val="20000"/>
              </a:spcBef>
              <a:buChar char="–"/>
              <a:defRPr sz="294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00150" indent="-240030">
              <a:spcBef>
                <a:spcPct val="20000"/>
              </a:spcBef>
              <a:buChar char="•"/>
              <a:defRPr sz="252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80210" indent="-24003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60270" indent="-24003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40330" indent="-24003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120390" indent="-24003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600450" indent="-24003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080510" indent="-24003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BEDA11D-D8A6-3F49-9275-AFDDF5E45592}" type="slidenum">
              <a:rPr lang="en-US" altLang="en-US" sz="1260"/>
              <a:pPr algn="r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60"/>
          </a:p>
        </p:txBody>
      </p:sp>
      <p:sp>
        <p:nvSpPr>
          <p:cNvPr id="25603" name="Rectangle 1031">
            <a:extLst>
              <a:ext uri="{FF2B5EF4-FFF2-40B4-BE49-F238E27FC236}">
                <a16:creationId xmlns:a16="http://schemas.microsoft.com/office/drawing/2014/main" id="{7CDBA2DD-E552-4E4F-B158-C7F467D70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436" y="3196213"/>
            <a:ext cx="184730" cy="38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90"/>
          </a:p>
        </p:txBody>
      </p:sp>
      <p:pic>
        <p:nvPicPr>
          <p:cNvPr id="25604" name="Picture 1039" descr="singlephase_RL">
            <a:extLst>
              <a:ext uri="{FF2B5EF4-FFF2-40B4-BE49-F238E27FC236}">
                <a16:creationId xmlns:a16="http://schemas.microsoft.com/office/drawing/2014/main" id="{C870E159-13A0-9C45-9BDE-86BFE7375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807" y="1042511"/>
            <a:ext cx="4798933" cy="344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1038" descr="singlephase_unity">
            <a:extLst>
              <a:ext uri="{FF2B5EF4-FFF2-40B4-BE49-F238E27FC236}">
                <a16:creationId xmlns:a16="http://schemas.microsoft.com/office/drawing/2014/main" id="{97F968CA-007C-FA41-991D-AE1D36B15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818" y="1042511"/>
            <a:ext cx="4798934" cy="347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1040">
            <a:extLst>
              <a:ext uri="{FF2B5EF4-FFF2-40B4-BE49-F238E27FC236}">
                <a16:creationId xmlns:a16="http://schemas.microsoft.com/office/drawing/2014/main" id="{D5811F38-C993-FF4D-8953-D8224F7A1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436" y="1182628"/>
            <a:ext cx="184730" cy="38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90"/>
          </a:p>
        </p:txBody>
      </p:sp>
      <p:sp>
        <p:nvSpPr>
          <p:cNvPr id="25607" name="Rectangle 1041">
            <a:extLst>
              <a:ext uri="{FF2B5EF4-FFF2-40B4-BE49-F238E27FC236}">
                <a16:creationId xmlns:a16="http://schemas.microsoft.com/office/drawing/2014/main" id="{3F89A905-13D0-5C44-9807-3DC74B7A1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327" y="4403541"/>
            <a:ext cx="86516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100" b="1" i="1" dirty="0">
                <a:solidFill>
                  <a:srgbClr val="000000"/>
                </a:solidFill>
              </a:rPr>
              <a:t> (a) RL load, pf  &lt; 1                               (b) R load, unity power factor</a:t>
            </a:r>
          </a:p>
        </p:txBody>
      </p:sp>
      <p:sp>
        <p:nvSpPr>
          <p:cNvPr id="25608" name="Text Box 1042">
            <a:extLst>
              <a:ext uri="{FF2B5EF4-FFF2-40B4-BE49-F238E27FC236}">
                <a16:creationId xmlns:a16="http://schemas.microsoft.com/office/drawing/2014/main" id="{739ED6C9-5D90-154D-96B8-C5C8A60B1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807" y="5098247"/>
            <a:ext cx="8961120" cy="151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altLang="en-US" sz="2520" b="1" dirty="0">
                <a:solidFill>
                  <a:srgbClr val="000000"/>
                </a:solidFill>
              </a:rPr>
              <a:t>In an </a:t>
            </a:r>
            <a:r>
              <a:rPr lang="en-US" altLang="en-US" sz="2520" b="1" i="1" dirty="0">
                <a:solidFill>
                  <a:srgbClr val="000000"/>
                </a:solidFill>
              </a:rPr>
              <a:t>RL</a:t>
            </a:r>
            <a:r>
              <a:rPr lang="en-US" altLang="en-US" sz="2520" b="1" dirty="0">
                <a:solidFill>
                  <a:srgbClr val="000000"/>
                </a:solidFill>
              </a:rPr>
              <a:t> load, </a:t>
            </a:r>
            <a:r>
              <a:rPr lang="el-GR" altLang="en-US" sz="2520" b="1" i="1" dirty="0">
                <a:solidFill>
                  <a:srgbClr val="000000"/>
                </a:solidFill>
              </a:rPr>
              <a:t>θ</a:t>
            </a:r>
            <a:r>
              <a:rPr lang="en-US" altLang="en-US" sz="2520" b="1" dirty="0">
                <a:solidFill>
                  <a:srgbClr val="000000"/>
                </a:solidFill>
              </a:rPr>
              <a:t> &lt; 0, the current lags the voltage.</a:t>
            </a:r>
          </a:p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altLang="en-US" sz="2520" b="1" dirty="0">
                <a:solidFill>
                  <a:srgbClr val="000000"/>
                </a:solidFill>
              </a:rPr>
              <a:t>In an </a:t>
            </a:r>
            <a:r>
              <a:rPr lang="en-US" altLang="en-US" sz="2520" b="1" i="1" dirty="0">
                <a:solidFill>
                  <a:srgbClr val="000000"/>
                </a:solidFill>
              </a:rPr>
              <a:t>R</a:t>
            </a:r>
            <a:r>
              <a:rPr lang="en-US" altLang="en-US" sz="2520" b="1" dirty="0">
                <a:solidFill>
                  <a:srgbClr val="000000"/>
                </a:solidFill>
              </a:rPr>
              <a:t> load, </a:t>
            </a:r>
            <a:r>
              <a:rPr lang="el-GR" altLang="en-US" sz="2520" b="1" i="1" dirty="0">
                <a:solidFill>
                  <a:srgbClr val="000000"/>
                </a:solidFill>
              </a:rPr>
              <a:t>θ</a:t>
            </a:r>
            <a:r>
              <a:rPr lang="en-US" altLang="en-US" sz="2520" dirty="0">
                <a:solidFill>
                  <a:srgbClr val="000000"/>
                </a:solidFill>
              </a:rPr>
              <a:t> </a:t>
            </a:r>
            <a:r>
              <a:rPr lang="en-US" altLang="en-US" sz="2520" b="1" dirty="0">
                <a:solidFill>
                  <a:srgbClr val="000000"/>
                </a:solidFill>
              </a:rPr>
              <a:t>= 0, current and voltage are in phase.</a:t>
            </a:r>
          </a:p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altLang="en-US" sz="2520" b="1" i="1" dirty="0">
                <a:solidFill>
                  <a:srgbClr val="000000"/>
                </a:solidFill>
              </a:rPr>
              <a:t>Note difference of p(t) and </a:t>
            </a:r>
            <a:r>
              <a:rPr lang="en-US" altLang="en-US" sz="2520" b="1" i="1" dirty="0" err="1">
                <a:solidFill>
                  <a:srgbClr val="000000"/>
                </a:solidFill>
              </a:rPr>
              <a:t>i</a:t>
            </a:r>
            <a:r>
              <a:rPr lang="en-US" altLang="en-US" sz="2520" b="1" i="1" dirty="0">
                <a:solidFill>
                  <a:srgbClr val="000000"/>
                </a:solidFill>
              </a:rPr>
              <a:t>(t) in the two cases.</a:t>
            </a:r>
            <a:endParaRPr lang="el-GR" altLang="en-US" sz="2520" b="1" i="1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76302-16DE-0AF9-33E0-3A68F7C042D2}"/>
              </a:ext>
            </a:extLst>
          </p:cNvPr>
          <p:cNvSpPr txBox="1"/>
          <p:nvPr/>
        </p:nvSpPr>
        <p:spPr>
          <a:xfrm>
            <a:off x="837202" y="382090"/>
            <a:ext cx="11483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Reactive Power: Single-Phase </a:t>
            </a:r>
            <a:r>
              <a:rPr lang="en-US" sz="36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RL</a:t>
            </a:r>
            <a:r>
              <a:rPr lang="en-US" sz="36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load and </a:t>
            </a:r>
            <a:r>
              <a:rPr lang="en-US" sz="36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</a:t>
            </a:r>
            <a:r>
              <a:rPr lang="en-US" sz="36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load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8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>
            <a:extLst>
              <a:ext uri="{FF2B5EF4-FFF2-40B4-BE49-F238E27FC236}">
                <a16:creationId xmlns:a16="http://schemas.microsoft.com/office/drawing/2014/main" id="{B81B6150-CE42-AA46-9C90-12404E288E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9400" y="6912197"/>
            <a:ext cx="2240280" cy="2720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36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80098" indent="-300038">
              <a:spcBef>
                <a:spcPct val="20000"/>
              </a:spcBef>
              <a:buChar char="–"/>
              <a:defRPr sz="294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00150" indent="-240030">
              <a:spcBef>
                <a:spcPct val="20000"/>
              </a:spcBef>
              <a:buChar char="•"/>
              <a:defRPr sz="252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80210" indent="-24003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60270" indent="-24003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40330" indent="-24003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120390" indent="-24003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600450" indent="-24003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080510" indent="-24003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218CF2D3-46B6-1A45-A551-7FE8A1E80E50}" type="slidenum">
              <a:rPr lang="en-US" altLang="en-US" sz="1260"/>
              <a:pPr algn="r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60" dirty="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9108993A-61BF-0A48-B3EA-1EBB36403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6888" y="245746"/>
            <a:ext cx="8641080" cy="578406"/>
          </a:xfrm>
          <a:noFill/>
        </p:spPr>
        <p:txBody>
          <a:bodyPr anchor="t">
            <a:noAutofit/>
          </a:bodyPr>
          <a:lstStyle/>
          <a:p>
            <a:r>
              <a:rPr lang="en-US" altLang="en-US" b="1" dirty="0">
                <a:solidFill>
                  <a:srgbClr val="006600"/>
                </a:solidFill>
                <a:ea typeface="ＭＳ Ｐゴシック" panose="020B0600070205080204" pitchFamily="34" charset="-128"/>
              </a:rPr>
              <a:t>Instantaneous Power Theory</a:t>
            </a:r>
          </a:p>
        </p:txBody>
      </p:sp>
      <p:graphicFrame>
        <p:nvGraphicFramePr>
          <p:cNvPr id="29699" name="Object 2">
            <a:extLst>
              <a:ext uri="{FF2B5EF4-FFF2-40B4-BE49-F238E27FC236}">
                <a16:creationId xmlns:a16="http://schemas.microsoft.com/office/drawing/2014/main" id="{A102AABE-B755-F64D-9E0F-E26614E2B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57737"/>
              </p:ext>
            </p:extLst>
          </p:nvPr>
        </p:nvGraphicFramePr>
        <p:xfrm>
          <a:off x="2241949" y="2468579"/>
          <a:ext cx="2268616" cy="863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5000" imgH="10236200" progId="Equation.DSMT4">
                  <p:embed/>
                </p:oleObj>
              </mc:Choice>
              <mc:Fallback>
                <p:oleObj name="Equation" r:id="rId2" imgW="26035000" imgH="10236200" progId="Equation.DSMT4">
                  <p:embed/>
                  <p:pic>
                    <p:nvPicPr>
                      <p:cNvPr id="29699" name="Object 2">
                        <a:extLst>
                          <a:ext uri="{FF2B5EF4-FFF2-40B4-BE49-F238E27FC236}">
                            <a16:creationId xmlns:a16="http://schemas.microsoft.com/office/drawing/2014/main" id="{A102AABE-B755-F64D-9E0F-E26614E2B7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949" y="2468579"/>
                        <a:ext cx="2268616" cy="863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3">
            <a:extLst>
              <a:ext uri="{FF2B5EF4-FFF2-40B4-BE49-F238E27FC236}">
                <a16:creationId xmlns:a16="http://schemas.microsoft.com/office/drawing/2014/main" id="{F932E51E-A89A-C949-BB9C-6E936874CF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648731"/>
              </p:ext>
            </p:extLst>
          </p:nvPr>
        </p:nvGraphicFramePr>
        <p:xfrm>
          <a:off x="5132785" y="2650224"/>
          <a:ext cx="2316956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574500" imgH="5270500" progId="Equation.DSMT4">
                  <p:embed/>
                </p:oleObj>
              </mc:Choice>
              <mc:Fallback>
                <p:oleObj name="Equation" r:id="rId4" imgW="24574500" imgH="5270500" progId="Equation.DSMT4">
                  <p:embed/>
                  <p:pic>
                    <p:nvPicPr>
                      <p:cNvPr id="29700" name="Object 3">
                        <a:extLst>
                          <a:ext uri="{FF2B5EF4-FFF2-40B4-BE49-F238E27FC236}">
                            <a16:creationId xmlns:a16="http://schemas.microsoft.com/office/drawing/2014/main" id="{F932E51E-A89A-C949-BB9C-6E936874CF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785" y="2650224"/>
                        <a:ext cx="2316956" cy="480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">
            <a:extLst>
              <a:ext uri="{FF2B5EF4-FFF2-40B4-BE49-F238E27FC236}">
                <a16:creationId xmlns:a16="http://schemas.microsoft.com/office/drawing/2014/main" id="{B7EB904C-A71A-6F46-89A9-8E68D3F61C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16713"/>
              </p:ext>
            </p:extLst>
          </p:nvPr>
        </p:nvGraphicFramePr>
        <p:xfrm>
          <a:off x="6465810" y="3272790"/>
          <a:ext cx="2872026" cy="863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541700" imgH="12293600" progId="Equation.DSMT4">
                  <p:embed/>
                </p:oleObj>
              </mc:Choice>
              <mc:Fallback>
                <p:oleObj name="Equation" r:id="rId6" imgW="41541700" imgH="12293600" progId="Equation.DSMT4">
                  <p:embed/>
                  <p:pic>
                    <p:nvPicPr>
                      <p:cNvPr id="29701" name="Object 4">
                        <a:extLst>
                          <a:ext uri="{FF2B5EF4-FFF2-40B4-BE49-F238E27FC236}">
                            <a16:creationId xmlns:a16="http://schemas.microsoft.com/office/drawing/2014/main" id="{B7EB904C-A71A-6F46-89A9-8E68D3F61C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10" y="3272790"/>
                        <a:ext cx="2872026" cy="863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6">
            <a:extLst>
              <a:ext uri="{FF2B5EF4-FFF2-40B4-BE49-F238E27FC236}">
                <a16:creationId xmlns:a16="http://schemas.microsoft.com/office/drawing/2014/main" id="{47B0A3E3-88EA-F54A-BC37-A91AEFEF9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61" y="2073529"/>
            <a:ext cx="8231029" cy="49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Symbol" pitchFamily="2" charset="2"/>
              <a:buNone/>
            </a:pPr>
            <a:r>
              <a:rPr lang="en-US" altLang="en-US" sz="2520" b="1" dirty="0">
                <a:solidFill>
                  <a:srgbClr val="000000"/>
                </a:solidFill>
              </a:rPr>
              <a:t>Instantaneous active current and nonactive current:</a:t>
            </a:r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5F85C001-2F95-F940-A07E-E951D4FA4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791" y="3462869"/>
            <a:ext cx="8231029" cy="49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Symbol" pitchFamily="2" charset="2"/>
              <a:buNone/>
            </a:pPr>
            <a:r>
              <a:rPr lang="en-US" altLang="en-US" sz="2520" dirty="0">
                <a:solidFill>
                  <a:srgbClr val="000000"/>
                </a:solidFill>
              </a:rPr>
              <a:t>RMS value of the reference voltage:</a:t>
            </a:r>
          </a:p>
        </p:txBody>
      </p:sp>
      <p:sp>
        <p:nvSpPr>
          <p:cNvPr id="29704" name="Rectangle 8">
            <a:extLst>
              <a:ext uri="{FF2B5EF4-FFF2-40B4-BE49-F238E27FC236}">
                <a16:creationId xmlns:a16="http://schemas.microsoft.com/office/drawing/2014/main" id="{180E272B-1C6C-DC4D-A88B-2101DC90A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" y="4266246"/>
            <a:ext cx="9597866" cy="185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90" dirty="0">
                <a:solidFill>
                  <a:srgbClr val="000000"/>
                </a:solidFill>
              </a:rPr>
              <a:t>where </a:t>
            </a:r>
            <a:r>
              <a:rPr lang="en-US" altLang="en-US" sz="189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189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189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(t</a:t>
            </a:r>
            <a:r>
              <a:rPr lang="en-US" altLang="en-US" sz="189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1890" dirty="0">
                <a:solidFill>
                  <a:srgbClr val="000000"/>
                </a:solidFill>
              </a:rPr>
              <a:t> is the reference voltage, and </a:t>
            </a:r>
            <a:r>
              <a:rPr lang="en-US" altLang="en-US" sz="189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189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189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(t)</a:t>
            </a:r>
            <a:r>
              <a:rPr lang="en-US" altLang="en-US" sz="1890" dirty="0">
                <a:solidFill>
                  <a:srgbClr val="000000"/>
                </a:solidFill>
              </a:rPr>
              <a:t> is the </a:t>
            </a:r>
            <a:r>
              <a:rPr lang="en-US" altLang="en-US" sz="1890" dirty="0" err="1">
                <a:solidFill>
                  <a:srgbClr val="000000"/>
                </a:solidFill>
              </a:rPr>
              <a:t>rms</a:t>
            </a:r>
            <a:r>
              <a:rPr lang="en-US" altLang="en-US" sz="1890" dirty="0">
                <a:solidFill>
                  <a:srgbClr val="000000"/>
                </a:solidFill>
              </a:rPr>
              <a:t> value of </a:t>
            </a:r>
            <a:r>
              <a:rPr lang="en-US" altLang="en-US" sz="189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189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189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(t</a:t>
            </a:r>
            <a:r>
              <a:rPr lang="en-US" altLang="en-US" sz="189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189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9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89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189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189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(t)</a:t>
            </a:r>
            <a:r>
              <a:rPr lang="en-US" altLang="en-US" sz="1890" dirty="0">
                <a:solidFill>
                  <a:srgbClr val="000000"/>
                </a:solidFill>
              </a:rPr>
              <a:t> could be the system voltage itself, or could be some other reference, based on the compensation objectives (such as fundamental component only).</a:t>
            </a:r>
          </a:p>
          <a:p>
            <a:pPr eaLnBrk="1" hangingPunct="1">
              <a:spcBef>
                <a:spcPct val="0"/>
              </a:spcBef>
            </a:pPr>
            <a:endParaRPr lang="en-US" altLang="en-US" sz="189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89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189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89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(t)</a:t>
            </a:r>
            <a:r>
              <a:rPr lang="en-US" altLang="en-US" sz="1890" dirty="0">
                <a:solidFill>
                  <a:srgbClr val="000000"/>
                </a:solidFill>
              </a:rPr>
              <a:t> is the active component in current </a:t>
            </a:r>
            <a:r>
              <a:rPr lang="en-US" altLang="en-US" sz="189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189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(t)</a:t>
            </a:r>
            <a:r>
              <a:rPr lang="en-US" altLang="en-US" sz="1890" dirty="0">
                <a:solidFill>
                  <a:srgbClr val="000000"/>
                </a:solidFill>
              </a:rPr>
              <a:t>, and </a:t>
            </a:r>
            <a:r>
              <a:rPr lang="en-US" altLang="en-US" sz="189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189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189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(t) </a:t>
            </a:r>
            <a:r>
              <a:rPr lang="en-US" altLang="en-US" sz="1890" dirty="0">
                <a:solidFill>
                  <a:srgbClr val="000000"/>
                </a:solidFill>
              </a:rPr>
              <a:t>is the nonactive component in</a:t>
            </a:r>
            <a:r>
              <a:rPr lang="en-US" altLang="en-US" sz="1890" b="1" dirty="0">
                <a:solidFill>
                  <a:srgbClr val="000000"/>
                </a:solidFill>
              </a:rPr>
              <a:t> </a:t>
            </a:r>
            <a:r>
              <a:rPr lang="en-US" altLang="en-US" sz="189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189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(t)</a:t>
            </a:r>
            <a:r>
              <a:rPr lang="en-US" altLang="en-US" sz="1890" b="1" dirty="0">
                <a:solidFill>
                  <a:srgbClr val="000000"/>
                </a:solidFill>
              </a:rPr>
              <a:t>.   </a:t>
            </a:r>
            <a:r>
              <a:rPr lang="en-US" altLang="en-US" sz="189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189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89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(t) </a:t>
            </a:r>
            <a:r>
              <a:rPr lang="en-US" altLang="en-US" sz="1890" dirty="0">
                <a:solidFill>
                  <a:srgbClr val="000000"/>
                </a:solidFill>
              </a:rPr>
              <a:t>and </a:t>
            </a:r>
            <a:r>
              <a:rPr lang="en-US" altLang="en-US" sz="189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189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189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(t) </a:t>
            </a:r>
            <a:r>
              <a:rPr lang="en-US" altLang="en-US" sz="1890" dirty="0">
                <a:solidFill>
                  <a:srgbClr val="000000"/>
                </a:solidFill>
              </a:rPr>
              <a:t>are orthogonal.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A6D29-ED8B-B33D-4F20-5AD8D997A3B9}"/>
              </a:ext>
            </a:extLst>
          </p:cNvPr>
          <p:cNvSpPr txBox="1"/>
          <p:nvPr/>
        </p:nvSpPr>
        <p:spPr>
          <a:xfrm>
            <a:off x="2835923" y="6443963"/>
            <a:ext cx="65030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30"/>
              </a:spcAft>
            </a:pPr>
            <a:r>
              <a:rPr lang="en-US" sz="1400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Y. Xu, L. M. Tolbert, F. Z. Peng, J. N. Chiasson, J. Chen, “Compensation-based Non-active Power Definition,” </a:t>
            </a:r>
            <a:r>
              <a:rPr lang="en-US" sz="1400" b="1" i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IEEE Power Electronics Letters</a:t>
            </a:r>
            <a:r>
              <a:rPr lang="en-US" sz="1400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, vol. 1, no. 2, June 2003, pp. 45-50.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4FCDC51-63F8-4FA1-CC7A-CC5354D2CB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600021"/>
              </p:ext>
            </p:extLst>
          </p:nvPr>
        </p:nvGraphicFramePr>
        <p:xfrm>
          <a:off x="4287202" y="1206975"/>
          <a:ext cx="36004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2418000" imgH="9944100" progId="Equation.DSMT4">
                  <p:embed/>
                </p:oleObj>
              </mc:Choice>
              <mc:Fallback>
                <p:oleObj name="Equation" r:id="rId8" imgW="42418000" imgH="9944100" progId="Equation.DSMT4">
                  <p:embed/>
                  <p:pic>
                    <p:nvPicPr>
                      <p:cNvPr id="28677" name="Object 4">
                        <a:extLst>
                          <a:ext uri="{FF2B5EF4-FFF2-40B4-BE49-F238E27FC236}">
                            <a16:creationId xmlns:a16="http://schemas.microsoft.com/office/drawing/2014/main" id="{D65F69D2-793E-4C40-9248-3E6F539A01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202" y="1206975"/>
                        <a:ext cx="360045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D9E0EB-2587-1866-D066-D0DF9FDCA2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926577"/>
              </p:ext>
            </p:extLst>
          </p:nvPr>
        </p:nvGraphicFramePr>
        <p:xfrm>
          <a:off x="8441053" y="1206975"/>
          <a:ext cx="21463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968700" imgH="11404600" progId="Equation.DSMT4">
                  <p:embed/>
                </p:oleObj>
              </mc:Choice>
              <mc:Fallback>
                <p:oleObj name="Equation" r:id="rId10" imgW="28968700" imgH="11404600" progId="Equation.DSMT4">
                  <p:embed/>
                  <p:pic>
                    <p:nvPicPr>
                      <p:cNvPr id="28678" name="Object 5">
                        <a:extLst>
                          <a:ext uri="{FF2B5EF4-FFF2-40B4-BE49-F238E27FC236}">
                            <a16:creationId xmlns:a16="http://schemas.microsoft.com/office/drawing/2014/main" id="{D2FE76BE-317C-D24B-AF46-327C1C35E0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1053" y="1206975"/>
                        <a:ext cx="21463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>
            <a:extLst>
              <a:ext uri="{FF2B5EF4-FFF2-40B4-BE49-F238E27FC236}">
                <a16:creationId xmlns:a16="http://schemas.microsoft.com/office/drawing/2014/main" id="{6DE12434-FADE-80BA-F316-028D2A5FC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61" y="1372272"/>
            <a:ext cx="3373039" cy="49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Symbol" pitchFamily="2" charset="2"/>
              <a:buNone/>
            </a:pPr>
            <a:r>
              <a:rPr lang="en-US" altLang="en-US" sz="2520" dirty="0">
                <a:solidFill>
                  <a:srgbClr val="000000"/>
                </a:solidFill>
              </a:rPr>
              <a:t>For a 3-phase system: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6E08C-7450-7B87-8F0B-5E3708D79619}"/>
              </a:ext>
            </a:extLst>
          </p:cNvPr>
          <p:cNvSpPr txBox="1"/>
          <p:nvPr/>
        </p:nvSpPr>
        <p:spPr>
          <a:xfrm>
            <a:off x="10349424" y="1427198"/>
            <a:ext cx="2240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altLang="en-US" sz="1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800" i="1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averaging interval. </a:t>
            </a:r>
          </a:p>
        </p:txBody>
      </p:sp>
    </p:spTree>
    <p:extLst>
      <p:ext uri="{BB962C8B-B14F-4D97-AF65-F5344CB8AC3E}">
        <p14:creationId xmlns:p14="http://schemas.microsoft.com/office/powerpoint/2010/main" val="384307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A185-33AC-44FD-A67E-7B0F4665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78" y="187484"/>
            <a:ext cx="11937244" cy="880110"/>
          </a:xfrm>
        </p:spPr>
        <p:txBody>
          <a:bodyPr>
            <a:noAutofit/>
          </a:bodyPr>
          <a:lstStyle/>
          <a:p>
            <a:pPr algn="l"/>
            <a:r>
              <a:rPr lang="en-US" sz="3358" b="1" dirty="0">
                <a:solidFill>
                  <a:schemeClr val="accent5">
                    <a:lumMod val="25000"/>
                  </a:schemeClr>
                </a:solidFill>
              </a:rPr>
              <a:t>Generalized Compensation-based Reactive Power Theory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30608-4EFC-453B-B115-F79127515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78" y="1071507"/>
            <a:ext cx="8056958" cy="215156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Objectives</a:t>
            </a:r>
          </a:p>
          <a:p>
            <a:pPr marL="285576" indent="-285576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</a:rPr>
              <a:t>In ac systems, eliminate the non-active power or current so that source (utility) does not have to supply it</a:t>
            </a:r>
          </a:p>
          <a:p>
            <a:pPr marL="285576" indent="-285576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</a:rPr>
              <a:t>Balance the load voltages and source currents</a:t>
            </a:r>
          </a:p>
          <a:p>
            <a:pPr marL="285576" indent="-285576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</a:rPr>
              <a:t>Sinusoidal source current</a:t>
            </a:r>
          </a:p>
          <a:p>
            <a:pPr marL="285576" indent="-285576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</a:rPr>
              <a:t>Unity power factor</a:t>
            </a:r>
          </a:p>
          <a:p>
            <a:pPr marL="285576" indent="-285576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altLang="zh-CN" sz="1785" dirty="0">
              <a:solidFill>
                <a:srgbClr val="0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60120" fontAlgn="auto">
              <a:spcBef>
                <a:spcPts val="0"/>
              </a:spcBef>
              <a:spcAft>
                <a:spcPts val="0"/>
              </a:spcAft>
              <a:defRPr/>
            </a:pPr>
            <a:fld id="{C828D3FC-A0B5-43DE-98B8-D1D2A830C5C7}" type="slidenum">
              <a:rPr lang="en-US" sz="1260">
                <a:latin typeface="Arial"/>
                <a:cs typeface="Arial" charset="0"/>
              </a:rPr>
              <a:pPr algn="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sz="1260" dirty="0">
              <a:latin typeface="Arial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8C53B3-BEFA-CC44-AAAD-34AA33742AD8}"/>
              </a:ext>
            </a:extLst>
          </p:cNvPr>
          <p:cNvSpPr/>
          <p:nvPr/>
        </p:nvSpPr>
        <p:spPr>
          <a:xfrm>
            <a:off x="413128" y="3081525"/>
            <a:ext cx="6940732" cy="305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0120" fontAlgn="auto">
              <a:spcBef>
                <a:spcPts val="20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4C4C4C">
                    <a:lumMod val="50000"/>
                  </a:srgbClr>
                </a:solidFill>
                <a:latin typeface="Arial"/>
                <a:cs typeface="+mn-cs"/>
              </a:rPr>
              <a:t>Generalized Reactive Power Theory</a:t>
            </a:r>
          </a:p>
          <a:p>
            <a:pPr marL="300038" indent="-300038" defTabSz="96012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C4C4C">
                    <a:lumMod val="50000"/>
                  </a:srgbClr>
                </a:solidFill>
                <a:latin typeface="Arial"/>
                <a:cs typeface="+mn-cs"/>
              </a:rPr>
              <a:t>The theory has a flexible form.</a:t>
            </a:r>
          </a:p>
          <a:p>
            <a:pPr marL="300038" indent="-300038" defTabSz="96012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C4C4C">
                    <a:lumMod val="50000"/>
                  </a:srgbClr>
                </a:solidFill>
                <a:latin typeface="Arial"/>
                <a:cs typeface="+mn-cs"/>
              </a:rPr>
              <a:t>Independent of the number of phases.</a:t>
            </a:r>
          </a:p>
          <a:p>
            <a:pPr marL="300038" indent="-300038" defTabSz="96012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C4C4C">
                    <a:lumMod val="50000"/>
                  </a:srgbClr>
                </a:solidFill>
                <a:latin typeface="Arial"/>
                <a:cs typeface="+mn-cs"/>
              </a:rPr>
              <a:t>Valid in both periodic and non-periodic systems.</a:t>
            </a:r>
          </a:p>
          <a:p>
            <a:pPr marL="300038" indent="-300038" defTabSz="96012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C4C4C">
                    <a:lumMod val="50000"/>
                  </a:srgbClr>
                </a:solidFill>
                <a:latin typeface="Arial"/>
                <a:cs typeface="+mn-cs"/>
              </a:rPr>
              <a:t>Valid in balanced and unbalanced systems.</a:t>
            </a:r>
          </a:p>
          <a:p>
            <a:pPr marL="300038" indent="-300038" defTabSz="96012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C4C4C">
                    <a:lumMod val="50000"/>
                  </a:srgbClr>
                </a:solidFill>
                <a:latin typeface="Arial"/>
                <a:cs typeface="+mn-cs"/>
              </a:rPr>
              <a:t>Consistent with the standard definitions in a sinusoidal system.</a:t>
            </a:r>
          </a:p>
          <a:p>
            <a:pPr marL="300038" indent="-300038" defTabSz="96012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C4C4C">
                    <a:lumMod val="50000"/>
                  </a:srgbClr>
                </a:solidFill>
                <a:latin typeface="Arial"/>
                <a:cs typeface="+mn-cs"/>
              </a:rPr>
              <a:t>Other reactive power theories can be derived from this generalized theory: Akagi’s p-q, </a:t>
            </a:r>
            <a:r>
              <a:rPr lang="en-US" dirty="0" err="1">
                <a:solidFill>
                  <a:srgbClr val="4C4C4C">
                    <a:lumMod val="50000"/>
                  </a:srgbClr>
                </a:solidFill>
                <a:latin typeface="Arial"/>
                <a:cs typeface="+mn-cs"/>
              </a:rPr>
              <a:t>Fryze</a:t>
            </a:r>
            <a:r>
              <a:rPr lang="en-US" dirty="0">
                <a:solidFill>
                  <a:srgbClr val="4C4C4C">
                    <a:lumMod val="50000"/>
                  </a:srgbClr>
                </a:solidFill>
                <a:latin typeface="Arial"/>
                <a:cs typeface="+mn-cs"/>
              </a:rPr>
              <a:t>, FBD, Hilbert space</a:t>
            </a:r>
          </a:p>
          <a:p>
            <a:pPr marL="300038" indent="-300038" defTabSz="960120"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470" dirty="0">
              <a:solidFill>
                <a:srgbClr val="4C4C4C">
                  <a:lumMod val="50000"/>
                </a:srgbClr>
              </a:solidFill>
              <a:latin typeface="Arial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1884AA-8F1C-F83E-65F5-D3197FF01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0" y="1138268"/>
            <a:ext cx="3289300" cy="2464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708C38-5111-642F-3F64-7E06DB81B1F3}"/>
              </a:ext>
            </a:extLst>
          </p:cNvPr>
          <p:cNvSpPr txBox="1"/>
          <p:nvPr/>
        </p:nvSpPr>
        <p:spPr>
          <a:xfrm>
            <a:off x="8544050" y="3602831"/>
            <a:ext cx="416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John Chiasson and Ph.D. student Yan Xu (2003)</a:t>
            </a:r>
          </a:p>
        </p:txBody>
      </p:sp>
      <p:pic>
        <p:nvPicPr>
          <p:cNvPr id="9" name="Picture 7" descr="C:\Documents and Settings\yxu.COM866\Desktop\compensator.bmp">
            <a:extLst>
              <a:ext uri="{FF2B5EF4-FFF2-40B4-BE49-F238E27FC236}">
                <a16:creationId xmlns:a16="http://schemas.microsoft.com/office/drawing/2014/main" id="{6071119E-687B-2F3A-D07B-4F74BC3A8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21" y="4234763"/>
            <a:ext cx="4511675" cy="289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A067AA-7BC1-371F-3665-2968E2C5259B}"/>
              </a:ext>
            </a:extLst>
          </p:cNvPr>
          <p:cNvSpPr txBox="1"/>
          <p:nvPr/>
        </p:nvSpPr>
        <p:spPr>
          <a:xfrm>
            <a:off x="2209800" y="6248695"/>
            <a:ext cx="65030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30"/>
              </a:spcAft>
            </a:pPr>
            <a:r>
              <a:rPr lang="en-US" sz="1400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Y. Xu, L. M. Tolbert, F. Z. Peng, J. N. Chiasson, J. Chen, “Compensation-based Non-active Power Definition,” </a:t>
            </a:r>
            <a:r>
              <a:rPr lang="en-US" sz="1400" b="1" i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IEEE Power Electronics Letters</a:t>
            </a:r>
            <a:r>
              <a:rPr lang="en-US" sz="1400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, vol. 1, no. 2, June 2003, pp. 45-50.</a:t>
            </a:r>
          </a:p>
        </p:txBody>
      </p:sp>
    </p:spTree>
    <p:extLst>
      <p:ext uri="{BB962C8B-B14F-4D97-AF65-F5344CB8AC3E}">
        <p14:creationId xmlns:p14="http://schemas.microsoft.com/office/powerpoint/2010/main" val="318209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01"/>
    </mc:Choice>
    <mc:Fallback xmlns="">
      <p:transition spd="slow" advTm="5700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3">
            <a:extLst>
              <a:ext uri="{FF2B5EF4-FFF2-40B4-BE49-F238E27FC236}">
                <a16:creationId xmlns:a16="http://schemas.microsoft.com/office/drawing/2014/main" id="{B27EF748-C5C1-6919-D541-081DBC73C8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0618" indent="-30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0950" indent="-24019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1330" indent="-24019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1710" indent="-24019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42090" indent="-24019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22470" indent="-24019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02850" indent="-24019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83230" indent="-24019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6A2642C-22B6-8444-A092-C4F04F081CC6}" type="slidenum">
              <a:rPr lang="en-US" altLang="en-US"/>
              <a:pPr algn="r" eaLnBrk="1" hangingPunct="1"/>
              <a:t>5</a:t>
            </a:fld>
            <a:endParaRPr lang="en-US" altLang="en-US" dirty="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18CD060F-DB54-B3F1-A126-8C102B9112B1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570338" y="358549"/>
            <a:ext cx="9404057" cy="720566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en-US" sz="3600" b="1" dirty="0"/>
              <a:t>Compensator Control Design</a:t>
            </a:r>
            <a:endParaRPr lang="en-US" altLang="en-US" sz="3600" b="1" i="1" baseline="-250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F5F06C0-4333-7FE0-6D67-1D8C308BE8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424991"/>
              </p:ext>
            </p:extLst>
          </p:nvPr>
        </p:nvGraphicFramePr>
        <p:xfrm>
          <a:off x="613462" y="1277574"/>
          <a:ext cx="5196261" cy="30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3378100" imgH="31584900" progId="Visio.Drawing.6">
                  <p:embed/>
                </p:oleObj>
              </mc:Choice>
              <mc:Fallback>
                <p:oleObj name="Visio" r:id="rId2" imgW="53378100" imgH="31584900" progId="Visio.Drawing.6">
                  <p:embed/>
                  <p:pic>
                    <p:nvPicPr>
                      <p:cNvPr id="28674" name="Object 2">
                        <a:extLst>
                          <a:ext uri="{FF2B5EF4-FFF2-40B4-BE49-F238E27FC236}">
                            <a16:creationId xmlns:a16="http://schemas.microsoft.com/office/drawing/2014/main" id="{E45A2601-B91C-5B97-0853-1E385365ED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62" y="1277574"/>
                        <a:ext cx="5196261" cy="30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9AB28F8C-E5C0-F284-329C-92499247C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912270"/>
              </p:ext>
            </p:extLst>
          </p:nvPr>
        </p:nvGraphicFramePr>
        <p:xfrm>
          <a:off x="6253316" y="1079115"/>
          <a:ext cx="5532438" cy="2730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2580500" imgH="35814000" progId="Visio.Drawing.6">
                  <p:embed/>
                </p:oleObj>
              </mc:Choice>
              <mc:Fallback>
                <p:oleObj name="Visio" r:id="rId4" imgW="72580500" imgH="35814000" progId="Visio.Drawing.6">
                  <p:embed/>
                  <p:pic>
                    <p:nvPicPr>
                      <p:cNvPr id="32770" name="Object 2">
                        <a:extLst>
                          <a:ext uri="{FF2B5EF4-FFF2-40B4-BE49-F238E27FC236}">
                            <a16:creationId xmlns:a16="http://schemas.microsoft.com/office/drawing/2014/main" id="{9582879A-545C-0FA4-035B-E6C60873E2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316" y="1079115"/>
                        <a:ext cx="5532438" cy="2730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44A57FB9-6866-09E1-8D96-2D0C1DDE0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945395"/>
              </p:ext>
            </p:extLst>
          </p:nvPr>
        </p:nvGraphicFramePr>
        <p:xfrm>
          <a:off x="8875797" y="3160064"/>
          <a:ext cx="3549660" cy="67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1150500" imgH="11696700" progId="Equation.DSMT4">
                  <p:embed/>
                </p:oleObj>
              </mc:Choice>
              <mc:Fallback>
                <p:oleObj name="Equation" r:id="rId6" imgW="61150500" imgH="11696700" progId="Equation.DSMT4">
                  <p:embed/>
                  <p:pic>
                    <p:nvPicPr>
                      <p:cNvPr id="30722" name="Object 2">
                        <a:extLst>
                          <a:ext uri="{FF2B5EF4-FFF2-40B4-BE49-F238E27FC236}">
                            <a16:creationId xmlns:a16="http://schemas.microsoft.com/office/drawing/2014/main" id="{DD899A59-1B1F-4C47-87F7-D528741D96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5797" y="3160064"/>
                        <a:ext cx="3549660" cy="6729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5936DBF-665D-056A-0D7B-F2C37BE8FC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1817"/>
              </p:ext>
            </p:extLst>
          </p:nvPr>
        </p:nvGraphicFramePr>
        <p:xfrm>
          <a:off x="4608103" y="1069965"/>
          <a:ext cx="4203700" cy="674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263000" imgH="11696700" progId="Equation.DSMT4">
                  <p:embed/>
                </p:oleObj>
              </mc:Choice>
              <mc:Fallback>
                <p:oleObj name="Equation" r:id="rId8" imgW="72263000" imgH="11696700" progId="Equation.DSMT4">
                  <p:embed/>
                  <p:pic>
                    <p:nvPicPr>
                      <p:cNvPr id="31747" name="Object 3">
                        <a:extLst>
                          <a:ext uri="{FF2B5EF4-FFF2-40B4-BE49-F238E27FC236}">
                            <a16:creationId xmlns:a16="http://schemas.microsoft.com/office/drawing/2014/main" id="{B50E7D9C-8B00-10FB-D402-C849F1DDFA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103" y="1069965"/>
                        <a:ext cx="4203700" cy="6747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34" descr="vp">
            <a:extLst>
              <a:ext uri="{FF2B5EF4-FFF2-40B4-BE49-F238E27FC236}">
                <a16:creationId xmlns:a16="http://schemas.microsoft.com/office/drawing/2014/main" id="{2BD5E4B7-833E-0E94-DC07-3C1846EE1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2" y="4087490"/>
            <a:ext cx="307786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6" descr="vpa_isa">
            <a:extLst>
              <a:ext uri="{FF2B5EF4-FFF2-40B4-BE49-F238E27FC236}">
                <a16:creationId xmlns:a16="http://schemas.microsoft.com/office/drawing/2014/main" id="{F703E0CA-6F96-96AA-1EE4-0657B8D72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749" y="4103365"/>
            <a:ext cx="3259524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8" descr="is">
            <a:extLst>
              <a:ext uri="{FF2B5EF4-FFF2-40B4-BE49-F238E27FC236}">
                <a16:creationId xmlns:a16="http://schemas.microsoft.com/office/drawing/2014/main" id="{F3F73E38-1C73-5599-B874-E0A47E673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660231"/>
            <a:ext cx="328614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0" descr="ic">
            <a:extLst>
              <a:ext uri="{FF2B5EF4-FFF2-40B4-BE49-F238E27FC236}">
                <a16:creationId xmlns:a16="http://schemas.microsoft.com/office/drawing/2014/main" id="{2FA387E8-8BB7-777B-BC20-6DF88D0E2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927" y="5612176"/>
            <a:ext cx="325952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12E95E-0FD6-0A3F-5EE0-6EA516BC1547}"/>
              </a:ext>
            </a:extLst>
          </p:cNvPr>
          <p:cNvSpPr txBox="1"/>
          <p:nvPr/>
        </p:nvSpPr>
        <p:spPr>
          <a:xfrm>
            <a:off x="1149669" y="4574500"/>
            <a:ext cx="17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Source voltage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57B37-F04A-3936-62E8-5A21EE6703B7}"/>
              </a:ext>
            </a:extLst>
          </p:cNvPr>
          <p:cNvSpPr txBox="1"/>
          <p:nvPr/>
        </p:nvSpPr>
        <p:spPr>
          <a:xfrm>
            <a:off x="1152799" y="6014799"/>
            <a:ext cx="17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Source current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7268E1-8C60-2C7F-3E57-2A9E17470C02}"/>
              </a:ext>
            </a:extLst>
          </p:cNvPr>
          <p:cNvSpPr txBox="1"/>
          <p:nvPr/>
        </p:nvSpPr>
        <p:spPr>
          <a:xfrm>
            <a:off x="9525000" y="5913969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Compensator  current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1F7F0-E5FC-556A-7E65-C5D4370F2D95}"/>
              </a:ext>
            </a:extLst>
          </p:cNvPr>
          <p:cNvSpPr txBox="1"/>
          <p:nvPr/>
        </p:nvSpPr>
        <p:spPr>
          <a:xfrm>
            <a:off x="9732428" y="4496161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Phase A source voltage and current</a:t>
            </a:r>
          </a:p>
        </p:txBody>
      </p:sp>
    </p:spTree>
    <p:extLst>
      <p:ext uri="{BB962C8B-B14F-4D97-AF65-F5344CB8AC3E}">
        <p14:creationId xmlns:p14="http://schemas.microsoft.com/office/powerpoint/2010/main" val="4859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A185-33AC-44FD-A67E-7B0F4665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56" y="132987"/>
            <a:ext cx="11586312" cy="880110"/>
          </a:xfrm>
        </p:spPr>
        <p:txBody>
          <a:bodyPr>
            <a:noAutofit/>
          </a:bodyPr>
          <a:lstStyle/>
          <a:p>
            <a:pPr algn="l"/>
            <a:r>
              <a:rPr lang="en-US" sz="3358" b="1" dirty="0">
                <a:solidFill>
                  <a:schemeClr val="accent5">
                    <a:lumMod val="25000"/>
                  </a:schemeClr>
                </a:solidFill>
              </a:rPr>
              <a:t>Spacetime </a:t>
            </a:r>
            <a:r>
              <a:rPr lang="en-US" sz="3358" b="1" dirty="0" err="1">
                <a:solidFill>
                  <a:schemeClr val="accent5">
                    <a:lumMod val="25000"/>
                  </a:schemeClr>
                </a:solidFill>
              </a:rPr>
              <a:t>pq</a:t>
            </a:r>
            <a:r>
              <a:rPr lang="en-US" sz="3358" b="1" dirty="0">
                <a:solidFill>
                  <a:schemeClr val="accent5">
                    <a:lumMod val="25000"/>
                  </a:schemeClr>
                </a:solidFill>
              </a:rPr>
              <a:t> theory (2025)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30608-4EFC-453B-B115-F79127515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042" y="1146471"/>
            <a:ext cx="6913958" cy="329456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90" b="1" dirty="0">
                <a:solidFill>
                  <a:srgbClr val="000000"/>
                </a:solidFill>
              </a:rPr>
              <a:t>Sp</a:t>
            </a:r>
            <a:r>
              <a:rPr lang="en-US" altLang="zh-CN" sz="2200" b="1" dirty="0">
                <a:solidFill>
                  <a:srgbClr val="000000"/>
                </a:solidFill>
              </a:rPr>
              <a:t>acetime </a:t>
            </a:r>
            <a:r>
              <a:rPr lang="en-US" altLang="zh-CN" sz="2200" b="1" dirty="0" err="1">
                <a:solidFill>
                  <a:srgbClr val="000000"/>
                </a:solidFill>
              </a:rPr>
              <a:t>pq</a:t>
            </a:r>
            <a:r>
              <a:rPr lang="en-US" altLang="zh-CN" sz="2200" b="1" dirty="0">
                <a:solidFill>
                  <a:srgbClr val="000000"/>
                </a:solidFill>
              </a:rPr>
              <a:t> theory:</a:t>
            </a:r>
          </a:p>
          <a:p>
            <a:pPr marL="285576" indent="-285576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rgbClr val="000000"/>
                </a:solidFill>
              </a:rPr>
              <a:t>Applicable for AC and DC systems.</a:t>
            </a:r>
          </a:p>
          <a:p>
            <a:pPr marL="285576" indent="-285576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rgbClr val="000000"/>
                </a:solidFill>
              </a:rPr>
              <a:t>Time-dimension (temporal) active, reactive, and apparent power and power factor angle at a single point (source or node voltage—load or branch current) of the space</a:t>
            </a:r>
          </a:p>
          <a:p>
            <a:pPr marL="285576" indent="-285576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rgbClr val="000000"/>
                </a:solidFill>
              </a:rPr>
              <a:t>Space-average (or spatial) active, reactive, and apparent powers and power factor angle at a single instant of time</a:t>
            </a:r>
          </a:p>
          <a:p>
            <a:pPr marL="285576" indent="-285576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rgbClr val="000000"/>
                </a:solidFill>
              </a:rPr>
              <a:t>Spacetime (or spatiotemporal) active, reactive, and apparent power and power factor angle of the </a:t>
            </a:r>
            <a:r>
              <a:rPr lang="en-US" altLang="zh-CN" sz="1900" i="1" dirty="0">
                <a:solidFill>
                  <a:srgbClr val="000000"/>
                </a:solidFill>
              </a:rPr>
              <a:t>m</a:t>
            </a:r>
            <a:r>
              <a:rPr lang="en-US" altLang="zh-CN" sz="1900" dirty="0">
                <a:solidFill>
                  <a:srgbClr val="000000"/>
                </a:solidFill>
              </a:rPr>
              <a:t>-dimensional space over </a:t>
            </a:r>
            <a:r>
              <a:rPr lang="en-US" altLang="zh-CN" sz="1900" i="1" dirty="0">
                <a:solidFill>
                  <a:srgbClr val="000000"/>
                </a:solidFill>
              </a:rPr>
              <a:t>n</a:t>
            </a:r>
            <a:r>
              <a:rPr lang="en-US" altLang="zh-CN" sz="1900" dirty="0">
                <a:solidFill>
                  <a:srgbClr val="000000"/>
                </a:solidFill>
              </a:rPr>
              <a:t>-dimensional time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60120" fontAlgn="auto">
              <a:spcBef>
                <a:spcPts val="0"/>
              </a:spcBef>
              <a:spcAft>
                <a:spcPts val="0"/>
              </a:spcAft>
              <a:defRPr/>
            </a:pPr>
            <a:fld id="{C828D3FC-A0B5-43DE-98B8-D1D2A830C5C7}" type="slidenum">
              <a:rPr lang="en-US" sz="1260">
                <a:latin typeface="Arial"/>
                <a:cs typeface="Arial" charset="0"/>
              </a:rPr>
              <a:pPr algn="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sz="1260" dirty="0">
              <a:latin typeface="Arial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067AA-7BC1-371F-3665-2968E2C5259B}"/>
              </a:ext>
            </a:extLst>
          </p:cNvPr>
          <p:cNvSpPr txBox="1"/>
          <p:nvPr/>
        </p:nvSpPr>
        <p:spPr>
          <a:xfrm>
            <a:off x="2133600" y="6429563"/>
            <a:ext cx="838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30"/>
              </a:spcAft>
            </a:pPr>
            <a:r>
              <a:rPr lang="en-US" sz="1400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F. Z. Peng, H. Huang, L. M. Tolbert, B. Lehman, Y. Li, “Spacetime </a:t>
            </a:r>
            <a:r>
              <a:rPr lang="en-US" sz="1400" b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pq</a:t>
            </a:r>
            <a:r>
              <a:rPr lang="en-US" sz="1400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theory for AC and DC systems,” </a:t>
            </a:r>
            <a:r>
              <a:rPr lang="en-US" sz="1400" b="1" i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Nature:</a:t>
            </a:r>
            <a:r>
              <a:rPr lang="en-US" sz="1400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b="1" i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Scientific Reports</a:t>
            </a:r>
            <a:r>
              <a:rPr lang="en-US" sz="1400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, 15/8169, 2025, 21 pages, </a:t>
            </a:r>
            <a:r>
              <a:rPr lang="en-US" sz="1400" b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doi</a:t>
            </a:r>
            <a:r>
              <a:rPr lang="en-US" sz="1400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: 10.1038/s41598-025-90021-3.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9D7D4B-22E7-3D14-5148-F5844E920F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6" t="6626" r="10219"/>
          <a:stretch/>
        </p:blipFill>
        <p:spPr>
          <a:xfrm>
            <a:off x="7526126" y="1086919"/>
            <a:ext cx="4695941" cy="31896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CD1170-45C7-72A5-EE28-27DCF1A3D80C}"/>
                  </a:ext>
                </a:extLst>
              </p:cNvPr>
              <p:cNvSpPr txBox="1"/>
              <p:nvPr/>
            </p:nvSpPr>
            <p:spPr>
              <a:xfrm>
                <a:off x="415630" y="4661852"/>
                <a:ext cx="7675958" cy="367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6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d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≝</m:t>
                    </m:r>
                    <m:r>
                      <a:rPr lang="en-US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sz="1600" b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+⋯+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, where </a:t>
                </a:r>
                <a:r>
                  <a:rPr lang="en-US" sz="1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j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=</a:t>
                </a:r>
                <a:r>
                  <a:rPr lang="en-US" sz="1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1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, </a:t>
                </a:r>
                <a:r>
                  <a:rPr lang="en-US" sz="1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2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, …, </a:t>
                </a:r>
                <a:r>
                  <a:rPr lang="en-US" sz="16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m.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	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</a:rPr>
                  <a:t> 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CD1170-45C7-72A5-EE28-27DCF1A3D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" y="4661852"/>
                <a:ext cx="7675958" cy="367280"/>
              </a:xfrm>
              <a:prstGeom prst="rect">
                <a:avLst/>
              </a:prstGeom>
              <a:blipFill>
                <a:blip r:embed="rId4"/>
                <a:stretch>
                  <a:fillRect t="-106897" b="-16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8BC8D1-6A58-DA61-6D07-B0639A6337E0}"/>
                  </a:ext>
                </a:extLst>
              </p:cNvPr>
              <p:cNvSpPr txBox="1"/>
              <p:nvPr/>
            </p:nvSpPr>
            <p:spPr>
              <a:xfrm>
                <a:off x="415630" y="5270047"/>
                <a:ext cx="719019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𝒒</m:t>
                      </m:r>
                      <m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</m:t>
                      </m:r>
                      <m:r>
                        <a:rPr lang="en-US" sz="16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𝒒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𝜏</m:t>
                          </m:r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≝</m:t>
                      </m:r>
                      <m:r>
                        <a:rPr lang="en-US" sz="16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𝒗</m:t>
                      </m:r>
                      <m:r>
                        <a:rPr lang="en-US" sz="16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×</m:t>
                      </m:r>
                      <m:r>
                        <a:rPr lang="en-US" sz="16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𝒊</m:t>
                      </m:r>
                      <m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[(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𝑖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𝑖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), 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𝑖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𝑖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),…, 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𝑖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𝑚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𝑖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), </m:t>
                      </m:r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Batang" panose="02030600000101010101" pitchFamily="18" charset="-127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                 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, 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,…, 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,</m:t>
                      </m:r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Batang" panose="02030600000101010101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…,</m:t>
                    </m:r>
                    <m:d>
                      <m:d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.	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</a:rPr>
                  <a:t> 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8BC8D1-6A58-DA61-6D07-B0639A633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" y="5270047"/>
                <a:ext cx="7190198" cy="830997"/>
              </a:xfrm>
              <a:prstGeom prst="rect">
                <a:avLst/>
              </a:prstGeom>
              <a:blipFill>
                <a:blip r:embed="rId5"/>
                <a:stretch>
                  <a:fillRect l="-17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613CD4-140D-768D-EAE5-CE93C80CE58D}"/>
                  </a:ext>
                </a:extLst>
              </p:cNvPr>
              <p:cNvSpPr txBox="1"/>
              <p:nvPr/>
            </p:nvSpPr>
            <p:spPr>
              <a:xfrm>
                <a:off x="7678997" y="4177847"/>
                <a:ext cx="4876800" cy="2059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</a:rPr>
                      <m:t>𝑣</m:t>
                    </m:r>
                    <m:r>
                      <a:rPr lang="en-US" sz="16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  <m:t>𝒗</m:t>
                        </m:r>
                      </m:e>
                    </m:d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</a:rPr>
                      <m:t>≝</m:t>
                    </m:r>
                    <m:rad>
                      <m:radPr>
                        <m:degHide m:val="on"/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</a:rPr>
                              <m:t>𝑗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Batang" panose="02030600000101010101" pitchFamily="18" charset="-127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Batang" panose="02030600000101010101" pitchFamily="18" charset="-127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Batang" panose="02030600000101010101" pitchFamily="18" charset="-127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Batang" panose="02030600000101010101" pitchFamily="18" charset="-127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</a:rPr>
                      <m:t>𝑖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  <m:t>𝒊</m:t>
                        </m:r>
                      </m:e>
                    </m:d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</a:rPr>
                      <m:t>≝</m:t>
                    </m:r>
                    <m:rad>
                      <m:radPr>
                        <m:degHide m:val="on"/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</a:rPr>
                              <m:t>𝑗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Batang" panose="02030600000101010101" pitchFamily="18" charset="-127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Batang" panose="02030600000101010101" pitchFamily="18" charset="-127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Batang" panose="02030600000101010101" pitchFamily="18" charset="-127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Batang" panose="02030600000101010101" pitchFamily="18" charset="-127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,</a:t>
                </a:r>
              </a:p>
              <a:p>
                <a:pPr marL="0" marR="0" indent="45720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</a:rPr>
                      <m:t>𝑞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  <m:t>𝒒</m:t>
                        </m:r>
                      </m:e>
                    </m:d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</a:rPr>
                      <m:t>≝</m:t>
                    </m:r>
                    <m:rad>
                      <m:radPr>
                        <m:degHide m:val="on"/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</a:rPr>
                              <m:t>1≤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</a:rPr>
                              <m:t>𝑗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</a:rPr>
                              <m:t>&lt;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</a:rPr>
                              <m:t>𝑘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</a:rPr>
                              <m:t>≤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Batang" panose="02030600000101010101" pitchFamily="18" charset="-127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Batang" panose="02030600000101010101" pitchFamily="18" charset="-127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Batang" panose="02030600000101010101" pitchFamily="18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Batang" panose="02030600000101010101" pitchFamily="18" charset="-127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Batang" panose="02030600000101010101" pitchFamily="18" charset="-127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Batang" panose="02030600000101010101" pitchFamily="18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Batang" panose="02030600000101010101" pitchFamily="18" charset="-127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Batang" panose="02030600000101010101" pitchFamily="18" charset="-127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Batang" panose="02030600000101010101" pitchFamily="18" charset="-127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Batang" panose="02030600000101010101" pitchFamily="18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Batang" panose="02030600000101010101" pitchFamily="18" charset="-127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Batang" panose="02030600000101010101" pitchFamily="18" charset="-127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Batang" panose="02030600000101010101" pitchFamily="18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Batang" panose="02030600000101010101" pitchFamily="18" charset="-127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Batang" panose="02030600000101010101" pitchFamily="18" charset="-127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/>
                              <m:sup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Batang" panose="02030600000101010101" pitchFamily="18" charset="-127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,						</a:t>
                </a:r>
              </a:p>
              <a:p>
                <a:pPr marL="0" marR="0" indent="45720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</a:rPr>
                      <m:t>𝑠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</a:rPr>
                      <m:t>≝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</a:rPr>
                      <m:t>𝑣𝑖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,  </a:t>
                </a:r>
                <a:r>
                  <a:rPr lang="en-US" sz="1600" i="1" dirty="0">
                    <a:solidFill>
                      <a:srgbClr val="000000"/>
                    </a:solidFill>
                    <a:effectLst/>
                    <a:latin typeface="Symbol" pitchFamily="2" charset="2"/>
                    <a:ea typeface="Batang" panose="02030600000101010101" pitchFamily="18" charset="-127"/>
                  </a:rPr>
                  <a:t>f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</a:rPr>
                      <m:t>≝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  <m:t>𝑐𝑜𝑠</m:t>
                        </m:r>
                      </m:e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  <m:t>𝑡𝑎𝑛</m:t>
                        </m:r>
                      </m:e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</a:rPr>
                              <m:t>𝑞</m:t>
                            </m:r>
                          </m:num>
                          <m:den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</a:rPr>
                      <m:t>, 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  </a:t>
                </a:r>
              </a:p>
              <a:p>
                <a:pPr marL="0" marR="0" indent="45720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  <m:t>𝒊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  <m:t>𝑝</m:t>
                        </m:r>
                      </m:sub>
                    </m:sSub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</a:rPr>
                      <m:t>≝</m:t>
                    </m:r>
                    <m:f>
                      <m:f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</a:rPr>
                              <m:t>𝑣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Batang" panose="02030600000101010101" pitchFamily="18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</a:rPr>
                      <m:t>𝒗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  <m:t>𝒊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</a:rPr>
                      <m:t>≝</m:t>
                    </m:r>
                    <m:r>
                      <a:rPr lang="en-US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</a:rPr>
                      <m:t>𝒊</m:t>
                    </m:r>
                    <m:r>
                      <a:rPr lang="en-US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Batang" panose="02030600000101010101" pitchFamily="18" charset="-127"/>
                      </a:rPr>
                      <m:t>−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  <m:t>𝒊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Batang" panose="02030600000101010101" pitchFamily="18" charset="-127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Batang" panose="0203060000010101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613CD4-140D-768D-EAE5-CE93C80CE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997" y="4177847"/>
                <a:ext cx="4876800" cy="2059538"/>
              </a:xfrm>
              <a:prstGeom prst="rect">
                <a:avLst/>
              </a:prstGeom>
              <a:blipFill>
                <a:blip r:embed="rId6"/>
                <a:stretch>
                  <a:fillRect t="-1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81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01"/>
    </mc:Choice>
    <mc:Fallback xmlns="">
      <p:transition spd="slow" advTm="5700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A185-33AC-44FD-A67E-7B0F4665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56" y="132987"/>
            <a:ext cx="11586312" cy="880110"/>
          </a:xfrm>
        </p:spPr>
        <p:txBody>
          <a:bodyPr>
            <a:noAutofit/>
          </a:bodyPr>
          <a:lstStyle/>
          <a:p>
            <a:pPr algn="l"/>
            <a:r>
              <a:rPr lang="en-US" sz="3358" b="1" dirty="0">
                <a:solidFill>
                  <a:schemeClr val="accent5">
                    <a:lumMod val="25000"/>
                  </a:schemeClr>
                </a:solidFill>
              </a:rPr>
              <a:t>Spacetime power in ac/dc systems </a:t>
            </a:r>
            <a:br>
              <a:rPr lang="en-US" sz="3358" b="1" dirty="0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 sz="3358" b="1" dirty="0">
                <a:solidFill>
                  <a:schemeClr val="accent5">
                    <a:lumMod val="25000"/>
                  </a:schemeClr>
                </a:solidFill>
              </a:rPr>
              <a:t>– reducing system peak real/reactive power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60120" fontAlgn="auto">
              <a:spcBef>
                <a:spcPts val="0"/>
              </a:spcBef>
              <a:spcAft>
                <a:spcPts val="0"/>
              </a:spcAft>
              <a:defRPr/>
            </a:pPr>
            <a:fld id="{C828D3FC-A0B5-43DE-98B8-D1D2A830C5C7}" type="slidenum">
              <a:rPr lang="en-US" sz="1260">
                <a:latin typeface="Arial"/>
                <a:cs typeface="Arial" charset="0"/>
              </a:rPr>
              <a:pPr algn="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sz="1260" dirty="0">
              <a:latin typeface="Arial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8C53B3-BEFA-CC44-AAAD-34AA33742AD8}"/>
              </a:ext>
            </a:extLst>
          </p:cNvPr>
          <p:cNvSpPr/>
          <p:nvPr/>
        </p:nvSpPr>
        <p:spPr>
          <a:xfrm>
            <a:off x="594772" y="2978659"/>
            <a:ext cx="6940732" cy="3826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0120" fontAlgn="auto">
              <a:spcBef>
                <a:spcPts val="20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4C4C4C">
                    <a:lumMod val="50000"/>
                  </a:srgbClr>
                </a:solidFill>
                <a:latin typeface="Arial"/>
                <a:cs typeface="+mn-cs"/>
              </a:rPr>
              <a:t>Key Takeaways</a:t>
            </a:r>
          </a:p>
          <a:p>
            <a:pPr marL="300038" indent="-300038" defTabSz="960120"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C4C4C">
                    <a:lumMod val="50000"/>
                  </a:srgbClr>
                </a:solidFill>
                <a:latin typeface="Arial"/>
                <a:cs typeface="+mn-cs"/>
              </a:rPr>
              <a:t>Spatial reactive current/power are the part of instantaneous current and power that circulates among subsystems and components at a given instant</a:t>
            </a:r>
          </a:p>
          <a:p>
            <a:pPr marL="300038" indent="-300038" defTabSz="960120"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C4C4C">
                    <a:lumMod val="50000"/>
                  </a:srgbClr>
                </a:solidFill>
                <a:latin typeface="Arial"/>
                <a:cs typeface="+mn-cs"/>
              </a:rPr>
              <a:t>Time reactive current/power are power fluctuations over a considered time-interval between subsystems or between sources and loads.</a:t>
            </a:r>
          </a:p>
          <a:p>
            <a:pPr marL="300038" indent="-300038" defTabSz="960120"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C4C4C">
                    <a:lumMod val="50000"/>
                  </a:srgbClr>
                </a:solidFill>
                <a:latin typeface="Arial"/>
                <a:cs typeface="+mn-cs"/>
              </a:rPr>
              <a:t>In DC power circuits and systems that contain ripples or fluctuations, there are reactive current and reactive power just like AC circuits.</a:t>
            </a:r>
          </a:p>
          <a:p>
            <a:pPr marL="300038" indent="-300038" defTabSz="960120"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C4C4C">
                    <a:lumMod val="50000"/>
                  </a:srgbClr>
                </a:solidFill>
                <a:latin typeface="Arial"/>
              </a:rPr>
              <a:t>A </a:t>
            </a:r>
            <a:r>
              <a:rPr lang="en-US" dirty="0">
                <a:solidFill>
                  <a:srgbClr val="4C4C4C">
                    <a:lumMod val="50000"/>
                  </a:srgbClr>
                </a:solidFill>
                <a:latin typeface="Arial"/>
                <a:cs typeface="+mn-cs"/>
              </a:rPr>
              <a:t>battery is NOT an energy source or an active power source </a:t>
            </a:r>
            <a:r>
              <a:rPr lang="en-US" u="sng" dirty="0">
                <a:solidFill>
                  <a:srgbClr val="4C4C4C">
                    <a:lumMod val="50000"/>
                  </a:srgbClr>
                </a:solidFill>
                <a:latin typeface="Arial"/>
                <a:cs typeface="+mn-cs"/>
              </a:rPr>
              <a:t>in a long-term sense</a:t>
            </a:r>
            <a:r>
              <a:rPr lang="en-US" dirty="0">
                <a:solidFill>
                  <a:srgbClr val="4C4C4C">
                    <a:lumMod val="50000"/>
                  </a:srgbClr>
                </a:solidFill>
                <a:latin typeface="Arial"/>
                <a:cs typeface="+mn-cs"/>
              </a:rPr>
              <a:t>; it’s just an energy storage device like an inductor or capacitor but with larger energy capacity.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C789E2-B5F7-AE8B-FEAA-E89F1F2AC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335" y="1241027"/>
            <a:ext cx="4405733" cy="2514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8B8499-A9CA-D8DC-64AF-5E6BDDEBE9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510" y="3966492"/>
            <a:ext cx="4580890" cy="327342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55E858-2712-7E89-688F-80BDC4974863}"/>
              </a:ext>
            </a:extLst>
          </p:cNvPr>
          <p:cNvSpPr/>
          <p:nvPr/>
        </p:nvSpPr>
        <p:spPr>
          <a:xfrm>
            <a:off x="579532" y="1090963"/>
            <a:ext cx="7236803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0120" fontAlgn="auto">
              <a:spcBef>
                <a:spcPts val="20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4C4C4C">
                    <a:lumMod val="50000"/>
                  </a:srgbClr>
                </a:solidFill>
                <a:latin typeface="Arial"/>
                <a:cs typeface="+mn-cs"/>
              </a:rPr>
              <a:t>Future Work (from 2009 presentation):</a:t>
            </a:r>
          </a:p>
          <a:p>
            <a:pPr marL="300038" indent="-300038" defTabSz="960120"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C4C4C">
                    <a:lumMod val="50000"/>
                  </a:srgbClr>
                </a:solidFill>
                <a:latin typeface="Arial"/>
                <a:cs typeface="+mn-cs"/>
              </a:rPr>
              <a:t>Utilization of the reactive power theory in distributed energy resources.</a:t>
            </a:r>
          </a:p>
          <a:p>
            <a:pPr marL="300038" indent="-300038" defTabSz="960120"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C4C4C">
                    <a:lumMod val="50000"/>
                  </a:srgbClr>
                </a:solidFill>
                <a:latin typeface="Arial"/>
                <a:cs typeface="+mn-cs"/>
              </a:rPr>
              <a:t>More research on the economic analysis.</a:t>
            </a:r>
          </a:p>
          <a:p>
            <a:pPr marL="300038" indent="-300038" defTabSz="960120"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C4C4C">
                    <a:lumMod val="50000"/>
                  </a:srgbClr>
                </a:solidFill>
                <a:latin typeface="Arial"/>
                <a:cs typeface="+mn-cs"/>
              </a:rPr>
              <a:t>System-wide active and/or reactive power control and operation.</a:t>
            </a:r>
          </a:p>
          <a:p>
            <a:pPr marL="300038" indent="-300038" defTabSz="960120"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C4C4C">
                  <a:lumMod val="50000"/>
                </a:srgbClr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8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01"/>
    </mc:Choice>
    <mc:Fallback xmlns="">
      <p:transition spd="slow" advTm="5700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3">
            <a:extLst>
              <a:ext uri="{FF2B5EF4-FFF2-40B4-BE49-F238E27FC236}">
                <a16:creationId xmlns:a16="http://schemas.microsoft.com/office/drawing/2014/main" id="{B27EF748-C5C1-6919-D541-081DBC73C8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841480" y="6879430"/>
            <a:ext cx="853440" cy="2461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0618" indent="-3002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0950" indent="-24019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1330" indent="-24019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1710" indent="-24019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42090" indent="-24019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22470" indent="-24019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02850" indent="-24019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83230" indent="-24019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6A2642C-22B6-8444-A092-C4F04F081CC6}" type="slidenum">
              <a:rPr lang="en-US" altLang="en-US"/>
              <a:pPr algn="r" eaLnBrk="1" hangingPunct="1"/>
              <a:t>8</a:t>
            </a:fld>
            <a:endParaRPr lang="en-US" altLang="en-US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18CD060F-DB54-B3F1-A126-8C102B9112B1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570338" y="358549"/>
            <a:ext cx="9404057" cy="720566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en-US" sz="3600" b="1" dirty="0"/>
              <a:t>John Chiasson’s Motors Book</a:t>
            </a:r>
            <a:endParaRPr lang="en-US" altLang="en-US" sz="3600" b="1" i="1" baseline="-25000" dirty="0"/>
          </a:p>
        </p:txBody>
      </p:sp>
      <p:sp>
        <p:nvSpPr>
          <p:cNvPr id="103428" name="Text Box 3">
            <a:extLst>
              <a:ext uri="{FF2B5EF4-FFF2-40B4-BE49-F238E27FC236}">
                <a16:creationId xmlns:a16="http://schemas.microsoft.com/office/drawing/2014/main" id="{477A1175-7D13-9D5E-3B0E-861D294E7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779" y="2596147"/>
            <a:ext cx="73040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6ABB92-89B3-7E37-CE6D-C68D80FA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" y="1125707"/>
            <a:ext cx="3815065" cy="606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1DF34C-F4B9-EB95-EDE1-D17F2DAC4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77501"/>
            <a:ext cx="3152684" cy="25938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93130E-C365-4446-9890-9373BE764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831430"/>
            <a:ext cx="3152684" cy="2362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270A4D-2847-F98A-683E-8515729841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3"/>
          <a:stretch/>
        </p:blipFill>
        <p:spPr>
          <a:xfrm>
            <a:off x="7375697" y="1079116"/>
            <a:ext cx="2758904" cy="2750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FC9C7-E071-A333-1B1E-5568EFF977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697" y="3865824"/>
            <a:ext cx="3152684" cy="23645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353794-6997-3B19-7C13-1DB9A3F9FB7E}"/>
              </a:ext>
            </a:extLst>
          </p:cNvPr>
          <p:cNvSpPr txBox="1"/>
          <p:nvPr/>
        </p:nvSpPr>
        <p:spPr>
          <a:xfrm>
            <a:off x="10570632" y="3755231"/>
            <a:ext cx="1934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(2007) John: “Olivia, have you bought a copy of my book yet?”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Olivia: “My parents read it to me every night!”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6F478C-BF4D-D42D-B1C9-714F2147394B}"/>
              </a:ext>
            </a:extLst>
          </p:cNvPr>
          <p:cNvSpPr txBox="1"/>
          <p:nvPr/>
        </p:nvSpPr>
        <p:spPr>
          <a:xfrm>
            <a:off x="10156372" y="1618914"/>
            <a:ext cx="2349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(1955) John’s childhood wish: “When I grow up, I’m going to be a published author!”</a:t>
            </a:r>
          </a:p>
        </p:txBody>
      </p:sp>
    </p:spTree>
    <p:extLst>
      <p:ext uri="{BB962C8B-B14F-4D97-AF65-F5344CB8AC3E}">
        <p14:creationId xmlns:p14="http://schemas.microsoft.com/office/powerpoint/2010/main" val="388451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Student Acknowledgements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887200" y="6923764"/>
            <a:ext cx="853440" cy="320252"/>
          </a:xfrm>
        </p:spPr>
        <p:txBody>
          <a:bodyPr/>
          <a:lstStyle/>
          <a:p>
            <a:pPr algn="r">
              <a:defRPr/>
            </a:pPr>
            <a:fld id="{E97B4743-9E4A-4730-8F19-56B9019401F8}" type="slidenum">
              <a:rPr lang="en-US" smtClean="0"/>
              <a:pPr algn="r">
                <a:defRPr/>
              </a:pPr>
              <a:t>9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705" y="9212365"/>
            <a:ext cx="712210" cy="2457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4B6227-8FD3-598F-A82A-70C74488A9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4"/>
          <a:stretch/>
        </p:blipFill>
        <p:spPr>
          <a:xfrm>
            <a:off x="640080" y="1170515"/>
            <a:ext cx="4584700" cy="26373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CF35D3-2659-49E3-D9FB-E50A77B6BCFF}"/>
              </a:ext>
            </a:extLst>
          </p:cNvPr>
          <p:cNvSpPr txBox="1"/>
          <p:nvPr/>
        </p:nvSpPr>
        <p:spPr>
          <a:xfrm>
            <a:off x="5410200" y="1088231"/>
            <a:ext cx="6400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Dr. Chiasson was the first person I met in the US. He was always so </a:t>
            </a:r>
            <a:r>
              <a:rPr lang="en-US" sz="2000" u="sng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supportive</a:t>
            </a:r>
            <a:r>
              <a:rPr lang="en-US" sz="20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inside and outside the classroom. He </a:t>
            </a:r>
            <a:r>
              <a:rPr lang="en-US" sz="2000" u="sng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loved teaching</a:t>
            </a:r>
            <a:r>
              <a:rPr lang="en-US" sz="20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I greatly enjoyed his classes. 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14DFCC-2484-78AF-A059-027C724226BD}"/>
              </a:ext>
            </a:extLst>
          </p:cNvPr>
          <p:cNvSpPr txBox="1"/>
          <p:nvPr/>
        </p:nvSpPr>
        <p:spPr>
          <a:xfrm>
            <a:off x="5410200" y="2223542"/>
            <a:ext cx="685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Dr. Chiasson was an excellent advisor and </a:t>
            </a:r>
            <a:r>
              <a:rPr lang="en-US" u="sng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 friend</a:t>
            </a:r>
            <a:r>
              <a:rPr lang="en-US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He is always willing to discuss questions with students and take effort to </a:t>
            </a:r>
            <a:r>
              <a:rPr lang="en-US" kern="0" dirty="0">
                <a:solidFill>
                  <a:srgbClr val="000000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 them succeed</a:t>
            </a:r>
            <a:r>
              <a:rPr lang="en-US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effectLst/>
              </a:rPr>
              <a:t> </a:t>
            </a:r>
            <a:r>
              <a:rPr lang="en-US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life in UT is a special memory to me.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96912-D3D5-AD7A-EE20-40AFD8E90CE7}"/>
              </a:ext>
            </a:extLst>
          </p:cNvPr>
          <p:cNvSpPr txBox="1"/>
          <p:nvPr/>
        </p:nvSpPr>
        <p:spPr>
          <a:xfrm>
            <a:off x="5434148" y="3245749"/>
            <a:ext cx="7291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was a </a:t>
            </a:r>
            <a:r>
              <a:rPr lang="en-US" sz="2000" u="sng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friend</a:t>
            </a:r>
            <a:r>
              <a:rPr lang="en-US" sz="20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a great influence during my PhD years at UT</a:t>
            </a:r>
            <a:r>
              <a:rPr lang="en-US" sz="2000" kern="0" dirty="0">
                <a:solidFill>
                  <a:srgbClr val="000000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1956B3-6D61-7209-1CDE-DADBCE52B663}"/>
              </a:ext>
            </a:extLst>
          </p:cNvPr>
          <p:cNvSpPr txBox="1"/>
          <p:nvPr/>
        </p:nvSpPr>
        <p:spPr>
          <a:xfrm>
            <a:off x="304800" y="4008528"/>
            <a:ext cx="7010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 immensely enjoyed his courses at UT. His </a:t>
            </a:r>
            <a:r>
              <a:rPr lang="en-US" sz="1800" u="sng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u="sng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curiosity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class was infectious. It is a great loss to Boise and overall electrical engineering fraternity.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98FDA7-5509-6A8C-5498-97E58C02522F}"/>
              </a:ext>
            </a:extLst>
          </p:cNvPr>
          <p:cNvSpPr txBox="1"/>
          <p:nvPr/>
        </p:nvSpPr>
        <p:spPr>
          <a:xfrm>
            <a:off x="304800" y="5038770"/>
            <a:ext cx="6400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00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 I had just arrived in the U.S., everything was so new and left a deep impression on me. Dr. Chiasson's knowledge, his attitude toward research, and his </a:t>
            </a:r>
            <a:r>
              <a:rPr lang="en-US" sz="1800" u="sng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kindness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toward others—looking back now, I realize I have always admired and appreciated him.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9B3FF4-E7B6-C2CE-37B8-EDE5EFB2D5BE}"/>
              </a:ext>
            </a:extLst>
          </p:cNvPr>
          <p:cNvSpPr txBox="1"/>
          <p:nvPr/>
        </p:nvSpPr>
        <p:spPr>
          <a:xfrm>
            <a:off x="7162800" y="3807899"/>
            <a:ext cx="5638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Dr. Chiasson is not only one of my best advisors, but also one of my </a:t>
            </a:r>
            <a:r>
              <a:rPr lang="en-US" sz="1800" u="sng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friends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Dr. Chiasson gave me a lot of help on my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study, research and life. UT time is one of my best lifetimes I have experienced. I was so happy to learn from him, work with him, and publish papers with him.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40FB6-691B-5335-644D-E6750BB4192A}"/>
              </a:ext>
            </a:extLst>
          </p:cNvPr>
          <p:cNvSpPr txBox="1"/>
          <p:nvPr/>
        </p:nvSpPr>
        <p:spPr>
          <a:xfrm>
            <a:off x="6443515" y="5642830"/>
            <a:ext cx="640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 have a lot of fond memories of Dr. Chiasson during my graduate school days. I remember him as a very </a:t>
            </a:r>
            <a:r>
              <a:rPr lang="en-US" sz="1800" u="sng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friendly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and </a:t>
            </a:r>
            <a:r>
              <a:rPr lang="en-US" sz="1800" u="sng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enthusiastic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person who encouraged me even when things did not go well.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85F26E-D846-0D8B-C393-F393D827A581}"/>
              </a:ext>
            </a:extLst>
          </p:cNvPr>
          <p:cNvSpPr txBox="1"/>
          <p:nvPr/>
        </p:nvSpPr>
        <p:spPr>
          <a:xfrm>
            <a:off x="2468516" y="6452443"/>
            <a:ext cx="3814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Dr. Chiasson was such a </a:t>
            </a:r>
            <a:r>
              <a:rPr lang="en-US" sz="1800" u="sng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kind</a:t>
            </a:r>
            <a:r>
              <a:rPr lang="en-US" sz="18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person and very </a:t>
            </a:r>
            <a:r>
              <a:rPr lang="en-US" sz="1800" u="sng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fun</a:t>
            </a:r>
            <a:r>
              <a:rPr lang="en-US" sz="18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to be around.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69710"/>
      </p:ext>
    </p:extLst>
  </p:cSld>
  <p:clrMapOvr>
    <a:masterClrMapping/>
  </p:clrMapOvr>
</p:sld>
</file>

<file path=ppt/theme/theme1.xml><?xml version="1.0" encoding="utf-8"?>
<a:theme xmlns:a="http://schemas.openxmlformats.org/drawingml/2006/main" name="CURENT PPT Template_v2">
  <a:themeElements>
    <a:clrScheme name="CURENT">
      <a:dk1>
        <a:srgbClr val="4C4C4C"/>
      </a:dk1>
      <a:lt1>
        <a:sysClr val="window" lastClr="FFFFFF"/>
      </a:lt1>
      <a:dk2>
        <a:srgbClr val="4C4C4C"/>
      </a:dk2>
      <a:lt2>
        <a:srgbClr val="FFFFFF"/>
      </a:lt2>
      <a:accent1>
        <a:srgbClr val="007900"/>
      </a:accent1>
      <a:accent2>
        <a:srgbClr val="F77F00"/>
      </a:accent2>
      <a:accent3>
        <a:srgbClr val="7992B1"/>
      </a:accent3>
      <a:accent4>
        <a:srgbClr val="999999"/>
      </a:accent4>
      <a:accent5>
        <a:srgbClr val="9FFF9F"/>
      </a:accent5>
      <a:accent6>
        <a:srgbClr val="FFC789"/>
      </a:accent6>
      <a:hlink>
        <a:srgbClr val="F77F00"/>
      </a:hlink>
      <a:folHlink>
        <a:srgbClr val="FFC789"/>
      </a:folHlink>
    </a:clrScheme>
    <a:fontScheme name="Custom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ENT template.potx" id="{05BAFA04-18ED-48EB-8627-B8C86F03E168}" vid="{3EEEC8F3-6E94-402D-B824-C3AE4C7E3036}"/>
    </a:ext>
  </a:extLst>
</a:theme>
</file>

<file path=ppt/theme/theme2.xml><?xml version="1.0" encoding="utf-8"?>
<a:theme xmlns:a="http://schemas.openxmlformats.org/drawingml/2006/main" name="1_CURENT PPT Template_v2">
  <a:themeElements>
    <a:clrScheme name="CURENT">
      <a:dk1>
        <a:srgbClr val="4C4C4C"/>
      </a:dk1>
      <a:lt1>
        <a:sysClr val="window" lastClr="FFFFFF"/>
      </a:lt1>
      <a:dk2>
        <a:srgbClr val="4C4C4C"/>
      </a:dk2>
      <a:lt2>
        <a:srgbClr val="FFFFFF"/>
      </a:lt2>
      <a:accent1>
        <a:srgbClr val="007900"/>
      </a:accent1>
      <a:accent2>
        <a:srgbClr val="F77F00"/>
      </a:accent2>
      <a:accent3>
        <a:srgbClr val="7992B1"/>
      </a:accent3>
      <a:accent4>
        <a:srgbClr val="999999"/>
      </a:accent4>
      <a:accent5>
        <a:srgbClr val="9FFF9F"/>
      </a:accent5>
      <a:accent6>
        <a:srgbClr val="FFC789"/>
      </a:accent6>
      <a:hlink>
        <a:srgbClr val="F77F00"/>
      </a:hlink>
      <a:folHlink>
        <a:srgbClr val="FFC789"/>
      </a:folHlink>
    </a:clrScheme>
    <a:fontScheme name="Custom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ENT template.potx" id="{05BAFA04-18ED-48EB-8627-B8C86F03E168}" vid="{3EEEC8F3-6E94-402D-B824-C3AE4C7E303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1A1E32F303D40806C2DB7D36B01F9" ma:contentTypeVersion="10" ma:contentTypeDescription="Create a new document." ma:contentTypeScope="" ma:versionID="509ae7b3c9ca85fcc4771baa2e30d4b3">
  <xsd:schema xmlns:xsd="http://www.w3.org/2001/XMLSchema" xmlns:xs="http://www.w3.org/2001/XMLSchema" xmlns:p="http://schemas.microsoft.com/office/2006/metadata/properties" xmlns:ns3="74142e89-b32e-4942-973f-b6f91b7aa715" targetNamespace="http://schemas.microsoft.com/office/2006/metadata/properties" ma:root="true" ma:fieldsID="687bca3697760bb58e938157c15141f4" ns3:_="">
    <xsd:import namespace="74142e89-b32e-4942-973f-b6f91b7aa7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142e89-b32e-4942-973f-b6f91b7aa7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0DD5AE-3E07-40C6-AEB6-96B8AA65E5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ED5899-E86A-4623-BA41-751139C71564}">
  <ds:schemaRefs>
    <ds:schemaRef ds:uri="http://purl.org/dc/terms/"/>
    <ds:schemaRef ds:uri="74142e89-b32e-4942-973f-b6f91b7aa715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06F4C02-23F5-420A-8CF1-0CE85B0108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142e89-b32e-4942-973f-b6f91b7aa7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CURENT template</Template>
  <TotalTime>100933</TotalTime>
  <Words>1669</Words>
  <Application>Microsoft Macintosh PowerPoint</Application>
  <PresentationFormat>Custom</PresentationFormat>
  <Paragraphs>116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9" baseType="lpstr">
      <vt:lpstr>ＭＳ Ｐゴシック</vt:lpstr>
      <vt:lpstr>Aptos</vt:lpstr>
      <vt:lpstr>Arial</vt:lpstr>
      <vt:lpstr>Calibri</vt:lpstr>
      <vt:lpstr>Cambria Math</vt:lpstr>
      <vt:lpstr>Century Gothic</vt:lpstr>
      <vt:lpstr>Courier New</vt:lpstr>
      <vt:lpstr>Garamond</vt:lpstr>
      <vt:lpstr>Helvetica Neue</vt:lpstr>
      <vt:lpstr>Symbol</vt:lpstr>
      <vt:lpstr>Times New Roman</vt:lpstr>
      <vt:lpstr>Wingdings</vt:lpstr>
      <vt:lpstr>Wingdings 2</vt:lpstr>
      <vt:lpstr>CURENT PPT Template_v2</vt:lpstr>
      <vt:lpstr>1_CURENT PPT Template_v2</vt:lpstr>
      <vt:lpstr>Microsoft Visio Drawing</vt:lpstr>
      <vt:lpstr>MathType 5.0 Equation</vt:lpstr>
      <vt:lpstr>Equation</vt:lpstr>
      <vt:lpstr>  </vt:lpstr>
      <vt:lpstr>PowerPoint Presentation</vt:lpstr>
      <vt:lpstr>Instantaneous Power Theory</vt:lpstr>
      <vt:lpstr>Generalized Compensation-based Reactive Power Theory </vt:lpstr>
      <vt:lpstr>Compensator Control Design</vt:lpstr>
      <vt:lpstr>Spacetime pq theory (2025)</vt:lpstr>
      <vt:lpstr>Spacetime power in ac/dc systems  – reducing system peak real/reactive power</vt:lpstr>
      <vt:lpstr>John Chiasson’s Motors Book</vt:lpstr>
      <vt:lpstr>Student Acknowledgements</vt:lpstr>
      <vt:lpstr>Student Acknowledgements</vt:lpstr>
      <vt:lpstr>Student Acknowledgements</vt:lpstr>
    </vt:vector>
  </TitlesOfParts>
  <Company>University of Tennessee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Smith, Wendy Kathryn</dc:creator>
  <cp:lastModifiedBy>Tolbert, Leon</cp:lastModifiedBy>
  <cp:revision>711</cp:revision>
  <cp:lastPrinted>2015-10-01T13:22:03Z</cp:lastPrinted>
  <dcterms:created xsi:type="dcterms:W3CDTF">2015-07-06T19:51:45Z</dcterms:created>
  <dcterms:modified xsi:type="dcterms:W3CDTF">2025-05-06T16:50:36Z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0x0101007C11A1E32F303D40806C2DB7D36B01F9</vt:lpwstr>
  </property>
</Properties>
</file>