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0"/>
  </p:notesMasterIdLst>
  <p:sldIdLst>
    <p:sldId id="256" r:id="rId5"/>
    <p:sldId id="296" r:id="rId6"/>
    <p:sldId id="297" r:id="rId7"/>
    <p:sldId id="298" r:id="rId8"/>
    <p:sldId id="293" r:id="rId9"/>
    <p:sldId id="294" r:id="rId10"/>
    <p:sldId id="295" r:id="rId11"/>
    <p:sldId id="299" r:id="rId12"/>
    <p:sldId id="300" r:id="rId13"/>
    <p:sldId id="301" r:id="rId14"/>
    <p:sldId id="302" r:id="rId15"/>
    <p:sldId id="303" r:id="rId16"/>
    <p:sldId id="304" r:id="rId17"/>
    <p:sldId id="305" r:id="rId18"/>
    <p:sldId id="277" r:id="rId19"/>
  </p:sldIdLst>
  <p:sldSz cx="51206400" cy="288036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DDD9D6"/>
    <a:srgbClr val="C4EBD0"/>
    <a:srgbClr val="4365E2"/>
    <a:srgbClr val="D1E2F2"/>
    <a:srgbClr val="FFFFFF"/>
    <a:srgbClr val="FFFEFF"/>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0" autoAdjust="0"/>
    <p:restoredTop sz="90941"/>
  </p:normalViewPr>
  <p:slideViewPr>
    <p:cSldViewPr>
      <p:cViewPr varScale="1">
        <p:scale>
          <a:sx n="24" d="100"/>
          <a:sy n="24" d="100"/>
        </p:scale>
        <p:origin x="1410" y="78"/>
      </p:cViewPr>
      <p:guideLst>
        <p:guide orient="horz" pos="9072"/>
        <p:guide pos="1612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23/04/2025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9608" y="8947778"/>
            <a:ext cx="43527186" cy="6174566"/>
          </a:xfrm>
        </p:spPr>
        <p:txBody>
          <a:bodyPr/>
          <a:lstStyle/>
          <a:p>
            <a:r>
              <a:rPr lang="en-US"/>
              <a:t>Click to edit Master title style</a:t>
            </a:r>
            <a:endParaRPr lang="en-GB"/>
          </a:p>
        </p:txBody>
      </p:sp>
      <p:sp>
        <p:nvSpPr>
          <p:cNvPr id="3" name="Subtitle 2"/>
          <p:cNvSpPr>
            <a:spLocks noGrp="1"/>
          </p:cNvSpPr>
          <p:nvPr>
            <p:ph type="subTitle" idx="1"/>
          </p:nvPr>
        </p:nvSpPr>
        <p:spPr>
          <a:xfrm>
            <a:off x="7681901" y="16322005"/>
            <a:ext cx="35842599" cy="7361406"/>
          </a:xfrm>
        </p:spPr>
        <p:txBody>
          <a:bodyPr/>
          <a:lstStyle>
            <a:lvl1pPr marL="0" indent="0" algn="ctr">
              <a:buNone/>
              <a:defRPr/>
            </a:lvl1pPr>
            <a:lvl2pPr marL="614967" indent="0" algn="ctr">
              <a:buNone/>
              <a:defRPr/>
            </a:lvl2pPr>
            <a:lvl3pPr marL="1229930" indent="0" algn="ctr">
              <a:buNone/>
              <a:defRPr/>
            </a:lvl3pPr>
            <a:lvl4pPr marL="1844896" indent="0" algn="ctr">
              <a:buNone/>
              <a:defRPr/>
            </a:lvl4pPr>
            <a:lvl5pPr marL="2459860" indent="0" algn="ctr">
              <a:buNone/>
              <a:defRPr/>
            </a:lvl5pPr>
            <a:lvl6pPr marL="3074826" indent="0" algn="ctr">
              <a:buNone/>
              <a:defRPr/>
            </a:lvl6pPr>
            <a:lvl7pPr marL="3689792" indent="0" algn="ctr">
              <a:buNone/>
              <a:defRPr/>
            </a:lvl7pPr>
            <a:lvl8pPr marL="4304757" indent="0" algn="ctr">
              <a:buNone/>
              <a:defRPr/>
            </a:lvl8pPr>
            <a:lvl9pPr marL="4919723"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7013" y="2560633"/>
            <a:ext cx="10879783" cy="230424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39610" y="2560633"/>
            <a:ext cx="32389639" cy="230424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2388-41D6-1872-059F-464F63942BB2}"/>
              </a:ext>
            </a:extLst>
          </p:cNvPr>
          <p:cNvSpPr>
            <a:spLocks noGrp="1"/>
          </p:cNvSpPr>
          <p:nvPr>
            <p:ph type="title"/>
          </p:nvPr>
        </p:nvSpPr>
        <p:spPr>
          <a:xfrm>
            <a:off x="3520440" y="3268951"/>
            <a:ext cx="44165520" cy="2813231"/>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551423-B392-5916-E6BA-CAE350BDA449}"/>
              </a:ext>
            </a:extLst>
          </p:cNvPr>
          <p:cNvSpPr>
            <a:spLocks noGrp="1"/>
          </p:cNvSpPr>
          <p:nvPr>
            <p:ph idx="1"/>
          </p:nvPr>
        </p:nvSpPr>
        <p:spPr>
          <a:xfrm>
            <a:off x="3520440" y="6305586"/>
            <a:ext cx="22082760" cy="18275620"/>
          </a:xfrm>
        </p:spPr>
        <p:txBody>
          <a:bodyPr/>
          <a:lstStyle>
            <a:lvl1pPr>
              <a:defRPr sz="10080">
                <a:solidFill>
                  <a:srgbClr val="3B3B3B"/>
                </a:solidFill>
              </a:defRPr>
            </a:lvl1pPr>
            <a:lvl2pPr>
              <a:defRPr sz="9240">
                <a:solidFill>
                  <a:srgbClr val="3B3B3B"/>
                </a:solidFill>
              </a:defRPr>
            </a:lvl2pPr>
            <a:lvl3pPr>
              <a:defRPr>
                <a:solidFill>
                  <a:srgbClr val="3B3B3B"/>
                </a:solidFill>
              </a:defRPr>
            </a:lvl3pPr>
            <a:lvl4pPr>
              <a:defRPr>
                <a:solidFill>
                  <a:srgbClr val="3B3B3B"/>
                </a:solidFill>
              </a:defRPr>
            </a:lvl4pPr>
            <a:lvl5pPr>
              <a:defRPr>
                <a:solidFill>
                  <a:srgbClr val="3B3B3B"/>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6">
            <a:extLst>
              <a:ext uri="{FF2B5EF4-FFF2-40B4-BE49-F238E27FC236}">
                <a16:creationId xmlns:a16="http://schemas.microsoft.com/office/drawing/2014/main" id="{14307E35-9534-6F0F-FA00-086B20524068}"/>
              </a:ext>
            </a:extLst>
          </p:cNvPr>
          <p:cNvSpPr/>
          <p:nvPr userDrawn="1"/>
        </p:nvSpPr>
        <p:spPr>
          <a:xfrm>
            <a:off x="-26303" y="-26305"/>
            <a:ext cx="1683499" cy="28864080"/>
          </a:xfrm>
          <a:prstGeom prst="rect">
            <a:avLst/>
          </a:prstGeom>
          <a:solidFill>
            <a:srgbClr val="43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80"/>
          </a:p>
        </p:txBody>
      </p:sp>
      <p:sp>
        <p:nvSpPr>
          <p:cNvPr id="8" name="Rectangle 7">
            <a:extLst>
              <a:ext uri="{FF2B5EF4-FFF2-40B4-BE49-F238E27FC236}">
                <a16:creationId xmlns:a16="http://schemas.microsoft.com/office/drawing/2014/main" id="{4E4B5289-1C28-2EB2-59BD-84904F318201}"/>
              </a:ext>
            </a:extLst>
          </p:cNvPr>
          <p:cNvSpPr/>
          <p:nvPr userDrawn="1"/>
        </p:nvSpPr>
        <p:spPr>
          <a:xfrm rot="16200000">
            <a:off x="24786651" y="-24812957"/>
            <a:ext cx="1683499" cy="51256800"/>
          </a:xfrm>
          <a:prstGeom prst="rect">
            <a:avLst/>
          </a:prstGeom>
          <a:solidFill>
            <a:srgbClr val="43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80"/>
          </a:p>
        </p:txBody>
      </p:sp>
      <p:sp>
        <p:nvSpPr>
          <p:cNvPr id="9" name="Text Placeholder 30">
            <a:extLst>
              <a:ext uri="{FF2B5EF4-FFF2-40B4-BE49-F238E27FC236}">
                <a16:creationId xmlns:a16="http://schemas.microsoft.com/office/drawing/2014/main" id="{CD9F67D6-7D2C-05AC-CD41-52E333039BED}"/>
              </a:ext>
            </a:extLst>
          </p:cNvPr>
          <p:cNvSpPr>
            <a:spLocks noGrp="1"/>
          </p:cNvSpPr>
          <p:nvPr>
            <p:ph type="body" sz="quarter" idx="12" hasCustomPrompt="1"/>
          </p:nvPr>
        </p:nvSpPr>
        <p:spPr>
          <a:xfrm>
            <a:off x="1970926" y="26720581"/>
            <a:ext cx="30919812" cy="1330795"/>
          </a:xfrm>
        </p:spPr>
        <p:txBody>
          <a:bodyPr>
            <a:normAutofit/>
          </a:bodyPr>
          <a:lstStyle>
            <a:lvl1pPr marL="0" indent="0">
              <a:buNone/>
              <a:defRPr sz="6720" b="0" i="0">
                <a:solidFill>
                  <a:srgbClr val="3B3B3B"/>
                </a:solidFill>
                <a:latin typeface="Baxter Sans Pro Alt" pitchFamily="2" charset="77"/>
              </a:defRPr>
            </a:lvl1pPr>
          </a:lstStyle>
          <a:p>
            <a:pPr lvl="0"/>
            <a:r>
              <a:rPr lang="en-US" dirty="0"/>
              <a:t>Presentation details</a:t>
            </a:r>
          </a:p>
        </p:txBody>
      </p:sp>
      <p:pic>
        <p:nvPicPr>
          <p:cNvPr id="11" name="Graphic 10" descr="University of Dundee &#10;wordmark">
            <a:extLst>
              <a:ext uri="{FF2B5EF4-FFF2-40B4-BE49-F238E27FC236}">
                <a16:creationId xmlns:a16="http://schemas.microsoft.com/office/drawing/2014/main" id="{3F923170-EF84-7AAD-F3F3-8F01F86F87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49442" y="527518"/>
            <a:ext cx="5688014" cy="544307"/>
          </a:xfrm>
          <a:prstGeom prst="rect">
            <a:avLst/>
          </a:prstGeom>
        </p:spPr>
      </p:pic>
      <p:pic>
        <p:nvPicPr>
          <p:cNvPr id="13" name="Graphic 12" descr="University of Dundee logomark">
            <a:extLst>
              <a:ext uri="{FF2B5EF4-FFF2-40B4-BE49-F238E27FC236}">
                <a16:creationId xmlns:a16="http://schemas.microsoft.com/office/drawing/2014/main" id="{91CE2D02-40B3-89FB-DBFB-DD69B853561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7282" y="26661844"/>
            <a:ext cx="1056027" cy="1448269"/>
          </a:xfrm>
          <a:prstGeom prst="rect">
            <a:avLst/>
          </a:prstGeom>
        </p:spPr>
      </p:pic>
      <p:sp>
        <p:nvSpPr>
          <p:cNvPr id="4" name="Content Placeholder 2">
            <a:extLst>
              <a:ext uri="{FF2B5EF4-FFF2-40B4-BE49-F238E27FC236}">
                <a16:creationId xmlns:a16="http://schemas.microsoft.com/office/drawing/2014/main" id="{5B8748F5-F6FA-DCA0-6B81-B839B957CD47}"/>
              </a:ext>
            </a:extLst>
          </p:cNvPr>
          <p:cNvSpPr>
            <a:spLocks noGrp="1"/>
          </p:cNvSpPr>
          <p:nvPr>
            <p:ph idx="13"/>
          </p:nvPr>
        </p:nvSpPr>
        <p:spPr>
          <a:xfrm>
            <a:off x="26417479" y="6305586"/>
            <a:ext cx="22082760" cy="18275620"/>
          </a:xfrm>
        </p:spPr>
        <p:txBody>
          <a:bodyPr/>
          <a:lstStyle>
            <a:lvl1pPr>
              <a:defRPr sz="10080">
                <a:solidFill>
                  <a:srgbClr val="3B3B3B"/>
                </a:solidFill>
              </a:defRPr>
            </a:lvl1pPr>
            <a:lvl2pPr>
              <a:defRPr sz="9240">
                <a:solidFill>
                  <a:srgbClr val="3B3B3B"/>
                </a:solidFill>
              </a:defRPr>
            </a:lvl2pPr>
            <a:lvl3pPr>
              <a:defRPr>
                <a:solidFill>
                  <a:srgbClr val="3B3B3B"/>
                </a:solidFill>
              </a:defRPr>
            </a:lvl3pPr>
            <a:lvl4pPr>
              <a:defRPr>
                <a:solidFill>
                  <a:srgbClr val="3B3B3B"/>
                </a:solidFill>
              </a:defRPr>
            </a:lvl4pPr>
            <a:lvl5pPr>
              <a:defRPr>
                <a:solidFill>
                  <a:srgbClr val="3B3B3B"/>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71310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Blue)">
    <p:bg>
      <p:bgPr>
        <a:solidFill>
          <a:srgbClr val="4365E2"/>
        </a:solidFill>
        <a:effectLst/>
      </p:bgPr>
    </p:bg>
    <p:spTree>
      <p:nvGrpSpPr>
        <p:cNvPr id="1" name=""/>
        <p:cNvGrpSpPr/>
        <p:nvPr/>
      </p:nvGrpSpPr>
      <p:grpSpPr>
        <a:xfrm>
          <a:off x="0" y="0"/>
          <a:ext cx="0" cy="0"/>
          <a:chOff x="0" y="0"/>
          <a:chExt cx="0" cy="0"/>
        </a:xfrm>
      </p:grpSpPr>
      <p:pic>
        <p:nvPicPr>
          <p:cNvPr id="11" name="Graphic 10" descr="University of Dundee wordmark">
            <a:extLst>
              <a:ext uri="{FF2B5EF4-FFF2-40B4-BE49-F238E27FC236}">
                <a16:creationId xmlns:a16="http://schemas.microsoft.com/office/drawing/2014/main" id="{3F923170-EF84-7AAD-F3F3-8F01F86F87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820441" y="1264045"/>
            <a:ext cx="10980488" cy="1050764"/>
          </a:xfrm>
          <a:prstGeom prst="rect">
            <a:avLst/>
          </a:prstGeom>
        </p:spPr>
      </p:pic>
      <p:pic>
        <p:nvPicPr>
          <p:cNvPr id="13" name="Graphic 12" descr="University of Dundee logomark">
            <a:extLst>
              <a:ext uri="{FF2B5EF4-FFF2-40B4-BE49-F238E27FC236}">
                <a16:creationId xmlns:a16="http://schemas.microsoft.com/office/drawing/2014/main" id="{91CE2D02-40B3-89FB-DBFB-DD69B853561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49647" y="24283520"/>
            <a:ext cx="2106699" cy="2889193"/>
          </a:xfrm>
          <a:prstGeom prst="rect">
            <a:avLst/>
          </a:prstGeom>
        </p:spPr>
      </p:pic>
      <p:sp>
        <p:nvSpPr>
          <p:cNvPr id="5" name="Content Placeholder 2">
            <a:extLst>
              <a:ext uri="{FF2B5EF4-FFF2-40B4-BE49-F238E27FC236}">
                <a16:creationId xmlns:a16="http://schemas.microsoft.com/office/drawing/2014/main" id="{08E87696-5E8B-2BB3-BD45-07021A1719E3}"/>
              </a:ext>
            </a:extLst>
          </p:cNvPr>
          <p:cNvSpPr>
            <a:spLocks noGrp="1"/>
          </p:cNvSpPr>
          <p:nvPr>
            <p:ph idx="13" hasCustomPrompt="1"/>
          </p:nvPr>
        </p:nvSpPr>
        <p:spPr>
          <a:xfrm>
            <a:off x="13597920" y="12201555"/>
            <a:ext cx="24010560" cy="4400491"/>
          </a:xfrm>
        </p:spPr>
        <p:txBody>
          <a:bodyPr>
            <a:normAutofit/>
          </a:bodyPr>
          <a:lstStyle>
            <a:lvl1pPr marL="0" indent="0" algn="ctr">
              <a:buNone/>
              <a:defRPr sz="12600" b="1" i="0">
                <a:solidFill>
                  <a:schemeClr val="bg1"/>
                </a:solidFill>
                <a:latin typeface="Baxter Sans Pro Alt" pitchFamily="2" charset="77"/>
              </a:defRPr>
            </a:lvl1pPr>
            <a:lvl2pPr>
              <a:defRPr sz="9240">
                <a:solidFill>
                  <a:srgbClr val="4365E2"/>
                </a:solidFill>
              </a:defRPr>
            </a:lvl2pPr>
            <a:lvl3pPr>
              <a:defRPr>
                <a:solidFill>
                  <a:srgbClr val="4365E2"/>
                </a:solidFill>
              </a:defRPr>
            </a:lvl3pPr>
            <a:lvl4pPr>
              <a:defRPr>
                <a:solidFill>
                  <a:srgbClr val="4365E2"/>
                </a:solidFill>
              </a:defRPr>
            </a:lvl4pPr>
            <a:lvl5pPr>
              <a:defRPr>
                <a:solidFill>
                  <a:srgbClr val="4365E2"/>
                </a:solidFill>
              </a:defRPr>
            </a:lvl5pPr>
          </a:lstStyle>
          <a:p>
            <a:pPr lvl="0"/>
            <a:r>
              <a:rPr lang="en-GB" dirty="0"/>
              <a:t>Thank you</a:t>
            </a:r>
          </a:p>
        </p:txBody>
      </p:sp>
    </p:spTree>
    <p:extLst>
      <p:ext uri="{BB962C8B-B14F-4D97-AF65-F5344CB8AC3E}">
        <p14:creationId xmlns:p14="http://schemas.microsoft.com/office/powerpoint/2010/main" val="188272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3672" y="18508740"/>
            <a:ext cx="43527186" cy="5720554"/>
          </a:xfrm>
        </p:spPr>
        <p:txBody>
          <a:bodyPr anchor="t"/>
          <a:lstStyle>
            <a:lvl1pPr algn="l">
              <a:defRPr sz="5380" b="1" cap="all"/>
            </a:lvl1pPr>
          </a:lstStyle>
          <a:p>
            <a:r>
              <a:rPr lang="en-US"/>
              <a:t>Click to edit Master title style</a:t>
            </a:r>
            <a:endParaRPr lang="en-GB"/>
          </a:p>
        </p:txBody>
      </p:sp>
      <p:sp>
        <p:nvSpPr>
          <p:cNvPr id="3" name="Text Placeholder 2"/>
          <p:cNvSpPr>
            <a:spLocks noGrp="1"/>
          </p:cNvSpPr>
          <p:nvPr>
            <p:ph type="body" idx="1"/>
          </p:nvPr>
        </p:nvSpPr>
        <p:spPr>
          <a:xfrm>
            <a:off x="4043672" y="12208124"/>
            <a:ext cx="43527186" cy="6300620"/>
          </a:xfrm>
        </p:spPr>
        <p:txBody>
          <a:bodyPr anchor="b"/>
          <a:lstStyle>
            <a:lvl1pPr marL="0" indent="0">
              <a:buNone/>
              <a:defRPr sz="2692"/>
            </a:lvl1pPr>
            <a:lvl2pPr marL="614967" indent="0">
              <a:buNone/>
              <a:defRPr sz="2421"/>
            </a:lvl2pPr>
            <a:lvl3pPr marL="1229930" indent="0">
              <a:buNone/>
              <a:defRPr sz="2152"/>
            </a:lvl3pPr>
            <a:lvl4pPr marL="1844896" indent="0">
              <a:buNone/>
              <a:defRPr sz="1883"/>
            </a:lvl4pPr>
            <a:lvl5pPr marL="2459860" indent="0">
              <a:buNone/>
              <a:defRPr sz="1883"/>
            </a:lvl5pPr>
            <a:lvl6pPr marL="3074826" indent="0">
              <a:buNone/>
              <a:defRPr sz="1883"/>
            </a:lvl6pPr>
            <a:lvl7pPr marL="3689792" indent="0">
              <a:buNone/>
              <a:defRPr sz="1883"/>
            </a:lvl7pPr>
            <a:lvl8pPr marL="4304757" indent="0">
              <a:buNone/>
              <a:defRPr sz="1883"/>
            </a:lvl8pPr>
            <a:lvl9pPr marL="4919723" indent="0">
              <a:buNone/>
              <a:defRPr sz="1883"/>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39610" y="8320709"/>
            <a:ext cx="21633369" cy="17282373"/>
          </a:xfrm>
        </p:spPr>
        <p:txBody>
          <a:bodyPr/>
          <a:lstStyle>
            <a:lvl1pPr>
              <a:defRPr sz="3765"/>
            </a:lvl1pPr>
            <a:lvl2pPr>
              <a:defRPr sz="3230"/>
            </a:lvl2pPr>
            <a:lvl3pPr>
              <a:defRPr sz="2692"/>
            </a:lvl3pPr>
            <a:lvl4pPr>
              <a:defRPr sz="2421"/>
            </a:lvl4pPr>
            <a:lvl5pPr>
              <a:defRPr sz="2421"/>
            </a:lvl5pPr>
            <a:lvl6pPr>
              <a:defRPr sz="2421"/>
            </a:lvl6pPr>
            <a:lvl7pPr>
              <a:defRPr sz="2421"/>
            </a:lvl7pPr>
            <a:lvl8pPr>
              <a:defRPr sz="2421"/>
            </a:lvl8pPr>
            <a:lvl9pPr>
              <a:defRPr sz="2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5730743" y="8320709"/>
            <a:ext cx="21636052" cy="17282373"/>
          </a:xfrm>
        </p:spPr>
        <p:txBody>
          <a:bodyPr/>
          <a:lstStyle>
            <a:lvl1pPr>
              <a:defRPr sz="3765"/>
            </a:lvl1pPr>
            <a:lvl2pPr>
              <a:defRPr sz="3230"/>
            </a:lvl2pPr>
            <a:lvl3pPr>
              <a:defRPr sz="2692"/>
            </a:lvl3pPr>
            <a:lvl4pPr>
              <a:defRPr sz="2421"/>
            </a:lvl4pPr>
            <a:lvl5pPr>
              <a:defRPr sz="2421"/>
            </a:lvl5pPr>
            <a:lvl6pPr>
              <a:defRPr sz="2421"/>
            </a:lvl6pPr>
            <a:lvl7pPr>
              <a:defRPr sz="2421"/>
            </a:lvl7pPr>
            <a:lvl8pPr>
              <a:defRPr sz="2421"/>
            </a:lvl8pPr>
            <a:lvl9pPr>
              <a:defRPr sz="2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532" y="1153726"/>
            <a:ext cx="46083344" cy="480077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561533" y="6446974"/>
            <a:ext cx="22624147" cy="2687752"/>
          </a:xfrm>
        </p:spPr>
        <p:txBody>
          <a:bodyPr anchor="b"/>
          <a:lstStyle>
            <a:lvl1pPr marL="0" indent="0">
              <a:buNone/>
              <a:defRPr sz="3230" b="1"/>
            </a:lvl1pPr>
            <a:lvl2pPr marL="614967" indent="0">
              <a:buNone/>
              <a:defRPr sz="2692" b="1"/>
            </a:lvl2pPr>
            <a:lvl3pPr marL="1229930" indent="0">
              <a:buNone/>
              <a:defRPr sz="2421" b="1"/>
            </a:lvl3pPr>
            <a:lvl4pPr marL="1844896" indent="0">
              <a:buNone/>
              <a:defRPr sz="2152" b="1"/>
            </a:lvl4pPr>
            <a:lvl5pPr marL="2459860" indent="0">
              <a:buNone/>
              <a:defRPr sz="2152" b="1"/>
            </a:lvl5pPr>
            <a:lvl6pPr marL="3074826" indent="0">
              <a:buNone/>
              <a:defRPr sz="2152" b="1"/>
            </a:lvl6pPr>
            <a:lvl7pPr marL="3689792" indent="0">
              <a:buNone/>
              <a:defRPr sz="2152" b="1"/>
            </a:lvl7pPr>
            <a:lvl8pPr marL="4304757" indent="0">
              <a:buNone/>
              <a:defRPr sz="2152" b="1"/>
            </a:lvl8pPr>
            <a:lvl9pPr marL="4919723" indent="0">
              <a:buNone/>
              <a:defRPr sz="2152" b="1"/>
            </a:lvl9pPr>
          </a:lstStyle>
          <a:p>
            <a:pPr lvl="0"/>
            <a:r>
              <a:rPr lang="en-US"/>
              <a:t>Click to edit Master text styles</a:t>
            </a:r>
          </a:p>
        </p:txBody>
      </p:sp>
      <p:sp>
        <p:nvSpPr>
          <p:cNvPr id="4" name="Content Placeholder 3"/>
          <p:cNvSpPr>
            <a:spLocks noGrp="1"/>
          </p:cNvSpPr>
          <p:nvPr>
            <p:ph sz="half" idx="2"/>
          </p:nvPr>
        </p:nvSpPr>
        <p:spPr>
          <a:xfrm>
            <a:off x="2561533" y="9134725"/>
            <a:ext cx="22624147" cy="16595480"/>
          </a:xfrm>
        </p:spPr>
        <p:txBody>
          <a:bodyPr/>
          <a:lstStyle>
            <a:lvl1pPr>
              <a:defRPr sz="3230"/>
            </a:lvl1pPr>
            <a:lvl2pPr>
              <a:defRPr sz="2692"/>
            </a:lvl2pPr>
            <a:lvl3pPr>
              <a:defRPr sz="2421"/>
            </a:lvl3pPr>
            <a:lvl4pPr>
              <a:defRPr sz="2152"/>
            </a:lvl4pPr>
            <a:lvl5pPr>
              <a:defRPr sz="2152"/>
            </a:lvl5pPr>
            <a:lvl6pPr>
              <a:defRPr sz="2152"/>
            </a:lvl6pPr>
            <a:lvl7pPr>
              <a:defRPr sz="2152"/>
            </a:lvl7pPr>
            <a:lvl8pPr>
              <a:defRPr sz="2152"/>
            </a:lvl8pPr>
            <a:lvl9pPr>
              <a:defRPr sz="21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6012670" y="6446974"/>
            <a:ext cx="22632203" cy="2687752"/>
          </a:xfrm>
        </p:spPr>
        <p:txBody>
          <a:bodyPr anchor="b"/>
          <a:lstStyle>
            <a:lvl1pPr marL="0" indent="0">
              <a:buNone/>
              <a:defRPr sz="3230" b="1"/>
            </a:lvl1pPr>
            <a:lvl2pPr marL="614967" indent="0">
              <a:buNone/>
              <a:defRPr sz="2692" b="1"/>
            </a:lvl2pPr>
            <a:lvl3pPr marL="1229930" indent="0">
              <a:buNone/>
              <a:defRPr sz="2421" b="1"/>
            </a:lvl3pPr>
            <a:lvl4pPr marL="1844896" indent="0">
              <a:buNone/>
              <a:defRPr sz="2152" b="1"/>
            </a:lvl4pPr>
            <a:lvl5pPr marL="2459860" indent="0">
              <a:buNone/>
              <a:defRPr sz="2152" b="1"/>
            </a:lvl5pPr>
            <a:lvl6pPr marL="3074826" indent="0">
              <a:buNone/>
              <a:defRPr sz="2152" b="1"/>
            </a:lvl6pPr>
            <a:lvl7pPr marL="3689792" indent="0">
              <a:buNone/>
              <a:defRPr sz="2152" b="1"/>
            </a:lvl7pPr>
            <a:lvl8pPr marL="4304757" indent="0">
              <a:buNone/>
              <a:defRPr sz="2152" b="1"/>
            </a:lvl8pPr>
            <a:lvl9pPr marL="4919723" indent="0">
              <a:buNone/>
              <a:defRPr sz="2152" b="1"/>
            </a:lvl9pPr>
          </a:lstStyle>
          <a:p>
            <a:pPr lvl="0"/>
            <a:r>
              <a:rPr lang="en-US"/>
              <a:t>Click to edit Master text styles</a:t>
            </a:r>
          </a:p>
        </p:txBody>
      </p:sp>
      <p:sp>
        <p:nvSpPr>
          <p:cNvPr id="6" name="Content Placeholder 5"/>
          <p:cNvSpPr>
            <a:spLocks noGrp="1"/>
          </p:cNvSpPr>
          <p:nvPr>
            <p:ph sz="quarter" idx="4"/>
          </p:nvPr>
        </p:nvSpPr>
        <p:spPr>
          <a:xfrm>
            <a:off x="26012670" y="9134725"/>
            <a:ext cx="22632203" cy="16595480"/>
          </a:xfrm>
        </p:spPr>
        <p:txBody>
          <a:bodyPr/>
          <a:lstStyle>
            <a:lvl1pPr>
              <a:defRPr sz="3230"/>
            </a:lvl1pPr>
            <a:lvl2pPr>
              <a:defRPr sz="2692"/>
            </a:lvl2pPr>
            <a:lvl3pPr>
              <a:defRPr sz="2421"/>
            </a:lvl3pPr>
            <a:lvl4pPr>
              <a:defRPr sz="2152"/>
            </a:lvl4pPr>
            <a:lvl5pPr>
              <a:defRPr sz="2152"/>
            </a:lvl5pPr>
            <a:lvl6pPr>
              <a:defRPr sz="2152"/>
            </a:lvl6pPr>
            <a:lvl7pPr>
              <a:defRPr sz="2152"/>
            </a:lvl7pPr>
            <a:lvl8pPr>
              <a:defRPr sz="2152"/>
            </a:lvl8pPr>
            <a:lvl9pPr>
              <a:defRPr sz="21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3" y="3"/>
            <a:ext cx="51206400" cy="4056714"/>
          </a:xfrm>
          <a:prstGeom prst="rect">
            <a:avLst/>
          </a:prstGeom>
          <a:solidFill>
            <a:srgbClr val="FFFFFF"/>
          </a:solidFill>
          <a:ln w="9525" cap="flat" cmpd="sng" algn="ctr">
            <a:noFill/>
            <a:prstDash val="solid"/>
            <a:round/>
            <a:headEnd type="none" w="med" len="med"/>
            <a:tailEnd type="none" w="med" len="med"/>
          </a:ln>
          <a:effectLst/>
        </p:spPr>
        <p:txBody>
          <a:bodyPr vert="horz" wrap="square" lIns="86995" tIns="43498" rIns="86995" bIns="43498" numCol="1" rtlCol="0" anchor="t" anchorCtr="0" compatLnSpc="1">
            <a:prstTxWarp prst="textNoShape">
              <a:avLst/>
            </a:prstTxWarp>
          </a:bodyPr>
          <a:lstStyle/>
          <a:p>
            <a:pPr marL="0" marR="0" indent="0" algn="l" defTabSz="869964" rtl="0" eaLnBrk="0" fontAlgn="base" latinLnBrk="0" hangingPunct="0">
              <a:lnSpc>
                <a:spcPct val="100000"/>
              </a:lnSpc>
              <a:spcBef>
                <a:spcPct val="0"/>
              </a:spcBef>
              <a:spcAft>
                <a:spcPct val="0"/>
              </a:spcAft>
              <a:buClrTx/>
              <a:buSzTx/>
              <a:buFontTx/>
              <a:buNone/>
              <a:tabLst/>
            </a:pPr>
            <a:endParaRPr kumimoji="0" lang="en-US" sz="2283" b="0" i="0" u="none" strike="noStrike" cap="none" normalizeH="0" baseline="0">
              <a:ln>
                <a:noFill/>
              </a:ln>
              <a:solidFill>
                <a:schemeClr val="tx1"/>
              </a:solidFill>
              <a:effectLst/>
              <a:latin typeface="Times"/>
            </a:endParaRPr>
          </a:p>
        </p:txBody>
      </p:sp>
      <p:pic>
        <p:nvPicPr>
          <p:cNvPr id="2" name="Picture 1">
            <a:extLst>
              <a:ext uri="{FF2B5EF4-FFF2-40B4-BE49-F238E27FC236}">
                <a16:creationId xmlns:a16="http://schemas.microsoft.com/office/drawing/2014/main" id="{B0F5143E-10BD-D4DF-8597-CDE5BB18B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6046"/>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533" y="1147315"/>
            <a:ext cx="16845941" cy="4879829"/>
          </a:xfrm>
        </p:spPr>
        <p:txBody>
          <a:bodyPr anchor="b"/>
          <a:lstStyle>
            <a:lvl1pPr algn="l">
              <a:defRPr sz="2692" b="1"/>
            </a:lvl1pPr>
          </a:lstStyle>
          <a:p>
            <a:r>
              <a:rPr lang="en-US"/>
              <a:t>Click to edit Master title style</a:t>
            </a:r>
            <a:endParaRPr lang="en-GB"/>
          </a:p>
        </p:txBody>
      </p:sp>
      <p:sp>
        <p:nvSpPr>
          <p:cNvPr id="3" name="Content Placeholder 2"/>
          <p:cNvSpPr>
            <a:spLocks noGrp="1"/>
          </p:cNvSpPr>
          <p:nvPr>
            <p:ph idx="1"/>
          </p:nvPr>
        </p:nvSpPr>
        <p:spPr>
          <a:xfrm>
            <a:off x="20019660" y="1147317"/>
            <a:ext cx="28625213" cy="24582889"/>
          </a:xfrm>
        </p:spPr>
        <p:txBody>
          <a:bodyPr/>
          <a:lstStyle>
            <a:lvl1pPr>
              <a:defRPr sz="4303"/>
            </a:lvl1pPr>
            <a:lvl2pPr>
              <a:defRPr sz="3765"/>
            </a:lvl2pPr>
            <a:lvl3pPr>
              <a:defRPr sz="3230"/>
            </a:lvl3pPr>
            <a:lvl4pPr>
              <a:defRPr sz="2692"/>
            </a:lvl4pPr>
            <a:lvl5pPr>
              <a:defRPr sz="2692"/>
            </a:lvl5pPr>
            <a:lvl6pPr>
              <a:defRPr sz="2692"/>
            </a:lvl6pPr>
            <a:lvl7pPr>
              <a:defRPr sz="2692"/>
            </a:lvl7pPr>
            <a:lvl8pPr>
              <a:defRPr sz="2692"/>
            </a:lvl8pPr>
            <a:lvl9pPr>
              <a:defRPr sz="26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561533" y="6027147"/>
            <a:ext cx="16845941" cy="19703059"/>
          </a:xfrm>
        </p:spPr>
        <p:txBody>
          <a:bodyPr/>
          <a:lstStyle>
            <a:lvl1pPr marL="0" indent="0">
              <a:buNone/>
              <a:defRPr sz="1883"/>
            </a:lvl1pPr>
            <a:lvl2pPr marL="614967" indent="0">
              <a:buNone/>
              <a:defRPr sz="1615"/>
            </a:lvl2pPr>
            <a:lvl3pPr marL="1229930" indent="0">
              <a:buNone/>
              <a:defRPr sz="1345"/>
            </a:lvl3pPr>
            <a:lvl4pPr marL="1844896" indent="0">
              <a:buNone/>
              <a:defRPr sz="1212"/>
            </a:lvl4pPr>
            <a:lvl5pPr marL="2459860" indent="0">
              <a:buNone/>
              <a:defRPr sz="1212"/>
            </a:lvl5pPr>
            <a:lvl6pPr marL="3074826" indent="0">
              <a:buNone/>
              <a:defRPr sz="1212"/>
            </a:lvl6pPr>
            <a:lvl7pPr marL="3689792" indent="0">
              <a:buNone/>
              <a:defRPr sz="1212"/>
            </a:lvl7pPr>
            <a:lvl8pPr marL="4304757" indent="0">
              <a:buNone/>
              <a:defRPr sz="1212"/>
            </a:lvl8pPr>
            <a:lvl9pPr marL="4919723" indent="0">
              <a:buNone/>
              <a:defRPr sz="121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682" y="20162413"/>
            <a:ext cx="30724915" cy="2380092"/>
          </a:xfrm>
        </p:spPr>
        <p:txBody>
          <a:bodyPr anchor="b"/>
          <a:lstStyle>
            <a:lvl1pPr algn="l">
              <a:defRPr sz="2692" b="1"/>
            </a:lvl1pPr>
          </a:lstStyle>
          <a:p>
            <a:r>
              <a:rPr lang="en-US"/>
              <a:t>Click to edit Master title style</a:t>
            </a:r>
            <a:endParaRPr lang="en-GB"/>
          </a:p>
        </p:txBody>
      </p:sp>
      <p:sp>
        <p:nvSpPr>
          <p:cNvPr id="3" name="Picture Placeholder 2"/>
          <p:cNvSpPr>
            <a:spLocks noGrp="1"/>
          </p:cNvSpPr>
          <p:nvPr>
            <p:ph type="pic" idx="1"/>
          </p:nvPr>
        </p:nvSpPr>
        <p:spPr>
          <a:xfrm>
            <a:off x="10036682" y="2573448"/>
            <a:ext cx="30724915" cy="17282373"/>
          </a:xfrm>
        </p:spPr>
        <p:txBody>
          <a:bodyPr/>
          <a:lstStyle>
            <a:lvl1pPr marL="0" indent="0">
              <a:buNone/>
              <a:defRPr sz="4303"/>
            </a:lvl1pPr>
            <a:lvl2pPr marL="614967" indent="0">
              <a:buNone/>
              <a:defRPr sz="3765"/>
            </a:lvl2pPr>
            <a:lvl3pPr marL="1229930" indent="0">
              <a:buNone/>
              <a:defRPr sz="3230"/>
            </a:lvl3pPr>
            <a:lvl4pPr marL="1844896" indent="0">
              <a:buNone/>
              <a:defRPr sz="2692"/>
            </a:lvl4pPr>
            <a:lvl5pPr marL="2459860" indent="0">
              <a:buNone/>
              <a:defRPr sz="2692"/>
            </a:lvl5pPr>
            <a:lvl6pPr marL="3074826" indent="0">
              <a:buNone/>
              <a:defRPr sz="2692"/>
            </a:lvl6pPr>
            <a:lvl7pPr marL="3689792" indent="0">
              <a:buNone/>
              <a:defRPr sz="2692"/>
            </a:lvl7pPr>
            <a:lvl8pPr marL="4304757" indent="0">
              <a:buNone/>
              <a:defRPr sz="2692"/>
            </a:lvl8pPr>
            <a:lvl9pPr marL="4919723" indent="0">
              <a:buNone/>
              <a:defRPr sz="2692"/>
            </a:lvl9pPr>
          </a:lstStyle>
          <a:p>
            <a:r>
              <a:rPr lang="en-US"/>
              <a:t>Drag picture to placeholder or click icon to add</a:t>
            </a:r>
            <a:endParaRPr lang="en-GB"/>
          </a:p>
        </p:txBody>
      </p:sp>
      <p:sp>
        <p:nvSpPr>
          <p:cNvPr id="4" name="Text Placeholder 3"/>
          <p:cNvSpPr>
            <a:spLocks noGrp="1"/>
          </p:cNvSpPr>
          <p:nvPr>
            <p:ph type="body" sz="half" idx="2"/>
          </p:nvPr>
        </p:nvSpPr>
        <p:spPr>
          <a:xfrm>
            <a:off x="10036682" y="22542505"/>
            <a:ext cx="30724915" cy="3381056"/>
          </a:xfrm>
        </p:spPr>
        <p:txBody>
          <a:bodyPr/>
          <a:lstStyle>
            <a:lvl1pPr marL="0" indent="0">
              <a:buNone/>
              <a:defRPr sz="1883"/>
            </a:lvl1pPr>
            <a:lvl2pPr marL="614967" indent="0">
              <a:buNone/>
              <a:defRPr sz="1615"/>
            </a:lvl2pPr>
            <a:lvl3pPr marL="1229930" indent="0">
              <a:buNone/>
              <a:defRPr sz="1345"/>
            </a:lvl3pPr>
            <a:lvl4pPr marL="1844896" indent="0">
              <a:buNone/>
              <a:defRPr sz="1212"/>
            </a:lvl4pPr>
            <a:lvl5pPr marL="2459860" indent="0">
              <a:buNone/>
              <a:defRPr sz="1212"/>
            </a:lvl5pPr>
            <a:lvl6pPr marL="3074826" indent="0">
              <a:buNone/>
              <a:defRPr sz="1212"/>
            </a:lvl6pPr>
            <a:lvl7pPr marL="3689792" indent="0">
              <a:buNone/>
              <a:defRPr sz="1212"/>
            </a:lvl7pPr>
            <a:lvl8pPr marL="4304757" indent="0">
              <a:buNone/>
              <a:defRPr sz="1212"/>
            </a:lvl8pPr>
            <a:lvl9pPr marL="4919723" indent="0">
              <a:buNone/>
              <a:defRPr sz="121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39608" y="2560629"/>
            <a:ext cx="43527186" cy="480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839608" y="8320709"/>
            <a:ext cx="43527186" cy="1728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839612" y="26242973"/>
            <a:ext cx="10667665"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5615830">
              <a:defRPr sz="8608">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7495725" y="26242973"/>
            <a:ext cx="16214958"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5615830">
              <a:defRPr sz="8608">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36699130" y="26242973"/>
            <a:ext cx="10667665"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5615830">
              <a:defRPr sz="8608">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84" r:id="rId13"/>
  </p:sldLayoutIdLst>
  <p:txStyles>
    <p:titleStyle>
      <a:lvl1pPr algn="ctr" defTabSz="5615830" rtl="0" eaLnBrk="1" fontAlgn="base" hangingPunct="1">
        <a:spcBef>
          <a:spcPct val="0"/>
        </a:spcBef>
        <a:spcAft>
          <a:spcPct val="0"/>
        </a:spcAft>
        <a:defRPr sz="27036">
          <a:solidFill>
            <a:srgbClr val="547EE8"/>
          </a:solidFill>
          <a:latin typeface="Calibri" charset="0"/>
          <a:ea typeface="Calibri" charset="0"/>
          <a:cs typeface="Calibri" charset="0"/>
        </a:defRPr>
      </a:lvl1pPr>
      <a:lvl2pPr algn="ctr" defTabSz="5615830" rtl="0" eaLnBrk="1" fontAlgn="base" hangingPunct="1">
        <a:spcBef>
          <a:spcPct val="0"/>
        </a:spcBef>
        <a:spcAft>
          <a:spcPct val="0"/>
        </a:spcAft>
        <a:defRPr sz="27036">
          <a:solidFill>
            <a:schemeClr val="tx2"/>
          </a:solidFill>
          <a:latin typeface="Times"/>
        </a:defRPr>
      </a:lvl2pPr>
      <a:lvl3pPr algn="ctr" defTabSz="5615830" rtl="0" eaLnBrk="1" fontAlgn="base" hangingPunct="1">
        <a:spcBef>
          <a:spcPct val="0"/>
        </a:spcBef>
        <a:spcAft>
          <a:spcPct val="0"/>
        </a:spcAft>
        <a:defRPr sz="27036">
          <a:solidFill>
            <a:schemeClr val="tx2"/>
          </a:solidFill>
          <a:latin typeface="Times"/>
        </a:defRPr>
      </a:lvl3pPr>
      <a:lvl4pPr algn="ctr" defTabSz="5615830" rtl="0" eaLnBrk="1" fontAlgn="base" hangingPunct="1">
        <a:spcBef>
          <a:spcPct val="0"/>
        </a:spcBef>
        <a:spcAft>
          <a:spcPct val="0"/>
        </a:spcAft>
        <a:defRPr sz="27036">
          <a:solidFill>
            <a:schemeClr val="tx2"/>
          </a:solidFill>
          <a:latin typeface="Times"/>
        </a:defRPr>
      </a:lvl4pPr>
      <a:lvl5pPr algn="ctr" defTabSz="5615830" rtl="0" eaLnBrk="1" fontAlgn="base" hangingPunct="1">
        <a:spcBef>
          <a:spcPct val="0"/>
        </a:spcBef>
        <a:spcAft>
          <a:spcPct val="0"/>
        </a:spcAft>
        <a:defRPr sz="27036">
          <a:solidFill>
            <a:schemeClr val="tx2"/>
          </a:solidFill>
          <a:latin typeface="Times"/>
        </a:defRPr>
      </a:lvl5pPr>
      <a:lvl6pPr marL="614967" algn="ctr" defTabSz="5615830" rtl="0" eaLnBrk="1" fontAlgn="base" hangingPunct="1">
        <a:spcBef>
          <a:spcPct val="0"/>
        </a:spcBef>
        <a:spcAft>
          <a:spcPct val="0"/>
        </a:spcAft>
        <a:defRPr sz="27036">
          <a:solidFill>
            <a:schemeClr val="tx2"/>
          </a:solidFill>
          <a:latin typeface="Times"/>
        </a:defRPr>
      </a:lvl6pPr>
      <a:lvl7pPr marL="1229930" algn="ctr" defTabSz="5615830" rtl="0" eaLnBrk="1" fontAlgn="base" hangingPunct="1">
        <a:spcBef>
          <a:spcPct val="0"/>
        </a:spcBef>
        <a:spcAft>
          <a:spcPct val="0"/>
        </a:spcAft>
        <a:defRPr sz="27036">
          <a:solidFill>
            <a:schemeClr val="tx2"/>
          </a:solidFill>
          <a:latin typeface="Times"/>
        </a:defRPr>
      </a:lvl7pPr>
      <a:lvl8pPr marL="1844896" algn="ctr" defTabSz="5615830" rtl="0" eaLnBrk="1" fontAlgn="base" hangingPunct="1">
        <a:spcBef>
          <a:spcPct val="0"/>
        </a:spcBef>
        <a:spcAft>
          <a:spcPct val="0"/>
        </a:spcAft>
        <a:defRPr sz="27036">
          <a:solidFill>
            <a:schemeClr val="tx2"/>
          </a:solidFill>
          <a:latin typeface="Times"/>
        </a:defRPr>
      </a:lvl8pPr>
      <a:lvl9pPr marL="2459860" algn="ctr" defTabSz="5615830" rtl="0" eaLnBrk="1" fontAlgn="base" hangingPunct="1">
        <a:spcBef>
          <a:spcPct val="0"/>
        </a:spcBef>
        <a:spcAft>
          <a:spcPct val="0"/>
        </a:spcAft>
        <a:defRPr sz="27036">
          <a:solidFill>
            <a:schemeClr val="tx2"/>
          </a:solidFill>
          <a:latin typeface="Times"/>
        </a:defRPr>
      </a:lvl9pPr>
    </p:titleStyle>
    <p:bodyStyle>
      <a:lvl1pPr marL="2105403" indent="-2105403" algn="l" defTabSz="5615830" rtl="0" eaLnBrk="1" fontAlgn="base" hangingPunct="1">
        <a:spcBef>
          <a:spcPct val="20000"/>
        </a:spcBef>
        <a:spcAft>
          <a:spcPct val="0"/>
        </a:spcAft>
        <a:buChar char="•"/>
        <a:defRPr sz="19639">
          <a:solidFill>
            <a:schemeClr val="tx1"/>
          </a:solidFill>
          <a:latin typeface="Calibri" charset="0"/>
          <a:ea typeface="Calibri" charset="0"/>
          <a:cs typeface="Calibri" charset="0"/>
        </a:defRPr>
      </a:lvl1pPr>
      <a:lvl2pPr marL="4563128" indent="-1755212" algn="l" defTabSz="5615830" rtl="0" eaLnBrk="1" fontAlgn="base" hangingPunct="1">
        <a:spcBef>
          <a:spcPct val="20000"/>
        </a:spcBef>
        <a:spcAft>
          <a:spcPct val="0"/>
        </a:spcAft>
        <a:buChar char="–"/>
        <a:defRPr sz="17217">
          <a:solidFill>
            <a:schemeClr val="tx1"/>
          </a:solidFill>
          <a:latin typeface="Calibri" charset="0"/>
          <a:ea typeface="Calibri" charset="0"/>
          <a:cs typeface="Calibri" charset="0"/>
        </a:defRPr>
      </a:lvl2pPr>
      <a:lvl3pPr marL="7020853" indent="-1405026" algn="l" defTabSz="5615830" rtl="0" eaLnBrk="1" fontAlgn="base" hangingPunct="1">
        <a:spcBef>
          <a:spcPct val="20000"/>
        </a:spcBef>
        <a:spcAft>
          <a:spcPct val="0"/>
        </a:spcAft>
        <a:buChar char="•"/>
        <a:defRPr sz="14793">
          <a:solidFill>
            <a:schemeClr val="tx1"/>
          </a:solidFill>
          <a:latin typeface="Calibri" charset="0"/>
          <a:ea typeface="Calibri" charset="0"/>
          <a:cs typeface="Calibri" charset="0"/>
        </a:defRPr>
      </a:lvl3pPr>
      <a:lvl4pPr marL="9828768" indent="-1402889" algn="l" defTabSz="5615830" rtl="0" eaLnBrk="1" fontAlgn="base" hangingPunct="1">
        <a:spcBef>
          <a:spcPct val="20000"/>
        </a:spcBef>
        <a:spcAft>
          <a:spcPct val="0"/>
        </a:spcAft>
        <a:buChar char="–"/>
        <a:defRPr sz="12239">
          <a:solidFill>
            <a:schemeClr val="tx1"/>
          </a:solidFill>
          <a:latin typeface="Calibri" charset="0"/>
          <a:ea typeface="Calibri" charset="0"/>
          <a:cs typeface="Calibri" charset="0"/>
        </a:defRPr>
      </a:lvl4pPr>
      <a:lvl5pPr marL="12638819" indent="-1405026" algn="l" defTabSz="5615830" rtl="0" eaLnBrk="1" fontAlgn="base" hangingPunct="1">
        <a:spcBef>
          <a:spcPct val="20000"/>
        </a:spcBef>
        <a:spcAft>
          <a:spcPct val="0"/>
        </a:spcAft>
        <a:buChar char="»"/>
        <a:defRPr sz="12239">
          <a:solidFill>
            <a:schemeClr val="tx1"/>
          </a:solidFill>
          <a:latin typeface="Calibri" charset="0"/>
          <a:ea typeface="Calibri" charset="0"/>
          <a:cs typeface="Calibri" charset="0"/>
        </a:defRPr>
      </a:lvl5pPr>
      <a:lvl6pPr marL="13253783" indent="-1405026" algn="l" defTabSz="5615830" rtl="0" eaLnBrk="1" fontAlgn="base" hangingPunct="1">
        <a:spcBef>
          <a:spcPct val="20000"/>
        </a:spcBef>
        <a:spcAft>
          <a:spcPct val="0"/>
        </a:spcAft>
        <a:buChar char="»"/>
        <a:defRPr sz="12239">
          <a:solidFill>
            <a:schemeClr val="tx1"/>
          </a:solidFill>
          <a:latin typeface="+mn-lt"/>
        </a:defRPr>
      </a:lvl6pPr>
      <a:lvl7pPr marL="13868748" indent="-1405026" algn="l" defTabSz="5615830" rtl="0" eaLnBrk="1" fontAlgn="base" hangingPunct="1">
        <a:spcBef>
          <a:spcPct val="20000"/>
        </a:spcBef>
        <a:spcAft>
          <a:spcPct val="0"/>
        </a:spcAft>
        <a:buChar char="»"/>
        <a:defRPr sz="12239">
          <a:solidFill>
            <a:schemeClr val="tx1"/>
          </a:solidFill>
          <a:latin typeface="+mn-lt"/>
        </a:defRPr>
      </a:lvl7pPr>
      <a:lvl8pPr marL="14483714" indent="-1405026" algn="l" defTabSz="5615830" rtl="0" eaLnBrk="1" fontAlgn="base" hangingPunct="1">
        <a:spcBef>
          <a:spcPct val="20000"/>
        </a:spcBef>
        <a:spcAft>
          <a:spcPct val="0"/>
        </a:spcAft>
        <a:buChar char="»"/>
        <a:defRPr sz="12239">
          <a:solidFill>
            <a:schemeClr val="tx1"/>
          </a:solidFill>
          <a:latin typeface="+mn-lt"/>
        </a:defRPr>
      </a:lvl8pPr>
      <a:lvl9pPr marL="15098680" indent="-1405026" algn="l" defTabSz="5615830" rtl="0" eaLnBrk="1" fontAlgn="base" hangingPunct="1">
        <a:spcBef>
          <a:spcPct val="20000"/>
        </a:spcBef>
        <a:spcAft>
          <a:spcPct val="0"/>
        </a:spcAft>
        <a:buChar char="»"/>
        <a:defRPr sz="12239">
          <a:solidFill>
            <a:schemeClr val="tx1"/>
          </a:solidFill>
          <a:latin typeface="+mn-lt"/>
        </a:defRPr>
      </a:lvl9pPr>
    </p:bodyStyle>
    <p:otherStyle>
      <a:defPPr>
        <a:defRPr lang="en-US"/>
      </a:defPPr>
      <a:lvl1pPr marL="0" algn="l" defTabSz="1229930" rtl="0" eaLnBrk="1" latinLnBrk="0" hangingPunct="1">
        <a:defRPr sz="2421" kern="1200">
          <a:solidFill>
            <a:schemeClr val="tx1"/>
          </a:solidFill>
          <a:latin typeface="+mn-lt"/>
          <a:ea typeface="+mn-ea"/>
          <a:cs typeface="+mn-cs"/>
        </a:defRPr>
      </a:lvl1pPr>
      <a:lvl2pPr marL="614967" algn="l" defTabSz="1229930" rtl="0" eaLnBrk="1" latinLnBrk="0" hangingPunct="1">
        <a:defRPr sz="2421" kern="1200">
          <a:solidFill>
            <a:schemeClr val="tx1"/>
          </a:solidFill>
          <a:latin typeface="+mn-lt"/>
          <a:ea typeface="+mn-ea"/>
          <a:cs typeface="+mn-cs"/>
        </a:defRPr>
      </a:lvl2pPr>
      <a:lvl3pPr marL="1229930" algn="l" defTabSz="1229930" rtl="0" eaLnBrk="1" latinLnBrk="0" hangingPunct="1">
        <a:defRPr sz="2421" kern="1200">
          <a:solidFill>
            <a:schemeClr val="tx1"/>
          </a:solidFill>
          <a:latin typeface="+mn-lt"/>
          <a:ea typeface="+mn-ea"/>
          <a:cs typeface="+mn-cs"/>
        </a:defRPr>
      </a:lvl3pPr>
      <a:lvl4pPr marL="1844896" algn="l" defTabSz="1229930" rtl="0" eaLnBrk="1" latinLnBrk="0" hangingPunct="1">
        <a:defRPr sz="2421" kern="1200">
          <a:solidFill>
            <a:schemeClr val="tx1"/>
          </a:solidFill>
          <a:latin typeface="+mn-lt"/>
          <a:ea typeface="+mn-ea"/>
          <a:cs typeface="+mn-cs"/>
        </a:defRPr>
      </a:lvl4pPr>
      <a:lvl5pPr marL="2459860" algn="l" defTabSz="1229930" rtl="0" eaLnBrk="1" latinLnBrk="0" hangingPunct="1">
        <a:defRPr sz="2421" kern="1200">
          <a:solidFill>
            <a:schemeClr val="tx1"/>
          </a:solidFill>
          <a:latin typeface="+mn-lt"/>
          <a:ea typeface="+mn-ea"/>
          <a:cs typeface="+mn-cs"/>
        </a:defRPr>
      </a:lvl5pPr>
      <a:lvl6pPr marL="3074826" algn="l" defTabSz="1229930" rtl="0" eaLnBrk="1" latinLnBrk="0" hangingPunct="1">
        <a:defRPr sz="2421" kern="1200">
          <a:solidFill>
            <a:schemeClr val="tx1"/>
          </a:solidFill>
          <a:latin typeface="+mn-lt"/>
          <a:ea typeface="+mn-ea"/>
          <a:cs typeface="+mn-cs"/>
        </a:defRPr>
      </a:lvl6pPr>
      <a:lvl7pPr marL="3689792" algn="l" defTabSz="1229930" rtl="0" eaLnBrk="1" latinLnBrk="0" hangingPunct="1">
        <a:defRPr sz="2421" kern="1200">
          <a:solidFill>
            <a:schemeClr val="tx1"/>
          </a:solidFill>
          <a:latin typeface="+mn-lt"/>
          <a:ea typeface="+mn-ea"/>
          <a:cs typeface="+mn-cs"/>
        </a:defRPr>
      </a:lvl7pPr>
      <a:lvl8pPr marL="4304757" algn="l" defTabSz="1229930" rtl="0" eaLnBrk="1" latinLnBrk="0" hangingPunct="1">
        <a:defRPr sz="2421" kern="1200">
          <a:solidFill>
            <a:schemeClr val="tx1"/>
          </a:solidFill>
          <a:latin typeface="+mn-lt"/>
          <a:ea typeface="+mn-ea"/>
          <a:cs typeface="+mn-cs"/>
        </a:defRPr>
      </a:lvl8pPr>
      <a:lvl9pPr marL="4919723" algn="l" defTabSz="1229930" rtl="0" eaLnBrk="1" latinLnBrk="0" hangingPunct="1">
        <a:defRPr sz="24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5" name="Rectangle 7"/>
          <p:cNvSpPr>
            <a:spLocks noChangeArrowheads="1"/>
          </p:cNvSpPr>
          <p:nvPr/>
        </p:nvSpPr>
        <p:spPr bwMode="auto">
          <a:xfrm>
            <a:off x="40852419" y="24393881"/>
            <a:ext cx="9521533" cy="4000420"/>
          </a:xfrm>
          <a:prstGeom prst="rect">
            <a:avLst/>
          </a:prstGeom>
          <a:solidFill>
            <a:srgbClr val="D1E2F2"/>
          </a:solidFill>
          <a:ln w="12700">
            <a:no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044" dirty="0">
                <a:solidFill>
                  <a:srgbClr val="464646"/>
                </a:solidFill>
                <a:latin typeface="Calibri" charset="0"/>
                <a:ea typeface="Calibri" charset="0"/>
                <a:cs typeface="Calibri" charset="0"/>
              </a:rPr>
              <a:t>I would like to thank my supervisor Dr. Ramon Ruiz-</a:t>
            </a:r>
            <a:r>
              <a:rPr lang="en-GB" altLang="en-US" sz="3044" dirty="0" err="1">
                <a:solidFill>
                  <a:srgbClr val="464646"/>
                </a:solidFill>
                <a:latin typeface="Calibri" charset="0"/>
                <a:ea typeface="Calibri" charset="0"/>
                <a:cs typeface="Calibri" charset="0"/>
              </a:rPr>
              <a:t>Dolz</a:t>
            </a:r>
            <a:r>
              <a:rPr lang="en-GB" altLang="en-US" sz="3044" dirty="0">
                <a:solidFill>
                  <a:srgbClr val="464646"/>
                </a:solidFill>
                <a:latin typeface="Calibri" charset="0"/>
                <a:ea typeface="Calibri" charset="0"/>
                <a:cs typeface="Calibri" charset="0"/>
              </a:rPr>
              <a:t> for his unfailing support and advice throughout this project, and the rest of the Centre for Argument Technology at the University of Dundee for their advice and knowledge in the subject. I would also like to thank all of my friends and family without whom life would be a misery.</a:t>
            </a:r>
            <a:endParaRPr lang="en-AU" altLang="en-US" sz="3044" dirty="0">
              <a:solidFill>
                <a:srgbClr val="464646"/>
              </a:solidFill>
              <a:latin typeface="Calibri" charset="0"/>
              <a:ea typeface="Calibri" charset="0"/>
              <a:cs typeface="Calibri" charset="0"/>
            </a:endParaRPr>
          </a:p>
        </p:txBody>
      </p:sp>
      <p:sp>
        <p:nvSpPr>
          <p:cNvPr id="96" name="Rectangle 38"/>
          <p:cNvSpPr>
            <a:spLocks noChangeArrowheads="1"/>
          </p:cNvSpPr>
          <p:nvPr/>
        </p:nvSpPr>
        <p:spPr bwMode="auto">
          <a:xfrm>
            <a:off x="40852419" y="23023875"/>
            <a:ext cx="9521533" cy="1370005"/>
          </a:xfrm>
          <a:prstGeom prst="rect">
            <a:avLst/>
          </a:prstGeom>
          <a:solidFill>
            <a:srgbClr val="D1E2F2"/>
          </a:solidFill>
          <a:ln w="12700">
            <a:no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Acknowledgements</a:t>
            </a:r>
          </a:p>
        </p:txBody>
      </p:sp>
      <p:sp>
        <p:nvSpPr>
          <p:cNvPr id="97" name="Rectangle 7"/>
          <p:cNvSpPr>
            <a:spLocks noChangeArrowheads="1"/>
          </p:cNvSpPr>
          <p:nvPr/>
        </p:nvSpPr>
        <p:spPr bwMode="auto">
          <a:xfrm>
            <a:off x="20893594" y="8886723"/>
            <a:ext cx="9521533" cy="3701948"/>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044" dirty="0">
                <a:solidFill>
                  <a:srgbClr val="464646"/>
                </a:solidFill>
                <a:latin typeface="Calibri" charset="0"/>
                <a:ea typeface="Calibri" charset="0"/>
                <a:cs typeface="Calibri" charset="0"/>
              </a:rPr>
              <a:t>There are two areas of fusion in a multimodal pair classification model:</a:t>
            </a:r>
          </a:p>
          <a:p>
            <a:pPr marL="457200" indent="-457200">
              <a:spcBef>
                <a:spcPct val="40000"/>
              </a:spcBef>
              <a:buFont typeface="Arial" panose="020B0604020202020204" pitchFamily="34" charset="0"/>
              <a:buChar char="•"/>
            </a:pPr>
            <a:r>
              <a:rPr lang="en-AU" altLang="en-US" sz="3044" b="1" dirty="0">
                <a:solidFill>
                  <a:srgbClr val="464646"/>
                </a:solidFill>
                <a:latin typeface="Calibri" charset="0"/>
                <a:ea typeface="Calibri" charset="0"/>
                <a:cs typeface="Calibri" charset="0"/>
              </a:rPr>
              <a:t>Sequence fusion</a:t>
            </a:r>
            <a:r>
              <a:rPr lang="en-AU" altLang="en-US" sz="3044" dirty="0">
                <a:solidFill>
                  <a:srgbClr val="464646"/>
                </a:solidFill>
                <a:latin typeface="Calibri" charset="0"/>
                <a:ea typeface="Calibri" charset="0"/>
                <a:cs typeface="Calibri" charset="0"/>
              </a:rPr>
              <a:t> – the point at which the data from the different sequences are fused.</a:t>
            </a:r>
          </a:p>
          <a:p>
            <a:pPr marL="457200" indent="-457200">
              <a:spcBef>
                <a:spcPct val="40000"/>
              </a:spcBef>
              <a:buFont typeface="Arial" panose="020B0604020202020204" pitchFamily="34" charset="0"/>
              <a:buChar char="•"/>
            </a:pPr>
            <a:r>
              <a:rPr lang="en-AU" altLang="en-US" sz="3044" b="1" dirty="0">
                <a:solidFill>
                  <a:srgbClr val="464646"/>
                </a:solidFill>
                <a:latin typeface="Calibri" charset="0"/>
                <a:ea typeface="Calibri" charset="0"/>
                <a:cs typeface="Calibri" charset="0"/>
              </a:rPr>
              <a:t>Multimodal fusion</a:t>
            </a:r>
            <a:r>
              <a:rPr lang="en-AU" altLang="en-US" sz="3044" dirty="0">
                <a:solidFill>
                  <a:srgbClr val="464646"/>
                </a:solidFill>
                <a:latin typeface="Calibri" charset="0"/>
                <a:ea typeface="Calibri" charset="0"/>
                <a:cs typeface="Calibri" charset="0"/>
              </a:rPr>
              <a:t> – the point at which the data from the different modalities are fused.</a:t>
            </a: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040" dirty="0">
              <a:solidFill>
                <a:srgbClr val="464646"/>
              </a:solidFill>
              <a:latin typeface="Calibri" charset="0"/>
              <a:ea typeface="Calibri" charset="0"/>
              <a:cs typeface="Calibri" charset="0"/>
            </a:endParaRPr>
          </a:p>
        </p:txBody>
      </p:sp>
      <p:sp>
        <p:nvSpPr>
          <p:cNvPr id="98" name="Rectangle 38"/>
          <p:cNvSpPr>
            <a:spLocks noChangeArrowheads="1"/>
          </p:cNvSpPr>
          <p:nvPr/>
        </p:nvSpPr>
        <p:spPr bwMode="auto">
          <a:xfrm>
            <a:off x="20893594" y="7516714"/>
            <a:ext cx="9521533" cy="1370005"/>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Model Architectures</a:t>
            </a:r>
          </a:p>
        </p:txBody>
      </p:sp>
      <p:sp>
        <p:nvSpPr>
          <p:cNvPr id="102" name="Rectangle 7"/>
          <p:cNvSpPr>
            <a:spLocks noChangeArrowheads="1"/>
          </p:cNvSpPr>
          <p:nvPr/>
        </p:nvSpPr>
        <p:spPr bwMode="auto">
          <a:xfrm>
            <a:off x="40852419" y="15337904"/>
            <a:ext cx="9521533" cy="7260936"/>
          </a:xfrm>
          <a:prstGeom prst="rect">
            <a:avLst/>
          </a:prstGeom>
          <a:solidFill>
            <a:srgbClr val="C4EBD0"/>
          </a:solidFill>
          <a:ln w="12700">
            <a:no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Two major argumentative corpora have been extended into multimodal datasets for use in ARI:</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large QT30-MM corpus; and</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cross-domain Moral Maze corpus.</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QT30-MM is the largest dataset for the ARI task which is currently available.</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model implementations were evaluated on the created datasets.</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Acoustic features were not useful for ARI.</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sequence fusion technique chosen during model creation is vitally important for the performance of the model.</a:t>
            </a:r>
          </a:p>
        </p:txBody>
      </p:sp>
      <p:sp>
        <p:nvSpPr>
          <p:cNvPr id="103" name="Rectangle 38"/>
          <p:cNvSpPr>
            <a:spLocks noChangeArrowheads="1"/>
          </p:cNvSpPr>
          <p:nvPr/>
        </p:nvSpPr>
        <p:spPr bwMode="auto">
          <a:xfrm>
            <a:off x="40852419" y="13967898"/>
            <a:ext cx="9521533" cy="1370005"/>
          </a:xfrm>
          <a:prstGeom prst="rect">
            <a:avLst/>
          </a:prstGeom>
          <a:solidFill>
            <a:srgbClr val="C4EBD0"/>
          </a:solidFill>
          <a:ln w="12700">
            <a:no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Conclusions</a:t>
            </a:r>
          </a:p>
        </p:txBody>
      </p:sp>
      <p:sp>
        <p:nvSpPr>
          <p:cNvPr id="104" name="Rectangle 103"/>
          <p:cNvSpPr>
            <a:spLocks noChangeArrowheads="1"/>
          </p:cNvSpPr>
          <p:nvPr/>
        </p:nvSpPr>
        <p:spPr bwMode="auto">
          <a:xfrm>
            <a:off x="887979" y="8879721"/>
            <a:ext cx="9521533" cy="5088178"/>
          </a:xfrm>
          <a:prstGeom prst="rect">
            <a:avLst/>
          </a:prstGeom>
          <a:solidFill>
            <a:srgbClr val="DDD9D6"/>
          </a:solidFill>
          <a:ln w="12700">
            <a:no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040" dirty="0">
                <a:solidFill>
                  <a:srgbClr val="464646"/>
                </a:solidFill>
                <a:latin typeface="Calibri" charset="0"/>
                <a:ea typeface="Calibri" charset="0"/>
                <a:cs typeface="Calibri" charset="0"/>
              </a:rPr>
              <a:t>The goals of this project are twofold:</a:t>
            </a:r>
          </a:p>
          <a:p>
            <a:pPr marL="571500" indent="-571500">
              <a:spcBef>
                <a:spcPct val="40000"/>
              </a:spcBef>
              <a:buFont typeface="+mj-lt"/>
              <a:buAutoNum type="romanLcPeriod"/>
            </a:pPr>
            <a:r>
              <a:rPr lang="en-GB" altLang="en-US" sz="3040" dirty="0">
                <a:solidFill>
                  <a:srgbClr val="464646"/>
                </a:solidFill>
                <a:latin typeface="Calibri" charset="0"/>
                <a:ea typeface="Calibri" charset="0"/>
                <a:cs typeface="Calibri" charset="0"/>
              </a:rPr>
              <a:t>Extend </a:t>
            </a:r>
            <a:r>
              <a:rPr lang="en-GB" altLang="en-US" sz="3040" b="1" dirty="0">
                <a:solidFill>
                  <a:srgbClr val="464646"/>
                </a:solidFill>
                <a:latin typeface="Calibri" charset="0"/>
                <a:ea typeface="Calibri" charset="0"/>
                <a:cs typeface="Calibri" charset="0"/>
              </a:rPr>
              <a:t>two existing debate corpora </a:t>
            </a:r>
            <a:r>
              <a:rPr lang="en-GB" altLang="en-US" sz="3040" dirty="0">
                <a:solidFill>
                  <a:srgbClr val="464646"/>
                </a:solidFill>
                <a:latin typeface="Calibri" charset="0"/>
                <a:ea typeface="Calibri" charset="0"/>
                <a:cs typeface="Calibri" charset="0"/>
              </a:rPr>
              <a:t>with their audio data, allowing their use for multimodal or audio only AM applications. The first of these is the </a:t>
            </a:r>
            <a:r>
              <a:rPr lang="en-GB" altLang="en-US" sz="3040" b="1" dirty="0">
                <a:solidFill>
                  <a:srgbClr val="464646"/>
                </a:solidFill>
                <a:latin typeface="Calibri" charset="0"/>
                <a:ea typeface="Calibri" charset="0"/>
                <a:cs typeface="Calibri" charset="0"/>
              </a:rPr>
              <a:t>large QT30 corpus </a:t>
            </a:r>
            <a:r>
              <a:rPr lang="en-GB" altLang="en-US" sz="3040" dirty="0">
                <a:solidFill>
                  <a:srgbClr val="464646"/>
                </a:solidFill>
                <a:latin typeface="Calibri" charset="0"/>
                <a:ea typeface="Calibri" charset="0"/>
                <a:cs typeface="Calibri" charset="0"/>
              </a:rPr>
              <a:t>and the second is a smaller but </a:t>
            </a:r>
            <a:r>
              <a:rPr lang="en-GB" altLang="en-US" sz="3040" b="1" dirty="0">
                <a:solidFill>
                  <a:srgbClr val="464646"/>
                </a:solidFill>
                <a:latin typeface="Calibri" charset="0"/>
                <a:ea typeface="Calibri" charset="0"/>
                <a:cs typeface="Calibri" charset="0"/>
              </a:rPr>
              <a:t>cross-domain corpus</a:t>
            </a:r>
            <a:r>
              <a:rPr lang="en-GB" altLang="en-US" sz="3040" dirty="0">
                <a:solidFill>
                  <a:srgbClr val="464646"/>
                </a:solidFill>
                <a:latin typeface="Calibri" charset="0"/>
                <a:ea typeface="Calibri" charset="0"/>
                <a:cs typeface="Calibri" charset="0"/>
              </a:rPr>
              <a:t> created from episodes of the Moral Maze.</a:t>
            </a:r>
          </a:p>
          <a:p>
            <a:pPr marL="571500" indent="-571500">
              <a:spcBef>
                <a:spcPct val="40000"/>
              </a:spcBef>
              <a:buFont typeface="+mj-lt"/>
              <a:buAutoNum type="romanLcPeriod"/>
            </a:pPr>
            <a:r>
              <a:rPr lang="en-GB" altLang="en-US" sz="3040" dirty="0">
                <a:solidFill>
                  <a:srgbClr val="464646"/>
                </a:solidFill>
                <a:latin typeface="Calibri" charset="0"/>
                <a:ea typeface="Calibri" charset="0"/>
                <a:cs typeface="Calibri" charset="0"/>
              </a:rPr>
              <a:t>The </a:t>
            </a:r>
            <a:r>
              <a:rPr lang="en-GB" altLang="en-US" sz="3040" b="1" dirty="0">
                <a:solidFill>
                  <a:srgbClr val="464646"/>
                </a:solidFill>
                <a:latin typeface="Calibri" charset="0"/>
                <a:ea typeface="Calibri" charset="0"/>
                <a:cs typeface="Calibri" charset="0"/>
              </a:rPr>
              <a:t>implementation and evaluation </a:t>
            </a:r>
            <a:r>
              <a:rPr lang="en-GB" altLang="en-US" sz="3040" dirty="0">
                <a:solidFill>
                  <a:srgbClr val="464646"/>
                </a:solidFill>
                <a:latin typeface="Calibri" charset="0"/>
                <a:ea typeface="Calibri" charset="0"/>
                <a:cs typeface="Calibri" charset="0"/>
              </a:rPr>
              <a:t>of different multimodal techniques and models in a </a:t>
            </a:r>
            <a:r>
              <a:rPr lang="en-GB" altLang="en-US" sz="3040" b="1" dirty="0">
                <a:solidFill>
                  <a:srgbClr val="464646"/>
                </a:solidFill>
                <a:latin typeface="Calibri" charset="0"/>
                <a:ea typeface="Calibri" charset="0"/>
                <a:cs typeface="Calibri" charset="0"/>
              </a:rPr>
              <a:t>cross-domain setting</a:t>
            </a:r>
            <a:r>
              <a:rPr lang="en-GB" altLang="en-US" sz="3040" dirty="0">
                <a:solidFill>
                  <a:srgbClr val="464646"/>
                </a:solidFill>
                <a:latin typeface="Calibri" charset="0"/>
                <a:ea typeface="Calibri" charset="0"/>
                <a:cs typeface="Calibri" charset="0"/>
              </a:rPr>
              <a:t> on the task of ARI.</a:t>
            </a:r>
          </a:p>
        </p:txBody>
      </p:sp>
      <p:sp>
        <p:nvSpPr>
          <p:cNvPr id="105" name="Rectangle 38"/>
          <p:cNvSpPr>
            <a:spLocks noChangeArrowheads="1"/>
          </p:cNvSpPr>
          <p:nvPr/>
        </p:nvSpPr>
        <p:spPr bwMode="auto">
          <a:xfrm>
            <a:off x="887979" y="7509712"/>
            <a:ext cx="9521533" cy="1370005"/>
          </a:xfrm>
          <a:prstGeom prst="rect">
            <a:avLst/>
          </a:prstGeom>
          <a:solidFill>
            <a:srgbClr val="DDD9D6"/>
          </a:solidFill>
          <a:ln w="9525">
            <a:no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Introduction</a:t>
            </a:r>
          </a:p>
        </p:txBody>
      </p:sp>
      <p:sp>
        <p:nvSpPr>
          <p:cNvPr id="106" name="Rectangle 7"/>
          <p:cNvSpPr>
            <a:spLocks noChangeArrowheads="1"/>
          </p:cNvSpPr>
          <p:nvPr/>
        </p:nvSpPr>
        <p:spPr bwMode="auto">
          <a:xfrm>
            <a:off x="884666" y="15691444"/>
            <a:ext cx="9521533" cy="12703391"/>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argument data was structured as a computational graph</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When sampling node pairs, all related nodes are sampled and unrelated nodes are either:</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simply </a:t>
            </a:r>
            <a:r>
              <a:rPr lang="en-GB" altLang="en-US" sz="3044" dirty="0" err="1">
                <a:solidFill>
                  <a:srgbClr val="464646"/>
                </a:solidFill>
                <a:latin typeface="Calibri" charset="0"/>
                <a:ea typeface="Calibri" charset="0"/>
                <a:cs typeface="Calibri" charset="0"/>
              </a:rPr>
              <a:t>undersampled</a:t>
            </a:r>
            <a:r>
              <a:rPr lang="en-GB" altLang="en-US" sz="3044" dirty="0">
                <a:solidFill>
                  <a:srgbClr val="464646"/>
                </a:solidFill>
                <a:latin typeface="Calibri" charset="0"/>
                <a:ea typeface="Calibri" charset="0"/>
                <a:cs typeface="Calibri" charset="0"/>
              </a:rPr>
              <a:t>, </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sampled such that they come from different QT30 episodes, or</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sampled such that they come from the same QT30 episode.</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latter of these sampling methods is considered the most realistic</a:t>
            </a:r>
          </a:p>
        </p:txBody>
      </p:sp>
      <p:sp>
        <p:nvSpPr>
          <p:cNvPr id="107" name="Rectangle 38"/>
          <p:cNvSpPr>
            <a:spLocks noChangeArrowheads="1"/>
          </p:cNvSpPr>
          <p:nvPr/>
        </p:nvSpPr>
        <p:spPr bwMode="auto">
          <a:xfrm>
            <a:off x="884665" y="14321440"/>
            <a:ext cx="9521533" cy="1370005"/>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Argument Data</a:t>
            </a:r>
          </a:p>
        </p:txBody>
      </p:sp>
      <p:sp>
        <p:nvSpPr>
          <p:cNvPr id="114" name="Rectangle 7"/>
          <p:cNvSpPr>
            <a:spLocks noChangeArrowheads="1"/>
          </p:cNvSpPr>
          <p:nvPr/>
        </p:nvSpPr>
        <p:spPr bwMode="auto">
          <a:xfrm>
            <a:off x="10905808" y="8879716"/>
            <a:ext cx="9521533" cy="19514585"/>
          </a:xfrm>
          <a:prstGeom prst="rect">
            <a:avLst/>
          </a:prstGeom>
          <a:solidFill>
            <a:srgbClr val="FFFFFF"/>
          </a:solidFill>
          <a:ln w="12700">
            <a:solidFill>
              <a:srgbClr val="DDD9D6"/>
            </a:solid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600" b="1" dirty="0">
                <a:solidFill>
                  <a:srgbClr val="464646"/>
                </a:solidFill>
                <a:latin typeface="Calibri" charset="0"/>
                <a:ea typeface="Calibri" charset="0"/>
                <a:cs typeface="Calibri" charset="0"/>
              </a:rPr>
              <a:t>Forced Alignment</a:t>
            </a:r>
          </a:p>
          <a:p>
            <a:pPr marL="457200" indent="-457200">
              <a:spcBef>
                <a:spcPct val="40000"/>
              </a:spcBef>
              <a:buFont typeface="Arial" panose="020B0604020202020204" pitchFamily="34" charset="0"/>
              <a:buChar char="•"/>
            </a:pPr>
            <a:r>
              <a:rPr lang="en-AU" altLang="en-US" sz="3044" dirty="0" err="1">
                <a:solidFill>
                  <a:srgbClr val="464646"/>
                </a:solidFill>
                <a:latin typeface="Calibri" charset="0"/>
                <a:ea typeface="Calibri" charset="0"/>
                <a:cs typeface="Calibri" charset="0"/>
              </a:rPr>
              <a:t>PyTorch’s</a:t>
            </a:r>
            <a:r>
              <a:rPr lang="en-AU" altLang="en-US" sz="3044" dirty="0">
                <a:solidFill>
                  <a:srgbClr val="464646"/>
                </a:solidFill>
                <a:latin typeface="Calibri" charset="0"/>
                <a:ea typeface="Calibri" charset="0"/>
                <a:cs typeface="Calibri" charset="0"/>
              </a:rPr>
              <a:t> forced alignment API could be used to find the start and end times of each locution.</a:t>
            </a:r>
          </a:p>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The API also provides ‘confidence’ scores derived from the model’s output probabilities</a:t>
            </a: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a:spcBef>
                <a:spcPct val="40000"/>
              </a:spcBef>
            </a:pPr>
            <a:r>
              <a:rPr lang="en-AU" altLang="en-US" sz="3600" b="1" dirty="0">
                <a:solidFill>
                  <a:srgbClr val="464646"/>
                </a:solidFill>
                <a:latin typeface="Calibri" charset="0"/>
                <a:ea typeface="Calibri" charset="0"/>
                <a:cs typeface="Calibri" charset="0"/>
              </a:rPr>
              <a:t>Corpus Analysis</a:t>
            </a: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QT30-MM is the largest currently available multimodal ARI dataset, both in pair count and in audio hours</a:t>
            </a: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Moral Maze is the only currently available cross-domain multimodal ARI dataset</a:t>
            </a: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Data regarding the lengths of locutions was also analysed</a:t>
            </a:r>
          </a:p>
        </p:txBody>
      </p:sp>
      <p:sp>
        <p:nvSpPr>
          <p:cNvPr id="115" name="Rectangle 38"/>
          <p:cNvSpPr>
            <a:spLocks noChangeArrowheads="1"/>
          </p:cNvSpPr>
          <p:nvPr/>
        </p:nvSpPr>
        <p:spPr bwMode="auto">
          <a:xfrm>
            <a:off x="10905808" y="7509711"/>
            <a:ext cx="9521533" cy="1370005"/>
          </a:xfrm>
          <a:prstGeom prst="rect">
            <a:avLst/>
          </a:prstGeom>
          <a:solidFill>
            <a:srgbClr val="FFFFFF"/>
          </a:solidFill>
          <a:ln w="9525">
            <a:solidFill>
              <a:srgbClr val="DDD9D6"/>
            </a:solid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Audio Data</a:t>
            </a:r>
          </a:p>
        </p:txBody>
      </p:sp>
      <p:sp>
        <p:nvSpPr>
          <p:cNvPr id="64" name="TextBox 63"/>
          <p:cNvSpPr txBox="1"/>
          <p:nvPr/>
        </p:nvSpPr>
        <p:spPr>
          <a:xfrm>
            <a:off x="1750543" y="4741793"/>
            <a:ext cx="26008594" cy="1903278"/>
          </a:xfrm>
          <a:prstGeom prst="rect">
            <a:avLst/>
          </a:prstGeom>
          <a:noFill/>
        </p:spPr>
        <p:txBody>
          <a:bodyPr wrap="square" lIns="0" tIns="0" rIns="0" bIns="0" rtlCol="0">
            <a:spAutoFit/>
          </a:bodyPr>
          <a:lstStyle/>
          <a:p>
            <a:pPr fontAlgn="t">
              <a:spcAft>
                <a:spcPts val="1142"/>
              </a:spcAft>
            </a:pPr>
            <a:r>
              <a:rPr lang="en-GB" sz="7801" b="1" dirty="0">
                <a:solidFill>
                  <a:srgbClr val="4365E2"/>
                </a:solidFill>
                <a:latin typeface="Calibri" charset="0"/>
                <a:ea typeface="Calibri" charset="0"/>
                <a:cs typeface="Calibri" charset="0"/>
              </a:rPr>
              <a:t>Acoustic Features in Cross-Domain Argument Mining</a:t>
            </a:r>
            <a:br>
              <a:rPr lang="en-GB" sz="7801" b="1" dirty="0">
                <a:solidFill>
                  <a:srgbClr val="4365E2"/>
                </a:solidFill>
                <a:latin typeface="Calibri" charset="0"/>
                <a:ea typeface="Calibri" charset="0"/>
                <a:cs typeface="Calibri" charset="0"/>
              </a:rPr>
            </a:br>
            <a:br>
              <a:rPr lang="en-GB" sz="1142" b="1" dirty="0">
                <a:solidFill>
                  <a:srgbClr val="4365E2"/>
                </a:solidFill>
                <a:latin typeface="Calibri" charset="0"/>
                <a:ea typeface="Calibri" charset="0"/>
                <a:cs typeface="Calibri" charset="0"/>
              </a:rPr>
            </a:br>
            <a:r>
              <a:rPr lang="en-GB" sz="3425" dirty="0">
                <a:solidFill>
                  <a:srgbClr val="4365E2"/>
                </a:solidFill>
                <a:latin typeface="Calibri" charset="0"/>
                <a:ea typeface="Calibri" charset="0"/>
                <a:cs typeface="Calibri" charset="0"/>
              </a:rPr>
              <a:t>Oscar Morris – Advised by Dr. Ramon Ruiz-</a:t>
            </a:r>
            <a:r>
              <a:rPr lang="en-GB" sz="3425" dirty="0" err="1">
                <a:solidFill>
                  <a:srgbClr val="4365E2"/>
                </a:solidFill>
                <a:latin typeface="Calibri" charset="0"/>
                <a:ea typeface="Calibri" charset="0"/>
                <a:cs typeface="Calibri" charset="0"/>
              </a:rPr>
              <a:t>Dolz</a:t>
            </a:r>
            <a:endParaRPr lang="en-GB" sz="3425" dirty="0">
              <a:solidFill>
                <a:srgbClr val="4365E2"/>
              </a:solidFill>
              <a:latin typeface="Calibri" charset="0"/>
              <a:ea typeface="Calibri" charset="0"/>
              <a:cs typeface="Calibri" charset="0"/>
            </a:endParaRPr>
          </a:p>
        </p:txBody>
      </p:sp>
      <p:sp>
        <p:nvSpPr>
          <p:cNvPr id="2" name="Rectangle 7">
            <a:extLst>
              <a:ext uri="{FF2B5EF4-FFF2-40B4-BE49-F238E27FC236}">
                <a16:creationId xmlns:a16="http://schemas.microsoft.com/office/drawing/2014/main" id="{E6612B77-3533-3EA3-22CD-F4FD88171F14}"/>
              </a:ext>
            </a:extLst>
          </p:cNvPr>
          <p:cNvSpPr>
            <a:spLocks noChangeArrowheads="1"/>
          </p:cNvSpPr>
          <p:nvPr/>
        </p:nvSpPr>
        <p:spPr bwMode="auto">
          <a:xfrm>
            <a:off x="40852419" y="8856165"/>
            <a:ext cx="9521533" cy="4670095"/>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GB" altLang="en-US" sz="3044" dirty="0">
              <a:solidFill>
                <a:srgbClr val="464646"/>
              </a:solidFill>
              <a:latin typeface="Calibri" charset="0"/>
              <a:ea typeface="Calibri" charset="0"/>
              <a:cs typeface="Calibri" charset="0"/>
            </a:endParaRPr>
          </a:p>
        </p:txBody>
      </p:sp>
      <p:sp>
        <p:nvSpPr>
          <p:cNvPr id="3" name="Rectangle 38">
            <a:extLst>
              <a:ext uri="{FF2B5EF4-FFF2-40B4-BE49-F238E27FC236}">
                <a16:creationId xmlns:a16="http://schemas.microsoft.com/office/drawing/2014/main" id="{E3F768EB-1523-3865-F0D2-6EC3286FE571}"/>
              </a:ext>
            </a:extLst>
          </p:cNvPr>
          <p:cNvSpPr>
            <a:spLocks noChangeArrowheads="1"/>
          </p:cNvSpPr>
          <p:nvPr/>
        </p:nvSpPr>
        <p:spPr bwMode="auto">
          <a:xfrm>
            <a:off x="40852419" y="7437101"/>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In-Domain Results</a:t>
            </a:r>
          </a:p>
        </p:txBody>
      </p:sp>
      <p:sp>
        <p:nvSpPr>
          <p:cNvPr id="4" name="Rectangle 7">
            <a:extLst>
              <a:ext uri="{FF2B5EF4-FFF2-40B4-BE49-F238E27FC236}">
                <a16:creationId xmlns:a16="http://schemas.microsoft.com/office/drawing/2014/main" id="{3A1F498E-B1BB-545C-0EB5-10AC26D0D18B}"/>
              </a:ext>
            </a:extLst>
          </p:cNvPr>
          <p:cNvSpPr>
            <a:spLocks noChangeArrowheads="1"/>
          </p:cNvSpPr>
          <p:nvPr/>
        </p:nvSpPr>
        <p:spPr bwMode="auto">
          <a:xfrm>
            <a:off x="30881380" y="19658198"/>
            <a:ext cx="9521533" cy="8736104"/>
          </a:xfrm>
          <a:prstGeom prst="rect">
            <a:avLst/>
          </a:prstGeom>
          <a:solidFill>
            <a:srgbClr val="FFFFFF"/>
          </a:solidFill>
          <a:ln w="12700">
            <a:solidFill>
              <a:srgbClr val="DDD9D6"/>
            </a:solid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the addition of acoustic features makes little difference</a:t>
            </a:r>
          </a:p>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sequence fusion is vitally important with early fusion performing much better than late fusion.</a:t>
            </a:r>
          </a:p>
          <a:p>
            <a:pPr>
              <a:spcBef>
                <a:spcPct val="40000"/>
              </a:spcBef>
            </a:pPr>
            <a:endParaRPr lang="en-AU" altLang="en-US" sz="3044" dirty="0">
              <a:solidFill>
                <a:srgbClr val="464646"/>
              </a:solidFill>
              <a:latin typeface="Calibri" charset="0"/>
              <a:ea typeface="Calibri" charset="0"/>
              <a:cs typeface="Calibri" charset="0"/>
            </a:endParaRPr>
          </a:p>
        </p:txBody>
      </p:sp>
      <p:sp>
        <p:nvSpPr>
          <p:cNvPr id="5" name="Rectangle 38">
            <a:extLst>
              <a:ext uri="{FF2B5EF4-FFF2-40B4-BE49-F238E27FC236}">
                <a16:creationId xmlns:a16="http://schemas.microsoft.com/office/drawing/2014/main" id="{B19F2463-9F7D-9F9B-2BE4-FCE1DF59B061}"/>
              </a:ext>
            </a:extLst>
          </p:cNvPr>
          <p:cNvSpPr>
            <a:spLocks noChangeArrowheads="1"/>
          </p:cNvSpPr>
          <p:nvPr/>
        </p:nvSpPr>
        <p:spPr bwMode="auto">
          <a:xfrm>
            <a:off x="30881380" y="18288193"/>
            <a:ext cx="9521533" cy="1370005"/>
          </a:xfrm>
          <a:prstGeom prst="rect">
            <a:avLst/>
          </a:prstGeom>
          <a:solidFill>
            <a:srgbClr val="FFFFFF"/>
          </a:solidFill>
          <a:ln w="9525">
            <a:solidFill>
              <a:srgbClr val="DDD9D6"/>
            </a:solid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Cross-Domain Results</a:t>
            </a:r>
          </a:p>
        </p:txBody>
      </p:sp>
      <p:pic>
        <p:nvPicPr>
          <p:cNvPr id="17" name="Picture 16" descr="A diagram of a computer program&#10;&#10;AI-generated content may be incorrect.">
            <a:extLst>
              <a:ext uri="{FF2B5EF4-FFF2-40B4-BE49-F238E27FC236}">
                <a16:creationId xmlns:a16="http://schemas.microsoft.com/office/drawing/2014/main" id="{34584028-9F8B-713F-0B16-65C234167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18" y="22682720"/>
            <a:ext cx="9296711" cy="5036286"/>
          </a:xfrm>
          <a:prstGeom prst="rect">
            <a:avLst/>
          </a:prstGeom>
        </p:spPr>
      </p:pic>
      <p:pic>
        <p:nvPicPr>
          <p:cNvPr id="19" name="Picture 18" descr="A graph of a number of people&#10;&#10;AI-generated content may be incorrect.">
            <a:extLst>
              <a:ext uri="{FF2B5EF4-FFF2-40B4-BE49-F238E27FC236}">
                <a16:creationId xmlns:a16="http://schemas.microsoft.com/office/drawing/2014/main" id="{3B4768C4-74BE-FC96-50AF-FDCA8F8B5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3095" y="12394009"/>
            <a:ext cx="9106956" cy="5464175"/>
          </a:xfrm>
          <a:prstGeom prst="rect">
            <a:avLst/>
          </a:prstGeom>
        </p:spPr>
      </p:pic>
      <p:pic>
        <p:nvPicPr>
          <p:cNvPr id="29" name="Picture 28">
            <a:extLst>
              <a:ext uri="{FF2B5EF4-FFF2-40B4-BE49-F238E27FC236}">
                <a16:creationId xmlns:a16="http://schemas.microsoft.com/office/drawing/2014/main" id="{8C3FADB2-E430-526B-8E17-A2F0E0BF5771}"/>
              </a:ext>
            </a:extLst>
          </p:cNvPr>
          <p:cNvPicPr>
            <a:picLocks noChangeAspect="1"/>
          </p:cNvPicPr>
          <p:nvPr/>
        </p:nvPicPr>
        <p:blipFill>
          <a:blip r:embed="rId5"/>
          <a:stretch>
            <a:fillRect/>
          </a:stretch>
        </p:blipFill>
        <p:spPr>
          <a:xfrm>
            <a:off x="42950619" y="9051120"/>
            <a:ext cx="5325131" cy="4348043"/>
          </a:xfrm>
          <a:prstGeom prst="rect">
            <a:avLst/>
          </a:prstGeom>
        </p:spPr>
      </p:pic>
      <p:pic>
        <p:nvPicPr>
          <p:cNvPr id="31" name="Picture 30">
            <a:extLst>
              <a:ext uri="{FF2B5EF4-FFF2-40B4-BE49-F238E27FC236}">
                <a16:creationId xmlns:a16="http://schemas.microsoft.com/office/drawing/2014/main" id="{8E2321CB-1937-926A-06E1-701CAC9DC162}"/>
              </a:ext>
            </a:extLst>
          </p:cNvPr>
          <p:cNvPicPr>
            <a:picLocks noChangeAspect="1"/>
          </p:cNvPicPr>
          <p:nvPr/>
        </p:nvPicPr>
        <p:blipFill>
          <a:blip r:embed="rId6"/>
          <a:stretch>
            <a:fillRect/>
          </a:stretch>
        </p:blipFill>
        <p:spPr>
          <a:xfrm>
            <a:off x="31011289" y="24770952"/>
            <a:ext cx="9254101" cy="3479091"/>
          </a:xfrm>
          <a:prstGeom prst="rect">
            <a:avLst/>
          </a:prstGeom>
        </p:spPr>
      </p:pic>
      <p:pic>
        <p:nvPicPr>
          <p:cNvPr id="33" name="Picture 32">
            <a:extLst>
              <a:ext uri="{FF2B5EF4-FFF2-40B4-BE49-F238E27FC236}">
                <a16:creationId xmlns:a16="http://schemas.microsoft.com/office/drawing/2014/main" id="{45CDD99C-B369-1C4A-D1CA-AAFEDF592FCA}"/>
              </a:ext>
            </a:extLst>
          </p:cNvPr>
          <p:cNvPicPr>
            <a:picLocks noChangeAspect="1"/>
          </p:cNvPicPr>
          <p:nvPr/>
        </p:nvPicPr>
        <p:blipFill>
          <a:blip r:embed="rId7"/>
          <a:stretch>
            <a:fillRect/>
          </a:stretch>
        </p:blipFill>
        <p:spPr>
          <a:xfrm>
            <a:off x="35612312" y="22034407"/>
            <a:ext cx="4578496" cy="2618470"/>
          </a:xfrm>
          <a:prstGeom prst="rect">
            <a:avLst/>
          </a:prstGeom>
        </p:spPr>
      </p:pic>
      <p:sp>
        <p:nvSpPr>
          <p:cNvPr id="34" name="TextBox 33">
            <a:extLst>
              <a:ext uri="{FF2B5EF4-FFF2-40B4-BE49-F238E27FC236}">
                <a16:creationId xmlns:a16="http://schemas.microsoft.com/office/drawing/2014/main" id="{F5A38070-3740-13BA-4B14-A9F3296209E2}"/>
              </a:ext>
            </a:extLst>
          </p:cNvPr>
          <p:cNvSpPr txBox="1"/>
          <p:nvPr/>
        </p:nvSpPr>
        <p:spPr>
          <a:xfrm>
            <a:off x="31159611" y="22108888"/>
            <a:ext cx="4345131" cy="1963614"/>
          </a:xfrm>
          <a:prstGeom prst="rect">
            <a:avLst/>
          </a:prstGeom>
          <a:noFill/>
        </p:spPr>
        <p:txBody>
          <a:bodyPr wrap="square" rtlCol="0">
            <a:spAutoFit/>
          </a:bodyPr>
          <a:lstStyle/>
          <a:p>
            <a:pPr marL="457200" indent="-457200">
              <a:buFont typeface="Arial" panose="020B0604020202020204" pitchFamily="34" charset="0"/>
              <a:buChar char="•"/>
            </a:pPr>
            <a:r>
              <a:rPr lang="en-GB" sz="3040" dirty="0">
                <a:solidFill>
                  <a:srgbClr val="464646"/>
                </a:solidFill>
                <a:latin typeface="Calibri" panose="020F0502020204030204" pitchFamily="34" charset="0"/>
                <a:ea typeface="Calibri" panose="020F0502020204030204" pitchFamily="34" charset="0"/>
                <a:cs typeface="Calibri" panose="020F0502020204030204" pitchFamily="34" charset="0"/>
              </a:rPr>
              <a:t>CA Audio performs best out of all the multimodal approaches</a:t>
            </a:r>
          </a:p>
        </p:txBody>
      </p:sp>
      <p:sp>
        <p:nvSpPr>
          <p:cNvPr id="6" name="Rectangle 7">
            <a:extLst>
              <a:ext uri="{FF2B5EF4-FFF2-40B4-BE49-F238E27FC236}">
                <a16:creationId xmlns:a16="http://schemas.microsoft.com/office/drawing/2014/main" id="{A4835B1F-BE85-6939-01D7-CE4892A89DE1}"/>
              </a:ext>
            </a:extLst>
          </p:cNvPr>
          <p:cNvSpPr>
            <a:spLocks noChangeArrowheads="1"/>
          </p:cNvSpPr>
          <p:nvPr/>
        </p:nvSpPr>
        <p:spPr bwMode="auto">
          <a:xfrm>
            <a:off x="30883783" y="8856166"/>
            <a:ext cx="9521533" cy="8912072"/>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200" dirty="0">
                <a:solidFill>
                  <a:srgbClr val="464646"/>
                </a:solidFill>
                <a:latin typeface="Calibri" charset="0"/>
                <a:ea typeface="Calibri" charset="0"/>
                <a:cs typeface="Calibri" charset="0"/>
              </a:rPr>
              <a:t>The following multimodal fusion methods are evaluated:</a:t>
            </a:r>
          </a:p>
          <a:p>
            <a:pPr marL="216000" indent="-457200">
              <a:spcBef>
                <a:spcPts val="600"/>
              </a:spcBef>
              <a:buFont typeface="Arial" panose="020B0604020202020204" pitchFamily="34" charset="0"/>
              <a:buChar char="•"/>
            </a:pPr>
            <a:r>
              <a:rPr lang="en-AU" altLang="en-US" sz="3200" b="1" dirty="0">
                <a:solidFill>
                  <a:srgbClr val="464646"/>
                </a:solidFill>
                <a:latin typeface="Calibri" charset="0"/>
                <a:ea typeface="Calibri" charset="0"/>
                <a:cs typeface="Calibri" charset="0"/>
              </a:rPr>
              <a:t>Concatenation</a:t>
            </a:r>
            <a:r>
              <a:rPr lang="en-AU" altLang="en-US" sz="3200" dirty="0">
                <a:solidFill>
                  <a:srgbClr val="464646"/>
                </a:solidFill>
                <a:latin typeface="Calibri" charset="0"/>
                <a:ea typeface="Calibri" charset="0"/>
                <a:cs typeface="Calibri" charset="0"/>
              </a:rPr>
              <a:t> </a:t>
            </a:r>
          </a:p>
          <a:p>
            <a:pPr marL="216000" indent="-457200">
              <a:spcBef>
                <a:spcPts val="600"/>
              </a:spcBef>
              <a:buFont typeface="Arial" panose="020B0604020202020204" pitchFamily="34" charset="0"/>
              <a:buChar char="•"/>
            </a:pPr>
            <a:r>
              <a:rPr lang="en-AU" altLang="en-US" sz="3200" b="1" dirty="0">
                <a:solidFill>
                  <a:srgbClr val="464646"/>
                </a:solidFill>
                <a:latin typeface="Calibri" charset="0"/>
                <a:ea typeface="Calibri" charset="0"/>
                <a:cs typeface="Calibri" charset="0"/>
              </a:rPr>
              <a:t>Elementwise-product</a:t>
            </a:r>
          </a:p>
          <a:p>
            <a:pPr marL="216000" indent="-457200">
              <a:spcBef>
                <a:spcPts val="600"/>
              </a:spcBef>
              <a:buFont typeface="Arial" panose="020B0604020202020204" pitchFamily="34" charset="0"/>
              <a:buChar char="•"/>
            </a:pPr>
            <a:r>
              <a:rPr lang="en-AU" altLang="en-US" sz="3200" b="1" dirty="0" err="1">
                <a:solidFill>
                  <a:srgbClr val="464646"/>
                </a:solidFill>
                <a:latin typeface="Calibri" charset="0"/>
                <a:ea typeface="Calibri" charset="0"/>
                <a:cs typeface="Calibri" charset="0"/>
              </a:rPr>
              <a:t>Crossmodal</a:t>
            </a:r>
            <a:r>
              <a:rPr lang="en-AU" altLang="en-US" sz="3200" b="1" dirty="0">
                <a:solidFill>
                  <a:srgbClr val="464646"/>
                </a:solidFill>
                <a:latin typeface="Calibri" charset="0"/>
                <a:ea typeface="Calibri" charset="0"/>
                <a:cs typeface="Calibri" charset="0"/>
              </a:rPr>
              <a:t> Attention (CA)</a:t>
            </a:r>
          </a:p>
        </p:txBody>
      </p:sp>
      <p:sp>
        <p:nvSpPr>
          <p:cNvPr id="7" name="Rectangle 38">
            <a:extLst>
              <a:ext uri="{FF2B5EF4-FFF2-40B4-BE49-F238E27FC236}">
                <a16:creationId xmlns:a16="http://schemas.microsoft.com/office/drawing/2014/main" id="{2BCD50D6-37CF-B40F-D611-82087D566B4B}"/>
              </a:ext>
            </a:extLst>
          </p:cNvPr>
          <p:cNvSpPr>
            <a:spLocks noChangeArrowheads="1"/>
          </p:cNvSpPr>
          <p:nvPr/>
        </p:nvSpPr>
        <p:spPr bwMode="auto">
          <a:xfrm>
            <a:off x="30882891" y="7437101"/>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Multimodal Fusion</a:t>
            </a:r>
          </a:p>
        </p:txBody>
      </p:sp>
      <p:pic>
        <p:nvPicPr>
          <p:cNvPr id="25" name="Picture 24" descr="A diagram of a software system&#10;&#10;AI-generated content may be incorrect.">
            <a:extLst>
              <a:ext uri="{FF2B5EF4-FFF2-40B4-BE49-F238E27FC236}">
                <a16:creationId xmlns:a16="http://schemas.microsoft.com/office/drawing/2014/main" id="{67F41E54-E158-95AD-2758-3A808B783F2B}"/>
              </a:ext>
            </a:extLst>
          </p:cNvPr>
          <p:cNvPicPr>
            <a:picLocks noChangeAspect="1"/>
          </p:cNvPicPr>
          <p:nvPr/>
        </p:nvPicPr>
        <p:blipFill>
          <a:blip r:embed="rId8">
            <a:extLst>
              <a:ext uri="{28A0092B-C50C-407E-A947-70E740481C1C}">
                <a14:useLocalDpi xmlns:a14="http://schemas.microsoft.com/office/drawing/2010/main" val="0"/>
              </a:ext>
            </a:extLst>
          </a:blip>
          <a:srcRect t="9611" r="49810"/>
          <a:stretch/>
        </p:blipFill>
        <p:spPr>
          <a:xfrm>
            <a:off x="32429775" y="12375672"/>
            <a:ext cx="6114097" cy="5392565"/>
          </a:xfrm>
          <a:prstGeom prst="rect">
            <a:avLst/>
          </a:prstGeom>
        </p:spPr>
      </p:pic>
      <p:sp>
        <p:nvSpPr>
          <p:cNvPr id="8" name="Rectangle 7">
            <a:extLst>
              <a:ext uri="{FF2B5EF4-FFF2-40B4-BE49-F238E27FC236}">
                <a16:creationId xmlns:a16="http://schemas.microsoft.com/office/drawing/2014/main" id="{613A4421-24AE-B929-E045-405457717026}"/>
              </a:ext>
            </a:extLst>
          </p:cNvPr>
          <p:cNvSpPr>
            <a:spLocks noChangeArrowheads="1"/>
          </p:cNvSpPr>
          <p:nvPr/>
        </p:nvSpPr>
        <p:spPr bwMode="auto">
          <a:xfrm>
            <a:off x="20912664" y="14401800"/>
            <a:ext cx="9521533" cy="13966131"/>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600" b="1" dirty="0">
                <a:solidFill>
                  <a:srgbClr val="464646"/>
                </a:solidFill>
                <a:latin typeface="Calibri" charset="0"/>
                <a:ea typeface="Calibri" charset="0"/>
                <a:cs typeface="Calibri" charset="0"/>
              </a:rPr>
              <a:t>Early Sequence Fusion</a:t>
            </a: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r>
              <a:rPr lang="en-AU" altLang="en-US" sz="3600" b="1" dirty="0">
                <a:solidFill>
                  <a:srgbClr val="464646"/>
                </a:solidFill>
                <a:latin typeface="Calibri" charset="0"/>
                <a:ea typeface="Calibri" charset="0"/>
                <a:cs typeface="Calibri" charset="0"/>
              </a:rPr>
              <a:t>Late Sequence Fusion</a:t>
            </a:r>
          </a:p>
        </p:txBody>
      </p:sp>
      <p:sp>
        <p:nvSpPr>
          <p:cNvPr id="9" name="Rectangle 38">
            <a:extLst>
              <a:ext uri="{FF2B5EF4-FFF2-40B4-BE49-F238E27FC236}">
                <a16:creationId xmlns:a16="http://schemas.microsoft.com/office/drawing/2014/main" id="{87D9F9CC-AD92-2033-59BC-AEFFC1F3D02B}"/>
              </a:ext>
            </a:extLst>
          </p:cNvPr>
          <p:cNvSpPr>
            <a:spLocks noChangeArrowheads="1"/>
          </p:cNvSpPr>
          <p:nvPr/>
        </p:nvSpPr>
        <p:spPr bwMode="auto">
          <a:xfrm>
            <a:off x="20912664" y="12982736"/>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Sequence Fusion</a:t>
            </a:r>
          </a:p>
        </p:txBody>
      </p:sp>
      <p:pic>
        <p:nvPicPr>
          <p:cNvPr id="21" name="Picture 20" descr="A diagram of a sequence&#10;&#10;AI-generated content may be incorrect.">
            <a:extLst>
              <a:ext uri="{FF2B5EF4-FFF2-40B4-BE49-F238E27FC236}">
                <a16:creationId xmlns:a16="http://schemas.microsoft.com/office/drawing/2014/main" id="{68AED696-0E75-E8EC-18D5-D7223F07B82B}"/>
              </a:ext>
            </a:extLst>
          </p:cNvPr>
          <p:cNvPicPr>
            <a:picLocks noChangeAspect="1"/>
          </p:cNvPicPr>
          <p:nvPr/>
        </p:nvPicPr>
        <p:blipFill>
          <a:blip r:embed="rId9">
            <a:extLst>
              <a:ext uri="{28A0092B-C50C-407E-A947-70E740481C1C}">
                <a14:useLocalDpi xmlns:a14="http://schemas.microsoft.com/office/drawing/2010/main" val="0"/>
              </a:ext>
            </a:extLst>
          </a:blip>
          <a:srcRect r="25524"/>
          <a:stretch/>
        </p:blipFill>
        <p:spPr>
          <a:xfrm>
            <a:off x="22541846" y="15442340"/>
            <a:ext cx="6310783" cy="5691706"/>
          </a:xfrm>
          <a:prstGeom prst="rect">
            <a:avLst/>
          </a:prstGeom>
        </p:spPr>
      </p:pic>
      <p:pic>
        <p:nvPicPr>
          <p:cNvPr id="23" name="Picture 22" descr="A diagram of a sequence&#10;&#10;AI-generated content may be incorrect.">
            <a:extLst>
              <a:ext uri="{FF2B5EF4-FFF2-40B4-BE49-F238E27FC236}">
                <a16:creationId xmlns:a16="http://schemas.microsoft.com/office/drawing/2014/main" id="{0FFE0439-EF02-F6AE-6EFF-EAE7740D9F08}"/>
              </a:ext>
            </a:extLst>
          </p:cNvPr>
          <p:cNvPicPr>
            <a:picLocks noChangeAspect="1"/>
          </p:cNvPicPr>
          <p:nvPr/>
        </p:nvPicPr>
        <p:blipFill>
          <a:blip r:embed="rId10">
            <a:extLst>
              <a:ext uri="{28A0092B-C50C-407E-A947-70E740481C1C}">
                <a14:useLocalDpi xmlns:a14="http://schemas.microsoft.com/office/drawing/2010/main" val="0"/>
              </a:ext>
            </a:extLst>
          </a:blip>
          <a:srcRect r="24813"/>
          <a:stretch/>
        </p:blipFill>
        <p:spPr>
          <a:xfrm>
            <a:off x="21822231" y="22598840"/>
            <a:ext cx="7561937" cy="5120659"/>
          </a:xfrm>
          <a:prstGeom prst="rect">
            <a:avLst/>
          </a:prstGeom>
        </p:spPr>
      </p:pic>
      <p:pic>
        <p:nvPicPr>
          <p:cNvPr id="11" name="Picture 10">
            <a:extLst>
              <a:ext uri="{FF2B5EF4-FFF2-40B4-BE49-F238E27FC236}">
                <a16:creationId xmlns:a16="http://schemas.microsoft.com/office/drawing/2014/main" id="{BEA96DB2-95CA-C49D-231C-62E59405E262}"/>
              </a:ext>
            </a:extLst>
          </p:cNvPr>
          <p:cNvPicPr>
            <a:picLocks noChangeAspect="1"/>
          </p:cNvPicPr>
          <p:nvPr/>
        </p:nvPicPr>
        <p:blipFill>
          <a:blip r:embed="rId11"/>
          <a:stretch>
            <a:fillRect/>
          </a:stretch>
        </p:blipFill>
        <p:spPr>
          <a:xfrm>
            <a:off x="11132166" y="21386576"/>
            <a:ext cx="9106957" cy="2477092"/>
          </a:xfrm>
          <a:prstGeom prst="rect">
            <a:avLst/>
          </a:prstGeom>
        </p:spPr>
      </p:pic>
      <p:pic>
        <p:nvPicPr>
          <p:cNvPr id="13" name="Picture 12">
            <a:extLst>
              <a:ext uri="{FF2B5EF4-FFF2-40B4-BE49-F238E27FC236}">
                <a16:creationId xmlns:a16="http://schemas.microsoft.com/office/drawing/2014/main" id="{D7871D9A-ECBD-9118-CCBC-73933F28326A}"/>
              </a:ext>
            </a:extLst>
          </p:cNvPr>
          <p:cNvPicPr>
            <a:picLocks noChangeAspect="1"/>
          </p:cNvPicPr>
          <p:nvPr/>
        </p:nvPicPr>
        <p:blipFill>
          <a:blip r:embed="rId12"/>
          <a:stretch>
            <a:fillRect/>
          </a:stretch>
        </p:blipFill>
        <p:spPr>
          <a:xfrm>
            <a:off x="11192631" y="25312639"/>
            <a:ext cx="9027420" cy="28945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348F-FB49-0904-55A1-F277F3480F06}"/>
              </a:ext>
            </a:extLst>
          </p:cNvPr>
          <p:cNvSpPr>
            <a:spLocks noGrp="1"/>
          </p:cNvSpPr>
          <p:nvPr>
            <p:ph type="title"/>
          </p:nvPr>
        </p:nvSpPr>
        <p:spPr/>
        <p:txBody>
          <a:bodyPr/>
          <a:lstStyle/>
          <a:p>
            <a:r>
              <a:rPr lang="en-GB" dirty="0"/>
              <a:t>Multimodal Fusion</a:t>
            </a:r>
          </a:p>
        </p:txBody>
      </p:sp>
      <p:sp>
        <p:nvSpPr>
          <p:cNvPr id="3" name="Content Placeholder 2">
            <a:extLst>
              <a:ext uri="{FF2B5EF4-FFF2-40B4-BE49-F238E27FC236}">
                <a16:creationId xmlns:a16="http://schemas.microsoft.com/office/drawing/2014/main" id="{A5E24990-4A84-9427-C511-71EAF5129AF6}"/>
              </a:ext>
            </a:extLst>
          </p:cNvPr>
          <p:cNvSpPr>
            <a:spLocks noGrp="1"/>
          </p:cNvSpPr>
          <p:nvPr>
            <p:ph idx="1"/>
          </p:nvPr>
        </p:nvSpPr>
        <p:spPr/>
        <p:txBody>
          <a:bodyPr/>
          <a:lstStyle/>
          <a:p>
            <a:r>
              <a:rPr lang="en-GB" dirty="0"/>
              <a:t>The following multimodal fusion strategies are evaluated:</a:t>
            </a:r>
          </a:p>
          <a:p>
            <a:pPr lvl="1"/>
            <a:r>
              <a:rPr lang="en-GB" b="1" dirty="0"/>
              <a:t>Concatenation</a:t>
            </a:r>
            <a:endParaRPr lang="en-GB" dirty="0"/>
          </a:p>
          <a:p>
            <a:pPr lvl="1"/>
            <a:r>
              <a:rPr lang="en-GB" b="1" dirty="0"/>
              <a:t>Elementwise-product</a:t>
            </a:r>
            <a:endParaRPr lang="en-GB" dirty="0"/>
          </a:p>
          <a:p>
            <a:pPr lvl="1"/>
            <a:r>
              <a:rPr lang="en-GB" b="1" dirty="0" err="1"/>
              <a:t>Crossmodal</a:t>
            </a:r>
            <a:r>
              <a:rPr lang="en-GB" b="1" dirty="0"/>
              <a:t> Attention (CA)</a:t>
            </a:r>
          </a:p>
        </p:txBody>
      </p:sp>
      <p:sp>
        <p:nvSpPr>
          <p:cNvPr id="4" name="Text Placeholder 3">
            <a:extLst>
              <a:ext uri="{FF2B5EF4-FFF2-40B4-BE49-F238E27FC236}">
                <a16:creationId xmlns:a16="http://schemas.microsoft.com/office/drawing/2014/main" id="{28E89E92-369B-956E-9FE6-814CDFD6846C}"/>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6" name="Content Placeholder 5" descr="A diagram of a software system&#10;&#10;AI-generated content may be incorrect.">
            <a:extLst>
              <a:ext uri="{FF2B5EF4-FFF2-40B4-BE49-F238E27FC236}">
                <a16:creationId xmlns:a16="http://schemas.microsoft.com/office/drawing/2014/main" id="{D377C2D4-C259-D6F6-6B32-8239AA94C194}"/>
              </a:ext>
            </a:extLst>
          </p:cNvPr>
          <p:cNvPicPr>
            <a:picLocks noGrp="1" noChangeAspect="1"/>
          </p:cNvPicPr>
          <p:nvPr>
            <p:ph idx="13"/>
          </p:nvPr>
        </p:nvPicPr>
        <p:blipFill>
          <a:blip r:embed="rId2">
            <a:extLst>
              <a:ext uri="{28A0092B-C50C-407E-A947-70E740481C1C}">
                <a14:useLocalDpi xmlns:a14="http://schemas.microsoft.com/office/drawing/2010/main" val="0"/>
              </a:ext>
            </a:extLst>
          </a:blip>
          <a:srcRect t="9611" r="49810"/>
          <a:stretch/>
        </p:blipFill>
        <p:spPr>
          <a:xfrm>
            <a:off x="31550285" y="8329439"/>
            <a:ext cx="16131824" cy="14227913"/>
          </a:xfrm>
          <a:prstGeom prst="rect">
            <a:avLst/>
          </a:prstGeom>
        </p:spPr>
      </p:pic>
    </p:spTree>
    <p:extLst>
      <p:ext uri="{BB962C8B-B14F-4D97-AF65-F5344CB8AC3E}">
        <p14:creationId xmlns:p14="http://schemas.microsoft.com/office/powerpoint/2010/main" val="327288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63B36F-51B4-1FAC-DB57-54B05B0BF61C}"/>
              </a:ext>
            </a:extLst>
          </p:cNvPr>
          <p:cNvSpPr>
            <a:spLocks noGrp="1"/>
          </p:cNvSpPr>
          <p:nvPr>
            <p:ph idx="13"/>
          </p:nvPr>
        </p:nvSpPr>
        <p:spPr/>
        <p:txBody>
          <a:bodyPr>
            <a:noAutofit/>
          </a:bodyPr>
          <a:lstStyle/>
          <a:p>
            <a:r>
              <a:rPr lang="en-GB" sz="28800" dirty="0"/>
              <a:t>Results</a:t>
            </a:r>
          </a:p>
        </p:txBody>
      </p:sp>
    </p:spTree>
    <p:extLst>
      <p:ext uri="{BB962C8B-B14F-4D97-AF65-F5344CB8AC3E}">
        <p14:creationId xmlns:p14="http://schemas.microsoft.com/office/powerpoint/2010/main" val="231213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025F-8883-917A-7529-163D38253389}"/>
              </a:ext>
            </a:extLst>
          </p:cNvPr>
          <p:cNvSpPr>
            <a:spLocks noGrp="1"/>
          </p:cNvSpPr>
          <p:nvPr>
            <p:ph type="title"/>
          </p:nvPr>
        </p:nvSpPr>
        <p:spPr/>
        <p:txBody>
          <a:bodyPr/>
          <a:lstStyle/>
          <a:p>
            <a:r>
              <a:rPr lang="en-GB" dirty="0"/>
              <a:t>In-Domain</a:t>
            </a:r>
          </a:p>
        </p:txBody>
      </p:sp>
      <p:sp>
        <p:nvSpPr>
          <p:cNvPr id="4" name="Text Placeholder 3">
            <a:extLst>
              <a:ext uri="{FF2B5EF4-FFF2-40B4-BE49-F238E27FC236}">
                <a16:creationId xmlns:a16="http://schemas.microsoft.com/office/drawing/2014/main" id="{EAC03B4A-6D03-0E2A-2C06-DACD133C4F48}"/>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AC3CC53D-0147-A869-E5CA-79DD28599F70}"/>
              </a:ext>
            </a:extLst>
          </p:cNvPr>
          <p:cNvSpPr>
            <a:spLocks noGrp="1"/>
          </p:cNvSpPr>
          <p:nvPr>
            <p:ph idx="13"/>
          </p:nvPr>
        </p:nvSpPr>
        <p:spPr/>
        <p:txBody>
          <a:bodyPr/>
          <a:lstStyle/>
          <a:p>
            <a:r>
              <a:rPr lang="en-GB" dirty="0"/>
              <a:t>Generally adding acoustic features does little to affect performance</a:t>
            </a:r>
          </a:p>
          <a:p>
            <a:r>
              <a:rPr lang="en-GB" dirty="0"/>
              <a:t>Sequence fusion, however, is vitally important to the model’s performance</a:t>
            </a:r>
          </a:p>
        </p:txBody>
      </p:sp>
      <p:pic>
        <p:nvPicPr>
          <p:cNvPr id="6" name="Picture 5">
            <a:extLst>
              <a:ext uri="{FF2B5EF4-FFF2-40B4-BE49-F238E27FC236}">
                <a16:creationId xmlns:a16="http://schemas.microsoft.com/office/drawing/2014/main" id="{D8F5B047-806A-E67F-2DF1-25AEE0D17056}"/>
              </a:ext>
            </a:extLst>
          </p:cNvPr>
          <p:cNvPicPr>
            <a:picLocks noChangeAspect="1"/>
          </p:cNvPicPr>
          <p:nvPr/>
        </p:nvPicPr>
        <p:blipFill>
          <a:blip r:embed="rId2"/>
          <a:stretch>
            <a:fillRect/>
          </a:stretch>
        </p:blipFill>
        <p:spPr>
          <a:xfrm>
            <a:off x="5152928" y="7849072"/>
            <a:ext cx="18151809" cy="14821203"/>
          </a:xfrm>
          <a:prstGeom prst="rect">
            <a:avLst/>
          </a:prstGeom>
        </p:spPr>
      </p:pic>
    </p:spTree>
    <p:extLst>
      <p:ext uri="{BB962C8B-B14F-4D97-AF65-F5344CB8AC3E}">
        <p14:creationId xmlns:p14="http://schemas.microsoft.com/office/powerpoint/2010/main" val="241559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5887-C1D2-2D6F-68EC-0E2476B2CA44}"/>
              </a:ext>
            </a:extLst>
          </p:cNvPr>
          <p:cNvSpPr>
            <a:spLocks noGrp="1"/>
          </p:cNvSpPr>
          <p:nvPr>
            <p:ph type="title"/>
          </p:nvPr>
        </p:nvSpPr>
        <p:spPr/>
        <p:txBody>
          <a:bodyPr/>
          <a:lstStyle/>
          <a:p>
            <a:r>
              <a:rPr lang="en-GB" dirty="0"/>
              <a:t>Cross-Domain</a:t>
            </a:r>
          </a:p>
        </p:txBody>
      </p:sp>
      <p:sp>
        <p:nvSpPr>
          <p:cNvPr id="4" name="Text Placeholder 3">
            <a:extLst>
              <a:ext uri="{FF2B5EF4-FFF2-40B4-BE49-F238E27FC236}">
                <a16:creationId xmlns:a16="http://schemas.microsoft.com/office/drawing/2014/main" id="{2C3CF6B9-E349-13FF-D456-D9066AF54811}"/>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8D34E6F8-9E2F-F093-CD83-5074C520A53C}"/>
              </a:ext>
            </a:extLst>
          </p:cNvPr>
          <p:cNvSpPr>
            <a:spLocks noGrp="1"/>
          </p:cNvSpPr>
          <p:nvPr>
            <p:ph idx="13"/>
          </p:nvPr>
        </p:nvSpPr>
        <p:spPr>
          <a:xfrm>
            <a:off x="26417479" y="6305585"/>
            <a:ext cx="22082760" cy="17888683"/>
          </a:xfrm>
        </p:spPr>
        <p:txBody>
          <a:bodyPr/>
          <a:lstStyle/>
          <a:p>
            <a:r>
              <a:rPr lang="en-GB" dirty="0"/>
              <a:t>The addition of acoustic features does not aid the model’s ability to generalise cross-domain</a:t>
            </a:r>
          </a:p>
          <a:p>
            <a:r>
              <a:rPr lang="en-GB" dirty="0"/>
              <a:t>Again, sequence fusion is vitally important for the model’s performance</a:t>
            </a:r>
          </a:p>
        </p:txBody>
      </p:sp>
      <p:pic>
        <p:nvPicPr>
          <p:cNvPr id="6" name="Picture 5">
            <a:extLst>
              <a:ext uri="{FF2B5EF4-FFF2-40B4-BE49-F238E27FC236}">
                <a16:creationId xmlns:a16="http://schemas.microsoft.com/office/drawing/2014/main" id="{989E3DB5-843C-F17A-360A-40529E816D85}"/>
              </a:ext>
            </a:extLst>
          </p:cNvPr>
          <p:cNvPicPr>
            <a:picLocks noChangeAspect="1"/>
          </p:cNvPicPr>
          <p:nvPr/>
        </p:nvPicPr>
        <p:blipFill>
          <a:blip r:embed="rId2"/>
          <a:stretch>
            <a:fillRect/>
          </a:stretch>
        </p:blipFill>
        <p:spPr>
          <a:xfrm>
            <a:off x="2989233" y="6984976"/>
            <a:ext cx="22601185" cy="8496944"/>
          </a:xfrm>
          <a:prstGeom prst="rect">
            <a:avLst/>
          </a:prstGeom>
        </p:spPr>
      </p:pic>
      <p:pic>
        <p:nvPicPr>
          <p:cNvPr id="7" name="Picture 6">
            <a:extLst>
              <a:ext uri="{FF2B5EF4-FFF2-40B4-BE49-F238E27FC236}">
                <a16:creationId xmlns:a16="http://schemas.microsoft.com/office/drawing/2014/main" id="{74755B7D-C1F2-A04E-2FDB-457E5C9F9E29}"/>
              </a:ext>
            </a:extLst>
          </p:cNvPr>
          <p:cNvPicPr>
            <a:picLocks noChangeAspect="1"/>
          </p:cNvPicPr>
          <p:nvPr/>
        </p:nvPicPr>
        <p:blipFill>
          <a:blip r:embed="rId3"/>
          <a:stretch>
            <a:fillRect/>
          </a:stretch>
        </p:blipFill>
        <p:spPr>
          <a:xfrm>
            <a:off x="8393288" y="17333420"/>
            <a:ext cx="11996461" cy="6860849"/>
          </a:xfrm>
          <a:prstGeom prst="rect">
            <a:avLst/>
          </a:prstGeom>
        </p:spPr>
      </p:pic>
    </p:spTree>
    <p:extLst>
      <p:ext uri="{BB962C8B-B14F-4D97-AF65-F5344CB8AC3E}">
        <p14:creationId xmlns:p14="http://schemas.microsoft.com/office/powerpoint/2010/main" val="114645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D1A602-5784-795C-CD67-CA9FC95B5645}"/>
              </a:ext>
            </a:extLst>
          </p:cNvPr>
          <p:cNvSpPr>
            <a:spLocks noGrp="1"/>
          </p:cNvSpPr>
          <p:nvPr>
            <p:ph idx="13"/>
          </p:nvPr>
        </p:nvSpPr>
        <p:spPr/>
        <p:txBody>
          <a:bodyPr>
            <a:noAutofit/>
          </a:bodyPr>
          <a:lstStyle/>
          <a:p>
            <a:r>
              <a:rPr lang="en-GB" sz="28800" dirty="0"/>
              <a:t>Summary</a:t>
            </a:r>
          </a:p>
        </p:txBody>
      </p:sp>
    </p:spTree>
    <p:extLst>
      <p:ext uri="{BB962C8B-B14F-4D97-AF65-F5344CB8AC3E}">
        <p14:creationId xmlns:p14="http://schemas.microsoft.com/office/powerpoint/2010/main" val="195645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B577BCC-10A5-F9CB-06E9-4BADBCC924F3}"/>
              </a:ext>
            </a:extLst>
          </p:cNvPr>
          <p:cNvSpPr>
            <a:spLocks noGrp="1"/>
          </p:cNvSpPr>
          <p:nvPr>
            <p:ph idx="13"/>
          </p:nvPr>
        </p:nvSpPr>
        <p:spPr/>
        <p:txBody>
          <a:bodyPr>
            <a:noAutofit/>
          </a:bodyPr>
          <a:lstStyle/>
          <a:p>
            <a:r>
              <a:rPr lang="en-GB" sz="28800" noProof="0" dirty="0"/>
              <a:t>Questions?</a:t>
            </a:r>
          </a:p>
        </p:txBody>
      </p:sp>
    </p:spTree>
    <p:extLst>
      <p:ext uri="{BB962C8B-B14F-4D97-AF65-F5344CB8AC3E}">
        <p14:creationId xmlns:p14="http://schemas.microsoft.com/office/powerpoint/2010/main" val="59755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7BD01-6345-5F1F-E022-703D17163F2D}"/>
              </a:ext>
            </a:extLst>
          </p:cNvPr>
          <p:cNvSpPr>
            <a:spLocks noGrp="1"/>
          </p:cNvSpPr>
          <p:nvPr>
            <p:ph idx="13"/>
          </p:nvPr>
        </p:nvSpPr>
        <p:spPr>
          <a:xfrm>
            <a:off x="10923596" y="11691498"/>
            <a:ext cx="29359208" cy="5420603"/>
          </a:xfrm>
        </p:spPr>
        <p:txBody>
          <a:bodyPr>
            <a:noAutofit/>
          </a:bodyPr>
          <a:lstStyle/>
          <a:p>
            <a:r>
              <a:rPr lang="en-GB" sz="28800" dirty="0"/>
              <a:t>Argument Data</a:t>
            </a:r>
          </a:p>
        </p:txBody>
      </p:sp>
    </p:spTree>
    <p:extLst>
      <p:ext uri="{BB962C8B-B14F-4D97-AF65-F5344CB8AC3E}">
        <p14:creationId xmlns:p14="http://schemas.microsoft.com/office/powerpoint/2010/main" val="107123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905A-A5A8-BFF2-88C1-AB97031F6C0B}"/>
              </a:ext>
            </a:extLst>
          </p:cNvPr>
          <p:cNvSpPr>
            <a:spLocks noGrp="1"/>
          </p:cNvSpPr>
          <p:nvPr>
            <p:ph type="title"/>
          </p:nvPr>
        </p:nvSpPr>
        <p:spPr/>
        <p:txBody>
          <a:bodyPr/>
          <a:lstStyle/>
          <a:p>
            <a:r>
              <a:rPr lang="en-GB" dirty="0"/>
              <a:t>Types of Relation</a:t>
            </a:r>
          </a:p>
        </p:txBody>
      </p:sp>
      <p:sp>
        <p:nvSpPr>
          <p:cNvPr id="3" name="Content Placeholder 2">
            <a:extLst>
              <a:ext uri="{FF2B5EF4-FFF2-40B4-BE49-F238E27FC236}">
                <a16:creationId xmlns:a16="http://schemas.microsoft.com/office/drawing/2014/main" id="{97B0F747-5F4D-8086-FD4C-AE66E5EFB21C}"/>
              </a:ext>
            </a:extLst>
          </p:cNvPr>
          <p:cNvSpPr>
            <a:spLocks noGrp="1"/>
          </p:cNvSpPr>
          <p:nvPr>
            <p:ph idx="1"/>
          </p:nvPr>
        </p:nvSpPr>
        <p:spPr>
          <a:xfrm>
            <a:off x="3520440" y="6855372"/>
            <a:ext cx="22082760" cy="18275620"/>
          </a:xfrm>
        </p:spPr>
        <p:txBody>
          <a:bodyPr/>
          <a:lstStyle/>
          <a:p>
            <a:r>
              <a:rPr lang="en-GB" dirty="0"/>
              <a:t>Three types of relation:</a:t>
            </a:r>
          </a:p>
          <a:p>
            <a:pPr lvl="1"/>
            <a:r>
              <a:rPr lang="en-GB" b="1" dirty="0"/>
              <a:t>Inference (RA)</a:t>
            </a:r>
            <a:r>
              <a:rPr lang="en-GB" dirty="0"/>
              <a:t> – holds when one (the premise) provides a reason to accept the other (the conclusion).</a:t>
            </a:r>
          </a:p>
          <a:p>
            <a:pPr lvl="1"/>
            <a:r>
              <a:rPr lang="en-GB" b="1" dirty="0"/>
              <a:t>Conflict (CA) </a:t>
            </a:r>
            <a:r>
              <a:rPr lang="en-GB" dirty="0"/>
              <a:t>– holds when one is used to provide an incompatible alternative to the other.</a:t>
            </a:r>
          </a:p>
          <a:p>
            <a:pPr lvl="1"/>
            <a:r>
              <a:rPr lang="en-GB" b="1" dirty="0"/>
              <a:t>Rephrase (MA) </a:t>
            </a:r>
            <a:r>
              <a:rPr lang="en-GB" dirty="0"/>
              <a:t>– holds when one proposition rephrases, restates or reformulates another but with different content</a:t>
            </a:r>
            <a:endParaRPr lang="en-GB" b="1" dirty="0"/>
          </a:p>
        </p:txBody>
      </p:sp>
      <p:sp>
        <p:nvSpPr>
          <p:cNvPr id="4" name="Text Placeholder 3">
            <a:extLst>
              <a:ext uri="{FF2B5EF4-FFF2-40B4-BE49-F238E27FC236}">
                <a16:creationId xmlns:a16="http://schemas.microsoft.com/office/drawing/2014/main" id="{1FFA635F-23A6-B852-E7A0-DAE36EDBA744}"/>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7" name="Content Placeholder 6" descr="A diagram of a computer program&#10;&#10;AI-generated content may be incorrect.">
            <a:extLst>
              <a:ext uri="{FF2B5EF4-FFF2-40B4-BE49-F238E27FC236}">
                <a16:creationId xmlns:a16="http://schemas.microsoft.com/office/drawing/2014/main" id="{725AD339-7C57-B9DA-BE01-24E68052A140}"/>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6481780" y="9225427"/>
            <a:ext cx="22956068" cy="12435938"/>
          </a:xfrm>
        </p:spPr>
      </p:pic>
    </p:spTree>
    <p:extLst>
      <p:ext uri="{BB962C8B-B14F-4D97-AF65-F5344CB8AC3E}">
        <p14:creationId xmlns:p14="http://schemas.microsoft.com/office/powerpoint/2010/main" val="118828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2D84-0974-56BD-CA26-DC33ED48D15C}"/>
              </a:ext>
            </a:extLst>
          </p:cNvPr>
          <p:cNvSpPr>
            <a:spLocks noGrp="1"/>
          </p:cNvSpPr>
          <p:nvPr>
            <p:ph type="title"/>
          </p:nvPr>
        </p:nvSpPr>
        <p:spPr/>
        <p:txBody>
          <a:bodyPr/>
          <a:lstStyle/>
          <a:p>
            <a:r>
              <a:rPr lang="en-GB" dirty="0"/>
              <a:t>Dataset Details</a:t>
            </a:r>
          </a:p>
        </p:txBody>
      </p:sp>
      <p:sp>
        <p:nvSpPr>
          <p:cNvPr id="3" name="Content Placeholder 2">
            <a:extLst>
              <a:ext uri="{FF2B5EF4-FFF2-40B4-BE49-F238E27FC236}">
                <a16:creationId xmlns:a16="http://schemas.microsoft.com/office/drawing/2014/main" id="{171E4E24-3BAF-DF68-558F-37BBA21D8E80}"/>
              </a:ext>
            </a:extLst>
          </p:cNvPr>
          <p:cNvSpPr>
            <a:spLocks noGrp="1"/>
          </p:cNvSpPr>
          <p:nvPr>
            <p:ph idx="1"/>
          </p:nvPr>
        </p:nvSpPr>
        <p:spPr/>
        <p:txBody>
          <a:bodyPr/>
          <a:lstStyle/>
          <a:p>
            <a:pPr marL="0" indent="0">
              <a:buNone/>
            </a:pPr>
            <a:r>
              <a:rPr lang="en-GB" b="1" dirty="0"/>
              <a:t>QT30</a:t>
            </a:r>
          </a:p>
        </p:txBody>
      </p:sp>
      <p:sp>
        <p:nvSpPr>
          <p:cNvPr id="4" name="Text Placeholder 3">
            <a:extLst>
              <a:ext uri="{FF2B5EF4-FFF2-40B4-BE49-F238E27FC236}">
                <a16:creationId xmlns:a16="http://schemas.microsoft.com/office/drawing/2014/main" id="{6FB18170-30A6-82AE-13A0-9A1C794C13E6}"/>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90BF79F7-E2B9-5E49-742A-3924F8D93994}"/>
              </a:ext>
            </a:extLst>
          </p:cNvPr>
          <p:cNvSpPr>
            <a:spLocks noGrp="1"/>
          </p:cNvSpPr>
          <p:nvPr>
            <p:ph idx="13"/>
          </p:nvPr>
        </p:nvSpPr>
        <p:spPr/>
        <p:txBody>
          <a:bodyPr/>
          <a:lstStyle/>
          <a:p>
            <a:pPr marL="0" indent="0">
              <a:buNone/>
            </a:pPr>
            <a:r>
              <a:rPr lang="en-GB" b="1" dirty="0"/>
              <a:t>Moral Maze</a:t>
            </a:r>
          </a:p>
        </p:txBody>
      </p:sp>
      <p:pic>
        <p:nvPicPr>
          <p:cNvPr id="7" name="Picture 6">
            <a:extLst>
              <a:ext uri="{FF2B5EF4-FFF2-40B4-BE49-F238E27FC236}">
                <a16:creationId xmlns:a16="http://schemas.microsoft.com/office/drawing/2014/main" id="{C46CA6DD-70AF-0CA1-A022-1EFE487ABE44}"/>
              </a:ext>
            </a:extLst>
          </p:cNvPr>
          <p:cNvPicPr>
            <a:picLocks noChangeAspect="1"/>
          </p:cNvPicPr>
          <p:nvPr/>
        </p:nvPicPr>
        <p:blipFill>
          <a:blip r:embed="rId2"/>
          <a:stretch>
            <a:fillRect/>
          </a:stretch>
        </p:blipFill>
        <p:spPr>
          <a:xfrm>
            <a:off x="4432848" y="8753311"/>
            <a:ext cx="19586176" cy="8359362"/>
          </a:xfrm>
          <a:prstGeom prst="rect">
            <a:avLst/>
          </a:prstGeom>
        </p:spPr>
      </p:pic>
      <p:pic>
        <p:nvPicPr>
          <p:cNvPr id="9" name="Picture 8">
            <a:extLst>
              <a:ext uri="{FF2B5EF4-FFF2-40B4-BE49-F238E27FC236}">
                <a16:creationId xmlns:a16="http://schemas.microsoft.com/office/drawing/2014/main" id="{6B202E54-094F-1E0F-21A7-D187512550D5}"/>
              </a:ext>
            </a:extLst>
          </p:cNvPr>
          <p:cNvPicPr>
            <a:picLocks noChangeAspect="1"/>
          </p:cNvPicPr>
          <p:nvPr/>
        </p:nvPicPr>
        <p:blipFill>
          <a:blip r:embed="rId3"/>
          <a:stretch>
            <a:fillRect/>
          </a:stretch>
        </p:blipFill>
        <p:spPr>
          <a:xfrm>
            <a:off x="4432848" y="17813874"/>
            <a:ext cx="19586176" cy="6381014"/>
          </a:xfrm>
          <a:prstGeom prst="rect">
            <a:avLst/>
          </a:prstGeom>
        </p:spPr>
      </p:pic>
      <p:pic>
        <p:nvPicPr>
          <p:cNvPr id="11" name="Picture 10">
            <a:extLst>
              <a:ext uri="{FF2B5EF4-FFF2-40B4-BE49-F238E27FC236}">
                <a16:creationId xmlns:a16="http://schemas.microsoft.com/office/drawing/2014/main" id="{106E64FA-2AA1-7731-7675-44DB63BB77BD}"/>
              </a:ext>
            </a:extLst>
          </p:cNvPr>
          <p:cNvPicPr>
            <a:picLocks noChangeAspect="1"/>
          </p:cNvPicPr>
          <p:nvPr/>
        </p:nvPicPr>
        <p:blipFill>
          <a:blip r:embed="rId4"/>
          <a:stretch>
            <a:fillRect/>
          </a:stretch>
        </p:blipFill>
        <p:spPr>
          <a:xfrm>
            <a:off x="26417684" y="9093685"/>
            <a:ext cx="22402834" cy="7678613"/>
          </a:xfrm>
          <a:prstGeom prst="rect">
            <a:avLst/>
          </a:prstGeom>
        </p:spPr>
      </p:pic>
      <p:pic>
        <p:nvPicPr>
          <p:cNvPr id="13" name="Picture 12">
            <a:extLst>
              <a:ext uri="{FF2B5EF4-FFF2-40B4-BE49-F238E27FC236}">
                <a16:creationId xmlns:a16="http://schemas.microsoft.com/office/drawing/2014/main" id="{78DEEB66-94BD-2370-B45A-6534AF1080E8}"/>
              </a:ext>
            </a:extLst>
          </p:cNvPr>
          <p:cNvPicPr>
            <a:picLocks noChangeAspect="1"/>
          </p:cNvPicPr>
          <p:nvPr/>
        </p:nvPicPr>
        <p:blipFill>
          <a:blip r:embed="rId5"/>
          <a:stretch>
            <a:fillRect/>
          </a:stretch>
        </p:blipFill>
        <p:spPr>
          <a:xfrm>
            <a:off x="29704200" y="18134512"/>
            <a:ext cx="15829801" cy="5205295"/>
          </a:xfrm>
          <a:prstGeom prst="rect">
            <a:avLst/>
          </a:prstGeom>
        </p:spPr>
      </p:pic>
    </p:spTree>
    <p:extLst>
      <p:ext uri="{BB962C8B-B14F-4D97-AF65-F5344CB8AC3E}">
        <p14:creationId xmlns:p14="http://schemas.microsoft.com/office/powerpoint/2010/main" val="34796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99F59-5290-B023-7EBC-05442E6ECC7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E4DDF90-CC4F-E0FF-A636-AF479BF7AD7A}"/>
              </a:ext>
            </a:extLst>
          </p:cNvPr>
          <p:cNvSpPr>
            <a:spLocks noGrp="1"/>
          </p:cNvSpPr>
          <p:nvPr>
            <p:ph idx="13"/>
          </p:nvPr>
        </p:nvSpPr>
        <p:spPr>
          <a:xfrm>
            <a:off x="13597920" y="11997532"/>
            <a:ext cx="24010560" cy="4808535"/>
          </a:xfrm>
        </p:spPr>
        <p:txBody>
          <a:bodyPr>
            <a:noAutofit/>
          </a:bodyPr>
          <a:lstStyle/>
          <a:p>
            <a:r>
              <a:rPr lang="en-GB" sz="28800" noProof="0" dirty="0"/>
              <a:t>Audio Data</a:t>
            </a:r>
          </a:p>
        </p:txBody>
      </p:sp>
    </p:spTree>
    <p:extLst>
      <p:ext uri="{BB962C8B-B14F-4D97-AF65-F5344CB8AC3E}">
        <p14:creationId xmlns:p14="http://schemas.microsoft.com/office/powerpoint/2010/main" val="421268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9F94-66DF-D0AE-3421-26DD41B01A7F}"/>
              </a:ext>
            </a:extLst>
          </p:cNvPr>
          <p:cNvSpPr>
            <a:spLocks noGrp="1"/>
          </p:cNvSpPr>
          <p:nvPr>
            <p:ph type="title"/>
          </p:nvPr>
        </p:nvSpPr>
        <p:spPr/>
        <p:txBody>
          <a:bodyPr/>
          <a:lstStyle/>
          <a:p>
            <a:r>
              <a:rPr lang="en-GB" dirty="0"/>
              <a:t>Forced Alignment</a:t>
            </a:r>
          </a:p>
        </p:txBody>
      </p:sp>
      <p:pic>
        <p:nvPicPr>
          <p:cNvPr id="7" name="Content Placeholder 6" descr="A green and blue gradient&#10;&#10;AI-generated content may be incorrect.">
            <a:extLst>
              <a:ext uri="{FF2B5EF4-FFF2-40B4-BE49-F238E27FC236}">
                <a16:creationId xmlns:a16="http://schemas.microsoft.com/office/drawing/2014/main" id="{05F4E589-325A-88E3-77B2-1FF2A06C8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604" y="15985976"/>
            <a:ext cx="24054660" cy="7792709"/>
          </a:xfrm>
        </p:spPr>
      </p:pic>
      <p:sp>
        <p:nvSpPr>
          <p:cNvPr id="4" name="Text Placeholder 3">
            <a:extLst>
              <a:ext uri="{FF2B5EF4-FFF2-40B4-BE49-F238E27FC236}">
                <a16:creationId xmlns:a16="http://schemas.microsoft.com/office/drawing/2014/main" id="{D429544F-1C6E-93D4-0A5A-722DAC0F8889}"/>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843F7EBD-42EF-9D64-80EB-B2B6FF1D48BE}"/>
              </a:ext>
            </a:extLst>
          </p:cNvPr>
          <p:cNvSpPr>
            <a:spLocks noGrp="1"/>
          </p:cNvSpPr>
          <p:nvPr>
            <p:ph idx="13"/>
          </p:nvPr>
        </p:nvSpPr>
        <p:spPr>
          <a:xfrm>
            <a:off x="26417479" y="6855372"/>
            <a:ext cx="22082760" cy="18275620"/>
          </a:xfrm>
        </p:spPr>
        <p:txBody>
          <a:bodyPr/>
          <a:lstStyle/>
          <a:p>
            <a:r>
              <a:rPr lang="en-GB" dirty="0"/>
              <a:t>The model outputs a probability distribution across each token appearing in each frame</a:t>
            </a:r>
          </a:p>
          <a:p>
            <a:r>
              <a:rPr lang="en-GB" dirty="0"/>
              <a:t>This is then used to construct a ‘trellis matrix’ describing the probabilities of either staying at the same token in the transcript or continuing to the next</a:t>
            </a:r>
          </a:p>
          <a:p>
            <a:r>
              <a:rPr lang="en-GB" dirty="0"/>
              <a:t>From this we can derive the frame where each token begins/ends (extend to words and locutions)</a:t>
            </a:r>
          </a:p>
        </p:txBody>
      </p:sp>
      <p:pic>
        <p:nvPicPr>
          <p:cNvPr id="14" name="Picture 13" descr="A blue and yellow graph&#10;&#10;AI-generated content may be incorrect.">
            <a:extLst>
              <a:ext uri="{FF2B5EF4-FFF2-40B4-BE49-F238E27FC236}">
                <a16:creationId xmlns:a16="http://schemas.microsoft.com/office/drawing/2014/main" id="{C952C837-1265-9204-2005-B390F2881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836" y="7849072"/>
            <a:ext cx="23960584" cy="6264696"/>
          </a:xfrm>
          <a:prstGeom prst="rect">
            <a:avLst/>
          </a:prstGeom>
        </p:spPr>
      </p:pic>
      <p:sp>
        <p:nvSpPr>
          <p:cNvPr id="15" name="TextBox 14">
            <a:extLst>
              <a:ext uri="{FF2B5EF4-FFF2-40B4-BE49-F238E27FC236}">
                <a16:creationId xmlns:a16="http://schemas.microsoft.com/office/drawing/2014/main" id="{C0260849-4D4E-FA67-9CF9-199C7D129C8E}"/>
              </a:ext>
            </a:extLst>
          </p:cNvPr>
          <p:cNvSpPr txBox="1"/>
          <p:nvPr/>
        </p:nvSpPr>
        <p:spPr>
          <a:xfrm>
            <a:off x="10843312" y="23402800"/>
            <a:ext cx="6480720" cy="769441"/>
          </a:xfrm>
          <a:prstGeom prst="rect">
            <a:avLst/>
          </a:prstGeom>
          <a:noFill/>
        </p:spPr>
        <p:txBody>
          <a:bodyPr wrap="square" rtlCol="0">
            <a:spAutoFit/>
          </a:bodyPr>
          <a:lstStyle/>
          <a:p>
            <a:pPr algn="ctr"/>
            <a:r>
              <a:rPr lang="en-GB" sz="4400" dirty="0">
                <a:latin typeface="Calibri" panose="020F0502020204030204" pitchFamily="34" charset="0"/>
                <a:ea typeface="Calibri" panose="020F0502020204030204" pitchFamily="34" charset="0"/>
                <a:cs typeface="Calibri" panose="020F0502020204030204" pitchFamily="34" charset="0"/>
              </a:rPr>
              <a:t>Frame</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8DC0BD4F-3E8C-AC64-4B59-4AEE97707CE4}"/>
              </a:ext>
            </a:extLst>
          </p:cNvPr>
          <p:cNvSpPr txBox="1"/>
          <p:nvPr/>
        </p:nvSpPr>
        <p:spPr>
          <a:xfrm rot="16200000">
            <a:off x="-1234862" y="19293801"/>
            <a:ext cx="6480720" cy="769441"/>
          </a:xfrm>
          <a:prstGeom prst="rect">
            <a:avLst/>
          </a:prstGeom>
          <a:noFill/>
        </p:spPr>
        <p:txBody>
          <a:bodyPr wrap="square" rtlCol="0">
            <a:spAutoFit/>
          </a:bodyPr>
          <a:lstStyle/>
          <a:p>
            <a:pPr algn="ctr"/>
            <a:r>
              <a:rPr lang="en-GB" sz="4400" dirty="0">
                <a:latin typeface="Calibri" panose="020F0502020204030204" pitchFamily="34" charset="0"/>
                <a:ea typeface="Calibri" panose="020F0502020204030204" pitchFamily="34" charset="0"/>
                <a:cs typeface="Calibri" panose="020F0502020204030204" pitchFamily="34" charset="0"/>
              </a:rPr>
              <a:t>Transcript</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97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3893-07BA-0BF6-1160-2ACAA0D6D033}"/>
              </a:ext>
            </a:extLst>
          </p:cNvPr>
          <p:cNvSpPr>
            <a:spLocks noGrp="1"/>
          </p:cNvSpPr>
          <p:nvPr>
            <p:ph type="title"/>
          </p:nvPr>
        </p:nvSpPr>
        <p:spPr/>
        <p:txBody>
          <a:bodyPr/>
          <a:lstStyle/>
          <a:p>
            <a:r>
              <a:rPr lang="en-GB" dirty="0"/>
              <a:t>Analysis</a:t>
            </a:r>
          </a:p>
        </p:txBody>
      </p:sp>
      <p:pic>
        <p:nvPicPr>
          <p:cNvPr id="7" name="Content Placeholder 6" descr="A graph of a number of people&#10;&#10;AI-generated content may be incorrect.">
            <a:extLst>
              <a:ext uri="{FF2B5EF4-FFF2-40B4-BE49-F238E27FC236}">
                <a16:creationId xmlns:a16="http://schemas.microsoft.com/office/drawing/2014/main" id="{78509390-BA7B-3668-D858-3DDA3E1FC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456" y="7056984"/>
            <a:ext cx="31395488" cy="18837297"/>
          </a:xfrm>
        </p:spPr>
      </p:pic>
      <p:sp>
        <p:nvSpPr>
          <p:cNvPr id="4" name="Text Placeholder 3">
            <a:extLst>
              <a:ext uri="{FF2B5EF4-FFF2-40B4-BE49-F238E27FC236}">
                <a16:creationId xmlns:a16="http://schemas.microsoft.com/office/drawing/2014/main" id="{F2B1AD70-C8E6-2E07-5DD2-DFC98AAEB6FC}"/>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Tree>
    <p:extLst>
      <p:ext uri="{BB962C8B-B14F-4D97-AF65-F5344CB8AC3E}">
        <p14:creationId xmlns:p14="http://schemas.microsoft.com/office/powerpoint/2010/main" val="147504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47F072-9F22-AA00-FD59-83CAE1F5511E}"/>
              </a:ext>
            </a:extLst>
          </p:cNvPr>
          <p:cNvSpPr>
            <a:spLocks noGrp="1"/>
          </p:cNvSpPr>
          <p:nvPr>
            <p:ph idx="13"/>
          </p:nvPr>
        </p:nvSpPr>
        <p:spPr>
          <a:xfrm>
            <a:off x="13155844" y="12201554"/>
            <a:ext cx="24894712" cy="4400491"/>
          </a:xfrm>
        </p:spPr>
        <p:txBody>
          <a:bodyPr anchor="ctr">
            <a:noAutofit/>
          </a:bodyPr>
          <a:lstStyle/>
          <a:p>
            <a:r>
              <a:rPr lang="en-GB" sz="28800" dirty="0"/>
              <a:t>Model Architectures</a:t>
            </a:r>
          </a:p>
        </p:txBody>
      </p:sp>
    </p:spTree>
    <p:extLst>
      <p:ext uri="{BB962C8B-B14F-4D97-AF65-F5344CB8AC3E}">
        <p14:creationId xmlns:p14="http://schemas.microsoft.com/office/powerpoint/2010/main" val="331981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5EE5-22A4-4FF5-02C6-2A4D9B1EC4A9}"/>
              </a:ext>
            </a:extLst>
          </p:cNvPr>
          <p:cNvSpPr>
            <a:spLocks noGrp="1"/>
          </p:cNvSpPr>
          <p:nvPr>
            <p:ph type="title"/>
          </p:nvPr>
        </p:nvSpPr>
        <p:spPr/>
        <p:txBody>
          <a:bodyPr/>
          <a:lstStyle/>
          <a:p>
            <a:r>
              <a:rPr lang="en-GB" dirty="0"/>
              <a:t>Sequence Fusion</a:t>
            </a:r>
          </a:p>
        </p:txBody>
      </p:sp>
      <p:pic>
        <p:nvPicPr>
          <p:cNvPr id="7" name="Content Placeholder 6" descr="A diagram of a sequence&#10;&#10;AI-generated content may be incorrect.">
            <a:extLst>
              <a:ext uri="{FF2B5EF4-FFF2-40B4-BE49-F238E27FC236}">
                <a16:creationId xmlns:a16="http://schemas.microsoft.com/office/drawing/2014/main" id="{0AEFD99E-8942-2525-C66F-EC255D3CA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205" y="8726509"/>
            <a:ext cx="19999717" cy="13433773"/>
          </a:xfrm>
        </p:spPr>
      </p:pic>
      <p:sp>
        <p:nvSpPr>
          <p:cNvPr id="4" name="Text Placeholder 3">
            <a:extLst>
              <a:ext uri="{FF2B5EF4-FFF2-40B4-BE49-F238E27FC236}">
                <a16:creationId xmlns:a16="http://schemas.microsoft.com/office/drawing/2014/main" id="{270BD43B-7884-DD07-C01E-53D8672DA328}"/>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9" name="Content Placeholder 8" descr="A diagram of a sequence&#10;&#10;AI-generated content may be incorrect.">
            <a:extLst>
              <a:ext uri="{FF2B5EF4-FFF2-40B4-BE49-F238E27FC236}">
                <a16:creationId xmlns:a16="http://schemas.microsoft.com/office/drawing/2014/main" id="{AE99446F-6C7C-F4A5-5A27-88C8B29883A7}"/>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6417480" y="9505996"/>
            <a:ext cx="22910279" cy="11664556"/>
          </a:xfrm>
        </p:spPr>
      </p:pic>
    </p:spTree>
    <p:extLst>
      <p:ext uri="{BB962C8B-B14F-4D97-AF65-F5344CB8AC3E}">
        <p14:creationId xmlns:p14="http://schemas.microsoft.com/office/powerpoint/2010/main" val="3527144917"/>
      </p:ext>
    </p:extLst>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13992E25-8367-2942-9DD1-9FA448B75C44}" vid="{2F1C1580-20CA-6E40-98D2-2C2DC98335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235666751A724C938C7AF2669C9BA1" ma:contentTypeVersion="14" ma:contentTypeDescription="Create a new document." ma:contentTypeScope="" ma:versionID="51605ae0d0c34da1a44e931d185d8c83">
  <xsd:schema xmlns:xsd="http://www.w3.org/2001/XMLSchema" xmlns:xs="http://www.w3.org/2001/XMLSchema" xmlns:p="http://schemas.microsoft.com/office/2006/metadata/properties" xmlns:ns2="112ffb48-8981-4710-8c0c-6d30fdfc7b9a" xmlns:ns3="37af0f57-e4e7-4324-bf64-93cbde7d04ef" targetNamespace="http://schemas.microsoft.com/office/2006/metadata/properties" ma:root="true" ma:fieldsID="f9e89b9c62fdd742025fcaa3b1a9fa41" ns2:_="" ns3:_="">
    <xsd:import namespace="112ffb48-8981-4710-8c0c-6d30fdfc7b9a"/>
    <xsd:import namespace="37af0f57-e4e7-4324-bf64-93cbde7d04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ffb48-8981-4710-8c0c-6d30fdfc7b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af0f57-e4e7-4324-bf64-93cbde7d04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AC38B0C-5FCA-4AB6-BADA-9D86CEC4B5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ffb48-8981-4710-8c0c-6d30fdfc7b9a"/>
    <ds:schemaRef ds:uri="37af0f57-e4e7-4324-bf64-93cbde7d0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84CD8CF-1E7F-4189-A2CF-F0D2422590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5D0E912-FAE1-480B-B795-CE11C37D71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uod_research-poster_landscape_v1-b</Template>
  <TotalTime>439</TotalTime>
  <Words>751</Words>
  <Application>Microsoft Office PowerPoint</Application>
  <PresentationFormat>Custom</PresentationFormat>
  <Paragraphs>110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Baxter Sans Pro Alt</vt:lpstr>
      <vt:lpstr>Calibri</vt:lpstr>
      <vt:lpstr>Times</vt:lpstr>
      <vt:lpstr>Blank Presentation</vt:lpstr>
      <vt:lpstr>PowerPoint Presentation</vt:lpstr>
      <vt:lpstr>PowerPoint Presentation</vt:lpstr>
      <vt:lpstr>Types of Relation</vt:lpstr>
      <vt:lpstr>Dataset Details</vt:lpstr>
      <vt:lpstr>PowerPoint Presentation</vt:lpstr>
      <vt:lpstr>Forced Alignment</vt:lpstr>
      <vt:lpstr>Analysis</vt:lpstr>
      <vt:lpstr>PowerPoint Presentation</vt:lpstr>
      <vt:lpstr>Sequence Fusion</vt:lpstr>
      <vt:lpstr>Multimodal Fusion</vt:lpstr>
      <vt:lpstr>PowerPoint Presentation</vt:lpstr>
      <vt:lpstr>In-Domain</vt:lpstr>
      <vt:lpstr>Cross-Domain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Burrows (Staff)</dc:creator>
  <cp:lastModifiedBy>oscar morris</cp:lastModifiedBy>
  <cp:revision>13</cp:revision>
  <dcterms:created xsi:type="dcterms:W3CDTF">2017-05-30T08:38:05Z</dcterms:created>
  <dcterms:modified xsi:type="dcterms:W3CDTF">2025-04-23T12:23:06Z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0x010100F9235666751A724C938C7AF2669C9BA1</vt:lpwstr>
  </property>
  <property fmtid="{D5CDD505-2E9C-101B-9397-08002B2CF9AE}" pid="3" name="Order">
    <vt:r8>2400</vt:r8>
  </property>
</Properties>
</file>