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6" r:id="rId3"/>
    <p:sldId id="297" r:id="rId4"/>
    <p:sldId id="298" r:id="rId5"/>
    <p:sldId id="293" r:id="rId6"/>
    <p:sldId id="294" r:id="rId7"/>
    <p:sldId id="295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48237-84AA-4911-AFD4-4F7C331F024F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AC43D-2B7B-4790-BD51-A940CFFBB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94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2A497-29C6-7B44-AB36-B9B71219B7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A721-8128-2601-369C-7E5A764E7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F334D-DD2B-1090-C2F7-D4BCA6835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6C13-13C1-6AE8-7AB6-C3DF516B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DD19-8A50-A2A4-D63F-BAB7C010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4CA6-05B0-3FDD-67BC-AF9984BF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2EBD-CBD7-2C11-8571-2E665F4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07DBC-3550-9C4F-99A0-3259B1E26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7D3E-58A9-4D7B-CE5E-940CD993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ABE8-5F8D-36FA-1805-74601390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D42C-70DA-0544-9BBC-382B2212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0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DA88A-58F9-2693-256F-ED90E8E4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3527-E312-0FE3-6BA7-BBE0FB6CE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54F1-AD27-EBFF-1EE4-1906ED3A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5C8C-4D7A-357A-DB05-D3979333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F0B0-B494-8159-D987-62BBEA1F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4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(Blue)">
    <p:bg>
      <p:bgPr>
        <a:solidFill>
          <a:srgbClr val="436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University of Dundee 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2962" y="300963"/>
            <a:ext cx="2614402" cy="250182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64" y="5781791"/>
            <a:ext cx="501595" cy="6879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87696-5E8B-2BB3-BD45-07021A1719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7600" y="2905132"/>
            <a:ext cx="5716800" cy="1047736"/>
          </a:xfrm>
        </p:spPr>
        <p:txBody>
          <a:bodyPr>
            <a:normAutofit/>
          </a:bodyPr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Baxter Sans Pro Alt" pitchFamily="2" charset="77"/>
              </a:defRPr>
            </a:lvl1pPr>
            <a:lvl2pPr>
              <a:defRPr sz="2200">
                <a:solidFill>
                  <a:srgbClr val="4365E2"/>
                </a:solidFill>
              </a:defRPr>
            </a:lvl2pPr>
            <a:lvl3pPr>
              <a:defRPr>
                <a:solidFill>
                  <a:srgbClr val="4365E2"/>
                </a:solidFill>
              </a:defRPr>
            </a:lvl3pPr>
            <a:lvl4pPr>
              <a:defRPr>
                <a:solidFill>
                  <a:srgbClr val="4365E2"/>
                </a:solidFill>
              </a:defRPr>
            </a:lvl4pPr>
            <a:lvl5pPr>
              <a:defRPr>
                <a:solidFill>
                  <a:srgbClr val="4365E2"/>
                </a:solidFill>
              </a:defRPr>
            </a:lvl5pPr>
          </a:lstStyle>
          <a:p>
            <a:pPr lvl="0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193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2388-41D6-1872-059F-464F639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322"/>
            <a:ext cx="10515600" cy="6698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1423-B392-5916-E6BA-CAE350BDA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330"/>
            <a:ext cx="5257800" cy="4351338"/>
          </a:xfrm>
        </p:spPr>
        <p:txBody>
          <a:bodyPr/>
          <a:lstStyle>
            <a:lvl1pPr>
              <a:defRPr sz="2400">
                <a:solidFill>
                  <a:srgbClr val="3B3B3B"/>
                </a:solidFill>
              </a:defRPr>
            </a:lvl1pPr>
            <a:lvl2pPr>
              <a:defRPr sz="2200">
                <a:solidFill>
                  <a:srgbClr val="3B3B3B"/>
                </a:solidFill>
              </a:defRPr>
            </a:lvl2pPr>
            <a:lvl3pPr>
              <a:defRPr>
                <a:solidFill>
                  <a:srgbClr val="3B3B3B"/>
                </a:solidFill>
              </a:defRPr>
            </a:lvl3pPr>
            <a:lvl4pPr>
              <a:defRPr>
                <a:solidFill>
                  <a:srgbClr val="3B3B3B"/>
                </a:solidFill>
              </a:defRPr>
            </a:lvl4pPr>
            <a:lvl5pP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7E35-9534-6F0F-FA00-086B20524068}"/>
              </a:ext>
            </a:extLst>
          </p:cNvPr>
          <p:cNvSpPr/>
          <p:nvPr userDrawn="1"/>
        </p:nvSpPr>
        <p:spPr>
          <a:xfrm>
            <a:off x="-6262" y="-6263"/>
            <a:ext cx="400833" cy="68724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4B5289-1C28-2EB2-59BD-84904F318201}"/>
              </a:ext>
            </a:extLst>
          </p:cNvPr>
          <p:cNvSpPr/>
          <p:nvPr userDrawn="1"/>
        </p:nvSpPr>
        <p:spPr>
          <a:xfrm rot="16200000">
            <a:off x="5901584" y="-5907847"/>
            <a:ext cx="400833" cy="12204000"/>
          </a:xfrm>
          <a:prstGeom prst="rect">
            <a:avLst/>
          </a:prstGeom>
          <a:solidFill>
            <a:srgbClr val="436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CD9F67D6-7D2C-05AC-CD41-52E333039B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9268" y="6362043"/>
            <a:ext cx="7361860" cy="316856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Presentation details</a:t>
            </a:r>
          </a:p>
        </p:txBody>
      </p:sp>
      <p:pic>
        <p:nvPicPr>
          <p:cNvPr id="11" name="Graphic 10" descr="University of Dundee &#10;wordmark">
            <a:extLst>
              <a:ext uri="{FF2B5EF4-FFF2-40B4-BE49-F238E27FC236}">
                <a16:creationId xmlns:a16="http://schemas.microsoft.com/office/drawing/2014/main" id="{3F923170-EF84-7AAD-F3F3-8F01F86F87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8439" y="125600"/>
            <a:ext cx="1354289" cy="129597"/>
          </a:xfrm>
          <a:prstGeom prst="rect">
            <a:avLst/>
          </a:prstGeom>
        </p:spPr>
      </p:pic>
      <p:pic>
        <p:nvPicPr>
          <p:cNvPr id="13" name="Graphic 12" descr="University of Dundee logomark">
            <a:extLst>
              <a:ext uri="{FF2B5EF4-FFF2-40B4-BE49-F238E27FC236}">
                <a16:creationId xmlns:a16="http://schemas.microsoft.com/office/drawing/2014/main" id="{91CE2D02-40B3-89FB-DBFB-DD69B85356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1" y="6348058"/>
            <a:ext cx="251435" cy="34482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8748F5-F6FA-DCA0-6B81-B839B957C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9876" y="1501330"/>
            <a:ext cx="5257800" cy="4351338"/>
          </a:xfrm>
        </p:spPr>
        <p:txBody>
          <a:bodyPr/>
          <a:lstStyle>
            <a:lvl1pPr>
              <a:defRPr sz="2400">
                <a:solidFill>
                  <a:srgbClr val="3B3B3B"/>
                </a:solidFill>
              </a:defRPr>
            </a:lvl1pPr>
            <a:lvl2pPr>
              <a:defRPr sz="2200">
                <a:solidFill>
                  <a:srgbClr val="3B3B3B"/>
                </a:solidFill>
              </a:defRPr>
            </a:lvl2pPr>
            <a:lvl3pPr>
              <a:defRPr>
                <a:solidFill>
                  <a:srgbClr val="3B3B3B"/>
                </a:solidFill>
              </a:defRPr>
            </a:lvl3pPr>
            <a:lvl4pPr>
              <a:defRPr>
                <a:solidFill>
                  <a:srgbClr val="3B3B3B"/>
                </a:solidFill>
              </a:defRPr>
            </a:lvl4pPr>
            <a:lvl5pP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F2B0E-110E-B632-3F05-B19CC240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263" y="-12193"/>
            <a:ext cx="8130263" cy="45796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61C2D4E-B664-FDE4-BBA1-1A8E49422AF4}"/>
              </a:ext>
            </a:extLst>
          </p:cNvPr>
          <p:cNvSpPr/>
          <p:nvPr userDrawn="1"/>
        </p:nvSpPr>
        <p:spPr>
          <a:xfrm>
            <a:off x="8124000" y="2286000"/>
            <a:ext cx="4068000" cy="4572000"/>
          </a:xfrm>
          <a:prstGeom prst="rect">
            <a:avLst/>
          </a:prstGeom>
          <a:solidFill>
            <a:srgbClr val="D1E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University of Dundee logo">
            <a:extLst>
              <a:ext uri="{FF2B5EF4-FFF2-40B4-BE49-F238E27FC236}">
                <a16:creationId xmlns:a16="http://schemas.microsoft.com/office/drawing/2014/main" id="{7E1C7420-3D31-A283-CFAA-148A6F0353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3818" y="398200"/>
            <a:ext cx="2238131" cy="736600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FC525D3E-B350-4786-8AE1-FECED290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2" y="4860985"/>
            <a:ext cx="7361778" cy="614242"/>
          </a:xfrm>
        </p:spPr>
        <p:txBody>
          <a:bodyPr>
            <a:normAutofit/>
          </a:bodyPr>
          <a:lstStyle>
            <a:lvl1pPr>
              <a:defRPr sz="2800" b="1" i="0">
                <a:latin typeface="Baxter Sans Pro Alt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634B193-596D-C7A5-85F5-22C65C936E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775" y="6065154"/>
            <a:ext cx="7361860" cy="42772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3B3B3B"/>
                </a:solidFill>
                <a:latin typeface="Baxter Sans Pro Alt" pitchFamily="2" charset="77"/>
              </a:defRPr>
            </a:lvl1pPr>
          </a:lstStyle>
          <a:p>
            <a:pPr lvl="0"/>
            <a:r>
              <a:rPr lang="en-US" dirty="0"/>
              <a:t>Click to enter a subtitle</a:t>
            </a:r>
          </a:p>
        </p:txBody>
      </p:sp>
      <p:sp>
        <p:nvSpPr>
          <p:cNvPr id="6" name="Picture Placeholder 2" descr="Profile photo (optional)">
            <a:extLst>
              <a:ext uri="{FF2B5EF4-FFF2-40B4-BE49-F238E27FC236}">
                <a16:creationId xmlns:a16="http://schemas.microsoft.com/office/drawing/2014/main" id="{B858D5DD-126E-8F62-C790-884CBD46E5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3275" y="2286000"/>
            <a:ext cx="4068725" cy="4572000"/>
          </a:xfrm>
        </p:spPr>
        <p:txBody>
          <a:bodyPr/>
          <a:lstStyle/>
          <a:p>
            <a:r>
              <a:rPr lang="en-US" dirty="0"/>
              <a:t>Profile photo (optional)</a:t>
            </a:r>
          </a:p>
        </p:txBody>
      </p:sp>
    </p:spTree>
    <p:extLst>
      <p:ext uri="{BB962C8B-B14F-4D97-AF65-F5344CB8AC3E}">
        <p14:creationId xmlns:p14="http://schemas.microsoft.com/office/powerpoint/2010/main" val="239844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403E-71BA-06C4-8620-072A76E8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8883-6EFB-97B3-B899-698CB5F2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37F0-ED1A-F595-C1F8-7AF053C3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BE0D-30DD-EEF5-E1E3-9BDCDD3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B976-3310-67A6-B53F-AA327412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2830-B73E-97EE-47BD-0768990E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A80B2-0402-E74F-2489-ADA4B1C2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8515-91A9-1998-46BD-35C1AE2C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86A7-0283-D5F5-05FA-3FCC4ABE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A35C-0505-58CA-17A7-FD0D3E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D929-BD9F-0FF9-8CD7-07A818A7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B7E5-C15C-A9DC-9E1F-AAFEFE7E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99A5D-91EB-681F-8039-7ADEF99C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A964-DF1F-075F-3A76-81B23853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C8696-0456-287D-0FAE-CD6E6CF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BB6B9-307C-CCE2-EC39-89EFC30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3B55-3E18-84C4-FD30-AB3E6170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12B8-5FBE-B13A-CE3E-9F41FF7B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1769-A368-0D3D-D5CF-051A1043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E067B-5C97-ABC9-F3E3-DA6449E26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E22FA-6202-FDD5-B4BF-C96F14C01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3B9BB-1E4A-F068-378B-EFCB007D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08D3A-9D1F-6185-6E99-31E77530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B367C-A9D6-58E2-701A-2AF9D40B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6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A22E-610C-9275-C8D0-FAA6F9F2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B651F-8638-FDD0-F4E0-16A5368C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E661-12EB-7FA4-68E7-D8905C65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1C2A3-47E8-AC79-A805-E53692CA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4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E8893-72B7-A509-4CB6-F1DDE956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BD6EB-F8AA-251E-1132-E206158B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3DD1-F117-56B2-0EE1-31F0B07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DE3D-9F14-C94C-A816-7BE31D3D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561D-7F50-1E5E-B266-3E7D2F16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07B5-7BF7-D381-5009-EF36863D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8CAB-4062-1296-C278-CF8628EC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BED71-E8ED-B8B0-39B5-F774C582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6645F-EC7C-7036-C789-EAA4542C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B03D-320F-D595-41D8-EA7D0256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9BE50-7A39-77D9-3572-74E44166F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B3DE-E926-2BDB-D71C-885095D90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0C34-4018-7027-4B70-6F16BCDD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3250-E045-7B15-71E6-B574F8B9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2AF1-A0EF-F9ED-366A-F551B7C9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5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F4908-FCA2-3744-7C53-603561E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39C89-C99B-9FB7-6B24-68534A65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EF82-318A-1477-93AC-8087F6692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0C8BE-D468-4107-99F6-58F29CA17524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8256-91F5-B34E-9421-A01FBA88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2059-0543-6A23-5643-621F58D00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5E3B9-B788-452F-B524-45AD3280E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4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004D7F-A407-32B5-A36D-BF71AC54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noProof="0" dirty="0">
                <a:effectLst/>
                <a:latin typeface="Baxter Sans Pro Alt" pitchFamily="2" charset="77"/>
              </a:rPr>
              <a:t>Acoustic Features in Cross-Domain Argument Mining</a:t>
            </a:r>
            <a:endParaRPr lang="en-GB" b="1" noProof="0" dirty="0">
              <a:latin typeface="Baxter Sans Pro Alt" pitchFamily="2" charset="77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A4C55A6-2B06-7002-C96E-6066101CE7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noProof="0" dirty="0">
                <a:latin typeface="Baxter Sans Pro Alt" pitchFamily="2" charset="77"/>
              </a:rPr>
              <a:t>Oscar Morris, April 2025</a:t>
            </a:r>
          </a:p>
        </p:txBody>
      </p:sp>
    </p:spTree>
    <p:extLst>
      <p:ext uri="{BB962C8B-B14F-4D97-AF65-F5344CB8AC3E}">
        <p14:creationId xmlns:p14="http://schemas.microsoft.com/office/powerpoint/2010/main" val="148729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348F-FB49-0904-55A1-F277F348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Multimodal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4990-4A84-9427-C511-71EAF512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multimodal fusion strategies are evaluated:</a:t>
            </a:r>
          </a:p>
          <a:p>
            <a:pPr lvl="1"/>
            <a:r>
              <a:rPr lang="en-GB" b="1" dirty="0"/>
              <a:t>Concatenation</a:t>
            </a:r>
            <a:endParaRPr lang="en-GB" dirty="0"/>
          </a:p>
          <a:p>
            <a:pPr lvl="1"/>
            <a:r>
              <a:rPr lang="en-GB" b="1" dirty="0"/>
              <a:t>Elementwise-product</a:t>
            </a:r>
            <a:endParaRPr lang="en-GB" dirty="0"/>
          </a:p>
          <a:p>
            <a:pPr lvl="1"/>
            <a:r>
              <a:rPr lang="en-GB" b="1" dirty="0" err="1"/>
              <a:t>Crossmodal</a:t>
            </a:r>
            <a:r>
              <a:rPr lang="en-GB" b="1" dirty="0"/>
              <a:t> Attention (CA)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89E92-369B-956E-9FE6-814CDFD68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  <p:pic>
        <p:nvPicPr>
          <p:cNvPr id="6" name="Content Placeholder 5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D377C2D4-C259-D6F6-6B32-8239AA94C19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1" r="49810"/>
          <a:stretch/>
        </p:blipFill>
        <p:spPr>
          <a:xfrm>
            <a:off x="7511973" y="1983200"/>
            <a:ext cx="3840910" cy="33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63B36F-51B4-1FAC-DB57-54B05B0BF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GB" sz="6857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1213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025F-8883-917A-7529-163D3825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In-Domain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03B4A-6D03-0E2A-2C06-DACD133C4F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3CC53D-0147-A869-E5CA-79DD28599F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Generally adding acoustic features does little to affect performance</a:t>
            </a:r>
          </a:p>
          <a:p>
            <a:r>
              <a:rPr lang="en-GB" dirty="0"/>
              <a:t>Sequence fusion, however, is vitally important to the model’s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047-806A-E67F-2DF1-25AEE0D1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88" y="1868827"/>
            <a:ext cx="4321859" cy="35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9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5887-C1D2-2D6F-68EC-0E2476B2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Cross-Domain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CF6B9-E349-13FF-D456-D9066AF548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4E6F8-9E2F-F093-CD83-5074C520A5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9876" y="1501330"/>
            <a:ext cx="5257800" cy="4259210"/>
          </a:xfrm>
        </p:spPr>
        <p:txBody>
          <a:bodyPr/>
          <a:lstStyle/>
          <a:p>
            <a:r>
              <a:rPr lang="en-GB" dirty="0"/>
              <a:t>The addition of acoustic features does not aid the model’s ability to generalise cross-domain</a:t>
            </a:r>
          </a:p>
          <a:p>
            <a:r>
              <a:rPr lang="en-GB" dirty="0"/>
              <a:t>Again, sequence fusion is vitally important for the model’s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E3DB5-843C-F17A-360A-40529E81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2" y="1663089"/>
            <a:ext cx="5381235" cy="20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55B7D-C1F2-A04E-2FDB-457E5C9F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02" y="4127005"/>
            <a:ext cx="2856300" cy="16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5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D1A602-5784-795C-CD67-CA9FC95B56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GB" sz="6857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5645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577BCC-10A5-F9CB-06E9-4BADBCC924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GB" sz="6857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755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87BD01-6345-5F1F-E022-703D17163F2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00856" y="2783690"/>
            <a:ext cx="6990288" cy="1290620"/>
          </a:xfrm>
        </p:spPr>
        <p:txBody>
          <a:bodyPr>
            <a:noAutofit/>
          </a:bodyPr>
          <a:lstStyle/>
          <a:p>
            <a:r>
              <a:rPr lang="en-GB" sz="6857" dirty="0"/>
              <a:t>Argument Data</a:t>
            </a:r>
          </a:p>
        </p:txBody>
      </p:sp>
    </p:spTree>
    <p:extLst>
      <p:ext uri="{BB962C8B-B14F-4D97-AF65-F5344CB8AC3E}">
        <p14:creationId xmlns:p14="http://schemas.microsoft.com/office/powerpoint/2010/main" val="10712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905A-A5A8-BFF2-88C1-AB97031F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F747-5F4D-8086-FD4C-AE66E5EF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231"/>
            <a:ext cx="5257800" cy="4351338"/>
          </a:xfrm>
        </p:spPr>
        <p:txBody>
          <a:bodyPr/>
          <a:lstStyle/>
          <a:p>
            <a:r>
              <a:rPr lang="en-GB" dirty="0"/>
              <a:t>Three types of relation:</a:t>
            </a:r>
          </a:p>
          <a:p>
            <a:pPr lvl="1"/>
            <a:r>
              <a:rPr lang="en-GB" b="1" dirty="0"/>
              <a:t>Inference (RA)</a:t>
            </a:r>
            <a:r>
              <a:rPr lang="en-GB" dirty="0"/>
              <a:t> – holds when one (the premise) provides a reason to accept the other (the conclusion).</a:t>
            </a:r>
          </a:p>
          <a:p>
            <a:pPr lvl="1"/>
            <a:r>
              <a:rPr lang="en-GB" b="1" dirty="0"/>
              <a:t>Conflict (CA) </a:t>
            </a:r>
            <a:r>
              <a:rPr lang="en-GB" dirty="0"/>
              <a:t>– holds when one is used to provide an incompatible alternative to the other.</a:t>
            </a:r>
          </a:p>
          <a:p>
            <a:pPr lvl="1"/>
            <a:r>
              <a:rPr lang="en-GB" b="1" dirty="0"/>
              <a:t>Rephrase (MA) </a:t>
            </a:r>
            <a:r>
              <a:rPr lang="en-GB" dirty="0"/>
              <a:t>– holds when one proposition rephrases, restates or reformulates another but with different content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635F-23A6-B852-E7A0-DAE36EDBA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  <p:pic>
        <p:nvPicPr>
          <p:cNvPr id="7" name="Content Placeholder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725AD339-7C57-B9DA-BE01-24E68052A14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86" y="2196530"/>
            <a:ext cx="5465730" cy="2960938"/>
          </a:xfrm>
        </p:spPr>
      </p:pic>
    </p:spTree>
    <p:extLst>
      <p:ext uri="{BB962C8B-B14F-4D97-AF65-F5344CB8AC3E}">
        <p14:creationId xmlns:p14="http://schemas.microsoft.com/office/powerpoint/2010/main" val="118828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2D84-0974-56BD-CA26-DC33ED48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4E24-3BAF-DF68-558F-37BBA21D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QT30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18170-30A6-82AE-13A0-9A1C794C13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F79F7-E2B9-5E49-742A-3924F8D939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Moral Maze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CA6DD-70AF-0CA1-A022-1EFE487A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084122"/>
            <a:ext cx="4663375" cy="1990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02E54-094F-1E0F-21A7-D1875125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241399"/>
            <a:ext cx="4663375" cy="1519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E64FA-2AA1-7731-7675-44DB63BB7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925" y="2165163"/>
            <a:ext cx="5334008" cy="1828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DEEB66-94BD-2370-B45A-6534AF108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429" y="4317741"/>
            <a:ext cx="3769000" cy="123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99F59-5290-B023-7EBC-05442E6EC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4DDF90-CC4F-E0FF-A636-AF479BF7AD7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37600" y="2856556"/>
            <a:ext cx="5716800" cy="1144889"/>
          </a:xfrm>
        </p:spPr>
        <p:txBody>
          <a:bodyPr>
            <a:noAutofit/>
          </a:bodyPr>
          <a:lstStyle/>
          <a:p>
            <a:r>
              <a:rPr lang="en-GB" sz="6857" dirty="0"/>
              <a:t>Audio Data</a:t>
            </a:r>
          </a:p>
        </p:txBody>
      </p:sp>
    </p:spTree>
    <p:extLst>
      <p:ext uri="{BB962C8B-B14F-4D97-AF65-F5344CB8AC3E}">
        <p14:creationId xmlns:p14="http://schemas.microsoft.com/office/powerpoint/2010/main" val="421268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9F94-66DF-D0AE-3421-26DD41B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Forced Alignment</a:t>
            </a:r>
          </a:p>
        </p:txBody>
      </p:sp>
      <p:pic>
        <p:nvPicPr>
          <p:cNvPr id="7" name="Content Placeholder 6" descr="A green and blue gradient&#10;&#10;AI-generated content may be incorrect.">
            <a:extLst>
              <a:ext uri="{FF2B5EF4-FFF2-40B4-BE49-F238E27FC236}">
                <a16:creationId xmlns:a16="http://schemas.microsoft.com/office/drawing/2014/main" id="{05F4E589-325A-88E3-77B2-1FF2A06C8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8" y="3806185"/>
            <a:ext cx="5727300" cy="18554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9544F-1C6E-93D4-0A5A-722DAC0F88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3F7EBD-42EF-9D64-80EB-B2B6FF1D48B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9876" y="1632231"/>
            <a:ext cx="5257800" cy="4351338"/>
          </a:xfrm>
        </p:spPr>
        <p:txBody>
          <a:bodyPr/>
          <a:lstStyle/>
          <a:p>
            <a:r>
              <a:rPr lang="en-GB" dirty="0"/>
              <a:t>The model outputs a probability distribution across each token appearing in each frame</a:t>
            </a:r>
          </a:p>
          <a:p>
            <a:r>
              <a:rPr lang="en-GB" dirty="0"/>
              <a:t>This is then used to construct a ‘trellis matrix’ describing the probabilities of either staying at the same token in the transcript or continuing to the next</a:t>
            </a:r>
          </a:p>
          <a:p>
            <a:r>
              <a:rPr lang="en-GB" dirty="0"/>
              <a:t>From this we can derive the frame where each token begins/ends (extend to words and locutions)</a:t>
            </a:r>
          </a:p>
        </p:txBody>
      </p:sp>
      <p:pic>
        <p:nvPicPr>
          <p:cNvPr id="14" name="Picture 13" descr="A blue and yellow graph&#10;&#10;AI-generated content may be incorrect.">
            <a:extLst>
              <a:ext uri="{FF2B5EF4-FFF2-40B4-BE49-F238E27FC236}">
                <a16:creationId xmlns:a16="http://schemas.microsoft.com/office/drawing/2014/main" id="{C952C837-1265-9204-2005-B390F2881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1" y="1868827"/>
            <a:ext cx="5704901" cy="1491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260849-4D4E-FA67-9CF9-199C7D129C8E}"/>
              </a:ext>
            </a:extLst>
          </p:cNvPr>
          <p:cNvSpPr txBox="1"/>
          <p:nvPr/>
        </p:nvSpPr>
        <p:spPr>
          <a:xfrm>
            <a:off x="2581741" y="5572095"/>
            <a:ext cx="1543029" cy="25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4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</a:t>
            </a:r>
            <a:endParaRPr lang="en-GB" sz="429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0BD4F-3E8C-AC64-4B59-4AEE97707CE4}"/>
              </a:ext>
            </a:extLst>
          </p:cNvPr>
          <p:cNvSpPr txBox="1"/>
          <p:nvPr/>
        </p:nvSpPr>
        <p:spPr>
          <a:xfrm rot="16200000">
            <a:off x="-294015" y="4558564"/>
            <a:ext cx="1543029" cy="25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4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Transcript</a:t>
            </a:r>
            <a:endParaRPr lang="en-GB" sz="429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73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3893-07BA-0BF6-1160-2ACAA0D6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Analysis</a:t>
            </a:r>
          </a:p>
        </p:txBody>
      </p:sp>
      <p:pic>
        <p:nvPicPr>
          <p:cNvPr id="7" name="Content Placeholder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78509390-BA7B-3668-D858-3DDA3E1FC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42" y="1680234"/>
            <a:ext cx="7475116" cy="44850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1AD70-C8E6-2E07-5DD2-DFC98AAEB6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</p:spTree>
    <p:extLst>
      <p:ext uri="{BB962C8B-B14F-4D97-AF65-F5344CB8AC3E}">
        <p14:creationId xmlns:p14="http://schemas.microsoft.com/office/powerpoint/2010/main" val="147504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47F072-9F22-AA00-FD59-83CAE1F551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32344" y="2905132"/>
            <a:ext cx="5927312" cy="1047736"/>
          </a:xfrm>
        </p:spPr>
        <p:txBody>
          <a:bodyPr anchor="ctr">
            <a:noAutofit/>
          </a:bodyPr>
          <a:lstStyle/>
          <a:p>
            <a:r>
              <a:rPr lang="en-GB" sz="6857" dirty="0"/>
              <a:t>Model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31981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5EE5-22A4-4FF5-02C6-2A4D9B1E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Sequence Fusion</a:t>
            </a:r>
          </a:p>
        </p:txBody>
      </p:sp>
      <p:pic>
        <p:nvPicPr>
          <p:cNvPr id="7" name="Content Placeholder 6" descr="A diagram of a sequence&#10;&#10;AI-generated content may be incorrect.">
            <a:extLst>
              <a:ext uri="{FF2B5EF4-FFF2-40B4-BE49-F238E27FC236}">
                <a16:creationId xmlns:a16="http://schemas.microsoft.com/office/drawing/2014/main" id="{0AEFD99E-8942-2525-C66F-EC255D3CA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87" y="2077741"/>
            <a:ext cx="4761837" cy="31985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BD43B-7884-DD07-C01E-53D8672DA3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 Features in Cross-Domain Argument Mining</a:t>
            </a:r>
          </a:p>
        </p:txBody>
      </p:sp>
      <p:pic>
        <p:nvPicPr>
          <p:cNvPr id="9" name="Content Placeholder 8" descr="A diagram of a sequence&#10;&#10;AI-generated content may be incorrect.">
            <a:extLst>
              <a:ext uri="{FF2B5EF4-FFF2-40B4-BE49-F238E27FC236}">
                <a16:creationId xmlns:a16="http://schemas.microsoft.com/office/drawing/2014/main" id="{AE99446F-6C7C-F4A5-5A27-88C8B29883A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76" y="2263333"/>
            <a:ext cx="5454828" cy="2777275"/>
          </a:xfrm>
        </p:spPr>
      </p:pic>
    </p:spTree>
    <p:extLst>
      <p:ext uri="{BB962C8B-B14F-4D97-AF65-F5344CB8AC3E}">
        <p14:creationId xmlns:p14="http://schemas.microsoft.com/office/powerpoint/2010/main" val="352714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278</Words>
  <Application>Microsoft Office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Baxter Sans Pro Alt</vt:lpstr>
      <vt:lpstr>Calibri</vt:lpstr>
      <vt:lpstr>Office Theme</vt:lpstr>
      <vt:lpstr>Acoustic Features in Cross-Domain Argument Mining</vt:lpstr>
      <vt:lpstr>PowerPoint Presentation</vt:lpstr>
      <vt:lpstr>Types of Relation</vt:lpstr>
      <vt:lpstr>Dataset Details</vt:lpstr>
      <vt:lpstr>PowerPoint Presentation</vt:lpstr>
      <vt:lpstr>Forced Alignment</vt:lpstr>
      <vt:lpstr>Analysis</vt:lpstr>
      <vt:lpstr>PowerPoint Presentation</vt:lpstr>
      <vt:lpstr>Sequence Fusion</vt:lpstr>
      <vt:lpstr>Multimodal Fusion</vt:lpstr>
      <vt:lpstr>PowerPoint Presentation</vt:lpstr>
      <vt:lpstr>In-Domain</vt:lpstr>
      <vt:lpstr>Cross-Domain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morris</dc:creator>
  <cp:lastModifiedBy>oscar morris</cp:lastModifiedBy>
  <cp:revision>1</cp:revision>
  <dcterms:created xsi:type="dcterms:W3CDTF">2025-04-23T12:21:27Z</dcterms:created>
  <dcterms:modified xsi:type="dcterms:W3CDTF">2025-04-23T12:22:57Z</dcterms:modified>
</cp:coreProperties>
</file>