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3"/>
    <p:sldMasterId id="2147483648" r:id="rId4"/>
    <p:sldMasterId id="2147483677" r:id="rId5"/>
    <p:sldMasterId id="2147483672" r:id="rId6"/>
  </p:sldMasterIdLst>
  <p:notesMasterIdLst>
    <p:notesMasterId r:id="rId21"/>
  </p:notesMasterIdLst>
  <p:handoutMasterIdLst>
    <p:handoutMasterId r:id="rId22"/>
  </p:handoutMasterIdLst>
  <p:sldIdLst>
    <p:sldId id="325" r:id="rId7"/>
    <p:sldId id="331" r:id="rId8"/>
    <p:sldId id="332" r:id="rId9"/>
    <p:sldId id="333" r:id="rId10"/>
    <p:sldId id="334" r:id="rId11"/>
    <p:sldId id="335" r:id="rId12"/>
    <p:sldId id="336" r:id="rId13"/>
    <p:sldId id="340" r:id="rId14"/>
    <p:sldId id="341" r:id="rId15"/>
    <p:sldId id="337" r:id="rId16"/>
    <p:sldId id="338" r:id="rId17"/>
    <p:sldId id="339" r:id="rId18"/>
    <p:sldId id="285" r:id="rId19"/>
    <p:sldId id="34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y Avitabile" initials="AA" lastIdx="1" clrIdx="0"/>
  <p:cmAuthor id="2" name="Tom Mitchell" initials="TM" lastIdx="1" clrIdx="1">
    <p:extLst>
      <p:ext uri="{19B8F6BF-5375-455C-9EA6-DF929625EA0E}">
        <p15:presenceInfo xmlns:p15="http://schemas.microsoft.com/office/powerpoint/2012/main" userId="Tom Mitch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0E0"/>
    <a:srgbClr val="F2F2F2"/>
    <a:srgbClr val="BFC1C2"/>
    <a:srgbClr val="D9D9D6"/>
    <a:srgbClr val="B1B3B3"/>
    <a:srgbClr val="63666A"/>
    <a:srgbClr val="9ABEAA"/>
    <a:srgbClr val="908CC2"/>
    <a:srgbClr val="EFB661"/>
    <a:srgbClr val="7BA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5714" autoAdjust="0"/>
  </p:normalViewPr>
  <p:slideViewPr>
    <p:cSldViewPr snapToGrid="0">
      <p:cViewPr varScale="1">
        <p:scale>
          <a:sx n="122" d="100"/>
          <a:sy n="122" d="100"/>
        </p:scale>
        <p:origin x="904" y="200"/>
      </p:cViewPr>
      <p:guideLst>
        <p:guide orient="horz" pos="4080"/>
        <p:guide pos="3840"/>
      </p:guideLst>
    </p:cSldViewPr>
  </p:slideViewPr>
  <p:outlineViewPr>
    <p:cViewPr>
      <p:scale>
        <a:sx n="33" d="100"/>
        <a:sy n="33" d="100"/>
      </p:scale>
      <p:origin x="0" y="-220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>
        <p:scale>
          <a:sx n="70" d="100"/>
          <a:sy n="70" d="100"/>
        </p:scale>
        <p:origin x="4434" y="14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09T14:31:09.46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2"/>
          </p:nvPr>
        </p:nvSpPr>
        <p:spPr>
          <a:xfrm>
            <a:off x="0" y="8855038"/>
            <a:ext cx="6858000" cy="27699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1200"/>
            </a:lvl1pPr>
          </a:lstStyle>
          <a:p>
            <a:pPr algn="ctr"/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3886200" y="0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C58B0-FFE9-437E-B2CB-216DAFA8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66732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2" pos="288" userDrawn="1">
          <p15:clr>
            <a:srgbClr val="F26B43"/>
          </p15:clr>
        </p15:guide>
        <p15:guide id="3" pos="4032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2624" y="692622"/>
            <a:ext cx="5517676" cy="310369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012556"/>
            <a:ext cx="5524500" cy="409421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4"/>
          </p:nvPr>
        </p:nvSpPr>
        <p:spPr>
          <a:xfrm>
            <a:off x="0" y="8774668"/>
            <a:ext cx="6858000" cy="3693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>
              <a:defRPr lang="en-US"/>
            </a:lvl1pPr>
          </a:lstStyle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5"/>
          </p:nvPr>
        </p:nvSpPr>
        <p:spPr>
          <a:xfrm>
            <a:off x="3886200" y="918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F3A09-0EB5-429E-B7D0-FB28A772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1913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15888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87338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57200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7063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0425" indent="-17145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432" userDrawn="1">
          <p15:clr>
            <a:srgbClr val="F26B43"/>
          </p15:clr>
        </p15:guide>
        <p15:guide id="2" pos="391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slide – say something about myself – Software engineer, how I got involved in synthetic biology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>
          <a:xfrm>
            <a:off x="0" y="8774668"/>
            <a:ext cx="6858000" cy="3693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9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Evolving to be more pythonic</a:t>
            </a:r>
          </a:p>
          <a:p>
            <a:pPr lvl="1"/>
            <a:r>
              <a:rPr lang="en-US" dirty="0" err="1"/>
              <a:t>pySBOL</a:t>
            </a:r>
            <a:r>
              <a:rPr lang="en-US" dirty="0"/>
              <a:t> was a window into the C++ library</a:t>
            </a:r>
          </a:p>
          <a:p>
            <a:pPr lvl="1"/>
            <a:r>
              <a:rPr lang="en-US" dirty="0"/>
              <a:t>pySBOL2 was a drop in replacement</a:t>
            </a:r>
          </a:p>
          <a:p>
            <a:pPr lvl="1"/>
            <a:r>
              <a:rPr lang="en-US" dirty="0"/>
              <a:t>pySBOL3 adopts a pythonic approach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other implementations: </a:t>
            </a:r>
            <a:r>
              <a:rPr lang="en-US" dirty="0" err="1"/>
              <a:t>libSBOLj</a:t>
            </a:r>
            <a:r>
              <a:rPr lang="en-US" dirty="0"/>
              <a:t> (Java), </a:t>
            </a:r>
            <a:r>
              <a:rPr lang="en-US" dirty="0" err="1"/>
              <a:t>sboljs</a:t>
            </a:r>
            <a:r>
              <a:rPr lang="en-US" dirty="0"/>
              <a:t> (JavaScript), and </a:t>
            </a:r>
            <a:r>
              <a:rPr lang="en-US" dirty="0" err="1"/>
              <a:t>ShortBOL</a:t>
            </a:r>
            <a:r>
              <a:rPr lang="en-US" dirty="0"/>
              <a:t>, its own scripting language.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7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9215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0" y="8774668"/>
            <a:ext cx="6858000" cy="369332"/>
          </a:xfrm>
          <a:prstGeom prst="rect">
            <a:avLst/>
          </a:prstGeom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E1E3BB0-C8FD-40D9-9F39-577D7A1632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2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3" y="1362505"/>
            <a:ext cx="9341830" cy="37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3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Tex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ody 4"/>
          <p:cNvSpPr>
            <a:spLocks noGrp="1"/>
          </p:cNvSpPr>
          <p:nvPr>
            <p:ph type="body" sz="quarter" idx="19" hasCustomPrompt="1"/>
          </p:nvPr>
        </p:nvSpPr>
        <p:spPr>
          <a:xfrm>
            <a:off x="6260431" y="4060048"/>
            <a:ext cx="5257801" cy="142635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Body 3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31" y="1922165"/>
            <a:ext cx="5257800" cy="142646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Body 2"/>
          <p:cNvSpPr>
            <a:spLocks noGrp="1"/>
          </p:cNvSpPr>
          <p:nvPr>
            <p:ph type="body" sz="quarter" idx="18" hasCustomPrompt="1"/>
          </p:nvPr>
        </p:nvSpPr>
        <p:spPr>
          <a:xfrm>
            <a:off x="697832" y="4060048"/>
            <a:ext cx="5241850" cy="142635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8345" y="1922165"/>
            <a:ext cx="5240823" cy="142646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271500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99757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6271500" y="371440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699757" y="371440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20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44522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84974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TX: Blank w/ Re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94944" y="1143000"/>
            <a:ext cx="10820399" cy="419100"/>
          </a:xfrm>
        </p:spPr>
        <p:txBody>
          <a:bodyPr/>
          <a:lstStyle>
            <a:lvl1pPr marL="0" indent="0">
              <a:buNone/>
              <a:tabLst>
                <a:tab pos="1766888" algn="l"/>
              </a:tabLst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Subhead. 24 pt. RTX red. Bold. </a:t>
            </a:r>
            <a:r>
              <a:rPr lang="en-US"/>
              <a:t>Sentence case.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1" cy="6172200"/>
          </a:xfrm>
          <a:solidFill>
            <a:schemeClr val="accent4"/>
          </a:solidFill>
        </p:spPr>
        <p:txBody>
          <a:bodyPr tIns="548640"/>
          <a:lstStyle>
            <a:lvl1pPr algn="ctr">
              <a:defRPr b="0"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Section title"/>
          <p:cNvSpPr>
            <a:spLocks noGrp="1"/>
          </p:cNvSpPr>
          <p:nvPr>
            <p:ph type="title" hasCustomPrompt="1"/>
          </p:nvPr>
        </p:nvSpPr>
        <p:spPr>
          <a:xfrm>
            <a:off x="694944" y="2057400"/>
            <a:ext cx="8944356" cy="2057400"/>
          </a:xfrm>
          <a:noFill/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lang="en-US" baseline="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Section title. 55 pt. black. Bold. Sentence case. 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91689" y="2696946"/>
            <a:ext cx="2769174" cy="390878"/>
            <a:chOff x="12291689" y="2696946"/>
            <a:chExt cx="2769174" cy="390878"/>
          </a:xfrm>
        </p:grpSpPr>
        <p:sp>
          <p:nvSpPr>
            <p:cNvPr id="13" name="Isosceles Triangle 12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8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ction title"/>
          <p:cNvSpPr>
            <a:spLocks noGrp="1"/>
          </p:cNvSpPr>
          <p:nvPr userDrawn="1">
            <p:ph type="title" hasCustomPrompt="1"/>
          </p:nvPr>
        </p:nvSpPr>
        <p:spPr>
          <a:xfrm>
            <a:off x="694944" y="2615600"/>
            <a:ext cx="8944356" cy="1430314"/>
          </a:xfrm>
          <a:noFill/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lang="en-US" baseline="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Section title. 55 pt. black. Bold. Sentence case. </a:t>
            </a:r>
          </a:p>
        </p:txBody>
      </p:sp>
      <p:sp>
        <p:nvSpPr>
          <p:cNvPr id="15" name="Presenters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94944" y="2057400"/>
            <a:ext cx="8944356" cy="294732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Sentence case.</a:t>
            </a:r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F6423F-0296-294C-82CC-04B58C4FDC0E}"/>
              </a:ext>
            </a:extLst>
          </p:cNvPr>
          <p:cNvCxnSpPr>
            <a:cxnSpLocks/>
          </p:cNvCxnSpPr>
          <p:nvPr userDrawn="1"/>
        </p:nvCxnSpPr>
        <p:spPr>
          <a:xfrm flipV="1">
            <a:off x="685800" y="4116978"/>
            <a:ext cx="10820400" cy="11994"/>
          </a:xfrm>
          <a:prstGeom prst="straightConnector1">
            <a:avLst/>
          </a:prstGeom>
          <a:ln w="127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5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685800" y="532098"/>
            <a:ext cx="10896600" cy="4862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80000"/>
              </a:lnSpc>
              <a:spcBef>
                <a:spcPct val="0"/>
              </a:spcBef>
              <a:buNone/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RTX color palettes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85800" y="1681717"/>
            <a:ext cx="2398594" cy="6463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sz="1400" b="1" dirty="0"/>
              <a:t>RTX PRIMARY PALETTE</a:t>
            </a:r>
          </a:p>
          <a:p>
            <a:pPr marL="0" lvl="1"/>
            <a:r>
              <a:rPr lang="en-US" sz="1400" dirty="0"/>
              <a:t>Predominant brand colors to be used for all presentations.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5800" y="4147563"/>
            <a:ext cx="3009585" cy="17235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sz="1400" b="1" dirty="0"/>
              <a:t>RTX</a:t>
            </a:r>
            <a:r>
              <a:rPr lang="en-US" sz="1400" b="1" baseline="0" dirty="0"/>
              <a:t> SECONDARY PALETTE</a:t>
            </a:r>
            <a:endParaRPr lang="en-US" sz="1400" b="1" dirty="0"/>
          </a:p>
          <a:p>
            <a:pPr marL="0" lvl="1"/>
            <a:r>
              <a:rPr lang="en-US" sz="1400" dirty="0"/>
              <a:t>Accent colors only</a:t>
            </a:r>
            <a:r>
              <a:rPr lang="en-US" sz="1400" baseline="0" dirty="0"/>
              <a:t> </a:t>
            </a:r>
            <a:r>
              <a:rPr lang="en-US" sz="1400" dirty="0"/>
              <a:t>for use in charts and graphs with many data points. </a:t>
            </a:r>
          </a:p>
          <a:p>
            <a:pPr marL="0" lvl="1"/>
            <a:r>
              <a:rPr lang="en-US" sz="1400" dirty="0"/>
              <a:t>These additional</a:t>
            </a:r>
            <a:r>
              <a:rPr lang="en-US" sz="1400" baseline="0" dirty="0"/>
              <a:t> colors should only be used in PowerPoint presentations when needed to clearly communicate a message to your audience. </a:t>
            </a:r>
            <a:endParaRPr lang="en-US" sz="1400" dirty="0"/>
          </a:p>
          <a:p>
            <a:pPr marL="0" lvl="1"/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5159" y="3957469"/>
            <a:ext cx="7610722" cy="10616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7047" y="1581625"/>
            <a:ext cx="7359012" cy="207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"/>
          <p:cNvSpPr>
            <a:spLocks noGrp="1"/>
          </p:cNvSpPr>
          <p:nvPr>
            <p:ph type="body" sz="quarter" idx="14" hasCustomPrompt="1"/>
          </p:nvPr>
        </p:nvSpPr>
        <p:spPr>
          <a:xfrm>
            <a:off x="8077200" y="5262726"/>
            <a:ext cx="1866900" cy="187579"/>
          </a:xfrm>
          <a:noFill/>
        </p:spPr>
        <p:txBody>
          <a:bodyPr/>
          <a:lstStyle>
            <a:lvl1pPr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Apr. 6, 2020</a:t>
            </a:r>
          </a:p>
        </p:txBody>
      </p:sp>
      <p:sp>
        <p:nvSpPr>
          <p:cNvPr id="7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8077199" y="4235572"/>
            <a:ext cx="3429001" cy="635908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86343" y="2414671"/>
            <a:ext cx="3419857" cy="1472187"/>
          </a:xfrm>
          <a:noFill/>
        </p:spPr>
        <p:txBody>
          <a:bodyPr anchor="t" anchorCtr="0"/>
          <a:lstStyle>
            <a:lvl1pPr defTabSz="914400">
              <a:spcBef>
                <a:spcPct val="0"/>
              </a:spcBef>
              <a:defRPr sz="25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25 pt. black. Bold. Sentence case.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7" y="1907820"/>
            <a:ext cx="5869316" cy="232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4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/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6042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ection title"/>
          <p:cNvSpPr>
            <a:spLocks noGrp="1"/>
          </p:cNvSpPr>
          <p:nvPr>
            <p:ph type="title" hasCustomPrompt="1"/>
          </p:nvPr>
        </p:nvSpPr>
        <p:spPr>
          <a:xfrm>
            <a:off x="4381500" y="4114800"/>
            <a:ext cx="7124700" cy="971492"/>
          </a:xfr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lang="en-US" sz="4000" baseline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Title 40 pt. black. Bold. Sentence case.</a:t>
            </a:r>
          </a:p>
        </p:txBody>
      </p:sp>
      <p:sp>
        <p:nvSpPr>
          <p:cNvPr id="12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00" y="5309456"/>
            <a:ext cx="7124700" cy="182290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Bold. Sentence case.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3787281"/>
            <a:ext cx="4114800" cy="0"/>
          </a:xfrm>
          <a:prstGeom prst="line">
            <a:avLst/>
          </a:prstGeom>
          <a:ln w="203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"/>
          <p:cNvSpPr>
            <a:spLocks noGrp="1"/>
          </p:cNvSpPr>
          <p:nvPr>
            <p:ph type="body" sz="quarter" idx="15" hasCustomPrompt="1"/>
          </p:nvPr>
        </p:nvSpPr>
        <p:spPr>
          <a:xfrm>
            <a:off x="4381500" y="5651814"/>
            <a:ext cx="1562101" cy="126192"/>
          </a:xfrm>
          <a:noFill/>
        </p:spPr>
        <p:txBody>
          <a:bodyPr/>
          <a:lstStyle>
            <a:lvl1pPr>
              <a:defRPr sz="12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Apr. 6, 2020</a:t>
            </a:r>
          </a:p>
        </p:txBody>
      </p:sp>
      <p:sp>
        <p:nvSpPr>
          <p:cNvPr id="18" name="Presenters"/>
          <p:cNvSpPr>
            <a:spLocks noGrp="1"/>
          </p:cNvSpPr>
          <p:nvPr>
            <p:ph type="body" sz="quarter" idx="16" hasCustomPrompt="1"/>
          </p:nvPr>
        </p:nvSpPr>
        <p:spPr>
          <a:xfrm>
            <a:off x="685799" y="2824218"/>
            <a:ext cx="3150281" cy="66911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 Bold. </a:t>
            </a:r>
          </a:p>
        </p:txBody>
      </p:sp>
      <p:sp>
        <p:nvSpPr>
          <p:cNvPr id="15" name="Clearspace note"/>
          <p:cNvSpPr/>
          <p:nvPr userDrawn="1"/>
        </p:nvSpPr>
        <p:spPr>
          <a:xfrm flipH="1">
            <a:off x="12488965" y="3548726"/>
            <a:ext cx="2586681" cy="293948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Align cover  image to grid lines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114800" y="-20638"/>
            <a:ext cx="8077200" cy="3716338"/>
          </a:xfrm>
          <a:solidFill>
            <a:schemeClr val="accent4"/>
          </a:solidFill>
        </p:spPr>
        <p:txBody>
          <a:bodyPr tIns="365760"/>
          <a:lstStyle>
            <a:lvl1pPr algn="ctr">
              <a:defRPr b="0"/>
            </a:lvl1pPr>
          </a:lstStyle>
          <a:p>
            <a:r>
              <a:rPr lang="en-US" dirty="0"/>
              <a:t>Click to insert photo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2317391" y="2032206"/>
            <a:ext cx="2766590" cy="792012"/>
            <a:chOff x="12290811" y="2032206"/>
            <a:chExt cx="2766590" cy="7920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0720" y="2032206"/>
              <a:ext cx="2586681" cy="792012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lvl="0" indent="0">
                <a:lnSpc>
                  <a:spcPct val="90000"/>
                </a:lnSpc>
                <a:spcBef>
                  <a:spcPts val="1000"/>
                </a:spcBef>
                <a:buSzPct val="115000"/>
                <a:buFont typeface="Arial" panose="020B0604020202020204" pitchFamily="34" charset="0"/>
                <a:buNone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Contact Advanced Media for assistance with alternative cover images.</a:t>
              </a:r>
            </a:p>
          </p:txBody>
        </p:sp>
        <p:sp>
          <p:nvSpPr>
            <p:cNvPr id="21" name="Isosceles Triangle 20"/>
            <p:cNvSpPr/>
            <p:nvPr userDrawn="1"/>
          </p:nvSpPr>
          <p:spPr>
            <a:xfrm rot="16200000" flipH="1">
              <a:off x="12008304" y="2339911"/>
              <a:ext cx="74750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71" y="467843"/>
            <a:ext cx="2997230" cy="11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328" userDrawn="1">
          <p15:clr>
            <a:srgbClr val="FBAE40"/>
          </p15:clr>
        </p15:guide>
        <p15:guide id="2" pos="25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/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-7938" y="-23813"/>
            <a:ext cx="12199938" cy="5014913"/>
          </a:xfrm>
          <a:solidFill>
            <a:schemeClr val="accent2"/>
          </a:solidFill>
        </p:spPr>
        <p:txBody>
          <a:bodyPr tIns="36576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8" name="Date"/>
          <p:cNvSpPr>
            <a:spLocks noGrp="1"/>
          </p:cNvSpPr>
          <p:nvPr>
            <p:ph type="body" sz="quarter" idx="14" hasCustomPrompt="1"/>
          </p:nvPr>
        </p:nvSpPr>
        <p:spPr>
          <a:xfrm>
            <a:off x="9944100" y="5502899"/>
            <a:ext cx="1562100" cy="162189"/>
          </a:xfrm>
        </p:spPr>
        <p:txBody>
          <a:bodyPr vert="horz" lIns="91440" tIns="0" rIns="0" bIns="45720" rtlCol="0" anchor="t"/>
          <a:lstStyle>
            <a:lvl1pPr>
              <a:defRPr lang="en-US" sz="1200" b="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r" defTabSz="914400"/>
            <a:r>
              <a:rPr lang="en-US" dirty="0"/>
              <a:t>Apr. 6, 2020</a:t>
            </a:r>
          </a:p>
        </p:txBody>
      </p:sp>
      <p:sp>
        <p:nvSpPr>
          <p:cNvPr id="7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4655126" y="5455226"/>
            <a:ext cx="4984173" cy="569381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 Bold. 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704573" y="3067000"/>
            <a:ext cx="8917406" cy="1151330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4800">
                <a:solidFill>
                  <a:schemeClr val="bg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48 pt. white. Bold. Sentence 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04572" y="4469686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white. Sentence case.</a:t>
            </a:r>
          </a:p>
        </p:txBody>
      </p:sp>
      <p:sp>
        <p:nvSpPr>
          <p:cNvPr id="11" name="Clearspace note"/>
          <p:cNvSpPr/>
          <p:nvPr userDrawn="1"/>
        </p:nvSpPr>
        <p:spPr>
          <a:xfrm flipH="1">
            <a:off x="12524980" y="4878916"/>
            <a:ext cx="2420380" cy="272204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Align cover  image to grid line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2349070" y="1973973"/>
            <a:ext cx="2772200" cy="1019338"/>
            <a:chOff x="12285201" y="2032206"/>
            <a:chExt cx="2772200" cy="101933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0720" y="2032206"/>
              <a:ext cx="2586681" cy="1019338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lvl="0" indent="0">
                <a:lnSpc>
                  <a:spcPct val="90000"/>
                </a:lnSpc>
                <a:spcBef>
                  <a:spcPts val="1000"/>
                </a:spcBef>
                <a:buSzPct val="115000"/>
                <a:buFont typeface="Arial" panose="020B0604020202020204" pitchFamily="34" charset="0"/>
                <a:buNone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  <a:p>
              <a:pPr marL="111125" marR="0" lvl="0" indent="-111125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15000"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dirty="0">
                  <a:solidFill>
                    <a:schemeClr val="tx1"/>
                  </a:solidFill>
                </a:rPr>
                <a:t>Ensure the photo is dark enough for the white title and subhead to be clearly readable.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Contact Advanced Media for assistance with alternative cover images.</a:t>
              </a: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16200000" flipH="1">
              <a:off x="11886756" y="2470605"/>
              <a:ext cx="979384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5111046"/>
            <a:ext cx="2895602" cy="11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3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552" userDrawn="1">
          <p15:clr>
            <a:srgbClr val="FBAE40"/>
          </p15:clr>
        </p15:guide>
        <p15:guide id="2" orient="horz" pos="3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1 column/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2251609"/>
            <a:ext cx="3418367" cy="3539591"/>
          </a:xfrm>
          <a:noFill/>
        </p:spPr>
        <p:txBody>
          <a:bodyPr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381500" y="1572733"/>
            <a:ext cx="7124700" cy="4218468"/>
          </a:xfrm>
          <a:solidFill>
            <a:schemeClr val="bg2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7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291689" y="2696946"/>
            <a:ext cx="2769174" cy="390878"/>
            <a:chOff x="12291689" y="2696946"/>
            <a:chExt cx="2769174" cy="390878"/>
          </a:xfrm>
        </p:grpSpPr>
        <p:sp>
          <p:nvSpPr>
            <p:cNvPr id="4" name="Isosceles Triangle 3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  <p:sp>
        <p:nvSpPr>
          <p:cNvPr id="13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883582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41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"/>
          <p:cNvSpPr>
            <a:spLocks noGrp="1"/>
          </p:cNvSpPr>
          <p:nvPr>
            <p:ph type="body" sz="quarter" idx="13" hasCustomPrompt="1"/>
          </p:nvPr>
        </p:nvSpPr>
        <p:spPr>
          <a:xfrm>
            <a:off x="685799" y="2008402"/>
            <a:ext cx="10829543" cy="3782798"/>
          </a:xfrm>
          <a:noFill/>
        </p:spPr>
        <p:txBody>
          <a:bodyPr/>
          <a:lstStyle>
            <a:lvl1pPr marL="219456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24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1572733"/>
            <a:ext cx="10820400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7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638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6258629" y="2068033"/>
            <a:ext cx="5247571" cy="3723167"/>
          </a:xfrm>
          <a:noFill/>
        </p:spPr>
        <p:txBody>
          <a:bodyPr rIns="182880"/>
          <a:lstStyle>
            <a:lvl1pPr marL="219456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2068032"/>
            <a:ext cx="5247167" cy="3723167"/>
          </a:xfrm>
          <a:noFill/>
        </p:spPr>
        <p:txBody>
          <a:bodyPr rIns="182880"/>
          <a:lstStyle>
            <a:lvl1pPr marL="219456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248400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8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3016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ody 3"/>
          <p:cNvSpPr>
            <a:spLocks noGrp="1"/>
          </p:cNvSpPr>
          <p:nvPr>
            <p:ph type="body" sz="quarter" idx="18" hasCustomPrompt="1"/>
          </p:nvPr>
        </p:nvSpPr>
        <p:spPr>
          <a:xfrm>
            <a:off x="8092684" y="2258533"/>
            <a:ext cx="3413515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4396984" y="2258533"/>
            <a:ext cx="3413516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2" y="2258533"/>
            <a:ext cx="3418367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364234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77200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7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10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67666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3 columns/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685800" y="1153633"/>
            <a:ext cx="3429000" cy="1940443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381500" y="1153633"/>
            <a:ext cx="3429000" cy="1940444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8077200" y="1153633"/>
            <a:ext cx="3429000" cy="1940443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3" name="Body 3"/>
          <p:cNvSpPr>
            <a:spLocks noGrp="1"/>
          </p:cNvSpPr>
          <p:nvPr>
            <p:ph type="body" sz="quarter" idx="18" hasCustomPrompt="1"/>
          </p:nvPr>
        </p:nvSpPr>
        <p:spPr>
          <a:xfrm>
            <a:off x="8077200" y="3849863"/>
            <a:ext cx="3429000" cy="1940442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4381500" y="3849863"/>
            <a:ext cx="3429000" cy="1940443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3849863"/>
            <a:ext cx="3418367" cy="1941337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364234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8077200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451178" y="1928415"/>
            <a:ext cx="2769174" cy="390878"/>
            <a:chOff x="12291689" y="2696946"/>
            <a:chExt cx="2769174" cy="390878"/>
          </a:xfrm>
        </p:grpSpPr>
        <p:sp>
          <p:nvSpPr>
            <p:cNvPr id="16" name="Isosceles Triangle 15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  <p:sp>
        <p:nvSpPr>
          <p:cNvPr id="19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20399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esenters"/>
          <p:cNvSpPr>
            <a:spLocks noGrp="1"/>
          </p:cNvSpPr>
          <p:nvPr>
            <p:ph type="body" idx="1"/>
          </p:nvPr>
        </p:nvSpPr>
        <p:spPr>
          <a:xfrm>
            <a:off x="647700" y="3811347"/>
            <a:ext cx="3581400" cy="3339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7700" y="2743200"/>
            <a:ext cx="10896600" cy="70184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pyright"/>
          <p:cNvSpPr txBox="1">
            <a:spLocks noChangeArrowheads="1"/>
          </p:cNvSpPr>
          <p:nvPr userDrawn="1"/>
        </p:nvSpPr>
        <p:spPr bwMode="auto">
          <a:xfrm>
            <a:off x="183390" y="6579155"/>
            <a:ext cx="152300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l"/>
            <a:r>
              <a:rPr lang="en-US" sz="600" dirty="0">
                <a:latin typeface="Arial" pitchFamily="34" charset="0"/>
                <a:cs typeface="Arial" pitchFamily="34" charset="0"/>
              </a:rPr>
              <a:t>© 2020</a:t>
            </a:r>
            <a:r>
              <a:rPr lang="en-US" sz="600" baseline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/>
              <a:t>Raytheon Technologies</a:t>
            </a:r>
            <a:br>
              <a:rPr lang="en-US" sz="600" dirty="0"/>
            </a:br>
            <a:r>
              <a:rPr lang="en-US" sz="600" dirty="0"/>
              <a:t>All rights reserved</a:t>
            </a:r>
          </a:p>
        </p:txBody>
      </p:sp>
      <p:sp>
        <p:nvSpPr>
          <p:cNvPr id="14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9" name="Copyright"/>
          <p:cNvSpPr txBox="1">
            <a:spLocks noChangeArrowheads="1"/>
          </p:cNvSpPr>
          <p:nvPr userDrawn="1"/>
        </p:nvSpPr>
        <p:spPr bwMode="auto">
          <a:xfrm>
            <a:off x="4963949" y="6956980"/>
            <a:ext cx="2264102" cy="92333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ctr"/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8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73" r:id="rId3"/>
    <p:sldLayoutId id="214748367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0" rtl="0" eaLnBrk="1" latinLnBrk="0" hangingPunct="1">
        <a:lnSpc>
          <a:spcPct val="90000"/>
        </a:lnSpc>
        <a:spcBef>
          <a:spcPts val="0"/>
        </a:spcBef>
        <a:buSzPct val="115000"/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 userDrawn="1">
          <p15:clr>
            <a:srgbClr val="A4A3A4"/>
          </p15:clr>
        </p15:guide>
        <p15:guide id="3" pos="7248" userDrawn="1">
          <p15:clr>
            <a:srgbClr val="A4A3A4"/>
          </p15:clr>
        </p15:guide>
        <p15:guide id="5" pos="1416" userDrawn="1">
          <p15:clr>
            <a:srgbClr val="A4A3A4"/>
          </p15:clr>
        </p15:guide>
        <p15:guide id="6" pos="1608" userDrawn="1">
          <p15:clr>
            <a:srgbClr val="A4A3A4"/>
          </p15:clr>
        </p15:guide>
        <p15:guide id="7" pos="2592" userDrawn="1">
          <p15:clr>
            <a:srgbClr val="A4A3A4"/>
          </p15:clr>
        </p15:guide>
        <p15:guide id="8" pos="2760" userDrawn="1">
          <p15:clr>
            <a:srgbClr val="A4A3A4"/>
          </p15:clr>
        </p15:guide>
        <p15:guide id="9" pos="3744" userDrawn="1">
          <p15:clr>
            <a:srgbClr val="A4A3A4"/>
          </p15:clr>
        </p15:guide>
        <p15:guide id="10" pos="3936" userDrawn="1">
          <p15:clr>
            <a:srgbClr val="A4A3A4"/>
          </p15:clr>
        </p15:guide>
        <p15:guide id="11" pos="4920" userDrawn="1">
          <p15:clr>
            <a:srgbClr val="A4A3A4"/>
          </p15:clr>
        </p15:guide>
        <p15:guide id="12" pos="5088" userDrawn="1">
          <p15:clr>
            <a:srgbClr val="A4A3A4"/>
          </p15:clr>
        </p15:guide>
        <p15:guide id="13" pos="6072" userDrawn="1">
          <p15:clr>
            <a:srgbClr val="A4A3A4"/>
          </p15:clr>
        </p15:guide>
        <p15:guide id="14" pos="6264" userDrawn="1">
          <p15:clr>
            <a:srgbClr val="A4A3A4"/>
          </p15:clr>
        </p15:guide>
        <p15:guide id="15" orient="horz" pos="3888" userDrawn="1">
          <p15:clr>
            <a:srgbClr val="547EBF"/>
          </p15:clr>
        </p15:guide>
        <p15:guide id="16" orient="horz" pos="1296" userDrawn="1">
          <p15:clr>
            <a:srgbClr val="547EBF"/>
          </p15:clr>
        </p15:guide>
        <p15:guide id="17" orient="horz" pos="2592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Body"/>
          <p:cNvSpPr>
            <a:spLocks noGrp="1"/>
          </p:cNvSpPr>
          <p:nvPr>
            <p:ph type="body" idx="1"/>
          </p:nvPr>
        </p:nvSpPr>
        <p:spPr>
          <a:xfrm>
            <a:off x="685800" y="1562100"/>
            <a:ext cx="10821419" cy="4229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94944" y="463255"/>
            <a:ext cx="10811256" cy="6797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" y="6299908"/>
            <a:ext cx="1028742" cy="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2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0" r:id="rId2"/>
    <p:sldLayoutId id="2147483664" r:id="rId3"/>
    <p:sldLayoutId id="2147483665" r:id="rId4"/>
    <p:sldLayoutId id="2147483678" r:id="rId5"/>
    <p:sldLayoutId id="2147483666" r:id="rId6"/>
    <p:sldLayoutId id="2147483655" r:id="rId7"/>
    <p:sldLayoutId id="214748369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algn="l" defTabSz="914400" rtl="0" eaLnBrk="1" latinLnBrk="0" hangingPunct="1">
        <a:lnSpc>
          <a:spcPct val="80000"/>
        </a:lnSpc>
        <a:spcBef>
          <a:spcPct val="0"/>
        </a:spcBef>
        <a:buNone/>
        <a:defRPr lang="en-US" sz="3200" b="1" kern="1200" baseline="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19456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179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41248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60704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48" userDrawn="1">
          <p15:clr>
            <a:srgbClr val="547EBF"/>
          </p15:clr>
        </p15:guide>
        <p15:guide id="3" pos="432" userDrawn="1">
          <p15:clr>
            <a:srgbClr val="547EBF"/>
          </p15:clr>
        </p15:guide>
        <p15:guide id="4" orient="horz" pos="3888" userDrawn="1">
          <p15:clr>
            <a:srgbClr val="547EBF"/>
          </p15:clr>
        </p15:guide>
        <p15:guide id="5" orient="horz" pos="288" userDrawn="1">
          <p15:clr>
            <a:srgbClr val="547EBF"/>
          </p15:clr>
        </p15:guide>
        <p15:guide id="6" pos="1416" userDrawn="1">
          <p15:clr>
            <a:srgbClr val="A4A3A4"/>
          </p15:clr>
        </p15:guide>
        <p15:guide id="7" pos="1608" userDrawn="1">
          <p15:clr>
            <a:srgbClr val="A4A3A4"/>
          </p15:clr>
        </p15:guide>
        <p15:guide id="8" pos="3744" userDrawn="1">
          <p15:clr>
            <a:srgbClr val="A4A3A4"/>
          </p15:clr>
        </p15:guide>
        <p15:guide id="9" pos="3936" userDrawn="1">
          <p15:clr>
            <a:srgbClr val="A4A3A4"/>
          </p15:clr>
        </p15:guide>
        <p15:guide id="10" pos="4920" userDrawn="1">
          <p15:clr>
            <a:srgbClr val="A4A3A4"/>
          </p15:clr>
        </p15:guide>
        <p15:guide id="11" pos="5088" userDrawn="1">
          <p15:clr>
            <a:srgbClr val="A4A3A4"/>
          </p15:clr>
        </p15:guide>
        <p15:guide id="12" pos="6072" userDrawn="1">
          <p15:clr>
            <a:srgbClr val="A4A3A4"/>
          </p15:clr>
        </p15:guide>
        <p15:guide id="13" pos="6264" userDrawn="1">
          <p15:clr>
            <a:srgbClr val="A4A3A4"/>
          </p15:clr>
        </p15:guide>
        <p15:guide id="14" pos="2592" userDrawn="1">
          <p15:clr>
            <a:srgbClr val="A4A3A4"/>
          </p15:clr>
        </p15:guide>
        <p15:guide id="15" pos="2760" userDrawn="1">
          <p15:clr>
            <a:srgbClr val="A4A3A4"/>
          </p15:clr>
        </p15:guide>
        <p15:guide id="16" orient="horz" pos="720" userDrawn="1">
          <p15:clr>
            <a:srgbClr val="547EBF"/>
          </p15:clr>
        </p15:guide>
        <p15:guide id="17" orient="horz" pos="480" userDrawn="1">
          <p15:clr>
            <a:srgbClr val="547EBF"/>
          </p15:clr>
        </p15:guide>
        <p15:guide id="18" orient="horz" pos="984" userDrawn="1">
          <p15:clr>
            <a:srgbClr val="F26B43"/>
          </p15:clr>
        </p15:guide>
        <p15:guide id="19" orient="horz" pos="36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esenters"/>
          <p:cNvSpPr>
            <a:spLocks noGrp="1"/>
          </p:cNvSpPr>
          <p:nvPr>
            <p:ph type="body" idx="1"/>
          </p:nvPr>
        </p:nvSpPr>
        <p:spPr>
          <a:xfrm>
            <a:off x="685800" y="3900728"/>
            <a:ext cx="3581400" cy="3339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85800" y="1874225"/>
            <a:ext cx="10820400" cy="166199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" y="6299908"/>
            <a:ext cx="1028742" cy="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0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0" rtl="0" eaLnBrk="1" latinLnBrk="0" hangingPunct="1">
        <a:lnSpc>
          <a:spcPct val="90000"/>
        </a:lnSpc>
        <a:spcBef>
          <a:spcPts val="0"/>
        </a:spcBef>
        <a:buSzPct val="115000"/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>
          <p15:clr>
            <a:srgbClr val="A4A3A4"/>
          </p15:clr>
        </p15:guide>
        <p15:guide id="3" pos="7248">
          <p15:clr>
            <a:srgbClr val="A4A3A4"/>
          </p15:clr>
        </p15:guide>
        <p15:guide id="5" pos="1416">
          <p15:clr>
            <a:srgbClr val="A4A3A4"/>
          </p15:clr>
        </p15:guide>
        <p15:guide id="6" pos="1608">
          <p15:clr>
            <a:srgbClr val="A4A3A4"/>
          </p15:clr>
        </p15:guide>
        <p15:guide id="7" pos="2592">
          <p15:clr>
            <a:srgbClr val="A4A3A4"/>
          </p15:clr>
        </p15:guide>
        <p15:guide id="8" pos="2760">
          <p15:clr>
            <a:srgbClr val="A4A3A4"/>
          </p15:clr>
        </p15:guide>
        <p15:guide id="9" pos="3744">
          <p15:clr>
            <a:srgbClr val="A4A3A4"/>
          </p15:clr>
        </p15:guide>
        <p15:guide id="10" pos="3936">
          <p15:clr>
            <a:srgbClr val="A4A3A4"/>
          </p15:clr>
        </p15:guide>
        <p15:guide id="11" pos="4920">
          <p15:clr>
            <a:srgbClr val="A4A3A4"/>
          </p15:clr>
        </p15:guide>
        <p15:guide id="12" pos="5088">
          <p15:clr>
            <a:srgbClr val="A4A3A4"/>
          </p15:clr>
        </p15:guide>
        <p15:guide id="13" pos="6072">
          <p15:clr>
            <a:srgbClr val="A4A3A4"/>
          </p15:clr>
        </p15:guide>
        <p15:guide id="14" pos="6264">
          <p15:clr>
            <a:srgbClr val="A4A3A4"/>
          </p15:clr>
        </p15:guide>
        <p15:guide id="15" orient="horz" pos="3888">
          <p15:clr>
            <a:srgbClr val="547EBF"/>
          </p15:clr>
        </p15:guide>
        <p15:guide id="16" orient="horz" pos="1296">
          <p15:clr>
            <a:srgbClr val="547EBF"/>
          </p15:clr>
        </p15:guide>
        <p15:guide id="17" orient="horz" pos="2592">
          <p15:clr>
            <a:srgbClr val="547EBF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/>
          <p:cNvSpPr>
            <a:spLocks noGrp="1"/>
          </p:cNvSpPr>
          <p:nvPr>
            <p:ph type="title"/>
          </p:nvPr>
        </p:nvSpPr>
        <p:spPr>
          <a:xfrm>
            <a:off x="694944" y="443164"/>
            <a:ext cx="7115556" cy="685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0" name="Body"/>
          <p:cNvSpPr>
            <a:spLocks noGrp="1"/>
          </p:cNvSpPr>
          <p:nvPr>
            <p:ph type="body" idx="1"/>
          </p:nvPr>
        </p:nvSpPr>
        <p:spPr>
          <a:xfrm>
            <a:off x="685800" y="1385246"/>
            <a:ext cx="10821419" cy="42916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" y="6299908"/>
            <a:ext cx="1028742" cy="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7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 userDrawn="1">
          <p15:clr>
            <a:srgbClr val="F26B43"/>
          </p15:clr>
        </p15:guide>
        <p15:guide id="2" pos="7248" userDrawn="1">
          <p15:clr>
            <a:srgbClr val="F26B43"/>
          </p15:clr>
        </p15:guide>
        <p15:guide id="3" pos="1416" userDrawn="1">
          <p15:clr>
            <a:srgbClr val="F26B43"/>
          </p15:clr>
        </p15:guide>
        <p15:guide id="4" pos="1608" userDrawn="1">
          <p15:clr>
            <a:srgbClr val="F26B43"/>
          </p15:clr>
        </p15:guide>
        <p15:guide id="5" pos="2592" userDrawn="1">
          <p15:clr>
            <a:srgbClr val="F26B43"/>
          </p15:clr>
        </p15:guide>
        <p15:guide id="6" pos="2760" userDrawn="1">
          <p15:clr>
            <a:srgbClr val="F26B43"/>
          </p15:clr>
        </p15:guide>
        <p15:guide id="7" pos="3744" userDrawn="1">
          <p15:clr>
            <a:srgbClr val="F26B43"/>
          </p15:clr>
        </p15:guide>
        <p15:guide id="8" pos="3936" userDrawn="1">
          <p15:clr>
            <a:srgbClr val="F26B43"/>
          </p15:clr>
        </p15:guide>
        <p15:guide id="9" pos="4920" userDrawn="1">
          <p15:clr>
            <a:srgbClr val="F26B43"/>
          </p15:clr>
        </p15:guide>
        <p15:guide id="10" pos="5088" userDrawn="1">
          <p15:clr>
            <a:srgbClr val="F26B43"/>
          </p15:clr>
        </p15:guide>
        <p15:guide id="11" pos="6072" userDrawn="1">
          <p15:clr>
            <a:srgbClr val="F26B43"/>
          </p15:clr>
        </p15:guide>
        <p15:guide id="12" pos="6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raw.githubusercontent.com%2Fisocpp%2Flogos%2Fmaster%2Fcpp_logo.png&amp;imgrefurl=https%3A%2F%2Fgithub.com%2Fisocpp%2Flogos&amp;tbnid=-Xmy4EXL86X89M&amp;vet=12ahUKEwjVvYz4p_3rAhVEO98KHaeqCzcQMygIegUIARDhAQ..i&amp;docid=8PEeGHOSawj3cM&amp;w=918&amp;h=1032&amp;q=c%2B%2B&amp;client=firefox-b-1-d&amp;ved=2ahUKEwjVvYz4p_3rAhVEO98KHaeqCzcQMygIegUIARDhA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hyperlink" Target="https://www.google.com/imgres?imgurl=https%3A%2F%2Fcamo.githubusercontent.com%2F91de473fa3f2f749a56effc3e64f1049d108251f%2F68747470733a2f2f75706c6f61642e77696b696d656469612e6f72672f77696b6970656469612f636f6d6d6f6e732f7468756d622f632f63332f507974686f6e2d6c6f676f2d6e6f746578742e7376672f37363870782d507974686f6e2d6c6f676f2d6e6f746578742e7376672e706e67&amp;imgrefurl=https%3A%2F%2Fgithub.com%2Fpython%2Fcpython&amp;tbnid=rbJkZvEjtpmPbM&amp;vet=12ahUKEwjBv43rp_3rAhVMZN8KHc7oC6cQMygBegUIARDOAQ..i&amp;docid=c0z0eoeQftV_cM&amp;w=768&amp;h=768&amp;q=python&amp;client=firefox-b-1-d&amp;ved=2ahUKEwjBv43rp_3rAhVMZN8KHc7oC6cQMygBegUIARDOAQ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– A Python implementation of SBOL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Tom Mitchell, Bryan Bartley, Jake Beal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381500" y="5651814"/>
            <a:ext cx="1562101" cy="182290"/>
          </a:xfrm>
        </p:spPr>
        <p:txBody>
          <a:bodyPr/>
          <a:lstStyle/>
          <a:p>
            <a:r>
              <a:rPr lang="en-US" dirty="0"/>
              <a:t>October 2022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For IWBDA 2022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7C27869-B755-5D4D-A59B-383820E190C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l="5235" r="5235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D82BF0-AEB0-F549-BB9F-6D80BD3CE96B}"/>
              </a:ext>
            </a:extLst>
          </p:cNvPr>
          <p:cNvSpPr txBox="1"/>
          <p:nvPr/>
        </p:nvSpPr>
        <p:spPr>
          <a:xfrm>
            <a:off x="8478981" y="6126827"/>
            <a:ext cx="356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This document does not contain technology or technical data controlled under either U.S. International Traffic in Arms Regulation or U.S. Export Administration Regulations. </a:t>
            </a:r>
          </a:p>
        </p:txBody>
      </p:sp>
    </p:spTree>
    <p:extLst>
      <p:ext uri="{BB962C8B-B14F-4D97-AF65-F5344CB8AC3E}">
        <p14:creationId xmlns:p14="http://schemas.microsoft.com/office/powerpoint/2010/main" val="1731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FB6420A-EF75-174D-8573-834A5B8C9140}"/>
              </a:ext>
            </a:extLst>
          </p:cNvPr>
          <p:cNvGrpSpPr/>
          <p:nvPr/>
        </p:nvGrpSpPr>
        <p:grpSpPr>
          <a:xfrm>
            <a:off x="1960026" y="1405735"/>
            <a:ext cx="8738394" cy="4314180"/>
            <a:chOff x="177800" y="772988"/>
            <a:chExt cx="8738394" cy="4314180"/>
          </a:xfrm>
        </p:grpSpPr>
        <p:sp>
          <p:nvSpPr>
            <p:cNvPr id="10" name="Slide Number Placeholder 3">
              <a:extLst>
                <a:ext uri="{FF2B5EF4-FFF2-40B4-BE49-F238E27FC236}">
                  <a16:creationId xmlns:a16="http://schemas.microsoft.com/office/drawing/2014/main" id="{469834C2-E565-6745-BEAF-259694A975D0}"/>
                </a:ext>
              </a:extLst>
            </p:cNvPr>
            <p:cNvSpPr txBox="1">
              <a:spLocks/>
            </p:cNvSpPr>
            <p:nvPr/>
          </p:nvSpPr>
          <p:spPr>
            <a:xfrm>
              <a:off x="6553200" y="4767263"/>
              <a:ext cx="2133600" cy="273844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0200C452-46A9-46DE-B3AC-9F1C16DAFCC5}" type="slidenum">
                <a:rPr lang="en-US" smtClean="0"/>
                <a:pPr/>
                <a:t>10</a:t>
              </a:fld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CC3433-215E-D545-938F-0F451F107926}"/>
                </a:ext>
              </a:extLst>
            </p:cNvPr>
            <p:cNvSpPr/>
            <p:nvPr/>
          </p:nvSpPr>
          <p:spPr>
            <a:xfrm>
              <a:off x="2641600" y="772988"/>
              <a:ext cx="3860800" cy="10160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Component: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iGEM#I13504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AB67E6-DAE2-C14B-AB39-EF942500CFFC}"/>
                </a:ext>
              </a:extLst>
            </p:cNvPr>
            <p:cNvGrpSpPr/>
            <p:nvPr/>
          </p:nvGrpSpPr>
          <p:grpSpPr>
            <a:xfrm>
              <a:off x="3511549" y="1296684"/>
              <a:ext cx="2019300" cy="533400"/>
              <a:chOff x="3581400" y="5067300"/>
              <a:chExt cx="2019300" cy="5334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752130F-029A-274C-BA50-19772C3C8679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4" name="Chord 13">
                <a:extLst>
                  <a:ext uri="{FF2B5EF4-FFF2-40B4-BE49-F238E27FC236}">
                    <a16:creationId xmlns:a16="http://schemas.microsoft.com/office/drawing/2014/main" id="{0AC0B657-4C7A-AD41-9039-F7CBD1FF4131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5" name="Pentagon 14">
                <a:extLst>
                  <a:ext uri="{FF2B5EF4-FFF2-40B4-BE49-F238E27FC236}">
                    <a16:creationId xmlns:a16="http://schemas.microsoft.com/office/drawing/2014/main" id="{B4FC4F90-B6ED-D34A-A7FE-0E2781AA8368}"/>
                  </a:ext>
                </a:extLst>
              </p:cNvPr>
              <p:cNvSpPr/>
              <p:nvPr/>
            </p:nvSpPr>
            <p:spPr>
              <a:xfrm>
                <a:off x="4337050" y="5295023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6" name="Left-Right-Up Arrow 15">
                <a:extLst>
                  <a:ext uri="{FF2B5EF4-FFF2-40B4-BE49-F238E27FC236}">
                    <a16:creationId xmlns:a16="http://schemas.microsoft.com/office/drawing/2014/main" id="{F4832A18-64C6-9B4C-8F60-43664F709203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386F503-ABF3-3843-845D-CD95710CA45E}"/>
                </a:ext>
              </a:extLst>
            </p:cNvPr>
            <p:cNvGrpSpPr/>
            <p:nvPr/>
          </p:nvGrpSpPr>
          <p:grpSpPr>
            <a:xfrm>
              <a:off x="177800" y="2505747"/>
              <a:ext cx="8738394" cy="2581421"/>
              <a:chOff x="228600" y="3974951"/>
              <a:chExt cx="8738394" cy="258142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80B282A-8B38-F249-BB4C-E62D9270AE57}"/>
                  </a:ext>
                </a:extLst>
              </p:cNvPr>
              <p:cNvGrpSpPr/>
              <p:nvPr/>
            </p:nvGrpSpPr>
            <p:grpSpPr>
              <a:xfrm>
                <a:off x="228600" y="4444998"/>
                <a:ext cx="2711452" cy="2111374"/>
                <a:chOff x="-146051" y="4432299"/>
                <a:chExt cx="2711452" cy="2111374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54BFE91-1105-4545-B3D0-5E00796DD2C7}"/>
                    </a:ext>
                  </a:extLst>
                </p:cNvPr>
                <p:cNvSpPr/>
                <p:nvPr/>
              </p:nvSpPr>
              <p:spPr>
                <a:xfrm>
                  <a:off x="-146051" y="4432299"/>
                  <a:ext cx="2711452" cy="2060575"/>
                </a:xfrm>
                <a:prstGeom prst="rect">
                  <a:avLst/>
                </a:prstGeom>
                <a:solidFill>
                  <a:srgbClr val="30ACEC">
                    <a:lumMod val="20000"/>
                    <a:lumOff val="80000"/>
                  </a:srgbClr>
                </a:solidFill>
                <a:ln w="15875" cap="rnd" cmpd="sng" algn="ctr">
                  <a:solidFill>
                    <a:srgbClr val="30ACEC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Component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identity: iGEM#B0034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name: RBS (</a:t>
                  </a:r>
                  <a:r>
                    <a:rPr kumimoji="0" lang="en-US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Elowitz</a:t>
                  </a: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 1999)</a:t>
                  </a:r>
                </a:p>
                <a:p>
                  <a:pPr marL="457200" lvl="0" indent="-457200"/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type: </a:t>
                  </a:r>
                  <a:r>
                    <a:rPr lang="en-US" kern="0" dirty="0">
                      <a:solidFill>
                        <a:prstClr val="black"/>
                      </a:solidFill>
                      <a:latin typeface="Corbel"/>
                    </a:rPr>
                    <a:t>SBO: DNA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role: SO: Ribosome Entry Site</a:t>
                  </a: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9E70AFA9-A1D7-FD42-AAB3-8DC5EDDD46B2}"/>
                    </a:ext>
                  </a:extLst>
                </p:cNvPr>
                <p:cNvGrpSpPr/>
                <p:nvPr/>
              </p:nvGrpSpPr>
              <p:grpSpPr>
                <a:xfrm>
                  <a:off x="866773" y="6137273"/>
                  <a:ext cx="758827" cy="406400"/>
                  <a:chOff x="3581400" y="5257800"/>
                  <a:chExt cx="758827" cy="406400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EB280D3D-A91F-8747-91F0-717216FDDFAB}"/>
                      </a:ext>
                    </a:extLst>
                  </p:cNvPr>
                  <p:cNvCxnSpPr/>
                  <p:nvPr/>
                </p:nvCxnSpPr>
                <p:spPr>
                  <a:xfrm>
                    <a:off x="3581400" y="5486400"/>
                    <a:ext cx="758827" cy="0"/>
                  </a:xfrm>
                  <a:prstGeom prst="line">
                    <a:avLst/>
                  </a:prstGeom>
                  <a:noFill/>
                  <a:ln w="38100" cap="rnd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sp>
                <p:nvSpPr>
                  <p:cNvPr id="38" name="Chord 37">
                    <a:extLst>
                      <a:ext uri="{FF2B5EF4-FFF2-40B4-BE49-F238E27FC236}">
                        <a16:creationId xmlns:a16="http://schemas.microsoft.com/office/drawing/2014/main" id="{330B4D62-6980-2B43-8C74-ED0D85439E06}"/>
                      </a:ext>
                    </a:extLst>
                  </p:cNvPr>
                  <p:cNvSpPr/>
                  <p:nvPr/>
                </p:nvSpPr>
                <p:spPr>
                  <a:xfrm>
                    <a:off x="3733800" y="5257800"/>
                    <a:ext cx="431800" cy="406400"/>
                  </a:xfrm>
                  <a:prstGeom prst="chord">
                    <a:avLst>
                      <a:gd name="adj1" fmla="val 10690026"/>
                      <a:gd name="adj2" fmla="val 214580"/>
                    </a:avLst>
                  </a:prstGeom>
                  <a:solidFill>
                    <a:srgbClr val="A666E1"/>
                  </a:solidFill>
                  <a:ln w="15875" cap="rnd" cmpd="sng" algn="ctr">
                    <a:solidFill>
                      <a:srgbClr val="A666E1">
                        <a:lumMod val="75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7BA1C62-11EE-FC49-A104-4E9B02CDB858}"/>
                  </a:ext>
                </a:extLst>
              </p:cNvPr>
              <p:cNvGrpSpPr/>
              <p:nvPr/>
            </p:nvGrpSpPr>
            <p:grpSpPr>
              <a:xfrm>
                <a:off x="6319833" y="4444997"/>
                <a:ext cx="2647161" cy="2060575"/>
                <a:chOff x="-146052" y="4432299"/>
                <a:chExt cx="2647161" cy="2060575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5EB536D-43BF-C94F-9CF7-4CBEC62EEB16}"/>
                    </a:ext>
                  </a:extLst>
                </p:cNvPr>
                <p:cNvSpPr/>
                <p:nvPr/>
              </p:nvSpPr>
              <p:spPr>
                <a:xfrm>
                  <a:off x="-146052" y="4432299"/>
                  <a:ext cx="2647161" cy="2060575"/>
                </a:xfrm>
                <a:prstGeom prst="rect">
                  <a:avLst/>
                </a:prstGeom>
                <a:solidFill>
                  <a:srgbClr val="30ACEC">
                    <a:lumMod val="20000"/>
                    <a:lumOff val="80000"/>
                  </a:srgbClr>
                </a:solidFill>
                <a:ln w="15875" cap="rnd" cmpd="sng" algn="ctr">
                  <a:solidFill>
                    <a:srgbClr val="30ACEC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Component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identity: iGEM#B0015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name: double terminator</a:t>
                  </a:r>
                </a:p>
                <a:p>
                  <a:pPr marL="457200" lvl="0" indent="-457200"/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type: </a:t>
                  </a:r>
                  <a:r>
                    <a:rPr lang="en-US" kern="0" dirty="0">
                      <a:solidFill>
                        <a:prstClr val="black"/>
                      </a:solidFill>
                      <a:latin typeface="Corbel"/>
                    </a:rPr>
                    <a:t>SBO: DNA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role: SO: Terminator</a:t>
                  </a: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D27D017-1D02-DC4D-A921-1E073B70105C}"/>
                    </a:ext>
                  </a:extLst>
                </p:cNvPr>
                <p:cNvGrpSpPr/>
                <p:nvPr/>
              </p:nvGrpSpPr>
              <p:grpSpPr>
                <a:xfrm>
                  <a:off x="910439" y="6099172"/>
                  <a:ext cx="558800" cy="349250"/>
                  <a:chOff x="3625066" y="5219699"/>
                  <a:chExt cx="558800" cy="349250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1BA81184-7578-5144-B3EC-5A5F675774E4}"/>
                      </a:ext>
                    </a:extLst>
                  </p:cNvPr>
                  <p:cNvCxnSpPr/>
                  <p:nvPr/>
                </p:nvCxnSpPr>
                <p:spPr>
                  <a:xfrm>
                    <a:off x="3625066" y="5568949"/>
                    <a:ext cx="558800" cy="0"/>
                  </a:xfrm>
                  <a:prstGeom prst="line">
                    <a:avLst/>
                  </a:prstGeom>
                  <a:noFill/>
                  <a:ln w="38100" cap="rnd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sp>
                <p:nvSpPr>
                  <p:cNvPr id="34" name="Left-Right-Up Arrow 33">
                    <a:extLst>
                      <a:ext uri="{FF2B5EF4-FFF2-40B4-BE49-F238E27FC236}">
                        <a16:creationId xmlns:a16="http://schemas.microsoft.com/office/drawing/2014/main" id="{EAE964E7-A3D1-FA42-AB1B-CACF63D010D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34599" y="5219699"/>
                    <a:ext cx="311150" cy="330200"/>
                  </a:xfrm>
                  <a:prstGeom prst="leftRightUpArrow">
                    <a:avLst>
                      <a:gd name="adj1" fmla="val 18220"/>
                      <a:gd name="adj2" fmla="val 8051"/>
                      <a:gd name="adj3" fmla="val 0"/>
                    </a:avLst>
                  </a:prstGeom>
                  <a:solidFill>
                    <a:srgbClr val="D64787"/>
                  </a:solidFill>
                  <a:ln w="15875" cap="rnd" cmpd="sng" algn="ctr">
                    <a:solidFill>
                      <a:srgbClr val="D64787">
                        <a:lumMod val="75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FD63FBB-A30D-0D48-8343-283F330920D6}"/>
                  </a:ext>
                </a:extLst>
              </p:cNvPr>
              <p:cNvGrpSpPr/>
              <p:nvPr/>
            </p:nvGrpSpPr>
            <p:grpSpPr>
              <a:xfrm>
                <a:off x="3259138" y="4444998"/>
                <a:ext cx="2727325" cy="2060575"/>
                <a:chOff x="3856034" y="4190998"/>
                <a:chExt cx="2727325" cy="206057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0EF32B7-C12B-F048-B945-106782541762}"/>
                    </a:ext>
                  </a:extLst>
                </p:cNvPr>
                <p:cNvSpPr/>
                <p:nvPr/>
              </p:nvSpPr>
              <p:spPr>
                <a:xfrm>
                  <a:off x="3856034" y="4190998"/>
                  <a:ext cx="2727325" cy="2060575"/>
                </a:xfrm>
                <a:prstGeom prst="rect">
                  <a:avLst/>
                </a:prstGeom>
                <a:solidFill>
                  <a:srgbClr val="30ACEC">
                    <a:lumMod val="20000"/>
                    <a:lumOff val="80000"/>
                  </a:srgbClr>
                </a:solidFill>
                <a:ln w="15875" cap="rnd" cmpd="sng" algn="ctr">
                  <a:solidFill>
                    <a:srgbClr val="30ACEC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Component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identity: iGEM#E0040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name: GFP</a:t>
                  </a:r>
                </a:p>
                <a:p>
                  <a:pPr marL="457200" lvl="0" indent="-457200"/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type: </a:t>
                  </a:r>
                  <a:r>
                    <a:rPr lang="en-US" kern="0" dirty="0">
                      <a:solidFill>
                        <a:prstClr val="black"/>
                      </a:solidFill>
                      <a:latin typeface="Corbel"/>
                    </a:rPr>
                    <a:t>SBO: DNA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role: SO: CDS</a:t>
                  </a: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9867747C-A4D2-FE42-81BB-5D15A50ACD71}"/>
                    </a:ext>
                  </a:extLst>
                </p:cNvPr>
                <p:cNvGrpSpPr/>
                <p:nvPr/>
              </p:nvGrpSpPr>
              <p:grpSpPr>
                <a:xfrm>
                  <a:off x="4692649" y="5967357"/>
                  <a:ext cx="993775" cy="228600"/>
                  <a:chOff x="7407276" y="5087884"/>
                  <a:chExt cx="993775" cy="228600"/>
                </a:xfrm>
              </p:grpSpPr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42663CDB-C061-7D44-BC75-032D10715226}"/>
                      </a:ext>
                    </a:extLst>
                  </p:cNvPr>
                  <p:cNvCxnSpPr/>
                  <p:nvPr/>
                </p:nvCxnSpPr>
                <p:spPr>
                  <a:xfrm>
                    <a:off x="7407276" y="5205250"/>
                    <a:ext cx="993775" cy="0"/>
                  </a:xfrm>
                  <a:prstGeom prst="line">
                    <a:avLst/>
                  </a:prstGeom>
                  <a:noFill/>
                  <a:ln w="38100" cap="rnd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sp>
                <p:nvSpPr>
                  <p:cNvPr id="30" name="Pentagon 29">
                    <a:extLst>
                      <a:ext uri="{FF2B5EF4-FFF2-40B4-BE49-F238E27FC236}">
                        <a16:creationId xmlns:a16="http://schemas.microsoft.com/office/drawing/2014/main" id="{25915AFB-E7C7-4546-A82D-3186FE073827}"/>
                      </a:ext>
                    </a:extLst>
                  </p:cNvPr>
                  <p:cNvSpPr/>
                  <p:nvPr/>
                </p:nvSpPr>
                <p:spPr>
                  <a:xfrm>
                    <a:off x="7559676" y="5087884"/>
                    <a:ext cx="742950" cy="228600"/>
                  </a:xfrm>
                  <a:prstGeom prst="homePlate">
                    <a:avLst/>
                  </a:prstGeom>
                  <a:solidFill>
                    <a:srgbClr val="80C34F"/>
                  </a:solidFill>
                  <a:ln w="15875" cap="rnd" cmpd="sng" algn="ctr">
                    <a:solidFill>
                      <a:srgbClr val="80C34F">
                        <a:lumMod val="75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endParaRPr>
                  </a:p>
                </p:txBody>
              </p:sp>
            </p:grpSp>
          </p:grpSp>
          <p:cxnSp>
            <p:nvCxnSpPr>
              <p:cNvPr id="21" name="Straight Arrow Connector 54">
                <a:extLst>
                  <a:ext uri="{FF2B5EF4-FFF2-40B4-BE49-F238E27FC236}">
                    <a16:creationId xmlns:a16="http://schemas.microsoft.com/office/drawing/2014/main" id="{76A268D4-9C87-6145-BA9F-8E441F8EE7C9}"/>
                  </a:ext>
                </a:extLst>
              </p:cNvPr>
              <p:cNvCxnSpPr>
                <a:cxnSpLocks/>
                <a:stCxn id="41" idx="2"/>
                <a:endCxn id="31" idx="0"/>
              </p:cNvCxnSpPr>
              <p:nvPr/>
            </p:nvCxnSpPr>
            <p:spPr>
              <a:xfrm rot="16200000" flipH="1">
                <a:off x="7100688" y="3902271"/>
                <a:ext cx="392308" cy="693144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2" name="Straight Arrow Connector 54">
                <a:extLst>
                  <a:ext uri="{FF2B5EF4-FFF2-40B4-BE49-F238E27FC236}">
                    <a16:creationId xmlns:a16="http://schemas.microsoft.com/office/drawing/2014/main" id="{6DD8ABC7-6C8A-B043-8580-BDC746BD2707}"/>
                  </a:ext>
                </a:extLst>
              </p:cNvPr>
              <p:cNvCxnSpPr>
                <a:cxnSpLocks/>
                <a:stCxn id="42" idx="2"/>
                <a:endCxn id="27" idx="0"/>
              </p:cNvCxnSpPr>
              <p:nvPr/>
            </p:nvCxnSpPr>
            <p:spPr>
              <a:xfrm rot="16200000" flipH="1">
                <a:off x="4425156" y="4247352"/>
                <a:ext cx="392309" cy="2981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3" name="Straight Arrow Connector 54">
                <a:extLst>
                  <a:ext uri="{FF2B5EF4-FFF2-40B4-BE49-F238E27FC236}">
                    <a16:creationId xmlns:a16="http://schemas.microsoft.com/office/drawing/2014/main" id="{A9C1A8D9-0D92-D54F-A453-98C613E698F6}"/>
                  </a:ext>
                </a:extLst>
              </p:cNvPr>
              <p:cNvCxnSpPr>
                <a:cxnSpLocks/>
                <a:stCxn id="40" idx="2"/>
                <a:endCxn id="35" idx="0"/>
              </p:cNvCxnSpPr>
              <p:nvPr/>
            </p:nvCxnSpPr>
            <p:spPr>
              <a:xfrm rot="5400000">
                <a:off x="1766094" y="3870921"/>
                <a:ext cx="392309" cy="755844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F6289A-ED7A-6941-9D89-2D698B6936BF}"/>
                  </a:ext>
                </a:extLst>
              </p:cNvPr>
              <p:cNvSpPr txBox="1"/>
              <p:nvPr/>
            </p:nvSpPr>
            <p:spPr>
              <a:xfrm>
                <a:off x="2316157" y="3974951"/>
                <a:ext cx="9957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30ACEC">
                        <a:lumMod val="75000"/>
                      </a:srgbClr>
                    </a:solidFill>
                    <a:effectLst/>
                    <a:uLnTx/>
                    <a:uFillTx/>
                    <a:latin typeface="Corbel"/>
                  </a:rPr>
                  <a:t>instanceOf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30ACEC">
                      <a:lumMod val="75000"/>
                    </a:srgbClr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B03FF1-924E-CB45-8C6A-2751301973A5}"/>
                  </a:ext>
                </a:extLst>
              </p:cNvPr>
              <p:cNvSpPr txBox="1"/>
              <p:nvPr/>
            </p:nvSpPr>
            <p:spPr>
              <a:xfrm>
                <a:off x="4577305" y="3998963"/>
                <a:ext cx="9957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sz="1400" kern="0" dirty="0" err="1">
                    <a:solidFill>
                      <a:srgbClr val="30ACEC">
                        <a:lumMod val="75000"/>
                      </a:srgbClr>
                    </a:solidFill>
                    <a:latin typeface="Corbel"/>
                  </a:rPr>
                  <a:t>instanceOf</a:t>
                </a:r>
                <a:endParaRPr lang="en-US" sz="1400" kern="0" dirty="0">
                  <a:solidFill>
                    <a:srgbClr val="30ACEC">
                      <a:lumMod val="75000"/>
                    </a:srgbClr>
                  </a:solidFill>
                  <a:latin typeface="Corbel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B02C52E-FED1-4D44-B50E-1D61CBCF9695}"/>
                  </a:ext>
                </a:extLst>
              </p:cNvPr>
              <p:cNvSpPr txBox="1"/>
              <p:nvPr/>
            </p:nvSpPr>
            <p:spPr>
              <a:xfrm>
                <a:off x="6008508" y="3986161"/>
                <a:ext cx="9957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sz="1400" kern="0" dirty="0" err="1">
                    <a:solidFill>
                      <a:srgbClr val="30ACEC">
                        <a:lumMod val="75000"/>
                      </a:srgbClr>
                    </a:solidFill>
                    <a:latin typeface="Corbel"/>
                  </a:rPr>
                  <a:t>instanceOf</a:t>
                </a:r>
                <a:endParaRPr lang="en-US" sz="1400" kern="0" dirty="0">
                  <a:solidFill>
                    <a:srgbClr val="30ACEC">
                      <a:lumMod val="75000"/>
                    </a:srgbClr>
                  </a:solidFill>
                  <a:latin typeface="Corbel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5A88EF8-3C31-AE4A-9CF3-A6E41F99D05D}"/>
                </a:ext>
              </a:extLst>
            </p:cNvPr>
            <p:cNvGrpSpPr/>
            <p:nvPr/>
          </p:nvGrpSpPr>
          <p:grpSpPr>
            <a:xfrm>
              <a:off x="1420690" y="1718987"/>
              <a:ext cx="6347460" cy="843949"/>
              <a:chOff x="1471490" y="1748852"/>
              <a:chExt cx="6347460" cy="843949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E7D155B-7734-CF4C-B4D6-5547A7F83D26}"/>
                  </a:ext>
                </a:extLst>
              </p:cNvPr>
              <p:cNvSpPr/>
              <p:nvPr/>
            </p:nvSpPr>
            <p:spPr>
              <a:xfrm>
                <a:off x="1471490" y="2186401"/>
                <a:ext cx="1737360" cy="406400"/>
              </a:xfrm>
              <a:prstGeom prst="rect">
                <a:avLst/>
              </a:prstGeom>
              <a:solidFill>
                <a:srgbClr val="30ACEC">
                  <a:lumMod val="40000"/>
                  <a:lumOff val="60000"/>
                </a:srgbClr>
              </a:solidFill>
              <a:ln w="15875" cap="rnd" cmpd="sng" algn="ctr">
                <a:solidFill>
                  <a:srgbClr val="30ACEC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SubComponent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21B43F5-2C94-1940-9138-9C95DDF325D2}"/>
                  </a:ext>
                </a:extLst>
              </p:cNvPr>
              <p:cNvSpPr/>
              <p:nvPr/>
            </p:nvSpPr>
            <p:spPr>
              <a:xfrm>
                <a:off x="6081590" y="2186401"/>
                <a:ext cx="1737360" cy="406400"/>
              </a:xfrm>
              <a:prstGeom prst="rect">
                <a:avLst/>
              </a:prstGeom>
              <a:solidFill>
                <a:srgbClr val="30ACEC">
                  <a:lumMod val="40000"/>
                  <a:lumOff val="60000"/>
                </a:srgbClr>
              </a:solidFill>
              <a:ln w="15875" cap="rnd" cmpd="sng" algn="ctr">
                <a:solidFill>
                  <a:srgbClr val="30ACEC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SubComponent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A90DA3-8B07-6C4D-912A-163E41143AC8}"/>
                  </a:ext>
                </a:extLst>
              </p:cNvPr>
              <p:cNvSpPr/>
              <p:nvPr/>
            </p:nvSpPr>
            <p:spPr>
              <a:xfrm>
                <a:off x="3751140" y="2186401"/>
                <a:ext cx="1737360" cy="406400"/>
              </a:xfrm>
              <a:prstGeom prst="rect">
                <a:avLst/>
              </a:prstGeom>
              <a:solidFill>
                <a:srgbClr val="30ACEC">
                  <a:lumMod val="40000"/>
                  <a:lumOff val="60000"/>
                </a:srgbClr>
              </a:solidFill>
              <a:ln w="15875" cap="rnd" cmpd="sng" algn="ctr">
                <a:solidFill>
                  <a:srgbClr val="30ACEC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SubComponent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54">
                <a:extLst>
                  <a:ext uri="{FF2B5EF4-FFF2-40B4-BE49-F238E27FC236}">
                    <a16:creationId xmlns:a16="http://schemas.microsoft.com/office/drawing/2014/main" id="{D2964942-11E1-AC41-AFC6-BDAC2A5EA3C9}"/>
                  </a:ext>
                </a:extLst>
              </p:cNvPr>
              <p:cNvCxnSpPr>
                <a:stCxn id="11" idx="2"/>
                <a:endCxn id="40" idx="0"/>
              </p:cNvCxnSpPr>
              <p:nvPr/>
            </p:nvCxnSpPr>
            <p:spPr>
              <a:xfrm rot="5400000">
                <a:off x="3297711" y="861312"/>
                <a:ext cx="367548" cy="2282630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44" name="Straight Arrow Connector 54">
                <a:extLst>
                  <a:ext uri="{FF2B5EF4-FFF2-40B4-BE49-F238E27FC236}">
                    <a16:creationId xmlns:a16="http://schemas.microsoft.com/office/drawing/2014/main" id="{AA9388E9-78DE-0641-8B39-8967916B7A52}"/>
                  </a:ext>
                </a:extLst>
              </p:cNvPr>
              <p:cNvCxnSpPr>
                <a:stCxn id="11" idx="2"/>
                <a:endCxn id="42" idx="0"/>
              </p:cNvCxnSpPr>
              <p:nvPr/>
            </p:nvCxnSpPr>
            <p:spPr>
              <a:xfrm rot="5400000">
                <a:off x="4437536" y="2001137"/>
                <a:ext cx="367548" cy="2980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45" name="Straight Arrow Connector 54">
                <a:extLst>
                  <a:ext uri="{FF2B5EF4-FFF2-40B4-BE49-F238E27FC236}">
                    <a16:creationId xmlns:a16="http://schemas.microsoft.com/office/drawing/2014/main" id="{43C96226-7B41-184A-8F50-A484F134E415}"/>
                  </a:ext>
                </a:extLst>
              </p:cNvPr>
              <p:cNvCxnSpPr>
                <a:stCxn id="11" idx="2"/>
                <a:endCxn id="41" idx="0"/>
              </p:cNvCxnSpPr>
              <p:nvPr/>
            </p:nvCxnSpPr>
            <p:spPr>
              <a:xfrm rot="16200000" flipH="1">
                <a:off x="5602761" y="838892"/>
                <a:ext cx="367548" cy="2327470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AE5252-77CA-9F44-A353-B2059B24AD34}"/>
                  </a:ext>
                </a:extLst>
              </p:cNvPr>
              <p:cNvSpPr txBox="1"/>
              <p:nvPr/>
            </p:nvSpPr>
            <p:spPr>
              <a:xfrm>
                <a:off x="4607290" y="1748852"/>
                <a:ext cx="10150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30ACEC">
                        <a:lumMod val="75000"/>
                      </a:srgbClr>
                    </a:solidFill>
                    <a:effectLst/>
                    <a:uLnTx/>
                    <a:uFillTx/>
                    <a:latin typeface="Corbel"/>
                  </a:rPr>
                  <a:t>hasFeature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30ACEC">
                      <a:lumMod val="75000"/>
                    </a:srgbClr>
                  </a:solidFill>
                  <a:effectLst/>
                  <a:uLnTx/>
                  <a:uFillTx/>
                  <a:latin typeface="Corbel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59BBDA-0227-574F-9074-59B1E21DF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CF03A-93A5-3D41-BBD6-6A2D2B19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SBOL Composition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0F974-22F7-6B44-A873-B8FF6ACD645B}"/>
              </a:ext>
            </a:extLst>
          </p:cNvPr>
          <p:cNvSpPr txBox="1"/>
          <p:nvPr/>
        </p:nvSpPr>
        <p:spPr>
          <a:xfrm>
            <a:off x="9423647" y="3562825"/>
            <a:ext cx="1274773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Terminator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2671C-BFFC-7D47-9FAA-935DB06D6EF6}"/>
              </a:ext>
            </a:extLst>
          </p:cNvPr>
          <p:cNvSpPr txBox="1"/>
          <p:nvPr/>
        </p:nvSpPr>
        <p:spPr>
          <a:xfrm>
            <a:off x="4040332" y="3562825"/>
            <a:ext cx="659155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RBS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EE680-6AD7-0941-8BA9-F2190638187C}"/>
              </a:ext>
            </a:extLst>
          </p:cNvPr>
          <p:cNvSpPr txBox="1"/>
          <p:nvPr/>
        </p:nvSpPr>
        <p:spPr>
          <a:xfrm>
            <a:off x="7048060" y="3562825"/>
            <a:ext cx="671979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CDS</a:t>
            </a:r>
          </a:p>
        </p:txBody>
      </p:sp>
    </p:spTree>
    <p:extLst>
      <p:ext uri="{BB962C8B-B14F-4D97-AF65-F5344CB8AC3E}">
        <p14:creationId xmlns:p14="http://schemas.microsoft.com/office/powerpoint/2010/main" val="332622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13E51D-D0C1-024E-A6D8-DC71F652B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1ADD24-D9D6-E643-90BF-B547E468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SBOL Composition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42BCE-3F17-B04A-8F3E-4AB815DF7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26" y="1425507"/>
            <a:ext cx="5372100" cy="1866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89466C-A165-D041-871B-3366ED2AE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5507"/>
            <a:ext cx="5410200" cy="187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41AA03-FF3B-A544-9A37-E970A7ECE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293" y="3783675"/>
            <a:ext cx="5981700" cy="1892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E94C1E-2939-B241-BA52-C3026213069C}"/>
              </a:ext>
            </a:extLst>
          </p:cNvPr>
          <p:cNvSpPr txBox="1"/>
          <p:nvPr/>
        </p:nvSpPr>
        <p:spPr>
          <a:xfrm>
            <a:off x="8647889" y="4545159"/>
            <a:ext cx="1274773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Terminator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9705C-4A4D-D741-BB5B-0721DF94FA7C}"/>
              </a:ext>
            </a:extLst>
          </p:cNvPr>
          <p:cNvSpPr txBox="1"/>
          <p:nvPr/>
        </p:nvSpPr>
        <p:spPr>
          <a:xfrm>
            <a:off x="5228308" y="2087656"/>
            <a:ext cx="659155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RBS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550BA-E490-AA44-9EE4-C396D847B923}"/>
              </a:ext>
            </a:extLst>
          </p:cNvPr>
          <p:cNvSpPr txBox="1"/>
          <p:nvPr/>
        </p:nvSpPr>
        <p:spPr>
          <a:xfrm>
            <a:off x="11170210" y="2094005"/>
            <a:ext cx="671979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CDS</a:t>
            </a:r>
          </a:p>
        </p:txBody>
      </p:sp>
    </p:spTree>
    <p:extLst>
      <p:ext uri="{BB962C8B-B14F-4D97-AF65-F5344CB8AC3E}">
        <p14:creationId xmlns:p14="http://schemas.microsoft.com/office/powerpoint/2010/main" val="315350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5FD0D6-126B-8A4D-9552-EFC3D29F6F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72733"/>
            <a:ext cx="10829543" cy="4218467"/>
          </a:xfrm>
        </p:spPr>
        <p:txBody>
          <a:bodyPr/>
          <a:lstStyle/>
          <a:p>
            <a:r>
              <a:rPr lang="en-US" dirty="0"/>
              <a:t>Version 1.0.1 is available now</a:t>
            </a:r>
          </a:p>
          <a:p>
            <a:endParaRPr lang="en-US" dirty="0"/>
          </a:p>
          <a:p>
            <a:r>
              <a:rPr lang="en-US" dirty="0"/>
              <a:t>Open development on GitHub</a:t>
            </a:r>
          </a:p>
          <a:p>
            <a:pPr lvl="1"/>
            <a:r>
              <a:rPr lang="en-US" dirty="0"/>
              <a:t>Use issues to report bugs and request features</a:t>
            </a:r>
          </a:p>
          <a:p>
            <a:endParaRPr lang="en-US" dirty="0"/>
          </a:p>
          <a:p>
            <a:r>
              <a:rPr lang="en-US" dirty="0"/>
              <a:t>Contributions are welcome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270A7-3919-C84D-8102-4AD8F1EFC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F50C1-9D28-3645-B51B-5BFFF0BD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Status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F256D8-3466-DA42-994B-6B1F9B3674CC}"/>
              </a:ext>
            </a:extLst>
          </p:cNvPr>
          <p:cNvSpPr txBox="1"/>
          <p:nvPr/>
        </p:nvSpPr>
        <p:spPr>
          <a:xfrm>
            <a:off x="7402749" y="1525233"/>
            <a:ext cx="331853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 pitchFamily="2" charset="77"/>
              </a:rPr>
              <a:t>pip install sbol3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7C9A8-55B3-0845-B916-6528722D7A43}"/>
              </a:ext>
            </a:extLst>
          </p:cNvPr>
          <p:cNvSpPr txBox="1"/>
          <p:nvPr/>
        </p:nvSpPr>
        <p:spPr>
          <a:xfrm>
            <a:off x="3360641" y="4837080"/>
            <a:ext cx="548900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synbiodex</a:t>
            </a:r>
            <a:r>
              <a:rPr lang="en-US" sz="2400" dirty="0"/>
              <a:t>/pySBOL3</a:t>
            </a:r>
          </a:p>
        </p:txBody>
      </p:sp>
    </p:spTree>
    <p:extLst>
      <p:ext uri="{BB962C8B-B14F-4D97-AF65-F5344CB8AC3E}">
        <p14:creationId xmlns:p14="http://schemas.microsoft.com/office/powerpoint/2010/main" val="308215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4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>
          <a:xfrm>
            <a:off x="1623822" y="1104469"/>
            <a:ext cx="8944356" cy="20574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6B5C20-31A4-124D-94AD-FE057267E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397" y="5811454"/>
            <a:ext cx="531946" cy="365125"/>
          </a:xfrm>
        </p:spPr>
        <p:txBody>
          <a:bodyPr/>
          <a:lstStyle/>
          <a:p>
            <a:fld id="{07165E6F-54ED-4977-A15E-D44BE7238A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B22AA0-18B9-EC4D-BB7F-C779D5A0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Set-up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DC6D4B2-B954-C148-9D63-BB595BDA7D19}"/>
              </a:ext>
            </a:extLst>
          </p:cNvPr>
          <p:cNvSpPr txBox="1">
            <a:spLocks/>
          </p:cNvSpPr>
          <p:nvPr/>
        </p:nvSpPr>
        <p:spPr>
          <a:xfrm>
            <a:off x="685799" y="1003773"/>
            <a:ext cx="10829543" cy="4218467"/>
          </a:xfrm>
          <a:prstGeom prst="rect">
            <a:avLst/>
          </a:prstGeom>
        </p:spPr>
        <p:txBody>
          <a:bodyPr/>
          <a:lstStyle>
            <a:lvl1pPr marL="219456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Get the tutorial: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[Optional] Launch a virtual environment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Install dependencies (sbol3, </a:t>
            </a:r>
            <a:r>
              <a:rPr lang="en-US" sz="2400" dirty="0" err="1"/>
              <a:t>tyto</a:t>
            </a:r>
            <a:r>
              <a:rPr lang="en-US" sz="2400" dirty="0"/>
              <a:t>, and </a:t>
            </a:r>
            <a:r>
              <a:rPr lang="en-US" sz="2400" dirty="0" err="1"/>
              <a:t>jupyter</a:t>
            </a:r>
            <a:r>
              <a:rPr lang="en-US" sz="2400" dirty="0"/>
              <a:t> notebook)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Run notebook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05A3A-A1D3-6140-B765-309D7895684E}"/>
              </a:ext>
            </a:extLst>
          </p:cNvPr>
          <p:cNvSpPr txBox="1"/>
          <p:nvPr/>
        </p:nvSpPr>
        <p:spPr>
          <a:xfrm>
            <a:off x="768269" y="1460574"/>
            <a:ext cx="1087669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 pitchFamily="2" charset="77"/>
              </a:rPr>
              <a:t>git clone https://</a:t>
            </a:r>
            <a:r>
              <a:rPr lang="en-US" sz="2400" dirty="0" err="1">
                <a:latin typeface="Monaco" pitchFamily="2" charset="77"/>
              </a:rPr>
              <a:t>github.com</a:t>
            </a:r>
            <a:r>
              <a:rPr lang="en-US" sz="2400" dirty="0">
                <a:latin typeface="Monaco" pitchFamily="2" charset="77"/>
              </a:rPr>
              <a:t>/</a:t>
            </a:r>
            <a:r>
              <a:rPr lang="en-US" sz="2400" dirty="0" err="1">
                <a:latin typeface="Monaco" pitchFamily="2" charset="77"/>
              </a:rPr>
              <a:t>SynBioDex</a:t>
            </a:r>
            <a:r>
              <a:rPr lang="en-US" sz="2400" dirty="0">
                <a:latin typeface="Monaco" pitchFamily="2" charset="77"/>
              </a:rPr>
              <a:t>/Community-</a:t>
            </a:r>
            <a:r>
              <a:rPr lang="en-US" sz="2400" dirty="0" err="1">
                <a:latin typeface="Monaco" pitchFamily="2" charset="77"/>
              </a:rPr>
              <a:t>Media.git</a:t>
            </a:r>
            <a:endParaRPr lang="en-US" sz="2400" dirty="0">
              <a:latin typeface="Monaco" pitchFamily="2" charset="77"/>
            </a:endParaRPr>
          </a:p>
          <a:p>
            <a:r>
              <a:rPr lang="en-US" sz="2400" dirty="0">
                <a:latin typeface="Monaco" pitchFamily="2" charset="77"/>
              </a:rPr>
              <a:t>cd Community-Media/2022/IWBDA22/sbol3-workshop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79211-C313-D249-A4C1-E5F09F8C5414}"/>
              </a:ext>
            </a:extLst>
          </p:cNvPr>
          <p:cNvSpPr txBox="1"/>
          <p:nvPr/>
        </p:nvSpPr>
        <p:spPr>
          <a:xfrm>
            <a:off x="768269" y="2807723"/>
            <a:ext cx="47933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 pitchFamily="2" charset="77"/>
              </a:rPr>
              <a:t>python3 -m </a:t>
            </a:r>
            <a:r>
              <a:rPr lang="en-US" sz="2400" dirty="0" err="1">
                <a:latin typeface="Monaco" pitchFamily="2" charset="77"/>
              </a:rPr>
              <a:t>venv</a:t>
            </a:r>
            <a:r>
              <a:rPr lang="en-US" sz="2400" dirty="0">
                <a:latin typeface="Monaco" pitchFamily="2" charset="77"/>
              </a:rPr>
              <a:t> </a:t>
            </a:r>
            <a:r>
              <a:rPr lang="en-US" sz="2400" dirty="0" err="1">
                <a:latin typeface="Monaco" pitchFamily="2" charset="77"/>
              </a:rPr>
              <a:t>iwbda</a:t>
            </a:r>
            <a:endParaRPr lang="en-US" sz="2400" dirty="0">
              <a:latin typeface="Monaco" pitchFamily="2" charset="77"/>
            </a:endParaRPr>
          </a:p>
          <a:p>
            <a:r>
              <a:rPr lang="en-US" sz="2400" dirty="0">
                <a:latin typeface="Monaco" pitchFamily="2" charset="77"/>
              </a:rPr>
              <a:t>source </a:t>
            </a:r>
            <a:r>
              <a:rPr lang="en-US" sz="2400" dirty="0" err="1">
                <a:latin typeface="Monaco" pitchFamily="2" charset="77"/>
              </a:rPr>
              <a:t>iwbda</a:t>
            </a:r>
            <a:r>
              <a:rPr lang="en-US" sz="2400" dirty="0">
                <a:latin typeface="Monaco" pitchFamily="2" charset="77"/>
              </a:rPr>
              <a:t>/bin/activate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04C69-620A-2B4A-855B-32DCFF3842E8}"/>
              </a:ext>
            </a:extLst>
          </p:cNvPr>
          <p:cNvSpPr txBox="1"/>
          <p:nvPr/>
        </p:nvSpPr>
        <p:spPr>
          <a:xfrm>
            <a:off x="768269" y="4127058"/>
            <a:ext cx="792717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 pitchFamily="2" charset="77"/>
              </a:rPr>
              <a:t>python3 -m pip install -r </a:t>
            </a:r>
            <a:r>
              <a:rPr lang="en-US" sz="2400" dirty="0" err="1">
                <a:latin typeface="Monaco" pitchFamily="2" charset="77"/>
              </a:rPr>
              <a:t>requirements.txt</a:t>
            </a:r>
            <a:endParaRPr lang="en-US" sz="2400" dirty="0">
              <a:latin typeface="Monaco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D0D97-FF31-7E4D-9ECD-AA49DDB5F9BA}"/>
              </a:ext>
            </a:extLst>
          </p:cNvPr>
          <p:cNvSpPr txBox="1"/>
          <p:nvPr/>
        </p:nvSpPr>
        <p:spPr>
          <a:xfrm>
            <a:off x="768269" y="5448208"/>
            <a:ext cx="589937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Monaco" pitchFamily="2" charset="77"/>
              </a:rPr>
              <a:t>jupyter</a:t>
            </a:r>
            <a:r>
              <a:rPr lang="en-US" sz="2400" dirty="0">
                <a:latin typeface="Monaco" pitchFamily="2" charset="77"/>
              </a:rPr>
              <a:t> notebook </a:t>
            </a:r>
            <a:r>
              <a:rPr lang="en-US" sz="2400" dirty="0" err="1">
                <a:latin typeface="Monaco" pitchFamily="2" charset="77"/>
              </a:rPr>
              <a:t>tutorial.ipynb</a:t>
            </a:r>
            <a:endParaRPr lang="en-US" sz="24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9255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0CED5D3-BA54-6C46-91F9-D815BB868A83}"/>
              </a:ext>
            </a:extLst>
          </p:cNvPr>
          <p:cNvSpPr/>
          <p:nvPr/>
        </p:nvSpPr>
        <p:spPr>
          <a:xfrm>
            <a:off x="1819472" y="2989742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libSBOL</a:t>
            </a:r>
            <a:endParaRPr lang="en-US" dirty="0"/>
          </a:p>
        </p:txBody>
      </p:sp>
      <p:pic>
        <p:nvPicPr>
          <p:cNvPr id="1028" name="Picture 4" descr="GitHub - isocpp/logos: C++ logos created for isocpp.org">
            <a:hlinkClick r:id="rId3"/>
            <a:extLst>
              <a:ext uri="{FF2B5EF4-FFF2-40B4-BE49-F238E27FC236}">
                <a16:creationId xmlns:a16="http://schemas.microsoft.com/office/drawing/2014/main" id="{4860943E-6B35-134D-B58E-346EC4F58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028" y="3673400"/>
            <a:ext cx="462759" cy="5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34945C-F7E1-FB42-AC17-18A03D328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6F9649-12AA-ED4A-B428-9FB9F0D7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Evolution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835315-864F-414A-9268-3FBDD8D369CC}"/>
              </a:ext>
            </a:extLst>
          </p:cNvPr>
          <p:cNvCxnSpPr>
            <a:cxnSpLocks/>
          </p:cNvCxnSpPr>
          <p:nvPr/>
        </p:nvCxnSpPr>
        <p:spPr>
          <a:xfrm flipV="1">
            <a:off x="1468877" y="5210783"/>
            <a:ext cx="892999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8343F9-E3EA-6547-B2D1-9E602FCC72DF}"/>
              </a:ext>
            </a:extLst>
          </p:cNvPr>
          <p:cNvSpPr txBox="1"/>
          <p:nvPr/>
        </p:nvSpPr>
        <p:spPr>
          <a:xfrm>
            <a:off x="5413442" y="5210783"/>
            <a:ext cx="1040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BFE6C-6E9A-4648-88F3-18BEB559DCEE}"/>
              </a:ext>
            </a:extLst>
          </p:cNvPr>
          <p:cNvSpPr txBox="1"/>
          <p:nvPr/>
        </p:nvSpPr>
        <p:spPr>
          <a:xfrm>
            <a:off x="4222317" y="4189850"/>
            <a:ext cx="104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C++ with Python Bindings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DFADFE1-B8D7-9C42-B953-217966114A51}"/>
              </a:ext>
            </a:extLst>
          </p:cNvPr>
          <p:cNvSpPr/>
          <p:nvPr/>
        </p:nvSpPr>
        <p:spPr>
          <a:xfrm>
            <a:off x="4069053" y="2980265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pySBOL</a:t>
            </a:r>
            <a:endParaRPr lang="en-US" dirty="0"/>
          </a:p>
        </p:txBody>
      </p:sp>
      <p:pic>
        <p:nvPicPr>
          <p:cNvPr id="16" name="Picture 2" descr="GitHub - python/cpython: The Python programming language">
            <a:hlinkClick r:id="rId5"/>
            <a:extLst>
              <a:ext uri="{FF2B5EF4-FFF2-40B4-BE49-F238E27FC236}">
                <a16:creationId xmlns:a16="http://schemas.microsoft.com/office/drawing/2014/main" id="{0D127BD2-96FD-314D-B8AB-7DED56A3F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268" y="3685404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GitHub - isocpp/logos: C++ logos created for isocpp.org">
            <a:hlinkClick r:id="rId3"/>
            <a:extLst>
              <a:ext uri="{FF2B5EF4-FFF2-40B4-BE49-F238E27FC236}">
                <a16:creationId xmlns:a16="http://schemas.microsoft.com/office/drawing/2014/main" id="{1E2E921E-0D0C-DC48-B205-20A129E9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81" y="3663924"/>
            <a:ext cx="462759" cy="5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0F95C1-6FE2-FD4D-B94B-C529F23C81C4}"/>
              </a:ext>
            </a:extLst>
          </p:cNvPr>
          <p:cNvSpPr/>
          <p:nvPr/>
        </p:nvSpPr>
        <p:spPr>
          <a:xfrm>
            <a:off x="6318634" y="2975181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pySBOL2</a:t>
            </a:r>
          </a:p>
        </p:txBody>
      </p:sp>
      <p:pic>
        <p:nvPicPr>
          <p:cNvPr id="19" name="Picture 2" descr="GitHub - python/cpython: The Python programming language">
            <a:hlinkClick r:id="rId5"/>
            <a:extLst>
              <a:ext uri="{FF2B5EF4-FFF2-40B4-BE49-F238E27FC236}">
                <a16:creationId xmlns:a16="http://schemas.microsoft.com/office/drawing/2014/main" id="{E6CD98E3-283A-954E-86FA-3539CB928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49" y="3680320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EB69F66-27FD-654D-AE3A-BD1A230FD8F6}"/>
              </a:ext>
            </a:extLst>
          </p:cNvPr>
          <p:cNvSpPr/>
          <p:nvPr/>
        </p:nvSpPr>
        <p:spPr>
          <a:xfrm>
            <a:off x="8568215" y="2975181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pySBOL3</a:t>
            </a:r>
          </a:p>
        </p:txBody>
      </p:sp>
      <p:pic>
        <p:nvPicPr>
          <p:cNvPr id="21" name="Picture 2" descr="GitHub - python/cpython: The Python programming language">
            <a:hlinkClick r:id="rId5"/>
            <a:extLst>
              <a:ext uri="{FF2B5EF4-FFF2-40B4-BE49-F238E27FC236}">
                <a16:creationId xmlns:a16="http://schemas.microsoft.com/office/drawing/2014/main" id="{42ABB8D0-8D79-4147-93AC-9F7B950E9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430" y="3680320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F28934D-E583-DF4F-8B34-1F5F51055968}"/>
              </a:ext>
            </a:extLst>
          </p:cNvPr>
          <p:cNvSpPr txBox="1"/>
          <p:nvPr/>
        </p:nvSpPr>
        <p:spPr>
          <a:xfrm>
            <a:off x="6462163" y="4146688"/>
            <a:ext cx="1040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Pure Python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4A216-691C-FA43-B60E-F780DBF5787D}"/>
              </a:ext>
            </a:extLst>
          </p:cNvPr>
          <p:cNvSpPr txBox="1"/>
          <p:nvPr/>
        </p:nvSpPr>
        <p:spPr>
          <a:xfrm>
            <a:off x="8767476" y="4146688"/>
            <a:ext cx="1040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Pure Python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1021BB6-6492-F742-B28E-742E7801C8B9}"/>
              </a:ext>
            </a:extLst>
          </p:cNvPr>
          <p:cNvSpPr/>
          <p:nvPr/>
        </p:nvSpPr>
        <p:spPr>
          <a:xfrm>
            <a:off x="3326860" y="3326860"/>
            <a:ext cx="564204" cy="23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44B2F200-2A12-B946-A90A-F41ACA344794}"/>
              </a:ext>
            </a:extLst>
          </p:cNvPr>
          <p:cNvSpPr/>
          <p:nvPr/>
        </p:nvSpPr>
        <p:spPr>
          <a:xfrm>
            <a:off x="5608915" y="3283897"/>
            <a:ext cx="564204" cy="23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83083066-51FD-EE42-9744-77A4964175FE}"/>
              </a:ext>
            </a:extLst>
          </p:cNvPr>
          <p:cNvSpPr/>
          <p:nvPr/>
        </p:nvSpPr>
        <p:spPr>
          <a:xfrm>
            <a:off x="7890970" y="3240934"/>
            <a:ext cx="564204" cy="23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341519-81DF-C34B-AF92-B70723CEB1E7}"/>
              </a:ext>
            </a:extLst>
          </p:cNvPr>
          <p:cNvCxnSpPr>
            <a:cxnSpLocks/>
          </p:cNvCxnSpPr>
          <p:nvPr/>
        </p:nvCxnSpPr>
        <p:spPr>
          <a:xfrm>
            <a:off x="7785599" y="802640"/>
            <a:ext cx="0" cy="4408143"/>
          </a:xfrm>
          <a:prstGeom prst="line">
            <a:avLst/>
          </a:prstGeom>
          <a:ln w="254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85BE146-4433-0545-B2FE-00A9D0FE4455}"/>
              </a:ext>
            </a:extLst>
          </p:cNvPr>
          <p:cNvSpPr txBox="1"/>
          <p:nvPr/>
        </p:nvSpPr>
        <p:spPr>
          <a:xfrm>
            <a:off x="4112230" y="1277884"/>
            <a:ext cx="9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SBOL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967652-501A-8D4B-86F9-8B275F507409}"/>
              </a:ext>
            </a:extLst>
          </p:cNvPr>
          <p:cNvSpPr txBox="1"/>
          <p:nvPr/>
        </p:nvSpPr>
        <p:spPr>
          <a:xfrm>
            <a:off x="8757157" y="1279791"/>
            <a:ext cx="9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SBOL 3</a:t>
            </a:r>
          </a:p>
        </p:txBody>
      </p:sp>
    </p:spTree>
    <p:extLst>
      <p:ext uri="{BB962C8B-B14F-4D97-AF65-F5344CB8AC3E}">
        <p14:creationId xmlns:p14="http://schemas.microsoft.com/office/powerpoint/2010/main" val="200403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3CACA4-C99B-3C45-B780-74C6D8CDE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72733"/>
            <a:ext cx="10829543" cy="4218467"/>
          </a:xfrm>
        </p:spPr>
        <p:txBody>
          <a:bodyPr/>
          <a:lstStyle/>
          <a:p>
            <a:r>
              <a:rPr lang="en-US" dirty="0"/>
              <a:t>SBOL 3 is the newest iteration of The Synthetic Biology Open Language</a:t>
            </a:r>
          </a:p>
          <a:p>
            <a:pPr lvl="1"/>
            <a:r>
              <a:rPr lang="en-US" dirty="0"/>
              <a:t>3.0 released April 1, 2020</a:t>
            </a:r>
          </a:p>
          <a:p>
            <a:pPr lvl="1"/>
            <a:r>
              <a:rPr lang="en-US" dirty="0"/>
              <a:t>3.0.1 released October 27, 2021</a:t>
            </a:r>
          </a:p>
          <a:p>
            <a:pPr lvl="1"/>
            <a:r>
              <a:rPr lang="en-US" dirty="0"/>
              <a:t>Follow along at https://github.com/SynBioDex/SBOL-specification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pySBOL3 implements through the 3.0.1 specification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5771D-40D0-0E49-AD2E-FB2A8C353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3FB7B8-7C48-C44F-8C66-6F7FF117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Implements SBOL 3</a:t>
            </a:r>
          </a:p>
        </p:txBody>
      </p:sp>
    </p:spTree>
    <p:extLst>
      <p:ext uri="{BB962C8B-B14F-4D97-AF65-F5344CB8AC3E}">
        <p14:creationId xmlns:p14="http://schemas.microsoft.com/office/powerpoint/2010/main" val="67753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A83717-F24C-C742-A0E2-C028E00DA9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72733"/>
            <a:ext cx="10829543" cy="4218467"/>
          </a:xfrm>
        </p:spPr>
        <p:txBody>
          <a:bodyPr/>
          <a:lstStyle/>
          <a:p>
            <a:r>
              <a:rPr lang="en-US" dirty="0"/>
              <a:t>pySBOL3 represents each SBOL3 entity as a Python class</a:t>
            </a:r>
          </a:p>
          <a:p>
            <a:r>
              <a:rPr lang="en-US" dirty="0"/>
              <a:t>Instance properties are either native types or list-like objects</a:t>
            </a:r>
          </a:p>
          <a:p>
            <a:r>
              <a:rPr lang="en-US" dirty="0"/>
              <a:t>Python snake case is used for properties instead of camel case</a:t>
            </a:r>
          </a:p>
          <a:p>
            <a:pPr lvl="1"/>
            <a:r>
              <a:rPr lang="en-US" dirty="0" err="1">
                <a:latin typeface="Monaco" pitchFamily="2" charset="77"/>
              </a:rPr>
              <a:t>display_id</a:t>
            </a:r>
            <a:r>
              <a:rPr lang="en-US" dirty="0"/>
              <a:t> instead of </a:t>
            </a:r>
            <a:r>
              <a:rPr lang="en-US" dirty="0" err="1">
                <a:latin typeface="Monaco" pitchFamily="2" charset="77"/>
              </a:rPr>
              <a:t>displayId</a:t>
            </a:r>
            <a:endParaRPr lang="en-US" dirty="0">
              <a:latin typeface="Monaco" pitchFamily="2" charset="77"/>
            </a:endParaRPr>
          </a:p>
          <a:p>
            <a:pPr lvl="1"/>
            <a:r>
              <a:rPr lang="en-US" dirty="0" err="1">
                <a:latin typeface="Monaco" pitchFamily="2" charset="77"/>
              </a:rPr>
              <a:t>derived_from</a:t>
            </a:r>
            <a:r>
              <a:rPr lang="en-US" dirty="0"/>
              <a:t> instead of </a:t>
            </a:r>
            <a:r>
              <a:rPr lang="en-US" dirty="0" err="1">
                <a:latin typeface="Monaco" pitchFamily="2" charset="77"/>
              </a:rPr>
              <a:t>wasDerivedFrom</a:t>
            </a:r>
            <a:endParaRPr lang="en-US" dirty="0">
              <a:latin typeface="Monaco" pitchFamily="2" charset="7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01FC7-7789-7246-9A72-C11F7AFA4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621CD7-A075-194C-8982-D8B03D47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Familiar, Python-like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6A68E4-50E9-724B-8B38-2560014325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SynBioDex</a:t>
            </a:r>
            <a:r>
              <a:rPr lang="en-US" dirty="0"/>
              <a:t>/pySBOL3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9D8124-2D85-114A-B742-327E637D7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482" y="4035231"/>
            <a:ext cx="47879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0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6BF7C-9DB4-2C41-9CAC-BE2FC9FA6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538CCB-D446-A54D-A0B4-5E6D6783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 an SBOL Document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B8554-486F-584E-BA2F-EC04A747B6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SynBioDex</a:t>
            </a:r>
            <a:r>
              <a:rPr lang="en-US" dirty="0"/>
              <a:t>/pySBOL3/blob/master/examples/read-</a:t>
            </a:r>
            <a:r>
              <a:rPr lang="en-US" dirty="0" err="1"/>
              <a:t>circuit.py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072FA0-8519-024E-B833-5A27BF59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32" y="1143000"/>
            <a:ext cx="4440244" cy="4692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F91C0-4B84-1E42-8FFC-A3AECFAE4DAD}"/>
              </a:ext>
            </a:extLst>
          </p:cNvPr>
          <p:cNvSpPr txBox="1"/>
          <p:nvPr/>
        </p:nvSpPr>
        <p:spPr>
          <a:xfrm>
            <a:off x="6516726" y="1253354"/>
            <a:ext cx="22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the SBOL 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C05A1-326C-FE46-B921-5BBC35C7C7BC}"/>
              </a:ext>
            </a:extLst>
          </p:cNvPr>
          <p:cNvCxnSpPr>
            <a:stCxn id="7" idx="1"/>
          </p:cNvCxnSpPr>
          <p:nvPr/>
        </p:nvCxnSpPr>
        <p:spPr>
          <a:xfrm flipH="1">
            <a:off x="4061637" y="1438020"/>
            <a:ext cx="2455089" cy="890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29AAC1-7C2B-9640-B649-B151294B06F0}"/>
              </a:ext>
            </a:extLst>
          </p:cNvPr>
          <p:cNvSpPr txBox="1"/>
          <p:nvPr/>
        </p:nvSpPr>
        <p:spPr>
          <a:xfrm>
            <a:off x="6934940" y="1833564"/>
            <a:ext cx="22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 component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7E20ED-B500-AA4D-94A2-AAD8539900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55154" y="2018230"/>
            <a:ext cx="3479786" cy="646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C9E458-ED9A-324F-908C-A4382070DA0B}"/>
              </a:ext>
            </a:extLst>
          </p:cNvPr>
          <p:cNvSpPr txBox="1"/>
          <p:nvPr/>
        </p:nvSpPr>
        <p:spPr>
          <a:xfrm>
            <a:off x="7172401" y="2645111"/>
            <a:ext cx="271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over the component’s 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26BA5A-910F-0349-B0E7-B1D8AC43DAD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55154" y="2968277"/>
            <a:ext cx="3717247" cy="614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433497-CBF6-494B-89A6-C5C6423CBC02}"/>
              </a:ext>
            </a:extLst>
          </p:cNvPr>
          <p:cNvSpPr txBox="1"/>
          <p:nvPr/>
        </p:nvSpPr>
        <p:spPr>
          <a:xfrm>
            <a:off x="7434154" y="3906885"/>
            <a:ext cx="220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up a referenced object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281445-E408-3F44-9C6E-9EEF24BA3B1A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061637" y="4230051"/>
            <a:ext cx="3372517" cy="618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D8FD24-7377-C44C-9E6F-53F5EBC4B08B}"/>
              </a:ext>
            </a:extLst>
          </p:cNvPr>
          <p:cNvSpPr txBox="1"/>
          <p:nvPr/>
        </p:nvSpPr>
        <p:spPr>
          <a:xfrm>
            <a:off x="6934940" y="5134847"/>
            <a:ext cx="262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the component’s constraints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761F94-A6CF-FE43-B84E-D4EA80454305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311210" y="5458013"/>
            <a:ext cx="2623730" cy="146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7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 DNA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 Engineered Region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D77D984-15D4-714F-9E5B-4B927426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43" y="4046983"/>
            <a:ext cx="8382000" cy="157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053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 DNA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 Engineered Region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D77D984-15D4-714F-9E5B-4B927426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43" y="4046983"/>
            <a:ext cx="8382000" cy="157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79927E-0F9D-A94E-A3F8-CC4C9AE3C562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2980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C5985B-AAED-4945-8D77-AC2E1243CEDA}"/>
              </a:ext>
            </a:extLst>
          </p:cNvPr>
          <p:cNvCxnSpPr>
            <a:cxnSpLocks/>
          </p:cNvCxnSpPr>
          <p:nvPr/>
        </p:nvCxnSpPr>
        <p:spPr>
          <a:xfrm flipH="1">
            <a:off x="7872877" y="2214664"/>
            <a:ext cx="2911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B9596E-DF2E-FA49-924B-0EB7C530F33F}"/>
              </a:ext>
            </a:extLst>
          </p:cNvPr>
          <p:cNvCxnSpPr>
            <a:cxnSpLocks/>
          </p:cNvCxnSpPr>
          <p:nvPr/>
        </p:nvCxnSpPr>
        <p:spPr>
          <a:xfrm>
            <a:off x="1031132" y="4717914"/>
            <a:ext cx="1429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D76B76-9FF0-6242-AAAD-D90381602850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0" cy="28015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CD82DD-3B29-A34B-8D3A-BAF50BF9FCC5}"/>
              </a:ext>
            </a:extLst>
          </p:cNvPr>
          <p:cNvCxnSpPr>
            <a:cxnSpLocks/>
          </p:cNvCxnSpPr>
          <p:nvPr/>
        </p:nvCxnSpPr>
        <p:spPr>
          <a:xfrm flipH="1">
            <a:off x="9568776" y="4987046"/>
            <a:ext cx="12094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6A0BF8-6763-5C40-AE81-ADCBE8EBD44C}"/>
              </a:ext>
            </a:extLst>
          </p:cNvPr>
          <p:cNvCxnSpPr>
            <a:cxnSpLocks/>
          </p:cNvCxnSpPr>
          <p:nvPr/>
        </p:nvCxnSpPr>
        <p:spPr>
          <a:xfrm>
            <a:off x="10778247" y="2214664"/>
            <a:ext cx="6485" cy="2779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221758-2D35-2344-96B4-CAFD202F0B03}"/>
              </a:ext>
            </a:extLst>
          </p:cNvPr>
          <p:cNvCxnSpPr>
            <a:cxnSpLocks/>
          </p:cNvCxnSpPr>
          <p:nvPr/>
        </p:nvCxnSpPr>
        <p:spPr>
          <a:xfrm flipH="1">
            <a:off x="6663406" y="5217267"/>
            <a:ext cx="1945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3C9262-74C4-BE44-93D6-6B71434447A6}"/>
              </a:ext>
            </a:extLst>
          </p:cNvPr>
          <p:cNvCxnSpPr>
            <a:cxnSpLocks/>
          </p:cNvCxnSpPr>
          <p:nvPr/>
        </p:nvCxnSpPr>
        <p:spPr>
          <a:xfrm>
            <a:off x="8608979" y="3009089"/>
            <a:ext cx="6485" cy="22093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4BDB0D-ADD8-194F-BF64-DBCBE645CAD3}"/>
              </a:ext>
            </a:extLst>
          </p:cNvPr>
          <p:cNvCxnSpPr>
            <a:cxnSpLocks/>
          </p:cNvCxnSpPr>
          <p:nvPr/>
        </p:nvCxnSpPr>
        <p:spPr>
          <a:xfrm flipH="1">
            <a:off x="7775645" y="3009089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60D284-ECDD-8D48-A5CE-1232ADCD0294}"/>
              </a:ext>
            </a:extLst>
          </p:cNvPr>
          <p:cNvCxnSpPr>
            <a:cxnSpLocks/>
          </p:cNvCxnSpPr>
          <p:nvPr/>
        </p:nvCxnSpPr>
        <p:spPr>
          <a:xfrm flipH="1">
            <a:off x="6574301" y="2743200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2F6E4A2-75B4-0542-A09B-C98882808217}"/>
              </a:ext>
            </a:extLst>
          </p:cNvPr>
          <p:cNvCxnSpPr>
            <a:cxnSpLocks/>
          </p:cNvCxnSpPr>
          <p:nvPr/>
        </p:nvCxnSpPr>
        <p:spPr>
          <a:xfrm>
            <a:off x="7417025" y="2737842"/>
            <a:ext cx="0" cy="1717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90A828-3485-CE4D-845B-980DBD023544}"/>
              </a:ext>
            </a:extLst>
          </p:cNvPr>
          <p:cNvCxnSpPr>
            <a:cxnSpLocks/>
          </p:cNvCxnSpPr>
          <p:nvPr/>
        </p:nvCxnSpPr>
        <p:spPr>
          <a:xfrm flipH="1">
            <a:off x="7188722" y="4455268"/>
            <a:ext cx="2347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2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88E7C-1940-6644-B047-E8BCB2D55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4050475"/>
            <a:ext cx="9740900" cy="1562100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 (keyword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 DNA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 Engineered Region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442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297D68AB-3CE1-FB45-A271-6A3C75E1D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4050475"/>
            <a:ext cx="9740900" cy="1562100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 (keyword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 DNA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 Engineered Region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79927E-0F9D-A94E-A3F8-CC4C9AE3C562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2980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C5985B-AAED-4945-8D77-AC2E1243CEDA}"/>
              </a:ext>
            </a:extLst>
          </p:cNvPr>
          <p:cNvCxnSpPr>
            <a:cxnSpLocks/>
          </p:cNvCxnSpPr>
          <p:nvPr/>
        </p:nvCxnSpPr>
        <p:spPr>
          <a:xfrm flipH="1">
            <a:off x="7872877" y="2214664"/>
            <a:ext cx="2911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B9596E-DF2E-FA49-924B-0EB7C530F33F}"/>
              </a:ext>
            </a:extLst>
          </p:cNvPr>
          <p:cNvCxnSpPr>
            <a:cxnSpLocks/>
          </p:cNvCxnSpPr>
          <p:nvPr/>
        </p:nvCxnSpPr>
        <p:spPr>
          <a:xfrm>
            <a:off x="1031132" y="4717914"/>
            <a:ext cx="31846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D76B76-9FF0-6242-AAAD-D90381602850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0" cy="28015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CD82DD-3B29-A34B-8D3A-BAF50BF9FCC5}"/>
              </a:ext>
            </a:extLst>
          </p:cNvPr>
          <p:cNvCxnSpPr>
            <a:cxnSpLocks/>
          </p:cNvCxnSpPr>
          <p:nvPr/>
        </p:nvCxnSpPr>
        <p:spPr>
          <a:xfrm flipH="1" flipV="1">
            <a:off x="10533414" y="4987046"/>
            <a:ext cx="251318" cy="6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6A0BF8-6763-5C40-AE81-ADCBE8EBD44C}"/>
              </a:ext>
            </a:extLst>
          </p:cNvPr>
          <p:cNvCxnSpPr>
            <a:cxnSpLocks/>
          </p:cNvCxnSpPr>
          <p:nvPr/>
        </p:nvCxnSpPr>
        <p:spPr>
          <a:xfrm>
            <a:off x="10778247" y="2214664"/>
            <a:ext cx="6485" cy="2779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221758-2D35-2344-96B4-CAFD202F0B03}"/>
              </a:ext>
            </a:extLst>
          </p:cNvPr>
          <p:cNvCxnSpPr>
            <a:cxnSpLocks/>
          </p:cNvCxnSpPr>
          <p:nvPr/>
        </p:nvCxnSpPr>
        <p:spPr>
          <a:xfrm flipH="1">
            <a:off x="7077694" y="5217267"/>
            <a:ext cx="15312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3C9262-74C4-BE44-93D6-6B71434447A6}"/>
              </a:ext>
            </a:extLst>
          </p:cNvPr>
          <p:cNvCxnSpPr>
            <a:cxnSpLocks/>
          </p:cNvCxnSpPr>
          <p:nvPr/>
        </p:nvCxnSpPr>
        <p:spPr>
          <a:xfrm>
            <a:off x="8608979" y="3009089"/>
            <a:ext cx="6485" cy="22093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4BDB0D-ADD8-194F-BF64-DBCBE645CAD3}"/>
              </a:ext>
            </a:extLst>
          </p:cNvPr>
          <p:cNvCxnSpPr>
            <a:cxnSpLocks/>
          </p:cNvCxnSpPr>
          <p:nvPr/>
        </p:nvCxnSpPr>
        <p:spPr>
          <a:xfrm flipH="1">
            <a:off x="7775645" y="3009089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60D284-ECDD-8D48-A5CE-1232ADCD0294}"/>
              </a:ext>
            </a:extLst>
          </p:cNvPr>
          <p:cNvCxnSpPr>
            <a:cxnSpLocks/>
          </p:cNvCxnSpPr>
          <p:nvPr/>
        </p:nvCxnSpPr>
        <p:spPr>
          <a:xfrm flipH="1">
            <a:off x="6574301" y="2743200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2F6E4A2-75B4-0542-A09B-C98882808217}"/>
              </a:ext>
            </a:extLst>
          </p:cNvPr>
          <p:cNvCxnSpPr>
            <a:cxnSpLocks/>
          </p:cNvCxnSpPr>
          <p:nvPr/>
        </p:nvCxnSpPr>
        <p:spPr>
          <a:xfrm>
            <a:off x="7417025" y="2737842"/>
            <a:ext cx="0" cy="1717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90A828-3485-CE4D-845B-980DBD023544}"/>
              </a:ext>
            </a:extLst>
          </p:cNvPr>
          <p:cNvCxnSpPr>
            <a:cxnSpLocks/>
          </p:cNvCxnSpPr>
          <p:nvPr/>
        </p:nvCxnSpPr>
        <p:spPr>
          <a:xfrm flipH="1">
            <a:off x="6574301" y="4469165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83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TX Masters: Covers">
  <a:themeElements>
    <a:clrScheme name="1: RTX PRIMARY PALETTE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63666A"/>
      </a:accent2>
      <a:accent3>
        <a:srgbClr val="B1B3B3"/>
      </a:accent3>
      <a:accent4>
        <a:srgbClr val="D9D9D6"/>
      </a:accent4>
      <a:accent5>
        <a:srgbClr val="F7F7F7"/>
      </a:accent5>
      <a:accent6>
        <a:srgbClr val="FFFFFF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E0B2B9B3-9224-FA48-9ADE-CBAA4D705D4E}"/>
    </a:ext>
  </a:extLst>
</a:theme>
</file>

<file path=ppt/theme/theme2.xml><?xml version="1.0" encoding="utf-8"?>
<a:theme xmlns:a="http://schemas.openxmlformats.org/drawingml/2006/main" name="RTX Masters: Content">
  <a:themeElements>
    <a:clrScheme name="RTX ACCENT COLORS">
      <a:dk1>
        <a:sysClr val="windowText" lastClr="000000"/>
      </a:dk1>
      <a:lt1>
        <a:sysClr val="window" lastClr="FFFFFF"/>
      </a:lt1>
      <a:dk2>
        <a:srgbClr val="CE1126"/>
      </a:dk2>
      <a:lt2>
        <a:srgbClr val="E0E1DD"/>
      </a:lt2>
      <a:accent1>
        <a:srgbClr val="616365"/>
      </a:accent1>
      <a:accent2>
        <a:srgbClr val="B7A99A"/>
      </a:accent2>
      <a:accent3>
        <a:srgbClr val="7BA7BC"/>
      </a:accent3>
      <a:accent4>
        <a:srgbClr val="EFB661"/>
      </a:accent4>
      <a:accent5>
        <a:srgbClr val="908CC2"/>
      </a:accent5>
      <a:accent6>
        <a:srgbClr val="9ABEC0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4B5E042A-82CD-E242-986C-B1905403540E}"/>
    </a:ext>
  </a:extLst>
</a:theme>
</file>

<file path=ppt/theme/theme3.xml><?xml version="1.0" encoding="utf-8"?>
<a:theme xmlns:a="http://schemas.openxmlformats.org/drawingml/2006/main" name="RTX Masters: Section Breakers">
  <a:themeElements>
    <a:clrScheme name="RTX GRAYSCALE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63666A"/>
      </a:accent2>
      <a:accent3>
        <a:srgbClr val="B1B3B3"/>
      </a:accent3>
      <a:accent4>
        <a:srgbClr val="D9D9D6"/>
      </a:accent4>
      <a:accent5>
        <a:srgbClr val="F7F7F7"/>
      </a:accent5>
      <a:accent6>
        <a:srgbClr val="FFFFFF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A18BB47D-0A39-C14D-B2E7-9D7C8FCCBDD1}"/>
    </a:ext>
  </a:extLst>
</a:theme>
</file>

<file path=ppt/theme/theme4.xml><?xml version="1.0" encoding="utf-8"?>
<a:theme xmlns:a="http://schemas.openxmlformats.org/drawingml/2006/main" name="RTX Brand Guidelines">
  <a:themeElements>
    <a:clrScheme name="2: RTX SECONDARY PALETTE">
      <a:dk1>
        <a:sysClr val="windowText" lastClr="000000"/>
      </a:dk1>
      <a:lt1>
        <a:sysClr val="window" lastClr="FFFFFF"/>
      </a:lt1>
      <a:dk2>
        <a:srgbClr val="CE1126"/>
      </a:dk2>
      <a:lt2>
        <a:srgbClr val="E0E1DD"/>
      </a:lt2>
      <a:accent1>
        <a:srgbClr val="616365"/>
      </a:accent1>
      <a:accent2>
        <a:srgbClr val="B7A99A"/>
      </a:accent2>
      <a:accent3>
        <a:srgbClr val="7BA7BC"/>
      </a:accent3>
      <a:accent4>
        <a:srgbClr val="EFB661"/>
      </a:accent4>
      <a:accent5>
        <a:srgbClr val="908CC2"/>
      </a:accent5>
      <a:accent6>
        <a:srgbClr val="9ABEC0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50376A4D-8F37-F54F-9D88-128099C0E5AB}"/>
    </a:ext>
  </a:extLst>
</a:theme>
</file>

<file path=ppt/theme/theme5.xml><?xml version="1.0" encoding="utf-8"?>
<a:theme xmlns:a="http://schemas.openxmlformats.org/drawingml/2006/main" name="Office Theme">
  <a:themeElements>
    <a:clrScheme name="RTX Colors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464648"/>
      </a:accent2>
      <a:accent3>
        <a:srgbClr val="6B6B6D"/>
      </a:accent3>
      <a:accent4>
        <a:srgbClr val="89898A"/>
      </a:accent4>
      <a:accent5>
        <a:srgbClr val="B8B8B9"/>
      </a:accent5>
      <a:accent6>
        <a:srgbClr val="D4D4D5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RTX Colors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464648"/>
      </a:accent2>
      <a:accent3>
        <a:srgbClr val="6B6B6D"/>
      </a:accent3>
      <a:accent4>
        <a:srgbClr val="89898A"/>
      </a:accent4>
      <a:accent5>
        <a:srgbClr val="B8B8B9"/>
      </a:accent5>
      <a:accent6>
        <a:srgbClr val="D4D4D5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
</file>

<file path=customXml/item2.xml>
</file>

<file path=customXml/itemProps1.xml><?xml version="1.0" encoding="utf-8"?>
<ds:datastoreItem xmlns:ds="http://schemas.openxmlformats.org/officeDocument/2006/customXml" ds:itemID="{26C53044-EDCC-4767-9B64-ABCDF4BF539A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D88A9972-54D5-4A46-9260-9FE1CB78EDF2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RTX Masters: Covers</Template>
  <TotalTime>831</TotalTime>
  <Words>679</Words>
  <Application>Microsoft Macintosh PowerPoint</Application>
  <PresentationFormat>Widescreen</PresentationFormat>
  <Paragraphs>150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Corbel</vt:lpstr>
      <vt:lpstr>Monaco</vt:lpstr>
      <vt:lpstr>RTX Masters: Covers</vt:lpstr>
      <vt:lpstr>RTX Masters: Content</vt:lpstr>
      <vt:lpstr>RTX Masters: Section Breakers</vt:lpstr>
      <vt:lpstr>RTX Brand Guidelines</vt:lpstr>
      <vt:lpstr>pySBOL3 – A Python implementation of SBOL 3</vt:lpstr>
      <vt:lpstr>pySBOL3 Evolution</vt:lpstr>
      <vt:lpstr>pySBOL3 Implements SBOL 3</vt:lpstr>
      <vt:lpstr>Familiar, Python-like API</vt:lpstr>
      <vt:lpstr>Example: Read an SBOL Document</vt:lpstr>
      <vt:lpstr>Example: Create an iGEM Component</vt:lpstr>
      <vt:lpstr>Example: Create an iGEM Component</vt:lpstr>
      <vt:lpstr>Example: Create an iGEM Component (keyword args)</vt:lpstr>
      <vt:lpstr>Example: Create an iGEM Component (keyword args)</vt:lpstr>
      <vt:lpstr>Example: SBOL Composition</vt:lpstr>
      <vt:lpstr>Example: SBOL Composition</vt:lpstr>
      <vt:lpstr>pySBOL3 Status</vt:lpstr>
      <vt:lpstr>Questions?</vt:lpstr>
      <vt:lpstr>Tutorial Set-up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[rtnipcontrolcode:thirdpartyproprietary|rtnipcontrolcodevm:preexistingipvm|rtnexportcontrolcountry:usa|rtnexportcontrolcode:otherinfo|rtnexportcontrolcodevm:nousecvm|]</dc:subject>
  <dc:creator>Tom Mitchell</dc:creator>
  <cp:keywords>RIS Internal Template 2020. v 1.0</cp:keywords>
  <cp:lastModifiedBy>Tom MITCHELL</cp:lastModifiedBy>
  <cp:revision>68</cp:revision>
  <dcterms:created xsi:type="dcterms:W3CDTF">2020-09-22T17:25:40Z</dcterms:created>
  <dcterms:modified xsi:type="dcterms:W3CDTF">2022-10-12T20:48:52Z</dcterms:modified>
  <cp:category>RIS Internal Template 2020. v 1.0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bb64deb3-b5ac-4347-88a3-8a542b8e6f51</vt:lpwstr>
  </property>
  <property fmtid="{D5CDD505-2E9C-101B-9397-08002B2CF9AE}" pid="3" name="bjSaver">
    <vt:lpwstr>A2AB0OuaTTiL2YVHw3qxYann2Jd9uCN6</vt:lpwstr>
  </property>
  <property fmtid="{D5CDD505-2E9C-101B-9397-08002B2CF9AE}" pid="4" name="bjSlideMasterFooterText">
    <vt:lpwstr>Third Party Proprietary - Need to Know 
 </vt:lpwstr>
  </property>
  <property fmtid="{D5CDD505-2E9C-101B-9397-08002B2CF9AE}" pid="5" name="rtnipcontrolcode">
    <vt:lpwstr>thirdpartyproprietary</vt:lpwstr>
  </property>
  <property fmtid="{D5CDD505-2E9C-101B-9397-08002B2CF9AE}" pid="6" name="rtnipcontrolcodevm">
    <vt:lpwstr>preexistingipvm</vt:lpwstr>
  </property>
  <property fmtid="{D5CDD505-2E9C-101B-9397-08002B2CF9AE}" pid="7" name="rtnexportcontrolcountry">
    <vt:lpwstr>usa</vt:lpwstr>
  </property>
  <property fmtid="{D5CDD505-2E9C-101B-9397-08002B2CF9AE}" pid="8" name="rtnexportcontrolcode">
    <vt:lpwstr>otherinfo</vt:lpwstr>
  </property>
  <property fmtid="{D5CDD505-2E9C-101B-9397-08002B2CF9AE}" pid="9" name="rtnexportcontrolcodevm">
    <vt:lpwstr>nousecvm</vt:lpwstr>
  </property>
  <property fmtid="{D5CDD505-2E9C-101B-9397-08002B2CF9AE}" pid="10" name="bjDocumentLabelXML">
    <vt:lpwstr>&lt;?xml version="1.0" encoding="us-ascii"?&gt;&lt;sisl xmlns:xsi="http://www.w3.org/2001/XMLSchema-instance" xmlns:xsd="http://www.w3.org/2001/XMLSchema" sislVersion="0" policy="cde53ac1-bf5f-4aae-9cf1-07509e23a4b0" origin="userSelected" xmlns="http://www.boldonj</vt:lpwstr>
  </property>
  <property fmtid="{D5CDD505-2E9C-101B-9397-08002B2CF9AE}" pid="11" name="bjDocumentLabelXML-0">
    <vt:lpwstr>ames.com/2008/01/sie/internal/label"&gt;&lt;element uid="15fefa1c-af67-4ebf-a71d-f01621168962" value="" /&gt;&lt;element uid="a06da4da-a263-4136-b4fd-f28a17d30188" value="" /&gt;&lt;element uid="bba94c65-ac3d-4f34-b2e1-8de11ef6f01c" value="" /&gt;&lt;element uid="bc2b7c01-6db1-4</vt:lpwstr>
  </property>
  <property fmtid="{D5CDD505-2E9C-101B-9397-08002B2CF9AE}" pid="12" name="bjDocumentLabelXML-1">
    <vt:lpwstr>e7d-88d1-fc61674f86fd" value="" /&gt;&lt;element uid="92e993a3-af32-4afb-aa19-3a49cdb82c7a" value="" /&gt;&lt;/sisl&gt;</vt:lpwstr>
  </property>
  <property fmtid="{D5CDD505-2E9C-101B-9397-08002B2CF9AE}" pid="13" name="bjDocumentSecurityLabel">
    <vt:lpwstr>Origin Jurisdiction: US  | Third Party Proprietary - Need to Know | Use Preexisting Marking (not applied by this tool) | Other Information (Not Requiring an Export Control Marking) | No marking applied by the tool</vt:lpwstr>
  </property>
  <property fmtid="{D5CDD505-2E9C-101B-9397-08002B2CF9AE}" pid="14" name="bjLabelHistoryID">
    <vt:lpwstr>{26C53044-EDCC-4767-9B64-ABCDF4BF539A}</vt:lpwstr>
  </property>
</Properties>
</file>