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23"/>
  </p:notesMasterIdLst>
  <p:handoutMasterIdLst>
    <p:handoutMasterId r:id="rId24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40" r:id="rId14"/>
    <p:sldId id="341" r:id="rId15"/>
    <p:sldId id="337" r:id="rId16"/>
    <p:sldId id="338" r:id="rId17"/>
    <p:sldId id="339" r:id="rId18"/>
    <p:sldId id="343" r:id="rId19"/>
    <p:sldId id="344" r:id="rId20"/>
    <p:sldId id="285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 autoAdjust="0"/>
    <p:restoredTop sz="95714" autoAdjust="0"/>
  </p:normalViewPr>
  <p:slideViewPr>
    <p:cSldViewPr snapToGrid="0">
      <p:cViewPr varScale="1">
        <p:scale>
          <a:sx n="108" d="100"/>
          <a:sy n="108" d="100"/>
        </p:scale>
        <p:origin x="216" y="496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ynBioDex/tyto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nbiodex/sbol-utiliti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81500" y="5651814"/>
            <a:ext cx="1562101" cy="182290"/>
          </a:xfrm>
        </p:spPr>
        <p:txBody>
          <a:bodyPr/>
          <a:lstStyle/>
          <a:p>
            <a:r>
              <a:rPr lang="en-US" dirty="0"/>
              <a:t>October 2022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2022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10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Version 1.0.1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DEC37F-C33C-003A-8843-1CC7FFEE0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04401"/>
            <a:ext cx="10829543" cy="4286799"/>
          </a:xfrm>
        </p:spPr>
        <p:txBody>
          <a:bodyPr/>
          <a:lstStyle/>
          <a:p>
            <a:r>
              <a:rPr lang="en-US" dirty="0"/>
              <a:t>Tyto - </a:t>
            </a:r>
            <a:r>
              <a:rPr lang="en-US" u="sng" dirty="0"/>
              <a:t>T</a:t>
            </a:r>
            <a:r>
              <a:rPr lang="en-US" dirty="0"/>
              <a:t>ake </a:t>
            </a:r>
            <a:r>
              <a:rPr lang="en-US" u="sng" dirty="0"/>
              <a:t>Y</a:t>
            </a:r>
            <a:r>
              <a:rPr lang="en-US" dirty="0"/>
              <a:t>our </a:t>
            </a:r>
            <a:r>
              <a:rPr lang="en-US" u="sng" dirty="0"/>
              <a:t>T</a:t>
            </a:r>
            <a:r>
              <a:rPr lang="en-US" dirty="0"/>
              <a:t>erms from </a:t>
            </a:r>
            <a:r>
              <a:rPr lang="en-US" u="sng" dirty="0"/>
              <a:t>O</a:t>
            </a:r>
            <a:r>
              <a:rPr lang="en-US" dirty="0"/>
              <a:t>ntologies</a:t>
            </a:r>
          </a:p>
          <a:p>
            <a:pPr lvl="2"/>
            <a:r>
              <a:rPr lang="en-US" dirty="0"/>
              <a:t>A more intuitive approach to using semantic web ontologies</a:t>
            </a:r>
          </a:p>
          <a:p>
            <a:pPr lvl="2"/>
            <a:r>
              <a:rPr lang="en-US" dirty="0"/>
              <a:t>Generates symbols for URIs based on the ontology terms themselves</a:t>
            </a:r>
          </a:p>
          <a:p>
            <a:pPr lvl="2"/>
            <a:r>
              <a:rPr lang="en-US" dirty="0">
                <a:hlinkClick r:id="rId2"/>
              </a:rPr>
              <a:t>https://github.com/SynBioDex/tyto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5B51-38ED-8AA5-7607-7C466969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84AB8-DF87-EE7A-9FEB-EF1D65F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Tools: Tyto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66A34-A506-D248-14C6-1087C49F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27" y="3759375"/>
            <a:ext cx="6858000" cy="158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9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DEC37F-C33C-003A-8843-1CC7FFEE0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04401"/>
            <a:ext cx="10829543" cy="4286799"/>
          </a:xfrm>
        </p:spPr>
        <p:txBody>
          <a:bodyPr/>
          <a:lstStyle/>
          <a:p>
            <a:r>
              <a:rPr lang="en-US" dirty="0"/>
              <a:t>SBOL-utilities</a:t>
            </a:r>
          </a:p>
          <a:p>
            <a:pPr lvl="2"/>
            <a:r>
              <a:rPr lang="en-US" dirty="0"/>
              <a:t>A collection of scripts and functions for manipulating SBOL 3 data</a:t>
            </a:r>
          </a:p>
          <a:p>
            <a:pPr lvl="2"/>
            <a:r>
              <a:rPr lang="en-US" dirty="0"/>
              <a:t>Layers on top of pySBOL3 and provides higher level functionality</a:t>
            </a:r>
          </a:p>
          <a:p>
            <a:pPr lvl="2"/>
            <a:r>
              <a:rPr lang="en-US" dirty="0"/>
              <a:t>Capabilities:</a:t>
            </a:r>
          </a:p>
          <a:p>
            <a:pPr lvl="4"/>
            <a:r>
              <a:rPr lang="en-US" dirty="0"/>
              <a:t>Graph SBOL Documents</a:t>
            </a:r>
          </a:p>
          <a:p>
            <a:pPr lvl="4"/>
            <a:r>
              <a:rPr lang="en-US" dirty="0"/>
              <a:t>Convert an Excel template file to SBOL</a:t>
            </a:r>
          </a:p>
          <a:p>
            <a:pPr lvl="4"/>
            <a:r>
              <a:rPr lang="en-US" dirty="0"/>
              <a:t>Convert </a:t>
            </a:r>
            <a:r>
              <a:rPr lang="en-US" dirty="0" err="1"/>
              <a:t>beween</a:t>
            </a:r>
            <a:r>
              <a:rPr lang="en-US" dirty="0"/>
              <a:t> SBOL3 and other genetic design formats</a:t>
            </a:r>
          </a:p>
          <a:p>
            <a:pPr lvl="4"/>
            <a:r>
              <a:rPr lang="en-US" dirty="0"/>
              <a:t>Expand the combinatorial derivations in an SBOL file</a:t>
            </a:r>
          </a:p>
          <a:p>
            <a:pPr lvl="4"/>
            <a:r>
              <a:rPr lang="en-US" dirty="0"/>
              <a:t>And more…</a:t>
            </a:r>
          </a:p>
          <a:p>
            <a:pPr lvl="2"/>
            <a:r>
              <a:rPr lang="en-US" dirty="0">
                <a:hlinkClick r:id="rId2"/>
              </a:rPr>
              <a:t>https://github.com/synbiodex/sbol-utilities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5B51-38ED-8AA5-7607-7C466969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84AB8-DF87-EE7A-9FEB-EF1D65F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Tools: SBOL-utilities</a:t>
            </a:r>
          </a:p>
        </p:txBody>
      </p:sp>
    </p:spTree>
    <p:extLst>
      <p:ext uri="{BB962C8B-B14F-4D97-AF65-F5344CB8AC3E}">
        <p14:creationId xmlns:p14="http://schemas.microsoft.com/office/powerpoint/2010/main" val="369560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B5C20-31A4-124D-94AD-FE057267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397" y="5811454"/>
            <a:ext cx="531946" cy="365125"/>
          </a:xfrm>
        </p:spPr>
        <p:txBody>
          <a:bodyPr/>
          <a:lstStyle/>
          <a:p>
            <a:fld id="{07165E6F-54ED-4977-A15E-D44BE7238A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22AA0-18B9-EC4D-BB7F-C779D5A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Set-up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C6D4B2-B954-C148-9D63-BB595BDA7D19}"/>
              </a:ext>
            </a:extLst>
          </p:cNvPr>
          <p:cNvSpPr txBox="1">
            <a:spLocks/>
          </p:cNvSpPr>
          <p:nvPr/>
        </p:nvSpPr>
        <p:spPr>
          <a:xfrm>
            <a:off x="685799" y="1003773"/>
            <a:ext cx="10829543" cy="4218467"/>
          </a:xfrm>
          <a:prstGeom prst="rect">
            <a:avLst/>
          </a:prstGeom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Get the tutorial: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[Optional] Launch a virtual environment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Install dependencies (sbol3, </a:t>
            </a:r>
            <a:r>
              <a:rPr lang="en-US" sz="2400" dirty="0" err="1"/>
              <a:t>tyto</a:t>
            </a:r>
            <a:r>
              <a:rPr lang="en-US" sz="2400" dirty="0"/>
              <a:t>, and </a:t>
            </a:r>
            <a:r>
              <a:rPr lang="en-US" sz="2400" dirty="0" err="1"/>
              <a:t>jupyter</a:t>
            </a:r>
            <a:r>
              <a:rPr lang="en-US" sz="2400" dirty="0"/>
              <a:t> notebook)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Run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05A3A-A1D3-6140-B765-309D7895684E}"/>
              </a:ext>
            </a:extLst>
          </p:cNvPr>
          <p:cNvSpPr txBox="1"/>
          <p:nvPr/>
        </p:nvSpPr>
        <p:spPr>
          <a:xfrm>
            <a:off x="768269" y="1460574"/>
            <a:ext cx="108766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git clone https://</a:t>
            </a:r>
            <a:r>
              <a:rPr lang="en-US" sz="2400" dirty="0" err="1">
                <a:latin typeface="Monaco" pitchFamily="2" charset="77"/>
              </a:rPr>
              <a:t>github.com</a:t>
            </a:r>
            <a:r>
              <a:rPr lang="en-US" sz="2400" dirty="0">
                <a:latin typeface="Monaco" pitchFamily="2" charset="77"/>
              </a:rPr>
              <a:t>/</a:t>
            </a:r>
            <a:r>
              <a:rPr lang="en-US" sz="2400" dirty="0" err="1">
                <a:latin typeface="Monaco" pitchFamily="2" charset="77"/>
              </a:rPr>
              <a:t>SynBioDex</a:t>
            </a:r>
            <a:r>
              <a:rPr lang="en-US" sz="2400" dirty="0">
                <a:latin typeface="Monaco" pitchFamily="2" charset="77"/>
              </a:rPr>
              <a:t>/Community-</a:t>
            </a:r>
            <a:r>
              <a:rPr lang="en-US" sz="2400" dirty="0" err="1">
                <a:latin typeface="Monaco" pitchFamily="2" charset="77"/>
              </a:rPr>
              <a:t>Media.git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cd Community-Media/2022/IWBDA22/sbol3-workshop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79211-C313-D249-A4C1-E5F09F8C5414}"/>
              </a:ext>
            </a:extLst>
          </p:cNvPr>
          <p:cNvSpPr txBox="1"/>
          <p:nvPr/>
        </p:nvSpPr>
        <p:spPr>
          <a:xfrm>
            <a:off x="768269" y="2807723"/>
            <a:ext cx="47933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</a:t>
            </a:r>
            <a:r>
              <a:rPr lang="en-US" sz="2400" dirty="0" err="1">
                <a:latin typeface="Monaco" pitchFamily="2" charset="77"/>
              </a:rPr>
              <a:t>venv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iwbda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source </a:t>
            </a:r>
            <a:r>
              <a:rPr lang="en-US" sz="2400" dirty="0" err="1">
                <a:latin typeface="Monaco" pitchFamily="2" charset="77"/>
              </a:rPr>
              <a:t>iwbda</a:t>
            </a:r>
            <a:r>
              <a:rPr lang="en-US" sz="2400" dirty="0">
                <a:latin typeface="Monaco" pitchFamily="2" charset="77"/>
              </a:rPr>
              <a:t>/bin/activate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4C69-620A-2B4A-855B-32DCFF3842E8}"/>
              </a:ext>
            </a:extLst>
          </p:cNvPr>
          <p:cNvSpPr txBox="1"/>
          <p:nvPr/>
        </p:nvSpPr>
        <p:spPr>
          <a:xfrm>
            <a:off x="768269" y="4127058"/>
            <a:ext cx="79271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pip install -r </a:t>
            </a:r>
            <a:r>
              <a:rPr lang="en-US" sz="2400" dirty="0" err="1">
                <a:latin typeface="Monaco" pitchFamily="2" charset="77"/>
              </a:rPr>
              <a:t>requirements.txt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D0D97-FF31-7E4D-9ECD-AA49DDB5F9BA}"/>
              </a:ext>
            </a:extLst>
          </p:cNvPr>
          <p:cNvSpPr txBox="1"/>
          <p:nvPr/>
        </p:nvSpPr>
        <p:spPr>
          <a:xfrm>
            <a:off x="768269" y="544820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jupyter</a:t>
            </a:r>
            <a:r>
              <a:rPr lang="en-US" sz="2400" dirty="0">
                <a:latin typeface="Monaco" pitchFamily="2" charset="77"/>
              </a:rPr>
              <a:t> notebook </a:t>
            </a:r>
            <a:r>
              <a:rPr lang="en-US" sz="2400" dirty="0" err="1">
                <a:latin typeface="Monaco" pitchFamily="2" charset="77"/>
              </a:rPr>
              <a:t>tutorial.ipynb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25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SBOL3 is the newest iteration of The Synthetic Biology Open Language</a:t>
            </a:r>
          </a:p>
          <a:p>
            <a:pPr lvl="2"/>
            <a:r>
              <a:rPr lang="en-US" dirty="0"/>
              <a:t>3.0 was released on April 1, 2020</a:t>
            </a:r>
          </a:p>
          <a:p>
            <a:pPr lvl="2"/>
            <a:r>
              <a:rPr lang="en-US" dirty="0"/>
              <a:t>3.0.1 was released on October 27, 2021</a:t>
            </a:r>
          </a:p>
          <a:p>
            <a:pPr lvl="2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r>
              <a:rPr lang="en-US" dirty="0"/>
              <a:t>pySBOL3 implements SBOL3 3.0.1 specification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8E7C-1940-6644-B047-E8BCB2D5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4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7D68AB-3CE1-FB45-A271-6A3C75E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3184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 flipV="1">
            <a:off x="10533414" y="4987046"/>
            <a:ext cx="251318" cy="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7077694" y="5217267"/>
            <a:ext cx="153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6574301" y="4469165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881</TotalTime>
  <Words>784</Words>
  <Application>Microsoft Macintosh PowerPoint</Application>
  <PresentationFormat>Widescreen</PresentationFormat>
  <Paragraphs>166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SBOL3</vt:lpstr>
      <vt:lpstr>pySBOL3 Evolution</vt:lpstr>
      <vt:lpstr>pySBOL3 Implements SBOL3</vt:lpstr>
      <vt:lpstr>Familiar, Python-like API</vt:lpstr>
      <vt:lpstr>Example: Read an SBOL Document</vt:lpstr>
      <vt:lpstr>Example: Create an iGEM Component</vt:lpstr>
      <vt:lpstr>Example: Create an iGEM Component</vt:lpstr>
      <vt:lpstr>Example: Create an iGEM Component (keyword args)</vt:lpstr>
      <vt:lpstr>Example: Create an iGEM Component (keyword args)</vt:lpstr>
      <vt:lpstr>Example: SBOL Composition</vt:lpstr>
      <vt:lpstr>Example: SBOL Composition</vt:lpstr>
      <vt:lpstr>pySBOL3 Status</vt:lpstr>
      <vt:lpstr>Related Tools: Tyto</vt:lpstr>
      <vt:lpstr>Related Tools: SBOL-utilities</vt:lpstr>
      <vt:lpstr>Questions?</vt:lpstr>
      <vt:lpstr>Tutorial Set-up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75</cp:revision>
  <dcterms:created xsi:type="dcterms:W3CDTF">2020-09-22T17:25:40Z</dcterms:created>
  <dcterms:modified xsi:type="dcterms:W3CDTF">2022-10-14T21:11:39Z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