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3" name="Title Text"/>
          <p:cNvSpPr txBox="1"/>
          <p:nvPr>
            <p:ph type="title"/>
          </p:nvPr>
        </p:nvSpPr>
        <p:spPr>
          <a:xfrm>
            <a:off x="685800" y="2130425"/>
            <a:ext cx="7772400" cy="1470025"/>
          </a:xfrm>
          <a:prstGeom prst="rect">
            <a:avLst/>
          </a:prstGeom>
        </p:spPr>
        <p:txBody>
          <a:bodyPr/>
          <a:lstStyle/>
          <a:p>
            <a:pPr/>
            <a:r>
              <a:t>Title Text</a:t>
            </a:r>
          </a:p>
        </p:txBody>
      </p:sp>
      <p:sp>
        <p:nvSpPr>
          <p:cNvPr id="14"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1" name="Line 4"/>
          <p:cNvSpPr/>
          <p:nvPr/>
        </p:nvSpPr>
        <p:spPr>
          <a:xfrm>
            <a:off x="0" y="957262"/>
            <a:ext cx="9137651" cy="1"/>
          </a:xfrm>
          <a:prstGeom prst="line">
            <a:avLst/>
          </a:prstGeom>
          <a:ln w="12700">
            <a:solidFill>
              <a:srgbClr val="77933C"/>
            </a:solidFill>
          </a:ln>
        </p:spPr>
        <p:txBody>
          <a:bodyPr lIns="45719" rIns="45719"/>
          <a:lstStyle/>
          <a:p>
            <a:pPr/>
          </a:p>
        </p:txBody>
      </p:sp>
      <p:pic>
        <p:nvPicPr>
          <p:cNvPr id="32" name="Picture 10" descr="Picture 10"/>
          <p:cNvPicPr>
            <a:picLocks noChangeAspect="1"/>
          </p:cNvPicPr>
          <p:nvPr/>
        </p:nvPicPr>
        <p:blipFill>
          <a:blip r:embed="rId2">
            <a:extLst/>
          </a:blip>
          <a:stretch>
            <a:fillRect/>
          </a:stretch>
        </p:blipFill>
        <p:spPr>
          <a:xfrm>
            <a:off x="7342555" y="168044"/>
            <a:ext cx="1655065" cy="627784"/>
          </a:xfrm>
          <a:prstGeom prst="rect">
            <a:avLst/>
          </a:prstGeom>
          <a:ln w="12700">
            <a:miter lim="400000"/>
          </a:ln>
        </p:spPr>
      </p:pic>
      <p:sp>
        <p:nvSpPr>
          <p:cNvPr id="33" name="Title Text"/>
          <p:cNvSpPr txBox="1"/>
          <p:nvPr>
            <p:ph type="title"/>
          </p:nvPr>
        </p:nvSpPr>
        <p:spPr>
          <a:xfrm>
            <a:off x="722312" y="4406900"/>
            <a:ext cx="7772401" cy="1362075"/>
          </a:xfrm>
          <a:prstGeom prst="rect">
            <a:avLst/>
          </a:prstGeom>
        </p:spPr>
        <p:txBody>
          <a:bodyPr anchor="t"/>
          <a:lstStyle>
            <a:lvl1pPr>
              <a:defRPr b="1" cap="all" sz="4000"/>
            </a:lvl1pPr>
          </a:lstStyle>
          <a:p>
            <a:pPr/>
            <a:r>
              <a:t>Title Text</a:t>
            </a:r>
          </a:p>
        </p:txBody>
      </p:sp>
      <p:sp>
        <p:nvSpPr>
          <p:cNvPr id="34"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2" name="Line 4"/>
          <p:cNvSpPr/>
          <p:nvPr/>
        </p:nvSpPr>
        <p:spPr>
          <a:xfrm>
            <a:off x="0" y="957262"/>
            <a:ext cx="9137651" cy="1"/>
          </a:xfrm>
          <a:prstGeom prst="line">
            <a:avLst/>
          </a:prstGeom>
          <a:ln w="12700">
            <a:solidFill>
              <a:srgbClr val="77933C"/>
            </a:solidFill>
          </a:ln>
        </p:spPr>
        <p:txBody>
          <a:bodyPr lIns="45719" rIns="45719"/>
          <a:lstStyle/>
          <a:p>
            <a:pPr/>
          </a:p>
        </p:txBody>
      </p:sp>
      <p:pic>
        <p:nvPicPr>
          <p:cNvPr id="43" name="Picture 10" descr="Picture 10"/>
          <p:cNvPicPr>
            <a:picLocks noChangeAspect="1"/>
          </p:cNvPicPr>
          <p:nvPr/>
        </p:nvPicPr>
        <p:blipFill>
          <a:blip r:embed="rId2">
            <a:extLst/>
          </a:blip>
          <a:stretch>
            <a:fillRect/>
          </a:stretch>
        </p:blipFill>
        <p:spPr>
          <a:xfrm>
            <a:off x="7342555" y="168044"/>
            <a:ext cx="1655065" cy="627784"/>
          </a:xfrm>
          <a:prstGeom prst="rect">
            <a:avLst/>
          </a:prstGeom>
          <a:ln w="12700">
            <a:miter lim="400000"/>
          </a:ln>
        </p:spPr>
      </p:pic>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457200" y="1600200"/>
            <a:ext cx="4038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3" name="Line 4"/>
          <p:cNvSpPr/>
          <p:nvPr/>
        </p:nvSpPr>
        <p:spPr>
          <a:xfrm>
            <a:off x="0" y="957262"/>
            <a:ext cx="9137651" cy="1"/>
          </a:xfrm>
          <a:prstGeom prst="line">
            <a:avLst/>
          </a:prstGeom>
          <a:ln w="12700">
            <a:solidFill>
              <a:srgbClr val="77933C"/>
            </a:solidFill>
          </a:ln>
        </p:spPr>
        <p:txBody>
          <a:bodyPr lIns="45719" rIns="45719"/>
          <a:lstStyle/>
          <a:p>
            <a:pPr/>
          </a:p>
        </p:txBody>
      </p:sp>
      <p:pic>
        <p:nvPicPr>
          <p:cNvPr id="54" name="Picture 10" descr="Picture 10"/>
          <p:cNvPicPr>
            <a:picLocks noChangeAspect="1"/>
          </p:cNvPicPr>
          <p:nvPr/>
        </p:nvPicPr>
        <p:blipFill>
          <a:blip r:embed="rId2">
            <a:extLst/>
          </a:blip>
          <a:stretch>
            <a:fillRect/>
          </a:stretch>
        </p:blipFill>
        <p:spPr>
          <a:xfrm>
            <a:off x="7342555" y="168044"/>
            <a:ext cx="1655065" cy="627784"/>
          </a:xfrm>
          <a:prstGeom prst="rect">
            <a:avLst/>
          </a:prstGeom>
          <a:ln w="12700">
            <a:miter lim="400000"/>
          </a:ln>
        </p:spPr>
      </p:pic>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7"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3" name="Line 4"/>
          <p:cNvSpPr/>
          <p:nvPr/>
        </p:nvSpPr>
        <p:spPr>
          <a:xfrm>
            <a:off x="0" y="957262"/>
            <a:ext cx="9137651" cy="1"/>
          </a:xfrm>
          <a:prstGeom prst="line">
            <a:avLst/>
          </a:prstGeom>
          <a:ln w="12700">
            <a:solidFill>
              <a:srgbClr val="77933C"/>
            </a:solidFill>
          </a:ln>
        </p:spPr>
        <p:txBody>
          <a:bodyPr lIns="45719" rIns="45719"/>
          <a:lstStyle/>
          <a:p>
            <a:pPr/>
          </a:p>
        </p:txBody>
      </p:sp>
      <p:pic>
        <p:nvPicPr>
          <p:cNvPr id="74" name="Picture 10" descr="Picture 10"/>
          <p:cNvPicPr>
            <a:picLocks noChangeAspect="1"/>
          </p:cNvPicPr>
          <p:nvPr/>
        </p:nvPicPr>
        <p:blipFill>
          <a:blip r:embed="rId2">
            <a:extLst/>
          </a:blip>
          <a:stretch>
            <a:fillRect/>
          </a:stretch>
        </p:blipFill>
        <p:spPr>
          <a:xfrm>
            <a:off x="7342555" y="168044"/>
            <a:ext cx="1655065" cy="627784"/>
          </a:xfrm>
          <a:prstGeom prst="rect">
            <a:avLst/>
          </a:prstGeom>
          <a:ln w="12700">
            <a:miter lim="400000"/>
          </a:ln>
        </p:spPr>
      </p:pic>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2" name="Line 4"/>
          <p:cNvSpPr/>
          <p:nvPr/>
        </p:nvSpPr>
        <p:spPr>
          <a:xfrm>
            <a:off x="0" y="957262"/>
            <a:ext cx="9137651" cy="1"/>
          </a:xfrm>
          <a:prstGeom prst="line">
            <a:avLst/>
          </a:prstGeom>
          <a:ln w="12700">
            <a:solidFill>
              <a:srgbClr val="77933C"/>
            </a:solidFill>
          </a:ln>
        </p:spPr>
        <p:txBody>
          <a:bodyPr lIns="45719" rIns="45719"/>
          <a:lstStyle/>
          <a:p>
            <a:pPr/>
          </a:p>
        </p:txBody>
      </p:sp>
      <p:pic>
        <p:nvPicPr>
          <p:cNvPr id="83" name="Picture 10" descr="Picture 10"/>
          <p:cNvPicPr>
            <a:picLocks noChangeAspect="1"/>
          </p:cNvPicPr>
          <p:nvPr/>
        </p:nvPicPr>
        <p:blipFill>
          <a:blip r:embed="rId2">
            <a:extLst/>
          </a:blip>
          <a:stretch>
            <a:fillRect/>
          </a:stretch>
        </p:blipFill>
        <p:spPr>
          <a:xfrm>
            <a:off x="7342555" y="168044"/>
            <a:ext cx="1655065" cy="627784"/>
          </a:xfrm>
          <a:prstGeom prst="rect">
            <a:avLst/>
          </a:prstGeom>
          <a:ln w="12700">
            <a:miter lim="400000"/>
          </a:ln>
        </p:spPr>
      </p:pic>
      <p:sp>
        <p:nvSpPr>
          <p:cNvPr id="84" name="Title Text"/>
          <p:cNvSpPr txBox="1"/>
          <p:nvPr>
            <p:ph type="title"/>
          </p:nvPr>
        </p:nvSpPr>
        <p:spPr>
          <a:xfrm>
            <a:off x="457200" y="1004887"/>
            <a:ext cx="3008314" cy="1162051"/>
          </a:xfrm>
          <a:prstGeom prst="rect">
            <a:avLst/>
          </a:prstGeom>
        </p:spPr>
        <p:txBody>
          <a:bodyPr anchor="b"/>
          <a:lstStyle>
            <a:lvl1pPr>
              <a:defRPr b="1" sz="2000"/>
            </a:lvl1pPr>
          </a:lstStyle>
          <a:p>
            <a:pPr/>
            <a:r>
              <a:t>Title Text</a:t>
            </a:r>
          </a:p>
        </p:txBody>
      </p:sp>
      <p:sp>
        <p:nvSpPr>
          <p:cNvPr id="85" name="Body Level One…"/>
          <p:cNvSpPr txBox="1"/>
          <p:nvPr>
            <p:ph type="body" idx="1"/>
          </p:nvPr>
        </p:nvSpPr>
        <p:spPr>
          <a:xfrm>
            <a:off x="3575050" y="1004887"/>
            <a:ext cx="5111750" cy="585311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86" name="Text Placeholder 3"/>
          <p:cNvSpPr/>
          <p:nvPr>
            <p:ph type="body" sz="quarter" idx="21"/>
          </p:nvPr>
        </p:nvSpPr>
        <p:spPr>
          <a:xfrm>
            <a:off x="457199" y="2336800"/>
            <a:ext cx="3008315" cy="3789363"/>
          </a:xfrm>
          <a:prstGeom prst="rect">
            <a:avLst/>
          </a:prstGeom>
        </p:spPr>
        <p:txBody>
          <a:bodyPr/>
          <a:lstStyle/>
          <a:p>
            <a:pPr marL="0" indent="0">
              <a:spcBef>
                <a:spcPts val="300"/>
              </a:spcBef>
              <a:buSzTx/>
              <a:buFontTx/>
              <a:buNone/>
              <a:defRPr sz="1400"/>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4" name="Line 4"/>
          <p:cNvSpPr/>
          <p:nvPr/>
        </p:nvSpPr>
        <p:spPr>
          <a:xfrm>
            <a:off x="0" y="957262"/>
            <a:ext cx="9137651" cy="1"/>
          </a:xfrm>
          <a:prstGeom prst="line">
            <a:avLst/>
          </a:prstGeom>
          <a:ln w="12700">
            <a:solidFill>
              <a:srgbClr val="77933C"/>
            </a:solidFill>
          </a:ln>
        </p:spPr>
        <p:txBody>
          <a:bodyPr lIns="45719" rIns="45719"/>
          <a:lstStyle/>
          <a:p>
            <a:pPr/>
          </a:p>
        </p:txBody>
      </p:sp>
      <p:pic>
        <p:nvPicPr>
          <p:cNvPr id="95" name="Picture 10" descr="Picture 10"/>
          <p:cNvPicPr>
            <a:picLocks noChangeAspect="1"/>
          </p:cNvPicPr>
          <p:nvPr/>
        </p:nvPicPr>
        <p:blipFill>
          <a:blip r:embed="rId2">
            <a:extLst/>
          </a:blip>
          <a:stretch>
            <a:fillRect/>
          </a:stretch>
        </p:blipFill>
        <p:spPr>
          <a:xfrm>
            <a:off x="7342555" y="168044"/>
            <a:ext cx="1655065" cy="627784"/>
          </a:xfrm>
          <a:prstGeom prst="rect">
            <a:avLst/>
          </a:prstGeom>
          <a:ln w="12700">
            <a:miter lim="400000"/>
          </a:ln>
        </p:spPr>
      </p:pic>
      <p:sp>
        <p:nvSpPr>
          <p:cNvPr id="96" name="Title Text"/>
          <p:cNvSpPr txBox="1"/>
          <p:nvPr>
            <p:ph type="title"/>
          </p:nvPr>
        </p:nvSpPr>
        <p:spPr>
          <a:xfrm>
            <a:off x="1792288" y="4800600"/>
            <a:ext cx="5486401" cy="566738"/>
          </a:xfrm>
          <a:prstGeom prst="rect">
            <a:avLst/>
          </a:prstGeom>
        </p:spPr>
        <p:txBody>
          <a:bodyPr anchor="b"/>
          <a:lstStyle>
            <a:lvl1pPr>
              <a:defRPr b="1" sz="2000"/>
            </a:lvl1pPr>
          </a:lstStyle>
          <a:p>
            <a:pPr/>
            <a:r>
              <a:t>Title Text</a:t>
            </a:r>
          </a:p>
        </p:txBody>
      </p:sp>
      <p:sp>
        <p:nvSpPr>
          <p:cNvPr id="97"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98"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4"/>
          <p:cNvSpPr/>
          <p:nvPr/>
        </p:nvSpPr>
        <p:spPr>
          <a:xfrm>
            <a:off x="0" y="957262"/>
            <a:ext cx="9137651" cy="1"/>
          </a:xfrm>
          <a:prstGeom prst="line">
            <a:avLst/>
          </a:prstGeom>
          <a:ln w="12700">
            <a:solidFill>
              <a:srgbClr val="77933C"/>
            </a:solidFill>
          </a:ln>
        </p:spPr>
        <p:txBody>
          <a:bodyPr lIns="45719" rIns="45719"/>
          <a:lstStyle/>
          <a:p>
            <a:pPr/>
          </a:p>
        </p:txBody>
      </p:sp>
      <p:pic>
        <p:nvPicPr>
          <p:cNvPr id="3" name="Picture 10" descr="Picture 10"/>
          <p:cNvPicPr>
            <a:picLocks noChangeAspect="1"/>
          </p:cNvPicPr>
          <p:nvPr/>
        </p:nvPicPr>
        <p:blipFill>
          <a:blip r:embed="rId2">
            <a:extLst/>
          </a:blip>
          <a:stretch>
            <a:fillRect/>
          </a:stretch>
        </p:blipFill>
        <p:spPr>
          <a:xfrm>
            <a:off x="7342555" y="168044"/>
            <a:ext cx="1655065" cy="627784"/>
          </a:xfrm>
          <a:prstGeom prst="rect">
            <a:avLst/>
          </a:prstGeom>
          <a:ln w="12700">
            <a:miter lim="400000"/>
          </a:ln>
        </p:spPr>
      </p:pic>
      <p:sp>
        <p:nvSpPr>
          <p:cNvPr id="4" name="Title Text"/>
          <p:cNvSpPr txBox="1"/>
          <p:nvPr>
            <p:ph type="title"/>
          </p:nvPr>
        </p:nvSpPr>
        <p:spPr>
          <a:xfrm>
            <a:off x="241300" y="274638"/>
            <a:ext cx="8229600" cy="6826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5pPr>
      <a:lvl6pPr marL="0" marR="0" indent="45720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6pPr>
      <a:lvl7pPr marL="0" marR="0" indent="91440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7pPr>
      <a:lvl8pPr marL="0" marR="0" indent="137160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8pPr>
      <a:lvl9pPr marL="0" marR="0" indent="1828800" algn="l" defTabSz="457200" rtl="0" latinLnBrk="0">
        <a:lnSpc>
          <a:spcPct val="100000"/>
        </a:lnSpc>
        <a:spcBef>
          <a:spcPts val="0"/>
        </a:spcBef>
        <a:spcAft>
          <a:spcPts val="0"/>
        </a:spcAft>
        <a:buClrTx/>
        <a:buSzTx/>
        <a:buFontTx/>
        <a:buNone/>
        <a:tabLst/>
        <a:defRPr b="0" baseline="0" cap="none" i="0" spc="0" strike="noStrike" sz="3200" u="none">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90575" marR="0" indent="-333375"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06039" marR="0" indent="-320039"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63239" marR="0" indent="-320039"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20440" marR="0" indent="-320040"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3977640" marR="0" indent="-320040" algn="l" defTabSz="457200" rtl="0" latinLnBrk="0">
        <a:lnSpc>
          <a:spcPct val="100000"/>
        </a:lnSpc>
        <a:spcBef>
          <a:spcPts val="6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gi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olstandard.org/visual/" TargetMode="External"/><Relationship Id="rId3" Type="http://schemas.openxmlformats.org/officeDocument/2006/relationships/hyperlink" Target="http://visbol.org/" TargetMode="External"/><Relationship Id="rId4" Type="http://schemas.openxmlformats.org/officeDocument/2006/relationships/hyperlink" Target="http://www.graphviz.org/" TargetMode="External"/><Relationship Id="rId5" Type="http://schemas.openxmlformats.org/officeDocument/2006/relationships/hyperlink" Target="https://github.com/VoigtLab/dnaplotlib"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Footer Placeholder 3"/>
          <p:cNvSpPr txBox="1"/>
          <p:nvPr/>
        </p:nvSpPr>
        <p:spPr>
          <a:xfrm>
            <a:off x="2122169" y="6526501"/>
            <a:ext cx="4899662" cy="3666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i="1" sz="1000">
                <a:solidFill>
                  <a:srgbClr val="808080"/>
                </a:solidFill>
                <a:latin typeface="Arial"/>
                <a:ea typeface="Arial"/>
                <a:cs typeface="Arial"/>
                <a:sym typeface="Arial"/>
              </a:defRPr>
            </a:lvl1pPr>
          </a:lstStyle>
          <a:p>
            <a:pPr/>
            <a:r>
              <a:t>This work is licensed under a Creative Commons Attribution 4.0 International License.</a:t>
            </a:r>
          </a:p>
        </p:txBody>
      </p:sp>
      <p:sp>
        <p:nvSpPr>
          <p:cNvPr id="109" name="Title 3"/>
          <p:cNvSpPr txBox="1"/>
          <p:nvPr>
            <p:ph type="ctrTitle"/>
          </p:nvPr>
        </p:nvSpPr>
        <p:spPr>
          <a:prstGeom prst="rect">
            <a:avLst/>
          </a:prstGeom>
        </p:spPr>
        <p:txBody>
          <a:bodyPr/>
          <a:lstStyle>
            <a:lvl1pPr algn="ctr"/>
          </a:lstStyle>
          <a:p>
            <a:pPr/>
            <a:r>
              <a:t>Quick Introduction to SBOL Visual 3.0</a:t>
            </a:r>
          </a:p>
        </p:txBody>
      </p:sp>
      <p:sp>
        <p:nvSpPr>
          <p:cNvPr id="110" name="Subtitle 4"/>
          <p:cNvSpPr txBox="1"/>
          <p:nvPr>
            <p:ph type="subTitle" sz="quarter" idx="1"/>
          </p:nvPr>
        </p:nvSpPr>
        <p:spPr>
          <a:prstGeom prst="rect">
            <a:avLst/>
          </a:prstGeom>
        </p:spPr>
        <p:txBody>
          <a:bodyPr/>
          <a:lstStyle/>
          <a:p>
            <a:pPr/>
            <a:r>
              <a:t>May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itle 1"/>
          <p:cNvSpPr txBox="1"/>
          <p:nvPr>
            <p:ph type="title"/>
          </p:nvPr>
        </p:nvSpPr>
        <p:spPr>
          <a:prstGeom prst="rect">
            <a:avLst/>
          </a:prstGeom>
        </p:spPr>
        <p:txBody>
          <a:bodyPr/>
          <a:lstStyle/>
          <a:p>
            <a:pPr/>
            <a:r>
              <a:t>Example: Rule 30 Circuit</a:t>
            </a:r>
          </a:p>
        </p:txBody>
      </p:sp>
      <p:pic>
        <p:nvPicPr>
          <p:cNvPr id="243" name="Picture 3" descr="Picture 3"/>
          <p:cNvPicPr>
            <a:picLocks noChangeAspect="1"/>
          </p:cNvPicPr>
          <p:nvPr/>
        </p:nvPicPr>
        <p:blipFill>
          <a:blip r:embed="rId2">
            <a:extLst/>
          </a:blip>
          <a:stretch>
            <a:fillRect/>
          </a:stretch>
        </p:blipFill>
        <p:spPr>
          <a:xfrm>
            <a:off x="0" y="1165352"/>
            <a:ext cx="9144000" cy="534009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prstGeom prst="rect">
            <a:avLst/>
          </a:prstGeom>
        </p:spPr>
        <p:txBody>
          <a:bodyPr/>
          <a:lstStyle/>
          <a:p>
            <a:pPr/>
            <a:r>
              <a:t>Example: Pathway Engineering</a:t>
            </a:r>
          </a:p>
        </p:txBody>
      </p:sp>
      <p:pic>
        <p:nvPicPr>
          <p:cNvPr id="246" name="Picture 3" descr="Picture 3"/>
          <p:cNvPicPr>
            <a:picLocks noChangeAspect="1"/>
          </p:cNvPicPr>
          <p:nvPr/>
        </p:nvPicPr>
        <p:blipFill>
          <a:blip r:embed="rId2">
            <a:extLst/>
          </a:blip>
          <a:stretch>
            <a:fillRect/>
          </a:stretch>
        </p:blipFill>
        <p:spPr>
          <a:xfrm>
            <a:off x="0" y="1103842"/>
            <a:ext cx="9144000" cy="558582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itle 1"/>
          <p:cNvSpPr txBox="1"/>
          <p:nvPr>
            <p:ph type="title"/>
          </p:nvPr>
        </p:nvSpPr>
        <p:spPr>
          <a:prstGeom prst="rect">
            <a:avLst/>
          </a:prstGeom>
        </p:spPr>
        <p:txBody>
          <a:bodyPr/>
          <a:lstStyle/>
          <a:p>
            <a:pPr/>
            <a:r>
              <a:t>Example: Genome Engineering</a:t>
            </a:r>
          </a:p>
        </p:txBody>
      </p:sp>
      <p:pic>
        <p:nvPicPr>
          <p:cNvPr id="249" name="Picture 3" descr="Picture 3"/>
          <p:cNvPicPr>
            <a:picLocks noChangeAspect="1"/>
          </p:cNvPicPr>
          <p:nvPr/>
        </p:nvPicPr>
        <p:blipFill>
          <a:blip r:embed="rId2">
            <a:extLst/>
          </a:blip>
          <a:stretch>
            <a:fillRect/>
          </a:stretch>
        </p:blipFill>
        <p:spPr>
          <a:xfrm>
            <a:off x="0" y="1318810"/>
            <a:ext cx="9144000" cy="497512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itle 1"/>
          <p:cNvSpPr txBox="1"/>
          <p:nvPr>
            <p:ph type="title"/>
          </p:nvPr>
        </p:nvSpPr>
        <p:spPr>
          <a:prstGeom prst="rect">
            <a:avLst/>
          </a:prstGeom>
        </p:spPr>
        <p:txBody>
          <a:bodyPr/>
          <a:lstStyle>
            <a:lvl1pPr>
              <a:defRPr b="1">
                <a:latin typeface="Courier"/>
                <a:ea typeface="Courier"/>
                <a:cs typeface="Courier"/>
                <a:sym typeface="Courier"/>
              </a:defRPr>
            </a:lvl1pPr>
          </a:lstStyle>
          <a:p>
            <a:pPr/>
            <a:r>
              <a:t>http://sbolstandard.org</a:t>
            </a:r>
          </a:p>
        </p:txBody>
      </p:sp>
      <p:sp>
        <p:nvSpPr>
          <p:cNvPr id="252" name="Content Placeholder 2"/>
          <p:cNvSpPr txBox="1"/>
          <p:nvPr>
            <p:ph type="body" idx="1"/>
          </p:nvPr>
        </p:nvSpPr>
        <p:spPr>
          <a:xfrm>
            <a:off x="457200" y="1155700"/>
            <a:ext cx="8229600" cy="4970463"/>
          </a:xfrm>
          <a:prstGeom prst="rect">
            <a:avLst/>
          </a:prstGeom>
        </p:spPr>
        <p:txBody>
          <a:bodyPr/>
          <a:lstStyle/>
          <a:p>
            <a:pPr>
              <a:defRPr>
                <a:solidFill>
                  <a:srgbClr val="1F497D"/>
                </a:solidFill>
              </a:defRPr>
            </a:pPr>
            <a:r>
              <a:t>Use the symbols in your papers &amp; talks</a:t>
            </a:r>
          </a:p>
          <a:p>
            <a:pPr>
              <a:defRPr>
                <a:solidFill>
                  <a:srgbClr val="1F497D"/>
                </a:solidFill>
              </a:defRPr>
            </a:pPr>
            <a:r>
              <a:t>Contribute opinions, use cases, new symbols</a:t>
            </a:r>
          </a:p>
          <a:p>
            <a:pPr>
              <a:defRPr>
                <a:solidFill>
                  <a:srgbClr val="1F497D"/>
                </a:solidFill>
              </a:defRPr>
            </a:pPr>
          </a:p>
          <a:p>
            <a:pPr>
              <a:defRPr>
                <a:solidFill>
                  <a:srgbClr val="1F497D"/>
                </a:solidFill>
              </a:defRPr>
            </a:pPr>
          </a:p>
          <a:p>
            <a:pPr>
              <a:defRPr>
                <a:solidFill>
                  <a:srgbClr val="1F497D"/>
                </a:solidFill>
              </a:defRPr>
            </a:pPr>
          </a:p>
          <a:p>
            <a:pPr>
              <a:defRPr>
                <a:solidFill>
                  <a:srgbClr val="1F497D"/>
                </a:solidFill>
              </a:defRPr>
            </a:pPr>
          </a:p>
          <a:p>
            <a:pPr>
              <a:defRPr>
                <a:solidFill>
                  <a:srgbClr val="1F497D"/>
                </a:solidFill>
              </a:defRPr>
            </a:pPr>
          </a:p>
          <a:p>
            <a:pPr>
              <a:defRPr>
                <a:solidFill>
                  <a:srgbClr val="1F497D"/>
                </a:solidFill>
              </a:defRPr>
            </a:pPr>
          </a:p>
          <a:p>
            <a:pPr>
              <a:buSzTx/>
              <a:buNone/>
              <a:defRPr>
                <a:solidFill>
                  <a:srgbClr val="1F497D"/>
                </a:solidFill>
              </a:defRPr>
            </a:pPr>
          </a:p>
          <a:p>
            <a:pPr>
              <a:defRPr>
                <a:solidFill>
                  <a:srgbClr val="1F497D"/>
                </a:solidFill>
              </a:defRPr>
            </a:pPr>
            <a:r>
              <a:t>Community is open for anyone to join</a:t>
            </a:r>
          </a:p>
        </p:txBody>
      </p:sp>
      <p:pic>
        <p:nvPicPr>
          <p:cNvPr id="253" name="Picture 9" descr="Picture 9"/>
          <p:cNvPicPr>
            <a:picLocks noChangeAspect="1"/>
          </p:cNvPicPr>
          <p:nvPr/>
        </p:nvPicPr>
        <p:blipFill>
          <a:blip r:embed="rId2">
            <a:extLst/>
          </a:blip>
          <a:stretch>
            <a:fillRect/>
          </a:stretch>
        </p:blipFill>
        <p:spPr>
          <a:xfrm>
            <a:off x="1476870" y="2263131"/>
            <a:ext cx="6456961" cy="3477270"/>
          </a:xfrm>
          <a:prstGeom prst="rect">
            <a:avLst/>
          </a:prstGeom>
          <a:ln>
            <a:solidFill>
              <a:srgbClr val="000000"/>
            </a:solidFill>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Rectangle 56"/>
          <p:cNvSpPr/>
          <p:nvPr/>
        </p:nvSpPr>
        <p:spPr>
          <a:xfrm>
            <a:off x="1123615" y="3572445"/>
            <a:ext cx="264025" cy="21283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3" name="Rectangle 60"/>
          <p:cNvSpPr/>
          <p:nvPr/>
        </p:nvSpPr>
        <p:spPr>
          <a:xfrm>
            <a:off x="6415937" y="3771096"/>
            <a:ext cx="264025" cy="21283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4" name="Straight Connector 61"/>
          <p:cNvSpPr/>
          <p:nvPr/>
        </p:nvSpPr>
        <p:spPr>
          <a:xfrm>
            <a:off x="843697" y="3658258"/>
            <a:ext cx="8136051" cy="1"/>
          </a:xfrm>
          <a:prstGeom prst="line">
            <a:avLst/>
          </a:prstGeom>
          <a:ln w="38100">
            <a:solidFill>
              <a:srgbClr val="000000"/>
            </a:solidFill>
          </a:ln>
        </p:spPr>
        <p:txBody>
          <a:bodyPr lIns="45719" rIns="45719"/>
          <a:lstStyle/>
          <a:p>
            <a:pPr/>
          </a:p>
        </p:txBody>
      </p:sp>
      <p:grpSp>
        <p:nvGrpSpPr>
          <p:cNvPr id="117" name="Right Arrow 64"/>
          <p:cNvGrpSpPr/>
          <p:nvPr/>
        </p:nvGrpSpPr>
        <p:grpSpPr>
          <a:xfrm>
            <a:off x="2926427" y="3484876"/>
            <a:ext cx="1120535" cy="335797"/>
            <a:chOff x="0" y="0"/>
            <a:chExt cx="1120534" cy="335796"/>
          </a:xfrm>
        </p:grpSpPr>
        <p:sp>
          <p:nvSpPr>
            <p:cNvPr id="115" name="Arrow"/>
            <p:cNvSpPr/>
            <p:nvPr/>
          </p:nvSpPr>
          <p:spPr>
            <a:xfrm>
              <a:off x="0" y="0"/>
              <a:ext cx="1120535" cy="335797"/>
            </a:xfrm>
            <a:prstGeom prst="rightArrow">
              <a:avLst>
                <a:gd name="adj1" fmla="val 100000"/>
                <a:gd name="adj2" fmla="val 52194"/>
              </a:avLst>
            </a:prstGeom>
            <a:solidFill>
              <a:srgbClr val="008000"/>
            </a:solidFill>
            <a:ln w="38100" cap="flat">
              <a:solidFill>
                <a:srgbClr val="000000"/>
              </a:solidFill>
              <a:prstDash val="solid"/>
              <a:round/>
            </a:ln>
            <a:effectLst/>
          </p:spPr>
          <p:txBody>
            <a:bodyPr wrap="square" lIns="45719" tIns="45719" rIns="45719" bIns="45719" numCol="1" anchor="ctr">
              <a:noAutofit/>
            </a:bodyPr>
            <a:lstStyle/>
            <a:p>
              <a:pPr algn="ctr">
                <a:defRPr i="1"/>
              </a:pPr>
            </a:p>
          </p:txBody>
        </p:sp>
        <p:sp>
          <p:nvSpPr>
            <p:cNvPr id="116" name="gfp"/>
            <p:cNvSpPr txBox="1"/>
            <p:nvPr/>
          </p:nvSpPr>
          <p:spPr>
            <a:xfrm>
              <a:off x="64769" y="1354"/>
              <a:ext cx="815731"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i="1"/>
              </a:lvl1pPr>
            </a:lstStyle>
            <a:p>
              <a:pPr/>
              <a:r>
                <a:t>gfp</a:t>
              </a:r>
            </a:p>
          </p:txBody>
        </p:sp>
      </p:grpSp>
      <p:sp>
        <p:nvSpPr>
          <p:cNvPr id="118" name="Chord 66"/>
          <p:cNvSpPr/>
          <p:nvPr/>
        </p:nvSpPr>
        <p:spPr>
          <a:xfrm>
            <a:off x="2064330" y="3317207"/>
            <a:ext cx="606324" cy="329722"/>
          </a:xfrm>
          <a:custGeom>
            <a:avLst/>
            <a:gdLst/>
            <a:ahLst/>
            <a:cxnLst>
              <a:cxn ang="0">
                <a:pos x="wd2" y="hd2"/>
              </a:cxn>
              <a:cxn ang="5400000">
                <a:pos x="wd2" y="hd2"/>
              </a:cxn>
              <a:cxn ang="10800000">
                <a:pos x="wd2" y="hd2"/>
              </a:cxn>
              <a:cxn ang="16200000">
                <a:pos x="wd2" y="hd2"/>
              </a:cxn>
            </a:cxnLst>
            <a:rect l="0" t="0" r="r" b="b"/>
            <a:pathLst>
              <a:path w="21128" h="20771" fill="norm" stroke="1" extrusionOk="0">
                <a:moveTo>
                  <a:pt x="39" y="20728"/>
                </a:moveTo>
                <a:lnTo>
                  <a:pt x="39" y="20728"/>
                </a:lnTo>
                <a:cubicBezTo>
                  <a:pt x="-459" y="10220"/>
                  <a:pt x="3850" y="971"/>
                  <a:pt x="9662" y="71"/>
                </a:cubicBezTo>
                <a:cubicBezTo>
                  <a:pt x="15475" y="-829"/>
                  <a:pt x="20591" y="6960"/>
                  <a:pt x="21089" y="17469"/>
                </a:cubicBezTo>
                <a:cubicBezTo>
                  <a:pt x="21141" y="18567"/>
                  <a:pt x="21140" y="19672"/>
                  <a:pt x="21087" y="20771"/>
                </a:cubicBezTo>
                <a:close/>
              </a:path>
            </a:pathLst>
          </a:custGeom>
          <a:solidFill>
            <a:srgbClr val="B3A2C7"/>
          </a:solidFill>
          <a:ln w="38100">
            <a:solidFill>
              <a:srgbClr val="000000"/>
            </a:solidFill>
          </a:ln>
        </p:spPr>
        <p:txBody>
          <a:bodyPr lIns="45719" rIns="45719" anchor="ctr"/>
          <a:lstStyle/>
          <a:p>
            <a:pPr algn="ctr">
              <a:defRPr>
                <a:solidFill>
                  <a:srgbClr val="FFFFFF"/>
                </a:solidFill>
              </a:defRPr>
            </a:pPr>
          </a:p>
        </p:txBody>
      </p:sp>
      <p:sp>
        <p:nvSpPr>
          <p:cNvPr id="119" name="Bent Arrow 68"/>
          <p:cNvSpPr/>
          <p:nvPr/>
        </p:nvSpPr>
        <p:spPr>
          <a:xfrm>
            <a:off x="1139950" y="2873336"/>
            <a:ext cx="852580" cy="78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3903" y="2700"/>
                  <a:pt x="8717" y="2700"/>
                </a:cubicBezTo>
                <a:lnTo>
                  <a:pt x="16619" y="2700"/>
                </a:lnTo>
                <a:lnTo>
                  <a:pt x="16619" y="0"/>
                </a:lnTo>
                <a:lnTo>
                  <a:pt x="21600" y="5400"/>
                </a:lnTo>
                <a:lnTo>
                  <a:pt x="16619" y="10800"/>
                </a:lnTo>
                <a:lnTo>
                  <a:pt x="16619" y="8100"/>
                </a:lnTo>
                <a:lnTo>
                  <a:pt x="8717" y="8100"/>
                </a:lnTo>
                <a:cubicBezTo>
                  <a:pt x="6654" y="8100"/>
                  <a:pt x="4981" y="9913"/>
                  <a:pt x="4981" y="12150"/>
                </a:cubicBezTo>
                <a:lnTo>
                  <a:pt x="4981" y="21600"/>
                </a:lnTo>
                <a:close/>
              </a:path>
            </a:pathLst>
          </a:custGeom>
          <a:solidFill>
            <a:srgbClr val="558ED5"/>
          </a:solidFill>
          <a:ln w="38100">
            <a:solidFill>
              <a:srgbClr val="000000"/>
            </a:solidFill>
          </a:ln>
        </p:spPr>
        <p:txBody>
          <a:bodyPr lIns="45719" rIns="45719" anchor="ctr"/>
          <a:lstStyle/>
          <a:p>
            <a:pPr algn="ctr"/>
          </a:p>
        </p:txBody>
      </p:sp>
      <p:sp>
        <p:nvSpPr>
          <p:cNvPr id="120" name="Left-Right-Up Arrow 69"/>
          <p:cNvSpPr/>
          <p:nvPr/>
        </p:nvSpPr>
        <p:spPr>
          <a:xfrm rot="10800000">
            <a:off x="4196962" y="3051891"/>
            <a:ext cx="742964" cy="60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542"/>
                </a:moveTo>
                <a:lnTo>
                  <a:pt x="0" y="15483"/>
                </a:lnTo>
                <a:lnTo>
                  <a:pt x="8315" y="15483"/>
                </a:lnTo>
                <a:lnTo>
                  <a:pt x="8315" y="0"/>
                </a:lnTo>
                <a:lnTo>
                  <a:pt x="13285" y="0"/>
                </a:lnTo>
                <a:lnTo>
                  <a:pt x="13285" y="15483"/>
                </a:lnTo>
                <a:lnTo>
                  <a:pt x="21600" y="15483"/>
                </a:lnTo>
                <a:lnTo>
                  <a:pt x="21600" y="21600"/>
                </a:lnTo>
                <a:lnTo>
                  <a:pt x="0" y="21600"/>
                </a:lnTo>
                <a:close/>
              </a:path>
            </a:pathLst>
          </a:custGeom>
          <a:solidFill>
            <a:srgbClr val="D99694"/>
          </a:solidFill>
          <a:ln w="38100">
            <a:solidFill>
              <a:srgbClr val="000000"/>
            </a:solidFill>
          </a:ln>
        </p:spPr>
        <p:txBody>
          <a:bodyPr lIns="45719" rIns="45719" anchor="ctr"/>
          <a:lstStyle/>
          <a:p>
            <a:pPr algn="ctr">
              <a:defRPr>
                <a:solidFill>
                  <a:srgbClr val="FFFFFF"/>
                </a:solidFill>
              </a:defRPr>
            </a:pPr>
          </a:p>
        </p:txBody>
      </p:sp>
      <p:sp>
        <p:nvSpPr>
          <p:cNvPr id="121" name="Right Arrow 70"/>
          <p:cNvSpPr/>
          <p:nvPr/>
        </p:nvSpPr>
        <p:spPr>
          <a:xfrm rot="10800000">
            <a:off x="5931823" y="3492132"/>
            <a:ext cx="1120536" cy="335797"/>
          </a:xfrm>
          <a:prstGeom prst="rightArrow">
            <a:avLst>
              <a:gd name="adj1" fmla="val 100000"/>
              <a:gd name="adj2" fmla="val 52194"/>
            </a:avLst>
          </a:prstGeom>
          <a:solidFill>
            <a:srgbClr val="93CDDD"/>
          </a:solidFill>
          <a:ln w="38100">
            <a:solidFill>
              <a:srgbClr val="000000"/>
            </a:solidFill>
          </a:ln>
        </p:spPr>
        <p:txBody>
          <a:bodyPr lIns="45719" rIns="45719" anchor="ctr"/>
          <a:lstStyle/>
          <a:p>
            <a:pPr algn="ctr"/>
          </a:p>
        </p:txBody>
      </p:sp>
      <p:sp>
        <p:nvSpPr>
          <p:cNvPr id="122" name="Chord 71"/>
          <p:cNvSpPr/>
          <p:nvPr/>
        </p:nvSpPr>
        <p:spPr>
          <a:xfrm rot="10800000">
            <a:off x="7211875" y="3665874"/>
            <a:ext cx="606325" cy="329721"/>
          </a:xfrm>
          <a:custGeom>
            <a:avLst/>
            <a:gdLst/>
            <a:ahLst/>
            <a:cxnLst>
              <a:cxn ang="0">
                <a:pos x="wd2" y="hd2"/>
              </a:cxn>
              <a:cxn ang="5400000">
                <a:pos x="wd2" y="hd2"/>
              </a:cxn>
              <a:cxn ang="10800000">
                <a:pos x="wd2" y="hd2"/>
              </a:cxn>
              <a:cxn ang="16200000">
                <a:pos x="wd2" y="hd2"/>
              </a:cxn>
            </a:cxnLst>
            <a:rect l="0" t="0" r="r" b="b"/>
            <a:pathLst>
              <a:path w="21128" h="20771" fill="norm" stroke="1" extrusionOk="0">
                <a:moveTo>
                  <a:pt x="39" y="20728"/>
                </a:moveTo>
                <a:lnTo>
                  <a:pt x="39" y="20728"/>
                </a:lnTo>
                <a:cubicBezTo>
                  <a:pt x="-459" y="10220"/>
                  <a:pt x="3850" y="971"/>
                  <a:pt x="9662" y="71"/>
                </a:cubicBezTo>
                <a:cubicBezTo>
                  <a:pt x="15475" y="-829"/>
                  <a:pt x="20591" y="6960"/>
                  <a:pt x="21089" y="17469"/>
                </a:cubicBezTo>
                <a:cubicBezTo>
                  <a:pt x="21141" y="18567"/>
                  <a:pt x="21140" y="19672"/>
                  <a:pt x="21087" y="20771"/>
                </a:cubicBezTo>
                <a:close/>
              </a:path>
            </a:pathLst>
          </a:custGeom>
          <a:solidFill>
            <a:srgbClr val="B3A2C7"/>
          </a:solidFill>
          <a:ln w="38100">
            <a:solidFill>
              <a:srgbClr val="000000"/>
            </a:solidFill>
          </a:ln>
        </p:spPr>
        <p:txBody>
          <a:bodyPr lIns="45719" rIns="45719" anchor="ctr"/>
          <a:lstStyle/>
          <a:p>
            <a:pPr algn="ctr">
              <a:defRPr>
                <a:solidFill>
                  <a:srgbClr val="FFFFFF"/>
                </a:solidFill>
              </a:defRPr>
            </a:pPr>
          </a:p>
        </p:txBody>
      </p:sp>
      <p:sp>
        <p:nvSpPr>
          <p:cNvPr id="123" name="Bent Arrow 72"/>
          <p:cNvSpPr/>
          <p:nvPr/>
        </p:nvSpPr>
        <p:spPr>
          <a:xfrm rot="10800000">
            <a:off x="7976002" y="3659782"/>
            <a:ext cx="852581" cy="78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3903" y="2700"/>
                  <a:pt x="8717" y="2700"/>
                </a:cubicBezTo>
                <a:lnTo>
                  <a:pt x="16619" y="2700"/>
                </a:lnTo>
                <a:lnTo>
                  <a:pt x="16619" y="0"/>
                </a:lnTo>
                <a:lnTo>
                  <a:pt x="21600" y="5400"/>
                </a:lnTo>
                <a:lnTo>
                  <a:pt x="16619" y="10800"/>
                </a:lnTo>
                <a:lnTo>
                  <a:pt x="16619" y="8100"/>
                </a:lnTo>
                <a:lnTo>
                  <a:pt x="8717" y="8100"/>
                </a:lnTo>
                <a:cubicBezTo>
                  <a:pt x="6654" y="8100"/>
                  <a:pt x="4981" y="9913"/>
                  <a:pt x="4981" y="12150"/>
                </a:cubicBezTo>
                <a:lnTo>
                  <a:pt x="4981" y="21600"/>
                </a:lnTo>
                <a:close/>
              </a:path>
            </a:pathLst>
          </a:custGeom>
          <a:solidFill>
            <a:srgbClr val="558ED5"/>
          </a:solidFill>
          <a:ln w="38100">
            <a:solidFill>
              <a:srgbClr val="000000"/>
            </a:solidFill>
          </a:ln>
        </p:spPr>
        <p:txBody>
          <a:bodyPr lIns="45719" rIns="45719" anchor="ctr"/>
          <a:lstStyle/>
          <a:p>
            <a:pPr algn="ctr"/>
          </a:p>
        </p:txBody>
      </p:sp>
      <p:sp>
        <p:nvSpPr>
          <p:cNvPr id="124" name="Left-Right-Up Arrow 73"/>
          <p:cNvSpPr/>
          <p:nvPr/>
        </p:nvSpPr>
        <p:spPr>
          <a:xfrm>
            <a:off x="5103602" y="3659782"/>
            <a:ext cx="742964" cy="603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542"/>
                </a:moveTo>
                <a:lnTo>
                  <a:pt x="0" y="15483"/>
                </a:lnTo>
                <a:lnTo>
                  <a:pt x="8315" y="15483"/>
                </a:lnTo>
                <a:lnTo>
                  <a:pt x="8315" y="0"/>
                </a:lnTo>
                <a:lnTo>
                  <a:pt x="13285" y="0"/>
                </a:lnTo>
                <a:lnTo>
                  <a:pt x="13285" y="15483"/>
                </a:lnTo>
                <a:lnTo>
                  <a:pt x="21600" y="15483"/>
                </a:lnTo>
                <a:lnTo>
                  <a:pt x="21600" y="21600"/>
                </a:lnTo>
                <a:lnTo>
                  <a:pt x="0" y="21600"/>
                </a:lnTo>
                <a:close/>
              </a:path>
            </a:pathLst>
          </a:custGeom>
          <a:solidFill>
            <a:srgbClr val="D99694"/>
          </a:solidFill>
          <a:ln w="38100">
            <a:solidFill>
              <a:srgbClr val="000000"/>
            </a:solidFill>
          </a:ln>
        </p:spPr>
        <p:txBody>
          <a:bodyPr lIns="45719" rIns="45719" anchor="ctr"/>
          <a:lstStyle/>
          <a:p>
            <a:pPr algn="ctr">
              <a:defRPr>
                <a:solidFill>
                  <a:srgbClr val="FFFFFF"/>
                </a:solidFill>
              </a:defRPr>
            </a:pPr>
          </a:p>
        </p:txBody>
      </p:sp>
      <p:sp>
        <p:nvSpPr>
          <p:cNvPr id="125" name="TextBox 74"/>
          <p:cNvSpPr txBox="1"/>
          <p:nvPr/>
        </p:nvSpPr>
        <p:spPr>
          <a:xfrm>
            <a:off x="6318222" y="3488930"/>
            <a:ext cx="486889"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a:lvl1pPr>
          </a:lstStyle>
          <a:p>
            <a:pPr/>
            <a:r>
              <a:t>tetR</a:t>
            </a:r>
          </a:p>
        </p:txBody>
      </p:sp>
      <p:grpSp>
        <p:nvGrpSpPr>
          <p:cNvPr id="128" name="Group 1"/>
          <p:cNvGrpSpPr/>
          <p:nvPr/>
        </p:nvGrpSpPr>
        <p:grpSpPr>
          <a:xfrm>
            <a:off x="78493" y="2263737"/>
            <a:ext cx="1312439" cy="1335824"/>
            <a:chOff x="0" y="0"/>
            <a:chExt cx="1312438" cy="1335823"/>
          </a:xfrm>
        </p:grpSpPr>
        <p:sp>
          <p:nvSpPr>
            <p:cNvPr id="126" name="Straight Connector 75"/>
            <p:cNvSpPr/>
            <p:nvPr/>
          </p:nvSpPr>
          <p:spPr>
            <a:xfrm>
              <a:off x="533240" y="595321"/>
              <a:ext cx="276251" cy="740502"/>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27" name="TextBox 76"/>
            <p:cNvSpPr txBox="1"/>
            <p:nvPr/>
          </p:nvSpPr>
          <p:spPr>
            <a:xfrm>
              <a:off x="0" y="0"/>
              <a:ext cx="1312439"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b="1">
                  <a:solidFill>
                    <a:srgbClr val="595959"/>
                  </a:solidFill>
                </a:defRPr>
              </a:pPr>
              <a:r>
                <a:t>Nucleic Acid </a:t>
              </a:r>
            </a:p>
            <a:p>
              <a:pPr>
                <a:defRPr b="1">
                  <a:solidFill>
                    <a:srgbClr val="595959"/>
                  </a:solidFill>
                </a:defRPr>
              </a:pPr>
              <a:r>
                <a:t>Backbone</a:t>
              </a:r>
            </a:p>
          </p:txBody>
        </p:sp>
      </p:grpSp>
      <p:grpSp>
        <p:nvGrpSpPr>
          <p:cNvPr id="133" name="Group 3"/>
          <p:cNvGrpSpPr/>
          <p:nvPr/>
        </p:nvGrpSpPr>
        <p:grpSpPr>
          <a:xfrm>
            <a:off x="941588" y="1678559"/>
            <a:ext cx="2494172" cy="1710713"/>
            <a:chOff x="0" y="0"/>
            <a:chExt cx="2494170" cy="1710710"/>
          </a:xfrm>
        </p:grpSpPr>
        <p:sp>
          <p:nvSpPr>
            <p:cNvPr id="129" name="TextBox 77"/>
            <p:cNvSpPr txBox="1"/>
            <p:nvPr/>
          </p:nvSpPr>
          <p:spPr>
            <a:xfrm>
              <a:off x="0" y="0"/>
              <a:ext cx="2494171"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595959"/>
                  </a:solidFill>
                </a:defRPr>
              </a:lvl1pPr>
            </a:lstStyle>
            <a:p>
              <a:pPr/>
              <a:r>
                <a:t>Sequence Feature Glyphs</a:t>
              </a:r>
            </a:p>
          </p:txBody>
        </p:sp>
        <p:sp>
          <p:nvSpPr>
            <p:cNvPr id="130" name="Straight Connector 79"/>
            <p:cNvSpPr/>
            <p:nvPr/>
          </p:nvSpPr>
          <p:spPr>
            <a:xfrm flipH="1">
              <a:off x="799564" y="354200"/>
              <a:ext cx="397128" cy="840576"/>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31" name="Straight Connector 80"/>
            <p:cNvSpPr/>
            <p:nvPr/>
          </p:nvSpPr>
          <p:spPr>
            <a:xfrm>
              <a:off x="1196690" y="354200"/>
              <a:ext cx="264423" cy="1187029"/>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32" name="Straight Connector 81"/>
            <p:cNvSpPr/>
            <p:nvPr/>
          </p:nvSpPr>
          <p:spPr>
            <a:xfrm>
              <a:off x="1196691" y="354201"/>
              <a:ext cx="1051616" cy="1356510"/>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grpSp>
      <p:sp>
        <p:nvSpPr>
          <p:cNvPr id="134" name="TextBox 83"/>
          <p:cNvSpPr txBox="1"/>
          <p:nvPr/>
        </p:nvSpPr>
        <p:spPr>
          <a:xfrm>
            <a:off x="1403734" y="3593643"/>
            <a:ext cx="504414"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pTet</a:t>
            </a:r>
          </a:p>
        </p:txBody>
      </p:sp>
      <p:grpSp>
        <p:nvGrpSpPr>
          <p:cNvPr id="138" name="Group 7"/>
          <p:cNvGrpSpPr/>
          <p:nvPr/>
        </p:nvGrpSpPr>
        <p:grpSpPr>
          <a:xfrm>
            <a:off x="1891152" y="3655641"/>
            <a:ext cx="1298744" cy="764923"/>
            <a:chOff x="0" y="0"/>
            <a:chExt cx="1298742" cy="764921"/>
          </a:xfrm>
        </p:grpSpPr>
        <p:sp>
          <p:nvSpPr>
            <p:cNvPr id="135" name="Straight Connector 84"/>
            <p:cNvSpPr/>
            <p:nvPr/>
          </p:nvSpPr>
          <p:spPr>
            <a:xfrm>
              <a:off x="0" y="206996"/>
              <a:ext cx="438471" cy="292314"/>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36" name="TextBox 85"/>
            <p:cNvSpPr txBox="1"/>
            <p:nvPr/>
          </p:nvSpPr>
          <p:spPr>
            <a:xfrm>
              <a:off x="120666" y="431834"/>
              <a:ext cx="698747"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595959"/>
                  </a:solidFill>
                </a:defRPr>
              </a:lvl1pPr>
            </a:lstStyle>
            <a:p>
              <a:pPr/>
              <a:r>
                <a:t>Labels</a:t>
              </a:r>
            </a:p>
          </p:txBody>
        </p:sp>
        <p:sp>
          <p:nvSpPr>
            <p:cNvPr id="137" name="Straight Connector 86"/>
            <p:cNvSpPr/>
            <p:nvPr/>
          </p:nvSpPr>
          <p:spPr>
            <a:xfrm flipH="1">
              <a:off x="438470" y="0"/>
              <a:ext cx="860274" cy="499311"/>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grpSp>
      <p:grpSp>
        <p:nvGrpSpPr>
          <p:cNvPr id="143" name="Group 4"/>
          <p:cNvGrpSpPr/>
          <p:nvPr/>
        </p:nvGrpSpPr>
        <p:grpSpPr>
          <a:xfrm>
            <a:off x="5769810" y="3857312"/>
            <a:ext cx="2494171" cy="1426061"/>
            <a:chOff x="0" y="0"/>
            <a:chExt cx="2494170" cy="1426059"/>
          </a:xfrm>
        </p:grpSpPr>
        <p:sp>
          <p:nvSpPr>
            <p:cNvPr id="139" name="TextBox 78"/>
            <p:cNvSpPr txBox="1"/>
            <p:nvPr/>
          </p:nvSpPr>
          <p:spPr>
            <a:xfrm>
              <a:off x="0" y="800872"/>
              <a:ext cx="2494171"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b="1">
                  <a:solidFill>
                    <a:srgbClr val="595959"/>
                  </a:solidFill>
                </a:defRPr>
              </a:pPr>
              <a:r>
                <a:t>Reverse Complement </a:t>
              </a:r>
            </a:p>
            <a:p>
              <a:pPr algn="ctr">
                <a:defRPr b="1">
                  <a:solidFill>
                    <a:srgbClr val="595959"/>
                  </a:solidFill>
                </a:defRPr>
              </a:pPr>
              <a:r>
                <a:t>Sequence Feature Glyphs</a:t>
              </a:r>
            </a:p>
          </p:txBody>
        </p:sp>
        <p:sp>
          <p:nvSpPr>
            <p:cNvPr id="140" name="Straight Connector 82"/>
            <p:cNvSpPr/>
            <p:nvPr/>
          </p:nvSpPr>
          <p:spPr>
            <a:xfrm>
              <a:off x="1053591" y="0"/>
              <a:ext cx="193845" cy="854533"/>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41" name="Straight Connector 87"/>
            <p:cNvSpPr/>
            <p:nvPr/>
          </p:nvSpPr>
          <p:spPr>
            <a:xfrm flipH="1">
              <a:off x="1247081" y="231664"/>
              <a:ext cx="485765" cy="628327"/>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42" name="Straight Connector 88"/>
            <p:cNvSpPr/>
            <p:nvPr/>
          </p:nvSpPr>
          <p:spPr>
            <a:xfrm flipH="1">
              <a:off x="1247081" y="496733"/>
              <a:ext cx="959112" cy="363258"/>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grpSp>
      <p:sp>
        <p:nvSpPr>
          <p:cNvPr id="144" name="Straight Connector 96"/>
          <p:cNvSpPr/>
          <p:nvPr/>
        </p:nvSpPr>
        <p:spPr>
          <a:xfrm>
            <a:off x="1122540" y="3785275"/>
            <a:ext cx="241715" cy="1"/>
          </a:xfrm>
          <a:prstGeom prst="line">
            <a:avLst/>
          </a:prstGeom>
          <a:ln w="38100">
            <a:solidFill>
              <a:srgbClr val="FF0000"/>
            </a:solidFill>
          </a:ln>
        </p:spPr>
        <p:txBody>
          <a:bodyPr lIns="45719" rIns="45719"/>
          <a:lstStyle/>
          <a:p>
            <a:pPr/>
          </a:p>
        </p:txBody>
      </p:sp>
      <p:grpSp>
        <p:nvGrpSpPr>
          <p:cNvPr id="148" name="Group 9"/>
          <p:cNvGrpSpPr/>
          <p:nvPr/>
        </p:nvGrpSpPr>
        <p:grpSpPr>
          <a:xfrm>
            <a:off x="5033448" y="1978796"/>
            <a:ext cx="4022300" cy="3482798"/>
            <a:chOff x="0" y="0"/>
            <a:chExt cx="4022299" cy="3482797"/>
          </a:xfrm>
        </p:grpSpPr>
        <p:sp>
          <p:nvSpPr>
            <p:cNvPr id="145" name="Rectangle 102"/>
            <p:cNvSpPr/>
            <p:nvPr/>
          </p:nvSpPr>
          <p:spPr>
            <a:xfrm>
              <a:off x="-1" y="1192467"/>
              <a:ext cx="4022301" cy="2290331"/>
            </a:xfrm>
            <a:prstGeom prst="rect">
              <a:avLst/>
            </a:prstGeom>
            <a:noFill/>
            <a:ln w="28575" cap="flat">
              <a:solidFill>
                <a:schemeClr val="accent1"/>
              </a:solidFill>
              <a:prstDash val="sysDash"/>
              <a:round/>
            </a:ln>
            <a:effectLst/>
          </p:spPr>
          <p:txBody>
            <a:bodyPr wrap="square" lIns="45719" tIns="45719" rIns="45719" bIns="45719" numCol="1" anchor="ctr">
              <a:noAutofit/>
            </a:bodyPr>
            <a:lstStyle/>
            <a:p>
              <a:pPr algn="ctr">
                <a:defRPr>
                  <a:solidFill>
                    <a:srgbClr val="FFFFFF"/>
                  </a:solidFill>
                </a:defRPr>
              </a:pPr>
            </a:p>
          </p:txBody>
        </p:sp>
        <p:sp>
          <p:nvSpPr>
            <p:cNvPr id="146" name="TextBox 103"/>
            <p:cNvSpPr txBox="1"/>
            <p:nvPr/>
          </p:nvSpPr>
          <p:spPr>
            <a:xfrm>
              <a:off x="2543062" y="0"/>
              <a:ext cx="843408"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595959"/>
                  </a:solidFill>
                </a:defRPr>
              </a:lvl1pPr>
            </a:lstStyle>
            <a:p>
              <a:pPr/>
              <a:r>
                <a:t>Module</a:t>
              </a:r>
            </a:p>
          </p:txBody>
        </p:sp>
        <p:sp>
          <p:nvSpPr>
            <p:cNvPr id="147" name="Straight Connector 104"/>
            <p:cNvSpPr/>
            <p:nvPr/>
          </p:nvSpPr>
          <p:spPr>
            <a:xfrm flipV="1">
              <a:off x="2784732" y="354202"/>
              <a:ext cx="157821" cy="780243"/>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grpSp>
      <p:grpSp>
        <p:nvGrpSpPr>
          <p:cNvPr id="154" name="Group 6"/>
          <p:cNvGrpSpPr/>
          <p:nvPr/>
        </p:nvGrpSpPr>
        <p:grpSpPr>
          <a:xfrm>
            <a:off x="1651064" y="2714573"/>
            <a:ext cx="3265586" cy="2549484"/>
            <a:chOff x="0" y="0"/>
            <a:chExt cx="3265584" cy="2549482"/>
          </a:xfrm>
        </p:grpSpPr>
        <p:sp>
          <p:nvSpPr>
            <p:cNvPr id="149" name="TextBox 90"/>
            <p:cNvSpPr txBox="1"/>
            <p:nvPr/>
          </p:nvSpPr>
          <p:spPr>
            <a:xfrm>
              <a:off x="2031504" y="1197602"/>
              <a:ext cx="1234081"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595959"/>
                  </a:solidFill>
                </a:defRPr>
              </a:lvl1pPr>
            </a:lstStyle>
            <a:p>
              <a:pPr/>
              <a:r>
                <a:t>Interactions</a:t>
              </a:r>
            </a:p>
          </p:txBody>
        </p:sp>
        <p:sp>
          <p:nvSpPr>
            <p:cNvPr id="150" name="Straight Connector 91"/>
            <p:cNvSpPr/>
            <p:nvPr/>
          </p:nvSpPr>
          <p:spPr>
            <a:xfrm flipV="1">
              <a:off x="1876639" y="1515022"/>
              <a:ext cx="517048" cy="376000"/>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51" name="Straight Connector 93"/>
            <p:cNvSpPr/>
            <p:nvPr/>
          </p:nvSpPr>
          <p:spPr>
            <a:xfrm flipH="1" flipV="1">
              <a:off x="2409886" y="0"/>
              <a:ext cx="92613" cy="1233272"/>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52" name="TextBox 105"/>
            <p:cNvSpPr txBox="1"/>
            <p:nvPr/>
          </p:nvSpPr>
          <p:spPr>
            <a:xfrm>
              <a:off x="0" y="2216395"/>
              <a:ext cx="1705792"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595959"/>
                  </a:solidFill>
                </a:defRPr>
              </a:lvl1pPr>
            </a:lstStyle>
            <a:p>
              <a:pPr/>
              <a:r>
                <a:t>Interaction Node</a:t>
              </a:r>
            </a:p>
          </p:txBody>
        </p:sp>
        <p:sp>
          <p:nvSpPr>
            <p:cNvPr id="153" name="Straight Connector 106"/>
            <p:cNvSpPr/>
            <p:nvPr/>
          </p:nvSpPr>
          <p:spPr>
            <a:xfrm flipV="1">
              <a:off x="1595721" y="2055859"/>
              <a:ext cx="528416" cy="290868"/>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grpSp>
      <p:grpSp>
        <p:nvGrpSpPr>
          <p:cNvPr id="158" name="Group 5"/>
          <p:cNvGrpSpPr/>
          <p:nvPr/>
        </p:nvGrpSpPr>
        <p:grpSpPr>
          <a:xfrm>
            <a:off x="3708941" y="1665513"/>
            <a:ext cx="3603180" cy="770063"/>
            <a:chOff x="0" y="0"/>
            <a:chExt cx="3603178" cy="770062"/>
          </a:xfrm>
        </p:grpSpPr>
        <p:sp>
          <p:nvSpPr>
            <p:cNvPr id="155" name="TextBox 94"/>
            <p:cNvSpPr txBox="1"/>
            <p:nvPr/>
          </p:nvSpPr>
          <p:spPr>
            <a:xfrm>
              <a:off x="1173859" y="0"/>
              <a:ext cx="2429320"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595959"/>
                  </a:solidFill>
                </a:defRPr>
              </a:lvl1pPr>
            </a:lstStyle>
            <a:p>
              <a:pPr/>
              <a:r>
                <a:t>Molecular Species Glyph</a:t>
              </a:r>
            </a:p>
          </p:txBody>
        </p:sp>
        <p:sp>
          <p:nvSpPr>
            <p:cNvPr id="156" name="Straight Connector 95"/>
            <p:cNvSpPr/>
            <p:nvPr/>
          </p:nvSpPr>
          <p:spPr>
            <a:xfrm flipH="1">
              <a:off x="1733816" y="354202"/>
              <a:ext cx="648942" cy="324244"/>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sp>
          <p:nvSpPr>
            <p:cNvPr id="157" name="Straight Connector 107"/>
            <p:cNvSpPr/>
            <p:nvPr/>
          </p:nvSpPr>
          <p:spPr>
            <a:xfrm flipH="1">
              <a:off x="0" y="354202"/>
              <a:ext cx="2382759" cy="415860"/>
            </a:xfrm>
            <a:prstGeom prst="line">
              <a:avLst/>
            </a:prstGeom>
            <a:noFill/>
            <a:ln w="12700" cap="flat">
              <a:solidFill>
                <a:srgbClr val="595959"/>
              </a:solidFill>
              <a:prstDash val="solid"/>
              <a:round/>
            </a:ln>
            <a:effectLst/>
          </p:spPr>
          <p:txBody>
            <a:bodyPr wrap="square" lIns="45719" tIns="45719" rIns="45719" bIns="45719" numCol="1" anchor="t">
              <a:noAutofit/>
            </a:bodyPr>
            <a:lstStyle/>
            <a:p>
              <a:pPr/>
            </a:p>
          </p:txBody>
        </p:sp>
      </p:grpSp>
      <p:grpSp>
        <p:nvGrpSpPr>
          <p:cNvPr id="171" name="Group 8"/>
          <p:cNvGrpSpPr/>
          <p:nvPr/>
        </p:nvGrpSpPr>
        <p:grpSpPr>
          <a:xfrm>
            <a:off x="1246424" y="2100384"/>
            <a:ext cx="5299631" cy="3688601"/>
            <a:chOff x="0" y="0"/>
            <a:chExt cx="5299630" cy="3688600"/>
          </a:xfrm>
        </p:grpSpPr>
        <p:sp>
          <p:nvSpPr>
            <p:cNvPr id="159" name="Elbow Connector 51"/>
            <p:cNvSpPr/>
            <p:nvPr/>
          </p:nvSpPr>
          <p:spPr>
            <a:xfrm flipV="1">
              <a:off x="2676337" y="2761599"/>
              <a:ext cx="1" cy="398868"/>
            </a:xfrm>
            <a:prstGeom prst="line">
              <a:avLst/>
            </a:prstGeom>
            <a:noFill/>
            <a:ln w="38100" cap="flat">
              <a:solidFill>
                <a:srgbClr val="FF0000"/>
              </a:solidFill>
              <a:prstDash val="solid"/>
              <a:round/>
            </a:ln>
            <a:effectLst/>
          </p:spPr>
          <p:txBody>
            <a:bodyPr wrap="square" lIns="45719" tIns="45719" rIns="45719" bIns="45719" numCol="1" anchor="t">
              <a:noAutofit/>
            </a:bodyPr>
            <a:lstStyle/>
            <a:p>
              <a:pPr/>
            </a:p>
          </p:txBody>
        </p:sp>
        <p:sp>
          <p:nvSpPr>
            <p:cNvPr id="160" name="Rectangle 55"/>
            <p:cNvSpPr/>
            <p:nvPr/>
          </p:nvSpPr>
          <p:spPr>
            <a:xfrm>
              <a:off x="2569363" y="2446983"/>
              <a:ext cx="233656" cy="233940"/>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1" name="Elbow Connector 89"/>
            <p:cNvSpPr/>
            <p:nvPr/>
          </p:nvSpPr>
          <p:spPr>
            <a:xfrm flipH="1" rot="5400000">
              <a:off x="2207174" y="-522281"/>
              <a:ext cx="885282" cy="5299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88" y="0"/>
                  </a:moveTo>
                  <a:lnTo>
                    <a:pt x="0" y="0"/>
                  </a:lnTo>
                  <a:lnTo>
                    <a:pt x="0" y="21600"/>
                  </a:lnTo>
                  <a:lnTo>
                    <a:pt x="21600" y="21600"/>
                  </a:lnTo>
                  <a:lnTo>
                    <a:pt x="21600" y="21562"/>
                  </a:lnTo>
                </a:path>
              </a:pathLst>
            </a:custGeom>
            <a:noFill/>
            <a:ln w="38100" cap="flat">
              <a:solidFill>
                <a:srgbClr val="FF0000"/>
              </a:solidFill>
              <a:prstDash val="solid"/>
              <a:round/>
            </a:ln>
            <a:effectLst/>
          </p:spPr>
          <p:txBody>
            <a:bodyPr wrap="square" lIns="45719" tIns="45719" rIns="45719" bIns="45719" numCol="1" anchor="ctr">
              <a:noAutofit/>
            </a:bodyPr>
            <a:lstStyle/>
            <a:p>
              <a:pPr/>
            </a:p>
          </p:txBody>
        </p:sp>
        <p:sp>
          <p:nvSpPr>
            <p:cNvPr id="162" name="Straight Connector 21"/>
            <p:cNvSpPr/>
            <p:nvPr/>
          </p:nvSpPr>
          <p:spPr>
            <a:xfrm flipH="1" rot="5400000">
              <a:off x="1764277" y="986543"/>
              <a:ext cx="757408"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38100" cap="flat">
              <a:solidFill>
                <a:srgbClr val="000000"/>
              </a:solidFill>
              <a:prstDash val="solid"/>
              <a:round/>
              <a:tailEnd type="triangle" w="med" len="med"/>
            </a:ln>
            <a:effectLst/>
          </p:spPr>
          <p:txBody>
            <a:bodyPr wrap="square" lIns="45719" tIns="45719" rIns="45719" bIns="45719" numCol="1" anchor="ctr">
              <a:noAutofit/>
            </a:bodyPr>
            <a:lstStyle/>
            <a:p>
              <a:pPr/>
            </a:p>
          </p:txBody>
        </p:sp>
        <p:grpSp>
          <p:nvGrpSpPr>
            <p:cNvPr id="165" name="Group 97"/>
            <p:cNvGrpSpPr/>
            <p:nvPr/>
          </p:nvGrpSpPr>
          <p:grpSpPr>
            <a:xfrm>
              <a:off x="3622150" y="297408"/>
              <a:ext cx="684840" cy="334690"/>
              <a:chOff x="0" y="0"/>
              <a:chExt cx="684839" cy="334688"/>
            </a:xfrm>
          </p:grpSpPr>
          <p:sp>
            <p:nvSpPr>
              <p:cNvPr id="163" name="Rounded Rectangle 98"/>
              <p:cNvSpPr/>
              <p:nvPr/>
            </p:nvSpPr>
            <p:spPr>
              <a:xfrm>
                <a:off x="0" y="11055"/>
                <a:ext cx="684840" cy="323634"/>
              </a:xfrm>
              <a:prstGeom prst="roundRect">
                <a:avLst>
                  <a:gd name="adj" fmla="val 42474"/>
                </a:avLst>
              </a:prstGeom>
              <a:solidFill>
                <a:srgbClr val="C3D69B"/>
              </a:solidFill>
              <a:ln w="25400" cap="flat">
                <a:solidFill>
                  <a:srgbClr val="718841"/>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64" name="Rectangle 99"/>
              <p:cNvSpPr txBox="1"/>
              <p:nvPr/>
            </p:nvSpPr>
            <p:spPr>
              <a:xfrm>
                <a:off x="118951" y="0"/>
                <a:ext cx="47148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4F6228"/>
                    </a:solidFill>
                  </a:defRPr>
                </a:lvl1pPr>
              </a:lstStyle>
              <a:p>
                <a:pPr/>
                <a:r>
                  <a:t>GFP</a:t>
                </a:r>
              </a:p>
            </p:txBody>
          </p:sp>
        </p:grpSp>
        <p:pic>
          <p:nvPicPr>
            <p:cNvPr id="166" name="Picture 100" descr="Picture 100"/>
            <p:cNvPicPr>
              <a:picLocks noChangeAspect="1"/>
            </p:cNvPicPr>
            <p:nvPr/>
          </p:nvPicPr>
          <p:blipFill>
            <a:blip r:embed="rId2">
              <a:extLst/>
            </a:blip>
            <a:stretch>
              <a:fillRect/>
            </a:stretch>
          </p:blipFill>
          <p:spPr>
            <a:xfrm>
              <a:off x="1674390" y="0"/>
              <a:ext cx="962192" cy="962191"/>
            </a:xfrm>
            <a:prstGeom prst="rect">
              <a:avLst/>
            </a:prstGeom>
            <a:ln w="12700" cap="flat">
              <a:noFill/>
              <a:miter lim="400000"/>
            </a:ln>
            <a:effectLst/>
          </p:spPr>
        </p:pic>
        <p:sp>
          <p:nvSpPr>
            <p:cNvPr id="167" name="Straight Connector 21"/>
            <p:cNvSpPr/>
            <p:nvPr/>
          </p:nvSpPr>
          <p:spPr>
            <a:xfrm flipV="1">
              <a:off x="2636580" y="474510"/>
              <a:ext cx="991900" cy="6585"/>
            </a:xfrm>
            <a:prstGeom prst="line">
              <a:avLst/>
            </a:prstGeom>
            <a:noFill/>
            <a:ln w="381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168" name="Straight Connector 108"/>
            <p:cNvSpPr/>
            <p:nvPr/>
          </p:nvSpPr>
          <p:spPr>
            <a:xfrm>
              <a:off x="2578686" y="2761598"/>
              <a:ext cx="196912" cy="1"/>
            </a:xfrm>
            <a:prstGeom prst="line">
              <a:avLst/>
            </a:prstGeom>
            <a:noFill/>
            <a:ln w="38100" cap="flat">
              <a:solidFill>
                <a:srgbClr val="FF0000"/>
              </a:solidFill>
              <a:prstDash val="solid"/>
              <a:round/>
            </a:ln>
            <a:effectLst/>
          </p:spPr>
          <p:txBody>
            <a:bodyPr wrap="square" lIns="45719" tIns="45719" rIns="45719" bIns="45719" numCol="1" anchor="t">
              <a:noAutofit/>
            </a:bodyPr>
            <a:lstStyle/>
            <a:p>
              <a:pPr/>
            </a:p>
          </p:txBody>
        </p:sp>
        <p:sp>
          <p:nvSpPr>
            <p:cNvPr id="169" name="Rectangle 109"/>
            <p:cNvSpPr txBox="1"/>
            <p:nvPr/>
          </p:nvSpPr>
          <p:spPr>
            <a:xfrm>
              <a:off x="2471661" y="3355513"/>
              <a:ext cx="40194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lstStyle>
            <a:p>
              <a:pPr/>
              <a:r>
                <a:t>aTc</a:t>
              </a:r>
            </a:p>
          </p:txBody>
        </p:sp>
        <p:sp>
          <p:nvSpPr>
            <p:cNvPr id="170" name="Hexagon 110"/>
            <p:cNvSpPr/>
            <p:nvPr/>
          </p:nvSpPr>
          <p:spPr>
            <a:xfrm>
              <a:off x="2536180" y="3162327"/>
              <a:ext cx="287189" cy="24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985" y="0"/>
                  </a:lnTo>
                  <a:lnTo>
                    <a:pt x="15615" y="0"/>
                  </a:lnTo>
                  <a:lnTo>
                    <a:pt x="21600" y="10800"/>
                  </a:lnTo>
                  <a:lnTo>
                    <a:pt x="15615" y="21600"/>
                  </a:lnTo>
                  <a:lnTo>
                    <a:pt x="5985" y="21600"/>
                  </a:lnTo>
                  <a:close/>
                </a:path>
              </a:pathLst>
            </a:custGeom>
            <a:solidFill>
              <a:schemeClr val="accent5"/>
            </a:solidFill>
            <a:ln w="25400" cap="flat">
              <a:solidFill>
                <a:srgbClr val="377E90"/>
              </a:solidFill>
              <a:prstDash val="solid"/>
              <a:round/>
            </a:ln>
            <a:effectLst/>
          </p:spPr>
          <p:txBody>
            <a:bodyPr wrap="square" lIns="45719" tIns="45719" rIns="45719" bIns="45719" numCol="1" anchor="ctr">
              <a:noAutofit/>
            </a:bodyPr>
            <a:lstStyle/>
            <a:p>
              <a:pPr algn="ctr">
                <a:defRPr>
                  <a:solidFill>
                    <a:srgbClr val="FFFFFF"/>
                  </a:solidFill>
                </a:defRPr>
              </a:pPr>
            </a:p>
          </p:txBody>
        </p:sp>
      </p:grpSp>
      <p:sp>
        <p:nvSpPr>
          <p:cNvPr id="172" name="Title 16"/>
          <p:cNvSpPr txBox="1"/>
          <p:nvPr>
            <p:ph type="title"/>
          </p:nvPr>
        </p:nvSpPr>
        <p:spPr>
          <a:prstGeom prst="rect">
            <a:avLst/>
          </a:prstGeom>
        </p:spPr>
        <p:txBody>
          <a:bodyPr/>
          <a:lstStyle/>
          <a:p>
            <a:pPr/>
            <a:r>
              <a:t>Diagram Elements</a:t>
            </a:r>
          </a:p>
        </p:txBody>
      </p:sp>
      <p:sp>
        <p:nvSpPr>
          <p:cNvPr id="173" name="TextBox 62"/>
          <p:cNvSpPr txBox="1"/>
          <p:nvPr/>
        </p:nvSpPr>
        <p:spPr>
          <a:xfrm>
            <a:off x="2107291" y="5937660"/>
            <a:ext cx="4889003"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a:solidFill>
                  <a:srgbClr val="595959"/>
                </a:solidFill>
              </a:defRPr>
            </a:lvl1pPr>
          </a:lstStyle>
          <a:p>
            <a:pPr/>
            <a:r>
              <a:t>Grey text and lines (including this) are annotations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Picture 16" descr="Picture 16"/>
          <p:cNvPicPr>
            <a:picLocks noChangeAspect="1"/>
          </p:cNvPicPr>
          <p:nvPr/>
        </p:nvPicPr>
        <p:blipFill>
          <a:blip r:embed="rId2">
            <a:extLst/>
          </a:blip>
          <a:stretch>
            <a:fillRect/>
          </a:stretch>
        </p:blipFill>
        <p:spPr>
          <a:xfrm>
            <a:off x="5969001" y="977900"/>
            <a:ext cx="3174999" cy="1587500"/>
          </a:xfrm>
          <a:prstGeom prst="rect">
            <a:avLst/>
          </a:prstGeom>
          <a:ln w="12700">
            <a:miter lim="400000"/>
          </a:ln>
        </p:spPr>
      </p:pic>
      <p:pic>
        <p:nvPicPr>
          <p:cNvPr id="176" name="Picture 7" descr="Picture 7"/>
          <p:cNvPicPr>
            <a:picLocks noChangeAspect="1"/>
          </p:cNvPicPr>
          <p:nvPr/>
        </p:nvPicPr>
        <p:blipFill>
          <a:blip r:embed="rId3">
            <a:extLst/>
          </a:blip>
          <a:srcRect l="7024" t="10127" r="21073" b="53671"/>
          <a:stretch>
            <a:fillRect/>
          </a:stretch>
        </p:blipFill>
        <p:spPr>
          <a:xfrm>
            <a:off x="6148070" y="3714855"/>
            <a:ext cx="2843530" cy="2482745"/>
          </a:xfrm>
          <a:prstGeom prst="rect">
            <a:avLst/>
          </a:prstGeom>
          <a:ln w="12700">
            <a:miter lim="400000"/>
          </a:ln>
        </p:spPr>
      </p:pic>
      <p:pic>
        <p:nvPicPr>
          <p:cNvPr id="177" name="Picture 5" descr="Picture 5"/>
          <p:cNvPicPr>
            <a:picLocks noChangeAspect="1"/>
          </p:cNvPicPr>
          <p:nvPr/>
        </p:nvPicPr>
        <p:blipFill>
          <a:blip r:embed="rId4">
            <a:extLst/>
          </a:blip>
          <a:srcRect l="0" t="0" r="0" b="21356"/>
          <a:stretch>
            <a:fillRect/>
          </a:stretch>
        </p:blipFill>
        <p:spPr>
          <a:xfrm>
            <a:off x="1028700" y="4224294"/>
            <a:ext cx="2921000" cy="1831563"/>
          </a:xfrm>
          <a:prstGeom prst="rect">
            <a:avLst/>
          </a:prstGeom>
          <a:ln w="12700">
            <a:miter lim="400000"/>
          </a:ln>
        </p:spPr>
      </p:pic>
      <p:sp>
        <p:nvSpPr>
          <p:cNvPr id="178" name="Title 1"/>
          <p:cNvSpPr txBox="1"/>
          <p:nvPr>
            <p:ph type="title"/>
          </p:nvPr>
        </p:nvSpPr>
        <p:spPr>
          <a:prstGeom prst="rect">
            <a:avLst/>
          </a:prstGeom>
        </p:spPr>
        <p:txBody>
          <a:bodyPr/>
          <a:lstStyle/>
          <a:p>
            <a:pPr/>
            <a:r>
              <a:t>Flexibility of Style</a:t>
            </a:r>
          </a:p>
        </p:txBody>
      </p:sp>
      <p:sp>
        <p:nvSpPr>
          <p:cNvPr id="179" name="Content Placeholder 2"/>
          <p:cNvSpPr txBox="1"/>
          <p:nvPr>
            <p:ph type="body" sz="quarter" idx="1"/>
          </p:nvPr>
        </p:nvSpPr>
        <p:spPr>
          <a:xfrm>
            <a:off x="457200" y="6093328"/>
            <a:ext cx="8229600" cy="587174"/>
          </a:xfrm>
          <a:prstGeom prst="rect">
            <a:avLst/>
          </a:prstGeom>
        </p:spPr>
        <p:txBody>
          <a:bodyPr/>
          <a:lstStyle>
            <a:lvl1pPr algn="ctr">
              <a:spcBef>
                <a:spcPts val="500"/>
              </a:spcBef>
              <a:buSzTx/>
              <a:buNone/>
              <a:defRPr i="1" sz="2400">
                <a:solidFill>
                  <a:srgbClr val="1F497D"/>
                </a:solidFill>
              </a:defRPr>
            </a:lvl1pPr>
          </a:lstStyle>
          <a:p>
            <a:pPr/>
            <a:r>
              <a:t>Color, Text, Scaling, Strands, Styling: all your choice</a:t>
            </a:r>
          </a:p>
        </p:txBody>
      </p:sp>
      <p:pic>
        <p:nvPicPr>
          <p:cNvPr id="180" name="Picture 4" descr="Picture 4"/>
          <p:cNvPicPr>
            <a:picLocks noChangeAspect="1"/>
          </p:cNvPicPr>
          <p:nvPr/>
        </p:nvPicPr>
        <p:blipFill>
          <a:blip r:embed="rId5">
            <a:extLst/>
          </a:blip>
          <a:srcRect l="16951" t="23677" r="36323" b="48430"/>
          <a:stretch>
            <a:fillRect/>
          </a:stretch>
        </p:blipFill>
        <p:spPr>
          <a:xfrm>
            <a:off x="450193" y="1384951"/>
            <a:ext cx="3849413" cy="1723396"/>
          </a:xfrm>
          <a:prstGeom prst="rect">
            <a:avLst/>
          </a:prstGeom>
          <a:ln w="12700">
            <a:miter lim="400000"/>
          </a:ln>
        </p:spPr>
      </p:pic>
      <p:pic>
        <p:nvPicPr>
          <p:cNvPr id="181" name="Picture 9" descr="Picture 9"/>
          <p:cNvPicPr>
            <a:picLocks noChangeAspect="1"/>
          </p:cNvPicPr>
          <p:nvPr/>
        </p:nvPicPr>
        <p:blipFill>
          <a:blip r:embed="rId6">
            <a:extLst/>
          </a:blip>
          <a:srcRect l="5688" t="15583" r="5688" b="15583"/>
          <a:stretch>
            <a:fillRect/>
          </a:stretch>
        </p:blipFill>
        <p:spPr>
          <a:xfrm>
            <a:off x="141369" y="3448501"/>
            <a:ext cx="5751432" cy="1164666"/>
          </a:xfrm>
          <a:prstGeom prst="rect">
            <a:avLst/>
          </a:prstGeom>
          <a:ln w="12700">
            <a:miter lim="400000"/>
          </a:ln>
        </p:spPr>
      </p:pic>
      <p:pic>
        <p:nvPicPr>
          <p:cNvPr id="182" name="Picture 6" descr="Picture 6"/>
          <p:cNvPicPr>
            <a:picLocks noChangeAspect="1"/>
          </p:cNvPicPr>
          <p:nvPr/>
        </p:nvPicPr>
        <p:blipFill>
          <a:blip r:embed="rId7">
            <a:extLst/>
          </a:blip>
          <a:stretch>
            <a:fillRect/>
          </a:stretch>
        </p:blipFill>
        <p:spPr>
          <a:xfrm>
            <a:off x="4419600" y="2239528"/>
            <a:ext cx="3124200" cy="2073667"/>
          </a:xfrm>
          <a:prstGeom prst="rect">
            <a:avLst/>
          </a:prstGeom>
          <a:ln w="12700">
            <a:miter lim="400000"/>
          </a:ln>
        </p:spPr>
      </p:pic>
      <p:sp>
        <p:nvSpPr>
          <p:cNvPr id="183" name="Straight Connector 11"/>
          <p:cNvSpPr/>
          <p:nvPr/>
        </p:nvSpPr>
        <p:spPr>
          <a:xfrm>
            <a:off x="3368040" y="1981200"/>
            <a:ext cx="2322831" cy="1589"/>
          </a:xfrm>
          <a:prstGeom prst="line">
            <a:avLst/>
          </a:prstGeom>
          <a:ln w="38100">
            <a:solidFill>
              <a:srgbClr val="000000"/>
            </a:solidFill>
          </a:ln>
        </p:spPr>
        <p:txBody>
          <a:bodyPr lIns="45719" rIns="45719"/>
          <a:lstStyle/>
          <a:p>
            <a:pPr/>
          </a:p>
        </p:txBody>
      </p:sp>
      <p:sp>
        <p:nvSpPr>
          <p:cNvPr id="184" name="Straight Connector 13"/>
          <p:cNvSpPr/>
          <p:nvPr/>
        </p:nvSpPr>
        <p:spPr>
          <a:xfrm>
            <a:off x="3368040" y="2070100"/>
            <a:ext cx="2322831" cy="1589"/>
          </a:xfrm>
          <a:prstGeom prst="line">
            <a:avLst/>
          </a:prstGeom>
          <a:ln w="38100">
            <a:solidFill>
              <a:srgbClr val="000000"/>
            </a:solidFill>
          </a:ln>
        </p:spPr>
        <p:txBody>
          <a:bodyPr lIns="45719" rIns="45719"/>
          <a:lstStyle/>
          <a:p>
            <a:pPr/>
          </a:p>
        </p:txBody>
      </p:sp>
      <p:sp>
        <p:nvSpPr>
          <p:cNvPr id="185" name="Right Arrow 14"/>
          <p:cNvSpPr/>
          <p:nvPr/>
        </p:nvSpPr>
        <p:spPr>
          <a:xfrm>
            <a:off x="4241491" y="1854200"/>
            <a:ext cx="1047096" cy="331789"/>
          </a:xfrm>
          <a:prstGeom prst="rightArrow">
            <a:avLst>
              <a:gd name="adj1" fmla="val 100000"/>
              <a:gd name="adj2" fmla="val 52194"/>
            </a:avLst>
          </a:prstGeom>
          <a:solidFill>
            <a:schemeClr val="accent3"/>
          </a:solidFill>
          <a:ln w="38100">
            <a:solidFill>
              <a:srgbClr val="000000"/>
            </a:solidFill>
          </a:ln>
        </p:spPr>
        <p:txBody>
          <a:bodyPr lIns="45719" rIns="45719" anchor="ctr"/>
          <a:lstStyle/>
          <a:p>
            <a:pPr algn="ctr"/>
          </a:p>
        </p:txBody>
      </p:sp>
      <p:sp>
        <p:nvSpPr>
          <p:cNvPr id="186" name="Bent Arrow 15"/>
          <p:cNvSpPr/>
          <p:nvPr/>
        </p:nvSpPr>
        <p:spPr>
          <a:xfrm>
            <a:off x="3717945" y="1274762"/>
            <a:ext cx="551796" cy="708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9469"/>
                </a:lnTo>
                <a:cubicBezTo>
                  <a:pt x="0" y="5402"/>
                  <a:pt x="4231" y="2104"/>
                  <a:pt x="9450" y="2104"/>
                </a:cubicBezTo>
                <a:lnTo>
                  <a:pt x="16200" y="2104"/>
                </a:lnTo>
                <a:lnTo>
                  <a:pt x="16200" y="0"/>
                </a:lnTo>
                <a:lnTo>
                  <a:pt x="21600" y="4208"/>
                </a:lnTo>
                <a:lnTo>
                  <a:pt x="16200" y="8417"/>
                </a:lnTo>
                <a:lnTo>
                  <a:pt x="16200" y="6313"/>
                </a:lnTo>
                <a:lnTo>
                  <a:pt x="9450" y="6313"/>
                </a:lnTo>
                <a:cubicBezTo>
                  <a:pt x="7213" y="6313"/>
                  <a:pt x="5400" y="7726"/>
                  <a:pt x="5400" y="9469"/>
                </a:cubicBezTo>
                <a:lnTo>
                  <a:pt x="5400" y="21600"/>
                </a:lnTo>
                <a:close/>
              </a:path>
            </a:pathLst>
          </a:custGeom>
          <a:solidFill>
            <a:schemeClr val="accent3"/>
          </a:solidFill>
          <a:ln w="38100">
            <a:solidFill>
              <a:srgbClr val="000000"/>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prstGeom prst="rect">
            <a:avLst/>
          </a:prstGeom>
        </p:spPr>
        <p:txBody>
          <a:bodyPr/>
          <a:lstStyle/>
          <a:p>
            <a:pPr/>
            <a:r>
              <a:t>Complex Example Diagram</a:t>
            </a:r>
          </a:p>
        </p:txBody>
      </p:sp>
      <p:sp>
        <p:nvSpPr>
          <p:cNvPr id="189" name="Elbow Connector 2"/>
          <p:cNvSpPr/>
          <p:nvPr/>
        </p:nvSpPr>
        <p:spPr>
          <a:xfrm rot="5400000">
            <a:off x="4075382" y="2363788"/>
            <a:ext cx="525764" cy="432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21423" y="21600"/>
                </a:lnTo>
              </a:path>
            </a:pathLst>
          </a:custGeom>
          <a:ln w="25400">
            <a:solidFill>
              <a:srgbClr val="FF0000"/>
            </a:solidFill>
            <a:tailEnd type="triangle"/>
          </a:ln>
        </p:spPr>
        <p:txBody>
          <a:bodyPr lIns="45719" rIns="45719" anchor="ctr"/>
          <a:lstStyle/>
          <a:p>
            <a:pPr/>
          </a:p>
        </p:txBody>
      </p:sp>
      <p:sp>
        <p:nvSpPr>
          <p:cNvPr id="190" name="Elbow Connector 3"/>
          <p:cNvSpPr/>
          <p:nvPr/>
        </p:nvSpPr>
        <p:spPr>
          <a:xfrm flipV="1">
            <a:off x="4793606" y="2984711"/>
            <a:ext cx="1618081" cy="294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 y="0"/>
                </a:lnTo>
                <a:lnTo>
                  <a:pt x="47" y="21600"/>
                </a:lnTo>
                <a:lnTo>
                  <a:pt x="21600" y="21600"/>
                </a:lnTo>
              </a:path>
            </a:pathLst>
          </a:custGeom>
          <a:ln w="25400">
            <a:solidFill>
              <a:srgbClr val="008000"/>
            </a:solidFill>
            <a:tailEnd type="triangle"/>
          </a:ln>
        </p:spPr>
        <p:txBody>
          <a:bodyPr lIns="45719" rIns="45719" anchor="ctr"/>
          <a:lstStyle/>
          <a:p>
            <a:pPr/>
          </a:p>
        </p:txBody>
      </p:sp>
      <p:grpSp>
        <p:nvGrpSpPr>
          <p:cNvPr id="200" name="Group 4"/>
          <p:cNvGrpSpPr/>
          <p:nvPr/>
        </p:nvGrpSpPr>
        <p:grpSpPr>
          <a:xfrm>
            <a:off x="1858517" y="1406780"/>
            <a:ext cx="4191001" cy="1147740"/>
            <a:chOff x="0" y="0"/>
            <a:chExt cx="4191000" cy="1147738"/>
          </a:xfrm>
        </p:grpSpPr>
        <p:sp>
          <p:nvSpPr>
            <p:cNvPr id="191" name="Rectangle 5"/>
            <p:cNvSpPr/>
            <p:nvPr/>
          </p:nvSpPr>
          <p:spPr>
            <a:xfrm>
              <a:off x="291875" y="728971"/>
              <a:ext cx="275303" cy="22192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2" name="Straight Connector 6"/>
            <p:cNvSpPr/>
            <p:nvPr/>
          </p:nvSpPr>
          <p:spPr>
            <a:xfrm>
              <a:off x="0" y="818451"/>
              <a:ext cx="4191001" cy="1"/>
            </a:xfrm>
            <a:prstGeom prst="line">
              <a:avLst/>
            </a:prstGeom>
            <a:noFill/>
            <a:ln w="381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nvGrpSpPr>
            <p:cNvPr id="195" name="Right Arrow 7"/>
            <p:cNvGrpSpPr/>
            <p:nvPr/>
          </p:nvGrpSpPr>
          <p:grpSpPr>
            <a:xfrm>
              <a:off x="2171700" y="635127"/>
              <a:ext cx="1168401" cy="350141"/>
              <a:chOff x="0" y="0"/>
              <a:chExt cx="1168400" cy="350140"/>
            </a:xfrm>
          </p:grpSpPr>
          <p:sp>
            <p:nvSpPr>
              <p:cNvPr id="193" name="Arrow"/>
              <p:cNvSpPr/>
              <p:nvPr/>
            </p:nvSpPr>
            <p:spPr>
              <a:xfrm>
                <a:off x="0" y="0"/>
                <a:ext cx="1168400" cy="350141"/>
              </a:xfrm>
              <a:prstGeom prst="rightArrow">
                <a:avLst>
                  <a:gd name="adj1" fmla="val 100000"/>
                  <a:gd name="adj2" fmla="val 52194"/>
                </a:avLst>
              </a:prstGeom>
              <a:solidFill>
                <a:srgbClr val="3366FF"/>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i="1"/>
                </a:pPr>
              </a:p>
            </p:txBody>
          </p:sp>
          <p:sp>
            <p:nvSpPr>
              <p:cNvPr id="194" name="tetr"/>
              <p:cNvSpPr txBox="1"/>
              <p:nvPr/>
            </p:nvSpPr>
            <p:spPr>
              <a:xfrm>
                <a:off x="64770" y="8526"/>
                <a:ext cx="856108"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i="1"/>
                </a:lvl1pPr>
              </a:lstStyle>
              <a:p>
                <a:pPr/>
                <a:r>
                  <a:t>tetr</a:t>
                </a:r>
              </a:p>
            </p:txBody>
          </p:sp>
        </p:grpSp>
        <p:sp>
          <p:nvSpPr>
            <p:cNvPr id="196" name="Chord 8"/>
            <p:cNvSpPr/>
            <p:nvPr/>
          </p:nvSpPr>
          <p:spPr>
            <a:xfrm>
              <a:off x="1272775" y="462834"/>
              <a:ext cx="632225" cy="343806"/>
            </a:xfrm>
            <a:custGeom>
              <a:avLst/>
              <a:gdLst/>
              <a:ahLst/>
              <a:cxnLst>
                <a:cxn ang="0">
                  <a:pos x="wd2" y="hd2"/>
                </a:cxn>
                <a:cxn ang="5400000">
                  <a:pos x="wd2" y="hd2"/>
                </a:cxn>
                <a:cxn ang="10800000">
                  <a:pos x="wd2" y="hd2"/>
                </a:cxn>
                <a:cxn ang="16200000">
                  <a:pos x="wd2" y="hd2"/>
                </a:cxn>
              </a:cxnLst>
              <a:rect l="0" t="0" r="r" b="b"/>
              <a:pathLst>
                <a:path w="21128" h="20771" fill="norm" stroke="1" extrusionOk="0">
                  <a:moveTo>
                    <a:pt x="39" y="20728"/>
                  </a:moveTo>
                  <a:lnTo>
                    <a:pt x="39" y="20728"/>
                  </a:lnTo>
                  <a:cubicBezTo>
                    <a:pt x="-459" y="10220"/>
                    <a:pt x="3850" y="971"/>
                    <a:pt x="9662" y="71"/>
                  </a:cubicBezTo>
                  <a:cubicBezTo>
                    <a:pt x="15475" y="-829"/>
                    <a:pt x="20591" y="6960"/>
                    <a:pt x="21089" y="17469"/>
                  </a:cubicBezTo>
                  <a:cubicBezTo>
                    <a:pt x="21141" y="18567"/>
                    <a:pt x="21140" y="19672"/>
                    <a:pt x="21087" y="20771"/>
                  </a:cubicBezTo>
                  <a:close/>
                </a:path>
              </a:pathLst>
            </a:custGeom>
            <a:solidFill>
              <a:srgbClr val="B3A2C7"/>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97" name="Bent Arrow 9"/>
            <p:cNvSpPr/>
            <p:nvPr/>
          </p:nvSpPr>
          <p:spPr>
            <a:xfrm>
              <a:off x="308908" y="0"/>
              <a:ext cx="889001" cy="8200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3903" y="2700"/>
                    <a:pt x="8717" y="2700"/>
                  </a:cubicBezTo>
                  <a:lnTo>
                    <a:pt x="16619" y="2700"/>
                  </a:lnTo>
                  <a:lnTo>
                    <a:pt x="16619" y="0"/>
                  </a:lnTo>
                  <a:lnTo>
                    <a:pt x="21600" y="5400"/>
                  </a:lnTo>
                  <a:lnTo>
                    <a:pt x="16619" y="10800"/>
                  </a:lnTo>
                  <a:lnTo>
                    <a:pt x="16619" y="8100"/>
                  </a:lnTo>
                  <a:lnTo>
                    <a:pt x="8717" y="8100"/>
                  </a:lnTo>
                  <a:cubicBezTo>
                    <a:pt x="6654" y="8100"/>
                    <a:pt x="4981" y="9913"/>
                    <a:pt x="4981" y="12150"/>
                  </a:cubicBezTo>
                  <a:lnTo>
                    <a:pt x="4981" y="21600"/>
                  </a:lnTo>
                  <a:close/>
                </a:path>
              </a:pathLst>
            </a:custGeom>
            <a:solidFill>
              <a:srgbClr val="558ED5"/>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p>
          </p:txBody>
        </p:sp>
        <p:sp>
          <p:nvSpPr>
            <p:cNvPr id="198" name="Left-Right-Up Arrow 10"/>
            <p:cNvSpPr/>
            <p:nvPr/>
          </p:nvSpPr>
          <p:spPr>
            <a:xfrm rot="10800000">
              <a:off x="3416300" y="186181"/>
              <a:ext cx="774701" cy="629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542"/>
                  </a:moveTo>
                  <a:lnTo>
                    <a:pt x="0" y="15483"/>
                  </a:lnTo>
                  <a:lnTo>
                    <a:pt x="8315" y="15483"/>
                  </a:lnTo>
                  <a:lnTo>
                    <a:pt x="8315" y="0"/>
                  </a:lnTo>
                  <a:lnTo>
                    <a:pt x="13285" y="0"/>
                  </a:lnTo>
                  <a:lnTo>
                    <a:pt x="13285" y="15483"/>
                  </a:lnTo>
                  <a:lnTo>
                    <a:pt x="21600" y="15483"/>
                  </a:lnTo>
                  <a:lnTo>
                    <a:pt x="21600" y="21600"/>
                  </a:lnTo>
                  <a:lnTo>
                    <a:pt x="0" y="21600"/>
                  </a:lnTo>
                  <a:close/>
                </a:path>
              </a:pathLst>
            </a:custGeom>
            <a:solidFill>
              <a:srgbClr val="D99694"/>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199" name="TextBox 11"/>
            <p:cNvSpPr txBox="1"/>
            <p:nvPr/>
          </p:nvSpPr>
          <p:spPr>
            <a:xfrm>
              <a:off x="215975" y="814650"/>
              <a:ext cx="756344"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J23101</a:t>
              </a:r>
            </a:p>
          </p:txBody>
        </p:sp>
      </p:grpSp>
      <p:grpSp>
        <p:nvGrpSpPr>
          <p:cNvPr id="210" name="Group 12"/>
          <p:cNvGrpSpPr/>
          <p:nvPr/>
        </p:nvGrpSpPr>
        <p:grpSpPr>
          <a:xfrm>
            <a:off x="1858517" y="3679747"/>
            <a:ext cx="4191001" cy="1133593"/>
            <a:chOff x="0" y="0"/>
            <a:chExt cx="4191000" cy="1133591"/>
          </a:xfrm>
        </p:grpSpPr>
        <p:sp>
          <p:nvSpPr>
            <p:cNvPr id="201" name="Rectangle 13"/>
            <p:cNvSpPr/>
            <p:nvPr/>
          </p:nvSpPr>
          <p:spPr>
            <a:xfrm>
              <a:off x="291875" y="728971"/>
              <a:ext cx="275303" cy="22192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2" name="Straight Connector 14"/>
            <p:cNvSpPr/>
            <p:nvPr/>
          </p:nvSpPr>
          <p:spPr>
            <a:xfrm>
              <a:off x="0" y="818451"/>
              <a:ext cx="4191001" cy="1"/>
            </a:xfrm>
            <a:prstGeom prst="line">
              <a:avLst/>
            </a:prstGeom>
            <a:noFill/>
            <a:ln w="38100"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nvGrpSpPr>
            <p:cNvPr id="205" name="Right Arrow 15"/>
            <p:cNvGrpSpPr/>
            <p:nvPr/>
          </p:nvGrpSpPr>
          <p:grpSpPr>
            <a:xfrm>
              <a:off x="2171700" y="648381"/>
              <a:ext cx="1168401" cy="350141"/>
              <a:chOff x="0" y="0"/>
              <a:chExt cx="1168400" cy="350139"/>
            </a:xfrm>
          </p:grpSpPr>
          <p:sp>
            <p:nvSpPr>
              <p:cNvPr id="203" name="Arrow"/>
              <p:cNvSpPr/>
              <p:nvPr/>
            </p:nvSpPr>
            <p:spPr>
              <a:xfrm>
                <a:off x="0" y="0"/>
                <a:ext cx="1168400" cy="350140"/>
              </a:xfrm>
              <a:prstGeom prst="rightArrow">
                <a:avLst>
                  <a:gd name="adj1" fmla="val 100000"/>
                  <a:gd name="adj2" fmla="val 52194"/>
                </a:avLst>
              </a:prstGeom>
              <a:solidFill>
                <a:srgbClr val="008000"/>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i="1"/>
                </a:pPr>
              </a:p>
            </p:txBody>
          </p:sp>
          <p:sp>
            <p:nvSpPr>
              <p:cNvPr id="204" name="gfp"/>
              <p:cNvSpPr txBox="1"/>
              <p:nvPr/>
            </p:nvSpPr>
            <p:spPr>
              <a:xfrm>
                <a:off x="64770" y="8525"/>
                <a:ext cx="856108"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i="1"/>
                </a:lvl1pPr>
              </a:lstStyle>
              <a:p>
                <a:pPr/>
                <a:r>
                  <a:t>gfp</a:t>
                </a:r>
              </a:p>
            </p:txBody>
          </p:sp>
        </p:grpSp>
        <p:sp>
          <p:nvSpPr>
            <p:cNvPr id="206" name="Chord 16"/>
            <p:cNvSpPr/>
            <p:nvPr/>
          </p:nvSpPr>
          <p:spPr>
            <a:xfrm>
              <a:off x="1272775" y="462833"/>
              <a:ext cx="632225" cy="343806"/>
            </a:xfrm>
            <a:custGeom>
              <a:avLst/>
              <a:gdLst/>
              <a:ahLst/>
              <a:cxnLst>
                <a:cxn ang="0">
                  <a:pos x="wd2" y="hd2"/>
                </a:cxn>
                <a:cxn ang="5400000">
                  <a:pos x="wd2" y="hd2"/>
                </a:cxn>
                <a:cxn ang="10800000">
                  <a:pos x="wd2" y="hd2"/>
                </a:cxn>
                <a:cxn ang="16200000">
                  <a:pos x="wd2" y="hd2"/>
                </a:cxn>
              </a:cxnLst>
              <a:rect l="0" t="0" r="r" b="b"/>
              <a:pathLst>
                <a:path w="21128" h="20771" fill="norm" stroke="1" extrusionOk="0">
                  <a:moveTo>
                    <a:pt x="39" y="20728"/>
                  </a:moveTo>
                  <a:lnTo>
                    <a:pt x="39" y="20728"/>
                  </a:lnTo>
                  <a:cubicBezTo>
                    <a:pt x="-459" y="10220"/>
                    <a:pt x="3850" y="971"/>
                    <a:pt x="9662" y="71"/>
                  </a:cubicBezTo>
                  <a:cubicBezTo>
                    <a:pt x="15475" y="-829"/>
                    <a:pt x="20591" y="6960"/>
                    <a:pt x="21089" y="17469"/>
                  </a:cubicBezTo>
                  <a:cubicBezTo>
                    <a:pt x="21141" y="18567"/>
                    <a:pt x="21140" y="19672"/>
                    <a:pt x="21087" y="20771"/>
                  </a:cubicBezTo>
                  <a:close/>
                </a:path>
              </a:pathLst>
            </a:custGeom>
            <a:solidFill>
              <a:srgbClr val="B3A2C7"/>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07" name="Bent Arrow 17"/>
            <p:cNvSpPr/>
            <p:nvPr/>
          </p:nvSpPr>
          <p:spPr>
            <a:xfrm>
              <a:off x="308908" y="0"/>
              <a:ext cx="889001" cy="8200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2150"/>
                  </a:lnTo>
                  <a:cubicBezTo>
                    <a:pt x="0" y="6931"/>
                    <a:pt x="3903" y="2700"/>
                    <a:pt x="8717" y="2700"/>
                  </a:cubicBezTo>
                  <a:lnTo>
                    <a:pt x="16619" y="2700"/>
                  </a:lnTo>
                  <a:lnTo>
                    <a:pt x="16619" y="0"/>
                  </a:lnTo>
                  <a:lnTo>
                    <a:pt x="21600" y="5400"/>
                  </a:lnTo>
                  <a:lnTo>
                    <a:pt x="16619" y="10800"/>
                  </a:lnTo>
                  <a:lnTo>
                    <a:pt x="16619" y="8100"/>
                  </a:lnTo>
                  <a:lnTo>
                    <a:pt x="8717" y="8100"/>
                  </a:lnTo>
                  <a:cubicBezTo>
                    <a:pt x="6654" y="8100"/>
                    <a:pt x="4981" y="9913"/>
                    <a:pt x="4981" y="12150"/>
                  </a:cubicBezTo>
                  <a:lnTo>
                    <a:pt x="4981" y="21600"/>
                  </a:lnTo>
                  <a:close/>
                </a:path>
              </a:pathLst>
            </a:custGeom>
            <a:solidFill>
              <a:srgbClr val="558ED5"/>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p>
          </p:txBody>
        </p:sp>
        <p:sp>
          <p:nvSpPr>
            <p:cNvPr id="208" name="Left-Right-Up Arrow 18"/>
            <p:cNvSpPr/>
            <p:nvPr/>
          </p:nvSpPr>
          <p:spPr>
            <a:xfrm rot="10800000">
              <a:off x="3416300" y="186182"/>
              <a:ext cx="774701" cy="629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542"/>
                  </a:moveTo>
                  <a:lnTo>
                    <a:pt x="0" y="15483"/>
                  </a:lnTo>
                  <a:lnTo>
                    <a:pt x="8315" y="15483"/>
                  </a:lnTo>
                  <a:lnTo>
                    <a:pt x="8315" y="0"/>
                  </a:lnTo>
                  <a:lnTo>
                    <a:pt x="13285" y="0"/>
                  </a:lnTo>
                  <a:lnTo>
                    <a:pt x="13285" y="15483"/>
                  </a:lnTo>
                  <a:lnTo>
                    <a:pt x="21600" y="15483"/>
                  </a:lnTo>
                  <a:lnTo>
                    <a:pt x="21600" y="21600"/>
                  </a:lnTo>
                  <a:lnTo>
                    <a:pt x="0" y="21600"/>
                  </a:lnTo>
                  <a:close/>
                </a:path>
              </a:pathLst>
            </a:custGeom>
            <a:solidFill>
              <a:srgbClr val="D99694"/>
            </a:solidFill>
            <a:ln w="38100" cap="flat">
              <a:solidFill>
                <a:srgbClr val="000000"/>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09" name="TextBox 19"/>
            <p:cNvSpPr txBox="1"/>
            <p:nvPr/>
          </p:nvSpPr>
          <p:spPr>
            <a:xfrm>
              <a:off x="470451" y="800503"/>
              <a:ext cx="504415"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pTet</a:t>
              </a:r>
            </a:p>
          </p:txBody>
        </p:sp>
      </p:grpSp>
      <p:sp>
        <p:nvSpPr>
          <p:cNvPr id="211" name="Elbow Connector 20"/>
          <p:cNvSpPr/>
          <p:nvPr/>
        </p:nvSpPr>
        <p:spPr>
          <a:xfrm flipV="1" rot="10800000">
            <a:off x="2594892" y="2814532"/>
            <a:ext cx="892435" cy="772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39" y="0"/>
                </a:lnTo>
                <a:lnTo>
                  <a:pt x="21339" y="21600"/>
                </a:lnTo>
                <a:lnTo>
                  <a:pt x="21600" y="21600"/>
                </a:lnTo>
              </a:path>
            </a:pathLst>
          </a:custGeom>
          <a:ln w="25400">
            <a:solidFill>
              <a:srgbClr val="FF0000"/>
            </a:solidFill>
          </a:ln>
        </p:spPr>
        <p:txBody>
          <a:bodyPr lIns="45719" rIns="45719" anchor="ctr"/>
          <a:lstStyle/>
          <a:p>
            <a:pPr/>
          </a:p>
        </p:txBody>
      </p:sp>
      <p:sp>
        <p:nvSpPr>
          <p:cNvPr id="212" name="Straight Connector 21"/>
          <p:cNvSpPr/>
          <p:nvPr/>
        </p:nvSpPr>
        <p:spPr>
          <a:xfrm>
            <a:off x="2425693" y="3612060"/>
            <a:ext cx="296200" cy="1"/>
          </a:xfrm>
          <a:prstGeom prst="line">
            <a:avLst/>
          </a:prstGeom>
          <a:ln w="25400">
            <a:solidFill>
              <a:srgbClr val="FF0000"/>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213" name="Elbow Connector 23"/>
          <p:cNvSpPr/>
          <p:nvPr/>
        </p:nvSpPr>
        <p:spPr>
          <a:xfrm>
            <a:off x="7132432" y="2978582"/>
            <a:ext cx="577444" cy="12701"/>
          </a:xfrm>
          <a:prstGeom prst="line">
            <a:avLst/>
          </a:prstGeom>
          <a:ln w="25400">
            <a:solidFill>
              <a:srgbClr val="000000"/>
            </a:solidFill>
            <a:tailEnd type="triangle"/>
          </a:ln>
        </p:spPr>
        <p:txBody>
          <a:bodyPr lIns="45719" rIns="45719"/>
          <a:lstStyle/>
          <a:p>
            <a:pPr/>
          </a:p>
        </p:txBody>
      </p:sp>
      <p:sp>
        <p:nvSpPr>
          <p:cNvPr id="214" name="TextBox 23"/>
          <p:cNvSpPr txBox="1"/>
          <p:nvPr/>
        </p:nvSpPr>
        <p:spPr>
          <a:xfrm>
            <a:off x="7694352" y="2687348"/>
            <a:ext cx="466134" cy="5104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lvl1pPr>
          </a:lstStyle>
          <a:p>
            <a:pPr/>
            <a:r>
              <a:t>∅</a:t>
            </a:r>
          </a:p>
        </p:txBody>
      </p:sp>
      <p:pic>
        <p:nvPicPr>
          <p:cNvPr id="215" name="Picture 27" descr="Picture 27"/>
          <p:cNvPicPr>
            <a:picLocks noChangeAspect="1"/>
          </p:cNvPicPr>
          <p:nvPr/>
        </p:nvPicPr>
        <p:blipFill>
          <a:blip r:embed="rId2">
            <a:extLst/>
          </a:blip>
          <a:stretch>
            <a:fillRect/>
          </a:stretch>
        </p:blipFill>
        <p:spPr>
          <a:xfrm>
            <a:off x="4259150" y="2928364"/>
            <a:ext cx="1018545" cy="1018545"/>
          </a:xfrm>
          <a:prstGeom prst="rect">
            <a:avLst/>
          </a:prstGeom>
          <a:ln w="12700">
            <a:miter lim="400000"/>
          </a:ln>
        </p:spPr>
      </p:pic>
      <p:sp>
        <p:nvSpPr>
          <p:cNvPr id="216" name="Elbow Connector 40"/>
          <p:cNvSpPr/>
          <p:nvPr/>
        </p:nvSpPr>
        <p:spPr>
          <a:xfrm flipV="1">
            <a:off x="4774493" y="3581399"/>
            <a:ext cx="1" cy="723289"/>
          </a:xfrm>
          <a:prstGeom prst="line">
            <a:avLst/>
          </a:prstGeom>
          <a:ln w="25400">
            <a:solidFill>
              <a:srgbClr val="008000"/>
            </a:solidFill>
            <a:tailEnd type="triangle"/>
          </a:ln>
        </p:spPr>
        <p:txBody>
          <a:bodyPr lIns="45719" rIns="45719"/>
          <a:lstStyle/>
          <a:p>
            <a:pPr/>
          </a:p>
        </p:txBody>
      </p:sp>
      <p:sp>
        <p:nvSpPr>
          <p:cNvPr id="217" name="Elbow Connector 23"/>
          <p:cNvSpPr/>
          <p:nvPr/>
        </p:nvSpPr>
        <p:spPr>
          <a:xfrm>
            <a:off x="5219858" y="3444523"/>
            <a:ext cx="577444" cy="12701"/>
          </a:xfrm>
          <a:prstGeom prst="line">
            <a:avLst/>
          </a:prstGeom>
          <a:ln w="25400">
            <a:solidFill>
              <a:srgbClr val="000000"/>
            </a:solidFill>
            <a:tailEnd type="triangle"/>
          </a:ln>
        </p:spPr>
        <p:txBody>
          <a:bodyPr lIns="45719" rIns="45719"/>
          <a:lstStyle/>
          <a:p>
            <a:pPr/>
          </a:p>
        </p:txBody>
      </p:sp>
      <p:sp>
        <p:nvSpPr>
          <p:cNvPr id="218" name="TextBox 30"/>
          <p:cNvSpPr txBox="1"/>
          <p:nvPr/>
        </p:nvSpPr>
        <p:spPr>
          <a:xfrm>
            <a:off x="5781779" y="3131517"/>
            <a:ext cx="466134" cy="5104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lvl1pPr>
          </a:lstStyle>
          <a:p>
            <a:pPr/>
            <a:r>
              <a:t>∅</a:t>
            </a:r>
          </a:p>
        </p:txBody>
      </p:sp>
      <p:pic>
        <p:nvPicPr>
          <p:cNvPr id="219" name="Picture 31" descr="Picture 31"/>
          <p:cNvPicPr>
            <a:picLocks noChangeAspect="1"/>
          </p:cNvPicPr>
          <p:nvPr/>
        </p:nvPicPr>
        <p:blipFill>
          <a:blip r:embed="rId3">
            <a:extLst/>
          </a:blip>
          <a:stretch>
            <a:fillRect/>
          </a:stretch>
        </p:blipFill>
        <p:spPr>
          <a:xfrm>
            <a:off x="6115813" y="2322694"/>
            <a:ext cx="1305340" cy="1305340"/>
          </a:xfrm>
          <a:prstGeom prst="rect">
            <a:avLst/>
          </a:prstGeom>
          <a:ln w="12700">
            <a:miter lim="400000"/>
          </a:ln>
        </p:spPr>
      </p:pic>
      <p:sp>
        <p:nvSpPr>
          <p:cNvPr id="220" name="TextBox 32"/>
          <p:cNvSpPr txBox="1"/>
          <p:nvPr/>
        </p:nvSpPr>
        <p:spPr>
          <a:xfrm>
            <a:off x="6555687" y="2780101"/>
            <a:ext cx="47148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GFP</a:t>
            </a:r>
          </a:p>
        </p:txBody>
      </p:sp>
      <p:pic>
        <p:nvPicPr>
          <p:cNvPr id="221" name="Picture 33" descr="Picture 33"/>
          <p:cNvPicPr>
            <a:picLocks noChangeAspect="1"/>
          </p:cNvPicPr>
          <p:nvPr/>
        </p:nvPicPr>
        <p:blipFill>
          <a:blip r:embed="rId4">
            <a:extLst/>
          </a:blip>
          <a:stretch>
            <a:fillRect/>
          </a:stretch>
        </p:blipFill>
        <p:spPr>
          <a:xfrm>
            <a:off x="3158869" y="2195820"/>
            <a:ext cx="1305341" cy="1305340"/>
          </a:xfrm>
          <a:prstGeom prst="rect">
            <a:avLst/>
          </a:prstGeom>
          <a:ln w="12700">
            <a:miter lim="400000"/>
          </a:ln>
        </p:spPr>
      </p:pic>
      <p:sp>
        <p:nvSpPr>
          <p:cNvPr id="222" name="TextBox 34"/>
          <p:cNvSpPr txBox="1"/>
          <p:nvPr/>
        </p:nvSpPr>
        <p:spPr>
          <a:xfrm>
            <a:off x="3577228" y="2631711"/>
            <a:ext cx="508432"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TetR</a:t>
            </a:r>
          </a:p>
        </p:txBody>
      </p:sp>
      <p:sp>
        <p:nvSpPr>
          <p:cNvPr id="223" name="Rectangle 36"/>
          <p:cNvSpPr txBox="1"/>
          <p:nvPr/>
        </p:nvSpPr>
        <p:spPr>
          <a:xfrm>
            <a:off x="618548" y="5474565"/>
            <a:ext cx="8038667" cy="1209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a:lvl1pPr>
          </a:lstStyle>
          <a:p>
            <a:pPr/>
            <a:r>
              <a:t>The top functional unit produces the TetR protein constitutively, under control of promoter J23101. TetR represses the pTet promoter, which is regulating production of GFP. The diagram of GFP production explicitly includes the intermediate mRNA and the degradation of both the mRNA and protein products.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prstGeom prst="rect">
            <a:avLst/>
          </a:prstGeom>
        </p:spPr>
        <p:txBody>
          <a:bodyPr/>
          <a:lstStyle/>
          <a:p>
            <a:pPr/>
            <a:r>
              <a:t>Nucleic Acid Glyphs</a:t>
            </a:r>
          </a:p>
        </p:txBody>
      </p:sp>
      <p:pic>
        <p:nvPicPr>
          <p:cNvPr id="226" name="Image" descr="Image"/>
          <p:cNvPicPr>
            <a:picLocks noChangeAspect="1"/>
          </p:cNvPicPr>
          <p:nvPr/>
        </p:nvPicPr>
        <p:blipFill>
          <a:blip r:embed="rId2">
            <a:extLst/>
          </a:blip>
          <a:stretch>
            <a:fillRect/>
          </a:stretch>
        </p:blipFill>
        <p:spPr>
          <a:xfrm>
            <a:off x="1317126" y="1118697"/>
            <a:ext cx="6509748" cy="549446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itle 1"/>
          <p:cNvSpPr txBox="1"/>
          <p:nvPr>
            <p:ph type="title"/>
          </p:nvPr>
        </p:nvSpPr>
        <p:spPr>
          <a:xfrm>
            <a:off x="154215" y="274638"/>
            <a:ext cx="8229601" cy="682626"/>
          </a:xfrm>
          <a:prstGeom prst="rect">
            <a:avLst/>
          </a:prstGeom>
        </p:spPr>
        <p:txBody>
          <a:bodyPr/>
          <a:lstStyle/>
          <a:p>
            <a:pPr/>
            <a:r>
              <a:t>Molecular Species &amp; Interaction Glyphs</a:t>
            </a:r>
          </a:p>
        </p:txBody>
      </p:sp>
      <p:pic>
        <p:nvPicPr>
          <p:cNvPr id="229" name="Picture 44" descr="Picture 44"/>
          <p:cNvPicPr>
            <a:picLocks noChangeAspect="1"/>
          </p:cNvPicPr>
          <p:nvPr/>
        </p:nvPicPr>
        <p:blipFill>
          <a:blip r:embed="rId2">
            <a:extLst/>
          </a:blip>
          <a:stretch>
            <a:fillRect/>
          </a:stretch>
        </p:blipFill>
        <p:spPr>
          <a:xfrm>
            <a:off x="5486400" y="1160980"/>
            <a:ext cx="3039297" cy="3039297"/>
          </a:xfrm>
          <a:prstGeom prst="rect">
            <a:avLst/>
          </a:prstGeom>
          <a:ln w="12700">
            <a:miter lim="400000"/>
          </a:ln>
        </p:spPr>
      </p:pic>
      <p:pic>
        <p:nvPicPr>
          <p:cNvPr id="230" name="Picture 52" descr="Picture 52"/>
          <p:cNvPicPr>
            <a:picLocks noChangeAspect="1"/>
          </p:cNvPicPr>
          <p:nvPr/>
        </p:nvPicPr>
        <p:blipFill>
          <a:blip r:embed="rId3">
            <a:extLst/>
          </a:blip>
          <a:stretch>
            <a:fillRect/>
          </a:stretch>
        </p:blipFill>
        <p:spPr>
          <a:xfrm>
            <a:off x="5486400" y="4288950"/>
            <a:ext cx="3039297" cy="2131881"/>
          </a:xfrm>
          <a:prstGeom prst="rect">
            <a:avLst/>
          </a:prstGeom>
          <a:ln w="12700">
            <a:miter lim="400000"/>
          </a:ln>
        </p:spPr>
      </p:pic>
      <p:pic>
        <p:nvPicPr>
          <p:cNvPr id="231" name="Image" descr="Image"/>
          <p:cNvPicPr>
            <a:picLocks noChangeAspect="1"/>
          </p:cNvPicPr>
          <p:nvPr/>
        </p:nvPicPr>
        <p:blipFill>
          <a:blip r:embed="rId4">
            <a:extLst/>
          </a:blip>
          <a:stretch>
            <a:fillRect/>
          </a:stretch>
        </p:blipFill>
        <p:spPr>
          <a:xfrm>
            <a:off x="24718" y="1118697"/>
            <a:ext cx="5246636" cy="562821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prstGeom prst="rect">
            <a:avLst/>
          </a:prstGeom>
        </p:spPr>
        <p:txBody>
          <a:bodyPr/>
          <a:lstStyle/>
          <a:p>
            <a:pPr/>
            <a:r>
              <a:t>Making SBOL Visual Diagrams</a:t>
            </a:r>
          </a:p>
        </p:txBody>
      </p:sp>
      <p:sp>
        <p:nvSpPr>
          <p:cNvPr id="234" name="Content Placeholder 2"/>
          <p:cNvSpPr txBox="1"/>
          <p:nvPr>
            <p:ph type="body" idx="1"/>
          </p:nvPr>
        </p:nvSpPr>
        <p:spPr>
          <a:xfrm>
            <a:off x="457200" y="1600200"/>
            <a:ext cx="8229600" cy="4525963"/>
          </a:xfrm>
          <a:prstGeom prst="rect">
            <a:avLst/>
          </a:prstGeom>
        </p:spPr>
        <p:txBody>
          <a:bodyPr/>
          <a:lstStyle/>
          <a:p>
            <a:pPr/>
            <a:r>
              <a:t>Using your favorite graphics editor:</a:t>
            </a:r>
          </a:p>
          <a:p>
            <a:pPr lvl="1" marL="742950" indent="-285750">
              <a:spcBef>
                <a:spcPts val="500"/>
              </a:spcBef>
              <a:defRPr sz="2400"/>
            </a:pPr>
            <a:r>
              <a:t>Many glyphs can be drawn directly</a:t>
            </a:r>
          </a:p>
          <a:p>
            <a:pPr lvl="1" marL="742950" indent="-285750">
              <a:spcBef>
                <a:spcPts val="500"/>
              </a:spcBef>
              <a:defRPr sz="2400"/>
            </a:pPr>
            <a:r>
              <a:t>Glyph set available: </a:t>
            </a:r>
            <a:r>
              <a:rPr u="sng">
                <a:solidFill>
                  <a:srgbClr val="0000FF"/>
                </a:solidFill>
                <a:uFill>
                  <a:solidFill>
                    <a:srgbClr val="0000FF"/>
                  </a:solidFill>
                </a:uFill>
                <a:hlinkClick r:id="rId2" invalidUrl="" action="" tgtFrame="" tooltip="" history="1" highlightClick="0" endSnd="0"/>
              </a:rPr>
              <a:t>http://sbolstandard.org/visual/</a:t>
            </a:r>
            <a:r>
              <a:t> </a:t>
            </a:r>
          </a:p>
          <a:p>
            <a:pPr/>
            <a:endParaRPr sz="2400"/>
          </a:p>
          <a:p>
            <a:pPr/>
            <a:r>
              <a:t>Specialized visualization tools:</a:t>
            </a:r>
          </a:p>
          <a:p>
            <a:pPr lvl="1" marL="742950" indent="-285750">
              <a:spcBef>
                <a:spcPts val="500"/>
              </a:spcBef>
              <a:defRPr sz="2400"/>
            </a:pPr>
            <a:r>
              <a:t>VisBOL: </a:t>
            </a:r>
            <a:r>
              <a:rPr u="sng">
                <a:solidFill>
                  <a:srgbClr val="0000FF"/>
                </a:solidFill>
                <a:uFill>
                  <a:solidFill>
                    <a:srgbClr val="0000FF"/>
                  </a:solidFill>
                </a:uFill>
                <a:hlinkClick r:id="rId3" invalidUrl="" action="" tgtFrame="" tooltip="" history="1" highlightClick="0" endSnd="0"/>
              </a:rPr>
              <a:t>http://visbol.org/</a:t>
            </a:r>
          </a:p>
          <a:p>
            <a:pPr lvl="1" marL="742950" indent="-285750">
              <a:spcBef>
                <a:spcPts val="500"/>
              </a:spcBef>
              <a:defRPr sz="2400"/>
            </a:pPr>
            <a:r>
              <a:t>GraphViz: </a:t>
            </a:r>
            <a:r>
              <a:rPr u="sng">
                <a:solidFill>
                  <a:srgbClr val="0000FF"/>
                </a:solidFill>
                <a:uFill>
                  <a:solidFill>
                    <a:srgbClr val="0000FF"/>
                  </a:solidFill>
                </a:uFill>
                <a:hlinkClick r:id="rId4" invalidUrl="" action="" tgtFrame="" tooltip="" history="1" highlightClick="0" endSnd="0"/>
              </a:rPr>
              <a:t>http://www.graphviz.org/</a:t>
            </a:r>
            <a:r>
              <a:t> </a:t>
            </a:r>
          </a:p>
          <a:p>
            <a:pPr lvl="1" marL="742950" indent="-285750">
              <a:spcBef>
                <a:spcPts val="500"/>
              </a:spcBef>
              <a:defRPr sz="2400"/>
            </a:pPr>
            <a:r>
              <a:t>DNAPlotLib: </a:t>
            </a:r>
            <a:r>
              <a:rPr u="sng">
                <a:solidFill>
                  <a:srgbClr val="0000FF"/>
                </a:solidFill>
                <a:uFill>
                  <a:solidFill>
                    <a:srgbClr val="0000FF"/>
                  </a:solidFill>
                </a:uFill>
                <a:hlinkClick r:id="rId5" invalidUrl="" action="" tgtFrame="" tooltip="" history="1" highlightClick="0" endSnd="0"/>
              </a:rPr>
              <a:t>https://github.com/VoigtLab/dnaplotlib</a:t>
            </a: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1"/>
          <p:cNvSpPr txBox="1"/>
          <p:nvPr>
            <p:ph type="title"/>
          </p:nvPr>
        </p:nvSpPr>
        <p:spPr>
          <a:prstGeom prst="rect">
            <a:avLst/>
          </a:prstGeom>
        </p:spPr>
        <p:txBody>
          <a:bodyPr/>
          <a:lstStyle/>
          <a:p>
            <a:pPr/>
            <a:r>
              <a:t>Example: CRISPR Device</a:t>
            </a:r>
          </a:p>
        </p:txBody>
      </p:sp>
      <p:pic>
        <p:nvPicPr>
          <p:cNvPr id="237" name="Picture 4" descr="Picture 4"/>
          <p:cNvPicPr>
            <a:picLocks noChangeAspect="1"/>
          </p:cNvPicPr>
          <p:nvPr/>
        </p:nvPicPr>
        <p:blipFill>
          <a:blip r:embed="rId2">
            <a:extLst/>
          </a:blip>
          <a:stretch>
            <a:fillRect/>
          </a:stretch>
        </p:blipFill>
        <p:spPr>
          <a:xfrm>
            <a:off x="253320" y="1319777"/>
            <a:ext cx="8637359" cy="459581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itle 1"/>
          <p:cNvSpPr txBox="1"/>
          <p:nvPr>
            <p:ph type="title"/>
          </p:nvPr>
        </p:nvSpPr>
        <p:spPr>
          <a:prstGeom prst="rect">
            <a:avLst/>
          </a:prstGeom>
        </p:spPr>
        <p:txBody>
          <a:bodyPr/>
          <a:lstStyle/>
          <a:p>
            <a:pPr/>
            <a:r>
              <a:t>Example: CRISPR Circuit</a:t>
            </a:r>
          </a:p>
        </p:txBody>
      </p:sp>
      <p:pic>
        <p:nvPicPr>
          <p:cNvPr id="240" name="Picture 4" descr="Picture 4"/>
          <p:cNvPicPr>
            <a:picLocks noChangeAspect="1"/>
          </p:cNvPicPr>
          <p:nvPr/>
        </p:nvPicPr>
        <p:blipFill>
          <a:blip r:embed="rId2">
            <a:extLst/>
          </a:blip>
          <a:stretch>
            <a:fillRect/>
          </a:stretch>
        </p:blipFill>
        <p:spPr>
          <a:xfrm>
            <a:off x="88518" y="1296753"/>
            <a:ext cx="8966963" cy="475798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bn_template">
  <a:themeElements>
    <a:clrScheme name="bbn_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bn_template">
      <a:majorFont>
        <a:latin typeface="Helvetica"/>
        <a:ea typeface="Helvetica"/>
        <a:cs typeface="Helvetica"/>
      </a:majorFont>
      <a:minorFont>
        <a:latin typeface="Calibri"/>
        <a:ea typeface="Calibri"/>
        <a:cs typeface="Calibri"/>
      </a:minorFont>
    </a:fontScheme>
    <a:fmtScheme name="bbn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bn_template">
  <a:themeElements>
    <a:clrScheme name="bbn_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bn_template">
      <a:majorFont>
        <a:latin typeface="Helvetica"/>
        <a:ea typeface="Helvetica"/>
        <a:cs typeface="Helvetica"/>
      </a:majorFont>
      <a:minorFont>
        <a:latin typeface="Calibri"/>
        <a:ea typeface="Calibri"/>
        <a:cs typeface="Calibri"/>
      </a:minorFont>
    </a:fontScheme>
    <a:fmtScheme name="bbn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