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3.tif" ContentType="image/tiff"/>
  <Override PartName="/ppt/media/image6.gif" ContentType="image/gif"/>
  <Override PartName="/ppt/media/image1.tif" ContentType="image/tiff"/>
  <Override PartName="/ppt/media/image2.tif" ContentType="image/tiff"/>
  <Override PartName="/ppt/media/image9.wmf" ContentType="image/x-wmf"/>
  <Override PartName="/ppt/media/image5.png" ContentType="image/png"/>
  <Override PartName="/ppt/media/image4.png" ContentType="image/png"/>
  <Override PartName="/ppt/media/image7.png" ContentType="image/png"/>
  <Override PartName="/ppt/media/image8.png" ContentType="image/png"/>
  <Override PartName="/ppt/media/image23.png" ContentType="image/png"/>
  <Override PartName="/ppt/media/image17.png" ContentType="image/png"/>
  <Override PartName="/ppt/media/image12.png" ContentType="image/png"/>
  <Override PartName="/ppt/media/image10.png" ContentType="image/png"/>
  <Override PartName="/ppt/media/image13.png" ContentType="image/png"/>
  <Override PartName="/ppt/media/image14.png" ContentType="image/png"/>
  <Override PartName="/ppt/media/image22.wmf" ContentType="image/x-wmf"/>
  <Override PartName="/ppt/media/image21.wmf" ContentType="image/x-wmf"/>
  <Override PartName="/ppt/media/image20.tif" ContentType="image/tiff"/>
  <Override PartName="/ppt/media/image19.wmf" ContentType="image/x-wmf"/>
  <Override PartName="/ppt/media/image18.wmf" ContentType="image/x-wmf"/>
  <Override PartName="/ppt/media/image11.wmf" ContentType="image/x-wmf"/>
  <Override PartName="/ppt/media/image15.wmf" ContentType="image/x-wmf"/>
  <Override PartName="/ppt/media/image16.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0"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31"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32"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33"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34" name="PlaceHolder 6"/>
          <p:cNvSpPr>
            <a:spLocks noGrp="1"/>
          </p:cNvSpPr>
          <p:nvPr>
            <p:ph type="sldNum"/>
          </p:nvPr>
        </p:nvSpPr>
        <p:spPr>
          <a:xfrm>
            <a:off x="4278960" y="10157400"/>
            <a:ext cx="3280680" cy="534240"/>
          </a:xfrm>
          <a:prstGeom prst="rect">
            <a:avLst/>
          </a:prstGeom>
        </p:spPr>
        <p:txBody>
          <a:bodyPr lIns="0" rIns="0" tIns="0" bIns="0" anchor="b"/>
          <a:p>
            <a:pPr algn="r"/>
            <a:fld id="{D21CD24F-F978-402D-8853-9F592963289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143000" y="685800"/>
            <a:ext cx="4571640" cy="3428640"/>
          </a:xfrm>
          <a:prstGeom prst="rect">
            <a:avLst/>
          </a:prstGeom>
        </p:spPr>
      </p:sp>
      <p:sp>
        <p:nvSpPr>
          <p:cNvPr id="264"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65" name="TextShape 3"/>
          <p:cNvSpPr txBox="1"/>
          <p:nvPr/>
        </p:nvSpPr>
        <p:spPr>
          <a:xfrm>
            <a:off x="3884760" y="8685360"/>
            <a:ext cx="2971440" cy="456840"/>
          </a:xfrm>
          <a:prstGeom prst="rect">
            <a:avLst/>
          </a:prstGeom>
          <a:noFill/>
          <a:ln>
            <a:noFill/>
          </a:ln>
        </p:spPr>
        <p:txBody>
          <a:bodyPr anchor="b"/>
          <a:p>
            <a:pPr algn="r">
              <a:lnSpc>
                <a:spcPct val="100000"/>
              </a:lnSpc>
            </a:pPr>
            <a:fld id="{AF40171F-4AFF-47A1-A4DD-47626F1F37FB}"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43000" y="685800"/>
            <a:ext cx="4571640" cy="3428640"/>
          </a:xfrm>
          <a:prstGeom prst="rect">
            <a:avLst/>
          </a:prstGeom>
        </p:spPr>
      </p:sp>
      <p:sp>
        <p:nvSpPr>
          <p:cNvPr id="26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68" name="TextShape 3"/>
          <p:cNvSpPr txBox="1"/>
          <p:nvPr/>
        </p:nvSpPr>
        <p:spPr>
          <a:xfrm>
            <a:off x="3884760" y="8685360"/>
            <a:ext cx="2971440" cy="456840"/>
          </a:xfrm>
          <a:prstGeom prst="rect">
            <a:avLst/>
          </a:prstGeom>
          <a:noFill/>
          <a:ln>
            <a:noFill/>
          </a:ln>
        </p:spPr>
        <p:txBody>
          <a:bodyPr anchor="b"/>
          <a:p>
            <a:pPr algn="r">
              <a:lnSpc>
                <a:spcPct val="100000"/>
              </a:lnSpc>
            </a:pPr>
            <a:fld id="{E93B790A-E79E-471B-B380-05E7656FA2CA}"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41200" y="274680"/>
            <a:ext cx="8229240" cy="316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94"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41200" y="274680"/>
            <a:ext cx="8229240" cy="316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15"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1200" y="274680"/>
            <a:ext cx="8229240" cy="316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1200" y="274680"/>
            <a:ext cx="8229240" cy="68220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ti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ti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0" y="957240"/>
            <a:ext cx="9137520" cy="360"/>
          </a:xfrm>
          <a:prstGeom prst="line">
            <a:avLst/>
          </a:prstGeom>
          <a:ln w="12600">
            <a:solidFill>
              <a:schemeClr val="accent3">
                <a:lumMod val="75000"/>
              </a:schemeClr>
            </a:solidFill>
            <a:round/>
          </a:ln>
        </p:spPr>
        <p:style>
          <a:lnRef idx="0"/>
          <a:fillRef idx="0"/>
          <a:effectRef idx="0"/>
          <a:fontRef idx="minor"/>
        </p:style>
      </p:sp>
      <p:pic>
        <p:nvPicPr>
          <p:cNvPr id="1" name="Picture 10" descr=""/>
          <p:cNvPicPr/>
          <p:nvPr/>
        </p:nvPicPr>
        <p:blipFill>
          <a:blip r:embed="rId2"/>
          <a:stretch/>
        </p:blipFill>
        <p:spPr>
          <a:xfrm>
            <a:off x="7342560" y="168120"/>
            <a:ext cx="1654560" cy="627480"/>
          </a:xfrm>
          <a:prstGeom prst="rect">
            <a:avLst/>
          </a:prstGeom>
          <a:ln>
            <a:noFill/>
          </a:ln>
        </p:spPr>
      </p:pic>
      <p:sp>
        <p:nvSpPr>
          <p:cNvPr id="2" name="PlaceHolder 2"/>
          <p:cNvSpPr>
            <a:spLocks noGrp="1"/>
          </p:cNvSpPr>
          <p:nvPr>
            <p:ph type="title"/>
          </p:nvPr>
        </p:nvSpPr>
        <p:spPr>
          <a:xfrm>
            <a:off x="685800" y="2130480"/>
            <a:ext cx="7772040" cy="1469520"/>
          </a:xfrm>
          <a:prstGeom prst="rect">
            <a:avLst/>
          </a:prstGeom>
        </p:spPr>
        <p:txBody>
          <a:bodyPr anchor="ctr"/>
          <a:p>
            <a:pPr>
              <a:lnSpc>
                <a:spcPct val="100000"/>
              </a:lnSpc>
            </a:pPr>
            <a:r>
              <a:rPr b="0" lang="en-US" sz="3200" spc="-1" strike="noStrike">
                <a:solidFill>
                  <a:srgbClr val="000000"/>
                </a:solidFill>
                <a:latin typeface="Arial"/>
                <a:ea typeface="ＭＳ Ｐゴシック"/>
              </a:rPr>
              <a:t>C</a:t>
            </a:r>
            <a:r>
              <a:rPr b="0" lang="en-US" sz="3200" spc="-1" strike="noStrike">
                <a:solidFill>
                  <a:srgbClr val="000000"/>
                </a:solidFill>
                <a:latin typeface="Arial"/>
                <a:ea typeface="ＭＳ Ｐゴシック"/>
              </a:rPr>
              <a:t>li</a:t>
            </a:r>
            <a:r>
              <a:rPr b="0" lang="en-US" sz="3200" spc="-1" strike="noStrike">
                <a:solidFill>
                  <a:srgbClr val="000000"/>
                </a:solidFill>
                <a:latin typeface="Arial"/>
                <a:ea typeface="ＭＳ Ｐゴシック"/>
              </a:rPr>
              <a:t>c</a:t>
            </a:r>
            <a:r>
              <a:rPr b="0" lang="en-US" sz="3200" spc="-1" strike="noStrike">
                <a:solidFill>
                  <a:srgbClr val="000000"/>
                </a:solidFill>
                <a:latin typeface="Arial"/>
                <a:ea typeface="ＭＳ Ｐゴシック"/>
              </a:rPr>
              <a:t>k </a:t>
            </a:r>
            <a:r>
              <a:rPr b="0" lang="en-US" sz="3200" spc="-1" strike="noStrike">
                <a:solidFill>
                  <a:srgbClr val="000000"/>
                </a:solidFill>
                <a:latin typeface="Arial"/>
                <a:ea typeface="ＭＳ Ｐゴシック"/>
              </a:rPr>
              <a:t>to </a:t>
            </a:r>
            <a:r>
              <a:rPr b="0" lang="en-US" sz="3200" spc="-1" strike="noStrike">
                <a:solidFill>
                  <a:srgbClr val="000000"/>
                </a:solidFill>
                <a:latin typeface="Arial"/>
                <a:ea typeface="ＭＳ Ｐゴシック"/>
              </a:rPr>
              <a:t>e</a:t>
            </a:r>
            <a:r>
              <a:rPr b="0" lang="en-US" sz="3200" spc="-1" strike="noStrike">
                <a:solidFill>
                  <a:srgbClr val="000000"/>
                </a:solidFill>
                <a:latin typeface="Arial"/>
                <a:ea typeface="ＭＳ Ｐゴシック"/>
              </a:rPr>
              <a:t>di</a:t>
            </a:r>
            <a:r>
              <a:rPr b="0" lang="en-US" sz="3200" spc="-1" strike="noStrike">
                <a:solidFill>
                  <a:srgbClr val="000000"/>
                </a:solidFill>
                <a:latin typeface="Arial"/>
                <a:ea typeface="ＭＳ Ｐゴシック"/>
              </a:rPr>
              <a:t>t </a:t>
            </a:r>
            <a:r>
              <a:rPr b="0" lang="en-US" sz="3200" spc="-1" strike="noStrike">
                <a:solidFill>
                  <a:srgbClr val="000000"/>
                </a:solidFill>
                <a:latin typeface="Arial"/>
                <a:ea typeface="ＭＳ Ｐゴシック"/>
              </a:rPr>
              <a:t>M</a:t>
            </a:r>
            <a:r>
              <a:rPr b="0" lang="en-US" sz="3200" spc="-1" strike="noStrike">
                <a:solidFill>
                  <a:srgbClr val="000000"/>
                </a:solidFill>
                <a:latin typeface="Arial"/>
                <a:ea typeface="ＭＳ Ｐゴシック"/>
              </a:rPr>
              <a:t>a</a:t>
            </a:r>
            <a:r>
              <a:rPr b="0" lang="en-US" sz="3200" spc="-1" strike="noStrike">
                <a:solidFill>
                  <a:srgbClr val="000000"/>
                </a:solidFill>
                <a:latin typeface="Arial"/>
                <a:ea typeface="ＭＳ Ｐゴシック"/>
              </a:rPr>
              <a:t>st</a:t>
            </a:r>
            <a:r>
              <a:rPr b="0" lang="en-US" sz="3200" spc="-1" strike="noStrike">
                <a:solidFill>
                  <a:srgbClr val="000000"/>
                </a:solidFill>
                <a:latin typeface="Arial"/>
                <a:ea typeface="ＭＳ Ｐゴシック"/>
              </a:rPr>
              <a:t>er </a:t>
            </a:r>
            <a:r>
              <a:rPr b="0" lang="en-US" sz="3200" spc="-1" strike="noStrike">
                <a:solidFill>
                  <a:srgbClr val="000000"/>
                </a:solidFill>
                <a:latin typeface="Arial"/>
                <a:ea typeface="ＭＳ Ｐゴシック"/>
              </a:rPr>
              <a:t>tit</a:t>
            </a:r>
            <a:r>
              <a:rPr b="0" lang="en-US" sz="3200" spc="-1" strike="noStrike">
                <a:solidFill>
                  <a:srgbClr val="000000"/>
                </a:solidFill>
                <a:latin typeface="Arial"/>
                <a:ea typeface="ＭＳ Ｐゴシック"/>
              </a:rPr>
              <a:t>le </a:t>
            </a:r>
            <a:r>
              <a:rPr b="0" lang="en-US" sz="3200" spc="-1" strike="noStrike">
                <a:solidFill>
                  <a:srgbClr val="000000"/>
                </a:solidFill>
                <a:latin typeface="Arial"/>
                <a:ea typeface="ＭＳ Ｐゴシック"/>
              </a:rPr>
              <a:t>st</a:t>
            </a:r>
            <a:r>
              <a:rPr b="0" lang="en-US" sz="3200" spc="-1" strike="noStrike">
                <a:solidFill>
                  <a:srgbClr val="000000"/>
                </a:solidFill>
                <a:latin typeface="Arial"/>
                <a:ea typeface="ＭＳ Ｐゴシック"/>
              </a:rPr>
              <a:t>yl</a:t>
            </a:r>
            <a:r>
              <a:rPr b="0" lang="en-US" sz="3200" spc="-1" strike="noStrike">
                <a:solidFill>
                  <a:srgbClr val="000000"/>
                </a:solidFill>
                <a:latin typeface="Arial"/>
                <a:ea typeface="ＭＳ Ｐゴシック"/>
              </a:rPr>
              <a:t>e</a:t>
            </a:r>
            <a:endParaRPr b="0" lang="en-US" sz="3200" spc="-1" strike="noStrike">
              <a:solidFill>
                <a:srgbClr val="000000"/>
              </a:solidFill>
              <a:latin typeface="Calibri"/>
            </a:endParaRPr>
          </a:p>
        </p:txBody>
      </p:sp>
      <p:sp>
        <p:nvSpPr>
          <p:cNvPr id="3" name="PlaceHolder 3"/>
          <p:cNvSpPr>
            <a:spLocks noGrp="1"/>
          </p:cNvSpPr>
          <p:nvPr>
            <p:ph type="dt"/>
          </p:nvPr>
        </p:nvSpPr>
        <p:spPr>
          <a:xfrm>
            <a:off x="457200" y="6356520"/>
            <a:ext cx="2133360" cy="364680"/>
          </a:xfrm>
          <a:prstGeom prst="rect">
            <a:avLst/>
          </a:prstGeom>
        </p:spPr>
        <p:txBody>
          <a:bodyPr anchor="ctr"/>
          <a:p>
            <a:pPr>
              <a:lnSpc>
                <a:spcPct val="100000"/>
              </a:lnSpc>
            </a:pPr>
            <a:fld id="{482C466E-F8A5-44F5-93C5-54582874F355}" type="datetime1">
              <a:rPr b="0" lang="en-GB" sz="1200" spc="-1" strike="noStrike">
                <a:solidFill>
                  <a:srgbClr val="898989"/>
                </a:solidFill>
                <a:latin typeface="Calibri"/>
              </a:rPr>
              <a:t>20/05/2021</a:t>
            </a:fld>
            <a:endParaRPr b="0" lang="en-GB" sz="1200" spc="-1" strike="noStrike">
              <a:latin typeface="Times New Roman"/>
            </a:endParaRPr>
          </a:p>
        </p:txBody>
      </p:sp>
      <p:sp>
        <p:nvSpPr>
          <p:cNvPr id="4"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000" spc="-1" strike="noStrike">
                <a:solidFill>
                  <a:srgbClr val="808080"/>
                </a:solidFill>
                <a:latin typeface="Arial"/>
              </a:rPr>
              <a:t>This </a:t>
            </a:r>
            <a:r>
              <a:rPr b="0" lang="en-GB" sz="1000" spc="-1" strike="noStrike">
                <a:solidFill>
                  <a:srgbClr val="808080"/>
                </a:solidFill>
                <a:latin typeface="Arial"/>
              </a:rPr>
              <a:t>work is </a:t>
            </a:r>
            <a:r>
              <a:rPr b="0" lang="en-GB" sz="1000" spc="-1" strike="noStrike">
                <a:solidFill>
                  <a:srgbClr val="808080"/>
                </a:solidFill>
                <a:latin typeface="Arial"/>
              </a:rPr>
              <a:t>licensed </a:t>
            </a:r>
            <a:r>
              <a:rPr b="0" lang="en-GB" sz="1000" spc="-1" strike="noStrike">
                <a:solidFill>
                  <a:srgbClr val="808080"/>
                </a:solidFill>
                <a:latin typeface="Arial"/>
              </a:rPr>
              <a:t>under a </a:t>
            </a:r>
            <a:r>
              <a:rPr b="0" lang="en-GB" sz="1000" spc="-1" strike="noStrike">
                <a:solidFill>
                  <a:srgbClr val="808080"/>
                </a:solidFill>
                <a:latin typeface="Arial"/>
              </a:rPr>
              <a:t>Creative </a:t>
            </a:r>
            <a:r>
              <a:rPr b="0" lang="en-GB" sz="1000" spc="-1" strike="noStrike">
                <a:solidFill>
                  <a:srgbClr val="808080"/>
                </a:solidFill>
                <a:latin typeface="Arial"/>
              </a:rPr>
              <a:t>Commo</a:t>
            </a:r>
            <a:r>
              <a:rPr b="0" lang="en-GB" sz="1000" spc="-1" strike="noStrike">
                <a:solidFill>
                  <a:srgbClr val="808080"/>
                </a:solidFill>
                <a:latin typeface="Arial"/>
              </a:rPr>
              <a:t>ns </a:t>
            </a:r>
            <a:r>
              <a:rPr b="0" lang="en-GB" sz="1000" spc="-1" strike="noStrike">
                <a:solidFill>
                  <a:srgbClr val="808080"/>
                </a:solidFill>
                <a:latin typeface="Arial"/>
              </a:rPr>
              <a:t>Attributi</a:t>
            </a:r>
            <a:r>
              <a:rPr b="0" lang="en-GB" sz="1000" spc="-1" strike="noStrike">
                <a:solidFill>
                  <a:srgbClr val="808080"/>
                </a:solidFill>
                <a:latin typeface="Arial"/>
              </a:rPr>
              <a:t>on 4.0 </a:t>
            </a:r>
            <a:r>
              <a:rPr b="0" lang="en-GB" sz="1000" spc="-1" strike="noStrike">
                <a:solidFill>
                  <a:srgbClr val="808080"/>
                </a:solidFill>
                <a:latin typeface="Arial"/>
              </a:rPr>
              <a:t>Internati</a:t>
            </a:r>
            <a:r>
              <a:rPr b="0" lang="en-GB" sz="1000" spc="-1" strike="noStrike">
                <a:solidFill>
                  <a:srgbClr val="808080"/>
                </a:solidFill>
                <a:latin typeface="Arial"/>
              </a:rPr>
              <a:t>onal </a:t>
            </a:r>
            <a:r>
              <a:rPr b="0" lang="en-GB" sz="1000" spc="-1" strike="noStrike">
                <a:solidFill>
                  <a:srgbClr val="808080"/>
                </a:solidFill>
                <a:latin typeface="Arial"/>
              </a:rPr>
              <a:t>License.</a:t>
            </a:r>
            <a:endParaRPr b="0" lang="en-GB" sz="1000" spc="-1" strike="noStrike">
              <a:latin typeface="Times New Roman"/>
            </a:endParaRPr>
          </a:p>
        </p:txBody>
      </p:sp>
      <p:sp>
        <p:nvSpPr>
          <p:cNvPr id="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575EB56-AFDB-43E6-865F-8A169C4A645B}" type="slidenum">
              <a:rPr b="0" lang="en-GB" sz="1200" spc="-1" strike="noStrike">
                <a:solidFill>
                  <a:srgbClr val="898989"/>
                </a:solidFill>
                <a:latin typeface="Calibri"/>
              </a:rPr>
              <a:t>&lt;number&gt;</a:t>
            </a:fld>
            <a:endParaRPr b="0" lang="en-GB" sz="1200" spc="-1" strike="noStrike">
              <a:latin typeface="Times New Roman"/>
            </a:endParaRPr>
          </a:p>
        </p:txBody>
      </p:sp>
      <p:sp>
        <p:nvSpPr>
          <p:cNvPr id="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a:off x="0" y="957240"/>
            <a:ext cx="9137520" cy="360"/>
          </a:xfrm>
          <a:prstGeom prst="line">
            <a:avLst/>
          </a:prstGeom>
          <a:ln w="12600">
            <a:solidFill>
              <a:schemeClr val="accent3">
                <a:lumMod val="75000"/>
              </a:schemeClr>
            </a:solidFill>
            <a:round/>
          </a:ln>
        </p:spPr>
        <p:style>
          <a:lnRef idx="0"/>
          <a:fillRef idx="0"/>
          <a:effectRef idx="0"/>
          <a:fontRef idx="minor"/>
        </p:style>
      </p:sp>
      <p:pic>
        <p:nvPicPr>
          <p:cNvPr id="44" name="Picture 10" descr=""/>
          <p:cNvPicPr/>
          <p:nvPr/>
        </p:nvPicPr>
        <p:blipFill>
          <a:blip r:embed="rId2"/>
          <a:stretch/>
        </p:blipFill>
        <p:spPr>
          <a:xfrm>
            <a:off x="7342560" y="168120"/>
            <a:ext cx="1654560" cy="627480"/>
          </a:xfrm>
          <a:prstGeom prst="rect">
            <a:avLst/>
          </a:prstGeom>
          <a:ln>
            <a:noFill/>
          </a:ln>
        </p:spPr>
      </p:pic>
      <p:sp>
        <p:nvSpPr>
          <p:cNvPr id="45" name="PlaceHolder 2"/>
          <p:cNvSpPr>
            <a:spLocks noGrp="1"/>
          </p:cNvSpPr>
          <p:nvPr>
            <p:ph type="title"/>
          </p:nvPr>
        </p:nvSpPr>
        <p:spPr>
          <a:xfrm>
            <a:off x="241200" y="274680"/>
            <a:ext cx="8229240" cy="682200"/>
          </a:xfrm>
          <a:prstGeom prst="rect">
            <a:avLst/>
          </a:prstGeom>
        </p:spPr>
        <p:txBody>
          <a:bodyPr anchor="ctr"/>
          <a:p>
            <a:pPr>
              <a:lnSpc>
                <a:spcPct val="100000"/>
              </a:lnSpc>
            </a:pPr>
            <a:r>
              <a:rPr b="0" lang="en-US" sz="3200" spc="-1" strike="noStrike">
                <a:solidFill>
                  <a:srgbClr val="000000"/>
                </a:solidFill>
                <a:latin typeface="Arial"/>
                <a:ea typeface="ＭＳ Ｐゴシック"/>
              </a:rPr>
              <a:t>Click to edit Master title style</a:t>
            </a:r>
            <a:endParaRPr b="0" lang="en-US" sz="3200" spc="-1" strike="noStrike">
              <a:solidFill>
                <a:srgbClr val="000000"/>
              </a:solidFill>
              <a:latin typeface="Calibri"/>
            </a:endParaRPr>
          </a:p>
        </p:txBody>
      </p:sp>
      <p:sp>
        <p:nvSpPr>
          <p:cNvPr id="46" name="PlaceHolder 3"/>
          <p:cNvSpPr>
            <a:spLocks noGrp="1"/>
          </p:cNvSpPr>
          <p:nvPr>
            <p:ph type="dt"/>
          </p:nvPr>
        </p:nvSpPr>
        <p:spPr>
          <a:xfrm>
            <a:off x="457200" y="6356520"/>
            <a:ext cx="2133360" cy="364680"/>
          </a:xfrm>
          <a:prstGeom prst="rect">
            <a:avLst/>
          </a:prstGeom>
        </p:spPr>
        <p:txBody>
          <a:bodyPr anchor="ctr"/>
          <a:p>
            <a:pPr>
              <a:lnSpc>
                <a:spcPct val="100000"/>
              </a:lnSpc>
            </a:pPr>
            <a:fld id="{57E94203-A2C6-4822-B366-7BF14C0ED6FD}" type="datetime1">
              <a:rPr b="0" lang="en-GB" sz="1200" spc="-1" strike="noStrike">
                <a:solidFill>
                  <a:srgbClr val="898989"/>
                </a:solidFill>
                <a:latin typeface="Calibri"/>
              </a:rPr>
              <a:t>20/05/2021</a:t>
            </a:fld>
            <a:endParaRPr b="0" lang="en-GB" sz="1200" spc="-1" strike="noStrike">
              <a:latin typeface="Times New Roman"/>
            </a:endParaRPr>
          </a:p>
        </p:txBody>
      </p:sp>
      <p:sp>
        <p:nvSpPr>
          <p:cNvPr id="47"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000" spc="-1" strike="noStrike">
                <a:solidFill>
                  <a:srgbClr val="808080"/>
                </a:solidFill>
                <a:latin typeface="Arial"/>
              </a:rPr>
              <a:t>This work is licensed under a Creative Commons Attribution 4.0 International License.</a:t>
            </a:r>
            <a:endParaRPr b="0" lang="en-GB" sz="1000" spc="-1" strike="noStrike">
              <a:latin typeface="Times New Roman"/>
            </a:endParaRPr>
          </a:p>
        </p:txBody>
      </p:sp>
      <p:sp>
        <p:nvSpPr>
          <p:cNvPr id="48"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AC4C038-4491-4711-8269-AEB82E891116}" type="slidenum">
              <a:rPr b="0" lang="en-GB" sz="1200" spc="-1" strike="noStrike">
                <a:solidFill>
                  <a:srgbClr val="898989"/>
                </a:solidFill>
                <a:latin typeface="Calibri"/>
              </a:rPr>
              <a:t>&lt;number&gt;</a:t>
            </a:fld>
            <a:endParaRPr b="0" lang="en-GB" sz="1200" spc="-1" strike="noStrike">
              <a:latin typeface="Times New Roman"/>
            </a:endParaRPr>
          </a:p>
        </p:txBody>
      </p:sp>
      <p:sp>
        <p:nvSpPr>
          <p:cNvPr id="49"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a:off x="0" y="957240"/>
            <a:ext cx="9137520" cy="360"/>
          </a:xfrm>
          <a:prstGeom prst="line">
            <a:avLst/>
          </a:prstGeom>
          <a:ln w="12600">
            <a:solidFill>
              <a:schemeClr val="accent3">
                <a:lumMod val="75000"/>
              </a:schemeClr>
            </a:solidFill>
            <a:round/>
          </a:ln>
        </p:spPr>
        <p:style>
          <a:lnRef idx="0"/>
          <a:fillRef idx="0"/>
          <a:effectRef idx="0"/>
          <a:fontRef idx="minor"/>
        </p:style>
      </p:sp>
      <p:pic>
        <p:nvPicPr>
          <p:cNvPr id="87" name="Picture 10" descr=""/>
          <p:cNvPicPr/>
          <p:nvPr/>
        </p:nvPicPr>
        <p:blipFill>
          <a:blip r:embed="rId2"/>
          <a:stretch/>
        </p:blipFill>
        <p:spPr>
          <a:xfrm>
            <a:off x="7342560" y="168120"/>
            <a:ext cx="1654560" cy="627480"/>
          </a:xfrm>
          <a:prstGeom prst="rect">
            <a:avLst/>
          </a:prstGeom>
          <a:ln>
            <a:noFill/>
          </a:ln>
        </p:spPr>
      </p:pic>
      <p:sp>
        <p:nvSpPr>
          <p:cNvPr id="88" name="PlaceHolder 2"/>
          <p:cNvSpPr>
            <a:spLocks noGrp="1"/>
          </p:cNvSpPr>
          <p:nvPr>
            <p:ph type="title"/>
          </p:nvPr>
        </p:nvSpPr>
        <p:spPr>
          <a:xfrm>
            <a:off x="241200" y="274680"/>
            <a:ext cx="8229240" cy="682200"/>
          </a:xfrm>
          <a:prstGeom prst="rect">
            <a:avLst/>
          </a:prstGeom>
        </p:spPr>
        <p:txBody>
          <a:bodyPr anchor="ctr"/>
          <a:p>
            <a:pPr>
              <a:lnSpc>
                <a:spcPct val="100000"/>
              </a:lnSpc>
            </a:pPr>
            <a:r>
              <a:rPr b="0" lang="en-US" sz="3200" spc="-1" strike="noStrike">
                <a:solidFill>
                  <a:srgbClr val="000000"/>
                </a:solidFill>
                <a:latin typeface="Arial"/>
                <a:ea typeface="ＭＳ Ｐゴシック"/>
              </a:rPr>
              <a:t>Click to edit Master title style</a:t>
            </a:r>
            <a:endParaRPr b="0" lang="en-US" sz="3200" spc="-1" strike="noStrike">
              <a:solidFill>
                <a:srgbClr val="000000"/>
              </a:solidFill>
              <a:latin typeface="Calibri"/>
            </a:endParaRPr>
          </a:p>
        </p:txBody>
      </p:sp>
      <p:sp>
        <p:nvSpPr>
          <p:cNvPr id="89" name="PlaceHolder 3"/>
          <p:cNvSpPr>
            <a:spLocks noGrp="1"/>
          </p:cNvSpPr>
          <p:nvPr>
            <p:ph type="body"/>
          </p:nvPr>
        </p:nvSpPr>
        <p:spPr>
          <a:xfrm>
            <a:off x="457200" y="1600200"/>
            <a:ext cx="822924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Arial"/>
                <a:ea typeface="ＭＳ Ｐゴシック"/>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Arial"/>
                <a:ea typeface="Arial"/>
              </a:rPr>
              <a:t>Fifth level</a:t>
            </a:r>
            <a:endParaRPr b="0" lang="en-US" sz="1800" spc="-1" strike="noStrike">
              <a:solidFill>
                <a:srgbClr val="000000"/>
              </a:solidFill>
              <a:latin typeface="Arial"/>
            </a:endParaRPr>
          </a:p>
        </p:txBody>
      </p:sp>
      <p:sp>
        <p:nvSpPr>
          <p:cNvPr id="90" name="PlaceHolder 4"/>
          <p:cNvSpPr>
            <a:spLocks noGrp="1"/>
          </p:cNvSpPr>
          <p:nvPr>
            <p:ph type="dt"/>
          </p:nvPr>
        </p:nvSpPr>
        <p:spPr>
          <a:xfrm>
            <a:off x="457200" y="6356520"/>
            <a:ext cx="2133360" cy="364680"/>
          </a:xfrm>
          <a:prstGeom prst="rect">
            <a:avLst/>
          </a:prstGeom>
        </p:spPr>
        <p:txBody>
          <a:bodyPr anchor="ctr"/>
          <a:p>
            <a:pPr>
              <a:lnSpc>
                <a:spcPct val="100000"/>
              </a:lnSpc>
            </a:pPr>
            <a:fld id="{8CFE2D19-F2BB-4A7B-A22B-BEC839302923}" type="datetime1">
              <a:rPr b="0" lang="en-GB" sz="1200" spc="-1" strike="noStrike">
                <a:solidFill>
                  <a:srgbClr val="898989"/>
                </a:solidFill>
                <a:latin typeface="Calibri"/>
              </a:rPr>
              <a:t>20/05/2021</a:t>
            </a:fld>
            <a:endParaRPr b="0" lang="en-GB" sz="1200" spc="-1" strike="noStrike">
              <a:latin typeface="Times New Roman"/>
            </a:endParaRPr>
          </a:p>
        </p:txBody>
      </p:sp>
      <p:sp>
        <p:nvSpPr>
          <p:cNvPr id="91" name="PlaceHolder 5"/>
          <p:cNvSpPr>
            <a:spLocks noGrp="1"/>
          </p:cNvSpPr>
          <p:nvPr>
            <p:ph type="ftr"/>
          </p:nvPr>
        </p:nvSpPr>
        <p:spPr>
          <a:xfrm>
            <a:off x="3124080" y="6356520"/>
            <a:ext cx="2895120" cy="364680"/>
          </a:xfrm>
          <a:prstGeom prst="rect">
            <a:avLst/>
          </a:prstGeom>
        </p:spPr>
        <p:txBody>
          <a:bodyPr anchor="ctr"/>
          <a:p>
            <a:pPr algn="ctr">
              <a:lnSpc>
                <a:spcPct val="100000"/>
              </a:lnSpc>
            </a:pPr>
            <a:r>
              <a:rPr b="0" lang="en-GB" sz="1000" spc="-1" strike="noStrike">
                <a:solidFill>
                  <a:srgbClr val="808080"/>
                </a:solidFill>
                <a:latin typeface="Arial"/>
              </a:rPr>
              <a:t>This work is licensed under a Creative Commons Attribution 4.0 International License.</a:t>
            </a:r>
            <a:endParaRPr b="0" lang="en-GB" sz="1000" spc="-1" strike="noStrike">
              <a:latin typeface="Times New Roman"/>
            </a:endParaRPr>
          </a:p>
        </p:txBody>
      </p:sp>
      <p:sp>
        <p:nvSpPr>
          <p:cNvPr id="92" name="PlaceHolder 6"/>
          <p:cNvSpPr>
            <a:spLocks noGrp="1"/>
          </p:cNvSpPr>
          <p:nvPr>
            <p:ph type="sldNum"/>
          </p:nvPr>
        </p:nvSpPr>
        <p:spPr>
          <a:xfrm>
            <a:off x="6553080" y="6356520"/>
            <a:ext cx="2133360" cy="364680"/>
          </a:xfrm>
          <a:prstGeom prst="rect">
            <a:avLst/>
          </a:prstGeom>
        </p:spPr>
        <p:txBody>
          <a:bodyPr anchor="ctr"/>
          <a:p>
            <a:pPr algn="r">
              <a:lnSpc>
                <a:spcPct val="100000"/>
              </a:lnSpc>
            </a:pPr>
            <a:fld id="{39D24472-B287-4A0B-BFBE-DFC1A0E5F135}" type="slidenum">
              <a:rPr b="0" lang="en-GB" sz="1200" spc="-1" strike="noStrike">
                <a:solidFill>
                  <a:srgbClr val="898989"/>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0.tif"/><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gif"/><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wmf"/><Relationship Id="rId6" Type="http://schemas.openxmlformats.org/officeDocument/2006/relationships/image" Target="../media/image10.png"/><Relationship Id="rId7" Type="http://schemas.openxmlformats.org/officeDocument/2006/relationships/slideLayout" Target="../slideLayouts/slideLayout25.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png"/><Relationship Id="rId4"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hyperlink" Target="http://sbolstandard.org/visual/" TargetMode="External"/><Relationship Id="rId2" Type="http://schemas.openxmlformats.org/officeDocument/2006/relationships/hyperlink" Target="http://visbol.org/" TargetMode="External"/><Relationship Id="rId3" Type="http://schemas.openxmlformats.org/officeDocument/2006/relationships/hyperlink" Target="http://www.graphviz.org/" TargetMode="External"/><Relationship Id="rId4" Type="http://schemas.openxmlformats.org/officeDocument/2006/relationships/hyperlink" Target="https://github.com/VoigtLab/dnaplotlib" TargetMode="External"/><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85800" y="2130480"/>
            <a:ext cx="7772040" cy="1469520"/>
          </a:xfrm>
          <a:prstGeom prst="rect">
            <a:avLst/>
          </a:prstGeom>
          <a:noFill/>
          <a:ln w="9360">
            <a:noFill/>
          </a:ln>
        </p:spPr>
        <p:txBody>
          <a:bodyPr anchor="ctr"/>
          <a:p>
            <a:pPr algn="ctr">
              <a:lnSpc>
                <a:spcPct val="100000"/>
              </a:lnSpc>
            </a:pPr>
            <a:r>
              <a:rPr b="0" lang="en-US" sz="3200" spc="-1" strike="noStrike">
                <a:solidFill>
                  <a:srgbClr val="000000"/>
                </a:solidFill>
                <a:latin typeface="Arial"/>
                <a:ea typeface="ＭＳ Ｐゴシック"/>
              </a:rPr>
              <a:t>Quick Introduction to SBOL Visual 3.0</a:t>
            </a:r>
            <a:endParaRPr b="0" lang="en-US" sz="3200" spc="-1" strike="noStrike">
              <a:solidFill>
                <a:srgbClr val="000000"/>
              </a:solidFill>
              <a:latin typeface="Calibri"/>
            </a:endParaRPr>
          </a:p>
        </p:txBody>
      </p:sp>
      <p:sp>
        <p:nvSpPr>
          <p:cNvPr id="136" name="TextShape 2"/>
          <p:cNvSpPr txBox="1"/>
          <p:nvPr/>
        </p:nvSpPr>
        <p:spPr>
          <a:xfrm>
            <a:off x="1371600" y="3886200"/>
            <a:ext cx="6400440" cy="1752120"/>
          </a:xfrm>
          <a:prstGeom prst="rect">
            <a:avLst/>
          </a:prstGeom>
          <a:noFill/>
          <a:ln w="9360">
            <a:noFill/>
          </a:ln>
        </p:spPr>
        <p:txBody>
          <a:bodyPr/>
          <a:p>
            <a:pPr algn="ctr">
              <a:lnSpc>
                <a:spcPct val="100000"/>
              </a:lnSpc>
              <a:spcBef>
                <a:spcPts val="561"/>
              </a:spcBef>
            </a:pPr>
            <a:r>
              <a:rPr b="0" lang="en-GB" sz="2800" spc="-1" strike="noStrike">
                <a:solidFill>
                  <a:srgbClr val="8b8b8b"/>
                </a:solidFill>
                <a:latin typeface="Arial"/>
                <a:ea typeface="ＭＳ Ｐゴシック"/>
              </a:rPr>
              <a:t>May 2021</a:t>
            </a:r>
            <a:endParaRPr b="0" lang="en-GB" sz="2800" spc="-1" strike="noStrike">
              <a:latin typeface="Arial"/>
            </a:endParaRPr>
          </a:p>
        </p:txBody>
      </p:sp>
      <p:sp>
        <p:nvSpPr>
          <p:cNvPr id="137" name="TextShape 3"/>
          <p:cNvSpPr txBox="1"/>
          <p:nvPr/>
        </p:nvSpPr>
        <p:spPr>
          <a:xfrm>
            <a:off x="2076480" y="6594840"/>
            <a:ext cx="4990680" cy="229680"/>
          </a:xfrm>
          <a:prstGeom prst="rect">
            <a:avLst/>
          </a:prstGeom>
          <a:noFill/>
          <a:ln>
            <a:noFill/>
          </a:ln>
        </p:spPr>
        <p:txBody>
          <a:bodyPr anchor="ctr"/>
          <a:p>
            <a:pPr algn="ctr">
              <a:lnSpc>
                <a:spcPct val="100000"/>
              </a:lnSpc>
            </a:pPr>
            <a:r>
              <a:rPr b="0" i="1" lang="en-GB" sz="1000" spc="-1" strike="noStrike">
                <a:solidFill>
                  <a:srgbClr val="808080"/>
                </a:solidFill>
                <a:latin typeface="Arial"/>
              </a:rPr>
              <a:t>This work is licensed under a Creative Commons Attribution 4.0 International License.</a:t>
            </a:r>
            <a:endParaRPr b="0" lang="en-GB" sz="10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Example: Rule 30 Circuit</a:t>
            </a:r>
            <a:endParaRPr b="0" lang="en-US" sz="3200" spc="-1" strike="noStrike">
              <a:solidFill>
                <a:srgbClr val="000000"/>
              </a:solidFill>
              <a:latin typeface="Calibri"/>
            </a:endParaRPr>
          </a:p>
        </p:txBody>
      </p:sp>
      <p:pic>
        <p:nvPicPr>
          <p:cNvPr id="255" name="Picture 3" descr=""/>
          <p:cNvPicPr/>
          <p:nvPr/>
        </p:nvPicPr>
        <p:blipFill>
          <a:blip r:embed="rId1"/>
          <a:stretch/>
        </p:blipFill>
        <p:spPr>
          <a:xfrm>
            <a:off x="0" y="1165320"/>
            <a:ext cx="9143640" cy="53398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Example: Pathway Engineering</a:t>
            </a:r>
            <a:endParaRPr b="0" lang="en-US" sz="3200" spc="-1" strike="noStrike">
              <a:solidFill>
                <a:srgbClr val="000000"/>
              </a:solidFill>
              <a:latin typeface="Calibri"/>
            </a:endParaRPr>
          </a:p>
        </p:txBody>
      </p:sp>
      <p:pic>
        <p:nvPicPr>
          <p:cNvPr id="257" name="Picture 3" descr=""/>
          <p:cNvPicPr/>
          <p:nvPr/>
        </p:nvPicPr>
        <p:blipFill>
          <a:blip r:embed="rId1"/>
          <a:stretch/>
        </p:blipFill>
        <p:spPr>
          <a:xfrm>
            <a:off x="0" y="1103760"/>
            <a:ext cx="9143640" cy="5585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Example: Genome Engineering</a:t>
            </a:r>
            <a:endParaRPr b="0" lang="en-US" sz="3200" spc="-1" strike="noStrike">
              <a:solidFill>
                <a:srgbClr val="000000"/>
              </a:solidFill>
              <a:latin typeface="Calibri"/>
            </a:endParaRPr>
          </a:p>
        </p:txBody>
      </p:sp>
      <p:pic>
        <p:nvPicPr>
          <p:cNvPr id="259" name="Picture 3" descr=""/>
          <p:cNvPicPr/>
          <p:nvPr/>
        </p:nvPicPr>
        <p:blipFill>
          <a:blip r:embed="rId1"/>
          <a:stretch/>
        </p:blipFill>
        <p:spPr>
          <a:xfrm>
            <a:off x="0" y="1318680"/>
            <a:ext cx="9143640" cy="49748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241200" y="274680"/>
            <a:ext cx="8229240" cy="682200"/>
          </a:xfrm>
          <a:prstGeom prst="rect">
            <a:avLst/>
          </a:prstGeom>
          <a:noFill/>
          <a:ln w="9360">
            <a:noFill/>
          </a:ln>
        </p:spPr>
        <p:txBody>
          <a:bodyPr anchor="ctr"/>
          <a:p>
            <a:pPr>
              <a:lnSpc>
                <a:spcPct val="100000"/>
              </a:lnSpc>
            </a:pPr>
            <a:r>
              <a:rPr b="1" lang="en-US" sz="3200" spc="-1" strike="noStrike">
                <a:solidFill>
                  <a:srgbClr val="000000"/>
                </a:solidFill>
                <a:latin typeface="Courier New"/>
                <a:ea typeface="ＭＳ Ｐゴシック"/>
              </a:rPr>
              <a:t>http://sbolstandard.org</a:t>
            </a:r>
            <a:endParaRPr b="0" lang="en-US" sz="3200" spc="-1" strike="noStrike">
              <a:solidFill>
                <a:srgbClr val="000000"/>
              </a:solidFill>
              <a:latin typeface="Calibri"/>
            </a:endParaRPr>
          </a:p>
        </p:txBody>
      </p:sp>
      <p:sp>
        <p:nvSpPr>
          <p:cNvPr id="261" name="TextShape 2"/>
          <p:cNvSpPr txBox="1"/>
          <p:nvPr/>
        </p:nvSpPr>
        <p:spPr>
          <a:xfrm>
            <a:off x="457200" y="1155600"/>
            <a:ext cx="8229240" cy="4970160"/>
          </a:xfrm>
          <a:prstGeom prst="rect">
            <a:avLst/>
          </a:prstGeom>
          <a:noFill/>
          <a:ln w="9360">
            <a:noFill/>
          </a:ln>
        </p:spPr>
        <p:txBody>
          <a:bodyPr/>
          <a:p>
            <a:pPr marL="343080" indent="-342720">
              <a:lnSpc>
                <a:spcPct val="100000"/>
              </a:lnSpc>
              <a:spcBef>
                <a:spcPts val="561"/>
              </a:spcBef>
              <a:buClr>
                <a:srgbClr val="1f497d"/>
              </a:buClr>
              <a:buFont typeface="Arial"/>
              <a:buChar char="•"/>
            </a:pPr>
            <a:r>
              <a:rPr b="0" lang="en-US" sz="2800" spc="-1" strike="noStrike">
                <a:solidFill>
                  <a:srgbClr val="1f497d"/>
                </a:solidFill>
                <a:latin typeface="Arial"/>
                <a:ea typeface="ＭＳ Ｐゴシック"/>
              </a:rPr>
              <a:t>Use the symbols in your papers &amp; talks</a:t>
            </a:r>
            <a:endParaRPr b="0" lang="en-US" sz="2800" spc="-1" strike="noStrike">
              <a:solidFill>
                <a:srgbClr val="000000"/>
              </a:solidFill>
              <a:latin typeface="Arial"/>
            </a:endParaRPr>
          </a:p>
          <a:p>
            <a:pPr marL="343080" indent="-342720">
              <a:lnSpc>
                <a:spcPct val="100000"/>
              </a:lnSpc>
              <a:spcBef>
                <a:spcPts val="561"/>
              </a:spcBef>
              <a:buClr>
                <a:srgbClr val="1f497d"/>
              </a:buClr>
              <a:buFont typeface="Arial"/>
              <a:buChar char="•"/>
            </a:pPr>
            <a:r>
              <a:rPr b="0" lang="en-US" sz="2800" spc="-1" strike="noStrike">
                <a:solidFill>
                  <a:srgbClr val="1f497d"/>
                </a:solidFill>
                <a:latin typeface="Arial"/>
                <a:ea typeface="ＭＳ Ｐゴシック"/>
              </a:rPr>
              <a:t>Contribute opinions, use cases, new symbols</a:t>
            </a: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marL="343080" indent="-342720">
              <a:lnSpc>
                <a:spcPct val="100000"/>
              </a:lnSpc>
              <a:spcBef>
                <a:spcPts val="561"/>
              </a:spcBef>
            </a:pPr>
            <a:endParaRPr b="0" lang="en-US" sz="2800" spc="-1" strike="noStrike">
              <a:solidFill>
                <a:srgbClr val="000000"/>
              </a:solidFill>
              <a:latin typeface="Arial"/>
            </a:endParaRPr>
          </a:p>
          <a:p>
            <a:pPr marL="343080" indent="-342720">
              <a:lnSpc>
                <a:spcPct val="100000"/>
              </a:lnSpc>
              <a:spcBef>
                <a:spcPts val="561"/>
              </a:spcBef>
              <a:buClr>
                <a:srgbClr val="1f497d"/>
              </a:buClr>
              <a:buFont typeface="Arial"/>
              <a:buChar char="•"/>
            </a:pPr>
            <a:r>
              <a:rPr b="0" lang="en-US" sz="2800" spc="-1" strike="noStrike">
                <a:solidFill>
                  <a:srgbClr val="1f497d"/>
                </a:solidFill>
                <a:latin typeface="Arial"/>
                <a:ea typeface="ＭＳ Ｐゴシック"/>
              </a:rPr>
              <a:t>Community is open for anyone to join</a:t>
            </a:r>
            <a:endParaRPr b="0" lang="en-US" sz="2800" spc="-1" strike="noStrike">
              <a:solidFill>
                <a:srgbClr val="000000"/>
              </a:solidFill>
              <a:latin typeface="Arial"/>
            </a:endParaRPr>
          </a:p>
        </p:txBody>
      </p:sp>
      <p:pic>
        <p:nvPicPr>
          <p:cNvPr id="262" name="Picture 9" descr=""/>
          <p:cNvPicPr/>
          <p:nvPr/>
        </p:nvPicPr>
        <p:blipFill>
          <a:blip r:embed="rId1"/>
          <a:stretch/>
        </p:blipFill>
        <p:spPr>
          <a:xfrm>
            <a:off x="1476720" y="2262960"/>
            <a:ext cx="6456600" cy="3476880"/>
          </a:xfrm>
          <a:prstGeom prst="rect">
            <a:avLst/>
          </a:prstGeom>
          <a:ln>
            <a:solidFill>
              <a:schemeClr val="tx1"/>
            </a:solid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23560" y="3572280"/>
            <a:ext cx="263520" cy="2124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9" name="CustomShape 2"/>
          <p:cNvSpPr/>
          <p:nvPr/>
        </p:nvSpPr>
        <p:spPr>
          <a:xfrm>
            <a:off x="6415920" y="3771000"/>
            <a:ext cx="263520" cy="2124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 name="Line 3"/>
          <p:cNvSpPr/>
          <p:nvPr/>
        </p:nvSpPr>
        <p:spPr>
          <a:xfrm>
            <a:off x="843480" y="3657960"/>
            <a:ext cx="8136000" cy="360"/>
          </a:xfrm>
          <a:prstGeom prst="line">
            <a:avLst/>
          </a:prstGeom>
          <a:ln w="38160">
            <a:solidFill>
              <a:srgbClr val="000000"/>
            </a:solidFill>
            <a:round/>
          </a:ln>
        </p:spPr>
        <p:style>
          <a:lnRef idx="2">
            <a:schemeClr val="accent1"/>
          </a:lnRef>
          <a:fillRef idx="0">
            <a:schemeClr val="accent1"/>
          </a:fillRef>
          <a:effectRef idx="1">
            <a:schemeClr val="accent1"/>
          </a:effectRef>
          <a:fontRef idx="minor"/>
        </p:style>
      </p:sp>
      <p:sp>
        <p:nvSpPr>
          <p:cNvPr id="141" name="CustomShape 4"/>
          <p:cNvSpPr/>
          <p:nvPr/>
        </p:nvSpPr>
        <p:spPr>
          <a:xfrm>
            <a:off x="2926440" y="3484800"/>
            <a:ext cx="1120320" cy="335520"/>
          </a:xfrm>
          <a:prstGeom prst="rightArrow">
            <a:avLst>
              <a:gd name="adj1" fmla="val 100000"/>
              <a:gd name="adj2" fmla="val 52194"/>
            </a:avLst>
          </a:prstGeom>
          <a:solidFill>
            <a:srgbClr val="008000"/>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i="1" lang="en-GB" sz="1800" spc="-1" strike="noStrike">
                <a:solidFill>
                  <a:srgbClr val="000000"/>
                </a:solidFill>
                <a:latin typeface="Calibri"/>
              </a:rPr>
              <a:t>gfp</a:t>
            </a:r>
            <a:endParaRPr b="0" lang="en-GB" sz="1800" spc="-1" strike="noStrike">
              <a:latin typeface="Arial"/>
            </a:endParaRPr>
          </a:p>
        </p:txBody>
      </p:sp>
      <p:sp>
        <p:nvSpPr>
          <p:cNvPr id="142" name="CustomShape 5"/>
          <p:cNvSpPr/>
          <p:nvPr/>
        </p:nvSpPr>
        <p:spPr>
          <a:xfrm>
            <a:off x="2064240" y="3317400"/>
            <a:ext cx="605880" cy="605880"/>
          </a:xfrm>
          <a:prstGeom prst="chord">
            <a:avLst>
              <a:gd name="adj1" fmla="val 10506229"/>
              <a:gd name="adj2" fmla="val 301460"/>
            </a:avLst>
          </a:prstGeom>
          <a:solidFill>
            <a:schemeClr val="accent4">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 name="CustomShape 6"/>
          <p:cNvSpPr/>
          <p:nvPr/>
        </p:nvSpPr>
        <p:spPr>
          <a:xfrm>
            <a:off x="1140120" y="2873160"/>
            <a:ext cx="852120" cy="786240"/>
          </a:xfrm>
          <a:prstGeom prst="bentArrow">
            <a:avLst>
              <a:gd name="adj1" fmla="val 25000"/>
              <a:gd name="adj2" fmla="val 25000"/>
              <a:gd name="adj3" fmla="val 25000"/>
              <a:gd name="adj4" fmla="val 43750"/>
            </a:avLst>
          </a:prstGeom>
          <a:solidFill>
            <a:schemeClr val="tx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4" name="CustomShape 7"/>
          <p:cNvSpPr/>
          <p:nvPr/>
        </p:nvSpPr>
        <p:spPr>
          <a:xfrm rot="10800000">
            <a:off x="4939920" y="3655800"/>
            <a:ext cx="742680" cy="603360"/>
          </a:xfrm>
          <a:prstGeom prst="leftRightUpArrow">
            <a:avLst>
              <a:gd name="adj1" fmla="val 50000"/>
              <a:gd name="adj2" fmla="val 14159"/>
              <a:gd name="adj3" fmla="val 0"/>
            </a:avLst>
          </a:prstGeom>
          <a:solidFill>
            <a:schemeClr val="accent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 name="CustomShape 8"/>
          <p:cNvSpPr/>
          <p:nvPr/>
        </p:nvSpPr>
        <p:spPr>
          <a:xfrm rot="10800000">
            <a:off x="7052400" y="3827880"/>
            <a:ext cx="1120320" cy="335520"/>
          </a:xfrm>
          <a:prstGeom prst="rightArrow">
            <a:avLst>
              <a:gd name="adj1" fmla="val 100000"/>
              <a:gd name="adj2" fmla="val 52194"/>
            </a:avLst>
          </a:prstGeom>
          <a:solidFill>
            <a:schemeClr val="accent5">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 name="CustomShape 9"/>
          <p:cNvSpPr/>
          <p:nvPr/>
        </p:nvSpPr>
        <p:spPr>
          <a:xfrm rot="10800000">
            <a:off x="7818120" y="3995640"/>
            <a:ext cx="605880" cy="605880"/>
          </a:xfrm>
          <a:prstGeom prst="chord">
            <a:avLst>
              <a:gd name="adj1" fmla="val 10506229"/>
              <a:gd name="adj2" fmla="val 301460"/>
            </a:avLst>
          </a:prstGeom>
          <a:solidFill>
            <a:schemeClr val="accent4">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 name="CustomShape 10"/>
          <p:cNvSpPr/>
          <p:nvPr/>
        </p:nvSpPr>
        <p:spPr>
          <a:xfrm rot="10800000">
            <a:off x="8828640" y="4446360"/>
            <a:ext cx="852120" cy="786240"/>
          </a:xfrm>
          <a:prstGeom prst="bentArrow">
            <a:avLst>
              <a:gd name="adj1" fmla="val 25000"/>
              <a:gd name="adj2" fmla="val 25000"/>
              <a:gd name="adj3" fmla="val 25000"/>
              <a:gd name="adj4" fmla="val 43750"/>
            </a:avLst>
          </a:prstGeom>
          <a:solidFill>
            <a:schemeClr val="tx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8" name="CustomShape 11"/>
          <p:cNvSpPr/>
          <p:nvPr/>
        </p:nvSpPr>
        <p:spPr>
          <a:xfrm>
            <a:off x="5103720" y="3659760"/>
            <a:ext cx="742680" cy="603360"/>
          </a:xfrm>
          <a:prstGeom prst="leftRightUpArrow">
            <a:avLst>
              <a:gd name="adj1" fmla="val 50000"/>
              <a:gd name="adj2" fmla="val 14159"/>
              <a:gd name="adj3" fmla="val 0"/>
            </a:avLst>
          </a:prstGeom>
          <a:solidFill>
            <a:schemeClr val="accent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9" name="CustomShape 12"/>
          <p:cNvSpPr/>
          <p:nvPr/>
        </p:nvSpPr>
        <p:spPr>
          <a:xfrm>
            <a:off x="6217200" y="3488760"/>
            <a:ext cx="658080" cy="3639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a:rPr>
              <a:t>tetR</a:t>
            </a:r>
            <a:endParaRPr b="0" lang="en-GB" sz="1800" spc="-1" strike="noStrike">
              <a:latin typeface="Arial"/>
            </a:endParaRPr>
          </a:p>
        </p:txBody>
      </p:sp>
      <p:grpSp>
        <p:nvGrpSpPr>
          <p:cNvPr id="150" name="Group 13"/>
          <p:cNvGrpSpPr/>
          <p:nvPr/>
        </p:nvGrpSpPr>
        <p:grpSpPr>
          <a:xfrm>
            <a:off x="-180720" y="2263680"/>
            <a:ext cx="1828440" cy="1335600"/>
            <a:chOff x="-180720" y="2263680"/>
            <a:chExt cx="1828440" cy="1335600"/>
          </a:xfrm>
        </p:grpSpPr>
        <p:sp>
          <p:nvSpPr>
            <p:cNvPr id="151" name="Line 14"/>
            <p:cNvSpPr/>
            <p:nvPr/>
          </p:nvSpPr>
          <p:spPr>
            <a:xfrm>
              <a:off x="611640" y="2858760"/>
              <a:ext cx="276120" cy="74052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52" name="CustomShape 15"/>
            <p:cNvSpPr/>
            <p:nvPr/>
          </p:nvSpPr>
          <p:spPr>
            <a:xfrm>
              <a:off x="-180720" y="2263680"/>
              <a:ext cx="182844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Nucleic Acid </a:t>
              </a:r>
              <a:endParaRPr b="0" lang="en-GB" sz="1800" spc="-1" strike="noStrike">
                <a:latin typeface="Arial"/>
              </a:endParaRPr>
            </a:p>
            <a:p>
              <a:pPr>
                <a:lnSpc>
                  <a:spcPct val="100000"/>
                </a:lnSpc>
              </a:pPr>
              <a:r>
                <a:rPr b="1" lang="en-GB" sz="1800" spc="-1" strike="noStrike">
                  <a:solidFill>
                    <a:srgbClr val="595959"/>
                  </a:solidFill>
                  <a:latin typeface="Calibri"/>
                </a:rPr>
                <a:t>Backbone</a:t>
              </a:r>
              <a:endParaRPr b="0" lang="en-GB" sz="1800" spc="-1" strike="noStrike">
                <a:latin typeface="Arial"/>
              </a:endParaRPr>
            </a:p>
          </p:txBody>
        </p:sp>
      </p:grpSp>
      <p:grpSp>
        <p:nvGrpSpPr>
          <p:cNvPr id="153" name="Group 16"/>
          <p:cNvGrpSpPr/>
          <p:nvPr/>
        </p:nvGrpSpPr>
        <p:grpSpPr>
          <a:xfrm>
            <a:off x="405000" y="1678680"/>
            <a:ext cx="3466800" cy="1710360"/>
            <a:chOff x="405000" y="1678680"/>
            <a:chExt cx="3466800" cy="1710360"/>
          </a:xfrm>
        </p:grpSpPr>
        <p:sp>
          <p:nvSpPr>
            <p:cNvPr id="154" name="CustomShape 17"/>
            <p:cNvSpPr/>
            <p:nvPr/>
          </p:nvSpPr>
          <p:spPr>
            <a:xfrm>
              <a:off x="405000" y="1678680"/>
              <a:ext cx="34668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Sequence Feature Glyphs</a:t>
              </a:r>
              <a:endParaRPr b="0" lang="en-GB" sz="1800" spc="-1" strike="noStrike">
                <a:latin typeface="Arial"/>
              </a:endParaRPr>
            </a:p>
          </p:txBody>
        </p:sp>
        <p:sp>
          <p:nvSpPr>
            <p:cNvPr id="155" name="Line 18"/>
            <p:cNvSpPr/>
            <p:nvPr/>
          </p:nvSpPr>
          <p:spPr>
            <a:xfrm flipH="1">
              <a:off x="1740960" y="2032560"/>
              <a:ext cx="397080" cy="84060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56" name="Line 19"/>
            <p:cNvSpPr/>
            <p:nvPr/>
          </p:nvSpPr>
          <p:spPr>
            <a:xfrm>
              <a:off x="2138040" y="2032560"/>
              <a:ext cx="264600" cy="118692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57" name="Line 20"/>
            <p:cNvSpPr/>
            <p:nvPr/>
          </p:nvSpPr>
          <p:spPr>
            <a:xfrm>
              <a:off x="2138040" y="2032560"/>
              <a:ext cx="1051560" cy="135648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sp>
        <p:nvSpPr>
          <p:cNvPr id="158" name="CustomShape 21"/>
          <p:cNvSpPr/>
          <p:nvPr/>
        </p:nvSpPr>
        <p:spPr>
          <a:xfrm>
            <a:off x="1312560" y="3593520"/>
            <a:ext cx="6552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pTet</a:t>
            </a:r>
            <a:endParaRPr b="0" lang="en-GB" sz="1800" spc="-1" strike="noStrike">
              <a:latin typeface="Arial"/>
            </a:endParaRPr>
          </a:p>
        </p:txBody>
      </p:sp>
      <p:grpSp>
        <p:nvGrpSpPr>
          <p:cNvPr id="159" name="Group 22"/>
          <p:cNvGrpSpPr/>
          <p:nvPr/>
        </p:nvGrpSpPr>
        <p:grpSpPr>
          <a:xfrm>
            <a:off x="1835280" y="3655440"/>
            <a:ext cx="1354320" cy="795960"/>
            <a:chOff x="1835280" y="3655440"/>
            <a:chExt cx="1354320" cy="795960"/>
          </a:xfrm>
        </p:grpSpPr>
        <p:sp>
          <p:nvSpPr>
            <p:cNvPr id="160" name="Line 23"/>
            <p:cNvSpPr/>
            <p:nvPr/>
          </p:nvSpPr>
          <p:spPr>
            <a:xfrm>
              <a:off x="1891080" y="3862440"/>
              <a:ext cx="438480" cy="29232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61" name="CustomShape 24"/>
            <p:cNvSpPr/>
            <p:nvPr/>
          </p:nvSpPr>
          <p:spPr>
            <a:xfrm>
              <a:off x="1835280" y="4087440"/>
              <a:ext cx="10116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Labels</a:t>
              </a:r>
              <a:endParaRPr b="0" lang="en-GB" sz="1800" spc="-1" strike="noStrike">
                <a:latin typeface="Arial"/>
              </a:endParaRPr>
            </a:p>
          </p:txBody>
        </p:sp>
        <p:sp>
          <p:nvSpPr>
            <p:cNvPr id="162" name="Line 25"/>
            <p:cNvSpPr/>
            <p:nvPr/>
          </p:nvSpPr>
          <p:spPr>
            <a:xfrm flipH="1">
              <a:off x="2329560" y="3655440"/>
              <a:ext cx="860040" cy="49932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grpSp>
        <p:nvGrpSpPr>
          <p:cNvPr id="163" name="Group 26"/>
          <p:cNvGrpSpPr/>
          <p:nvPr/>
        </p:nvGrpSpPr>
        <p:grpSpPr>
          <a:xfrm>
            <a:off x="5283720" y="3857040"/>
            <a:ext cx="3466800" cy="1439280"/>
            <a:chOff x="5283720" y="3857040"/>
            <a:chExt cx="3466800" cy="1439280"/>
          </a:xfrm>
        </p:grpSpPr>
        <p:sp>
          <p:nvSpPr>
            <p:cNvPr id="164" name="CustomShape 27"/>
            <p:cNvSpPr/>
            <p:nvPr/>
          </p:nvSpPr>
          <p:spPr>
            <a:xfrm>
              <a:off x="5283720" y="4658040"/>
              <a:ext cx="3466800" cy="6382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GB" sz="1800" spc="-1" strike="noStrike">
                  <a:solidFill>
                    <a:srgbClr val="595959"/>
                  </a:solidFill>
                  <a:latin typeface="Calibri"/>
                </a:rPr>
                <a:t>Reverse Complement </a:t>
              </a:r>
              <a:endParaRPr b="0" lang="en-GB" sz="1800" spc="-1" strike="noStrike">
                <a:latin typeface="Arial"/>
              </a:endParaRPr>
            </a:p>
            <a:p>
              <a:pPr algn="ctr">
                <a:lnSpc>
                  <a:spcPct val="100000"/>
                </a:lnSpc>
              </a:pPr>
              <a:r>
                <a:rPr b="1" lang="en-GB" sz="1800" spc="-1" strike="noStrike">
                  <a:solidFill>
                    <a:srgbClr val="595959"/>
                  </a:solidFill>
                  <a:latin typeface="Calibri"/>
                </a:rPr>
                <a:t>Sequence Feature Glyphs</a:t>
              </a:r>
              <a:endParaRPr b="0" lang="en-GB" sz="1800" spc="-1" strike="noStrike">
                <a:latin typeface="Arial"/>
              </a:endParaRPr>
            </a:p>
          </p:txBody>
        </p:sp>
        <p:sp>
          <p:nvSpPr>
            <p:cNvPr id="165" name="Line 28"/>
            <p:cNvSpPr/>
            <p:nvPr/>
          </p:nvSpPr>
          <p:spPr>
            <a:xfrm>
              <a:off x="6823080" y="3857040"/>
              <a:ext cx="194040" cy="85464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66" name="Line 29"/>
            <p:cNvSpPr/>
            <p:nvPr/>
          </p:nvSpPr>
          <p:spPr>
            <a:xfrm flipH="1">
              <a:off x="7016760" y="4088880"/>
              <a:ext cx="485640" cy="62820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67" name="Line 30"/>
            <p:cNvSpPr/>
            <p:nvPr/>
          </p:nvSpPr>
          <p:spPr>
            <a:xfrm flipH="1">
              <a:off x="7016760" y="4353840"/>
              <a:ext cx="959040" cy="36324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sp>
        <p:nvSpPr>
          <p:cNvPr id="168" name="Line 31"/>
          <p:cNvSpPr/>
          <p:nvPr/>
        </p:nvSpPr>
        <p:spPr>
          <a:xfrm>
            <a:off x="1122480" y="3785040"/>
            <a:ext cx="241560" cy="360"/>
          </a:xfrm>
          <a:prstGeom prst="line">
            <a:avLst/>
          </a:prstGeom>
          <a:ln w="38160">
            <a:solidFill>
              <a:srgbClr val="ff0000"/>
            </a:solidFill>
            <a:round/>
          </a:ln>
        </p:spPr>
        <p:style>
          <a:lnRef idx="2">
            <a:schemeClr val="accent1"/>
          </a:lnRef>
          <a:fillRef idx="0">
            <a:schemeClr val="accent1"/>
          </a:fillRef>
          <a:effectRef idx="1">
            <a:schemeClr val="accent1"/>
          </a:effectRef>
          <a:fontRef idx="minor"/>
        </p:style>
      </p:sp>
      <p:grpSp>
        <p:nvGrpSpPr>
          <p:cNvPr id="169" name="Group 32"/>
          <p:cNvGrpSpPr/>
          <p:nvPr/>
        </p:nvGrpSpPr>
        <p:grpSpPr>
          <a:xfrm>
            <a:off x="5033520" y="1978920"/>
            <a:ext cx="4021920" cy="3482280"/>
            <a:chOff x="5033520" y="1978920"/>
            <a:chExt cx="4021920" cy="3482280"/>
          </a:xfrm>
        </p:grpSpPr>
        <p:sp>
          <p:nvSpPr>
            <p:cNvPr id="170" name="CustomShape 33"/>
            <p:cNvSpPr/>
            <p:nvPr/>
          </p:nvSpPr>
          <p:spPr>
            <a:xfrm>
              <a:off x="5033520" y="3171240"/>
              <a:ext cx="4021920" cy="2289960"/>
            </a:xfrm>
            <a:prstGeom prst="rect">
              <a:avLst/>
            </a:prstGeom>
            <a:noFill/>
            <a:ln w="28440">
              <a:solidFill>
                <a:schemeClr val="accent1"/>
              </a:solidFill>
              <a:custDash>
                <a:ds d="300000" sp="100000"/>
              </a:custDash>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34"/>
            <p:cNvSpPr/>
            <p:nvPr/>
          </p:nvSpPr>
          <p:spPr>
            <a:xfrm>
              <a:off x="7414560" y="1978920"/>
              <a:ext cx="11228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Module</a:t>
              </a:r>
              <a:endParaRPr b="0" lang="en-GB" sz="1800" spc="-1" strike="noStrike">
                <a:latin typeface="Arial"/>
              </a:endParaRPr>
            </a:p>
          </p:txBody>
        </p:sp>
        <p:sp>
          <p:nvSpPr>
            <p:cNvPr id="172" name="Line 35"/>
            <p:cNvSpPr/>
            <p:nvPr/>
          </p:nvSpPr>
          <p:spPr>
            <a:xfrm flipV="1">
              <a:off x="7818120" y="2332800"/>
              <a:ext cx="157680" cy="78012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grpSp>
        <p:nvGrpSpPr>
          <p:cNvPr id="173" name="Group 36"/>
          <p:cNvGrpSpPr/>
          <p:nvPr/>
        </p:nvGrpSpPr>
        <p:grpSpPr>
          <a:xfrm>
            <a:off x="1292040" y="2714400"/>
            <a:ext cx="3853800" cy="2580480"/>
            <a:chOff x="1292040" y="2714400"/>
            <a:chExt cx="3853800" cy="2580480"/>
          </a:xfrm>
        </p:grpSpPr>
        <p:sp>
          <p:nvSpPr>
            <p:cNvPr id="174" name="CustomShape 37"/>
            <p:cNvSpPr/>
            <p:nvPr/>
          </p:nvSpPr>
          <p:spPr>
            <a:xfrm>
              <a:off x="3407040" y="3912120"/>
              <a:ext cx="17388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Interactions</a:t>
              </a:r>
              <a:endParaRPr b="0" lang="en-GB" sz="1800" spc="-1" strike="noStrike">
                <a:latin typeface="Arial"/>
              </a:endParaRPr>
            </a:p>
          </p:txBody>
        </p:sp>
        <p:sp>
          <p:nvSpPr>
            <p:cNvPr id="175" name="Line 38"/>
            <p:cNvSpPr/>
            <p:nvPr/>
          </p:nvSpPr>
          <p:spPr>
            <a:xfrm flipV="1">
              <a:off x="3527640" y="4229280"/>
              <a:ext cx="516960" cy="37620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76" name="Line 39"/>
            <p:cNvSpPr/>
            <p:nvPr/>
          </p:nvSpPr>
          <p:spPr>
            <a:xfrm flipH="1" flipV="1">
              <a:off x="4060800" y="2714400"/>
              <a:ext cx="92520" cy="123336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77" name="CustomShape 40"/>
            <p:cNvSpPr/>
            <p:nvPr/>
          </p:nvSpPr>
          <p:spPr>
            <a:xfrm>
              <a:off x="1292040" y="4930920"/>
              <a:ext cx="23497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Interaction Node</a:t>
              </a:r>
              <a:endParaRPr b="0" lang="en-GB" sz="1800" spc="-1" strike="noStrike">
                <a:latin typeface="Arial"/>
              </a:endParaRPr>
            </a:p>
          </p:txBody>
        </p:sp>
        <p:sp>
          <p:nvSpPr>
            <p:cNvPr id="178" name="Line 41"/>
            <p:cNvSpPr/>
            <p:nvPr/>
          </p:nvSpPr>
          <p:spPr>
            <a:xfrm flipV="1">
              <a:off x="3246480" y="4770360"/>
              <a:ext cx="528480" cy="29088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grpSp>
        <p:nvGrpSpPr>
          <p:cNvPr id="179" name="Group 42"/>
          <p:cNvGrpSpPr/>
          <p:nvPr/>
        </p:nvGrpSpPr>
        <p:grpSpPr>
          <a:xfrm>
            <a:off x="3708720" y="1665360"/>
            <a:ext cx="4046040" cy="770040"/>
            <a:chOff x="3708720" y="1665360"/>
            <a:chExt cx="4046040" cy="770040"/>
          </a:xfrm>
        </p:grpSpPr>
        <p:sp>
          <p:nvSpPr>
            <p:cNvPr id="180" name="CustomShape 43"/>
            <p:cNvSpPr/>
            <p:nvPr/>
          </p:nvSpPr>
          <p:spPr>
            <a:xfrm>
              <a:off x="4428000" y="1665360"/>
              <a:ext cx="33267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595959"/>
                  </a:solidFill>
                  <a:latin typeface="Calibri"/>
                </a:rPr>
                <a:t>Molecular Species Glyph</a:t>
              </a:r>
              <a:endParaRPr b="0" lang="en-GB" sz="1800" spc="-1" strike="noStrike">
                <a:latin typeface="Arial"/>
              </a:endParaRPr>
            </a:p>
          </p:txBody>
        </p:sp>
        <p:sp>
          <p:nvSpPr>
            <p:cNvPr id="181" name="Line 44"/>
            <p:cNvSpPr/>
            <p:nvPr/>
          </p:nvSpPr>
          <p:spPr>
            <a:xfrm flipH="1">
              <a:off x="5442480" y="2019600"/>
              <a:ext cx="649080" cy="32400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82" name="Line 45"/>
            <p:cNvSpPr/>
            <p:nvPr/>
          </p:nvSpPr>
          <p:spPr>
            <a:xfrm flipH="1">
              <a:off x="3708720" y="2019600"/>
              <a:ext cx="2382840" cy="415800"/>
            </a:xfrm>
            <a:prstGeom prst="line">
              <a:avLst/>
            </a:prstGeom>
            <a:ln w="12600">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grpSp>
        <p:nvGrpSpPr>
          <p:cNvPr id="183" name="Group 46"/>
          <p:cNvGrpSpPr/>
          <p:nvPr/>
        </p:nvGrpSpPr>
        <p:grpSpPr>
          <a:xfrm>
            <a:off x="1255320" y="2100240"/>
            <a:ext cx="5290200" cy="3719520"/>
            <a:chOff x="1255320" y="2100240"/>
            <a:chExt cx="5290200" cy="3719520"/>
          </a:xfrm>
        </p:grpSpPr>
        <p:sp>
          <p:nvSpPr>
            <p:cNvPr id="184" name="CustomShape 47"/>
            <p:cNvSpPr/>
            <p:nvPr/>
          </p:nvSpPr>
          <p:spPr>
            <a:xfrm flipV="1">
              <a:off x="3922920" y="4462920"/>
              <a:ext cx="360" cy="398520"/>
            </a:xfrm>
            <a:custGeom>
              <a:avLst/>
              <a:gdLst/>
              <a:ahLst/>
              <a:rect l="l" t="t" r="r" b="b"/>
              <a:pathLst>
                <a:path w="21600" h="21600">
                  <a:moveTo>
                    <a:pt x="0" y="0"/>
                  </a:moveTo>
                  <a:lnTo>
                    <a:pt x="21600" y="21600"/>
                  </a:lnTo>
                </a:path>
              </a:pathLst>
            </a:custGeom>
            <a:noFill/>
            <a:ln w="38160">
              <a:solidFill>
                <a:srgbClr val="ff00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5" name="CustomShape 48"/>
            <p:cNvSpPr/>
            <p:nvPr/>
          </p:nvSpPr>
          <p:spPr>
            <a:xfrm>
              <a:off x="3815640" y="4547520"/>
              <a:ext cx="233280" cy="23364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49"/>
            <p:cNvSpPr/>
            <p:nvPr/>
          </p:nvSpPr>
          <p:spPr>
            <a:xfrm flipH="1" rot="5400000">
              <a:off x="3871080" y="1168920"/>
              <a:ext cx="57600" cy="5290200"/>
            </a:xfrm>
            <a:prstGeom prst="bentConnector4">
              <a:avLst>
                <a:gd name="adj1" fmla="val -1430225"/>
                <a:gd name="adj2" fmla="val 100174"/>
              </a:avLst>
            </a:prstGeom>
            <a:noFill/>
            <a:ln w="38160">
              <a:solidFill>
                <a:srgbClr val="ff00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7" name="CustomShape 50"/>
            <p:cNvSpPr/>
            <p:nvPr/>
          </p:nvSpPr>
          <p:spPr>
            <a:xfrm flipV="1" rot="16200000">
              <a:off x="3011040" y="3091320"/>
              <a:ext cx="757080" cy="1800"/>
            </a:xfrm>
            <a:prstGeom prst="bentConnector3">
              <a:avLst>
                <a:gd name="adj1" fmla="val 50000"/>
              </a:avLst>
            </a:prstGeom>
            <a:noFill/>
            <a:ln w="38160">
              <a:solidFill>
                <a:srgbClr val="00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88" name="Group 51"/>
            <p:cNvGrpSpPr/>
            <p:nvPr/>
          </p:nvGrpSpPr>
          <p:grpSpPr>
            <a:xfrm>
              <a:off x="4868640" y="2397960"/>
              <a:ext cx="684360" cy="363960"/>
              <a:chOff x="4868640" y="2397960"/>
              <a:chExt cx="684360" cy="363960"/>
            </a:xfrm>
          </p:grpSpPr>
          <p:sp>
            <p:nvSpPr>
              <p:cNvPr id="189" name="CustomShape 52"/>
              <p:cNvSpPr/>
              <p:nvPr/>
            </p:nvSpPr>
            <p:spPr>
              <a:xfrm>
                <a:off x="4868640" y="2408760"/>
                <a:ext cx="684360" cy="323280"/>
              </a:xfrm>
              <a:prstGeom prst="roundRect">
                <a:avLst>
                  <a:gd name="adj" fmla="val 42474"/>
                </a:avLst>
              </a:prstGeom>
              <a:solidFill>
                <a:schemeClr val="accent3">
                  <a:lumMod val="60000"/>
                  <a:lumOff val="40000"/>
                </a:schemeClr>
              </a:solidFill>
              <a:ln>
                <a:round/>
              </a:ln>
            </p:spPr>
            <p:style>
              <a:lnRef idx="2">
                <a:schemeClr val="accent3">
                  <a:shade val="50000"/>
                </a:schemeClr>
              </a:lnRef>
              <a:fillRef idx="1">
                <a:schemeClr val="accent3"/>
              </a:fillRef>
              <a:effectRef idx="0">
                <a:schemeClr val="accent3"/>
              </a:effectRef>
              <a:fontRef idx="minor"/>
            </p:style>
          </p:sp>
          <p:sp>
            <p:nvSpPr>
              <p:cNvPr id="190" name="CustomShape 53"/>
              <p:cNvSpPr/>
              <p:nvPr/>
            </p:nvSpPr>
            <p:spPr>
              <a:xfrm>
                <a:off x="4898520" y="2397960"/>
                <a:ext cx="6246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4f6228"/>
                    </a:solidFill>
                    <a:latin typeface="Calibri"/>
                  </a:rPr>
                  <a:t>GFP</a:t>
                </a:r>
                <a:endParaRPr b="0" lang="en-GB" sz="1800" spc="-1" strike="noStrike">
                  <a:latin typeface="Arial"/>
                </a:endParaRPr>
              </a:p>
            </p:txBody>
          </p:sp>
        </p:grpSp>
        <p:pic>
          <p:nvPicPr>
            <p:cNvPr id="191" name="Picture 100" descr=""/>
            <p:cNvPicPr/>
            <p:nvPr/>
          </p:nvPicPr>
          <p:blipFill>
            <a:blip r:embed="rId1"/>
            <a:stretch/>
          </p:blipFill>
          <p:spPr>
            <a:xfrm>
              <a:off x="2920680" y="2100240"/>
              <a:ext cx="961920" cy="961920"/>
            </a:xfrm>
            <a:prstGeom prst="rect">
              <a:avLst/>
            </a:prstGeom>
            <a:ln>
              <a:noFill/>
            </a:ln>
          </p:spPr>
        </p:pic>
        <p:sp>
          <p:nvSpPr>
            <p:cNvPr id="192" name="CustomShape 54"/>
            <p:cNvSpPr/>
            <p:nvPr/>
          </p:nvSpPr>
          <p:spPr>
            <a:xfrm flipV="1">
              <a:off x="3882960" y="2567880"/>
              <a:ext cx="991440" cy="6120"/>
            </a:xfrm>
            <a:custGeom>
              <a:avLst/>
              <a:gdLst/>
              <a:ahLst/>
              <a:rect l="l" t="t" r="r" b="b"/>
              <a:pathLst>
                <a:path w="21600" h="21600">
                  <a:moveTo>
                    <a:pt x="0" y="0"/>
                  </a:moveTo>
                  <a:lnTo>
                    <a:pt x="21600" y="21600"/>
                  </a:lnTo>
                </a:path>
              </a:pathLst>
            </a:custGeom>
            <a:noFill/>
            <a:ln w="38160">
              <a:solidFill>
                <a:srgbClr val="00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Line 55"/>
            <p:cNvSpPr/>
            <p:nvPr/>
          </p:nvSpPr>
          <p:spPr>
            <a:xfrm>
              <a:off x="3825000" y="4861800"/>
              <a:ext cx="196920" cy="360"/>
            </a:xfrm>
            <a:prstGeom prst="line">
              <a:avLst/>
            </a:prstGeom>
            <a:ln w="38160">
              <a:solidFill>
                <a:srgbClr val="ff0000"/>
              </a:solidFill>
              <a:round/>
            </a:ln>
          </p:spPr>
          <p:style>
            <a:lnRef idx="2">
              <a:schemeClr val="accent1"/>
            </a:lnRef>
            <a:fillRef idx="0">
              <a:schemeClr val="accent1"/>
            </a:fillRef>
            <a:effectRef idx="1">
              <a:schemeClr val="accent1"/>
            </a:effectRef>
            <a:fontRef idx="minor"/>
          </p:style>
        </p:sp>
        <p:sp>
          <p:nvSpPr>
            <p:cNvPr id="194" name="CustomShape 56"/>
            <p:cNvSpPr/>
            <p:nvPr/>
          </p:nvSpPr>
          <p:spPr>
            <a:xfrm>
              <a:off x="3646440" y="5455800"/>
              <a:ext cx="5454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aTc</a:t>
              </a:r>
              <a:endParaRPr b="0" lang="en-GB" sz="1800" spc="-1" strike="noStrike">
                <a:latin typeface="Arial"/>
              </a:endParaRPr>
            </a:p>
          </p:txBody>
        </p:sp>
        <p:sp>
          <p:nvSpPr>
            <p:cNvPr id="195" name="CustomShape 57"/>
            <p:cNvSpPr/>
            <p:nvPr/>
          </p:nvSpPr>
          <p:spPr>
            <a:xfrm>
              <a:off x="3782520" y="5262840"/>
              <a:ext cx="286920" cy="247320"/>
            </a:xfrm>
            <a:prstGeom prst="hexagon">
              <a:avLst>
                <a:gd name="adj" fmla="val 32143"/>
                <a:gd name="vf" fmla="val 115470"/>
              </a:avLst>
            </a:prstGeom>
            <a:ln>
              <a:round/>
            </a:ln>
          </p:spPr>
          <p:style>
            <a:lnRef idx="2">
              <a:schemeClr val="accent5">
                <a:shade val="50000"/>
              </a:schemeClr>
            </a:lnRef>
            <a:fillRef idx="1">
              <a:schemeClr val="accent5"/>
            </a:fillRef>
            <a:effectRef idx="0">
              <a:schemeClr val="accent5"/>
            </a:effectRef>
            <a:fontRef idx="minor"/>
          </p:style>
        </p:sp>
      </p:grpSp>
      <p:sp>
        <p:nvSpPr>
          <p:cNvPr id="196" name="TextShape 58"/>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Diagram Elements</a:t>
            </a:r>
            <a:endParaRPr b="0" lang="en-US" sz="3200" spc="-1" strike="noStrike">
              <a:solidFill>
                <a:srgbClr val="000000"/>
              </a:solidFill>
              <a:latin typeface="Calibri"/>
            </a:endParaRPr>
          </a:p>
        </p:txBody>
      </p:sp>
      <p:sp>
        <p:nvSpPr>
          <p:cNvPr id="197" name="CustomShape 59"/>
          <p:cNvSpPr/>
          <p:nvPr/>
        </p:nvSpPr>
        <p:spPr>
          <a:xfrm>
            <a:off x="1170360" y="5937840"/>
            <a:ext cx="6798240" cy="364680"/>
          </a:xfrm>
          <a:prstGeom prst="rect">
            <a:avLst/>
          </a:prstGeom>
          <a:noFill/>
          <a:ln>
            <a:noFill/>
          </a:ln>
        </p:spPr>
        <p:style>
          <a:lnRef idx="0"/>
          <a:fillRef idx="0"/>
          <a:effectRef idx="0"/>
          <a:fontRef idx="minor"/>
        </p:style>
        <p:txBody>
          <a:bodyPr wrap="none" lIns="90000" rIns="90000" tIns="45000" bIns="45000"/>
          <a:p>
            <a:pPr>
              <a:lnSpc>
                <a:spcPct val="100000"/>
              </a:lnSpc>
            </a:pPr>
            <a:r>
              <a:rPr b="1" i="1" lang="en-GB" sz="1800" spc="-1" strike="noStrike">
                <a:solidFill>
                  <a:srgbClr val="595959"/>
                </a:solidFill>
                <a:latin typeface="Calibri"/>
              </a:rPr>
              <a:t>Grey text and lines (including this) are annotations</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16" descr=""/>
          <p:cNvPicPr/>
          <p:nvPr/>
        </p:nvPicPr>
        <p:blipFill>
          <a:blip r:embed="rId1"/>
          <a:stretch/>
        </p:blipFill>
        <p:spPr>
          <a:xfrm>
            <a:off x="5969160" y="977760"/>
            <a:ext cx="3174480" cy="1587240"/>
          </a:xfrm>
          <a:prstGeom prst="rect">
            <a:avLst/>
          </a:prstGeom>
          <a:ln>
            <a:noFill/>
          </a:ln>
        </p:spPr>
      </p:pic>
      <p:pic>
        <p:nvPicPr>
          <p:cNvPr id="199" name="Picture 7" descr=""/>
          <p:cNvPicPr/>
          <p:nvPr/>
        </p:nvPicPr>
        <p:blipFill>
          <a:blip r:embed="rId2"/>
          <a:srcRect l="7024" t="10127" r="21073" b="53668"/>
          <a:stretch/>
        </p:blipFill>
        <p:spPr>
          <a:xfrm>
            <a:off x="6148080" y="3714840"/>
            <a:ext cx="2843280" cy="2482560"/>
          </a:xfrm>
          <a:prstGeom prst="rect">
            <a:avLst/>
          </a:prstGeom>
          <a:ln>
            <a:noFill/>
          </a:ln>
        </p:spPr>
      </p:pic>
      <p:pic>
        <p:nvPicPr>
          <p:cNvPr id="200" name="Picture 5" descr=""/>
          <p:cNvPicPr/>
          <p:nvPr/>
        </p:nvPicPr>
        <p:blipFill>
          <a:blip r:embed="rId3"/>
          <a:srcRect l="0" t="0" r="0" b="21359"/>
          <a:stretch/>
        </p:blipFill>
        <p:spPr>
          <a:xfrm>
            <a:off x="1028880" y="4224240"/>
            <a:ext cx="2920680" cy="1831320"/>
          </a:xfrm>
          <a:prstGeom prst="rect">
            <a:avLst/>
          </a:prstGeom>
          <a:ln>
            <a:noFill/>
          </a:ln>
        </p:spPr>
      </p:pic>
      <p:sp>
        <p:nvSpPr>
          <p:cNvPr id="201"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Flexibility of Style</a:t>
            </a:r>
            <a:endParaRPr b="0" lang="en-US" sz="3200" spc="-1" strike="noStrike">
              <a:solidFill>
                <a:srgbClr val="000000"/>
              </a:solidFill>
              <a:latin typeface="Calibri"/>
            </a:endParaRPr>
          </a:p>
        </p:txBody>
      </p:sp>
      <p:sp>
        <p:nvSpPr>
          <p:cNvPr id="202" name="TextShape 2"/>
          <p:cNvSpPr txBox="1"/>
          <p:nvPr/>
        </p:nvSpPr>
        <p:spPr>
          <a:xfrm>
            <a:off x="457200" y="6093360"/>
            <a:ext cx="8229240" cy="586800"/>
          </a:xfrm>
          <a:prstGeom prst="rect">
            <a:avLst/>
          </a:prstGeom>
          <a:noFill/>
          <a:ln w="9360">
            <a:noFill/>
          </a:ln>
        </p:spPr>
        <p:txBody>
          <a:bodyPr/>
          <a:p>
            <a:pPr marL="343080" indent="-342720" algn="ctr">
              <a:lnSpc>
                <a:spcPct val="100000"/>
              </a:lnSpc>
              <a:spcBef>
                <a:spcPts val="479"/>
              </a:spcBef>
            </a:pPr>
            <a:r>
              <a:rPr b="0" i="1" lang="en-US" sz="2400" spc="-1" strike="noStrike">
                <a:solidFill>
                  <a:srgbClr val="1f497d"/>
                </a:solidFill>
                <a:latin typeface="Arial"/>
                <a:ea typeface="ＭＳ Ｐゴシック"/>
              </a:rPr>
              <a:t>Color, Text, Scaling, Strands, Styling: all your choice</a:t>
            </a:r>
            <a:endParaRPr b="0" lang="en-US" sz="2400" spc="-1" strike="noStrike">
              <a:solidFill>
                <a:srgbClr val="000000"/>
              </a:solidFill>
              <a:latin typeface="Arial"/>
            </a:endParaRPr>
          </a:p>
        </p:txBody>
      </p:sp>
      <p:pic>
        <p:nvPicPr>
          <p:cNvPr id="203" name="Picture 4" descr=""/>
          <p:cNvPicPr/>
          <p:nvPr/>
        </p:nvPicPr>
        <p:blipFill>
          <a:blip r:embed="rId4"/>
          <a:srcRect l="16950" t="23677" r="36322" b="48430"/>
          <a:stretch/>
        </p:blipFill>
        <p:spPr>
          <a:xfrm>
            <a:off x="450360" y="1384920"/>
            <a:ext cx="3849120" cy="1722960"/>
          </a:xfrm>
          <a:prstGeom prst="rect">
            <a:avLst/>
          </a:prstGeom>
          <a:ln>
            <a:noFill/>
          </a:ln>
        </p:spPr>
      </p:pic>
      <p:pic>
        <p:nvPicPr>
          <p:cNvPr id="204" name="Picture 9" descr=""/>
          <p:cNvPicPr/>
          <p:nvPr/>
        </p:nvPicPr>
        <p:blipFill>
          <a:blip r:embed="rId5"/>
          <a:srcRect l="5687" t="15590" r="5687" b="15590"/>
          <a:stretch/>
        </p:blipFill>
        <p:spPr>
          <a:xfrm>
            <a:off x="141480" y="3448440"/>
            <a:ext cx="5751000" cy="1164240"/>
          </a:xfrm>
          <a:prstGeom prst="rect">
            <a:avLst/>
          </a:prstGeom>
          <a:ln>
            <a:noFill/>
          </a:ln>
        </p:spPr>
      </p:pic>
      <p:pic>
        <p:nvPicPr>
          <p:cNvPr id="205" name="Picture 6" descr=""/>
          <p:cNvPicPr/>
          <p:nvPr/>
        </p:nvPicPr>
        <p:blipFill>
          <a:blip r:embed="rId6"/>
          <a:stretch/>
        </p:blipFill>
        <p:spPr>
          <a:xfrm>
            <a:off x="4419720" y="2239560"/>
            <a:ext cx="3123720" cy="2073240"/>
          </a:xfrm>
          <a:prstGeom prst="rect">
            <a:avLst/>
          </a:prstGeom>
          <a:ln>
            <a:noFill/>
          </a:ln>
        </p:spPr>
      </p:pic>
      <p:sp>
        <p:nvSpPr>
          <p:cNvPr id="206" name="Line 3"/>
          <p:cNvSpPr/>
          <p:nvPr/>
        </p:nvSpPr>
        <p:spPr>
          <a:xfrm>
            <a:off x="3367800" y="1981080"/>
            <a:ext cx="2322720" cy="1440"/>
          </a:xfrm>
          <a:prstGeom prst="line">
            <a:avLst/>
          </a:prstGeom>
          <a:ln w="38160">
            <a:solidFill>
              <a:srgbClr val="000000"/>
            </a:solidFill>
            <a:round/>
          </a:ln>
        </p:spPr>
        <p:style>
          <a:lnRef idx="2">
            <a:schemeClr val="accent1"/>
          </a:lnRef>
          <a:fillRef idx="0">
            <a:schemeClr val="accent1"/>
          </a:fillRef>
          <a:effectRef idx="1">
            <a:schemeClr val="accent1"/>
          </a:effectRef>
          <a:fontRef idx="minor"/>
        </p:style>
      </p:sp>
      <p:sp>
        <p:nvSpPr>
          <p:cNvPr id="207" name="Line 4"/>
          <p:cNvSpPr/>
          <p:nvPr/>
        </p:nvSpPr>
        <p:spPr>
          <a:xfrm>
            <a:off x="3367800" y="2070000"/>
            <a:ext cx="2322720" cy="1440"/>
          </a:xfrm>
          <a:prstGeom prst="line">
            <a:avLst/>
          </a:prstGeom>
          <a:ln w="38160">
            <a:solidFill>
              <a:srgbClr val="000000"/>
            </a:solidFill>
            <a:round/>
          </a:ln>
        </p:spPr>
        <p:style>
          <a:lnRef idx="2">
            <a:schemeClr val="accent1"/>
          </a:lnRef>
          <a:fillRef idx="0">
            <a:schemeClr val="accent1"/>
          </a:fillRef>
          <a:effectRef idx="1">
            <a:schemeClr val="accent1"/>
          </a:effectRef>
          <a:fontRef idx="minor"/>
        </p:style>
      </p:sp>
      <p:sp>
        <p:nvSpPr>
          <p:cNvPr id="208" name="CustomShape 5"/>
          <p:cNvSpPr/>
          <p:nvPr/>
        </p:nvSpPr>
        <p:spPr>
          <a:xfrm>
            <a:off x="4241520" y="1854360"/>
            <a:ext cx="1046880" cy="331560"/>
          </a:xfrm>
          <a:prstGeom prst="rightArrow">
            <a:avLst>
              <a:gd name="adj1" fmla="val 100000"/>
              <a:gd name="adj2" fmla="val 52194"/>
            </a:avLst>
          </a:prstGeom>
          <a:solidFill>
            <a:schemeClr val="accent3"/>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 name="CustomShape 6"/>
          <p:cNvSpPr/>
          <p:nvPr/>
        </p:nvSpPr>
        <p:spPr>
          <a:xfrm>
            <a:off x="3718080" y="1274760"/>
            <a:ext cx="551520" cy="707760"/>
          </a:xfrm>
          <a:prstGeom prst="bentArrow">
            <a:avLst>
              <a:gd name="adj1" fmla="val 25000"/>
              <a:gd name="adj2" fmla="val 25000"/>
              <a:gd name="adj3" fmla="val 25000"/>
              <a:gd name="adj4" fmla="val 43750"/>
            </a:avLst>
          </a:prstGeom>
          <a:solidFill>
            <a:srgbClr val="9bbb59"/>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Complex Example Diagram</a:t>
            </a:r>
            <a:endParaRPr b="0" lang="en-US" sz="3200" spc="-1" strike="noStrike">
              <a:solidFill>
                <a:srgbClr val="000000"/>
              </a:solidFill>
              <a:latin typeface="Calibri"/>
            </a:endParaRPr>
          </a:p>
        </p:txBody>
      </p:sp>
      <p:sp>
        <p:nvSpPr>
          <p:cNvPr id="211" name="CustomShape 2"/>
          <p:cNvSpPr/>
          <p:nvPr/>
        </p:nvSpPr>
        <p:spPr>
          <a:xfrm rot="5400000">
            <a:off x="4078080" y="2361600"/>
            <a:ext cx="520920" cy="432360"/>
          </a:xfrm>
          <a:prstGeom prst="bentConnector3">
            <a:avLst>
              <a:gd name="adj1" fmla="val 100828"/>
            </a:avLst>
          </a:prstGeom>
          <a:noFill/>
          <a:ln>
            <a:solidFill>
              <a:srgbClr val="ff0000"/>
            </a:solidFill>
            <a:round/>
            <a:tailEnd len="lg"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2" name="CustomShape 3"/>
          <p:cNvSpPr/>
          <p:nvPr/>
        </p:nvSpPr>
        <p:spPr>
          <a:xfrm flipV="1">
            <a:off x="4793760" y="2984760"/>
            <a:ext cx="1617840" cy="294480"/>
          </a:xfrm>
          <a:prstGeom prst="bentConnector3">
            <a:avLst>
              <a:gd name="adj1" fmla="val 216"/>
            </a:avLst>
          </a:prstGeom>
          <a:noFill/>
          <a:ln>
            <a:solidFill>
              <a:srgbClr val="008000"/>
            </a:solidFill>
            <a:round/>
            <a:tailEnd len="lg"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3" name="Group 4"/>
          <p:cNvGrpSpPr/>
          <p:nvPr/>
        </p:nvGrpSpPr>
        <p:grpSpPr>
          <a:xfrm>
            <a:off x="1858320" y="1406880"/>
            <a:ext cx="4191120" cy="1179360"/>
            <a:chOff x="1858320" y="1406880"/>
            <a:chExt cx="4191120" cy="1179360"/>
          </a:xfrm>
        </p:grpSpPr>
        <p:sp>
          <p:nvSpPr>
            <p:cNvPr id="214" name="CustomShape 5"/>
            <p:cNvSpPr/>
            <p:nvPr/>
          </p:nvSpPr>
          <p:spPr>
            <a:xfrm>
              <a:off x="2150280" y="2135880"/>
              <a:ext cx="275040" cy="2214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Line 6"/>
            <p:cNvSpPr/>
            <p:nvPr/>
          </p:nvSpPr>
          <p:spPr>
            <a:xfrm>
              <a:off x="1858320" y="2225160"/>
              <a:ext cx="4191120" cy="360"/>
            </a:xfrm>
            <a:prstGeom prst="line">
              <a:avLst/>
            </a:prstGeom>
            <a:ln w="38160">
              <a:solidFill>
                <a:srgbClr val="000000"/>
              </a:solidFill>
              <a:round/>
            </a:ln>
          </p:spPr>
          <p:style>
            <a:lnRef idx="2">
              <a:schemeClr val="accent1"/>
            </a:lnRef>
            <a:fillRef idx="0">
              <a:schemeClr val="accent1"/>
            </a:fillRef>
            <a:effectRef idx="1">
              <a:schemeClr val="accent1"/>
            </a:effectRef>
            <a:fontRef idx="minor"/>
          </p:style>
        </p:sp>
        <p:sp>
          <p:nvSpPr>
            <p:cNvPr id="216" name="CustomShape 7"/>
            <p:cNvSpPr/>
            <p:nvPr/>
          </p:nvSpPr>
          <p:spPr>
            <a:xfrm>
              <a:off x="4030200" y="2041920"/>
              <a:ext cx="1168200" cy="349920"/>
            </a:xfrm>
            <a:prstGeom prst="rightArrow">
              <a:avLst>
                <a:gd name="adj1" fmla="val 100000"/>
                <a:gd name="adj2" fmla="val 52194"/>
              </a:avLst>
            </a:prstGeom>
            <a:solidFill>
              <a:srgbClr val="3366ff"/>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i="1" lang="en-GB" sz="1800" spc="-1" strike="noStrike">
                  <a:solidFill>
                    <a:srgbClr val="000000"/>
                  </a:solidFill>
                  <a:latin typeface="Calibri"/>
                </a:rPr>
                <a:t>tetr</a:t>
              </a:r>
              <a:endParaRPr b="0" lang="en-GB" sz="1800" spc="-1" strike="noStrike">
                <a:latin typeface="Arial"/>
              </a:endParaRPr>
            </a:p>
          </p:txBody>
        </p:sp>
        <p:sp>
          <p:nvSpPr>
            <p:cNvPr id="217" name="CustomShape 8"/>
            <p:cNvSpPr/>
            <p:nvPr/>
          </p:nvSpPr>
          <p:spPr>
            <a:xfrm>
              <a:off x="3131280" y="1869480"/>
              <a:ext cx="631800" cy="631800"/>
            </a:xfrm>
            <a:prstGeom prst="chord">
              <a:avLst>
                <a:gd name="adj1" fmla="val 10506229"/>
                <a:gd name="adj2" fmla="val 301460"/>
              </a:avLst>
            </a:prstGeom>
            <a:solidFill>
              <a:schemeClr val="accent4">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8" name="CustomShape 9"/>
            <p:cNvSpPr/>
            <p:nvPr/>
          </p:nvSpPr>
          <p:spPr>
            <a:xfrm>
              <a:off x="2167560" y="1406880"/>
              <a:ext cx="888480" cy="819720"/>
            </a:xfrm>
            <a:prstGeom prst="bentArrow">
              <a:avLst>
                <a:gd name="adj1" fmla="val 25000"/>
                <a:gd name="adj2" fmla="val 25000"/>
                <a:gd name="adj3" fmla="val 25000"/>
                <a:gd name="adj4" fmla="val 43750"/>
              </a:avLst>
            </a:prstGeom>
            <a:solidFill>
              <a:schemeClr val="tx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9" name="CustomShape 10"/>
            <p:cNvSpPr/>
            <p:nvPr/>
          </p:nvSpPr>
          <p:spPr>
            <a:xfrm rot="10800000">
              <a:off x="5275080" y="1593360"/>
              <a:ext cx="774360" cy="629280"/>
            </a:xfrm>
            <a:prstGeom prst="leftRightUpArrow">
              <a:avLst>
                <a:gd name="adj1" fmla="val 50000"/>
                <a:gd name="adj2" fmla="val 14159"/>
                <a:gd name="adj3" fmla="val 0"/>
              </a:avLst>
            </a:prstGeom>
            <a:solidFill>
              <a:schemeClr val="accent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0" name="CustomShape 11"/>
            <p:cNvSpPr/>
            <p:nvPr/>
          </p:nvSpPr>
          <p:spPr>
            <a:xfrm>
              <a:off x="1964880" y="2221560"/>
              <a:ext cx="970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J23101</a:t>
              </a:r>
              <a:endParaRPr b="0" lang="en-GB" sz="1800" spc="-1" strike="noStrike">
                <a:latin typeface="Arial"/>
              </a:endParaRPr>
            </a:p>
          </p:txBody>
        </p:sp>
      </p:grpSp>
      <p:grpSp>
        <p:nvGrpSpPr>
          <p:cNvPr id="221" name="Group 12"/>
          <p:cNvGrpSpPr/>
          <p:nvPr/>
        </p:nvGrpSpPr>
        <p:grpSpPr>
          <a:xfrm>
            <a:off x="1858320" y="3679920"/>
            <a:ext cx="4191120" cy="1164960"/>
            <a:chOff x="1858320" y="3679920"/>
            <a:chExt cx="4191120" cy="1164960"/>
          </a:xfrm>
        </p:grpSpPr>
        <p:sp>
          <p:nvSpPr>
            <p:cNvPr id="222" name="CustomShape 13"/>
            <p:cNvSpPr/>
            <p:nvPr/>
          </p:nvSpPr>
          <p:spPr>
            <a:xfrm>
              <a:off x="2150280" y="4408560"/>
              <a:ext cx="275040" cy="2214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Line 14"/>
            <p:cNvSpPr/>
            <p:nvPr/>
          </p:nvSpPr>
          <p:spPr>
            <a:xfrm>
              <a:off x="1858320" y="4498200"/>
              <a:ext cx="4191120" cy="360"/>
            </a:xfrm>
            <a:prstGeom prst="line">
              <a:avLst/>
            </a:prstGeom>
            <a:ln w="38160">
              <a:solidFill>
                <a:srgbClr val="000000"/>
              </a:solidFill>
              <a:round/>
            </a:ln>
          </p:spPr>
          <p:style>
            <a:lnRef idx="2">
              <a:schemeClr val="accent1"/>
            </a:lnRef>
            <a:fillRef idx="0">
              <a:schemeClr val="accent1"/>
            </a:fillRef>
            <a:effectRef idx="1">
              <a:schemeClr val="accent1"/>
            </a:effectRef>
            <a:fontRef idx="minor"/>
          </p:style>
        </p:sp>
        <p:sp>
          <p:nvSpPr>
            <p:cNvPr id="224" name="CustomShape 15"/>
            <p:cNvSpPr/>
            <p:nvPr/>
          </p:nvSpPr>
          <p:spPr>
            <a:xfrm>
              <a:off x="4030200" y="4328280"/>
              <a:ext cx="1168200" cy="349920"/>
            </a:xfrm>
            <a:prstGeom prst="rightArrow">
              <a:avLst>
                <a:gd name="adj1" fmla="val 100000"/>
                <a:gd name="adj2" fmla="val 52194"/>
              </a:avLst>
            </a:prstGeom>
            <a:solidFill>
              <a:srgbClr val="008000"/>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i="1" lang="en-GB" sz="1800" spc="-1" strike="noStrike">
                  <a:solidFill>
                    <a:srgbClr val="000000"/>
                  </a:solidFill>
                  <a:latin typeface="Calibri"/>
                </a:rPr>
                <a:t>gfp</a:t>
              </a:r>
              <a:endParaRPr b="0" lang="en-GB" sz="1800" spc="-1" strike="noStrike">
                <a:latin typeface="Arial"/>
              </a:endParaRPr>
            </a:p>
          </p:txBody>
        </p:sp>
        <p:sp>
          <p:nvSpPr>
            <p:cNvPr id="225" name="CustomShape 16"/>
            <p:cNvSpPr/>
            <p:nvPr/>
          </p:nvSpPr>
          <p:spPr>
            <a:xfrm>
              <a:off x="3131280" y="4142520"/>
              <a:ext cx="631800" cy="631800"/>
            </a:xfrm>
            <a:prstGeom prst="chord">
              <a:avLst>
                <a:gd name="adj1" fmla="val 10506229"/>
                <a:gd name="adj2" fmla="val 301460"/>
              </a:avLst>
            </a:prstGeom>
            <a:solidFill>
              <a:schemeClr val="accent4">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CustomShape 17"/>
            <p:cNvSpPr/>
            <p:nvPr/>
          </p:nvSpPr>
          <p:spPr>
            <a:xfrm>
              <a:off x="2167560" y="3679920"/>
              <a:ext cx="888480" cy="819720"/>
            </a:xfrm>
            <a:prstGeom prst="bentArrow">
              <a:avLst>
                <a:gd name="adj1" fmla="val 25000"/>
                <a:gd name="adj2" fmla="val 25000"/>
                <a:gd name="adj3" fmla="val 25000"/>
                <a:gd name="adj4" fmla="val 43750"/>
              </a:avLst>
            </a:prstGeom>
            <a:solidFill>
              <a:schemeClr val="tx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CustomShape 18"/>
            <p:cNvSpPr/>
            <p:nvPr/>
          </p:nvSpPr>
          <p:spPr>
            <a:xfrm rot="10800000">
              <a:off x="5275080" y="3866040"/>
              <a:ext cx="774360" cy="629280"/>
            </a:xfrm>
            <a:prstGeom prst="leftRightUpArrow">
              <a:avLst>
                <a:gd name="adj1" fmla="val 50000"/>
                <a:gd name="adj2" fmla="val 14159"/>
                <a:gd name="adj3" fmla="val 0"/>
              </a:avLst>
            </a:prstGeom>
            <a:solidFill>
              <a:schemeClr val="accent2">
                <a:lumMod val="60000"/>
                <a:lumOff val="40000"/>
              </a:schemeClr>
            </a:solidFill>
            <a:ln w="38160">
              <a:solidFill>
                <a:srgbClr val="00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19"/>
            <p:cNvSpPr/>
            <p:nvPr/>
          </p:nvSpPr>
          <p:spPr>
            <a:xfrm>
              <a:off x="2250000" y="4480200"/>
              <a:ext cx="655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pTet</a:t>
              </a:r>
              <a:endParaRPr b="0" lang="en-GB" sz="1800" spc="-1" strike="noStrike">
                <a:latin typeface="Arial"/>
              </a:endParaRPr>
            </a:p>
          </p:txBody>
        </p:sp>
      </p:grpSp>
      <p:sp>
        <p:nvSpPr>
          <p:cNvPr id="229" name="CustomShape 20"/>
          <p:cNvSpPr/>
          <p:nvPr/>
        </p:nvSpPr>
        <p:spPr>
          <a:xfrm flipV="1" rot="10800000">
            <a:off x="3487320" y="3586680"/>
            <a:ext cx="892080" cy="771840"/>
          </a:xfrm>
          <a:prstGeom prst="bentConnector3">
            <a:avLst>
              <a:gd name="adj1" fmla="val 98791"/>
            </a:avLst>
          </a:prstGeom>
          <a:noFill/>
          <a:ln>
            <a:solidFill>
              <a:srgbClr val="ff00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 name="Line 21"/>
          <p:cNvSpPr/>
          <p:nvPr/>
        </p:nvSpPr>
        <p:spPr>
          <a:xfrm>
            <a:off x="2425680" y="3611880"/>
            <a:ext cx="295920" cy="360"/>
          </a:xfrm>
          <a:prstGeom prst="line">
            <a:avLst/>
          </a:prstGeom>
          <a:ln>
            <a:solidFill>
              <a:srgbClr val="ff0000"/>
            </a:solidFill>
            <a:round/>
          </a:ln>
        </p:spPr>
        <p:style>
          <a:lnRef idx="2">
            <a:schemeClr val="accent1"/>
          </a:lnRef>
          <a:fillRef idx="0">
            <a:schemeClr val="accent1"/>
          </a:fillRef>
          <a:effectRef idx="1">
            <a:schemeClr val="accent1"/>
          </a:effectRef>
          <a:fontRef idx="minor"/>
        </p:style>
      </p:sp>
      <p:sp>
        <p:nvSpPr>
          <p:cNvPr id="231" name="CustomShape 22"/>
          <p:cNvSpPr/>
          <p:nvPr/>
        </p:nvSpPr>
        <p:spPr>
          <a:xfrm>
            <a:off x="7132320" y="2978640"/>
            <a:ext cx="577080" cy="12240"/>
          </a:xfrm>
          <a:custGeom>
            <a:avLst/>
            <a:gdLst/>
            <a:ahLst/>
            <a:rect l="l" t="t" r="r" b="b"/>
            <a:pathLst>
              <a:path w="21600" h="21600">
                <a:moveTo>
                  <a:pt x="0" y="0"/>
                </a:moveTo>
                <a:lnTo>
                  <a:pt x="21600" y="21600"/>
                </a:lnTo>
              </a:path>
            </a:pathLst>
          </a:custGeom>
          <a:noFill/>
          <a:ln>
            <a:solidFill>
              <a:schemeClr val="tx1"/>
            </a:solidFill>
            <a:round/>
            <a:tailEnd len="lg"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2" name="CustomShape 23"/>
          <p:cNvSpPr/>
          <p:nvPr/>
        </p:nvSpPr>
        <p:spPr>
          <a:xfrm>
            <a:off x="7648560" y="2687400"/>
            <a:ext cx="557280" cy="639000"/>
          </a:xfrm>
          <a:prstGeom prst="rect">
            <a:avLst/>
          </a:prstGeom>
          <a:noFill/>
          <a:ln>
            <a:noFill/>
          </a:ln>
        </p:spPr>
        <p:style>
          <a:lnRef idx="0"/>
          <a:fillRef idx="0"/>
          <a:effectRef idx="0"/>
          <a:fontRef idx="minor"/>
        </p:style>
        <p:txBody>
          <a:bodyPr lIns="90000" rIns="90000" tIns="45000" bIns="45000"/>
          <a:p>
            <a:pPr>
              <a:lnSpc>
                <a:spcPct val="100000"/>
              </a:lnSpc>
            </a:pPr>
            <a:r>
              <a:rPr b="1" lang="en-GB" sz="3600" spc="-1" strike="noStrike">
                <a:solidFill>
                  <a:srgbClr val="000000"/>
                </a:solidFill>
                <a:latin typeface="Calibri"/>
              </a:rPr>
              <a:t>∅</a:t>
            </a:r>
            <a:endParaRPr b="0" lang="en-GB" sz="3600" spc="-1" strike="noStrike">
              <a:latin typeface="Arial"/>
            </a:endParaRPr>
          </a:p>
        </p:txBody>
      </p:sp>
      <p:pic>
        <p:nvPicPr>
          <p:cNvPr id="233" name="Picture 27" descr=""/>
          <p:cNvPicPr/>
          <p:nvPr/>
        </p:nvPicPr>
        <p:blipFill>
          <a:blip r:embed="rId1"/>
          <a:stretch/>
        </p:blipFill>
        <p:spPr>
          <a:xfrm>
            <a:off x="4259160" y="2928240"/>
            <a:ext cx="1018080" cy="1018080"/>
          </a:xfrm>
          <a:prstGeom prst="rect">
            <a:avLst/>
          </a:prstGeom>
          <a:ln>
            <a:noFill/>
          </a:ln>
        </p:spPr>
      </p:pic>
      <p:sp>
        <p:nvSpPr>
          <p:cNvPr id="234" name="CustomShape 24"/>
          <p:cNvSpPr/>
          <p:nvPr/>
        </p:nvSpPr>
        <p:spPr>
          <a:xfrm flipV="1">
            <a:off x="4774320" y="3581280"/>
            <a:ext cx="360" cy="722880"/>
          </a:xfrm>
          <a:custGeom>
            <a:avLst/>
            <a:gdLst/>
            <a:ahLst/>
            <a:rect l="l" t="t" r="r" b="b"/>
            <a:pathLst>
              <a:path w="21600" h="21600">
                <a:moveTo>
                  <a:pt x="0" y="0"/>
                </a:moveTo>
                <a:lnTo>
                  <a:pt x="21600" y="21600"/>
                </a:lnTo>
              </a:path>
            </a:pathLst>
          </a:custGeom>
          <a:noFill/>
          <a:ln>
            <a:solidFill>
              <a:srgbClr val="008000"/>
            </a:solidFill>
            <a:round/>
            <a:tailEnd len="lg"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5" name="CustomShape 25"/>
          <p:cNvSpPr/>
          <p:nvPr/>
        </p:nvSpPr>
        <p:spPr>
          <a:xfrm>
            <a:off x="5220000" y="3444480"/>
            <a:ext cx="577080" cy="12240"/>
          </a:xfrm>
          <a:custGeom>
            <a:avLst/>
            <a:gdLst/>
            <a:ahLst/>
            <a:rect l="l" t="t" r="r" b="b"/>
            <a:pathLst>
              <a:path w="21600" h="21600">
                <a:moveTo>
                  <a:pt x="0" y="0"/>
                </a:moveTo>
                <a:lnTo>
                  <a:pt x="21600" y="21600"/>
                </a:lnTo>
              </a:path>
            </a:pathLst>
          </a:custGeom>
          <a:noFill/>
          <a:ln>
            <a:solidFill>
              <a:schemeClr val="tx1"/>
            </a:solidFill>
            <a:round/>
            <a:tailEnd len="lg"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6" name="CustomShape 26"/>
          <p:cNvSpPr/>
          <p:nvPr/>
        </p:nvSpPr>
        <p:spPr>
          <a:xfrm>
            <a:off x="5735880" y="3131640"/>
            <a:ext cx="557280" cy="639000"/>
          </a:xfrm>
          <a:prstGeom prst="rect">
            <a:avLst/>
          </a:prstGeom>
          <a:noFill/>
          <a:ln>
            <a:noFill/>
          </a:ln>
        </p:spPr>
        <p:style>
          <a:lnRef idx="0"/>
          <a:fillRef idx="0"/>
          <a:effectRef idx="0"/>
          <a:fontRef idx="minor"/>
        </p:style>
        <p:txBody>
          <a:bodyPr lIns="90000" rIns="90000" tIns="45000" bIns="45000"/>
          <a:p>
            <a:pPr>
              <a:lnSpc>
                <a:spcPct val="100000"/>
              </a:lnSpc>
            </a:pPr>
            <a:r>
              <a:rPr b="1" lang="en-GB" sz="3600" spc="-1" strike="noStrike">
                <a:solidFill>
                  <a:srgbClr val="000000"/>
                </a:solidFill>
                <a:latin typeface="Calibri"/>
              </a:rPr>
              <a:t>∅</a:t>
            </a:r>
            <a:endParaRPr b="0" lang="en-GB" sz="3600" spc="-1" strike="noStrike">
              <a:latin typeface="Arial"/>
            </a:endParaRPr>
          </a:p>
        </p:txBody>
      </p:sp>
      <p:pic>
        <p:nvPicPr>
          <p:cNvPr id="237" name="Picture 31" descr=""/>
          <p:cNvPicPr/>
          <p:nvPr/>
        </p:nvPicPr>
        <p:blipFill>
          <a:blip r:embed="rId2"/>
          <a:stretch/>
        </p:blipFill>
        <p:spPr>
          <a:xfrm>
            <a:off x="6115680" y="2322720"/>
            <a:ext cx="1305000" cy="1305000"/>
          </a:xfrm>
          <a:prstGeom prst="rect">
            <a:avLst/>
          </a:prstGeom>
          <a:ln>
            <a:noFill/>
          </a:ln>
        </p:spPr>
      </p:pic>
      <p:sp>
        <p:nvSpPr>
          <p:cNvPr id="238" name="CustomShape 27"/>
          <p:cNvSpPr/>
          <p:nvPr/>
        </p:nvSpPr>
        <p:spPr>
          <a:xfrm>
            <a:off x="6474960" y="2780280"/>
            <a:ext cx="624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GFP</a:t>
            </a:r>
            <a:endParaRPr b="0" lang="en-GB" sz="1800" spc="-1" strike="noStrike">
              <a:latin typeface="Arial"/>
            </a:endParaRPr>
          </a:p>
        </p:txBody>
      </p:sp>
      <p:pic>
        <p:nvPicPr>
          <p:cNvPr id="239" name="Picture 33" descr=""/>
          <p:cNvPicPr/>
          <p:nvPr/>
        </p:nvPicPr>
        <p:blipFill>
          <a:blip r:embed="rId3"/>
          <a:stretch/>
        </p:blipFill>
        <p:spPr>
          <a:xfrm>
            <a:off x="3159000" y="2196000"/>
            <a:ext cx="1305000" cy="1305000"/>
          </a:xfrm>
          <a:prstGeom prst="rect">
            <a:avLst/>
          </a:prstGeom>
          <a:ln>
            <a:noFill/>
          </a:ln>
        </p:spPr>
      </p:pic>
      <p:sp>
        <p:nvSpPr>
          <p:cNvPr id="240" name="CustomShape 28"/>
          <p:cNvSpPr/>
          <p:nvPr/>
        </p:nvSpPr>
        <p:spPr>
          <a:xfrm>
            <a:off x="3493440" y="2631600"/>
            <a:ext cx="668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TetR</a:t>
            </a:r>
            <a:endParaRPr b="0" lang="en-GB" sz="1800" spc="-1" strike="noStrike">
              <a:latin typeface="Arial"/>
            </a:endParaRPr>
          </a:p>
        </p:txBody>
      </p:sp>
      <p:sp>
        <p:nvSpPr>
          <p:cNvPr id="241" name="CustomShape 29"/>
          <p:cNvSpPr/>
          <p:nvPr/>
        </p:nvSpPr>
        <p:spPr>
          <a:xfrm>
            <a:off x="572760" y="5474520"/>
            <a:ext cx="8129880" cy="1461240"/>
          </a:xfrm>
          <a:prstGeom prst="rect">
            <a:avLst/>
          </a:prstGeom>
          <a:noFill/>
          <a:ln>
            <a:noFill/>
          </a:ln>
        </p:spPr>
        <p:style>
          <a:lnRef idx="0"/>
          <a:fillRef idx="0"/>
          <a:effectRef idx="0"/>
          <a:fontRef idx="minor"/>
        </p:style>
        <p:txBody>
          <a:bodyPr lIns="90000" rIns="90000" tIns="45000" bIns="45000"/>
          <a:p>
            <a:pPr>
              <a:lnSpc>
                <a:spcPct val="100000"/>
              </a:lnSpc>
            </a:pPr>
            <a:r>
              <a:rPr b="0" i="1" lang="en-GB" sz="1800" spc="-1" strike="noStrike">
                <a:solidFill>
                  <a:srgbClr val="000000"/>
                </a:solidFill>
                <a:latin typeface="Calibri"/>
              </a:rPr>
              <a:t>The top functional unit produces the TetR protein constitutively, under control of promoter J23101. TetR represses the pTet promoter, which is regulating production of GFP. The diagram of GFP production explicitly includes the intermediate mRNA and the degradation of both the mRNA and protein products. </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Nucleic Acid Glyphs</a:t>
            </a:r>
            <a:endParaRPr b="0" lang="en-US" sz="3200" spc="-1" strike="noStrike">
              <a:solidFill>
                <a:srgbClr val="000000"/>
              </a:solidFill>
              <a:latin typeface="Calibri"/>
            </a:endParaRPr>
          </a:p>
        </p:txBody>
      </p:sp>
      <p:pic>
        <p:nvPicPr>
          <p:cNvPr id="243" name="" descr=""/>
          <p:cNvPicPr/>
          <p:nvPr/>
        </p:nvPicPr>
        <p:blipFill>
          <a:blip r:embed="rId1"/>
          <a:stretch/>
        </p:blipFill>
        <p:spPr>
          <a:xfrm>
            <a:off x="1313640" y="1224000"/>
            <a:ext cx="6246360" cy="5272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5408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Molecular Species &amp; Interaction Glyphs</a:t>
            </a:r>
            <a:endParaRPr b="0" lang="en-US" sz="3200" spc="-1" strike="noStrike">
              <a:solidFill>
                <a:srgbClr val="000000"/>
              </a:solidFill>
              <a:latin typeface="Calibri"/>
            </a:endParaRPr>
          </a:p>
        </p:txBody>
      </p:sp>
      <p:pic>
        <p:nvPicPr>
          <p:cNvPr id="245" name="Picture 44" descr=""/>
          <p:cNvPicPr/>
          <p:nvPr/>
        </p:nvPicPr>
        <p:blipFill>
          <a:blip r:embed="rId1"/>
          <a:stretch/>
        </p:blipFill>
        <p:spPr>
          <a:xfrm>
            <a:off x="5486400" y="1161000"/>
            <a:ext cx="3038760" cy="3038760"/>
          </a:xfrm>
          <a:prstGeom prst="rect">
            <a:avLst/>
          </a:prstGeom>
          <a:ln>
            <a:noFill/>
          </a:ln>
        </p:spPr>
      </p:pic>
      <p:pic>
        <p:nvPicPr>
          <p:cNvPr id="246" name="Picture 52" descr=""/>
          <p:cNvPicPr/>
          <p:nvPr/>
        </p:nvPicPr>
        <p:blipFill>
          <a:blip r:embed="rId2"/>
          <a:stretch/>
        </p:blipFill>
        <p:spPr>
          <a:xfrm>
            <a:off x="5486400" y="4289040"/>
            <a:ext cx="3038760" cy="2131560"/>
          </a:xfrm>
          <a:prstGeom prst="rect">
            <a:avLst/>
          </a:prstGeom>
          <a:ln>
            <a:noFill/>
          </a:ln>
        </p:spPr>
      </p:pic>
      <p:pic>
        <p:nvPicPr>
          <p:cNvPr id="247" name="" descr=""/>
          <p:cNvPicPr/>
          <p:nvPr/>
        </p:nvPicPr>
        <p:blipFill>
          <a:blip r:embed="rId3"/>
          <a:stretch/>
        </p:blipFill>
        <p:spPr>
          <a:xfrm>
            <a:off x="403560" y="1152000"/>
            <a:ext cx="4564440" cy="4896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Making SBOL Visual Diagrams</a:t>
            </a:r>
            <a:endParaRPr b="0" lang="en-US" sz="3200" spc="-1" strike="noStrike">
              <a:solidFill>
                <a:srgbClr val="000000"/>
              </a:solidFill>
              <a:latin typeface="Calibri"/>
            </a:endParaRPr>
          </a:p>
        </p:txBody>
      </p:sp>
      <p:sp>
        <p:nvSpPr>
          <p:cNvPr id="249"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Arial"/>
                <a:ea typeface="ＭＳ Ｐゴシック"/>
              </a:rPr>
              <a:t>Using your favorite graphics editor:</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Many glyphs can be drawn directly</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Glyph set available: </a:t>
            </a:r>
            <a:r>
              <a:rPr b="0" lang="en-US" sz="2400" spc="-1" strike="noStrike" u="sng">
                <a:solidFill>
                  <a:srgbClr val="0000ff"/>
                </a:solidFill>
                <a:uFillTx/>
                <a:latin typeface="Arial"/>
                <a:ea typeface="Arial"/>
                <a:hlinkClick r:id="rId1"/>
              </a:rPr>
              <a:t>http://sbolstandard.org/visual/</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a:lnSpc>
                <a:spcPct val="100000"/>
              </a:lnSpc>
              <a:spcBef>
                <a:spcPts val="561"/>
              </a:spcBef>
            </a:pPr>
            <a:endParaRPr b="0" lang="en-US" sz="24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Arial"/>
                <a:ea typeface="ＭＳ Ｐゴシック"/>
              </a:rPr>
              <a:t>Specialized visualization tools: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VisBOL: </a:t>
            </a:r>
            <a:r>
              <a:rPr b="0" lang="en-US" sz="2400" spc="-1" strike="noStrike" u="sng">
                <a:solidFill>
                  <a:srgbClr val="0000ff"/>
                </a:solidFill>
                <a:uFillTx/>
                <a:latin typeface="Arial"/>
                <a:ea typeface="Arial"/>
                <a:hlinkClick r:id="rId2"/>
              </a:rPr>
              <a:t>http://visbol.org/</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GraphViz: </a:t>
            </a:r>
            <a:r>
              <a:rPr b="0" lang="en-US" sz="2400" spc="-1" strike="noStrike" u="sng">
                <a:solidFill>
                  <a:srgbClr val="0000ff"/>
                </a:solidFill>
                <a:uFillTx/>
                <a:latin typeface="Arial"/>
                <a:ea typeface="Arial"/>
                <a:hlinkClick r:id="rId3"/>
              </a:rPr>
              <a:t>http://www.graphviz.org/</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Arial"/>
              </a:rPr>
              <a:t>DNAPlotLib: </a:t>
            </a:r>
            <a:r>
              <a:rPr b="0" lang="en-US" sz="2400" spc="-1" strike="noStrike" u="sng">
                <a:solidFill>
                  <a:srgbClr val="0000ff"/>
                </a:solidFill>
                <a:uFillTx/>
                <a:latin typeface="Arial"/>
                <a:ea typeface="Arial"/>
                <a:hlinkClick r:id="rId4"/>
              </a:rPr>
              <a:t>https://github.com/VoigtLab/dnaplotlib</a:t>
            </a:r>
            <a:r>
              <a:rPr b="0" lang="en-US" sz="2400" spc="-1" strike="noStrike">
                <a:solidFill>
                  <a:srgbClr val="000000"/>
                </a:solidFill>
                <a:latin typeface="Arial"/>
                <a:ea typeface="Arial"/>
              </a:rPr>
              <a:t> </a:t>
            </a:r>
            <a:endParaRPr b="0" lang="en-US" sz="2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Example: CRISPR Device</a:t>
            </a:r>
            <a:endParaRPr b="0" lang="en-US" sz="3200" spc="-1" strike="noStrike">
              <a:solidFill>
                <a:srgbClr val="000000"/>
              </a:solidFill>
              <a:latin typeface="Calibri"/>
            </a:endParaRPr>
          </a:p>
        </p:txBody>
      </p:sp>
      <p:pic>
        <p:nvPicPr>
          <p:cNvPr id="251" name="Picture 4" descr=""/>
          <p:cNvPicPr/>
          <p:nvPr/>
        </p:nvPicPr>
        <p:blipFill>
          <a:blip r:embed="rId1"/>
          <a:stretch/>
        </p:blipFill>
        <p:spPr>
          <a:xfrm>
            <a:off x="253440" y="1319760"/>
            <a:ext cx="8637120" cy="4595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241200" y="274680"/>
            <a:ext cx="8229240" cy="682200"/>
          </a:xfrm>
          <a:prstGeom prst="rect">
            <a:avLst/>
          </a:prstGeom>
          <a:noFill/>
          <a:ln w="9360">
            <a:noFill/>
          </a:ln>
        </p:spPr>
        <p:txBody>
          <a:bodyPr anchor="ctr"/>
          <a:p>
            <a:pPr>
              <a:lnSpc>
                <a:spcPct val="100000"/>
              </a:lnSpc>
            </a:pPr>
            <a:r>
              <a:rPr b="0" lang="en-US" sz="3200" spc="-1" strike="noStrike">
                <a:solidFill>
                  <a:srgbClr val="000000"/>
                </a:solidFill>
                <a:latin typeface="Arial"/>
                <a:ea typeface="ＭＳ Ｐゴシック"/>
              </a:rPr>
              <a:t>Example: CRISPR Circuit</a:t>
            </a:r>
            <a:endParaRPr b="0" lang="en-US" sz="3200" spc="-1" strike="noStrike">
              <a:solidFill>
                <a:srgbClr val="000000"/>
              </a:solidFill>
              <a:latin typeface="Calibri"/>
            </a:endParaRPr>
          </a:p>
        </p:txBody>
      </p:sp>
      <p:pic>
        <p:nvPicPr>
          <p:cNvPr id="253" name="Picture 4" descr=""/>
          <p:cNvPicPr/>
          <p:nvPr/>
        </p:nvPicPr>
        <p:blipFill>
          <a:blip r:embed="rId1"/>
          <a:stretch/>
        </p:blipFill>
        <p:spPr>
          <a:xfrm>
            <a:off x="88560" y="1296720"/>
            <a:ext cx="8966520" cy="47577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bbn_template.potx</Template>
  <TotalTime>19231</TotalTime>
  <Application>LibreOffice/6.0.7.3$Linux_X86_64 LibreOffice_project/00m0$Build-3</Application>
  <Words>254</Words>
  <Paragraphs>61</Paragraphs>
  <Company>BBN Technologies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2014-09-25T19:50:53Z</dcterms:created>
  <dc:creator>Jake Beal</dc:creator>
  <dc:description/>
  <dc:language>en-GB</dc:language>
  <cp:lastModifiedBy>James Scott-Brown</cp:lastModifiedBy>
  <dcterms:modified xsi:type="dcterms:W3CDTF">2021-05-20T21:12:45Z</dcterms:modified>
  <cp:revision>139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BBN Technologies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