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86" r:id="rId6"/>
    <p:sldId id="272" r:id="rId7"/>
    <p:sldId id="292" r:id="rId8"/>
    <p:sldId id="289" r:id="rId9"/>
    <p:sldId id="290" r:id="rId10"/>
    <p:sldId id="291" r:id="rId11"/>
    <p:sldId id="287" r:id="rId12"/>
    <p:sldId id="288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9C63"/>
    <a:srgbClr val="96628C"/>
    <a:srgbClr val="11A0D7"/>
    <a:srgbClr val="E61F3D"/>
    <a:srgbClr val="CD5A5A"/>
    <a:srgbClr val="FFD746"/>
    <a:srgbClr val="0E2D69"/>
    <a:srgbClr val="D9D9D9"/>
    <a:srgbClr val="EB681F"/>
    <a:srgbClr val="234A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038" y="102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Android </a:t>
            </a:r>
            <a:r>
              <a:rPr lang="en-US" dirty="0" err="1"/>
              <a:t>sdk</a:t>
            </a:r>
            <a:r>
              <a:rPr lang="en-US" dirty="0"/>
              <a:t> level 31 -&gt; android 12 minimum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48903-8EB5-294E-A216-6B54B0368783}" type="slidenum">
              <a:rPr lang="en-RU" smtClean="0"/>
              <a:t>7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3575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06/07/2025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Московский институт электроники и математики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 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Козьмин Андрей, </a:t>
            </a:r>
            <a:r>
              <a:rPr lang="ru-RU" dirty="0" err="1"/>
              <a:t>Корсаев</a:t>
            </a:r>
            <a:r>
              <a:rPr lang="ru-RU" dirty="0"/>
              <a:t> Артемий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Создать прототип будильника и необходимое ПО для его функционирования, которые предоставляют следующий функционал: отключение музыки после принятия человеком необходимой позы.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устройство и написать ПО для его функционирования.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ПО для обработки пользовательских поз.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приложение для удобного и интуитивного взаимодействия с будильником.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Цель и задачи работы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6F5BA-68C1-4CD9-A375-C07FE6E48A9B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49" b="12390"/>
          <a:stretch/>
        </p:blipFill>
        <p:spPr bwMode="auto">
          <a:xfrm>
            <a:off x="6716093" y="1706507"/>
            <a:ext cx="1958975" cy="15430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Picture 13" descr="Выпуск Android Studio Hedgehog: множество функций, направленных на  повышение эффективности разработки | AppMaster">
            <a:extLst>
              <a:ext uri="{FF2B5EF4-FFF2-40B4-BE49-F238E27FC236}">
                <a16:creationId xmlns:a16="http://schemas.microsoft.com/office/drawing/2014/main" id="{198F71D3-D389-497A-BBF2-B5CD186F9DB1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593" y="2307469"/>
            <a:ext cx="1943735" cy="129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Getting Started With ESP-IDF | Set Up Espressif IDE – RoboticWorx">
            <a:extLst>
              <a:ext uri="{FF2B5EF4-FFF2-40B4-BE49-F238E27FC236}">
                <a16:creationId xmlns:a16="http://schemas.microsoft.com/office/drawing/2014/main" id="{E89CE948-85CB-4B6F-9C19-C07A67AB0D23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343" y="3812802"/>
            <a:ext cx="2038985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Python API deployment with RStudio Connect: FastAPI | R-bloggers">
            <a:extLst>
              <a:ext uri="{FF2B5EF4-FFF2-40B4-BE49-F238E27FC236}">
                <a16:creationId xmlns:a16="http://schemas.microsoft.com/office/drawing/2014/main" id="{018547A4-42C4-4FDA-A15E-C389A2A1951E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093" y="4433047"/>
            <a:ext cx="2009775" cy="133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TensorFlow — Википедия">
            <a:extLst>
              <a:ext uri="{FF2B5EF4-FFF2-40B4-BE49-F238E27FC236}">
                <a16:creationId xmlns:a16="http://schemas.microsoft.com/office/drawing/2014/main" id="{A9C516B6-F8EF-4997-B59C-203B15D320FB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03" y="3249557"/>
            <a:ext cx="2006600" cy="1285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337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>
          <a:xfrm>
            <a:off x="7987553" y="3789926"/>
            <a:ext cx="2179072" cy="2179042"/>
          </a:xfrm>
        </p:spPr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Устройство было разработано на базе микроконтроллера </a:t>
            </a:r>
            <a:r>
              <a:rPr lang="en-US" dirty="0"/>
              <a:t>ESP32S3</a:t>
            </a:r>
            <a:r>
              <a:rPr lang="ru-RU" dirty="0"/>
              <a:t>. Для реализации программной части был использован </a:t>
            </a:r>
            <a:r>
              <a:rPr lang="en-US" dirty="0" err="1"/>
              <a:t>FreeRTOS</a:t>
            </a:r>
            <a:r>
              <a:rPr lang="en-US" dirty="0"/>
              <a:t>. </a:t>
            </a:r>
            <a:r>
              <a:rPr lang="ru-RU" dirty="0"/>
              <a:t>А звуки издаёт пьезоэлектрический излучатель.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определения пользовательских поз был реализован </a:t>
            </a:r>
            <a:r>
              <a:rPr lang="en-US" dirty="0"/>
              <a:t>HTTP </a:t>
            </a:r>
            <a:r>
              <a:rPr lang="ru-RU" dirty="0"/>
              <a:t>сервер, а так же использована </a:t>
            </a:r>
            <a:r>
              <a:rPr lang="ru-RU" dirty="0" err="1"/>
              <a:t>предобученная</a:t>
            </a:r>
            <a:r>
              <a:rPr lang="ru-RU" dirty="0"/>
              <a:t> модель, которая определяет вектора-кости человека на изображении. Полученные вектора используются для сопоставления с векторами эталонной позы.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Интуитивное и удобное </a:t>
            </a:r>
            <a:r>
              <a:rPr lang="en-US" dirty="0"/>
              <a:t>Android</a:t>
            </a:r>
            <a:r>
              <a:rPr lang="ru-RU" dirty="0"/>
              <a:t> приложение было реализовано с на языке программирования </a:t>
            </a:r>
            <a:r>
              <a:rPr lang="en-US" dirty="0"/>
              <a:t>Kotlin. </a:t>
            </a:r>
            <a:r>
              <a:rPr lang="ru-RU" dirty="0"/>
              <a:t>Для удобства была добавлена индикация подключения к устройству, а так же удобные виджеты для взаимодействия с ним.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C173CD-5B09-4754-AB9A-3D5A9DEB4D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887" b="12680"/>
          <a:stretch/>
        </p:blipFill>
        <p:spPr>
          <a:xfrm>
            <a:off x="7634658" y="1447790"/>
            <a:ext cx="1278506" cy="22567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9CCC24D-1F5A-4891-9CB3-89347B07F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887" b="24837"/>
          <a:stretch/>
        </p:blipFill>
        <p:spPr>
          <a:xfrm>
            <a:off x="9195876" y="1520686"/>
            <a:ext cx="1439475" cy="215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аппаратной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2052" name="Picture 4" descr="Пищалка Ардуино - как подключить к Arduino активный и пассивный модуль">
            <a:extLst>
              <a:ext uri="{FF2B5EF4-FFF2-40B4-BE49-F238E27FC236}">
                <a16:creationId xmlns:a16="http://schemas.microsoft.com/office/drawing/2014/main" id="{6AEA52BA-5C4B-4EC1-8BA6-53EBCDC34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15776"/>
            <a:ext cx="4338918" cy="307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60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программной части устройства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4EA096-8860-4C71-B967-0D3E0336E3A6}"/>
              </a:ext>
            </a:extLst>
          </p:cNvPr>
          <p:cNvSpPr/>
          <p:nvPr/>
        </p:nvSpPr>
        <p:spPr>
          <a:xfrm>
            <a:off x="1800744" y="3935240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  <a:endParaRPr lang="ru-RU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5F0F36-7649-47B4-9CF9-CAD269D45F4E}"/>
              </a:ext>
            </a:extLst>
          </p:cNvPr>
          <p:cNvSpPr/>
          <p:nvPr/>
        </p:nvSpPr>
        <p:spPr>
          <a:xfrm>
            <a:off x="3203533" y="229443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0E5ED04-2603-41E9-9D68-0614A5ABBC60}"/>
              </a:ext>
            </a:extLst>
          </p:cNvPr>
          <p:cNvSpPr/>
          <p:nvPr/>
        </p:nvSpPr>
        <p:spPr>
          <a:xfrm>
            <a:off x="4494213" y="348035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ble</a:t>
            </a:r>
            <a:endParaRPr lang="ru-RU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A41F94D-3B9B-40A8-B793-08AAF0F36A48}"/>
              </a:ext>
            </a:extLst>
          </p:cNvPr>
          <p:cNvSpPr/>
          <p:nvPr/>
        </p:nvSpPr>
        <p:spPr>
          <a:xfrm>
            <a:off x="4157445" y="5105015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ru-RU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33E634B-6E20-41B9-B3AD-4D6F75E8C18F}"/>
              </a:ext>
            </a:extLst>
          </p:cNvPr>
          <p:cNvSpPr/>
          <p:nvPr/>
        </p:nvSpPr>
        <p:spPr>
          <a:xfrm>
            <a:off x="2106190" y="5576046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music</a:t>
            </a:r>
            <a:endParaRPr lang="ru-RU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C1C210-8A07-48F3-9CFD-571041799D2A}"/>
              </a:ext>
            </a:extLst>
          </p:cNvPr>
          <p:cNvSpPr/>
          <p:nvPr/>
        </p:nvSpPr>
        <p:spPr>
          <a:xfrm>
            <a:off x="1013093" y="2274904"/>
            <a:ext cx="1575302" cy="8426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</a:t>
            </a:r>
            <a:endParaRPr lang="ru-RU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B48AA8-FF4F-4BBE-997A-7A385D32E2E8}"/>
              </a:ext>
            </a:extLst>
          </p:cNvPr>
          <p:cNvCxnSpPr>
            <a:cxnSpLocks/>
          </p:cNvCxnSpPr>
          <p:nvPr/>
        </p:nvCxnSpPr>
        <p:spPr>
          <a:xfrm>
            <a:off x="1765015" y="3171241"/>
            <a:ext cx="341175" cy="7103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C7A24F-5289-453D-BFFF-131CEA874958}"/>
              </a:ext>
            </a:extLst>
          </p:cNvPr>
          <p:cNvCxnSpPr>
            <a:cxnSpLocks/>
          </p:cNvCxnSpPr>
          <p:nvPr/>
        </p:nvCxnSpPr>
        <p:spPr>
          <a:xfrm flipH="1">
            <a:off x="3227040" y="3203403"/>
            <a:ext cx="156582" cy="678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DAE08B-24A9-4152-9216-E95493C12ECC}"/>
              </a:ext>
            </a:extLst>
          </p:cNvPr>
          <p:cNvCxnSpPr>
            <a:cxnSpLocks/>
          </p:cNvCxnSpPr>
          <p:nvPr/>
        </p:nvCxnSpPr>
        <p:spPr>
          <a:xfrm flipH="1">
            <a:off x="3445869" y="3881584"/>
            <a:ext cx="984238" cy="3111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9CC674-8829-46BB-B64E-48E2BE82A174}"/>
              </a:ext>
            </a:extLst>
          </p:cNvPr>
          <p:cNvCxnSpPr>
            <a:cxnSpLocks/>
          </p:cNvCxnSpPr>
          <p:nvPr/>
        </p:nvCxnSpPr>
        <p:spPr>
          <a:xfrm flipH="1" flipV="1">
            <a:off x="3420258" y="4663744"/>
            <a:ext cx="664573" cy="4412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2A9529-DC01-4179-9C02-21724D7F95BE}"/>
              </a:ext>
            </a:extLst>
          </p:cNvPr>
          <p:cNvCxnSpPr>
            <a:cxnSpLocks/>
          </p:cNvCxnSpPr>
          <p:nvPr/>
        </p:nvCxnSpPr>
        <p:spPr>
          <a:xfrm flipH="1" flipV="1">
            <a:off x="2651795" y="4845143"/>
            <a:ext cx="205739" cy="681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A86AD14E-7652-4FC5-83F9-F538012C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633" y="2294435"/>
            <a:ext cx="5613419" cy="2848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506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 </a:t>
            </a:r>
            <a:r>
              <a:rPr lang="ru-RU" dirty="0"/>
              <a:t>сервера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Для алгоритма сравнения поз в качестве ключевого параметра используется угол между векторами костей с эталонного изображения. Если угол превышает пороговое значение, то поза считается некорректной.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E04FF392-869E-4613-93AF-F9A5801A306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7127" t="14406" r="27448" b="55954"/>
          <a:stretch/>
        </p:blipFill>
        <p:spPr>
          <a:xfrm>
            <a:off x="7933764" y="3291868"/>
            <a:ext cx="2277036" cy="1281954"/>
          </a:xfrm>
        </p:spPr>
      </p:pic>
    </p:spTree>
    <p:extLst>
      <p:ext uri="{BB962C8B-B14F-4D97-AF65-F5344CB8AC3E}">
        <p14:creationId xmlns:p14="http://schemas.microsoft.com/office/powerpoint/2010/main" val="118521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Android </a:t>
            </a:r>
            <a:r>
              <a:rPr lang="ru-RU" dirty="0"/>
              <a:t>приложения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решения задач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E256B9-1199-4CA4-9008-42116749E4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22"/>
          <a:stretch/>
        </p:blipFill>
        <p:spPr>
          <a:xfrm>
            <a:off x="6167718" y="2070847"/>
            <a:ext cx="1543050" cy="3294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F57A756-2CD9-4E93-9FA0-6FC2C9CE2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60"/>
          <a:stretch/>
        </p:blipFill>
        <p:spPr>
          <a:xfrm>
            <a:off x="8020056" y="2070847"/>
            <a:ext cx="1538863" cy="32945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AD46CF-D628-4CEF-B09C-A03CF59CB8E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60"/>
          <a:stretch/>
        </p:blipFill>
        <p:spPr>
          <a:xfrm>
            <a:off x="9868206" y="2070847"/>
            <a:ext cx="1538863" cy="3294530"/>
          </a:xfrm>
          <a:prstGeom prst="rect">
            <a:avLst/>
          </a:prstGeom>
        </p:spPr>
      </p:pic>
      <p:pic>
        <p:nvPicPr>
          <p:cNvPr id="1026" name="Picture 2" descr="Get Started with Android Authentication Using Kotlin">
            <a:extLst>
              <a:ext uri="{FF2B5EF4-FFF2-40B4-BE49-F238E27FC236}">
                <a16:creationId xmlns:a16="http://schemas.microsoft.com/office/drawing/2014/main" id="{321C1647-0B5F-4F2B-9895-5B5D9B36D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38" y="1977678"/>
            <a:ext cx="2957326" cy="2655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D9C61B-81CD-49BA-B1BE-41AF556A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73" y="3236258"/>
            <a:ext cx="3357282" cy="3357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219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DA12CBBB-35ED-49C9-B271-B713E72FEA8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12461" b="12461"/>
          <a:stretch/>
        </p:blipFill>
        <p:spPr/>
      </p:pic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В результате был получен прототип, демонстрирующий реализацию поставленных задач. Данное устройство в полном объёме выполняет заданные требования, что можно считать успешным решением.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350121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устройства и сопутствующего ПО требует комплексного подхода: от проектирования аппаратной части до написания программного обеспечения, обеспечивающего корректное взаимодействие между компонентами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и библиотеки (</a:t>
            </a:r>
            <a:r>
              <a:rPr lang="en-US" dirty="0" err="1"/>
              <a:t>tensorflow</a:t>
            </a:r>
            <a:r>
              <a:rPr lang="ru-RU" dirty="0"/>
              <a:t>) позволяют точно определять позы человека в реальном времени, что открывает широкие возможности для</a:t>
            </a:r>
            <a:r>
              <a:rPr lang="en-US" dirty="0"/>
              <a:t> </a:t>
            </a:r>
            <a:r>
              <a:rPr lang="ru-RU"/>
              <a:t>решения подобных задач.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Современные инструменты создания </a:t>
            </a:r>
            <a:r>
              <a:rPr lang="en-US" dirty="0"/>
              <a:t>Android </a:t>
            </a:r>
            <a:r>
              <a:rPr lang="ru-RU" dirty="0"/>
              <a:t>приложений позволяют без применения особых знаний создавать достаточно функциональные приложения.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Департамент компьютерной инженерии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Будильник с технологией распознавания позы человека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5A231FB-89FE-4697-96BF-D9806BA3E83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5" r="6302"/>
          <a:stretch/>
        </p:blipFill>
        <p:spPr bwMode="auto">
          <a:xfrm>
            <a:off x="6259893" y="1447790"/>
            <a:ext cx="5107354" cy="4325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69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405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Будильник с технологией распознавания позы человека</vt:lpstr>
      <vt:lpstr>Цель и задачи работы</vt:lpstr>
      <vt:lpstr>Описание решения задач</vt:lpstr>
      <vt:lpstr>Разработка аппаратной части устройства</vt:lpstr>
      <vt:lpstr>Разработка программной части устройства</vt:lpstr>
      <vt:lpstr>Разработка HTTP сервера</vt:lpstr>
      <vt:lpstr>Разработка Android приложения</vt:lpstr>
      <vt:lpstr>Результаты</vt:lpstr>
      <vt:lpstr>Выводы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Кутьков Юрий Юрьевич</dc:creator>
  <cp:lastModifiedBy>Андрюха Козьмин</cp:lastModifiedBy>
  <cp:revision>39</cp:revision>
  <cp:lastPrinted>2021-11-11T13:08:42Z</cp:lastPrinted>
  <dcterms:created xsi:type="dcterms:W3CDTF">2021-11-11T08:52:47Z</dcterms:created>
  <dcterms:modified xsi:type="dcterms:W3CDTF">2025-06-07T06:10:09Z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