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1" r:id="rId5"/>
    <p:sldId id="286" r:id="rId6"/>
    <p:sldId id="272" r:id="rId7"/>
    <p:sldId id="289" r:id="rId8"/>
    <p:sldId id="290" r:id="rId9"/>
    <p:sldId id="291" r:id="rId10"/>
    <p:sldId id="287" r:id="rId11"/>
    <p:sldId id="288" r:id="rId12"/>
    <p:sldId id="285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3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Козьмин Андрей, </a:t>
            </a:r>
            <a:r>
              <a:rPr lang="ru-RU" dirty="0" err="1"/>
              <a:t>Корсаев</a:t>
            </a:r>
            <a:r>
              <a:rPr lang="ru-RU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Создать прототип будильника и необходимое ПО для его функционирования, которые предоставляют следующий функционал: отключение музыки после принятия человеком необходимой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устройство и написать ПО для его функционирования.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ПО для обработки пользовательских поз.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приложение для удобного и интуитивного взаимодействия с будильником.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6F5BA-68C1-4CD9-A375-C07FE6E48A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390"/>
          <a:stretch/>
        </p:blipFill>
        <p:spPr bwMode="auto">
          <a:xfrm>
            <a:off x="6716093" y="1706507"/>
            <a:ext cx="1958975" cy="1543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Выпуск Android Studio Hedgehog: множество функций, направленных на  повышение эффективности разработки | AppMaster">
            <a:extLst>
              <a:ext uri="{FF2B5EF4-FFF2-40B4-BE49-F238E27FC236}">
                <a16:creationId xmlns:a16="http://schemas.microsoft.com/office/drawing/2014/main" id="{198F71D3-D389-497A-BBF2-B5CD186F9D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3" y="2307469"/>
            <a:ext cx="1943735" cy="129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etting Started With ESP-IDF | Set Up Espressif IDE – RoboticWorx">
            <a:extLst>
              <a:ext uri="{FF2B5EF4-FFF2-40B4-BE49-F238E27FC236}">
                <a16:creationId xmlns:a16="http://schemas.microsoft.com/office/drawing/2014/main" id="{E89CE948-85CB-4B6F-9C19-C07A67AB0D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3" y="3812802"/>
            <a:ext cx="203898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ython API deployment with RStudio Connect: FastAPI | R-bloggers">
            <a:extLst>
              <a:ext uri="{FF2B5EF4-FFF2-40B4-BE49-F238E27FC236}">
                <a16:creationId xmlns:a16="http://schemas.microsoft.com/office/drawing/2014/main" id="{018547A4-42C4-4FDA-A15E-C389A2A195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93" y="4433047"/>
            <a:ext cx="200977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nsorFlow — Википедия">
            <a:extLst>
              <a:ext uri="{FF2B5EF4-FFF2-40B4-BE49-F238E27FC236}">
                <a16:creationId xmlns:a16="http://schemas.microsoft.com/office/drawing/2014/main" id="{A9C516B6-F8EF-4997-B59C-203B15D320F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03" y="3249557"/>
            <a:ext cx="200660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>
          <a:xfrm>
            <a:off x="7987553" y="3789926"/>
            <a:ext cx="2179072" cy="2179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Устройство было разработано на базе микроконтроллера </a:t>
            </a:r>
            <a:r>
              <a:rPr lang="en-US" dirty="0"/>
              <a:t>ESP32S3</a:t>
            </a:r>
            <a:r>
              <a:rPr lang="ru-RU" dirty="0"/>
              <a:t>. Для реализации программной части был использован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ru-RU" dirty="0"/>
              <a:t>А звуки издаёт пьезоэлектрический излучатель.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определения пользовательских поз был реализован </a:t>
            </a:r>
            <a:r>
              <a:rPr lang="en-US" dirty="0"/>
              <a:t>HTTP </a:t>
            </a:r>
            <a:r>
              <a:rPr lang="ru-RU" dirty="0"/>
              <a:t>сервер, а так же использована </a:t>
            </a:r>
            <a:r>
              <a:rPr lang="ru-RU" dirty="0" err="1"/>
              <a:t>предобученная</a:t>
            </a:r>
            <a:r>
              <a:rPr lang="ru-RU" dirty="0"/>
              <a:t> модель, которая определяет вектора-кости человека на изображении. Полученные вектора используются для сопоставления с векторами эталонной позы.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Интуитивное и удобное </a:t>
            </a:r>
            <a:r>
              <a:rPr lang="en-US" dirty="0"/>
              <a:t>Android</a:t>
            </a:r>
            <a:r>
              <a:rPr lang="ru-RU" dirty="0"/>
              <a:t> приложение было реализовано с на языке программирования </a:t>
            </a:r>
            <a:r>
              <a:rPr lang="en-US" dirty="0"/>
              <a:t>Kotlin. </a:t>
            </a:r>
            <a:r>
              <a:rPr lang="ru-RU" dirty="0"/>
              <a:t>Для удобства была добавлена индикация подключения к устройству, а так же удобные виджеты для взаимодействия с ним.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73CD-5B09-4754-AB9A-3D5A9DEB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7" b="12680"/>
          <a:stretch/>
        </p:blipFill>
        <p:spPr>
          <a:xfrm>
            <a:off x="7634658" y="1447790"/>
            <a:ext cx="1278506" cy="2256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CC24D-1F5A-4891-9CB3-89347B07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7" b="24837"/>
          <a:stretch/>
        </p:blipFill>
        <p:spPr>
          <a:xfrm>
            <a:off x="9195876" y="1520686"/>
            <a:ext cx="1439475" cy="2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EA096-8860-4C71-B967-0D3E0336E3A6}"/>
              </a:ext>
            </a:extLst>
          </p:cNvPr>
          <p:cNvSpPr/>
          <p:nvPr/>
        </p:nvSpPr>
        <p:spPr>
          <a:xfrm>
            <a:off x="1800744" y="3935240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ru-R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F0F36-7649-47B4-9CF9-CAD269D45F4E}"/>
              </a:ext>
            </a:extLst>
          </p:cNvPr>
          <p:cNvSpPr/>
          <p:nvPr/>
        </p:nvSpPr>
        <p:spPr>
          <a:xfrm>
            <a:off x="3203533" y="229443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5ED04-2603-41E9-9D68-0614A5ABBC60}"/>
              </a:ext>
            </a:extLst>
          </p:cNvPr>
          <p:cNvSpPr/>
          <p:nvPr/>
        </p:nvSpPr>
        <p:spPr>
          <a:xfrm>
            <a:off x="4494213" y="348035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ble</a:t>
            </a:r>
            <a:endParaRPr lang="ru-R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41F94D-3B9B-40A8-B793-08AAF0F36A48}"/>
              </a:ext>
            </a:extLst>
          </p:cNvPr>
          <p:cNvSpPr/>
          <p:nvPr/>
        </p:nvSpPr>
        <p:spPr>
          <a:xfrm>
            <a:off x="4157445" y="510501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3E634B-6E20-41B9-B3AD-4D6F75E8C18F}"/>
              </a:ext>
            </a:extLst>
          </p:cNvPr>
          <p:cNvSpPr/>
          <p:nvPr/>
        </p:nvSpPr>
        <p:spPr>
          <a:xfrm>
            <a:off x="2106190" y="5576046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ru-R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C1C210-8A07-48F3-9CFD-571041799D2A}"/>
              </a:ext>
            </a:extLst>
          </p:cNvPr>
          <p:cNvSpPr/>
          <p:nvPr/>
        </p:nvSpPr>
        <p:spPr>
          <a:xfrm>
            <a:off x="1013093" y="227490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48AA8-FF4F-4BBE-997A-7A385D32E2E8}"/>
              </a:ext>
            </a:extLst>
          </p:cNvPr>
          <p:cNvCxnSpPr>
            <a:cxnSpLocks/>
          </p:cNvCxnSpPr>
          <p:nvPr/>
        </p:nvCxnSpPr>
        <p:spPr>
          <a:xfrm>
            <a:off x="1765015" y="3171241"/>
            <a:ext cx="341175" cy="710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7A24F-5289-453D-BFFF-131CEA874958}"/>
              </a:ext>
            </a:extLst>
          </p:cNvPr>
          <p:cNvCxnSpPr>
            <a:cxnSpLocks/>
          </p:cNvCxnSpPr>
          <p:nvPr/>
        </p:nvCxnSpPr>
        <p:spPr>
          <a:xfrm flipH="1">
            <a:off x="3227040" y="3203403"/>
            <a:ext cx="156582" cy="678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AE08B-24A9-4152-9216-E95493C12ECC}"/>
              </a:ext>
            </a:extLst>
          </p:cNvPr>
          <p:cNvCxnSpPr>
            <a:cxnSpLocks/>
          </p:cNvCxnSpPr>
          <p:nvPr/>
        </p:nvCxnSpPr>
        <p:spPr>
          <a:xfrm flipH="1">
            <a:off x="3445869" y="3881584"/>
            <a:ext cx="984238" cy="311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CC674-8829-46BB-B64E-48E2BE82A174}"/>
              </a:ext>
            </a:extLst>
          </p:cNvPr>
          <p:cNvCxnSpPr>
            <a:cxnSpLocks/>
          </p:cNvCxnSpPr>
          <p:nvPr/>
        </p:nvCxnSpPr>
        <p:spPr>
          <a:xfrm flipH="1" flipV="1">
            <a:off x="3420258" y="4663744"/>
            <a:ext cx="664573" cy="441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2A9529-DC01-4179-9C02-21724D7F95BE}"/>
              </a:ext>
            </a:extLst>
          </p:cNvPr>
          <p:cNvCxnSpPr>
            <a:cxnSpLocks/>
          </p:cNvCxnSpPr>
          <p:nvPr/>
        </p:nvCxnSpPr>
        <p:spPr>
          <a:xfrm flipH="1" flipV="1">
            <a:off x="2651795" y="4845143"/>
            <a:ext cx="205739" cy="68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6AD14E-7652-4FC5-83F9-F538012C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33" y="2294435"/>
            <a:ext cx="5613419" cy="28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0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сервера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алгоритма сравнения поз в качестве ключевого параметра используется угол между векторами костей с эталонного изображения. Если угол превышает пороговое значение, то поза считается некорректной.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4FF392-869E-4613-93AF-F9A5801A3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7127" t="14406" r="27448" b="55954"/>
          <a:stretch/>
        </p:blipFill>
        <p:spPr>
          <a:xfrm>
            <a:off x="7933764" y="3291868"/>
            <a:ext cx="2277036" cy="1281954"/>
          </a:xfrm>
        </p:spPr>
      </p:pic>
    </p:spTree>
    <p:extLst>
      <p:ext uri="{BB962C8B-B14F-4D97-AF65-F5344CB8AC3E}">
        <p14:creationId xmlns:p14="http://schemas.microsoft.com/office/powerpoint/2010/main" val="118521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256B9-1199-4CA4-9008-42116749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2"/>
          <a:stretch/>
        </p:blipFill>
        <p:spPr>
          <a:xfrm>
            <a:off x="6167718" y="2070847"/>
            <a:ext cx="1543050" cy="3294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7A756-2CD9-4E93-9FA0-6FC2C9CE2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0"/>
          <a:stretch/>
        </p:blipFill>
        <p:spPr>
          <a:xfrm>
            <a:off x="8020056" y="2070847"/>
            <a:ext cx="1538863" cy="3294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D46CF-D628-4CEF-B09C-A03CF59CB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9868206" y="2070847"/>
            <a:ext cx="1538863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результате был получен прототип, демонстрирующий реализацию поставленных задач. Данное устройство в полном объёме выполняет заданные требования, что можно считать успешным решением.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5012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создания </a:t>
            </a:r>
            <a:r>
              <a:rPr lang="en-US" dirty="0"/>
              <a:t>Android </a:t>
            </a:r>
            <a:r>
              <a:rPr lang="ru-RU" dirty="0"/>
              <a:t>приложений позволяют без применения особых знаний создавать достаточно функциональные приложения.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и библиотеки (</a:t>
            </a:r>
            <a:r>
              <a:rPr lang="en-US" dirty="0" err="1"/>
              <a:t>tensorflow</a:t>
            </a:r>
            <a:r>
              <a:rPr lang="ru-RU" dirty="0"/>
              <a:t>) позволяют точно определять позы человека в реальном времени, что открывает широкие возможности для</a:t>
            </a:r>
            <a:r>
              <a:rPr lang="en-US" dirty="0"/>
              <a:t> </a:t>
            </a:r>
            <a:r>
              <a:rPr lang="ru-RU" dirty="0"/>
              <a:t>решения подобных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устройства и сопутствующего ПО требует комплексного подхода: от проектирования аппаратной части до написания программного обеспечения, обеспечивающего корректное взаимодействие между компонентами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5A231FB-89FE-4697-96BF-D9806BA3E8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6302"/>
          <a:stretch/>
        </p:blipFill>
        <p:spPr bwMode="auto">
          <a:xfrm>
            <a:off x="6259893" y="1447790"/>
            <a:ext cx="5107354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9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378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HSE Sans</vt:lpstr>
      <vt:lpstr>Office Theme</vt:lpstr>
      <vt:lpstr>Будильник с технологией распознавания позы человека</vt:lpstr>
      <vt:lpstr>Цель и задачи работы</vt:lpstr>
      <vt:lpstr>Описание решения задач</vt:lpstr>
      <vt:lpstr>Разработка устройства</vt:lpstr>
      <vt:lpstr>Разработка HTTP сервера</vt:lpstr>
      <vt:lpstr>Разработка Android приложения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Андрюха Козьмин</cp:lastModifiedBy>
  <cp:revision>36</cp:revision>
  <cp:lastPrinted>2021-11-11T13:08:42Z</cp:lastPrinted>
  <dcterms:created xsi:type="dcterms:W3CDTF">2021-11-11T08:52:47Z</dcterms:created>
  <dcterms:modified xsi:type="dcterms:W3CDTF">2025-06-07T05:29:46Z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