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1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000000"/>
    <a:srgbClr val="002060"/>
    <a:srgbClr val="7CFC00"/>
    <a:srgbClr val="F8F8F8"/>
    <a:srgbClr val="FFFF66"/>
    <a:srgbClr val="FFFF99"/>
    <a:srgbClr val="66FF33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5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98B4A-6CEA-4635-A00A-E19E57BBFDB9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223B-95E8-4F3F-9A53-0545C978DF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6223B-95E8-4F3F-9A53-0545C978DF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6223B-95E8-4F3F-9A53-0545C978DF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6C23-AE07-4433-9B3A-8CE06417A35D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6C23-AE07-4433-9B3A-8CE06417A35D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3A919-DAB7-4F0A-B726-12B184D84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control data, database, database settings, gear, options, preferences, settings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269" y="2826483"/>
            <a:ext cx="685800" cy="685801"/>
          </a:xfrm>
          <a:prstGeom prst="rect">
            <a:avLst/>
          </a:prstGeom>
          <a:noFill/>
        </p:spPr>
      </p:pic>
      <p:pic>
        <p:nvPicPr>
          <p:cNvPr id="2" name="Picture 2" descr="add, database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376" y="3940312"/>
            <a:ext cx="321218" cy="321218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933242" y="1133340"/>
            <a:ext cx="11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Arial Rounded MT Bold" pitchFamily="34" charset="0"/>
              </a:rPr>
              <a:t>synapse</a:t>
            </a:r>
            <a:endParaRPr lang="en-US" i="1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2057400" y="1752600"/>
            <a:ext cx="4876800" cy="3315789"/>
            <a:chOff x="2057400" y="1752600"/>
            <a:chExt cx="4876800" cy="3315789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2854234" y="2364377"/>
              <a:ext cx="1412966" cy="114082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2410097" y="3383280"/>
              <a:ext cx="1857103" cy="12192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612571" y="3505200"/>
              <a:ext cx="1654629" cy="714103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276600" y="3505200"/>
              <a:ext cx="990600" cy="12192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2286000" y="1752600"/>
              <a:ext cx="1219199" cy="1219200"/>
              <a:chOff x="2286000" y="1752600"/>
              <a:chExt cx="1219199" cy="1219200"/>
            </a:xfrm>
          </p:grpSpPr>
          <p:pic>
            <p:nvPicPr>
              <p:cNvPr id="1028" name="Picture 4" descr="bitbucket, branch, contribute, files, manage, repository, svn icon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6000" y="2133599"/>
                <a:ext cx="838200" cy="838201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branch, contribute, files, github, manage, repository, svn ic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67000" y="1752600"/>
                <a:ext cx="838199" cy="838200"/>
              </a:xfrm>
              <a:prstGeom prst="rect">
                <a:avLst/>
              </a:prstGeom>
              <a:noFill/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057400" y="3048000"/>
              <a:ext cx="685800" cy="685800"/>
              <a:chOff x="4419600" y="3733800"/>
              <a:chExt cx="914400" cy="9144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12" name="Oval 11"/>
              <p:cNvSpPr/>
              <p:nvPr/>
            </p:nvSpPr>
            <p:spPr>
              <a:xfrm>
                <a:off x="4419600" y="3733800"/>
                <a:ext cx="914400" cy="914400"/>
              </a:xfrm>
              <a:prstGeom prst="ellipse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6" name="Picture 22" descr="action, cog, gear, options, preferences, service, settings icon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572000" y="3886200"/>
                <a:ext cx="609600" cy="609601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cxnSp>
          <p:nvCxnSpPr>
            <p:cNvPr id="42" name="Straight Connector 41"/>
            <p:cNvCxnSpPr/>
            <p:nvPr/>
          </p:nvCxnSpPr>
          <p:spPr>
            <a:xfrm flipV="1">
              <a:off x="5791200" y="1981200"/>
              <a:ext cx="762000" cy="8382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791200" y="2819400"/>
              <a:ext cx="838200" cy="3810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791200" y="2590800"/>
              <a:ext cx="914400" cy="228600"/>
            </a:xfrm>
            <a:prstGeom prst="line">
              <a:avLst/>
            </a:prstGeom>
            <a:ln w="44450" cmpd="sng">
              <a:solidFill>
                <a:schemeClr val="bg1">
                  <a:lumMod val="6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267200" y="2819400"/>
              <a:ext cx="1524000" cy="6858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4267200" y="3505200"/>
              <a:ext cx="1371600" cy="419100"/>
            </a:xfrm>
            <a:prstGeom prst="line">
              <a:avLst/>
            </a:prstGeom>
            <a:ln w="44450" cmpd="sng">
              <a:solidFill>
                <a:srgbClr val="002060">
                  <a:alpha val="74902"/>
                </a:srgb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3431187" y="3050187"/>
              <a:ext cx="1676400" cy="9144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324600" y="1828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53200" y="23622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477000" y="2971800"/>
              <a:ext cx="381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10200" y="2438400"/>
              <a:ext cx="762000" cy="76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computing, hosting, internet network, network, server, web hosting, web server ic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62600" y="3657600"/>
              <a:ext cx="685800" cy="685801"/>
            </a:xfrm>
            <a:prstGeom prst="rect">
              <a:avLst/>
            </a:prstGeom>
            <a:noFill/>
          </p:spPr>
        </p:pic>
        <p:pic>
          <p:nvPicPr>
            <p:cNvPr id="2052" name="Picture 4" descr="cloud, cloudy, server, sky, weather icon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62600" y="25908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053" name="Picture 5" descr="C:\Users\Steve Shortt\Desktop\Untitled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57695" y="3897222"/>
              <a:ext cx="694509" cy="694509"/>
            </a:xfrm>
            <a:prstGeom prst="rect">
              <a:avLst/>
            </a:prstGeom>
            <a:noFill/>
          </p:spPr>
        </p:pic>
        <p:grpSp>
          <p:nvGrpSpPr>
            <p:cNvPr id="37" name="Group 36"/>
            <p:cNvGrpSpPr/>
            <p:nvPr/>
          </p:nvGrpSpPr>
          <p:grpSpPr>
            <a:xfrm>
              <a:off x="2934788" y="4382589"/>
              <a:ext cx="685800" cy="685800"/>
              <a:chOff x="2934788" y="4382589"/>
              <a:chExt cx="685800" cy="6858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934788" y="4382589"/>
                <a:ext cx="685800" cy="6858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1" name="Picture 3" descr="C:\Devo\git\categories-128.png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087370" y="4535171"/>
                <a:ext cx="380637" cy="380637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3657600" y="3298371"/>
              <a:ext cx="1231880" cy="451055"/>
              <a:chOff x="1273629" y="2018211"/>
              <a:chExt cx="1231880" cy="451055"/>
            </a:xfrm>
          </p:grpSpPr>
          <p:grpSp>
            <p:nvGrpSpPr>
              <p:cNvPr id="55" name="Group 158"/>
              <p:cNvGrpSpPr/>
              <p:nvPr/>
            </p:nvGrpSpPr>
            <p:grpSpPr>
              <a:xfrm rot="5400000">
                <a:off x="1664041" y="1627799"/>
                <a:ext cx="451055" cy="1231880"/>
                <a:chOff x="2555966" y="727167"/>
                <a:chExt cx="481148" cy="1330237"/>
              </a:xfrm>
            </p:grpSpPr>
            <p:sp>
              <p:nvSpPr>
                <p:cNvPr id="58" name="Right Triangle 57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ight Triangle 59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410110" y="2061400"/>
                <a:ext cx="9589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Microsoft JhengHei" pitchFamily="34" charset="-120"/>
                    <a:ea typeface="Microsoft JhengHei" pitchFamily="34" charset="-120"/>
                  </a:rPr>
                  <a:t>synapse</a:t>
                </a:r>
                <a:endParaRPr lang="en-US" sz="1600" i="1" dirty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7367940" y="6105309"/>
            <a:ext cx="1234440" cy="448056"/>
            <a:chOff x="4652059" y="2517156"/>
            <a:chExt cx="1234440" cy="448056"/>
          </a:xfrm>
        </p:grpSpPr>
        <p:grpSp>
          <p:nvGrpSpPr>
            <p:cNvPr id="39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41" name="Right Triangle 40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Triangle 46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cxnSp>
        <p:nvCxnSpPr>
          <p:cNvPr id="59" name="Straight Connector 58"/>
          <p:cNvCxnSpPr/>
          <p:nvPr/>
        </p:nvCxnSpPr>
        <p:spPr>
          <a:xfrm flipH="1" flipV="1">
            <a:off x="2854234" y="2364377"/>
            <a:ext cx="1412966" cy="1140823"/>
          </a:xfrm>
          <a:prstGeom prst="line">
            <a:avLst/>
          </a:prstGeom>
          <a:ln w="44450" cmpd="sng">
            <a:solidFill>
              <a:srgbClr val="002060">
                <a:alpha val="74902"/>
              </a:srgb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2410097" y="3383280"/>
            <a:ext cx="1857103" cy="121920"/>
          </a:xfrm>
          <a:prstGeom prst="line">
            <a:avLst/>
          </a:prstGeom>
          <a:ln w="44450" cmpd="sng">
            <a:solidFill>
              <a:srgbClr val="002060">
                <a:alpha val="74902"/>
              </a:srgb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612571" y="3505200"/>
            <a:ext cx="1654629" cy="714103"/>
          </a:xfrm>
          <a:prstGeom prst="line">
            <a:avLst/>
          </a:prstGeom>
          <a:ln w="44450" cmpd="sng">
            <a:solidFill>
              <a:srgbClr val="002060">
                <a:alpha val="74902"/>
              </a:srgb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276600" y="3505200"/>
            <a:ext cx="990600" cy="1219200"/>
          </a:xfrm>
          <a:prstGeom prst="line">
            <a:avLst/>
          </a:prstGeom>
          <a:ln w="44450" cmpd="sng">
            <a:solidFill>
              <a:srgbClr val="002060">
                <a:alpha val="74902"/>
              </a:srgb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itbucket, branch, contribute, files, manage, repository, svn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133599"/>
            <a:ext cx="838200" cy="838201"/>
          </a:xfrm>
          <a:prstGeom prst="rect">
            <a:avLst/>
          </a:prstGeom>
          <a:noFill/>
        </p:spPr>
      </p:pic>
      <p:pic>
        <p:nvPicPr>
          <p:cNvPr id="1032" name="Picture 8" descr="branch, contribute, files, github, manage, repository, sv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0667" y="5638800"/>
            <a:ext cx="838199" cy="838200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2057400" y="3048000"/>
            <a:ext cx="685800" cy="685800"/>
          </a:xfrm>
          <a:prstGeom prst="ellipse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791200" y="1981200"/>
            <a:ext cx="762000" cy="838200"/>
          </a:xfrm>
          <a:prstGeom prst="line">
            <a:avLst/>
          </a:prstGeom>
          <a:ln w="44450" cmpd="sng">
            <a:solidFill>
              <a:schemeClr val="bg1">
                <a:lumMod val="6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5791200" y="2819400"/>
            <a:ext cx="838200" cy="381000"/>
          </a:xfrm>
          <a:prstGeom prst="line">
            <a:avLst/>
          </a:prstGeom>
          <a:ln w="44450" cmpd="sng">
            <a:solidFill>
              <a:schemeClr val="bg1">
                <a:lumMod val="6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791200" y="2590800"/>
            <a:ext cx="914400" cy="228600"/>
          </a:xfrm>
          <a:prstGeom prst="line">
            <a:avLst/>
          </a:prstGeom>
          <a:ln w="44450" cmpd="sng">
            <a:solidFill>
              <a:schemeClr val="bg1">
                <a:lumMod val="6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267200" y="2819400"/>
            <a:ext cx="1524000" cy="685800"/>
          </a:xfrm>
          <a:prstGeom prst="line">
            <a:avLst/>
          </a:prstGeom>
          <a:ln w="44450" cmpd="sng">
            <a:solidFill>
              <a:srgbClr val="002060">
                <a:alpha val="74902"/>
              </a:srgb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267200" y="3505200"/>
            <a:ext cx="1371600" cy="419100"/>
          </a:xfrm>
          <a:prstGeom prst="line">
            <a:avLst/>
          </a:prstGeom>
          <a:ln w="44450" cmpd="sng">
            <a:solidFill>
              <a:srgbClr val="002060">
                <a:alpha val="74902"/>
              </a:srgb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430093" y="3049093"/>
            <a:ext cx="1676400" cy="914400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324600" y="1828800"/>
            <a:ext cx="381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553200" y="2362200"/>
            <a:ext cx="381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477000" y="2971800"/>
            <a:ext cx="381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430093" y="3049093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410200" y="2438400"/>
            <a:ext cx="762000" cy="76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mputing, hosting, internet network, network, server, web hosting, web server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3657600"/>
            <a:ext cx="685800" cy="685801"/>
          </a:xfrm>
          <a:prstGeom prst="rect">
            <a:avLst/>
          </a:prstGeom>
          <a:noFill/>
        </p:spPr>
      </p:pic>
      <p:pic>
        <p:nvPicPr>
          <p:cNvPr id="2052" name="Picture 4" descr="cloud, cloudy, server, sky, weather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2590800"/>
            <a:ext cx="457200" cy="457200"/>
          </a:xfrm>
          <a:prstGeom prst="rect">
            <a:avLst/>
          </a:prstGeom>
          <a:noFill/>
        </p:spPr>
      </p:pic>
      <p:pic>
        <p:nvPicPr>
          <p:cNvPr id="2053" name="Picture 5" descr="C:\Users\Steve Shortt\Desktop\Untitl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57695" y="3897222"/>
            <a:ext cx="694509" cy="694509"/>
          </a:xfrm>
          <a:prstGeom prst="rect">
            <a:avLst/>
          </a:prstGeom>
          <a:noFill/>
        </p:spPr>
      </p:pic>
      <p:grpSp>
        <p:nvGrpSpPr>
          <p:cNvPr id="6" name="Group 36"/>
          <p:cNvGrpSpPr/>
          <p:nvPr/>
        </p:nvGrpSpPr>
        <p:grpSpPr>
          <a:xfrm>
            <a:off x="2934788" y="4382589"/>
            <a:ext cx="685800" cy="685800"/>
            <a:chOff x="2934788" y="4382589"/>
            <a:chExt cx="685800" cy="6858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Oval 34"/>
            <p:cNvSpPr/>
            <p:nvPr/>
          </p:nvSpPr>
          <p:spPr>
            <a:xfrm>
              <a:off x="2934788" y="4382589"/>
              <a:ext cx="685800" cy="68580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1" name="Picture 3" descr="C:\Devo\git\categories-128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87370" y="4535171"/>
              <a:ext cx="380637" cy="380637"/>
            </a:xfrm>
            <a:prstGeom prst="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</p:grpSp>
      <p:pic>
        <p:nvPicPr>
          <p:cNvPr id="10" name="Picture 3" descr="C:\Devo\git\Synapse\resources\service_gra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64066" y="3142554"/>
            <a:ext cx="496692" cy="496692"/>
          </a:xfrm>
          <a:prstGeom prst="rect">
            <a:avLst/>
          </a:prstGeom>
          <a:noFill/>
        </p:spPr>
      </p:pic>
      <p:pic>
        <p:nvPicPr>
          <p:cNvPr id="58" name="Picture 5" descr="C:\Devo\git\Synapse\resources\syn_lightning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69361" y="3270998"/>
            <a:ext cx="1197864" cy="470590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3836925" y="3343938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synapse</a:t>
            </a:r>
            <a:endParaRPr lang="en-US" sz="1200" i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pic>
        <p:nvPicPr>
          <p:cNvPr id="36" name="Picture 2" descr="C:\Devo\git\Synapse\resources\git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77693" y="5948627"/>
            <a:ext cx="455612" cy="455612"/>
          </a:xfrm>
          <a:prstGeom prst="rect">
            <a:avLst/>
          </a:prstGeom>
          <a:noFill/>
        </p:spPr>
      </p:pic>
      <p:grpSp>
        <p:nvGrpSpPr>
          <p:cNvPr id="54" name="Group 53"/>
          <p:cNvGrpSpPr/>
          <p:nvPr/>
        </p:nvGrpSpPr>
        <p:grpSpPr>
          <a:xfrm>
            <a:off x="2743199" y="1828800"/>
            <a:ext cx="685800" cy="685800"/>
            <a:chOff x="2743199" y="1828800"/>
            <a:chExt cx="685800" cy="685800"/>
          </a:xfrm>
        </p:grpSpPr>
        <p:sp>
          <p:nvSpPr>
            <p:cNvPr id="37" name="Oval 36"/>
            <p:cNvSpPr/>
            <p:nvPr/>
          </p:nvSpPr>
          <p:spPr>
            <a:xfrm>
              <a:off x="2743199" y="1828800"/>
              <a:ext cx="685800" cy="685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  <a:alpha val="50196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Steve Shortt\Desktop\git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863056" y="1948657"/>
              <a:ext cx="446086" cy="44608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1242913" y="1473461"/>
            <a:ext cx="6402615" cy="3570013"/>
            <a:chOff x="1242913" y="1473461"/>
            <a:chExt cx="6402615" cy="3570013"/>
          </a:xfrm>
        </p:grpSpPr>
        <p:sp>
          <p:nvSpPr>
            <p:cNvPr id="75" name="Can 74"/>
            <p:cNvSpPr/>
            <p:nvPr/>
          </p:nvSpPr>
          <p:spPr>
            <a:xfrm>
              <a:off x="4121815" y="3608734"/>
              <a:ext cx="738788" cy="810866"/>
            </a:xfrm>
            <a:prstGeom prst="ca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10-Point Star 77"/>
            <p:cNvSpPr/>
            <p:nvPr/>
          </p:nvSpPr>
          <p:spPr>
            <a:xfrm>
              <a:off x="2842304" y="1890490"/>
              <a:ext cx="841248" cy="841248"/>
            </a:xfrm>
            <a:prstGeom prst="star10">
              <a:avLst/>
            </a:prstGeom>
            <a:solidFill>
              <a:srgbClr val="00206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096932" y="1888186"/>
              <a:ext cx="844333" cy="844333"/>
              <a:chOff x="4057226" y="2614022"/>
              <a:chExt cx="1216152" cy="1216152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057226" y="2614022"/>
                <a:ext cx="1216152" cy="1216152"/>
              </a:xfrm>
              <a:prstGeom prst="roundRect">
                <a:avLst/>
              </a:prstGeom>
              <a:solidFill>
                <a:srgbClr val="002060">
                  <a:alpha val="5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158"/>
              <p:cNvGrpSpPr/>
              <p:nvPr/>
            </p:nvGrpSpPr>
            <p:grpSpPr>
              <a:xfrm rot="5400000">
                <a:off x="4478766" y="2712647"/>
                <a:ext cx="373073" cy="1018902"/>
                <a:chOff x="2555966" y="727167"/>
                <a:chExt cx="481148" cy="1330237"/>
              </a:xfrm>
              <a:solidFill>
                <a:srgbClr val="7CFC00"/>
              </a:solidFill>
            </p:grpSpPr>
            <p:sp>
              <p:nvSpPr>
                <p:cNvPr id="39" name="Right Triangle 38"/>
                <p:cNvSpPr/>
                <p:nvPr/>
              </p:nvSpPr>
              <p:spPr>
                <a:xfrm rot="5400000">
                  <a:off x="2514599" y="1534888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Triangle 39"/>
                <p:cNvSpPr/>
                <p:nvPr/>
              </p:nvSpPr>
              <p:spPr>
                <a:xfrm rot="16200000">
                  <a:off x="2340428" y="942705"/>
                  <a:ext cx="738054" cy="306977"/>
                </a:xfrm>
                <a:prstGeom prst="rtTriangle">
                  <a:avLst/>
                </a:prstGeom>
                <a:grpFill/>
                <a:ln>
                  <a:solidFill>
                    <a:srgbClr val="66FF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3571055" y="3977587"/>
              <a:ext cx="524937" cy="303694"/>
              <a:chOff x="2108199" y="4691638"/>
              <a:chExt cx="524937" cy="303694"/>
            </a:xfrm>
          </p:grpSpPr>
          <p:sp>
            <p:nvSpPr>
              <p:cNvPr id="43" name="Left Bracket 42"/>
              <p:cNvSpPr/>
              <p:nvPr/>
            </p:nvSpPr>
            <p:spPr>
              <a:xfrm rot="16200000">
                <a:off x="2269068" y="4631263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2183665" y="4691638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/>
            <p:cNvGrpSpPr/>
            <p:nvPr/>
          </p:nvGrpSpPr>
          <p:grpSpPr>
            <a:xfrm>
              <a:off x="4881365" y="3977587"/>
              <a:ext cx="524937" cy="303694"/>
              <a:chOff x="3592444" y="4645257"/>
              <a:chExt cx="524937" cy="303694"/>
            </a:xfrm>
          </p:grpSpPr>
          <p:sp>
            <p:nvSpPr>
              <p:cNvPr id="51" name="Left Bracket 50"/>
              <p:cNvSpPr/>
              <p:nvPr/>
            </p:nvSpPr>
            <p:spPr>
              <a:xfrm rot="16200000">
                <a:off x="3753313" y="4584882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10800000">
                <a:off x="3667910" y="4645257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" name="Straight Arrow Connector 61"/>
            <p:cNvCxnSpPr/>
            <p:nvPr/>
          </p:nvCxnSpPr>
          <p:spPr>
            <a:xfrm>
              <a:off x="3395133" y="2692400"/>
              <a:ext cx="431018" cy="124434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37" idx="2"/>
            </p:cNvCxnSpPr>
            <p:nvPr/>
          </p:nvCxnSpPr>
          <p:spPr>
            <a:xfrm flipV="1">
              <a:off x="5141481" y="2732519"/>
              <a:ext cx="377618" cy="1174654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555239" y="2834510"/>
              <a:ext cx="1026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publisher</a:t>
              </a:r>
            </a:p>
            <a:p>
              <a:pPr algn="ctr"/>
              <a:r>
                <a:rPr lang="en-US" sz="1200" dirty="0" err="1" smtClean="0"/>
                <a:t>enqueues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request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23278" y="3603414"/>
              <a:ext cx="752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dequeue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242913" y="1895413"/>
              <a:ext cx="1008188" cy="840173"/>
              <a:chOff x="1383320" y="3147182"/>
              <a:chExt cx="1008188" cy="840173"/>
            </a:xfrm>
          </p:grpSpPr>
          <p:pic>
            <p:nvPicPr>
              <p:cNvPr id="3074" name="Picture 2" descr="C:\Devo\git\Synapse\resources\yaml_doc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54089" y="3147182"/>
                <a:ext cx="466651" cy="609503"/>
              </a:xfrm>
              <a:prstGeom prst="rect">
                <a:avLst/>
              </a:prstGeom>
              <a:noFill/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383320" y="3710356"/>
                <a:ext cx="10081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synapse plan</a:t>
                </a:r>
                <a:endParaRPr lang="en-US" dirty="0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>
              <a:off x="2026014" y="2314392"/>
              <a:ext cx="844192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6627967" y="1473461"/>
              <a:ext cx="947224" cy="883524"/>
              <a:chOff x="6712634" y="3115994"/>
              <a:chExt cx="947224" cy="88352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712634" y="3115994"/>
                <a:ext cx="947224" cy="262207"/>
                <a:chOff x="6787662" y="3341077"/>
                <a:chExt cx="1041010" cy="288169"/>
              </a:xfrm>
            </p:grpSpPr>
            <p:sp>
              <p:nvSpPr>
                <p:cNvPr id="100" name="Flowchart: Terminator 9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6712634" y="3426653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0" name="Flowchart: Terminator 10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6712634" y="3737311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6" name="Flowchart: Terminator 115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076" name="Picture 4" descr="https://cdn2.iconfinder.com/data/icons/amazon-aws-stencils/100/Non-Service_Specific_copy_Generic_Database-12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78255" y="2219049"/>
              <a:ext cx="1039138" cy="1039140"/>
            </a:xfrm>
            <a:prstGeom prst="rect">
              <a:avLst/>
            </a:prstGeom>
            <a:noFill/>
          </p:spPr>
        </p:pic>
        <p:cxnSp>
          <p:nvCxnSpPr>
            <p:cNvPr id="118" name="Straight Connector 117"/>
            <p:cNvCxnSpPr>
              <a:stCxn id="37" idx="3"/>
              <a:endCxn id="110" idx="1"/>
            </p:cNvCxnSpPr>
            <p:nvPr/>
          </p:nvCxnSpPr>
          <p:spPr>
            <a:xfrm flipV="1">
              <a:off x="5941265" y="1915224"/>
              <a:ext cx="686702" cy="395129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37" idx="3"/>
              <a:endCxn id="116" idx="1"/>
            </p:cNvCxnSpPr>
            <p:nvPr/>
          </p:nvCxnSpPr>
          <p:spPr>
            <a:xfrm flipV="1">
              <a:off x="5941265" y="2225882"/>
              <a:ext cx="686702" cy="8447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37" idx="3"/>
              <a:endCxn id="100" idx="1"/>
            </p:cNvCxnSpPr>
            <p:nvPr/>
          </p:nvCxnSpPr>
          <p:spPr>
            <a:xfrm flipV="1">
              <a:off x="5941265" y="1604565"/>
              <a:ext cx="686702" cy="70578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37" idx="3"/>
            </p:cNvCxnSpPr>
            <p:nvPr/>
          </p:nvCxnSpPr>
          <p:spPr>
            <a:xfrm>
              <a:off x="5941265" y="2310353"/>
              <a:ext cx="937576" cy="450302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436902" y="4012679"/>
              <a:ext cx="991773" cy="49940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6431017" y="3696156"/>
              <a:ext cx="1214511" cy="1174652"/>
              <a:chOff x="6515684" y="5338689"/>
              <a:chExt cx="1214511" cy="117465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6646983" y="5338689"/>
                <a:ext cx="1083212" cy="1035925"/>
                <a:chOff x="6646983" y="5338689"/>
                <a:chExt cx="1083212" cy="1035925"/>
              </a:xfrm>
            </p:grpSpPr>
            <p:sp>
              <p:nvSpPr>
                <p:cNvPr id="131" name="Flowchart: Terminator 130"/>
                <p:cNvSpPr/>
                <p:nvPr/>
              </p:nvSpPr>
              <p:spPr>
                <a:xfrm>
                  <a:off x="6646983" y="5338689"/>
                  <a:ext cx="1083212" cy="1035925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785188" y="5422420"/>
                  <a:ext cx="108802" cy="108802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3" name="Picture 4" descr="https://cdn2.iconfinder.com/data/icons/amazon-aws-stencils/100/Non-Service_Specific_copy_Generic_Database-128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730914" y="5399650"/>
                  <a:ext cx="914875" cy="914877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7" name="Group 156"/>
              <p:cNvGrpSpPr/>
              <p:nvPr/>
            </p:nvGrpSpPr>
            <p:grpSpPr>
              <a:xfrm>
                <a:off x="6515684" y="6119446"/>
                <a:ext cx="394653" cy="393895"/>
                <a:chOff x="1355187" y="4692915"/>
                <a:chExt cx="1220841" cy="1218496"/>
              </a:xfrm>
            </p:grpSpPr>
            <p:sp>
              <p:nvSpPr>
                <p:cNvPr id="158" name="Rounded Rectangle 157"/>
                <p:cNvSpPr/>
                <p:nvPr/>
              </p:nvSpPr>
              <p:spPr>
                <a:xfrm>
                  <a:off x="1359876" y="4692915"/>
                  <a:ext cx="1216152" cy="1216152"/>
                </a:xfrm>
                <a:prstGeom prst="roundRect">
                  <a:avLst/>
                </a:prstGeom>
                <a:solidFill>
                  <a:srgbClr val="F8F8F8"/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>
                <a:xfrm>
                  <a:off x="1355187" y="4695259"/>
                  <a:ext cx="1216152" cy="1216152"/>
                </a:xfrm>
                <a:prstGeom prst="roundRect">
                  <a:avLst/>
                </a:prstGeom>
                <a:solidFill>
                  <a:srgbClr val="002060">
                    <a:alpha val="50000"/>
                  </a:srgb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8"/>
                <p:cNvGrpSpPr/>
                <p:nvPr/>
              </p:nvGrpSpPr>
              <p:grpSpPr>
                <a:xfrm rot="5400000">
                  <a:off x="1764244" y="4781396"/>
                  <a:ext cx="398041" cy="1018902"/>
                  <a:chOff x="2523766" y="727167"/>
                  <a:chExt cx="513350" cy="1330238"/>
                </a:xfrm>
                <a:solidFill>
                  <a:srgbClr val="7CFC00"/>
                </a:solidFill>
              </p:grpSpPr>
              <p:sp>
                <p:nvSpPr>
                  <p:cNvPr id="161" name="Right Triangle 160"/>
                  <p:cNvSpPr/>
                  <p:nvPr/>
                </p:nvSpPr>
                <p:spPr>
                  <a:xfrm rot="5400000">
                    <a:off x="2514601" y="1534889"/>
                    <a:ext cx="738054" cy="306977"/>
                  </a:xfrm>
                  <a:prstGeom prst="rtTriangle">
                    <a:avLst/>
                  </a:prstGeom>
                  <a:grpFill/>
                  <a:ln>
                    <a:solidFill>
                      <a:srgbClr val="66FF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ight Triangle 161"/>
                  <p:cNvSpPr/>
                  <p:nvPr/>
                </p:nvSpPr>
                <p:spPr>
                  <a:xfrm rot="16200000">
                    <a:off x="2324329" y="926604"/>
                    <a:ext cx="738054" cy="339180"/>
                  </a:xfrm>
                  <a:prstGeom prst="rtTriangle">
                    <a:avLst/>
                  </a:prstGeom>
                  <a:grpFill/>
                  <a:ln>
                    <a:solidFill>
                      <a:srgbClr val="66FF3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67" name="TextBox 166"/>
            <p:cNvSpPr txBox="1"/>
            <p:nvPr/>
          </p:nvSpPr>
          <p:spPr>
            <a:xfrm>
              <a:off x="5608576" y="1480105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agentless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717058" y="4766475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agent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5909733" y="2760134"/>
              <a:ext cx="583418" cy="169307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048192" y="3200143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  <a:endParaRPr lang="en-US" dirty="0"/>
            </a:p>
          </p:txBody>
        </p:sp>
        <p:pic>
          <p:nvPicPr>
            <p:cNvPr id="2" name="Picture 2" descr="C:\Devo\git\Synapse\resources\service_syn_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23470" y="2071656"/>
              <a:ext cx="478917" cy="47891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242913" y="1471638"/>
            <a:ext cx="6402615" cy="3571836"/>
            <a:chOff x="1242913" y="1471638"/>
            <a:chExt cx="6402615" cy="3571836"/>
          </a:xfrm>
        </p:grpSpPr>
        <p:sp>
          <p:nvSpPr>
            <p:cNvPr id="75" name="Can 74"/>
            <p:cNvSpPr/>
            <p:nvPr/>
          </p:nvSpPr>
          <p:spPr>
            <a:xfrm>
              <a:off x="4121815" y="3608734"/>
              <a:ext cx="738788" cy="810866"/>
            </a:xfrm>
            <a:prstGeom prst="ca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10-Point Star 77"/>
            <p:cNvSpPr/>
            <p:nvPr/>
          </p:nvSpPr>
          <p:spPr>
            <a:xfrm>
              <a:off x="2842304" y="1890490"/>
              <a:ext cx="841248" cy="841248"/>
            </a:xfrm>
            <a:prstGeom prst="star10">
              <a:avLst/>
            </a:prstGeom>
            <a:solidFill>
              <a:srgbClr val="00206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9"/>
            <p:cNvGrpSpPr/>
            <p:nvPr/>
          </p:nvGrpSpPr>
          <p:grpSpPr>
            <a:xfrm>
              <a:off x="3571055" y="3977587"/>
              <a:ext cx="524937" cy="303694"/>
              <a:chOff x="2108199" y="4691638"/>
              <a:chExt cx="524937" cy="303694"/>
            </a:xfrm>
          </p:grpSpPr>
          <p:sp>
            <p:nvSpPr>
              <p:cNvPr id="43" name="Left Bracket 42"/>
              <p:cNvSpPr/>
              <p:nvPr/>
            </p:nvSpPr>
            <p:spPr>
              <a:xfrm rot="16200000">
                <a:off x="2269068" y="4631263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49"/>
              <p:cNvGrpSpPr/>
              <p:nvPr/>
            </p:nvGrpSpPr>
            <p:grpSpPr>
              <a:xfrm>
                <a:off x="2183665" y="4691638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58"/>
            <p:cNvGrpSpPr/>
            <p:nvPr/>
          </p:nvGrpSpPr>
          <p:grpSpPr>
            <a:xfrm>
              <a:off x="4881365" y="3977587"/>
              <a:ext cx="524937" cy="303694"/>
              <a:chOff x="3592444" y="4645257"/>
              <a:chExt cx="524937" cy="303694"/>
            </a:xfrm>
          </p:grpSpPr>
          <p:sp>
            <p:nvSpPr>
              <p:cNvPr id="51" name="Left Bracket 50"/>
              <p:cNvSpPr/>
              <p:nvPr/>
            </p:nvSpPr>
            <p:spPr>
              <a:xfrm rot="16200000">
                <a:off x="3753313" y="4584882"/>
                <a:ext cx="203200" cy="524937"/>
              </a:xfrm>
              <a:prstGeom prst="leftBracket">
                <a:avLst/>
              </a:prstGeom>
              <a:ln w="349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51"/>
              <p:cNvGrpSpPr/>
              <p:nvPr/>
            </p:nvGrpSpPr>
            <p:grpSpPr>
              <a:xfrm rot="10800000">
                <a:off x="3667910" y="4645257"/>
                <a:ext cx="374006" cy="226575"/>
                <a:chOff x="2186148" y="4691638"/>
                <a:chExt cx="374006" cy="22657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86148" y="4761211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186148" y="4691638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186148" y="4830784"/>
                  <a:ext cx="374006" cy="2946"/>
                </a:xfrm>
                <a:prstGeom prst="line">
                  <a:avLst/>
                </a:prstGeom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186148" y="4915267"/>
                  <a:ext cx="374006" cy="2946"/>
                </a:xfrm>
                <a:prstGeom prst="line">
                  <a:avLst/>
                </a:prstGeom>
                <a:ln w="571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" name="Straight Arrow Connector 61"/>
            <p:cNvCxnSpPr/>
            <p:nvPr/>
          </p:nvCxnSpPr>
          <p:spPr>
            <a:xfrm>
              <a:off x="3259671" y="2726268"/>
              <a:ext cx="558800" cy="1236134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260015" y="2740985"/>
              <a:ext cx="377618" cy="1174654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512905" y="3139310"/>
              <a:ext cx="1026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enqueues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request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65610" y="3527214"/>
              <a:ext cx="847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dequeues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request</a:t>
              </a:r>
              <a:endParaRPr lang="en-US" dirty="0"/>
            </a:p>
          </p:txBody>
        </p:sp>
        <p:grpSp>
          <p:nvGrpSpPr>
            <p:cNvPr id="10" name="Group 81"/>
            <p:cNvGrpSpPr/>
            <p:nvPr/>
          </p:nvGrpSpPr>
          <p:grpSpPr>
            <a:xfrm>
              <a:off x="1242913" y="1895413"/>
              <a:ext cx="1008188" cy="840173"/>
              <a:chOff x="1383320" y="3147182"/>
              <a:chExt cx="1008188" cy="840173"/>
            </a:xfrm>
          </p:grpSpPr>
          <p:pic>
            <p:nvPicPr>
              <p:cNvPr id="3074" name="Picture 2" descr="C:\Devo\git\Synapse\resources\yaml_doc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54089" y="3147182"/>
                <a:ext cx="466651" cy="609503"/>
              </a:xfrm>
              <a:prstGeom prst="rect">
                <a:avLst/>
              </a:prstGeom>
              <a:noFill/>
            </p:spPr>
          </p:pic>
          <p:sp>
            <p:nvSpPr>
              <p:cNvPr id="81" name="TextBox 80"/>
              <p:cNvSpPr txBox="1"/>
              <p:nvPr/>
            </p:nvSpPr>
            <p:spPr>
              <a:xfrm>
                <a:off x="1383320" y="3710356"/>
                <a:ext cx="10081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synapse plan</a:t>
                </a:r>
                <a:endParaRPr lang="en-US" dirty="0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>
              <a:off x="2026014" y="2314392"/>
              <a:ext cx="844192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41"/>
            <p:cNvGrpSpPr/>
            <p:nvPr/>
          </p:nvGrpSpPr>
          <p:grpSpPr>
            <a:xfrm>
              <a:off x="6627967" y="1473461"/>
              <a:ext cx="947224" cy="883524"/>
              <a:chOff x="6712634" y="3115994"/>
              <a:chExt cx="947224" cy="883524"/>
            </a:xfrm>
          </p:grpSpPr>
          <p:grpSp>
            <p:nvGrpSpPr>
              <p:cNvPr id="12" name="Group 105"/>
              <p:cNvGrpSpPr/>
              <p:nvPr/>
            </p:nvGrpSpPr>
            <p:grpSpPr>
              <a:xfrm>
                <a:off x="6712634" y="3115994"/>
                <a:ext cx="947224" cy="262207"/>
                <a:chOff x="6787662" y="3341077"/>
                <a:chExt cx="1041010" cy="288169"/>
              </a:xfrm>
            </p:grpSpPr>
            <p:sp>
              <p:nvSpPr>
                <p:cNvPr id="100" name="Flowchart: Terminator 9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08"/>
              <p:cNvGrpSpPr/>
              <p:nvPr/>
            </p:nvGrpSpPr>
            <p:grpSpPr>
              <a:xfrm>
                <a:off x="6712634" y="3426653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0" name="Flowchart: Terminator 109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14"/>
              <p:cNvGrpSpPr/>
              <p:nvPr/>
            </p:nvGrpSpPr>
            <p:grpSpPr>
              <a:xfrm>
                <a:off x="6712634" y="3737311"/>
                <a:ext cx="947224" cy="262207"/>
                <a:chOff x="6787662" y="3341077"/>
                <a:chExt cx="1041010" cy="288169"/>
              </a:xfrm>
            </p:grpSpPr>
            <p:sp>
              <p:nvSpPr>
                <p:cNvPr id="116" name="Flowchart: Terminator 115"/>
                <p:cNvSpPr/>
                <p:nvPr/>
              </p:nvSpPr>
              <p:spPr>
                <a:xfrm>
                  <a:off x="6787662" y="3341077"/>
                  <a:ext cx="1041010" cy="288169"/>
                </a:xfrm>
                <a:prstGeom prst="flowChartTerminator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893169" y="3425374"/>
                  <a:ext cx="119575" cy="1195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076" name="Picture 4" descr="https://cdn2.iconfinder.com/data/icons/amazon-aws-stencils/100/Non-Service_Specific_copy_Generic_Database-128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78255" y="2219049"/>
              <a:ext cx="1039138" cy="1039140"/>
            </a:xfrm>
            <a:prstGeom prst="rect">
              <a:avLst/>
            </a:prstGeom>
            <a:noFill/>
          </p:spPr>
        </p:pic>
        <p:cxnSp>
          <p:nvCxnSpPr>
            <p:cNvPr id="118" name="Straight Connector 117"/>
            <p:cNvCxnSpPr>
              <a:stCxn id="37" idx="3"/>
              <a:endCxn id="110" idx="1"/>
            </p:cNvCxnSpPr>
            <p:nvPr/>
          </p:nvCxnSpPr>
          <p:spPr>
            <a:xfrm flipV="1">
              <a:off x="5941265" y="1915224"/>
              <a:ext cx="686702" cy="395129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37" idx="3"/>
              <a:endCxn id="116" idx="1"/>
            </p:cNvCxnSpPr>
            <p:nvPr/>
          </p:nvCxnSpPr>
          <p:spPr>
            <a:xfrm flipV="1">
              <a:off x="5941265" y="2225882"/>
              <a:ext cx="686702" cy="84471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37" idx="3"/>
              <a:endCxn id="100" idx="1"/>
            </p:cNvCxnSpPr>
            <p:nvPr/>
          </p:nvCxnSpPr>
          <p:spPr>
            <a:xfrm flipV="1">
              <a:off x="5941265" y="1604565"/>
              <a:ext cx="686702" cy="705788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37" idx="3"/>
            </p:cNvCxnSpPr>
            <p:nvPr/>
          </p:nvCxnSpPr>
          <p:spPr>
            <a:xfrm>
              <a:off x="5941265" y="2310353"/>
              <a:ext cx="937576" cy="450302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5436902" y="4012679"/>
              <a:ext cx="991773" cy="49940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5600109" y="1556308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/>
                <a:t>agentless</a:t>
              </a:r>
              <a:endParaRPr 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717058" y="4766475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agent</a:t>
              </a:r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5867398" y="2760134"/>
              <a:ext cx="583418" cy="1693073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6048192" y="3200143"/>
              <a:ext cx="778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proxy</a:t>
              </a:r>
              <a:endParaRPr lang="en-US" dirty="0"/>
            </a:p>
          </p:txBody>
        </p:sp>
        <p:pic>
          <p:nvPicPr>
            <p:cNvPr id="2" name="Picture 2" descr="C:\Devo\git\Synapse\resources\service_syn_f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23470" y="2071656"/>
              <a:ext cx="478917" cy="478917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3401905" y="2758311"/>
              <a:ext cx="1026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2060"/>
                  </a:solidFill>
                </a:rPr>
                <a:t>dequeues</a:t>
              </a:r>
              <a:endParaRPr lang="en-US" sz="12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2060"/>
                  </a:solidFill>
                </a:rPr>
                <a:t>response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5926661" y="2726260"/>
              <a:ext cx="583418" cy="1693073"/>
            </a:xfrm>
            <a:prstGeom prst="straightConnector1">
              <a:avLst/>
            </a:prstGeom>
            <a:ln w="25400">
              <a:solidFill>
                <a:srgbClr val="002060">
                  <a:alpha val="74902"/>
                </a:srgb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5419968" y="4088879"/>
              <a:ext cx="991773" cy="499403"/>
            </a:xfrm>
            <a:prstGeom prst="straightConnector1">
              <a:avLst/>
            </a:prstGeom>
            <a:ln w="25400">
              <a:solidFill>
                <a:srgbClr val="002060">
                  <a:alpha val="74902"/>
                </a:srgb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5166882" y="2766385"/>
              <a:ext cx="377618" cy="1174654"/>
            </a:xfrm>
            <a:prstGeom prst="straightConnector1">
              <a:avLst/>
            </a:prstGeom>
            <a:ln w="25400">
              <a:solidFill>
                <a:srgbClr val="002060">
                  <a:alpha val="74902"/>
                </a:srgb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35868" y="2709328"/>
              <a:ext cx="558800" cy="1236134"/>
            </a:xfrm>
            <a:prstGeom prst="straightConnector1">
              <a:avLst/>
            </a:prstGeom>
            <a:ln w="25400">
              <a:solidFill>
                <a:srgbClr val="002060">
                  <a:alpha val="74902"/>
                </a:srgb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188371" y="4341578"/>
              <a:ext cx="1026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2060"/>
                  </a:solidFill>
                </a:rPr>
                <a:t>enqueues</a:t>
              </a:r>
              <a:endParaRPr lang="en-US" sz="12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2060"/>
                  </a:solidFill>
                </a:rPr>
                <a:t>response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416644" y="1471638"/>
              <a:ext cx="1689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synapse enterprise service</a:t>
              </a:r>
              <a:endParaRPr lang="en-US" dirty="0"/>
            </a:p>
          </p:txBody>
        </p:sp>
        <p:grpSp>
          <p:nvGrpSpPr>
            <p:cNvPr id="16" name="Group 164"/>
            <p:cNvGrpSpPr/>
            <p:nvPr/>
          </p:nvGrpSpPr>
          <p:grpSpPr>
            <a:xfrm>
              <a:off x="6562316" y="3696156"/>
              <a:ext cx="1083212" cy="1035925"/>
              <a:chOff x="6646983" y="5338689"/>
              <a:chExt cx="1083212" cy="1035925"/>
            </a:xfrm>
          </p:grpSpPr>
          <p:sp>
            <p:nvSpPr>
              <p:cNvPr id="131" name="Flowchart: Terminator 130"/>
              <p:cNvSpPr/>
              <p:nvPr/>
            </p:nvSpPr>
            <p:spPr>
              <a:xfrm>
                <a:off x="6646983" y="5338689"/>
                <a:ext cx="1083212" cy="1035925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6785188" y="5422420"/>
                <a:ext cx="108802" cy="10880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3" name="Picture 4" descr="https://cdn2.iconfinder.com/data/icons/amazon-aws-stencils/100/Non-Service_Specific_copy_Generic_Database-128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730914" y="5399650"/>
                <a:ext cx="914875" cy="914877"/>
              </a:xfrm>
              <a:prstGeom prst="rect">
                <a:avLst/>
              </a:prstGeom>
              <a:noFill/>
            </p:spPr>
          </p:pic>
        </p:grpSp>
        <p:pic>
          <p:nvPicPr>
            <p:cNvPr id="93" name="Picture 4" descr="C:\Devo\git\Synapse\resources\syn_logo_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28232" y="4480560"/>
              <a:ext cx="393192" cy="393192"/>
            </a:xfrm>
            <a:prstGeom prst="rect">
              <a:avLst/>
            </a:prstGeom>
            <a:noFill/>
          </p:spPr>
        </p:pic>
        <p:pic>
          <p:nvPicPr>
            <p:cNvPr id="95" name="Picture 4" descr="C:\Devo\git\Synapse\resources\syn_logo_ico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01675" y="1892808"/>
              <a:ext cx="841248" cy="84124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19"/>
          <p:cNvGrpSpPr/>
          <p:nvPr/>
        </p:nvGrpSpPr>
        <p:grpSpPr>
          <a:xfrm>
            <a:off x="1912034" y="1439333"/>
            <a:ext cx="5597898" cy="3324248"/>
            <a:chOff x="1912034" y="1439333"/>
            <a:chExt cx="5597898" cy="3324248"/>
          </a:xfrm>
        </p:grpSpPr>
        <p:grpSp>
          <p:nvGrpSpPr>
            <p:cNvPr id="139" name="Group 138"/>
            <p:cNvGrpSpPr/>
            <p:nvPr/>
          </p:nvGrpSpPr>
          <p:grpSpPr>
            <a:xfrm>
              <a:off x="5985932" y="1439333"/>
              <a:ext cx="1524000" cy="1524000"/>
              <a:chOff x="5410200" y="1828800"/>
              <a:chExt cx="1524000" cy="152400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V="1">
                <a:off x="5791200" y="1981200"/>
                <a:ext cx="762000" cy="838200"/>
              </a:xfrm>
              <a:prstGeom prst="line">
                <a:avLst/>
              </a:prstGeom>
              <a:ln w="44450" cmpd="sng">
                <a:solidFill>
                  <a:schemeClr val="bg1">
                    <a:lumMod val="65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5791200" y="2819400"/>
                <a:ext cx="838200" cy="381000"/>
              </a:xfrm>
              <a:prstGeom prst="line">
                <a:avLst/>
              </a:prstGeom>
              <a:ln w="44450" cmpd="sng">
                <a:solidFill>
                  <a:schemeClr val="bg1">
                    <a:lumMod val="65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V="1">
                <a:off x="5791200" y="2590800"/>
                <a:ext cx="914400" cy="228600"/>
              </a:xfrm>
              <a:prstGeom prst="line">
                <a:avLst/>
              </a:prstGeom>
              <a:ln w="44450" cmpd="sng">
                <a:solidFill>
                  <a:schemeClr val="bg1">
                    <a:lumMod val="65000"/>
                  </a:schemeClr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/>
              <p:cNvSpPr/>
              <p:nvPr/>
            </p:nvSpPr>
            <p:spPr>
              <a:xfrm>
                <a:off x="6324600" y="1828800"/>
                <a:ext cx="3810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6553200" y="2362200"/>
                <a:ext cx="3810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6477000" y="2971800"/>
                <a:ext cx="381000" cy="381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5410200" y="2438400"/>
                <a:ext cx="762000" cy="76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8" name="Picture 4" descr="cloud, cloudy, server, sky, weather icon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2590800"/>
                <a:ext cx="457200" cy="457200"/>
              </a:xfrm>
              <a:prstGeom prst="rect">
                <a:avLst/>
              </a:prstGeom>
              <a:noFill/>
            </p:spPr>
          </p:pic>
        </p:grpSp>
        <p:grpSp>
          <p:nvGrpSpPr>
            <p:cNvPr id="12" name="Group 119"/>
            <p:cNvGrpSpPr/>
            <p:nvPr/>
          </p:nvGrpSpPr>
          <p:grpSpPr>
            <a:xfrm>
              <a:off x="5038430" y="2076452"/>
              <a:ext cx="1040629" cy="1140716"/>
              <a:chOff x="4428847" y="789519"/>
              <a:chExt cx="322222" cy="386959"/>
            </a:xfrm>
          </p:grpSpPr>
          <p:cxnSp>
            <p:nvCxnSpPr>
              <p:cNvPr id="94" name="Straight Connector 93"/>
              <p:cNvCxnSpPr>
                <a:stCxn id="67" idx="7"/>
              </p:cNvCxnSpPr>
              <p:nvPr/>
            </p:nvCxnSpPr>
            <p:spPr>
              <a:xfrm flipV="1">
                <a:off x="4428847" y="1049867"/>
                <a:ext cx="134688" cy="126611"/>
              </a:xfrm>
              <a:prstGeom prst="line">
                <a:avLst/>
              </a:prstGeom>
              <a:ln w="22225">
                <a:solidFill>
                  <a:srgbClr val="002060">
                    <a:alpha val="7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>
                <a:solidFill>
                  <a:srgbClr val="002060">
                    <a:alpha val="7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>
                <a:solidFill>
                  <a:srgbClr val="002060">
                    <a:alpha val="74902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rgbClr val="7CFC00"/>
              </a:solidFill>
              <a:ln>
                <a:solidFill>
                  <a:srgbClr val="00206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rgbClr val="7CFC00"/>
              </a:solidFill>
              <a:ln>
                <a:solidFill>
                  <a:srgbClr val="00206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rgbClr val="7CFC00"/>
              </a:solidFill>
              <a:ln>
                <a:solidFill>
                  <a:srgbClr val="00206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Straight Connector 81"/>
            <p:cNvCxnSpPr>
              <a:stCxn id="67" idx="1"/>
            </p:cNvCxnSpPr>
            <p:nvPr/>
          </p:nvCxnSpPr>
          <p:spPr>
            <a:xfrm flipH="1" flipV="1">
              <a:off x="3541184" y="2834218"/>
              <a:ext cx="453170" cy="382950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183" idx="3"/>
            </p:cNvCxnSpPr>
            <p:nvPr/>
          </p:nvCxnSpPr>
          <p:spPr>
            <a:xfrm>
              <a:off x="2859258" y="1985564"/>
              <a:ext cx="671342" cy="842303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176561" y="2832100"/>
              <a:ext cx="356156" cy="24269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3046682" y="3037364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5425563" y="3623896"/>
              <a:ext cx="355463" cy="29326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760521" y="3505343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67" idx="5"/>
            </p:cNvCxnSpPr>
            <p:nvPr/>
          </p:nvCxnSpPr>
          <p:spPr>
            <a:xfrm>
              <a:off x="5038431" y="3693680"/>
              <a:ext cx="421310" cy="235964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446070" y="3929643"/>
              <a:ext cx="616063" cy="464557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5227320" y="3698781"/>
              <a:ext cx="442964" cy="404334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09914" y="2814187"/>
              <a:ext cx="1212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synapse engine</a:t>
              </a:r>
              <a:endParaRPr lang="en-US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98621" y="4036774"/>
              <a:ext cx="1008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handlers</a:t>
              </a:r>
              <a:endParaRPr lang="en-US" dirty="0"/>
            </a:p>
          </p:txBody>
        </p:sp>
        <p:grpSp>
          <p:nvGrpSpPr>
            <p:cNvPr id="153" name="Group 164"/>
            <p:cNvGrpSpPr/>
            <p:nvPr/>
          </p:nvGrpSpPr>
          <p:grpSpPr>
            <a:xfrm>
              <a:off x="6164383" y="3586089"/>
              <a:ext cx="1083212" cy="1035925"/>
              <a:chOff x="6646983" y="5338689"/>
              <a:chExt cx="1083212" cy="1035925"/>
            </a:xfrm>
          </p:grpSpPr>
          <p:sp>
            <p:nvSpPr>
              <p:cNvPr id="167" name="Flowchart: Terminator 166"/>
              <p:cNvSpPr/>
              <p:nvPr/>
            </p:nvSpPr>
            <p:spPr>
              <a:xfrm>
                <a:off x="6646983" y="5338689"/>
                <a:ext cx="1083212" cy="1035925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785188" y="5422420"/>
                <a:ext cx="108802" cy="10880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9" name="Picture 4" descr="https://cdn2.iconfinder.com/data/icons/amazon-aws-stencils/100/Non-Service_Specific_copy_Generic_Database-128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730914" y="5399650"/>
                <a:ext cx="914875" cy="914877"/>
              </a:xfrm>
              <a:prstGeom prst="rect">
                <a:avLst/>
              </a:prstGeom>
              <a:noFill/>
            </p:spPr>
          </p:pic>
        </p:grpSp>
        <p:cxnSp>
          <p:nvCxnSpPr>
            <p:cNvPr id="208" name="Straight Connector 207"/>
            <p:cNvCxnSpPr/>
            <p:nvPr/>
          </p:nvCxnSpPr>
          <p:spPr>
            <a:xfrm flipV="1">
              <a:off x="6211594" y="4359897"/>
              <a:ext cx="509717" cy="22091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105"/>
            <p:cNvGrpSpPr/>
            <p:nvPr/>
          </p:nvGrpSpPr>
          <p:grpSpPr>
            <a:xfrm>
              <a:off x="1912034" y="1854460"/>
              <a:ext cx="947224" cy="262207"/>
              <a:chOff x="6787662" y="3341077"/>
              <a:chExt cx="1041010" cy="288169"/>
            </a:xfrm>
          </p:grpSpPr>
          <p:sp>
            <p:nvSpPr>
              <p:cNvPr id="183" name="Flowchart: Terminator 182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08"/>
            <p:cNvGrpSpPr/>
            <p:nvPr/>
          </p:nvGrpSpPr>
          <p:grpSpPr>
            <a:xfrm>
              <a:off x="1912034" y="2165119"/>
              <a:ext cx="947224" cy="262207"/>
              <a:chOff x="6787662" y="3341077"/>
              <a:chExt cx="1041010" cy="288169"/>
            </a:xfrm>
          </p:grpSpPr>
          <p:sp>
            <p:nvSpPr>
              <p:cNvPr id="181" name="Flowchart: Terminator 180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14"/>
            <p:cNvGrpSpPr/>
            <p:nvPr/>
          </p:nvGrpSpPr>
          <p:grpSpPr>
            <a:xfrm>
              <a:off x="1912034" y="2475777"/>
              <a:ext cx="947224" cy="262207"/>
              <a:chOff x="6787662" y="3341077"/>
              <a:chExt cx="1041010" cy="288169"/>
            </a:xfrm>
          </p:grpSpPr>
          <p:sp>
            <p:nvSpPr>
              <p:cNvPr id="179" name="Flowchart: Terminator 178"/>
              <p:cNvSpPr/>
              <p:nvPr/>
            </p:nvSpPr>
            <p:spPr>
              <a:xfrm>
                <a:off x="6787662" y="3341077"/>
                <a:ext cx="1041010" cy="288169"/>
              </a:xfrm>
              <a:prstGeom prst="flowChartTermina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893169" y="3425374"/>
                <a:ext cx="119575" cy="11957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6" name="Straight Connector 185"/>
            <p:cNvCxnSpPr>
              <a:stCxn id="181" idx="3"/>
            </p:cNvCxnSpPr>
            <p:nvPr/>
          </p:nvCxnSpPr>
          <p:spPr>
            <a:xfrm>
              <a:off x="2859258" y="2296223"/>
              <a:ext cx="671342" cy="531644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79" idx="3"/>
            </p:cNvCxnSpPr>
            <p:nvPr/>
          </p:nvCxnSpPr>
          <p:spPr>
            <a:xfrm>
              <a:off x="2859258" y="2606881"/>
              <a:ext cx="675575" cy="218869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2778432" y="1918176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778432" y="2228835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778432" y="2539493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313277" y="2625548"/>
              <a:ext cx="442964" cy="404334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Devo\git\Synapse\resources\service_gra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61409" y="3803950"/>
              <a:ext cx="613250" cy="613250"/>
            </a:xfrm>
            <a:prstGeom prst="rect">
              <a:avLst/>
            </a:prstGeom>
            <a:noFill/>
          </p:spPr>
        </p:pic>
        <p:sp>
          <p:nvSpPr>
            <p:cNvPr id="198" name="Oval 197"/>
            <p:cNvSpPr/>
            <p:nvPr/>
          </p:nvSpPr>
          <p:spPr>
            <a:xfrm>
              <a:off x="1981200" y="3640675"/>
              <a:ext cx="939800" cy="93980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>
              <a:stCxn id="198" idx="6"/>
            </p:cNvCxnSpPr>
            <p:nvPr/>
          </p:nvCxnSpPr>
          <p:spPr>
            <a:xfrm flipV="1">
              <a:off x="2921000" y="3826933"/>
              <a:ext cx="651933" cy="283642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186853" y="3522133"/>
              <a:ext cx="386079" cy="319616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endCxn id="67" idx="3"/>
            </p:cNvCxnSpPr>
            <p:nvPr/>
          </p:nvCxnSpPr>
          <p:spPr>
            <a:xfrm flipV="1">
              <a:off x="3545698" y="3693680"/>
              <a:ext cx="448656" cy="148606"/>
            </a:xfrm>
            <a:prstGeom prst="line">
              <a:avLst/>
            </a:prstGeom>
            <a:ln w="22225">
              <a:solidFill>
                <a:srgbClr val="002060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2856655" y="4036452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347456" y="3623905"/>
              <a:ext cx="442964" cy="404334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114041" y="3455631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6634071" y="4294052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778119" y="3118479"/>
              <a:ext cx="1476547" cy="67389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8" name="Picture 4" descr="C:\Devo\git\Synapse\resources\syn_logo_ico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35040" y="4370389"/>
              <a:ext cx="393192" cy="393192"/>
            </a:xfrm>
            <a:prstGeom prst="rect">
              <a:avLst/>
            </a:prstGeom>
            <a:noFill/>
          </p:spPr>
        </p:pic>
        <p:pic>
          <p:nvPicPr>
            <p:cNvPr id="219" name="Picture 5" descr="C:\Devo\git\Synapse\resources\syn_lightning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82992" y="3245874"/>
              <a:ext cx="1066800" cy="419100"/>
            </a:xfrm>
            <a:prstGeom prst="rect">
              <a:avLst/>
            </a:prstGeom>
            <a:noFill/>
          </p:spPr>
        </p:pic>
        <p:sp>
          <p:nvSpPr>
            <p:cNvPr id="77" name="Oval 76"/>
            <p:cNvSpPr/>
            <p:nvPr/>
          </p:nvSpPr>
          <p:spPr>
            <a:xfrm>
              <a:off x="5979963" y="4310226"/>
              <a:ext cx="147651" cy="134775"/>
            </a:xfrm>
            <a:prstGeom prst="ellipse">
              <a:avLst/>
            </a:prstGeom>
            <a:solidFill>
              <a:srgbClr val="7CFC00"/>
            </a:solidFill>
            <a:ln>
              <a:solidFill>
                <a:srgbClr val="00206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Devo\git\Synapse\resources\syn_logo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2663" y="2387071"/>
            <a:ext cx="1219200" cy="1219200"/>
          </a:xfrm>
          <a:prstGeom prst="rect">
            <a:avLst/>
          </a:prstGeom>
          <a:noFill/>
        </p:spPr>
      </p:pic>
      <p:pic>
        <p:nvPicPr>
          <p:cNvPr id="4101" name="Picture 5" descr="C:\Devo\git\Synapse\resources\syn_lightn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8462" y="2829455"/>
            <a:ext cx="1066800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endCxn id="25" idx="0"/>
          </p:cNvCxnSpPr>
          <p:nvPr/>
        </p:nvCxnSpPr>
        <p:spPr>
          <a:xfrm flipH="1" flipV="1">
            <a:off x="2616200" y="3848100"/>
            <a:ext cx="1651000" cy="1905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91200" y="2514600"/>
            <a:ext cx="762000" cy="8382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4" idx="5"/>
          </p:cNvCxnSpPr>
          <p:nvPr/>
        </p:nvCxnSpPr>
        <p:spPr>
          <a:xfrm flipH="1">
            <a:off x="2971800" y="4038600"/>
            <a:ext cx="1295400" cy="54864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5791200" y="3352800"/>
            <a:ext cx="838200" cy="3810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791200" y="3124200"/>
            <a:ext cx="914400" cy="2286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267200" y="3352800"/>
            <a:ext cx="1524000" cy="6858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2"/>
          </p:cNvCxnSpPr>
          <p:nvPr/>
        </p:nvCxnSpPr>
        <p:spPr>
          <a:xfrm flipH="1" flipV="1">
            <a:off x="4267200" y="4038600"/>
            <a:ext cx="1371600" cy="419100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3048001" y="3124201"/>
            <a:ext cx="1219199" cy="914399"/>
          </a:xfrm>
          <a:prstGeom prst="line">
            <a:avLst/>
          </a:prstGeom>
          <a:ln w="44450" cmpd="sng">
            <a:solidFill>
              <a:schemeClr val="accent1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638800" y="4114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762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4600" y="236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53200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7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2819400"/>
            <a:ext cx="457200" cy="355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514600" y="4343400"/>
            <a:ext cx="609600" cy="4876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905000" y="3581400"/>
            <a:ext cx="711200" cy="533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3429000" y="3581400"/>
            <a:ext cx="1676400" cy="914400"/>
            <a:chOff x="3429000" y="3581400"/>
            <a:chExt cx="1676400" cy="914400"/>
          </a:xfrm>
        </p:grpSpPr>
        <p:sp>
          <p:nvSpPr>
            <p:cNvPr id="13" name="Oval 12"/>
            <p:cNvSpPr/>
            <p:nvPr/>
          </p:nvSpPr>
          <p:spPr>
            <a:xfrm>
              <a:off x="3429000" y="3581400"/>
              <a:ext cx="1676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09099" y="3822112"/>
              <a:ext cx="111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chemeClr val="bg1"/>
                  </a:solidFill>
                  <a:latin typeface="Arial Rounded MT Bold" pitchFamily="34" charset="0"/>
                </a:rPr>
                <a:t>synapse</a:t>
              </a:r>
              <a:endParaRPr lang="en-US" i="1" dirty="0">
                <a:solidFill>
                  <a:schemeClr val="bg1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99417" y="789519"/>
            <a:ext cx="951652" cy="723051"/>
            <a:chOff x="3799417" y="789519"/>
            <a:chExt cx="951652" cy="723051"/>
          </a:xfrm>
        </p:grpSpPr>
        <p:sp>
          <p:nvSpPr>
            <p:cNvPr id="21" name="Oval 20"/>
            <p:cNvSpPr/>
            <p:nvPr/>
          </p:nvSpPr>
          <p:spPr>
            <a:xfrm>
              <a:off x="4038600" y="1143000"/>
              <a:ext cx="457200" cy="228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4428845" y="789519"/>
              <a:ext cx="322224" cy="386959"/>
              <a:chOff x="4428845" y="789519"/>
              <a:chExt cx="322224" cy="386959"/>
            </a:xfrm>
          </p:grpSpPr>
          <p:cxnSp>
            <p:nvCxnSpPr>
              <p:cNvPr id="37" name="Straight Connector 36"/>
              <p:cNvCxnSpPr>
                <a:stCxn id="21" idx="7"/>
              </p:cNvCxnSpPr>
              <p:nvPr/>
            </p:nvCxnSpPr>
            <p:spPr>
              <a:xfrm flipV="1">
                <a:off x="4428845" y="1049867"/>
                <a:ext cx="134688" cy="1266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812117" y="817035"/>
              <a:ext cx="293438" cy="359443"/>
              <a:chOff x="3812117" y="817035"/>
              <a:chExt cx="293438" cy="359443"/>
            </a:xfrm>
          </p:grpSpPr>
          <p:cxnSp>
            <p:nvCxnSpPr>
              <p:cNvPr id="86" name="Straight Connector 85"/>
              <p:cNvCxnSpPr>
                <a:stCxn id="21" idx="1"/>
              </p:cNvCxnSpPr>
              <p:nvPr/>
            </p:nvCxnSpPr>
            <p:spPr>
              <a:xfrm flipH="1" flipV="1">
                <a:off x="3960283" y="1049868"/>
                <a:ext cx="145272" cy="12661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867150" y="855133"/>
                <a:ext cx="93980" cy="19897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3852333" y="1049867"/>
                <a:ext cx="103718" cy="7831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3840475" y="81703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812117" y="111548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894666" y="975786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799417" y="1310217"/>
              <a:ext cx="306138" cy="141396"/>
              <a:chOff x="3799417" y="1310217"/>
              <a:chExt cx="306138" cy="141396"/>
            </a:xfrm>
          </p:grpSpPr>
          <p:cxnSp>
            <p:nvCxnSpPr>
              <p:cNvPr id="95" name="Straight Connector 94"/>
              <p:cNvCxnSpPr>
                <a:endCxn id="21" idx="3"/>
              </p:cNvCxnSpPr>
              <p:nvPr/>
            </p:nvCxnSpPr>
            <p:spPr>
              <a:xfrm flipV="1">
                <a:off x="3966633" y="1338122"/>
                <a:ext cx="138922" cy="504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850217" y="1341967"/>
                <a:ext cx="132080" cy="4657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3905249" y="13144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99417" y="1310217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428845" y="1274234"/>
              <a:ext cx="303175" cy="238336"/>
              <a:chOff x="4428845" y="1274234"/>
              <a:chExt cx="303175" cy="238336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V="1">
                <a:off x="4548717" y="1314450"/>
                <a:ext cx="110066" cy="9948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/>
              <p:cNvSpPr/>
              <p:nvPr/>
            </p:nvSpPr>
            <p:spPr>
              <a:xfrm>
                <a:off x="4652434" y="127423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>
                <a:stCxn id="21" idx="5"/>
              </p:cNvCxnSpPr>
              <p:nvPr/>
            </p:nvCxnSpPr>
            <p:spPr>
              <a:xfrm>
                <a:off x="4428845" y="1338122"/>
                <a:ext cx="130455" cy="8004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555067" y="1418167"/>
                <a:ext cx="129116" cy="61383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4487333" y="13398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686301" y="146685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3" name="Oval 122"/>
          <p:cNvSpPr/>
          <p:nvPr/>
        </p:nvSpPr>
        <p:spPr>
          <a:xfrm>
            <a:off x="6160346" y="995682"/>
            <a:ext cx="457200" cy="2286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6030384" y="893236"/>
            <a:ext cx="717125" cy="433492"/>
            <a:chOff x="6030384" y="893236"/>
            <a:chExt cx="717125" cy="433492"/>
          </a:xfrm>
        </p:grpSpPr>
        <p:sp>
          <p:nvSpPr>
            <p:cNvPr id="149" name="Oval 148"/>
            <p:cNvSpPr/>
            <p:nvPr/>
          </p:nvSpPr>
          <p:spPr>
            <a:xfrm>
              <a:off x="6610349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30384" y="8932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030384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610349" y="1189568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Oval 149"/>
          <p:cNvSpPr/>
          <p:nvPr/>
        </p:nvSpPr>
        <p:spPr>
          <a:xfrm>
            <a:off x="6318249" y="795871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318249" y="1282702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Triangle 154"/>
          <p:cNvSpPr/>
          <p:nvPr/>
        </p:nvSpPr>
        <p:spPr>
          <a:xfrm>
            <a:off x="2050869" y="36576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Triangle 155"/>
          <p:cNvSpPr/>
          <p:nvPr/>
        </p:nvSpPr>
        <p:spPr>
          <a:xfrm rot="10800000">
            <a:off x="1876697" y="838200"/>
            <a:ext cx="267788" cy="65314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086221" y="184041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186370" y="2214883"/>
            <a:ext cx="303592" cy="30815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/>
          <p:cNvGrpSpPr/>
          <p:nvPr/>
        </p:nvGrpSpPr>
        <p:grpSpPr>
          <a:xfrm>
            <a:off x="1273629" y="2018211"/>
            <a:ext cx="1231880" cy="451055"/>
            <a:chOff x="1273629" y="2018211"/>
            <a:chExt cx="1231880" cy="451055"/>
          </a:xfrm>
        </p:grpSpPr>
        <p:grpSp>
          <p:nvGrpSpPr>
            <p:cNvPr id="159" name="Group 158"/>
            <p:cNvGrpSpPr/>
            <p:nvPr/>
          </p:nvGrpSpPr>
          <p:grpSpPr>
            <a:xfrm rot="5400000">
              <a:off x="1664041" y="1627799"/>
              <a:ext cx="451055" cy="1231880"/>
              <a:chOff x="2555966" y="727167"/>
              <a:chExt cx="481148" cy="1330237"/>
            </a:xfrm>
          </p:grpSpPr>
          <p:sp>
            <p:nvSpPr>
              <p:cNvPr id="157" name="Right Triangle 156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ight Triangle 157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1410110" y="2061400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10617" y="5192185"/>
            <a:ext cx="2110316" cy="1411815"/>
            <a:chOff x="3799417" y="789519"/>
            <a:chExt cx="951652" cy="723051"/>
          </a:xfrm>
        </p:grpSpPr>
        <p:sp>
          <p:nvSpPr>
            <p:cNvPr id="67" name="Oval 66"/>
            <p:cNvSpPr/>
            <p:nvPr/>
          </p:nvSpPr>
          <p:spPr>
            <a:xfrm>
              <a:off x="4038600" y="1143000"/>
              <a:ext cx="457200" cy="2286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119"/>
            <p:cNvGrpSpPr/>
            <p:nvPr/>
          </p:nvGrpSpPr>
          <p:grpSpPr>
            <a:xfrm>
              <a:off x="4428845" y="789519"/>
              <a:ext cx="322224" cy="386959"/>
              <a:chOff x="4428845" y="789519"/>
              <a:chExt cx="322224" cy="386959"/>
            </a:xfrm>
          </p:grpSpPr>
          <p:cxnSp>
            <p:nvCxnSpPr>
              <p:cNvPr id="94" name="Straight Connector 93"/>
              <p:cNvCxnSpPr>
                <a:stCxn id="67" idx="7"/>
              </p:cNvCxnSpPr>
              <p:nvPr/>
            </p:nvCxnSpPr>
            <p:spPr>
              <a:xfrm flipV="1">
                <a:off x="4428845" y="1049867"/>
                <a:ext cx="134688" cy="1266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61417" y="823383"/>
                <a:ext cx="2963" cy="23072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4559301" y="952500"/>
                <a:ext cx="175682" cy="9736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4538975" y="78951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705350" y="927099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4497916" y="973669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116"/>
            <p:cNvGrpSpPr/>
            <p:nvPr/>
          </p:nvGrpSpPr>
          <p:grpSpPr>
            <a:xfrm>
              <a:off x="3812117" y="817035"/>
              <a:ext cx="293438" cy="359443"/>
              <a:chOff x="3812117" y="817035"/>
              <a:chExt cx="293438" cy="359443"/>
            </a:xfrm>
          </p:grpSpPr>
          <p:cxnSp>
            <p:nvCxnSpPr>
              <p:cNvPr id="82" name="Straight Connector 81"/>
              <p:cNvCxnSpPr>
                <a:stCxn id="67" idx="1"/>
              </p:cNvCxnSpPr>
              <p:nvPr/>
            </p:nvCxnSpPr>
            <p:spPr>
              <a:xfrm flipH="1" flipV="1">
                <a:off x="3960283" y="1049868"/>
                <a:ext cx="145272" cy="12661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867150" y="855133"/>
                <a:ext cx="93980" cy="198977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3852333" y="1049867"/>
                <a:ext cx="103718" cy="7831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/>
              <p:cNvSpPr/>
              <p:nvPr/>
            </p:nvSpPr>
            <p:spPr>
              <a:xfrm>
                <a:off x="3840475" y="81703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12117" y="111548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894666" y="975786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117"/>
            <p:cNvGrpSpPr/>
            <p:nvPr/>
          </p:nvGrpSpPr>
          <p:grpSpPr>
            <a:xfrm>
              <a:off x="3799417" y="1310217"/>
              <a:ext cx="306138" cy="141396"/>
              <a:chOff x="3799417" y="1310217"/>
              <a:chExt cx="306138" cy="141396"/>
            </a:xfrm>
          </p:grpSpPr>
          <p:cxnSp>
            <p:nvCxnSpPr>
              <p:cNvPr id="78" name="Straight Connector 77"/>
              <p:cNvCxnSpPr>
                <a:endCxn id="67" idx="3"/>
              </p:cNvCxnSpPr>
              <p:nvPr/>
            </p:nvCxnSpPr>
            <p:spPr>
              <a:xfrm flipV="1">
                <a:off x="3966633" y="1338122"/>
                <a:ext cx="138922" cy="50411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850217" y="1341967"/>
                <a:ext cx="132080" cy="4657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3905249" y="13144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799417" y="1310217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118"/>
            <p:cNvGrpSpPr/>
            <p:nvPr/>
          </p:nvGrpSpPr>
          <p:grpSpPr>
            <a:xfrm>
              <a:off x="4428845" y="1274234"/>
              <a:ext cx="303175" cy="238336"/>
              <a:chOff x="4428845" y="1274234"/>
              <a:chExt cx="303175" cy="23833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flipV="1">
                <a:off x="4548717" y="1314450"/>
                <a:ext cx="110066" cy="9948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4652434" y="127423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>
                <a:stCxn id="67" idx="5"/>
              </p:cNvCxnSpPr>
              <p:nvPr/>
            </p:nvCxnSpPr>
            <p:spPr>
              <a:xfrm>
                <a:off x="4428845" y="1338122"/>
                <a:ext cx="130455" cy="80045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555067" y="1418167"/>
                <a:ext cx="129116" cy="61383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4487333" y="1339853"/>
                <a:ext cx="137160" cy="1371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686301" y="146685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2547257" y="1813559"/>
            <a:ext cx="672738" cy="877390"/>
            <a:chOff x="3429000" y="3048000"/>
            <a:chExt cx="1676400" cy="914400"/>
          </a:xfrm>
        </p:grpSpPr>
        <p:sp>
          <p:nvSpPr>
            <p:cNvPr id="55" name="Oval 54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ight Triangle 55"/>
            <p:cNvSpPr/>
            <p:nvPr/>
          </p:nvSpPr>
          <p:spPr>
            <a:xfrm rot="10800000">
              <a:off x="3657600" y="3461650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ight Triangle 62"/>
            <p:cNvSpPr/>
            <p:nvPr/>
          </p:nvSpPr>
          <p:spPr>
            <a:xfrm>
              <a:off x="4205997" y="3298372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441372" y="1140823"/>
            <a:ext cx="1676400" cy="914400"/>
            <a:chOff x="3429000" y="3048000"/>
            <a:chExt cx="1676400" cy="914400"/>
          </a:xfrm>
        </p:grpSpPr>
        <p:sp>
          <p:nvSpPr>
            <p:cNvPr id="67" name="Oval 66"/>
            <p:cNvSpPr/>
            <p:nvPr/>
          </p:nvSpPr>
          <p:spPr>
            <a:xfrm>
              <a:off x="3429000" y="3048000"/>
              <a:ext cx="1676400" cy="914400"/>
            </a:xfrm>
            <a:prstGeom prst="ellipse">
              <a:avLst/>
            </a:prstGeom>
            <a:solidFill>
              <a:srgbClr val="002060">
                <a:alpha val="50196"/>
              </a:srgbClr>
            </a:solidFill>
            <a:ln>
              <a:solidFill>
                <a:srgbClr val="002060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/>
            <p:cNvSpPr/>
            <p:nvPr/>
          </p:nvSpPr>
          <p:spPr>
            <a:xfrm rot="10800000">
              <a:off x="3657600" y="3461650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Triangle 69"/>
            <p:cNvSpPr/>
            <p:nvPr/>
          </p:nvSpPr>
          <p:spPr>
            <a:xfrm>
              <a:off x="4205997" y="3298372"/>
              <a:ext cx="683483" cy="2877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4081" y="3341560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sp>
        <p:nvSpPr>
          <p:cNvPr id="75" name="Can 74"/>
          <p:cNvSpPr/>
          <p:nvPr/>
        </p:nvSpPr>
        <p:spPr>
          <a:xfrm>
            <a:off x="1685108" y="2965267"/>
            <a:ext cx="535577" cy="58782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Sequential Access Storage 76"/>
          <p:cNvSpPr/>
          <p:nvPr/>
        </p:nvSpPr>
        <p:spPr>
          <a:xfrm>
            <a:off x="3526972" y="3350622"/>
            <a:ext cx="612648" cy="612648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10-Point Star 77"/>
          <p:cNvSpPr/>
          <p:nvPr/>
        </p:nvSpPr>
        <p:spPr>
          <a:xfrm>
            <a:off x="888274" y="1763486"/>
            <a:ext cx="666205" cy="69233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2194559" y="378822"/>
            <a:ext cx="1216152" cy="1216152"/>
          </a:xfrm>
          <a:prstGeom prst="roundRect">
            <a:avLst/>
          </a:prstGeom>
          <a:solidFill>
            <a:srgbClr val="002060">
              <a:alpha val="5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158"/>
          <p:cNvGrpSpPr/>
          <p:nvPr/>
        </p:nvGrpSpPr>
        <p:grpSpPr>
          <a:xfrm rot="5400000">
            <a:off x="711099" y="291182"/>
            <a:ext cx="373073" cy="1018902"/>
            <a:chOff x="2555966" y="727167"/>
            <a:chExt cx="481148" cy="1330237"/>
          </a:xfrm>
        </p:grpSpPr>
        <p:sp>
          <p:nvSpPr>
            <p:cNvPr id="84" name="Right Triangle 83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ight Triangle 84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4968045" y="3680228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synapse</a:t>
            </a:r>
            <a:endParaRPr lang="en-US" sz="1600" i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grpSp>
        <p:nvGrpSpPr>
          <p:cNvPr id="87" name="Group 158"/>
          <p:cNvGrpSpPr/>
          <p:nvPr/>
        </p:nvGrpSpPr>
        <p:grpSpPr>
          <a:xfrm rot="5400000">
            <a:off x="2616099" y="477447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88" name="Right Triangle 87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ight Triangle 88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158"/>
          <p:cNvGrpSpPr/>
          <p:nvPr/>
        </p:nvGrpSpPr>
        <p:grpSpPr>
          <a:xfrm rot="5400000">
            <a:off x="3885578" y="50099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91" name="Right Triangle 90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Triangle 91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>
            <a:off x="4424090" y="2264184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4652059" y="2517156"/>
            <a:ext cx="1234440" cy="448056"/>
            <a:chOff x="4652059" y="2517156"/>
            <a:chExt cx="1234440" cy="448056"/>
          </a:xfrm>
        </p:grpSpPr>
        <p:grpSp>
          <p:nvGrpSpPr>
            <p:cNvPr id="106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107" name="Right Triangle 106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ight Triangle 107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523432" y="738114"/>
            <a:ext cx="1234440" cy="448056"/>
            <a:chOff x="4652059" y="2517156"/>
            <a:chExt cx="1234440" cy="448056"/>
          </a:xfrm>
        </p:grpSpPr>
        <p:grpSp>
          <p:nvGrpSpPr>
            <p:cNvPr id="111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113" name="Right Triangle 112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Triangle 113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pic>
        <p:nvPicPr>
          <p:cNvPr id="1026" name="Picture 2" descr="C:\Devo\git\Synapse\resources\serv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129" y="401639"/>
            <a:ext cx="1219200" cy="1219200"/>
          </a:xfrm>
          <a:prstGeom prst="rect">
            <a:avLst/>
          </a:prstGeom>
          <a:noFill/>
        </p:spPr>
      </p:pic>
      <p:grpSp>
        <p:nvGrpSpPr>
          <p:cNvPr id="37" name="Group 158"/>
          <p:cNvGrpSpPr/>
          <p:nvPr/>
        </p:nvGrpSpPr>
        <p:grpSpPr>
          <a:xfrm rot="5400000">
            <a:off x="736499" y="4118117"/>
            <a:ext cx="373073" cy="1018902"/>
            <a:chOff x="2555966" y="727167"/>
            <a:chExt cx="481148" cy="1330237"/>
          </a:xfrm>
        </p:grpSpPr>
        <p:sp>
          <p:nvSpPr>
            <p:cNvPr id="38" name="Right Triangle 37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19959" y="4205757"/>
            <a:ext cx="1216152" cy="1216152"/>
            <a:chOff x="2194559" y="378822"/>
            <a:chExt cx="1216152" cy="1216152"/>
          </a:xfrm>
        </p:grpSpPr>
        <p:sp>
          <p:nvSpPr>
            <p:cNvPr id="41" name="Rounded Rectangle 40"/>
            <p:cNvSpPr/>
            <p:nvPr/>
          </p:nvSpPr>
          <p:spPr>
            <a:xfrm>
              <a:off x="2194559" y="378822"/>
              <a:ext cx="1216152" cy="1216152"/>
            </a:xfrm>
            <a:prstGeom prst="roundRect">
              <a:avLst/>
            </a:prstGeom>
            <a:solidFill>
              <a:srgbClr val="00206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158"/>
            <p:cNvGrpSpPr/>
            <p:nvPr/>
          </p:nvGrpSpPr>
          <p:grpSpPr>
            <a:xfrm rot="5400000">
              <a:off x="2616099" y="477444"/>
              <a:ext cx="373074" cy="1018902"/>
              <a:chOff x="2555966" y="727167"/>
              <a:chExt cx="481150" cy="1330238"/>
            </a:xfrm>
            <a:solidFill>
              <a:srgbClr val="7CFC00"/>
            </a:solidFill>
          </p:grpSpPr>
          <p:sp>
            <p:nvSpPr>
              <p:cNvPr id="43" name="Right Triangle 42"/>
              <p:cNvSpPr/>
              <p:nvPr/>
            </p:nvSpPr>
            <p:spPr>
              <a:xfrm rot="5400000">
                <a:off x="2514601" y="1534889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ight Triangle 43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158"/>
          <p:cNvGrpSpPr/>
          <p:nvPr/>
        </p:nvGrpSpPr>
        <p:grpSpPr>
          <a:xfrm rot="5400000">
            <a:off x="3910978" y="3877034"/>
            <a:ext cx="373073" cy="1018902"/>
            <a:chOff x="2555966" y="727167"/>
            <a:chExt cx="481148" cy="1330237"/>
          </a:xfrm>
          <a:solidFill>
            <a:srgbClr val="7CFC00"/>
          </a:solidFill>
        </p:grpSpPr>
        <p:sp>
          <p:nvSpPr>
            <p:cNvPr id="46" name="Right Triangle 45"/>
            <p:cNvSpPr/>
            <p:nvPr/>
          </p:nvSpPr>
          <p:spPr>
            <a:xfrm rot="5400000">
              <a:off x="2514599" y="1534888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16200000">
              <a:off x="2340428" y="942705"/>
              <a:ext cx="738054" cy="306977"/>
            </a:xfrm>
            <a:prstGeom prst="rtTriangle">
              <a:avLst/>
            </a:prstGeom>
            <a:grpFill/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/>
          <p:cNvSpPr/>
          <p:nvPr/>
        </p:nvSpPr>
        <p:spPr>
          <a:xfrm>
            <a:off x="6566157" y="4372386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108"/>
          <p:cNvGrpSpPr/>
          <p:nvPr/>
        </p:nvGrpSpPr>
        <p:grpSpPr>
          <a:xfrm>
            <a:off x="6794126" y="4625358"/>
            <a:ext cx="1234440" cy="448056"/>
            <a:chOff x="4652059" y="2517156"/>
            <a:chExt cx="1234440" cy="448056"/>
          </a:xfrm>
        </p:grpSpPr>
        <p:grpSp>
          <p:nvGrpSpPr>
            <p:cNvPr id="50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52" name="Right Triangle 51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ight Triangle 52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54" name="Group 109"/>
          <p:cNvGrpSpPr/>
          <p:nvPr/>
        </p:nvGrpSpPr>
        <p:grpSpPr>
          <a:xfrm>
            <a:off x="4583675" y="5026417"/>
            <a:ext cx="1234440" cy="448056"/>
            <a:chOff x="4652059" y="2517156"/>
            <a:chExt cx="1234440" cy="448056"/>
          </a:xfrm>
        </p:grpSpPr>
        <p:grpSp>
          <p:nvGrpSpPr>
            <p:cNvPr id="57" name="Group 158"/>
            <p:cNvGrpSpPr/>
            <p:nvPr/>
          </p:nvGrpSpPr>
          <p:grpSpPr>
            <a:xfrm rot="5400000">
              <a:off x="5045251" y="2123964"/>
              <a:ext cx="448056" cy="1234440"/>
              <a:chOff x="2555966" y="727167"/>
              <a:chExt cx="481148" cy="1330237"/>
            </a:xfrm>
            <a:solidFill>
              <a:srgbClr val="7CFC00"/>
            </a:solidFill>
          </p:grpSpPr>
          <p:sp>
            <p:nvSpPr>
              <p:cNvPr id="59" name="Right Triangle 58"/>
              <p:cNvSpPr/>
              <p:nvPr/>
            </p:nvSpPr>
            <p:spPr>
              <a:xfrm rot="5400000">
                <a:off x="2514599" y="1534888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Triangle 59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789171" y="2557744"/>
              <a:ext cx="9589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solidFill>
                    <a:srgbClr val="002060"/>
                  </a:solidFill>
                  <a:latin typeface="Microsoft JhengHei" pitchFamily="34" charset="-120"/>
                  <a:ea typeface="Microsoft JhengHei" pitchFamily="34" charset="-120"/>
                </a:rPr>
                <a:t>synapse</a:t>
              </a:r>
              <a:endParaRPr lang="en-US" sz="1600" i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98303" y="5002927"/>
            <a:ext cx="1220841" cy="1218496"/>
            <a:chOff x="1355187" y="4692915"/>
            <a:chExt cx="1220841" cy="1218496"/>
          </a:xfrm>
        </p:grpSpPr>
        <p:sp>
          <p:nvSpPr>
            <p:cNvPr id="62" name="Rounded Rectangle 61"/>
            <p:cNvSpPr/>
            <p:nvPr/>
          </p:nvSpPr>
          <p:spPr>
            <a:xfrm>
              <a:off x="1359876" y="4692915"/>
              <a:ext cx="1216152" cy="1216152"/>
            </a:xfrm>
            <a:prstGeom prst="roundRect">
              <a:avLst/>
            </a:prstGeom>
            <a:solidFill>
              <a:srgbClr val="F8F8F8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355187" y="4695259"/>
              <a:ext cx="1216152" cy="1216152"/>
            </a:xfrm>
            <a:prstGeom prst="roundRect">
              <a:avLst/>
            </a:prstGeom>
            <a:solidFill>
              <a:srgbClr val="00206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158"/>
            <p:cNvGrpSpPr/>
            <p:nvPr/>
          </p:nvGrpSpPr>
          <p:grpSpPr>
            <a:xfrm rot="5400000">
              <a:off x="1776727" y="4793881"/>
              <a:ext cx="373074" cy="1018902"/>
              <a:chOff x="2555966" y="727167"/>
              <a:chExt cx="481150" cy="1330238"/>
            </a:xfrm>
            <a:solidFill>
              <a:srgbClr val="7CFC00"/>
            </a:solidFill>
          </p:grpSpPr>
          <p:sp>
            <p:nvSpPr>
              <p:cNvPr id="68" name="Right Triangle 67"/>
              <p:cNvSpPr/>
              <p:nvPr/>
            </p:nvSpPr>
            <p:spPr>
              <a:xfrm rot="5400000">
                <a:off x="2514601" y="1534889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ight Triangle 72"/>
              <p:cNvSpPr/>
              <p:nvPr/>
            </p:nvSpPr>
            <p:spPr>
              <a:xfrm rot="16200000">
                <a:off x="2340428" y="942705"/>
                <a:ext cx="738054" cy="306977"/>
              </a:xfrm>
              <a:prstGeom prst="rtTriangle">
                <a:avLst/>
              </a:prstGeom>
              <a:grpFill/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Right Triangle 73"/>
          <p:cNvSpPr/>
          <p:nvPr/>
        </p:nvSpPr>
        <p:spPr>
          <a:xfrm>
            <a:off x="725582" y="3132341"/>
            <a:ext cx="565316" cy="238024"/>
          </a:xfrm>
          <a:prstGeom prst="rtTriangle">
            <a:avLst/>
          </a:prstGeom>
          <a:solidFill>
            <a:srgbClr val="7CFC00"/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558623" y="5633919"/>
            <a:ext cx="1676400" cy="914400"/>
          </a:xfrm>
          <a:prstGeom prst="ellipse">
            <a:avLst/>
          </a:prstGeom>
          <a:solidFill>
            <a:srgbClr val="002060">
              <a:alpha val="50196"/>
            </a:srgbClr>
          </a:solidFill>
          <a:ln>
            <a:solidFill>
              <a:srgbClr val="002060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Devo\git\Synapse\resources\syn_lightn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4333" y="5886450"/>
            <a:ext cx="1066800" cy="419100"/>
          </a:xfrm>
          <a:prstGeom prst="rect">
            <a:avLst/>
          </a:prstGeom>
          <a:noFill/>
        </p:spPr>
      </p:pic>
      <p:grpSp>
        <p:nvGrpSpPr>
          <p:cNvPr id="99" name="Group 98"/>
          <p:cNvGrpSpPr/>
          <p:nvPr/>
        </p:nvGrpSpPr>
        <p:grpSpPr>
          <a:xfrm>
            <a:off x="6690359" y="2436224"/>
            <a:ext cx="1216152" cy="1216152"/>
            <a:chOff x="6690359" y="2436224"/>
            <a:chExt cx="1216152" cy="1216152"/>
          </a:xfrm>
        </p:grpSpPr>
        <p:sp>
          <p:nvSpPr>
            <p:cNvPr id="81" name="Rounded Rectangle 80"/>
            <p:cNvSpPr/>
            <p:nvPr/>
          </p:nvSpPr>
          <p:spPr>
            <a:xfrm>
              <a:off x="6690359" y="2436224"/>
              <a:ext cx="1216152" cy="1216152"/>
            </a:xfrm>
            <a:prstGeom prst="roundRect">
              <a:avLst/>
            </a:prstGeom>
            <a:solidFill>
              <a:srgbClr val="002060">
                <a:alpha val="50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3" descr="C:\Devo\git\Synapse\resources\syn_light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65035" y="2834750"/>
              <a:ext cx="1066800" cy="419100"/>
            </a:xfrm>
            <a:prstGeom prst="rect">
              <a:avLst/>
            </a:prstGeom>
            <a:noFill/>
          </p:spPr>
        </p:pic>
      </p:grpSp>
      <p:grpSp>
        <p:nvGrpSpPr>
          <p:cNvPr id="100" name="Group 99"/>
          <p:cNvGrpSpPr/>
          <p:nvPr/>
        </p:nvGrpSpPr>
        <p:grpSpPr>
          <a:xfrm>
            <a:off x="7855268" y="6316617"/>
            <a:ext cx="1018902" cy="373073"/>
            <a:chOff x="5806333" y="6485950"/>
            <a:chExt cx="1018902" cy="373073"/>
          </a:xfrm>
        </p:grpSpPr>
        <p:sp>
          <p:nvSpPr>
            <p:cNvPr id="101" name="Right Triangle 100"/>
            <p:cNvSpPr/>
            <p:nvPr/>
          </p:nvSpPr>
          <p:spPr>
            <a:xfrm rot="10800000">
              <a:off x="5806333" y="6620999"/>
              <a:ext cx="565316" cy="238024"/>
            </a:xfrm>
            <a:prstGeom prst="rtTriangle">
              <a:avLst/>
            </a:prstGeom>
            <a:solidFill>
              <a:srgbClr val="7CFC00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ight Triangle 101"/>
            <p:cNvSpPr/>
            <p:nvPr/>
          </p:nvSpPr>
          <p:spPr>
            <a:xfrm>
              <a:off x="6259919" y="6485950"/>
              <a:ext cx="565316" cy="238024"/>
            </a:xfrm>
            <a:prstGeom prst="rtTriangle">
              <a:avLst/>
            </a:prstGeom>
            <a:solidFill>
              <a:srgbClr val="7CFC00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C:\Devo\git\Synapse\resources\syn_lightn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23200" y="3778250"/>
            <a:ext cx="1066800" cy="419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42</Words>
  <Application>Microsoft Office PowerPoint</Application>
  <PresentationFormat>On-screen Show (4:3)</PresentationFormat>
  <Paragraphs>37</Paragraphs>
  <Slides>8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Mekhano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Shortt</dc:creator>
  <cp:lastModifiedBy>Steve Shortt</cp:lastModifiedBy>
  <cp:revision>155</cp:revision>
  <dcterms:created xsi:type="dcterms:W3CDTF">2016-05-05T12:17:57Z</dcterms:created>
  <dcterms:modified xsi:type="dcterms:W3CDTF">2016-05-30T16:17:05Z</dcterms:modified>
</cp:coreProperties>
</file>