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comments/comment13.xml" ContentType="application/vnd.openxmlformats-officedocument.presentationml.comments+xml"/>
  <Override PartName="/ppt/notesSlides/notesSlide18.xml" ContentType="application/vnd.openxmlformats-officedocument.presentationml.notesSlide+xml"/>
  <Override PartName="/ppt/comments/comment14.xml" ContentType="application/vnd.openxmlformats-officedocument.presentationml.comments+xml"/>
  <Override PartName="/ppt/notesSlides/notesSlide19.xml" ContentType="application/vnd.openxmlformats-officedocument.presentationml.notesSlide+xml"/>
  <Override PartName="/ppt/comments/comment15.xml" ContentType="application/vnd.openxmlformats-officedocument.presentationml.comments+xml"/>
  <Override PartName="/ppt/notesSlides/notesSlide20.xml" ContentType="application/vnd.openxmlformats-officedocument.presentationml.notesSlide+xml"/>
  <Override PartName="/ppt/comments/comment16.xml" ContentType="application/vnd.openxmlformats-officedocument.presentationml.comments+xml"/>
  <Override PartName="/ppt/notesSlides/notesSlide21.xml" ContentType="application/vnd.openxmlformats-officedocument.presentationml.notesSlide+xml"/>
  <Override PartName="/ppt/comments/comment17.xml" ContentType="application/vnd.openxmlformats-officedocument.presentationml.comments+xml"/>
  <Override PartName="/ppt/notesSlides/notesSlide22.xml" ContentType="application/vnd.openxmlformats-officedocument.presentationml.notesSlide+xml"/>
  <Override PartName="/ppt/comments/comment18.xml" ContentType="application/vnd.openxmlformats-officedocument.presentationml.comments+xml"/>
  <Override PartName="/ppt/notesSlides/notesSlide23.xml" ContentType="application/vnd.openxmlformats-officedocument.presentationml.notesSlide+xml"/>
  <Override PartName="/ppt/comments/comment19.xml" ContentType="application/vnd.openxmlformats-officedocument.presentationml.comments+xml"/>
  <Override PartName="/ppt/notesSlides/notesSlide24.xml" ContentType="application/vnd.openxmlformats-officedocument.presentationml.notesSlide+xml"/>
  <Override PartName="/ppt/comments/comment20.xml" ContentType="application/vnd.openxmlformats-officedocument.presentationml.comments+xml"/>
  <Override PartName="/ppt/notesSlides/notesSlide25.xml" ContentType="application/vnd.openxmlformats-officedocument.presentationml.notesSlide+xml"/>
  <Override PartName="/ppt/comments/comment21.xml" ContentType="application/vnd.openxmlformats-officedocument.presentationml.comments+xml"/>
  <Override PartName="/ppt/notesSlides/notesSlide26.xml" ContentType="application/vnd.openxmlformats-officedocument.presentationml.notesSlide+xml"/>
  <Override PartName="/ppt/comments/comment22.xml" ContentType="application/vnd.openxmlformats-officedocument.presentationml.comments+xml"/>
  <Override PartName="/ppt/notesSlides/notesSlide27.xml" ContentType="application/vnd.openxmlformats-officedocument.presentationml.notesSlide+xml"/>
  <Override PartName="/ppt/comments/comment23.xml" ContentType="application/vnd.openxmlformats-officedocument.presentationml.comments+xml"/>
  <Override PartName="/ppt/notesSlides/notesSlide28.xml" ContentType="application/vnd.openxmlformats-officedocument.presentationml.notesSlide+xml"/>
  <Override PartName="/ppt/comments/comment24.xml" ContentType="application/vnd.openxmlformats-officedocument.presentationml.comments+xml"/>
  <Override PartName="/ppt/notesSlides/notesSlide29.xml" ContentType="application/vnd.openxmlformats-officedocument.presentationml.notesSlide+xml"/>
  <Override PartName="/ppt/comments/comment25.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26.xml" ContentType="application/vnd.openxmlformats-officedocument.presentationml.comments+xml"/>
  <Override PartName="/ppt/notesSlides/notesSlide32.xml" ContentType="application/vnd.openxmlformats-officedocument.presentationml.notesSlide+xml"/>
  <Override PartName="/ppt/comments/comment27.xml" ContentType="application/vnd.openxmlformats-officedocument.presentationml.comments+xml"/>
  <Override PartName="/ppt/notesSlides/notesSlide33.xml" ContentType="application/vnd.openxmlformats-officedocument.presentationml.notesSlide+xml"/>
  <Override PartName="/ppt/comments/comment28.xml" ContentType="application/vnd.openxmlformats-officedocument.presentationml.comments+xml"/>
  <Override PartName="/ppt/notesSlides/notesSlide34.xml" ContentType="application/vnd.openxmlformats-officedocument.presentationml.notesSlide+xml"/>
  <Override PartName="/ppt/comments/comment29.xml" ContentType="application/vnd.openxmlformats-officedocument.presentationml.comments+xml"/>
  <Override PartName="/ppt/notesSlides/notesSlide35.xml" ContentType="application/vnd.openxmlformats-officedocument.presentationml.notesSlide+xml"/>
  <Override PartName="/ppt/comments/comment30.xml" ContentType="application/vnd.openxmlformats-officedocument.presentationml.comments+xml"/>
  <Override PartName="/ppt/notesSlides/notesSlide36.xml" ContentType="application/vnd.openxmlformats-officedocument.presentationml.notesSlide+xml"/>
  <Override PartName="/ppt/comments/comment31.xml" ContentType="application/vnd.openxmlformats-officedocument.presentationml.comments+xml"/>
  <Override PartName="/ppt/notesSlides/notesSlide37.xml" ContentType="application/vnd.openxmlformats-officedocument.presentationml.notesSlide+xml"/>
  <Override PartName="/ppt/comments/comment32.xml" ContentType="application/vnd.openxmlformats-officedocument.presentationml.comments+xml"/>
  <Override PartName="/ppt/notesSlides/notesSlide38.xml" ContentType="application/vnd.openxmlformats-officedocument.presentationml.notesSlide+xml"/>
  <Override PartName="/ppt/comments/comment33.xml" ContentType="application/vnd.openxmlformats-officedocument.presentationml.comments+xml"/>
  <Override PartName="/ppt/notesSlides/notesSlide39.xml" ContentType="application/vnd.openxmlformats-officedocument.presentationml.notesSlide+xml"/>
  <Override PartName="/ppt/comments/comment34.xml" ContentType="application/vnd.openxmlformats-officedocument.presentationml.comments+xml"/>
  <Override PartName="/ppt/notesSlides/notesSlide40.xml" ContentType="application/vnd.openxmlformats-officedocument.presentationml.notesSlide+xml"/>
  <Override PartName="/ppt/comments/comment35.xml" ContentType="application/vnd.openxmlformats-officedocument.presentationml.comments+xml"/>
  <Override PartName="/ppt/notesSlides/notesSlide41.xml" ContentType="application/vnd.openxmlformats-officedocument.presentationml.notesSlide+xml"/>
  <Override PartName="/ppt/comments/comment36.xml" ContentType="application/vnd.openxmlformats-officedocument.presentationml.comments+xml"/>
  <Override PartName="/ppt/notesSlides/notesSlide42.xml" ContentType="application/vnd.openxmlformats-officedocument.presentationml.notesSlide+xml"/>
  <Override PartName="/ppt/comments/comment37.xml" ContentType="application/vnd.openxmlformats-officedocument.presentationml.comments+xml"/>
  <Override PartName="/ppt/notesSlides/notesSlide43.xml" ContentType="application/vnd.openxmlformats-officedocument.presentationml.notesSlide+xml"/>
  <Override PartName="/ppt/comments/comment38.xml" ContentType="application/vnd.openxmlformats-officedocument.presentationml.comments+xml"/>
  <Override PartName="/ppt/notesSlides/notesSlide44.xml" ContentType="application/vnd.openxmlformats-officedocument.presentationml.notesSlide+xml"/>
  <Override PartName="/ppt/comments/comment39.xml" ContentType="application/vnd.openxmlformats-officedocument.presentationml.comments+xml"/>
  <Override PartName="/ppt/notesSlides/notesSlide45.xml" ContentType="application/vnd.openxmlformats-officedocument.presentationml.notesSlide+xml"/>
  <Override PartName="/ppt/comments/comment40.xml" ContentType="application/vnd.openxmlformats-officedocument.presentationml.comments+xml"/>
  <Override PartName="/ppt/notesSlides/notesSlide46.xml" ContentType="application/vnd.openxmlformats-officedocument.presentationml.notesSlide+xml"/>
  <Override PartName="/ppt/comments/comment41.xml" ContentType="application/vnd.openxmlformats-officedocument.presentationml.comments+xml"/>
  <Override PartName="/ppt/notesSlides/notesSlide47.xml" ContentType="application/vnd.openxmlformats-officedocument.presentationml.notesSlide+xml"/>
  <Override PartName="/ppt/comments/comment42.xml" ContentType="application/vnd.openxmlformats-officedocument.presentationml.comments+xml"/>
  <Override PartName="/ppt/notesSlides/notesSlide48.xml" ContentType="application/vnd.openxmlformats-officedocument.presentationml.notesSlide+xml"/>
  <Override PartName="/ppt/comments/comment43.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comment44.xml" ContentType="application/vnd.openxmlformats-officedocument.presentationml.comments+xml"/>
  <Override PartName="/ppt/notesSlides/notesSlide51.xml" ContentType="application/vnd.openxmlformats-officedocument.presentationml.notesSlide+xml"/>
  <Override PartName="/ppt/comments/comment45.xml" ContentType="application/vnd.openxmlformats-officedocument.presentationml.comments+xml"/>
  <Override PartName="/ppt/notesSlides/notesSlide52.xml" ContentType="application/vnd.openxmlformats-officedocument.presentationml.notesSlide+xml"/>
  <Override PartName="/ppt/comments/comment46.xml" ContentType="application/vnd.openxmlformats-officedocument.presentationml.comments+xml"/>
  <Override PartName="/ppt/notesSlides/notesSlide53.xml" ContentType="application/vnd.openxmlformats-officedocument.presentationml.notesSlide+xml"/>
  <Override PartName="/ppt/comments/comment47.xml" ContentType="application/vnd.openxmlformats-officedocument.presentationml.comments+xml"/>
  <Override PartName="/ppt/notesSlides/notesSlide54.xml" ContentType="application/vnd.openxmlformats-officedocument.presentationml.notesSlide+xml"/>
  <Override PartName="/ppt/comments/comment48.xml" ContentType="application/vnd.openxmlformats-officedocument.presentationml.comments+xml"/>
  <Override PartName="/ppt/notesSlides/notesSlide55.xml" ContentType="application/vnd.openxmlformats-officedocument.presentationml.notesSlide+xml"/>
  <Override PartName="/ppt/comments/comment49.xml" ContentType="application/vnd.openxmlformats-officedocument.presentationml.comments+xml"/>
  <Override PartName="/ppt/notesSlides/notesSlide56.xml" ContentType="application/vnd.openxmlformats-officedocument.presentationml.notesSlide+xml"/>
  <Override PartName="/ppt/comments/comment50.xml" ContentType="application/vnd.openxmlformats-officedocument.presentationml.comments+xml"/>
  <Override PartName="/ppt/notesSlides/notesSlide57.xml" ContentType="application/vnd.openxmlformats-officedocument.presentationml.notesSlide+xml"/>
  <Override PartName="/ppt/comments/comment51.xml" ContentType="application/vnd.openxmlformats-officedocument.presentationml.comments+xml"/>
  <Override PartName="/ppt/notesSlides/notesSlide58.xml" ContentType="application/vnd.openxmlformats-officedocument.presentationml.notesSlide+xml"/>
  <Override PartName="/ppt/comments/comment52.xml" ContentType="application/vnd.openxmlformats-officedocument.presentationml.comments+xml"/>
  <Override PartName="/ppt/notesSlides/notesSlide59.xml" ContentType="application/vnd.openxmlformats-officedocument.presentationml.notesSlide+xml"/>
  <Override PartName="/ppt/comments/comment53.xml" ContentType="application/vnd.openxmlformats-officedocument.presentationml.comment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54.xml" ContentType="application/vnd.openxmlformats-officedocument.presentationml.comments+xml"/>
  <Override PartName="/ppt/notesSlides/notesSlide68.xml" ContentType="application/vnd.openxmlformats-officedocument.presentationml.notesSlide+xml"/>
  <Override PartName="/ppt/comments/comment55.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omments/comment56.xml" ContentType="application/vnd.openxmlformats-officedocument.presentationml.comments+xml"/>
  <Override PartName="/ppt/notesSlides/notesSlide71.xml" ContentType="application/vnd.openxmlformats-officedocument.presentationml.notesSlide+xml"/>
  <Override PartName="/ppt/comments/comment57.xml" ContentType="application/vnd.openxmlformats-officedocument.presentationml.comments+xml"/>
  <Override PartName="/ppt/notesSlides/notesSlide72.xml" ContentType="application/vnd.openxmlformats-officedocument.presentationml.notesSlide+xml"/>
  <Override PartName="/ppt/comments/comment58.xml" ContentType="application/vnd.openxmlformats-officedocument.presentationml.comments+xml"/>
  <Override PartName="/ppt/notesSlides/notesSlide73.xml" ContentType="application/vnd.openxmlformats-officedocument.presentationml.notesSlide+xml"/>
  <Override PartName="/ppt/comments/comment59.xml" ContentType="application/vnd.openxmlformats-officedocument.presentationml.comments+xml"/>
  <Override PartName="/ppt/notesSlides/notesSlide74.xml" ContentType="application/vnd.openxmlformats-officedocument.presentationml.notesSlide+xml"/>
  <Override PartName="/ppt/comments/comment60.xml" ContentType="application/vnd.openxmlformats-officedocument.presentationml.comment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omments/comment61.xml" ContentType="application/vnd.openxmlformats-officedocument.presentationml.comments+xml"/>
  <Override PartName="/ppt/notesSlides/notesSlide77.xml" ContentType="application/vnd.openxmlformats-officedocument.presentationml.notesSlide+xml"/>
  <Override PartName="/ppt/comments/comment62.xml" ContentType="application/vnd.openxmlformats-officedocument.presentationml.comments+xml"/>
  <Override PartName="/ppt/notesSlides/notesSlide78.xml" ContentType="application/vnd.openxmlformats-officedocument.presentationml.notesSlide+xml"/>
  <Override PartName="/ppt/comments/comment63.xml" ContentType="application/vnd.openxmlformats-officedocument.presentationml.comments+xml"/>
  <Override PartName="/ppt/notesSlides/notesSlide79.xml" ContentType="application/vnd.openxmlformats-officedocument.presentationml.notesSlide+xml"/>
  <Override PartName="/ppt/comments/comment64.xml" ContentType="application/vnd.openxmlformats-officedocument.presentationml.comments+xml"/>
  <Override PartName="/ppt/notesSlides/notesSlide80.xml" ContentType="application/vnd.openxmlformats-officedocument.presentationml.notesSlide+xml"/>
  <Override PartName="/ppt/comments/comment65.xml" ContentType="application/vnd.openxmlformats-officedocument.presentationml.comments+xml"/>
  <Override PartName="/ppt/notesSlides/notesSlide81.xml" ContentType="application/vnd.openxmlformats-officedocument.presentationml.notesSlide+xml"/>
  <Override PartName="/ppt/comments/comment66.xml" ContentType="application/vnd.openxmlformats-officedocument.presentationml.comments+xml"/>
  <Override PartName="/ppt/notesSlides/notesSlide82.xml" ContentType="application/vnd.openxmlformats-officedocument.presentationml.notesSlide+xml"/>
  <Override PartName="/ppt/comments/comment67.xml" ContentType="application/vnd.openxmlformats-officedocument.presentationml.comments+xml"/>
  <Override PartName="/ppt/notesSlides/notesSlide83.xml" ContentType="application/vnd.openxmlformats-officedocument.presentationml.notesSlide+xml"/>
  <Override PartName="/ppt/comments/comment68.xml" ContentType="application/vnd.openxmlformats-officedocument.presentationml.comments+xml"/>
  <Override PartName="/ppt/notesSlides/notesSlide84.xml" ContentType="application/vnd.openxmlformats-officedocument.presentationml.notesSlide+xml"/>
  <Override PartName="/ppt/comments/comment69.xml" ContentType="application/vnd.openxmlformats-officedocument.presentationml.comments+xml"/>
  <Override PartName="/ppt/notesSlides/notesSlide85.xml" ContentType="application/vnd.openxmlformats-officedocument.presentationml.notesSlide+xml"/>
  <Override PartName="/ppt/comments/comment70.xml" ContentType="application/vnd.openxmlformats-officedocument.presentationml.comments+xml"/>
  <Override PartName="/ppt/notesSlides/notesSlide86.xml" ContentType="application/vnd.openxmlformats-officedocument.presentationml.notesSlide+xml"/>
  <Override PartName="/ppt/comments/comment71.xml" ContentType="application/vnd.openxmlformats-officedocument.presentationml.comments+xml"/>
  <Override PartName="/ppt/notesSlides/notesSlide87.xml" ContentType="application/vnd.openxmlformats-officedocument.presentationml.notesSlide+xml"/>
  <Override PartName="/ppt/comments/comment72.xml" ContentType="application/vnd.openxmlformats-officedocument.presentationml.comments+xml"/>
  <Override PartName="/ppt/notesSlides/notesSlide88.xml" ContentType="application/vnd.openxmlformats-officedocument.presentationml.notesSlide+xml"/>
  <Override PartName="/ppt/comments/comment73.xml" ContentType="application/vnd.openxmlformats-officedocument.presentationml.comments+xml"/>
  <Override PartName="/ppt/notesSlides/notesSlide89.xml" ContentType="application/vnd.openxmlformats-officedocument.presentationml.notesSlide+xml"/>
  <Override PartName="/ppt/comments/comment74.xml" ContentType="application/vnd.openxmlformats-officedocument.presentationml.comments+xml"/>
  <Override PartName="/ppt/notesSlides/notesSlide90.xml" ContentType="application/vnd.openxmlformats-officedocument.presentationml.notesSlide+xml"/>
  <Override PartName="/ppt/comments/comment75.xml" ContentType="application/vnd.openxmlformats-officedocument.presentationml.comments+xml"/>
  <Override PartName="/ppt/notesSlides/notesSlide91.xml" ContentType="application/vnd.openxmlformats-officedocument.presentationml.notesSlide+xml"/>
  <Override PartName="/ppt/comments/comment76.xml" ContentType="application/vnd.openxmlformats-officedocument.presentationml.comments+xml"/>
  <Override PartName="/ppt/notesSlides/notesSlide92.xml" ContentType="application/vnd.openxmlformats-officedocument.presentationml.notesSlide+xml"/>
  <Override PartName="/ppt/comments/comment77.xml" ContentType="application/vnd.openxmlformats-officedocument.presentationml.comments+xml"/>
  <Override PartName="/ppt/notesSlides/notesSlide93.xml" ContentType="application/vnd.openxmlformats-officedocument.presentationml.notesSlide+xml"/>
  <Override PartName="/ppt/comments/comment78.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9"/>
  </p:notesMasterIdLst>
  <p:handoutMasterIdLst>
    <p:handoutMasterId r:id="rId100"/>
  </p:handoutMasterIdLst>
  <p:sldIdLst>
    <p:sldId id="256" r:id="rId5"/>
    <p:sldId id="300" r:id="rId6"/>
    <p:sldId id="284" r:id="rId7"/>
    <p:sldId id="277" r:id="rId8"/>
    <p:sldId id="282" r:id="rId9"/>
    <p:sldId id="278" r:id="rId10"/>
    <p:sldId id="279" r:id="rId11"/>
    <p:sldId id="298" r:id="rId12"/>
    <p:sldId id="280" r:id="rId13"/>
    <p:sldId id="288" r:id="rId14"/>
    <p:sldId id="294" r:id="rId15"/>
    <p:sldId id="301" r:id="rId16"/>
    <p:sldId id="317" r:id="rId17"/>
    <p:sldId id="302" r:id="rId18"/>
    <p:sldId id="303" r:id="rId19"/>
    <p:sldId id="338" r:id="rId20"/>
    <p:sldId id="370" r:id="rId21"/>
    <p:sldId id="304" r:id="rId22"/>
    <p:sldId id="295" r:id="rId23"/>
    <p:sldId id="305" r:id="rId24"/>
    <p:sldId id="306" r:id="rId25"/>
    <p:sldId id="297" r:id="rId26"/>
    <p:sldId id="307" r:id="rId27"/>
    <p:sldId id="308" r:id="rId28"/>
    <p:sldId id="319" r:id="rId29"/>
    <p:sldId id="371" r:id="rId30"/>
    <p:sldId id="375" r:id="rId31"/>
    <p:sldId id="376" r:id="rId32"/>
    <p:sldId id="377" r:id="rId33"/>
    <p:sldId id="299" r:id="rId34"/>
    <p:sldId id="380" r:id="rId35"/>
    <p:sldId id="290" r:id="rId36"/>
    <p:sldId id="324" r:id="rId37"/>
    <p:sldId id="323" r:id="rId38"/>
    <p:sldId id="322" r:id="rId39"/>
    <p:sldId id="321" r:id="rId40"/>
    <p:sldId id="325" r:id="rId41"/>
    <p:sldId id="291" r:id="rId42"/>
    <p:sldId id="332" r:id="rId43"/>
    <p:sldId id="336" r:id="rId44"/>
    <p:sldId id="333" r:id="rId45"/>
    <p:sldId id="335" r:id="rId46"/>
    <p:sldId id="372" r:id="rId47"/>
    <p:sldId id="373" r:id="rId48"/>
    <p:sldId id="381" r:id="rId49"/>
    <p:sldId id="382" r:id="rId50"/>
    <p:sldId id="383" r:id="rId51"/>
    <p:sldId id="384" r:id="rId52"/>
    <p:sldId id="311" r:id="rId53"/>
    <p:sldId id="286" r:id="rId54"/>
    <p:sldId id="339" r:id="rId55"/>
    <p:sldId id="340" r:id="rId56"/>
    <p:sldId id="341" r:id="rId57"/>
    <p:sldId id="310" r:id="rId58"/>
    <p:sldId id="318" r:id="rId59"/>
    <p:sldId id="320" r:id="rId60"/>
    <p:sldId id="326" r:id="rId61"/>
    <p:sldId id="327" r:id="rId62"/>
    <p:sldId id="342" r:id="rId63"/>
    <p:sldId id="309" r:id="rId64"/>
    <p:sldId id="292" r:id="rId65"/>
    <p:sldId id="312" r:id="rId66"/>
    <p:sldId id="316" r:id="rId67"/>
    <p:sldId id="313" r:id="rId68"/>
    <p:sldId id="314" r:id="rId69"/>
    <p:sldId id="315" r:id="rId70"/>
    <p:sldId id="374" r:id="rId71"/>
    <p:sldId id="385" r:id="rId72"/>
    <p:sldId id="283" r:id="rId73"/>
    <p:sldId id="330" r:id="rId74"/>
    <p:sldId id="369" r:id="rId75"/>
    <p:sldId id="363" r:id="rId76"/>
    <p:sldId id="367" r:id="rId77"/>
    <p:sldId id="368" r:id="rId78"/>
    <p:sldId id="344" r:id="rId79"/>
    <p:sldId id="331" r:id="rId80"/>
    <p:sldId id="345" r:id="rId81"/>
    <p:sldId id="347" r:id="rId82"/>
    <p:sldId id="348" r:id="rId83"/>
    <p:sldId id="349" r:id="rId84"/>
    <p:sldId id="351" r:id="rId85"/>
    <p:sldId id="352" r:id="rId86"/>
    <p:sldId id="350" r:id="rId87"/>
    <p:sldId id="358" r:id="rId88"/>
    <p:sldId id="359" r:id="rId89"/>
    <p:sldId id="353" r:id="rId90"/>
    <p:sldId id="354" r:id="rId91"/>
    <p:sldId id="355" r:id="rId92"/>
    <p:sldId id="356" r:id="rId93"/>
    <p:sldId id="357" r:id="rId94"/>
    <p:sldId id="360" r:id="rId95"/>
    <p:sldId id="361" r:id="rId96"/>
    <p:sldId id="362" r:id="rId97"/>
    <p:sldId id="328" r:id="rId9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521415D9-36F7-43E2-AB2F-B90AF26B5E84}">
      <p14:sectionLst xmlns:p14="http://schemas.microsoft.com/office/powerpoint/2010/main">
        <p14:section name="Section par défaut" id="{E627B1E0-22BA-447F-A38E-349FE74C7A18}">
          <p14:sldIdLst>
            <p14:sldId id="256"/>
          </p14:sldIdLst>
        </p14:section>
        <p14:section name="Qu'est ce que Powershell" id="{6EA83CD4-0A4E-4492-818C-937E88502B51}">
          <p14:sldIdLst>
            <p14:sldId id="300"/>
            <p14:sldId id="284"/>
            <p14:sldId id="277"/>
          </p14:sldIdLst>
        </p14:section>
        <p14:section name="Les Bases" id="{425999AF-387C-40DC-8149-C84F5583C1F5}">
          <p14:sldIdLst>
            <p14:sldId id="282"/>
            <p14:sldId id="278"/>
            <p14:sldId id="279"/>
          </p14:sldIdLst>
        </p14:section>
        <p14:section name="Variable/Types/Opérateurs" id="{6D63B233-7BA2-4A42-B2E9-B81C079486FD}">
          <p14:sldIdLst>
            <p14:sldId id="298"/>
            <p14:sldId id="280"/>
            <p14:sldId id="288"/>
            <p14:sldId id="294"/>
            <p14:sldId id="301"/>
            <p14:sldId id="317"/>
            <p14:sldId id="302"/>
            <p14:sldId id="303"/>
            <p14:sldId id="338"/>
            <p14:sldId id="370"/>
            <p14:sldId id="304"/>
            <p14:sldId id="295"/>
            <p14:sldId id="305"/>
            <p14:sldId id="306"/>
            <p14:sldId id="297"/>
            <p14:sldId id="307"/>
            <p14:sldId id="308"/>
            <p14:sldId id="319"/>
            <p14:sldId id="371"/>
            <p14:sldId id="375"/>
            <p14:sldId id="376"/>
            <p14:sldId id="377"/>
          </p14:sldIdLst>
        </p14:section>
        <p14:section name="ManipulatioObjets" id="{247C9902-300E-409B-A16F-680E549F41B2}">
          <p14:sldIdLst>
            <p14:sldId id="299"/>
            <p14:sldId id="380"/>
            <p14:sldId id="290"/>
            <p14:sldId id="324"/>
            <p14:sldId id="323"/>
            <p14:sldId id="322"/>
            <p14:sldId id="321"/>
            <p14:sldId id="325"/>
            <p14:sldId id="291"/>
            <p14:sldId id="332"/>
            <p14:sldId id="336"/>
            <p14:sldId id="333"/>
            <p14:sldId id="335"/>
            <p14:sldId id="372"/>
            <p14:sldId id="373"/>
            <p14:sldId id="381"/>
            <p14:sldId id="382"/>
            <p14:sldId id="383"/>
            <p14:sldId id="384"/>
          </p14:sldIdLst>
        </p14:section>
        <p14:section name="Scripts&amp;Fonctions" id="{FF99EB28-980B-4322-A22F-25F5EA0A3506}">
          <p14:sldIdLst>
            <p14:sldId id="311"/>
            <p14:sldId id="286"/>
            <p14:sldId id="339"/>
            <p14:sldId id="340"/>
            <p14:sldId id="341"/>
            <p14:sldId id="310"/>
            <p14:sldId id="318"/>
            <p14:sldId id="320"/>
            <p14:sldId id="326"/>
            <p14:sldId id="327"/>
            <p14:sldId id="342"/>
          </p14:sldIdLst>
        </p14:section>
        <p14:section name="Structures" id="{2DDEACED-46BB-480E-A793-C7306E90980C}">
          <p14:sldIdLst>
            <p14:sldId id="309"/>
            <p14:sldId id="292"/>
            <p14:sldId id="312"/>
            <p14:sldId id="316"/>
            <p14:sldId id="313"/>
            <p14:sldId id="314"/>
            <p14:sldId id="315"/>
            <p14:sldId id="374"/>
            <p14:sldId id="385"/>
          </p14:sldIdLst>
        </p14:section>
        <p14:section name="Administration" id="{B804D7AB-BC2B-4FBB-90EC-C98FD24F9AFD}">
          <p14:sldIdLst>
            <p14:sldId id="283"/>
            <p14:sldId id="330"/>
            <p14:sldId id="369"/>
            <p14:sldId id="363"/>
            <p14:sldId id="367"/>
            <p14:sldId id="368"/>
            <p14:sldId id="344"/>
            <p14:sldId id="331"/>
            <p14:sldId id="345"/>
            <p14:sldId id="347"/>
            <p14:sldId id="348"/>
            <p14:sldId id="349"/>
            <p14:sldId id="351"/>
            <p14:sldId id="352"/>
            <p14:sldId id="350"/>
            <p14:sldId id="358"/>
            <p14:sldId id="359"/>
            <p14:sldId id="353"/>
            <p14:sldId id="354"/>
            <p14:sldId id="355"/>
            <p14:sldId id="356"/>
            <p14:sldId id="357"/>
            <p14:sldId id="360"/>
            <p14:sldId id="361"/>
            <p14:sldId id="362"/>
            <p14:sldId id="3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n MAZOYER" initials="JM" lastIdx="9" clrIdx="0">
    <p:extLst>
      <p:ext uri="{19B8F6BF-5375-455C-9EA6-DF929625EA0E}">
        <p15:presenceInfo xmlns:p15="http://schemas.microsoft.com/office/powerpoint/2012/main" userId="Julien MAZOYER" providerId="None"/>
      </p:ext>
    </p:extLst>
  </p:cmAuthor>
  <p:cmAuthor id="2" name="Mathieu LANOË" initials="ML" lastIdx="2" clrIdx="1">
    <p:extLst>
      <p:ext uri="{19B8F6BF-5375-455C-9EA6-DF929625EA0E}">
        <p15:presenceInfo xmlns:p15="http://schemas.microsoft.com/office/powerpoint/2012/main" userId="S::mlanoe@synapsys-it.com::37fd4698-e750-44a6-b8c2-682b0ce247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1212"/>
    <a:srgbClr val="1E1E1E"/>
    <a:srgbClr val="BE1811"/>
    <a:srgbClr val="353533"/>
    <a:srgbClr val="161616"/>
    <a:srgbClr val="012456"/>
    <a:srgbClr val="272727"/>
    <a:srgbClr val="F7F7F7"/>
    <a:srgbClr val="E7E5E6"/>
    <a:srgbClr val="DA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6760D0-F3E3-AA29-3D0B-D7BF40097D68}" v="20" dt="2018-09-23T13:34:29.003"/>
    <p1510:client id="{5BE965EC-4ACA-492A-B192-813E93F744C6}" v="630" dt="2018-09-23T13:26:02.449"/>
    <p1510:client id="{C946E1BD-E6A9-4D20-9630-E4CB01F81FA1}" v="197" dt="2018-09-23T13:29:46.789"/>
    <p1510:client id="{4841BD09-C8C4-41F5-9EB3-2E11ECB94403}" v="3" dt="2018-09-23T20:16:01.893"/>
  </p1510:revLst>
</p1510:revInfo>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a:tcStyle>
        <a:tcBdr/>
        <a:fill>
          <a:solidFill>
            <a:srgbClr val="F8F4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a:tcStyle>
        <a:tcBdr/>
        <a:fill>
          <a:solidFill>
            <a:srgbClr val="EBE8E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67" autoAdjust="0"/>
  </p:normalViewPr>
  <p:slideViewPr>
    <p:cSldViewPr snapToGrid="0">
      <p:cViewPr>
        <p:scale>
          <a:sx n="125" d="100"/>
          <a:sy n="125" d="100"/>
        </p:scale>
        <p:origin x="96" y="-1902"/>
      </p:cViewPr>
      <p:guideLst/>
    </p:cSldViewPr>
  </p:slideViewPr>
  <p:notesTextViewPr>
    <p:cViewPr>
      <p:scale>
        <a:sx n="200" d="100"/>
        <a:sy n="200" d="100"/>
      </p:scale>
      <p:origin x="0" y="0"/>
    </p:cViewPr>
  </p:notesTextViewPr>
  <p:sorterViewPr>
    <p:cViewPr>
      <p:scale>
        <a:sx n="100" d="100"/>
        <a:sy n="100" d="100"/>
      </p:scale>
      <p:origin x="0" y="-11718"/>
    </p:cViewPr>
  </p:sorterViewPr>
  <p:notesViewPr>
    <p:cSldViewPr snapToGrid="0">
      <p:cViewPr>
        <p:scale>
          <a:sx n="1" d="2"/>
          <a:sy n="1" d="2"/>
        </p:scale>
        <p:origin x="4026" y="2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5/10/relationships/revisionInfo" Target="revisionInfo.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ANOË" userId="S::mlanoe@synapsys-it.com::37fd4698-e750-44a6-b8c2-682b0ce2477a" providerId="AD" clId="Web-{56012995-83C4-4E51-ADFB-6C3A647C7AE8}"/>
  </pc:docChgLst>
  <pc:docChgLst>
    <pc:chgData name="Mathieu LANOË" userId="S::mlanoe@synapsys-it.com::37fd4698-e750-44a6-b8c2-682b0ce2477a" providerId="AD" clId="Web-{52ABF939-3AF5-CB81-58BA-B7C9B971579A}"/>
    <pc:docChg chg="modSld">
      <pc:chgData name="Mathieu LANOË" userId="S::mlanoe@synapsys-it.com::37fd4698-e750-44a6-b8c2-682b0ce2477a" providerId="AD" clId="Web-{52ABF939-3AF5-CB81-58BA-B7C9B971579A}" dt="2018-09-23T17:49:27.743" v="2" actId="20577"/>
      <pc:docMkLst>
        <pc:docMk/>
      </pc:docMkLst>
      <pc:sldChg chg="modSp">
        <pc:chgData name="Mathieu LANOË" userId="S::mlanoe@synapsys-it.com::37fd4698-e750-44a6-b8c2-682b0ce2477a" providerId="AD" clId="Web-{52ABF939-3AF5-CB81-58BA-B7C9B971579A}" dt="2018-09-23T17:49:27.712" v="0" actId="20577"/>
        <pc:sldMkLst>
          <pc:docMk/>
          <pc:sldMk cId="0" sldId="256"/>
        </pc:sldMkLst>
        <pc:spChg chg="mod">
          <ac:chgData name="Mathieu LANOË" userId="S::mlanoe@synapsys-it.com::37fd4698-e750-44a6-b8c2-682b0ce2477a" providerId="AD" clId="Web-{52ABF939-3AF5-CB81-58BA-B7C9B971579A}" dt="2018-09-23T17:49:27.712" v="0" actId="20577"/>
          <ac:spMkLst>
            <pc:docMk/>
            <pc:sldMk cId="0" sldId="256"/>
            <ac:spMk id="70" creationId="{00000000-0000-0000-0000-000000000000}"/>
          </ac:spMkLst>
        </pc:spChg>
      </pc:sldChg>
    </pc:docChg>
  </pc:docChgLst>
  <pc:docChgLst>
    <pc:chgData name="Mathieu LANOË" userId="S::mlanoe@synapsys-it.com::37fd4698-e750-44a6-b8c2-682b0ce2477a" providerId="AD" clId="Web-{DC6760D0-F3E3-AA29-3D0B-D7BF40097D68}"/>
    <pc:docChg chg="modSld">
      <pc:chgData name="Mathieu LANOË" userId="S::mlanoe@synapsys-it.com::37fd4698-e750-44a6-b8c2-682b0ce2477a" providerId="AD" clId="Web-{DC6760D0-F3E3-AA29-3D0B-D7BF40097D68}" dt="2018-09-23T13:33:53.847" v="7"/>
      <pc:docMkLst>
        <pc:docMk/>
      </pc:docMkLst>
      <pc:sldChg chg="modSp">
        <pc:chgData name="Mathieu LANOË" userId="S::mlanoe@synapsys-it.com::37fd4698-e750-44a6-b8c2-682b0ce2477a" providerId="AD" clId="Web-{DC6760D0-F3E3-AA29-3D0B-D7BF40097D68}" dt="2018-09-23T13:33:53.847" v="7"/>
        <pc:sldMkLst>
          <pc:docMk/>
          <pc:sldMk cId="3956690648" sldId="284"/>
        </pc:sldMkLst>
        <pc:graphicFrameChg chg="mod modGraphic">
          <ac:chgData name="Mathieu LANOË" userId="S::mlanoe@synapsys-it.com::37fd4698-e750-44a6-b8c2-682b0ce2477a" providerId="AD" clId="Web-{DC6760D0-F3E3-AA29-3D0B-D7BF40097D68}" dt="2018-09-23T13:33:53.847" v="7"/>
          <ac:graphicFrameMkLst>
            <pc:docMk/>
            <pc:sldMk cId="3956690648" sldId="284"/>
            <ac:graphicFrameMk id="4" creationId="{D56F2B16-D4CF-4189-A57D-AB6181243234}"/>
          </ac:graphicFrameMkLst>
        </pc:graphicFrameChg>
      </pc:sldChg>
    </pc:docChg>
  </pc:docChgLst>
  <pc:docChgLst>
    <pc:chgData name="Mathieu LANOË" userId="S::mlanoe@synapsys-it.com::37fd4698-e750-44a6-b8c2-682b0ce2477a" providerId="AD" clId="Web-{1F81AC06-BFFB-48C7-94C5-FFDE2B0A77B2}"/>
  </pc:docChgLst>
  <pc:docChgLst>
    <pc:chgData name="Mathieu LANOË" userId="S::mlanoe@synapsys-it.com::37fd4698-e750-44a6-b8c2-682b0ce2477a" providerId="AD" clId="Web-{78808551-D6A0-4B37-A675-1C9B351F1EFF}"/>
  </pc:docChgLst>
  <pc:docChgLst>
    <pc:chgData name="Mathieu LANOË" userId="S::mlanoe@synapsys-it.com::37fd4698-e750-44a6-b8c2-682b0ce2477a" providerId="AD" clId="Web-{22BF60EF-4DC0-59AB-AC7F-AD4AFC8014F0}"/>
    <pc:docChg chg="addSld delSld modSection">
      <pc:chgData name="Mathieu LANOË" userId="S::mlanoe@synapsys-it.com::37fd4698-e750-44a6-b8c2-682b0ce2477a" providerId="AD" clId="Web-{22BF60EF-4DC0-59AB-AC7F-AD4AFC8014F0}" dt="2018-09-23T13:36:45.473" v="1"/>
      <pc:docMkLst>
        <pc:docMk/>
      </pc:docMkLst>
      <pc:sldChg chg="new del">
        <pc:chgData name="Mathieu LANOË" userId="S::mlanoe@synapsys-it.com::37fd4698-e750-44a6-b8c2-682b0ce2477a" providerId="AD" clId="Web-{22BF60EF-4DC0-59AB-AC7F-AD4AFC8014F0}" dt="2018-09-23T13:36:45.473" v="1"/>
        <pc:sldMkLst>
          <pc:docMk/>
          <pc:sldMk cId="1800934618" sldId="386"/>
        </pc:sldMkLst>
      </pc:sldChg>
    </pc:docChg>
  </pc:docChgLst>
  <pc:docChgLst>
    <pc:chgData name="Mathieu LANOË" userId="S::mlanoe@synapsys-it.com::37fd4698-e750-44a6-b8c2-682b0ce2477a" providerId="AD" clId="Web-{DC0FB87F-8953-474F-9727-A91CCCC8AB87}"/>
  </pc:docChgLst>
  <pc:docChgLst>
    <pc:chgData name="Mathieu LANOË" userId="S::mlanoe@synapsys-it.com::37fd4698-e750-44a6-b8c2-682b0ce2477a" providerId="AD" clId="Web-{527D11E7-6493-42E2-B496-48858C11AB13}"/>
  </pc:docChgLst>
  <pc:docChgLst>
    <pc:chgData name="Julien MAZOYER" userId="1ee31c77-b296-469d-a2bf-0f872ef622c9" providerId="ADAL" clId="{4841BD09-C8C4-41F5-9EB3-2E11ECB94403}"/>
    <pc:docChg chg="addSld modSld">
      <pc:chgData name="Julien MAZOYER" userId="1ee31c77-b296-469d-a2bf-0f872ef622c9" providerId="ADAL" clId="{4841BD09-C8C4-41F5-9EB3-2E11ECB94403}" dt="2018-09-23T20:16:01.893" v="7" actId="1076"/>
      <pc:docMkLst>
        <pc:docMk/>
      </pc:docMkLst>
      <pc:sldChg chg="addSp modSp">
        <pc:chgData name="Julien MAZOYER" userId="1ee31c77-b296-469d-a2bf-0f872ef622c9" providerId="ADAL" clId="{4841BD09-C8C4-41F5-9EB3-2E11ECB94403}" dt="2018-09-23T20:16:01.893" v="7" actId="1076"/>
        <pc:sldMkLst>
          <pc:docMk/>
          <pc:sldMk cId="2465063138" sldId="369"/>
        </pc:sldMkLst>
        <pc:picChg chg="add mod">
          <ac:chgData name="Julien MAZOYER" userId="1ee31c77-b296-469d-a2bf-0f872ef622c9" providerId="ADAL" clId="{4841BD09-C8C4-41F5-9EB3-2E11ECB94403}" dt="2018-09-23T20:16:01.893" v="7" actId="1076"/>
          <ac:picMkLst>
            <pc:docMk/>
            <pc:sldMk cId="2465063138" sldId="369"/>
            <ac:picMk id="3" creationId="{FBE7004E-AAE8-4284-B06C-8888CA8638C7}"/>
          </ac:picMkLst>
        </pc:picChg>
      </pc:sldChg>
      <pc:sldChg chg="modSp add">
        <pc:chgData name="Julien MAZOYER" userId="1ee31c77-b296-469d-a2bf-0f872ef622c9" providerId="ADAL" clId="{4841BD09-C8C4-41F5-9EB3-2E11ECB94403}" dt="2018-09-21T13:47:24.541" v="3" actId="1076"/>
        <pc:sldMkLst>
          <pc:docMk/>
          <pc:sldMk cId="68772405" sldId="370"/>
        </pc:sldMkLst>
        <pc:spChg chg="mod">
          <ac:chgData name="Julien MAZOYER" userId="1ee31c77-b296-469d-a2bf-0f872ef622c9" providerId="ADAL" clId="{4841BD09-C8C4-41F5-9EB3-2E11ECB94403}" dt="2018-09-21T13:47:24.541" v="3" actId="1076"/>
          <ac:spMkLst>
            <pc:docMk/>
            <pc:sldMk cId="68772405" sldId="370"/>
            <ac:spMk id="8" creationId="{D771F9A4-268A-49FC-A5FD-DB7EBBB2BE1E}"/>
          </ac:spMkLst>
        </pc:spChg>
      </pc:sldChg>
    </pc:docChg>
  </pc:docChgLst>
  <pc:docChgLst>
    <pc:chgData name="Julien MAZOYER" userId="S::jmazoyer@synapsys-it.com::1ee31c77-b296-469d-a2bf-0f872ef622c9" providerId="AD" clId="Web-{98F01C17-B146-4A34-ADD2-025B7201B0E5}"/>
    <pc:docChg chg="modSld sldOrd">
      <pc:chgData name="Julien MAZOYER" userId="S::jmazoyer@synapsys-it.com::1ee31c77-b296-469d-a2bf-0f872ef622c9" providerId="AD" clId="Web-{98F01C17-B146-4A34-ADD2-025B7201B0E5}" dt="2018-09-20T22:19:53.809" v="158" actId="20577"/>
      <pc:docMkLst>
        <pc:docMk/>
      </pc:docMkLst>
      <pc:sldChg chg="modSp">
        <pc:chgData name="Julien MAZOYER" userId="S::jmazoyer@synapsys-it.com::1ee31c77-b296-469d-a2bf-0f872ef622c9" providerId="AD" clId="Web-{98F01C17-B146-4A34-ADD2-025B7201B0E5}" dt="2018-09-20T21:48:55.927" v="1" actId="20577"/>
        <pc:sldMkLst>
          <pc:docMk/>
          <pc:sldMk cId="1332161164" sldId="317"/>
        </pc:sldMkLst>
        <pc:spChg chg="mod">
          <ac:chgData name="Julien MAZOYER" userId="S::jmazoyer@synapsys-it.com::1ee31c77-b296-469d-a2bf-0f872ef622c9" providerId="AD" clId="Web-{98F01C17-B146-4A34-ADD2-025B7201B0E5}" dt="2018-09-20T21:48:55.927" v="1" actId="20577"/>
          <ac:spMkLst>
            <pc:docMk/>
            <pc:sldMk cId="1332161164" sldId="317"/>
            <ac:spMk id="4" creationId="{00000000-0000-0000-0000-000000000000}"/>
          </ac:spMkLst>
        </pc:spChg>
      </pc:sldChg>
      <pc:sldChg chg="addSp modSp ord">
        <pc:chgData name="Julien MAZOYER" userId="S::jmazoyer@synapsys-it.com::1ee31c77-b296-469d-a2bf-0f872ef622c9" providerId="AD" clId="Web-{98F01C17-B146-4A34-ADD2-025B7201B0E5}" dt="2018-09-20T22:19:53.809" v="158" actId="20577"/>
        <pc:sldMkLst>
          <pc:docMk/>
          <pc:sldMk cId="1781340077" sldId="333"/>
        </pc:sldMkLst>
        <pc:spChg chg="mod">
          <ac:chgData name="Julien MAZOYER" userId="S::jmazoyer@synapsys-it.com::1ee31c77-b296-469d-a2bf-0f872ef622c9" providerId="AD" clId="Web-{98F01C17-B146-4A34-ADD2-025B7201B0E5}" dt="2018-09-20T22:19:53.809" v="158" actId="20577"/>
          <ac:spMkLst>
            <pc:docMk/>
            <pc:sldMk cId="1781340077" sldId="333"/>
            <ac:spMk id="4" creationId="{45EA097A-AEE6-4AA4-8A53-090B0949A694}"/>
          </ac:spMkLst>
        </pc:spChg>
        <pc:spChg chg="add mod">
          <ac:chgData name="Julien MAZOYER" userId="S::jmazoyer@synapsys-it.com::1ee31c77-b296-469d-a2bf-0f872ef622c9" providerId="AD" clId="Web-{98F01C17-B146-4A34-ADD2-025B7201B0E5}" dt="2018-09-20T22:09:03.434" v="16" actId="20577"/>
          <ac:spMkLst>
            <pc:docMk/>
            <pc:sldMk cId="1781340077" sldId="333"/>
            <ac:spMk id="9" creationId="{C42D542A-5EC5-44D8-8D6A-4E7B151F4E7B}"/>
          </ac:spMkLst>
        </pc:spChg>
      </pc:sldChg>
    </pc:docChg>
  </pc:docChgLst>
  <pc:docChgLst>
    <pc:chgData name="Mathieu LANOË" userId="S::mlanoe@synapsys-it.com::37fd4698-e750-44a6-b8c2-682b0ce2477a" providerId="AD" clId="Web-{C1CF2D13-0576-4D47-868D-2C009828BBBF}"/>
  </pc:docChgLst>
  <pc:docChgLst>
    <pc:chgData name="Julien MAZOYER" userId="1ee31c77-b296-469d-a2bf-0f872ef622c9" providerId="ADAL" clId="{5386E5B4-391D-D14C-B9CB-D8CDF0993969}"/>
  </pc:docChgLst>
  <pc:docChgLst>
    <pc:chgData name="Julien MAZOYER" userId="1ee31c77-b296-469d-a2bf-0f872ef622c9" providerId="ADAL" clId="{5BE965EC-4ACA-492A-B192-813E93F744C6}"/>
    <pc:docChg chg="undo custSel addSld delSld modSld sldOrd modMainMaster modSection">
      <pc:chgData name="Julien MAZOYER" userId="1ee31c77-b296-469d-a2bf-0f872ef622c9" providerId="ADAL" clId="{5BE965EC-4ACA-492A-B192-813E93F744C6}" dt="2018-09-23T20:04:26.876" v="1052" actId="20577"/>
      <pc:docMkLst>
        <pc:docMk/>
      </pc:docMkLst>
      <pc:sldChg chg="modSp modNotesTx">
        <pc:chgData name="Julien MAZOYER" userId="1ee31c77-b296-469d-a2bf-0f872ef622c9" providerId="ADAL" clId="{5BE965EC-4ACA-492A-B192-813E93F744C6}" dt="2018-09-23T19:55:51.463" v="950" actId="20577"/>
        <pc:sldMkLst>
          <pc:docMk/>
          <pc:sldMk cId="0" sldId="256"/>
        </pc:sldMkLst>
        <pc:spChg chg="mod">
          <ac:chgData name="Julien MAZOYER" userId="1ee31c77-b296-469d-a2bf-0f872ef622c9" providerId="ADAL" clId="{5BE965EC-4ACA-492A-B192-813E93F744C6}" dt="2018-09-23T19:55:51.463" v="950" actId="20577"/>
          <ac:spMkLst>
            <pc:docMk/>
            <pc:sldMk cId="0" sldId="256"/>
            <ac:spMk id="3" creationId="{00000000-0000-0000-0000-000000000000}"/>
          </ac:spMkLst>
        </pc:spChg>
      </pc:sldChg>
      <pc:sldChg chg="addSp modSp modNotesTx">
        <pc:chgData name="Julien MAZOYER" userId="1ee31c77-b296-469d-a2bf-0f872ef622c9" providerId="ADAL" clId="{5BE965EC-4ACA-492A-B192-813E93F744C6}" dt="2018-09-23T13:39:03.841" v="944" actId="313"/>
        <pc:sldMkLst>
          <pc:docMk/>
          <pc:sldMk cId="4274534379" sldId="278"/>
        </pc:sldMkLst>
        <pc:spChg chg="add mod">
          <ac:chgData name="Julien MAZOYER" userId="1ee31c77-b296-469d-a2bf-0f872ef622c9" providerId="ADAL" clId="{5BE965EC-4ACA-492A-B192-813E93F744C6}" dt="2018-09-22T11:08:47.129" v="13" actId="164"/>
          <ac:spMkLst>
            <pc:docMk/>
            <pc:sldMk cId="4274534379" sldId="278"/>
            <ac:spMk id="2" creationId="{BE708010-1F14-4CCF-966A-E472CD6E322C}"/>
          </ac:spMkLst>
        </pc:spChg>
        <pc:spChg chg="add mod">
          <ac:chgData name="Julien MAZOYER" userId="1ee31c77-b296-469d-a2bf-0f872ef622c9" providerId="ADAL" clId="{5BE965EC-4ACA-492A-B192-813E93F744C6}" dt="2018-09-22T10:49:38.357" v="3" actId="11529"/>
          <ac:spMkLst>
            <pc:docMk/>
            <pc:sldMk cId="4274534379" sldId="278"/>
            <ac:spMk id="6" creationId="{B287F3FF-4DDD-45E3-B5BF-451C366916A0}"/>
          </ac:spMkLst>
        </pc:spChg>
        <pc:spChg chg="add mod">
          <ac:chgData name="Julien MAZOYER" userId="1ee31c77-b296-469d-a2bf-0f872ef622c9" providerId="ADAL" clId="{5BE965EC-4ACA-492A-B192-813E93F744C6}" dt="2018-09-22T11:08:47.129" v="13" actId="164"/>
          <ac:spMkLst>
            <pc:docMk/>
            <pc:sldMk cId="4274534379" sldId="278"/>
            <ac:spMk id="8" creationId="{5EF2807A-7845-461D-BF3E-AB32B58D9A4E}"/>
          </ac:spMkLst>
        </pc:spChg>
        <pc:spChg chg="add mod">
          <ac:chgData name="Julien MAZOYER" userId="1ee31c77-b296-469d-a2bf-0f872ef622c9" providerId="ADAL" clId="{5BE965EC-4ACA-492A-B192-813E93F744C6}" dt="2018-09-22T11:08:47.129" v="13" actId="164"/>
          <ac:spMkLst>
            <pc:docMk/>
            <pc:sldMk cId="4274534379" sldId="278"/>
            <ac:spMk id="10" creationId="{4B4F410B-FB1C-4306-B533-B8098859E902}"/>
          </ac:spMkLst>
        </pc:spChg>
        <pc:spChg chg="add mod">
          <ac:chgData name="Julien MAZOYER" userId="1ee31c77-b296-469d-a2bf-0f872ef622c9" providerId="ADAL" clId="{5BE965EC-4ACA-492A-B192-813E93F744C6}" dt="2018-09-22T11:08:47.129" v="13" actId="164"/>
          <ac:spMkLst>
            <pc:docMk/>
            <pc:sldMk cId="4274534379" sldId="278"/>
            <ac:spMk id="11" creationId="{824B90BA-E876-4FA1-8974-7E10AD97E7CF}"/>
          </ac:spMkLst>
        </pc:spChg>
        <pc:spChg chg="add mod">
          <ac:chgData name="Julien MAZOYER" userId="1ee31c77-b296-469d-a2bf-0f872ef622c9" providerId="ADAL" clId="{5BE965EC-4ACA-492A-B192-813E93F744C6}" dt="2018-09-22T11:08:47.129" v="13" actId="164"/>
          <ac:spMkLst>
            <pc:docMk/>
            <pc:sldMk cId="4274534379" sldId="278"/>
            <ac:spMk id="12" creationId="{46969F94-63A6-4710-8ACD-4E2231DD7704}"/>
          </ac:spMkLst>
        </pc:spChg>
        <pc:spChg chg="add mod">
          <ac:chgData name="Julien MAZOYER" userId="1ee31c77-b296-469d-a2bf-0f872ef622c9" providerId="ADAL" clId="{5BE965EC-4ACA-492A-B192-813E93F744C6}" dt="2018-09-22T11:08:47.129" v="13" actId="164"/>
          <ac:spMkLst>
            <pc:docMk/>
            <pc:sldMk cId="4274534379" sldId="278"/>
            <ac:spMk id="13" creationId="{ED4A0F87-966C-42A3-A2E0-3D3DAE87C57C}"/>
          </ac:spMkLst>
        </pc:spChg>
        <pc:spChg chg="add mod">
          <ac:chgData name="Julien MAZOYER" userId="1ee31c77-b296-469d-a2bf-0f872ef622c9" providerId="ADAL" clId="{5BE965EC-4ACA-492A-B192-813E93F744C6}" dt="2018-09-22T11:08:47.129" v="13" actId="164"/>
          <ac:spMkLst>
            <pc:docMk/>
            <pc:sldMk cId="4274534379" sldId="278"/>
            <ac:spMk id="14" creationId="{AC91D974-BABC-4D88-9864-5A792EB11219}"/>
          </ac:spMkLst>
        </pc:spChg>
        <pc:spChg chg="add">
          <ac:chgData name="Julien MAZOYER" userId="1ee31c77-b296-469d-a2bf-0f872ef622c9" providerId="ADAL" clId="{5BE965EC-4ACA-492A-B192-813E93F744C6}" dt="2018-09-22T11:07:19.221" v="12" actId="931"/>
          <ac:spMkLst>
            <pc:docMk/>
            <pc:sldMk cId="4274534379" sldId="278"/>
            <ac:spMk id="18" creationId="{E4C9DE3A-E75F-4AB2-A749-4B66CE03745C}"/>
          </ac:spMkLst>
        </pc:spChg>
        <pc:spChg chg="add">
          <ac:chgData name="Julien MAZOYER" userId="1ee31c77-b296-469d-a2bf-0f872ef622c9" providerId="ADAL" clId="{5BE965EC-4ACA-492A-B192-813E93F744C6}" dt="2018-09-22T11:07:19.221" v="12" actId="931"/>
          <ac:spMkLst>
            <pc:docMk/>
            <pc:sldMk cId="4274534379" sldId="278"/>
            <ac:spMk id="19" creationId="{0BC26F2F-B6AE-4B64-8BC5-953ACF08848C}"/>
          </ac:spMkLst>
        </pc:spChg>
        <pc:grpChg chg="add mod">
          <ac:chgData name="Julien MAZOYER" userId="1ee31c77-b296-469d-a2bf-0f872ef622c9" providerId="ADAL" clId="{5BE965EC-4ACA-492A-B192-813E93F744C6}" dt="2018-09-22T11:05:50.733" v="9" actId="164"/>
          <ac:grpSpMkLst>
            <pc:docMk/>
            <pc:sldMk cId="4274534379" sldId="278"/>
            <ac:grpSpMk id="9" creationId="{36BC4879-4397-4D1C-8294-D55F45100008}"/>
          </ac:grpSpMkLst>
        </pc:grpChg>
        <pc:grpChg chg="add mod">
          <ac:chgData name="Julien MAZOYER" userId="1ee31c77-b296-469d-a2bf-0f872ef622c9" providerId="ADAL" clId="{5BE965EC-4ACA-492A-B192-813E93F744C6}" dt="2018-09-22T11:08:47.129" v="13" actId="164"/>
          <ac:grpSpMkLst>
            <pc:docMk/>
            <pc:sldMk cId="4274534379" sldId="278"/>
            <ac:grpSpMk id="15" creationId="{17FF5142-5974-4722-8D7A-62BD38A52C67}"/>
          </ac:grpSpMkLst>
        </pc:grpChg>
        <pc:picChg chg="add mod">
          <ac:chgData name="Julien MAZOYER" userId="1ee31c77-b296-469d-a2bf-0f872ef622c9" providerId="ADAL" clId="{5BE965EC-4ACA-492A-B192-813E93F744C6}" dt="2018-09-22T11:09:27.022" v="14" actId="931"/>
          <ac:picMkLst>
            <pc:docMk/>
            <pc:sldMk cId="4274534379" sldId="278"/>
            <ac:picMk id="17" creationId="{F34A6BDA-EFCC-436C-BCDD-7A6ED6CD4BFB}"/>
          </ac:picMkLst>
        </pc:picChg>
      </pc:sldChg>
      <pc:sldChg chg="modSp">
        <pc:chgData name="Julien MAZOYER" userId="1ee31c77-b296-469d-a2bf-0f872ef622c9" providerId="ADAL" clId="{5BE965EC-4ACA-492A-B192-813E93F744C6}" dt="2018-09-23T19:56:38.489" v="951" actId="2711"/>
        <pc:sldMkLst>
          <pc:docMk/>
          <pc:sldMk cId="3956690648" sldId="284"/>
        </pc:sldMkLst>
        <pc:graphicFrameChg chg="modGraphic">
          <ac:chgData name="Julien MAZOYER" userId="1ee31c77-b296-469d-a2bf-0f872ef622c9" providerId="ADAL" clId="{5BE965EC-4ACA-492A-B192-813E93F744C6}" dt="2018-09-23T19:56:38.489" v="951" actId="2711"/>
          <ac:graphicFrameMkLst>
            <pc:docMk/>
            <pc:sldMk cId="3956690648" sldId="284"/>
            <ac:graphicFrameMk id="4" creationId="{D56F2B16-D4CF-4189-A57D-AB6181243234}"/>
          </ac:graphicFrameMkLst>
        </pc:graphicFrameChg>
      </pc:sldChg>
      <pc:sldChg chg="addSp modSp">
        <pc:chgData name="Julien MAZOYER" userId="1ee31c77-b296-469d-a2bf-0f872ef622c9" providerId="ADAL" clId="{5BE965EC-4ACA-492A-B192-813E93F744C6}" dt="2018-09-22T12:23:01.700" v="36" actId="207"/>
        <pc:sldMkLst>
          <pc:docMk/>
          <pc:sldMk cId="299889660" sldId="285"/>
        </pc:sldMkLst>
        <pc:spChg chg="add mod">
          <ac:chgData name="Julien MAZOYER" userId="1ee31c77-b296-469d-a2bf-0f872ef622c9" providerId="ADAL" clId="{5BE965EC-4ACA-492A-B192-813E93F744C6}" dt="2018-09-22T12:23:01.700" v="36" actId="207"/>
          <ac:spMkLst>
            <pc:docMk/>
            <pc:sldMk cId="299889660" sldId="285"/>
            <ac:spMk id="4" creationId="{7DBA8E32-E4ED-4634-A3AF-EC0B8F7FCC4F}"/>
          </ac:spMkLst>
        </pc:spChg>
        <pc:picChg chg="add mod">
          <ac:chgData name="Julien MAZOYER" userId="1ee31c77-b296-469d-a2bf-0f872ef622c9" providerId="ADAL" clId="{5BE965EC-4ACA-492A-B192-813E93F744C6}" dt="2018-09-22T12:20:35.267" v="31" actId="931"/>
          <ac:picMkLst>
            <pc:docMk/>
            <pc:sldMk cId="299889660" sldId="285"/>
            <ac:picMk id="3" creationId="{4C5B60A8-9337-4820-BDFD-05D1C43494E5}"/>
          </ac:picMkLst>
        </pc:picChg>
      </pc:sldChg>
      <pc:sldChg chg="modSp">
        <pc:chgData name="Julien MAZOYER" userId="1ee31c77-b296-469d-a2bf-0f872ef622c9" providerId="ADAL" clId="{5BE965EC-4ACA-492A-B192-813E93F744C6}" dt="2018-09-23T10:22:30.202" v="251" actId="313"/>
        <pc:sldMkLst>
          <pc:docMk/>
          <pc:sldMk cId="3227903436" sldId="318"/>
        </pc:sldMkLst>
        <pc:spChg chg="mod">
          <ac:chgData name="Julien MAZOYER" userId="1ee31c77-b296-469d-a2bf-0f872ef622c9" providerId="ADAL" clId="{5BE965EC-4ACA-492A-B192-813E93F744C6}" dt="2018-09-23T10:22:30.202" v="251" actId="313"/>
          <ac:spMkLst>
            <pc:docMk/>
            <pc:sldMk cId="3227903436" sldId="318"/>
            <ac:spMk id="4" creationId="{A6B6508F-A2E9-401A-A17A-A085D79BA078}"/>
          </ac:spMkLst>
        </pc:spChg>
      </pc:sldChg>
      <pc:sldChg chg="addSp modSp">
        <pc:chgData name="Julien MAZOYER" userId="1ee31c77-b296-469d-a2bf-0f872ef622c9" providerId="ADAL" clId="{5BE965EC-4ACA-492A-B192-813E93F744C6}" dt="2018-09-22T12:05:22.976" v="27" actId="931"/>
        <pc:sldMkLst>
          <pc:docMk/>
          <pc:sldMk cId="1597145505" sldId="319"/>
        </pc:sldMkLst>
        <pc:spChg chg="add mod">
          <ac:chgData name="Julien MAZOYER" userId="1ee31c77-b296-469d-a2bf-0f872ef622c9" providerId="ADAL" clId="{5BE965EC-4ACA-492A-B192-813E93F744C6}" dt="2018-09-22T11:55:33.221" v="18" actId="931"/>
          <ac:spMkLst>
            <pc:docMk/>
            <pc:sldMk cId="1597145505" sldId="319"/>
            <ac:spMk id="2" creationId="{95B2E34C-2335-4690-884B-FAD8C8E45371}"/>
          </ac:spMkLst>
        </pc:spChg>
        <pc:spChg chg="add mod">
          <ac:chgData name="Julien MAZOYER" userId="1ee31c77-b296-469d-a2bf-0f872ef622c9" providerId="ADAL" clId="{5BE965EC-4ACA-492A-B192-813E93F744C6}" dt="2018-09-22T12:03:53.351" v="24" actId="207"/>
          <ac:spMkLst>
            <pc:docMk/>
            <pc:sldMk cId="1597145505" sldId="319"/>
            <ac:spMk id="8" creationId="{4FA8E730-2BDF-4AA8-A53C-F5AD1E945183}"/>
          </ac:spMkLst>
        </pc:spChg>
        <pc:spChg chg="add mod">
          <ac:chgData name="Julien MAZOYER" userId="1ee31c77-b296-469d-a2bf-0f872ef622c9" providerId="ADAL" clId="{5BE965EC-4ACA-492A-B192-813E93F744C6}" dt="2018-09-22T12:03:50.504" v="23" actId="207"/>
          <ac:spMkLst>
            <pc:docMk/>
            <pc:sldMk cId="1597145505" sldId="319"/>
            <ac:spMk id="9" creationId="{F4EE2CAA-5885-4EB5-8CA3-FF524583FEA0}"/>
          </ac:spMkLst>
        </pc:spChg>
        <pc:spChg chg="add mod">
          <ac:chgData name="Julien MAZOYER" userId="1ee31c77-b296-469d-a2bf-0f872ef622c9" providerId="ADAL" clId="{5BE965EC-4ACA-492A-B192-813E93F744C6}" dt="2018-09-22T12:03:47.214" v="22" actId="207"/>
          <ac:spMkLst>
            <pc:docMk/>
            <pc:sldMk cId="1597145505" sldId="319"/>
            <ac:spMk id="10" creationId="{EFC563BF-1209-4AE7-BCF2-330DD7F0C805}"/>
          </ac:spMkLst>
        </pc:spChg>
        <pc:picChg chg="add mod">
          <ac:chgData name="Julien MAZOYER" userId="1ee31c77-b296-469d-a2bf-0f872ef622c9" providerId="ADAL" clId="{5BE965EC-4ACA-492A-B192-813E93F744C6}" dt="2018-09-22T12:04:20.287" v="25" actId="931"/>
          <ac:picMkLst>
            <pc:docMk/>
            <pc:sldMk cId="1597145505" sldId="319"/>
            <ac:picMk id="4" creationId="{1EE115E5-275F-4755-ABA7-872513C6F15F}"/>
          </ac:picMkLst>
        </pc:picChg>
        <pc:picChg chg="add mod">
          <ac:chgData name="Julien MAZOYER" userId="1ee31c77-b296-469d-a2bf-0f872ef622c9" providerId="ADAL" clId="{5BE965EC-4ACA-492A-B192-813E93F744C6}" dt="2018-09-22T12:05:22.976" v="27" actId="931"/>
          <ac:picMkLst>
            <pc:docMk/>
            <pc:sldMk cId="1597145505" sldId="319"/>
            <ac:picMk id="11" creationId="{34F05D3B-2D6F-465B-8B30-9238CFE04AD0}"/>
          </ac:picMkLst>
        </pc:picChg>
        <pc:picChg chg="add">
          <ac:chgData name="Julien MAZOYER" userId="1ee31c77-b296-469d-a2bf-0f872ef622c9" providerId="ADAL" clId="{5BE965EC-4ACA-492A-B192-813E93F744C6}" dt="2018-09-22T12:04:33.628" v="26" actId="931"/>
          <ac:picMkLst>
            <pc:docMk/>
            <pc:sldMk cId="1597145505" sldId="319"/>
            <ac:picMk id="13" creationId="{F7413B04-33E1-4E9C-AA90-BDFCDCF11C1E}"/>
          </ac:picMkLst>
        </pc:picChg>
      </pc:sldChg>
      <pc:sldChg chg="modSp">
        <pc:chgData name="Julien MAZOYER" userId="1ee31c77-b296-469d-a2bf-0f872ef622c9" providerId="ADAL" clId="{5BE965EC-4ACA-492A-B192-813E93F744C6}" dt="2018-09-23T12:50:22.903" v="818" actId="20577"/>
        <pc:sldMkLst>
          <pc:docMk/>
          <pc:sldMk cId="1299042138" sldId="324"/>
        </pc:sldMkLst>
        <pc:spChg chg="mod">
          <ac:chgData name="Julien MAZOYER" userId="1ee31c77-b296-469d-a2bf-0f872ef622c9" providerId="ADAL" clId="{5BE965EC-4ACA-492A-B192-813E93F744C6}" dt="2018-09-23T12:50:22.903" v="818" actId="20577"/>
          <ac:spMkLst>
            <pc:docMk/>
            <pc:sldMk cId="1299042138" sldId="324"/>
            <ac:spMk id="4" creationId="{45EA097A-AEE6-4AA4-8A53-090B0949A694}"/>
          </ac:spMkLst>
        </pc:spChg>
      </pc:sldChg>
      <pc:sldChg chg="modSp">
        <pc:chgData name="Julien MAZOYER" userId="1ee31c77-b296-469d-a2bf-0f872ef622c9" providerId="ADAL" clId="{5BE965EC-4ACA-492A-B192-813E93F744C6}" dt="2018-09-23T19:58:56.143" v="952" actId="403"/>
        <pc:sldMkLst>
          <pc:docMk/>
          <pc:sldMk cId="2602487099" sldId="327"/>
        </pc:sldMkLst>
        <pc:spChg chg="mod">
          <ac:chgData name="Julien MAZOYER" userId="1ee31c77-b296-469d-a2bf-0f872ef622c9" providerId="ADAL" clId="{5BE965EC-4ACA-492A-B192-813E93F744C6}" dt="2018-09-23T19:58:56.143" v="952" actId="403"/>
          <ac:spMkLst>
            <pc:docMk/>
            <pc:sldMk cId="2602487099" sldId="327"/>
            <ac:spMk id="2" creationId="{A6B6508F-A2E9-401A-A17A-A085D79BA078}"/>
          </ac:spMkLst>
        </pc:spChg>
      </pc:sldChg>
      <pc:sldChg chg="addSp modSp">
        <pc:chgData name="Julien MAZOYER" userId="1ee31c77-b296-469d-a2bf-0f872ef622c9" providerId="ADAL" clId="{5BE965EC-4ACA-492A-B192-813E93F744C6}" dt="2018-09-23T11:52:30.320" v="488" actId="20577"/>
        <pc:sldMkLst>
          <pc:docMk/>
          <pc:sldMk cId="2605233791" sldId="335"/>
        </pc:sldMkLst>
        <pc:spChg chg="add mod">
          <ac:chgData name="Julien MAZOYER" userId="1ee31c77-b296-469d-a2bf-0f872ef622c9" providerId="ADAL" clId="{5BE965EC-4ACA-492A-B192-813E93F744C6}" dt="2018-09-23T11:52:30.320" v="488" actId="20577"/>
          <ac:spMkLst>
            <pc:docMk/>
            <pc:sldMk cId="2605233791" sldId="335"/>
            <ac:spMk id="9" creationId="{02CB14CB-57EB-4AD7-B7F8-795F9E08E099}"/>
          </ac:spMkLst>
        </pc:spChg>
      </pc:sldChg>
      <pc:sldChg chg="modTransition">
        <pc:chgData name="Julien MAZOYER" userId="1ee31c77-b296-469d-a2bf-0f872ef622c9" providerId="ADAL" clId="{5BE965EC-4ACA-492A-B192-813E93F744C6}" dt="2018-09-22T12:38:34.808" v="41" actId="20577"/>
        <pc:sldMkLst>
          <pc:docMk/>
          <pc:sldMk cId="3630447270" sldId="337"/>
        </pc:sldMkLst>
      </pc:sldChg>
      <pc:sldChg chg="modSp">
        <pc:chgData name="Julien MAZOYER" userId="1ee31c77-b296-469d-a2bf-0f872ef622c9" providerId="ADAL" clId="{5BE965EC-4ACA-492A-B192-813E93F744C6}" dt="2018-09-23T13:26:02.449" v="933" actId="20577"/>
        <pc:sldMkLst>
          <pc:docMk/>
          <pc:sldMk cId="4178176612" sldId="338"/>
        </pc:sldMkLst>
        <pc:spChg chg="mod">
          <ac:chgData name="Julien MAZOYER" userId="1ee31c77-b296-469d-a2bf-0f872ef622c9" providerId="ADAL" clId="{5BE965EC-4ACA-492A-B192-813E93F744C6}" dt="2018-09-23T13:26:02.449" v="933" actId="20577"/>
          <ac:spMkLst>
            <pc:docMk/>
            <pc:sldMk cId="4178176612" sldId="338"/>
            <ac:spMk id="2" creationId="{2C446B46-D7FA-4062-B481-B4B08CE01402}"/>
          </ac:spMkLst>
        </pc:spChg>
      </pc:sldChg>
      <pc:sldChg chg="modSp">
        <pc:chgData name="Julien MAZOYER" userId="1ee31c77-b296-469d-a2bf-0f872ef622c9" providerId="ADAL" clId="{5BE965EC-4ACA-492A-B192-813E93F744C6}" dt="2018-09-22T14:07:22.952" v="55" actId="207"/>
        <pc:sldMkLst>
          <pc:docMk/>
          <pc:sldMk cId="4273940490" sldId="340"/>
        </pc:sldMkLst>
        <pc:spChg chg="mod">
          <ac:chgData name="Julien MAZOYER" userId="1ee31c77-b296-469d-a2bf-0f872ef622c9" providerId="ADAL" clId="{5BE965EC-4ACA-492A-B192-813E93F744C6}" dt="2018-09-22T14:07:20.208" v="54" actId="207"/>
          <ac:spMkLst>
            <pc:docMk/>
            <pc:sldMk cId="4273940490" sldId="340"/>
            <ac:spMk id="11" creationId="{2E72CF75-3009-4AD8-9B7E-06006AD1FE60}"/>
          </ac:spMkLst>
        </pc:spChg>
        <pc:spChg chg="mod">
          <ac:chgData name="Julien MAZOYER" userId="1ee31c77-b296-469d-a2bf-0f872ef622c9" providerId="ADAL" clId="{5BE965EC-4ACA-492A-B192-813E93F744C6}" dt="2018-09-22T14:07:22.952" v="55" actId="207"/>
          <ac:spMkLst>
            <pc:docMk/>
            <pc:sldMk cId="4273940490" sldId="340"/>
            <ac:spMk id="12" creationId="{04A8D84D-C1BB-4C02-94E0-0F54D5D65D8A}"/>
          </ac:spMkLst>
        </pc:spChg>
      </pc:sldChg>
      <pc:sldChg chg="modSp del">
        <pc:chgData name="Julien MAZOYER" userId="1ee31c77-b296-469d-a2bf-0f872ef622c9" providerId="ADAL" clId="{5BE965EC-4ACA-492A-B192-813E93F744C6}" dt="2018-09-23T11:26:59.430" v="374" actId="2696"/>
        <pc:sldMkLst>
          <pc:docMk/>
          <pc:sldMk cId="159971141" sldId="343"/>
        </pc:sldMkLst>
        <pc:spChg chg="mod">
          <ac:chgData name="Julien MAZOYER" userId="1ee31c77-b296-469d-a2bf-0f872ef622c9" providerId="ADAL" clId="{5BE965EC-4ACA-492A-B192-813E93F744C6}" dt="2018-09-23T11:24:02.352" v="283" actId="113"/>
          <ac:spMkLst>
            <pc:docMk/>
            <pc:sldMk cId="159971141" sldId="343"/>
            <ac:spMk id="8" creationId="{A54BCCE9-6F69-4479-AEE4-8161CD6F16ED}"/>
          </ac:spMkLst>
        </pc:spChg>
      </pc:sldChg>
      <pc:sldChg chg="modSp">
        <pc:chgData name="Julien MAZOYER" userId="1ee31c77-b296-469d-a2bf-0f872ef622c9" providerId="ADAL" clId="{5BE965EC-4ACA-492A-B192-813E93F744C6}" dt="2018-09-23T20:03:48.121" v="1050" actId="2711"/>
        <pc:sldMkLst>
          <pc:docMk/>
          <pc:sldMk cId="4044716584" sldId="354"/>
        </pc:sldMkLst>
        <pc:spChg chg="mod">
          <ac:chgData name="Julien MAZOYER" userId="1ee31c77-b296-469d-a2bf-0f872ef622c9" providerId="ADAL" clId="{5BE965EC-4ACA-492A-B192-813E93F744C6}" dt="2018-09-23T20:02:24.276" v="1043" actId="5793"/>
          <ac:spMkLst>
            <pc:docMk/>
            <pc:sldMk cId="4044716584" sldId="354"/>
            <ac:spMk id="13" creationId="{65899E38-8F85-448E-BBAC-6A99A0CFA907}"/>
          </ac:spMkLst>
        </pc:spChg>
        <pc:graphicFrameChg chg="modGraphic">
          <ac:chgData name="Julien MAZOYER" userId="1ee31c77-b296-469d-a2bf-0f872ef622c9" providerId="ADAL" clId="{5BE965EC-4ACA-492A-B192-813E93F744C6}" dt="2018-09-23T20:03:48.121" v="1050" actId="2711"/>
          <ac:graphicFrameMkLst>
            <pc:docMk/>
            <pc:sldMk cId="4044716584" sldId="354"/>
            <ac:graphicFrameMk id="12" creationId="{0B9E478B-457C-4BEB-922A-41D29E18A4F6}"/>
          </ac:graphicFrameMkLst>
        </pc:graphicFrameChg>
      </pc:sldChg>
      <pc:sldChg chg="modSp">
        <pc:chgData name="Julien MAZOYER" userId="1ee31c77-b296-469d-a2bf-0f872ef622c9" providerId="ADAL" clId="{5BE965EC-4ACA-492A-B192-813E93F744C6}" dt="2018-09-23T20:03:37.787" v="1049" actId="2711"/>
        <pc:sldMkLst>
          <pc:docMk/>
          <pc:sldMk cId="2115275606" sldId="355"/>
        </pc:sldMkLst>
        <pc:graphicFrameChg chg="modGraphic">
          <ac:chgData name="Julien MAZOYER" userId="1ee31c77-b296-469d-a2bf-0f872ef622c9" providerId="ADAL" clId="{5BE965EC-4ACA-492A-B192-813E93F744C6}" dt="2018-09-23T20:03:37.787" v="1049" actId="2711"/>
          <ac:graphicFrameMkLst>
            <pc:docMk/>
            <pc:sldMk cId="2115275606" sldId="355"/>
            <ac:graphicFrameMk id="12" creationId="{0B9E478B-457C-4BEB-922A-41D29E18A4F6}"/>
          </ac:graphicFrameMkLst>
        </pc:graphicFrameChg>
      </pc:sldChg>
      <pc:sldChg chg="modSp">
        <pc:chgData name="Julien MAZOYER" userId="1ee31c77-b296-469d-a2bf-0f872ef622c9" providerId="ADAL" clId="{5BE965EC-4ACA-492A-B192-813E93F744C6}" dt="2018-09-23T20:03:30.088" v="1048" actId="2711"/>
        <pc:sldMkLst>
          <pc:docMk/>
          <pc:sldMk cId="2264953543" sldId="356"/>
        </pc:sldMkLst>
        <pc:graphicFrameChg chg="modGraphic">
          <ac:chgData name="Julien MAZOYER" userId="1ee31c77-b296-469d-a2bf-0f872ef622c9" providerId="ADAL" clId="{5BE965EC-4ACA-492A-B192-813E93F744C6}" dt="2018-09-23T20:02:56.659" v="1045" actId="2711"/>
          <ac:graphicFrameMkLst>
            <pc:docMk/>
            <pc:sldMk cId="2264953543" sldId="356"/>
            <ac:graphicFrameMk id="2" creationId="{BF9D52F8-0545-4A0E-AD28-89DBFF4914D6}"/>
          </ac:graphicFrameMkLst>
        </pc:graphicFrameChg>
        <pc:graphicFrameChg chg="modGraphic">
          <ac:chgData name="Julien MAZOYER" userId="1ee31c77-b296-469d-a2bf-0f872ef622c9" providerId="ADAL" clId="{5BE965EC-4ACA-492A-B192-813E93F744C6}" dt="2018-09-23T20:03:30.088" v="1048" actId="2711"/>
          <ac:graphicFrameMkLst>
            <pc:docMk/>
            <pc:sldMk cId="2264953543" sldId="356"/>
            <ac:graphicFrameMk id="12" creationId="{0B9E478B-457C-4BEB-922A-41D29E18A4F6}"/>
          </ac:graphicFrameMkLst>
        </pc:graphicFrameChg>
      </pc:sldChg>
      <pc:sldChg chg="modSp">
        <pc:chgData name="Julien MAZOYER" userId="1ee31c77-b296-469d-a2bf-0f872ef622c9" providerId="ADAL" clId="{5BE965EC-4ACA-492A-B192-813E93F744C6}" dt="2018-09-23T20:03:19.743" v="1047" actId="2711"/>
        <pc:sldMkLst>
          <pc:docMk/>
          <pc:sldMk cId="2428226218" sldId="357"/>
        </pc:sldMkLst>
        <pc:graphicFrameChg chg="modGraphic">
          <ac:chgData name="Julien MAZOYER" userId="1ee31c77-b296-469d-a2bf-0f872ef622c9" providerId="ADAL" clId="{5BE965EC-4ACA-492A-B192-813E93F744C6}" dt="2018-09-23T20:03:19.743" v="1047" actId="2711"/>
          <ac:graphicFrameMkLst>
            <pc:docMk/>
            <pc:sldMk cId="2428226218" sldId="357"/>
            <ac:graphicFrameMk id="12" creationId="{0B9E478B-457C-4BEB-922A-41D29E18A4F6}"/>
          </ac:graphicFrameMkLst>
        </pc:graphicFrameChg>
      </pc:sldChg>
      <pc:sldChg chg="modSp">
        <pc:chgData name="Julien MAZOYER" userId="1ee31c77-b296-469d-a2bf-0f872ef622c9" providerId="ADAL" clId="{5BE965EC-4ACA-492A-B192-813E93F744C6}" dt="2018-09-23T20:00:00.753" v="953" actId="2711"/>
        <pc:sldMkLst>
          <pc:docMk/>
          <pc:sldMk cId="1855226976" sldId="359"/>
        </pc:sldMkLst>
        <pc:graphicFrameChg chg="modGraphic">
          <ac:chgData name="Julien MAZOYER" userId="1ee31c77-b296-469d-a2bf-0f872ef622c9" providerId="ADAL" clId="{5BE965EC-4ACA-492A-B192-813E93F744C6}" dt="2018-09-23T20:00:00.753" v="953" actId="2711"/>
          <ac:graphicFrameMkLst>
            <pc:docMk/>
            <pc:sldMk cId="1855226976" sldId="359"/>
            <ac:graphicFrameMk id="12" creationId="{0B9E478B-457C-4BEB-922A-41D29E18A4F6}"/>
          </ac:graphicFrameMkLst>
        </pc:graphicFrameChg>
      </pc:sldChg>
      <pc:sldChg chg="modTransition">
        <pc:chgData name="Julien MAZOYER" userId="1ee31c77-b296-469d-a2bf-0f872ef622c9" providerId="ADAL" clId="{5BE965EC-4ACA-492A-B192-813E93F744C6}" dt="2018-09-22T12:38:39.095" v="42" actId="20577"/>
        <pc:sldMkLst>
          <pc:docMk/>
          <pc:sldMk cId="1230233167" sldId="365"/>
        </pc:sldMkLst>
      </pc:sldChg>
      <pc:sldChg chg="modTransition">
        <pc:chgData name="Julien MAZOYER" userId="1ee31c77-b296-469d-a2bf-0f872ef622c9" providerId="ADAL" clId="{5BE965EC-4ACA-492A-B192-813E93F744C6}" dt="2018-09-22T12:38:32.124" v="40" actId="20577"/>
        <pc:sldMkLst>
          <pc:docMk/>
          <pc:sldMk cId="3597684573" sldId="366"/>
        </pc:sldMkLst>
      </pc:sldChg>
      <pc:sldChg chg="modSp">
        <pc:chgData name="Julien MAZOYER" userId="1ee31c77-b296-469d-a2bf-0f872ef622c9" providerId="ADAL" clId="{5BE965EC-4ACA-492A-B192-813E93F744C6}" dt="2018-09-23T20:04:26.876" v="1052" actId="20577"/>
        <pc:sldMkLst>
          <pc:docMk/>
          <pc:sldMk cId="2465063138" sldId="369"/>
        </pc:sldMkLst>
        <pc:spChg chg="mod">
          <ac:chgData name="Julien MAZOYER" userId="1ee31c77-b296-469d-a2bf-0f872ef622c9" providerId="ADAL" clId="{5BE965EC-4ACA-492A-B192-813E93F744C6}" dt="2018-09-23T20:04:26.876" v="1052" actId="20577"/>
          <ac:spMkLst>
            <pc:docMk/>
            <pc:sldMk cId="2465063138" sldId="369"/>
            <ac:spMk id="2" creationId="{A6B6508F-A2E9-401A-A17A-A085D79BA078}"/>
          </ac:spMkLst>
        </pc:spChg>
      </pc:sldChg>
      <pc:sldChg chg="addSp modSp">
        <pc:chgData name="Julien MAZOYER" userId="1ee31c77-b296-469d-a2bf-0f872ef622c9" providerId="ADAL" clId="{5BE965EC-4ACA-492A-B192-813E93F744C6}" dt="2018-09-23T10:09:06.793" v="166" actId="20577"/>
        <pc:sldMkLst>
          <pc:docMk/>
          <pc:sldMk cId="68772405" sldId="370"/>
        </pc:sldMkLst>
        <pc:spChg chg="mod">
          <ac:chgData name="Julien MAZOYER" userId="1ee31c77-b296-469d-a2bf-0f872ef622c9" providerId="ADAL" clId="{5BE965EC-4ACA-492A-B192-813E93F744C6}" dt="2018-09-23T10:09:06.793" v="166" actId="20577"/>
          <ac:spMkLst>
            <pc:docMk/>
            <pc:sldMk cId="68772405" sldId="370"/>
            <ac:spMk id="2" creationId="{2C446B46-D7FA-4062-B481-B4B08CE01402}"/>
          </ac:spMkLst>
        </pc:spChg>
        <pc:spChg chg="mod">
          <ac:chgData name="Julien MAZOYER" userId="1ee31c77-b296-469d-a2bf-0f872ef622c9" providerId="ADAL" clId="{5BE965EC-4ACA-492A-B192-813E93F744C6}" dt="2018-09-22T14:00:18.309" v="52" actId="12788"/>
          <ac:spMkLst>
            <pc:docMk/>
            <pc:sldMk cId="68772405" sldId="370"/>
            <ac:spMk id="8" creationId="{D771F9A4-268A-49FC-A5FD-DB7EBBB2BE1E}"/>
          </ac:spMkLst>
        </pc:spChg>
        <pc:spChg chg="add mod">
          <ac:chgData name="Julien MAZOYER" userId="1ee31c77-b296-469d-a2bf-0f872ef622c9" providerId="ADAL" clId="{5BE965EC-4ACA-492A-B192-813E93F744C6}" dt="2018-09-22T14:05:32.073" v="53" actId="20577"/>
          <ac:spMkLst>
            <pc:docMk/>
            <pc:sldMk cId="68772405" sldId="370"/>
            <ac:spMk id="10" creationId="{6D43B2D8-F6E1-4E20-855D-F082477711D5}"/>
          </ac:spMkLst>
        </pc:spChg>
      </pc:sldChg>
      <pc:sldChg chg="addSp modSp add">
        <pc:chgData name="Julien MAZOYER" userId="1ee31c77-b296-469d-a2bf-0f872ef622c9" providerId="ADAL" clId="{5BE965EC-4ACA-492A-B192-813E93F744C6}" dt="2018-09-22T12:13:16.841" v="30" actId="931"/>
        <pc:sldMkLst>
          <pc:docMk/>
          <pc:sldMk cId="1018268795" sldId="371"/>
        </pc:sldMkLst>
        <pc:spChg chg="mod">
          <ac:chgData name="Julien MAZOYER" userId="1ee31c77-b296-469d-a2bf-0f872ef622c9" providerId="ADAL" clId="{5BE965EC-4ACA-492A-B192-813E93F744C6}" dt="2018-09-22T12:07:52.202" v="29" actId="931"/>
          <ac:spMkLst>
            <pc:docMk/>
            <pc:sldMk cId="1018268795" sldId="371"/>
            <ac:spMk id="8" creationId="{4FA8E730-2BDF-4AA8-A53C-F5AD1E945183}"/>
          </ac:spMkLst>
        </pc:spChg>
        <pc:picChg chg="add mod">
          <ac:chgData name="Julien MAZOYER" userId="1ee31c77-b296-469d-a2bf-0f872ef622c9" providerId="ADAL" clId="{5BE965EC-4ACA-492A-B192-813E93F744C6}" dt="2018-09-22T12:13:16.841" v="30" actId="931"/>
          <ac:picMkLst>
            <pc:docMk/>
            <pc:sldMk cId="1018268795" sldId="371"/>
            <ac:picMk id="3" creationId="{EA5772EC-D912-4B0D-8E06-14AFE4284CCC}"/>
          </ac:picMkLst>
        </pc:picChg>
      </pc:sldChg>
      <pc:sldChg chg="modSp add ord">
        <pc:chgData name="Julien MAZOYER" userId="1ee31c77-b296-469d-a2bf-0f872ef622c9" providerId="ADAL" clId="{5BE965EC-4ACA-492A-B192-813E93F744C6}" dt="2018-09-23T11:25:15.141" v="295" actId="20577"/>
        <pc:sldMkLst>
          <pc:docMk/>
          <pc:sldMk cId="3105386527" sldId="372"/>
        </pc:sldMkLst>
        <pc:spChg chg="mod">
          <ac:chgData name="Julien MAZOYER" userId="1ee31c77-b296-469d-a2bf-0f872ef622c9" providerId="ADAL" clId="{5BE965EC-4ACA-492A-B192-813E93F744C6}" dt="2018-09-23T11:09:53.451" v="257" actId="20577"/>
          <ac:spMkLst>
            <pc:docMk/>
            <pc:sldMk cId="3105386527" sldId="372"/>
            <ac:spMk id="5" creationId="{00000000-0000-0000-0000-000000000000}"/>
          </ac:spMkLst>
        </pc:spChg>
        <pc:spChg chg="mod">
          <ac:chgData name="Julien MAZOYER" userId="1ee31c77-b296-469d-a2bf-0f872ef622c9" providerId="ADAL" clId="{5BE965EC-4ACA-492A-B192-813E93F744C6}" dt="2018-09-23T11:25:10.001" v="293" actId="20577"/>
          <ac:spMkLst>
            <pc:docMk/>
            <pc:sldMk cId="3105386527" sldId="372"/>
            <ac:spMk id="8" creationId="{4FA8E730-2BDF-4AA8-A53C-F5AD1E945183}"/>
          </ac:spMkLst>
        </pc:spChg>
        <pc:spChg chg="mod">
          <ac:chgData name="Julien MAZOYER" userId="1ee31c77-b296-469d-a2bf-0f872ef622c9" providerId="ADAL" clId="{5BE965EC-4ACA-492A-B192-813E93F744C6}" dt="2018-09-23T11:25:15.141" v="295" actId="20577"/>
          <ac:spMkLst>
            <pc:docMk/>
            <pc:sldMk cId="3105386527" sldId="372"/>
            <ac:spMk id="9" creationId="{F4EE2CAA-5885-4EB5-8CA3-FF524583FEA0}"/>
          </ac:spMkLst>
        </pc:spChg>
      </pc:sldChg>
      <pc:sldChg chg="modSp add">
        <pc:chgData name="Julien MAZOYER" userId="1ee31c77-b296-469d-a2bf-0f872ef622c9" providerId="ADAL" clId="{5BE965EC-4ACA-492A-B192-813E93F744C6}" dt="2018-09-23T11:25:22.306" v="299" actId="20577"/>
        <pc:sldMkLst>
          <pc:docMk/>
          <pc:sldMk cId="2618894309" sldId="373"/>
        </pc:sldMkLst>
        <pc:spChg chg="mod">
          <ac:chgData name="Julien MAZOYER" userId="1ee31c77-b296-469d-a2bf-0f872ef622c9" providerId="ADAL" clId="{5BE965EC-4ACA-492A-B192-813E93F744C6}" dt="2018-09-23T11:09:56.955" v="259" actId="20577"/>
          <ac:spMkLst>
            <pc:docMk/>
            <pc:sldMk cId="2618894309" sldId="373"/>
            <ac:spMk id="5" creationId="{00000000-0000-0000-0000-000000000000}"/>
          </ac:spMkLst>
        </pc:spChg>
        <pc:spChg chg="mod">
          <ac:chgData name="Julien MAZOYER" userId="1ee31c77-b296-469d-a2bf-0f872ef622c9" providerId="ADAL" clId="{5BE965EC-4ACA-492A-B192-813E93F744C6}" dt="2018-09-23T11:25:19.810" v="297" actId="20577"/>
          <ac:spMkLst>
            <pc:docMk/>
            <pc:sldMk cId="2618894309" sldId="373"/>
            <ac:spMk id="8" creationId="{4FA8E730-2BDF-4AA8-A53C-F5AD1E945183}"/>
          </ac:spMkLst>
        </pc:spChg>
        <pc:spChg chg="mod">
          <ac:chgData name="Julien MAZOYER" userId="1ee31c77-b296-469d-a2bf-0f872ef622c9" providerId="ADAL" clId="{5BE965EC-4ACA-492A-B192-813E93F744C6}" dt="2018-09-23T11:25:22.306" v="299" actId="20577"/>
          <ac:spMkLst>
            <pc:docMk/>
            <pc:sldMk cId="2618894309" sldId="373"/>
            <ac:spMk id="9" creationId="{F4EE2CAA-5885-4EB5-8CA3-FF524583FEA0}"/>
          </ac:spMkLst>
        </pc:spChg>
        <pc:spChg chg="mod">
          <ac:chgData name="Julien MAZOYER" userId="1ee31c77-b296-469d-a2bf-0f872ef622c9" providerId="ADAL" clId="{5BE965EC-4ACA-492A-B192-813E93F744C6}" dt="2018-09-22T13:29:38.920" v="48" actId="207"/>
          <ac:spMkLst>
            <pc:docMk/>
            <pc:sldMk cId="2618894309" sldId="373"/>
            <ac:spMk id="10" creationId="{EFC563BF-1209-4AE7-BCF2-330DD7F0C805}"/>
          </ac:spMkLst>
        </pc:spChg>
      </pc:sldChg>
      <pc:sldChg chg="addSp delSp modSp add ord">
        <pc:chgData name="Julien MAZOYER" userId="1ee31c77-b296-469d-a2bf-0f872ef622c9" providerId="ADAL" clId="{5BE965EC-4ACA-492A-B192-813E93F744C6}" dt="2018-09-23T12:56:54.552" v="846" actId="478"/>
        <pc:sldMkLst>
          <pc:docMk/>
          <pc:sldMk cId="406438923" sldId="374"/>
        </pc:sldMkLst>
        <pc:spChg chg="mod">
          <ac:chgData name="Julien MAZOYER" userId="1ee31c77-b296-469d-a2bf-0f872ef622c9" providerId="ADAL" clId="{5BE965EC-4ACA-492A-B192-813E93F744C6}" dt="2018-09-23T11:09:42.923" v="255" actId="20577"/>
          <ac:spMkLst>
            <pc:docMk/>
            <pc:sldMk cId="406438923" sldId="374"/>
            <ac:spMk id="6" creationId="{00000000-0000-0000-0000-000000000000}"/>
          </ac:spMkLst>
        </pc:spChg>
        <pc:spChg chg="mod">
          <ac:chgData name="Julien MAZOYER" userId="1ee31c77-b296-469d-a2bf-0f872ef622c9" providerId="ADAL" clId="{5BE965EC-4ACA-492A-B192-813E93F744C6}" dt="2018-09-23T11:25:28.740" v="301" actId="20577"/>
          <ac:spMkLst>
            <pc:docMk/>
            <pc:sldMk cId="406438923" sldId="374"/>
            <ac:spMk id="8" creationId="{4FA8E730-2BDF-4AA8-A53C-F5AD1E945183}"/>
          </ac:spMkLst>
        </pc:spChg>
        <pc:spChg chg="del">
          <ac:chgData name="Julien MAZOYER" userId="1ee31c77-b296-469d-a2bf-0f872ef622c9" providerId="ADAL" clId="{5BE965EC-4ACA-492A-B192-813E93F744C6}" dt="2018-09-23T11:25:31.859" v="302" actId="478"/>
          <ac:spMkLst>
            <pc:docMk/>
            <pc:sldMk cId="406438923" sldId="374"/>
            <ac:spMk id="9" creationId="{F4EE2CAA-5885-4EB5-8CA3-FF524583FEA0}"/>
          </ac:spMkLst>
        </pc:spChg>
        <pc:spChg chg="del mod">
          <ac:chgData name="Julien MAZOYER" userId="1ee31c77-b296-469d-a2bf-0f872ef622c9" providerId="ADAL" clId="{5BE965EC-4ACA-492A-B192-813E93F744C6}" dt="2018-09-23T12:56:54.552" v="846" actId="478"/>
          <ac:spMkLst>
            <pc:docMk/>
            <pc:sldMk cId="406438923" sldId="374"/>
            <ac:spMk id="10" creationId="{EFC563BF-1209-4AE7-BCF2-330DD7F0C805}"/>
          </ac:spMkLst>
        </pc:spChg>
        <pc:picChg chg="add del mod">
          <ac:chgData name="Julien MAZOYER" userId="1ee31c77-b296-469d-a2bf-0f872ef622c9" providerId="ADAL" clId="{5BE965EC-4ACA-492A-B192-813E93F744C6}" dt="2018-09-23T12:56:54.552" v="846" actId="478"/>
          <ac:picMkLst>
            <pc:docMk/>
            <pc:sldMk cId="406438923" sldId="374"/>
            <ac:picMk id="3" creationId="{498410CB-CF73-4351-AB26-7AF7AF24FF8D}"/>
          </ac:picMkLst>
        </pc:picChg>
        <pc:picChg chg="del">
          <ac:chgData name="Julien MAZOYER" userId="1ee31c77-b296-469d-a2bf-0f872ef622c9" providerId="ADAL" clId="{5BE965EC-4ACA-492A-B192-813E93F744C6}" dt="2018-09-23T11:25:36.140" v="304" actId="478"/>
          <ac:picMkLst>
            <pc:docMk/>
            <pc:sldMk cId="406438923" sldId="374"/>
            <ac:picMk id="11" creationId="{34F05D3B-2D6F-465B-8B30-9238CFE04AD0}"/>
          </ac:picMkLst>
        </pc:picChg>
        <pc:picChg chg="del">
          <ac:chgData name="Julien MAZOYER" userId="1ee31c77-b296-469d-a2bf-0f872ef622c9" providerId="ADAL" clId="{5BE965EC-4ACA-492A-B192-813E93F744C6}" dt="2018-09-23T11:25:34.058" v="303" actId="478"/>
          <ac:picMkLst>
            <pc:docMk/>
            <pc:sldMk cId="406438923" sldId="374"/>
            <ac:picMk id="13" creationId="{F7413B04-33E1-4E9C-AA90-BDFCDCF11C1E}"/>
          </ac:picMkLst>
        </pc:picChg>
      </pc:sldChg>
      <pc:sldChg chg="addSp delSp modSp add">
        <pc:chgData name="Julien MAZOYER" userId="1ee31c77-b296-469d-a2bf-0f872ef622c9" providerId="ADAL" clId="{5BE965EC-4ACA-492A-B192-813E93F744C6}" dt="2018-09-23T12:31:40.753" v="537" actId="1036"/>
        <pc:sldMkLst>
          <pc:docMk/>
          <pc:sldMk cId="656283619" sldId="375"/>
        </pc:sldMkLst>
        <pc:spChg chg="add mod">
          <ac:chgData name="Julien MAZOYER" userId="1ee31c77-b296-469d-a2bf-0f872ef622c9" providerId="ADAL" clId="{5BE965EC-4ACA-492A-B192-813E93F744C6}" dt="2018-09-23T12:31:40.753" v="537" actId="1036"/>
          <ac:spMkLst>
            <pc:docMk/>
            <pc:sldMk cId="656283619" sldId="375"/>
            <ac:spMk id="5" creationId="{93574C97-DA16-499F-BD68-9235B0F814FD}"/>
          </ac:spMkLst>
        </pc:spChg>
        <pc:spChg chg="del mod">
          <ac:chgData name="Julien MAZOYER" userId="1ee31c77-b296-469d-a2bf-0f872ef622c9" providerId="ADAL" clId="{5BE965EC-4ACA-492A-B192-813E93F744C6}" dt="2018-09-23T11:36:02.801" v="392" actId="478"/>
          <ac:spMkLst>
            <pc:docMk/>
            <pc:sldMk cId="656283619" sldId="375"/>
            <ac:spMk id="8" creationId="{4FA8E730-2BDF-4AA8-A53C-F5AD1E945183}"/>
          </ac:spMkLst>
        </pc:spChg>
        <pc:spChg chg="del">
          <ac:chgData name="Julien MAZOYER" userId="1ee31c77-b296-469d-a2bf-0f872ef622c9" providerId="ADAL" clId="{5BE965EC-4ACA-492A-B192-813E93F744C6}" dt="2018-09-23T11:35:37.023" v="387" actId="478"/>
          <ac:spMkLst>
            <pc:docMk/>
            <pc:sldMk cId="656283619" sldId="375"/>
            <ac:spMk id="10" creationId="{EFC563BF-1209-4AE7-BCF2-330DD7F0C805}"/>
          </ac:spMkLst>
        </pc:spChg>
        <pc:spChg chg="add del mod">
          <ac:chgData name="Julien MAZOYER" userId="1ee31c77-b296-469d-a2bf-0f872ef622c9" providerId="ADAL" clId="{5BE965EC-4ACA-492A-B192-813E93F744C6}" dt="2018-09-23T11:47:01.387" v="481" actId="478"/>
          <ac:spMkLst>
            <pc:docMk/>
            <pc:sldMk cId="656283619" sldId="375"/>
            <ac:spMk id="15" creationId="{03D137DB-D6C1-4DE3-AC9A-871715D96E44}"/>
          </ac:spMkLst>
        </pc:spChg>
        <pc:spChg chg="mod">
          <ac:chgData name="Julien MAZOYER" userId="1ee31c77-b296-469d-a2bf-0f872ef622c9" providerId="ADAL" clId="{5BE965EC-4ACA-492A-B192-813E93F744C6}" dt="2018-09-23T11:35:24.919" v="383" actId="20577"/>
          <ac:spMkLst>
            <pc:docMk/>
            <pc:sldMk cId="656283619" sldId="375"/>
            <ac:spMk id="202" creationId="{00000000-0000-0000-0000-000000000000}"/>
          </ac:spMkLst>
        </pc:spChg>
        <pc:picChg chg="add del mod">
          <ac:chgData name="Julien MAZOYER" userId="1ee31c77-b296-469d-a2bf-0f872ef622c9" providerId="ADAL" clId="{5BE965EC-4ACA-492A-B192-813E93F744C6}" dt="2018-09-23T11:35:48.404" v="390" actId="14100"/>
          <ac:picMkLst>
            <pc:docMk/>
            <pc:sldMk cId="656283619" sldId="375"/>
            <ac:picMk id="2" creationId="{32F57328-42E9-479A-9761-6F3DDF2D2E39}"/>
          </ac:picMkLst>
        </pc:picChg>
        <pc:picChg chg="del">
          <ac:chgData name="Julien MAZOYER" userId="1ee31c77-b296-469d-a2bf-0f872ef622c9" providerId="ADAL" clId="{5BE965EC-4ACA-492A-B192-813E93F744C6}" dt="2018-09-23T11:35:39.069" v="388" actId="478"/>
          <ac:picMkLst>
            <pc:docMk/>
            <pc:sldMk cId="656283619" sldId="375"/>
            <ac:picMk id="3" creationId="{EA5772EC-D912-4B0D-8E06-14AFE4284CCC}"/>
          </ac:picMkLst>
        </pc:picChg>
        <pc:picChg chg="del">
          <ac:chgData name="Julien MAZOYER" userId="1ee31c77-b296-469d-a2bf-0f872ef622c9" providerId="ADAL" clId="{5BE965EC-4ACA-492A-B192-813E93F744C6}" dt="2018-09-23T11:36:05.621" v="393" actId="478"/>
          <ac:picMkLst>
            <pc:docMk/>
            <pc:sldMk cId="656283619" sldId="375"/>
            <ac:picMk id="4" creationId="{1EE115E5-275F-4755-ABA7-872513C6F15F}"/>
          </ac:picMkLst>
        </pc:picChg>
        <pc:picChg chg="add del mod modCrop">
          <ac:chgData name="Julien MAZOYER" userId="1ee31c77-b296-469d-a2bf-0f872ef622c9" providerId="ADAL" clId="{5BE965EC-4ACA-492A-B192-813E93F744C6}" dt="2018-09-23T12:27:49.161" v="515" actId="478"/>
          <ac:picMkLst>
            <pc:docMk/>
            <pc:sldMk cId="656283619" sldId="375"/>
            <ac:picMk id="6" creationId="{03134CE2-8C73-4D13-A4CD-0A74B2BF6977}"/>
          </ac:picMkLst>
        </pc:picChg>
        <pc:picChg chg="add del mod">
          <ac:chgData name="Julien MAZOYER" userId="1ee31c77-b296-469d-a2bf-0f872ef622c9" providerId="ADAL" clId="{5BE965EC-4ACA-492A-B192-813E93F744C6}" dt="2018-09-23T11:36:49.513" v="416" actId="14100"/>
          <ac:picMkLst>
            <pc:docMk/>
            <pc:sldMk cId="656283619" sldId="375"/>
            <ac:picMk id="11" creationId="{C71A0B5C-D904-46C6-A8A6-1E887A7C0D52}"/>
          </ac:picMkLst>
        </pc:picChg>
        <pc:picChg chg="add del mod">
          <ac:chgData name="Julien MAZOYER" userId="1ee31c77-b296-469d-a2bf-0f872ef622c9" providerId="ADAL" clId="{5BE965EC-4ACA-492A-B192-813E93F744C6}" dt="2018-09-23T11:37:42.750" v="431" actId="478"/>
          <ac:picMkLst>
            <pc:docMk/>
            <pc:sldMk cId="656283619" sldId="375"/>
            <ac:picMk id="13" creationId="{D8220342-E7B0-4818-B65F-E2C94707F456}"/>
          </ac:picMkLst>
        </pc:picChg>
      </pc:sldChg>
      <pc:sldChg chg="addSp delSp modSp add">
        <pc:chgData name="Julien MAZOYER" userId="1ee31c77-b296-469d-a2bf-0f872ef622c9" providerId="ADAL" clId="{5BE965EC-4ACA-492A-B192-813E93F744C6}" dt="2018-09-23T12:52:41.439" v="837" actId="255"/>
        <pc:sldMkLst>
          <pc:docMk/>
          <pc:sldMk cId="3454881809" sldId="376"/>
        </pc:sldMkLst>
        <pc:spChg chg="mod">
          <ac:chgData name="Julien MAZOYER" userId="1ee31c77-b296-469d-a2bf-0f872ef622c9" providerId="ADAL" clId="{5BE965EC-4ACA-492A-B192-813E93F744C6}" dt="2018-09-23T12:52:41.439" v="837" actId="255"/>
          <ac:spMkLst>
            <pc:docMk/>
            <pc:sldMk cId="3454881809" sldId="376"/>
            <ac:spMk id="5" creationId="{93574C97-DA16-499F-BD68-9235B0F814FD}"/>
          </ac:spMkLst>
        </pc:spChg>
        <pc:picChg chg="del">
          <ac:chgData name="Julien MAZOYER" userId="1ee31c77-b296-469d-a2bf-0f872ef622c9" providerId="ADAL" clId="{5BE965EC-4ACA-492A-B192-813E93F744C6}" dt="2018-09-23T12:09:43.846" v="494" actId="478"/>
          <ac:picMkLst>
            <pc:docMk/>
            <pc:sldMk cId="3454881809" sldId="376"/>
            <ac:picMk id="6" creationId="{03134CE2-8C73-4D13-A4CD-0A74B2BF6977}"/>
          </ac:picMkLst>
        </pc:picChg>
        <pc:picChg chg="add del mod">
          <ac:chgData name="Julien MAZOYER" userId="1ee31c77-b296-469d-a2bf-0f872ef622c9" providerId="ADAL" clId="{5BE965EC-4ACA-492A-B192-813E93F744C6}" dt="2018-09-23T12:35:10.996" v="538" actId="478"/>
          <ac:picMkLst>
            <pc:docMk/>
            <pc:sldMk cId="3454881809" sldId="376"/>
            <ac:picMk id="8" creationId="{DC1111E4-B467-4143-BA4F-943AC11F8AF1}"/>
          </ac:picMkLst>
        </pc:picChg>
      </pc:sldChg>
      <pc:sldChg chg="delSp modSp add">
        <pc:chgData name="Julien MAZOYER" userId="1ee31c77-b296-469d-a2bf-0f872ef622c9" providerId="ADAL" clId="{5BE965EC-4ACA-492A-B192-813E93F744C6}" dt="2018-09-23T12:52:47.947" v="838" actId="255"/>
        <pc:sldMkLst>
          <pc:docMk/>
          <pc:sldMk cId="3795585179" sldId="377"/>
        </pc:sldMkLst>
        <pc:spChg chg="mod">
          <ac:chgData name="Julien MAZOYER" userId="1ee31c77-b296-469d-a2bf-0f872ef622c9" providerId="ADAL" clId="{5BE965EC-4ACA-492A-B192-813E93F744C6}" dt="2018-09-23T12:52:47.947" v="838" actId="255"/>
          <ac:spMkLst>
            <pc:docMk/>
            <pc:sldMk cId="3795585179" sldId="377"/>
            <ac:spMk id="5" creationId="{93574C97-DA16-499F-BD68-9235B0F814FD}"/>
          </ac:spMkLst>
        </pc:spChg>
        <pc:picChg chg="del">
          <ac:chgData name="Julien MAZOYER" userId="1ee31c77-b296-469d-a2bf-0f872ef622c9" providerId="ADAL" clId="{5BE965EC-4ACA-492A-B192-813E93F744C6}" dt="2018-09-23T12:25:36.751" v="505" actId="478"/>
          <ac:picMkLst>
            <pc:docMk/>
            <pc:sldMk cId="3795585179" sldId="377"/>
            <ac:picMk id="8" creationId="{DC1111E4-B467-4143-BA4F-943AC11F8AF1}"/>
          </ac:picMkLst>
        </pc:picChg>
      </pc:sldChg>
      <pc:sldChg chg="del">
        <pc:chgData name="Julien MAZOYER" userId="1ee31c77-b296-469d-a2bf-0f872ef622c9" providerId="ADAL" clId="{5BE965EC-4ACA-492A-B192-813E93F744C6}" dt="2018-09-23T12:38:39.798" v="555" actId="2696"/>
        <pc:sldMkLst>
          <pc:docMk/>
          <pc:sldMk cId="3795585179" sldId="378"/>
        </pc:sldMkLst>
      </pc:sldChg>
      <pc:sldChg chg="modSp del">
        <pc:chgData name="Julien MAZOYER" userId="1ee31c77-b296-469d-a2bf-0f872ef622c9" providerId="ADAL" clId="{5BE965EC-4ACA-492A-B192-813E93F744C6}" dt="2018-09-23T12:39:26.530" v="561" actId="2696"/>
        <pc:sldMkLst>
          <pc:docMk/>
          <pc:sldMk cId="3795585179" sldId="379"/>
        </pc:sldMkLst>
        <pc:spChg chg="mod">
          <ac:chgData name="Julien MAZOYER" userId="1ee31c77-b296-469d-a2bf-0f872ef622c9" providerId="ADAL" clId="{5BE965EC-4ACA-492A-B192-813E93F744C6}" dt="2018-09-23T12:39:13.013" v="560" actId="20577"/>
          <ac:spMkLst>
            <pc:docMk/>
            <pc:sldMk cId="3795585179" sldId="379"/>
            <ac:spMk id="5" creationId="{93574C97-DA16-499F-BD68-9235B0F814FD}"/>
          </ac:spMkLst>
        </pc:spChg>
      </pc:sldChg>
      <pc:sldChg chg="modSp add ord">
        <pc:chgData name="Julien MAZOYER" userId="1ee31c77-b296-469d-a2bf-0f872ef622c9" providerId="ADAL" clId="{5BE965EC-4ACA-492A-B192-813E93F744C6}" dt="2018-09-23T12:52:23.059" v="836" actId="255"/>
        <pc:sldMkLst>
          <pc:docMk/>
          <pc:sldMk cId="228310345" sldId="381"/>
        </pc:sldMkLst>
        <pc:spChg chg="mod">
          <ac:chgData name="Julien MAZOYER" userId="1ee31c77-b296-469d-a2bf-0f872ef622c9" providerId="ADAL" clId="{5BE965EC-4ACA-492A-B192-813E93F744C6}" dt="2018-09-23T12:52:23.059" v="836" actId="255"/>
          <ac:spMkLst>
            <pc:docMk/>
            <pc:sldMk cId="228310345" sldId="381"/>
            <ac:spMk id="5" creationId="{93574C97-DA16-499F-BD68-9235B0F814FD}"/>
          </ac:spMkLst>
        </pc:spChg>
      </pc:sldChg>
      <pc:sldChg chg="modSp add">
        <pc:chgData name="Julien MAZOYER" userId="1ee31c77-b296-469d-a2bf-0f872ef622c9" providerId="ADAL" clId="{5BE965EC-4ACA-492A-B192-813E93F744C6}" dt="2018-09-23T12:51:51.508" v="835" actId="404"/>
        <pc:sldMkLst>
          <pc:docMk/>
          <pc:sldMk cId="3188739828" sldId="382"/>
        </pc:sldMkLst>
        <pc:spChg chg="mod">
          <ac:chgData name="Julien MAZOYER" userId="1ee31c77-b296-469d-a2bf-0f872ef622c9" providerId="ADAL" clId="{5BE965EC-4ACA-492A-B192-813E93F744C6}" dt="2018-09-23T12:51:51.508" v="835" actId="404"/>
          <ac:spMkLst>
            <pc:docMk/>
            <pc:sldMk cId="3188739828" sldId="382"/>
            <ac:spMk id="5" creationId="{93574C97-DA16-499F-BD68-9235B0F814FD}"/>
          </ac:spMkLst>
        </pc:spChg>
      </pc:sldChg>
      <pc:sldChg chg="modSp add">
        <pc:chgData name="Julien MAZOYER" userId="1ee31c77-b296-469d-a2bf-0f872ef622c9" providerId="ADAL" clId="{5BE965EC-4ACA-492A-B192-813E93F744C6}" dt="2018-09-23T12:51:25.169" v="831" actId="404"/>
        <pc:sldMkLst>
          <pc:docMk/>
          <pc:sldMk cId="2398472944" sldId="383"/>
        </pc:sldMkLst>
        <pc:spChg chg="mod">
          <ac:chgData name="Julien MAZOYER" userId="1ee31c77-b296-469d-a2bf-0f872ef622c9" providerId="ADAL" clId="{5BE965EC-4ACA-492A-B192-813E93F744C6}" dt="2018-09-23T12:51:25.169" v="831" actId="404"/>
          <ac:spMkLst>
            <pc:docMk/>
            <pc:sldMk cId="2398472944" sldId="383"/>
            <ac:spMk id="5" creationId="{93574C97-DA16-499F-BD68-9235B0F814FD}"/>
          </ac:spMkLst>
        </pc:spChg>
      </pc:sldChg>
      <pc:sldChg chg="modSp add">
        <pc:chgData name="Julien MAZOYER" userId="1ee31c77-b296-469d-a2bf-0f872ef622c9" providerId="ADAL" clId="{5BE965EC-4ACA-492A-B192-813E93F744C6}" dt="2018-09-23T12:54:53.616" v="845" actId="120"/>
        <pc:sldMkLst>
          <pc:docMk/>
          <pc:sldMk cId="3538956088" sldId="384"/>
        </pc:sldMkLst>
        <pc:spChg chg="mod">
          <ac:chgData name="Julien MAZOYER" userId="1ee31c77-b296-469d-a2bf-0f872ef622c9" providerId="ADAL" clId="{5BE965EC-4ACA-492A-B192-813E93F744C6}" dt="2018-09-23T12:54:53.616" v="845" actId="120"/>
          <ac:spMkLst>
            <pc:docMk/>
            <pc:sldMk cId="3538956088" sldId="384"/>
            <ac:spMk id="5" creationId="{93574C97-DA16-499F-BD68-9235B0F814FD}"/>
          </ac:spMkLst>
        </pc:spChg>
      </pc:sldChg>
      <pc:sldChg chg="modSp add ord">
        <pc:chgData name="Julien MAZOYER" userId="1ee31c77-b296-469d-a2bf-0f872ef622c9" providerId="ADAL" clId="{5BE965EC-4ACA-492A-B192-813E93F744C6}" dt="2018-09-23T13:15:59.427" v="916" actId="20577"/>
        <pc:sldMkLst>
          <pc:docMk/>
          <pc:sldMk cId="3829150450" sldId="385"/>
        </pc:sldMkLst>
        <pc:spChg chg="mod">
          <ac:chgData name="Julien MAZOYER" userId="1ee31c77-b296-469d-a2bf-0f872ef622c9" providerId="ADAL" clId="{5BE965EC-4ACA-492A-B192-813E93F744C6}" dt="2018-09-23T13:15:59.427" v="916" actId="20577"/>
          <ac:spMkLst>
            <pc:docMk/>
            <pc:sldMk cId="3829150450" sldId="385"/>
            <ac:spMk id="5" creationId="{93574C97-DA16-499F-BD68-9235B0F814FD}"/>
          </ac:spMkLst>
        </pc:spChg>
      </pc:sldChg>
      <pc:sldMasterChg chg="modSldLayout">
        <pc:chgData name="Julien MAZOYER" userId="1ee31c77-b296-469d-a2bf-0f872ef622c9" providerId="ADAL" clId="{5BE965EC-4ACA-492A-B192-813E93F744C6}" dt="2018-09-23T13:36:54.632" v="941" actId="20577"/>
        <pc:sldMasterMkLst>
          <pc:docMk/>
          <pc:sldMasterMk cId="0" sldId="2147483648"/>
        </pc:sldMasterMkLst>
        <pc:sldLayoutChg chg="modSp">
          <pc:chgData name="Julien MAZOYER" userId="1ee31c77-b296-469d-a2bf-0f872ef622c9" providerId="ADAL" clId="{5BE965EC-4ACA-492A-B192-813E93F744C6}" dt="2018-09-23T13:36:54.632" v="941" actId="20577"/>
          <pc:sldLayoutMkLst>
            <pc:docMk/>
            <pc:sldMasterMk cId="0" sldId="2147483648"/>
            <pc:sldLayoutMk cId="0" sldId="2147483652"/>
          </pc:sldLayoutMkLst>
          <pc:spChg chg="mod">
            <ac:chgData name="Julien MAZOYER" userId="1ee31c77-b296-469d-a2bf-0f872ef622c9" providerId="ADAL" clId="{5BE965EC-4ACA-492A-B192-813E93F744C6}" dt="2018-09-23T13:36:54.632" v="941" actId="20577"/>
            <ac:spMkLst>
              <pc:docMk/>
              <pc:sldMasterMk cId="0" sldId="2147483648"/>
              <pc:sldLayoutMk cId="0" sldId="2147483652"/>
              <ac:spMk id="60" creationId="{00000000-0000-0000-0000-000000000000}"/>
            </ac:spMkLst>
          </pc:spChg>
        </pc:sldLayoutChg>
      </pc:sldMasterChg>
    </pc:docChg>
  </pc:docChgLst>
  <pc:docChgLst>
    <pc:chgData name="Mathieu LANOË" userId="S::mlanoe@synapsys-it.com::37fd4698-e750-44a6-b8c2-682b0ce2477a" providerId="AD" clId="Web-{C946E1BD-E6A9-4D20-9630-E4CB01F81FA1}"/>
    <pc:docChg chg="addSld delSld modSld sldOrd modSection">
      <pc:chgData name="Mathieu LANOË" userId="S::mlanoe@synapsys-it.com::37fd4698-e750-44a6-b8c2-682b0ce2477a" providerId="AD" clId="Web-{C946E1BD-E6A9-4D20-9630-E4CB01F81FA1}" dt="2018-09-23T13:29:46.789" v="219"/>
      <pc:docMkLst>
        <pc:docMk/>
      </pc:docMkLst>
      <pc:sldChg chg="modSp">
        <pc:chgData name="Mathieu LANOË" userId="S::mlanoe@synapsys-it.com::37fd4698-e750-44a6-b8c2-682b0ce2477a" providerId="AD" clId="Web-{C946E1BD-E6A9-4D20-9630-E4CB01F81FA1}" dt="2018-09-23T12:06:49.412" v="28" actId="1076"/>
        <pc:sldMkLst>
          <pc:docMk/>
          <pc:sldMk cId="1349673630" sldId="279"/>
        </pc:sldMkLst>
        <pc:spChg chg="mod">
          <ac:chgData name="Mathieu LANOË" userId="S::mlanoe@synapsys-it.com::37fd4698-e750-44a6-b8c2-682b0ce2477a" providerId="AD" clId="Web-{C946E1BD-E6A9-4D20-9630-E4CB01F81FA1}" dt="2018-09-23T12:06:35.740" v="26" actId="1076"/>
          <ac:spMkLst>
            <pc:docMk/>
            <pc:sldMk cId="1349673630" sldId="279"/>
            <ac:spMk id="9" creationId="{DA8A78D5-E9B4-4620-8042-8C27919332D4}"/>
          </ac:spMkLst>
        </pc:spChg>
        <pc:spChg chg="mod">
          <ac:chgData name="Mathieu LANOË" userId="S::mlanoe@synapsys-it.com::37fd4698-e750-44a6-b8c2-682b0ce2477a" providerId="AD" clId="Web-{C946E1BD-E6A9-4D20-9630-E4CB01F81FA1}" dt="2018-09-23T12:06:28.600" v="25" actId="1076"/>
          <ac:spMkLst>
            <pc:docMk/>
            <pc:sldMk cId="1349673630" sldId="279"/>
            <ac:spMk id="10" creationId="{A4968B4B-5F51-4EEB-A5BC-B56C0F906CDC}"/>
          </ac:spMkLst>
        </pc:spChg>
        <pc:spChg chg="mod">
          <ac:chgData name="Mathieu LANOË" userId="S::mlanoe@synapsys-it.com::37fd4698-e750-44a6-b8c2-682b0ce2477a" providerId="AD" clId="Web-{C946E1BD-E6A9-4D20-9630-E4CB01F81FA1}" dt="2018-09-23T12:06:45.490" v="27" actId="1076"/>
          <ac:spMkLst>
            <pc:docMk/>
            <pc:sldMk cId="1349673630" sldId="279"/>
            <ac:spMk id="12" creationId="{C6E75003-F7AD-4E75-89FF-D801E244B77C}"/>
          </ac:spMkLst>
        </pc:spChg>
        <pc:spChg chg="mod">
          <ac:chgData name="Mathieu LANOË" userId="S::mlanoe@synapsys-it.com::37fd4698-e750-44a6-b8c2-682b0ce2477a" providerId="AD" clId="Web-{C946E1BD-E6A9-4D20-9630-E4CB01F81FA1}" dt="2018-09-23T12:06:49.412" v="28" actId="1076"/>
          <ac:spMkLst>
            <pc:docMk/>
            <pc:sldMk cId="1349673630" sldId="279"/>
            <ac:spMk id="13" creationId="{51414841-4D75-491A-9268-8BDCF5C3C63D}"/>
          </ac:spMkLst>
        </pc:spChg>
      </pc:sldChg>
      <pc:sldChg chg="modSp">
        <pc:chgData name="Mathieu LANOË" userId="S::mlanoe@synapsys-it.com::37fd4698-e750-44a6-b8c2-682b0ce2477a" providerId="AD" clId="Web-{C946E1BD-E6A9-4D20-9630-E4CB01F81FA1}" dt="2018-09-23T13:29:46.789" v="219"/>
        <pc:sldMkLst>
          <pc:docMk/>
          <pc:sldMk cId="3956690648" sldId="284"/>
        </pc:sldMkLst>
        <pc:spChg chg="mod">
          <ac:chgData name="Mathieu LANOË" userId="S::mlanoe@synapsys-it.com::37fd4698-e750-44a6-b8c2-682b0ce2477a" providerId="AD" clId="Web-{C946E1BD-E6A9-4D20-9630-E4CB01F81FA1}" dt="2018-09-23T12:04:44.100" v="15" actId="20577"/>
          <ac:spMkLst>
            <pc:docMk/>
            <pc:sldMk cId="3956690648" sldId="284"/>
            <ac:spMk id="8" creationId="{59EE3A0B-8061-4C42-94BD-58C19D1B0F01}"/>
          </ac:spMkLst>
        </pc:spChg>
        <pc:graphicFrameChg chg="mod modGraphic">
          <ac:chgData name="Mathieu LANOË" userId="S::mlanoe@synapsys-it.com::37fd4698-e750-44a6-b8c2-682b0ce2477a" providerId="AD" clId="Web-{C946E1BD-E6A9-4D20-9630-E4CB01F81FA1}" dt="2018-09-23T13:29:46.789" v="219"/>
          <ac:graphicFrameMkLst>
            <pc:docMk/>
            <pc:sldMk cId="3956690648" sldId="284"/>
            <ac:graphicFrameMk id="4" creationId="{D56F2B16-D4CF-4189-A57D-AB6181243234}"/>
          </ac:graphicFrameMkLst>
        </pc:graphicFrameChg>
      </pc:sldChg>
      <pc:sldChg chg="delSp modSp del">
        <pc:chgData name="Mathieu LANOË" userId="S::mlanoe@synapsys-it.com::37fd4698-e750-44a6-b8c2-682b0ce2477a" providerId="AD" clId="Web-{C946E1BD-E6A9-4D20-9630-E4CB01F81FA1}" dt="2018-09-23T12:32:00.579" v="108"/>
        <pc:sldMkLst>
          <pc:docMk/>
          <pc:sldMk cId="299889660" sldId="285"/>
        </pc:sldMkLst>
        <pc:spChg chg="del">
          <ac:chgData name="Mathieu LANOË" userId="S::mlanoe@synapsys-it.com::37fd4698-e750-44a6-b8c2-682b0ce2477a" providerId="AD" clId="Web-{C946E1BD-E6A9-4D20-9630-E4CB01F81FA1}" dt="2018-09-23T12:26:25.375" v="49"/>
          <ac:spMkLst>
            <pc:docMk/>
            <pc:sldMk cId="299889660" sldId="285"/>
            <ac:spMk id="4" creationId="{7DBA8E32-E4ED-4634-A3AF-EC0B8F7FCC4F}"/>
          </ac:spMkLst>
        </pc:spChg>
        <pc:spChg chg="mod">
          <ac:chgData name="Mathieu LANOË" userId="S::mlanoe@synapsys-it.com::37fd4698-e750-44a6-b8c2-682b0ce2477a" providerId="AD" clId="Web-{C946E1BD-E6A9-4D20-9630-E4CB01F81FA1}" dt="2018-09-23T12:26:52.375" v="102" actId="20577"/>
          <ac:spMkLst>
            <pc:docMk/>
            <pc:sldMk cId="299889660" sldId="285"/>
            <ac:spMk id="11" creationId="{45EA097A-AEE6-4AA4-8A53-090B0949A694}"/>
          </ac:spMkLst>
        </pc:spChg>
        <pc:spChg chg="mod">
          <ac:chgData name="Mathieu LANOË" userId="S::mlanoe@synapsys-it.com::37fd4698-e750-44a6-b8c2-682b0ce2477a" providerId="AD" clId="Web-{C946E1BD-E6A9-4D20-9630-E4CB01F81FA1}" dt="2018-09-23T12:25:51.812" v="40" actId="20577"/>
          <ac:spMkLst>
            <pc:docMk/>
            <pc:sldMk cId="299889660" sldId="285"/>
            <ac:spMk id="202" creationId="{00000000-0000-0000-0000-000000000000}"/>
          </ac:spMkLst>
        </pc:spChg>
        <pc:picChg chg="del">
          <ac:chgData name="Mathieu LANOË" userId="S::mlanoe@synapsys-it.com::37fd4698-e750-44a6-b8c2-682b0ce2477a" providerId="AD" clId="Web-{C946E1BD-E6A9-4D20-9630-E4CB01F81FA1}" dt="2018-09-23T12:26:26.156" v="50"/>
          <ac:picMkLst>
            <pc:docMk/>
            <pc:sldMk cId="299889660" sldId="285"/>
            <ac:picMk id="3" creationId="{4C5B60A8-9337-4820-BDFD-05D1C43494E5}"/>
          </ac:picMkLst>
        </pc:picChg>
      </pc:sldChg>
      <pc:sldChg chg="modSp">
        <pc:chgData name="Mathieu LANOË" userId="S::mlanoe@synapsys-it.com::37fd4698-e750-44a6-b8c2-682b0ce2477a" providerId="AD" clId="Web-{C946E1BD-E6A9-4D20-9630-E4CB01F81FA1}" dt="2018-09-23T12:28:48.765" v="104" actId="20577"/>
        <pc:sldMkLst>
          <pc:docMk/>
          <pc:sldMk cId="1299042138" sldId="324"/>
        </pc:sldMkLst>
        <pc:spChg chg="mod">
          <ac:chgData name="Mathieu LANOË" userId="S::mlanoe@synapsys-it.com::37fd4698-e750-44a6-b8c2-682b0ce2477a" providerId="AD" clId="Web-{C946E1BD-E6A9-4D20-9630-E4CB01F81FA1}" dt="2018-09-23T12:28:48.765" v="104" actId="20577"/>
          <ac:spMkLst>
            <pc:docMk/>
            <pc:sldMk cId="1299042138" sldId="324"/>
            <ac:spMk id="4" creationId="{45EA097A-AEE6-4AA4-8A53-090B0949A694}"/>
          </ac:spMkLst>
        </pc:spChg>
      </pc:sldChg>
      <pc:sldChg chg="modNotes">
        <pc:chgData name="Mathieu LANOË" userId="S::mlanoe@synapsys-it.com::37fd4698-e750-44a6-b8c2-682b0ce2477a" providerId="AD" clId="Web-{C946E1BD-E6A9-4D20-9630-E4CB01F81FA1}" dt="2018-09-23T11:56:32.943" v="14"/>
        <pc:sldMkLst>
          <pc:docMk/>
          <pc:sldMk cId="1781340077" sldId="333"/>
        </pc:sldMkLst>
      </pc:sldChg>
      <pc:sldChg chg="modSp">
        <pc:chgData name="Mathieu LANOË" userId="S::mlanoe@synapsys-it.com::37fd4698-e750-44a6-b8c2-682b0ce2477a" providerId="AD" clId="Web-{C946E1BD-E6A9-4D20-9630-E4CB01F81FA1}" dt="2018-09-23T12:29:09.968" v="106" actId="20577"/>
        <pc:sldMkLst>
          <pc:docMk/>
          <pc:sldMk cId="2605233791" sldId="335"/>
        </pc:sldMkLst>
        <pc:spChg chg="mod">
          <ac:chgData name="Mathieu LANOË" userId="S::mlanoe@synapsys-it.com::37fd4698-e750-44a6-b8c2-682b0ce2477a" providerId="AD" clId="Web-{C946E1BD-E6A9-4D20-9630-E4CB01F81FA1}" dt="2018-09-23T12:29:09.968" v="106" actId="20577"/>
          <ac:spMkLst>
            <pc:docMk/>
            <pc:sldMk cId="2605233791" sldId="335"/>
            <ac:spMk id="4" creationId="{45EA097A-AEE6-4AA4-8A53-090B0949A694}"/>
          </ac:spMkLst>
        </pc:spChg>
      </pc:sldChg>
      <pc:sldChg chg="modSp">
        <pc:chgData name="Mathieu LANOË" userId="S::mlanoe@synapsys-it.com::37fd4698-e750-44a6-b8c2-682b0ce2477a" providerId="AD" clId="Web-{C946E1BD-E6A9-4D20-9630-E4CB01F81FA1}" dt="2018-09-23T13:20:06.376" v="110" actId="20577"/>
        <pc:sldMkLst>
          <pc:docMk/>
          <pc:sldMk cId="4178176612" sldId="338"/>
        </pc:sldMkLst>
        <pc:spChg chg="mod">
          <ac:chgData name="Mathieu LANOË" userId="S::mlanoe@synapsys-it.com::37fd4698-e750-44a6-b8c2-682b0ce2477a" providerId="AD" clId="Web-{C946E1BD-E6A9-4D20-9630-E4CB01F81FA1}" dt="2018-09-23T13:20:06.376" v="110" actId="20577"/>
          <ac:spMkLst>
            <pc:docMk/>
            <pc:sldMk cId="4178176612" sldId="338"/>
            <ac:spMk id="2" creationId="{2C446B46-D7FA-4062-B481-B4B08CE01402}"/>
          </ac:spMkLst>
        </pc:spChg>
      </pc:sldChg>
      <pc:sldChg chg="modSp">
        <pc:chgData name="Mathieu LANOË" userId="S::mlanoe@synapsys-it.com::37fd4698-e750-44a6-b8c2-682b0ce2477a" providerId="AD" clId="Web-{C946E1BD-E6A9-4D20-9630-E4CB01F81FA1}" dt="2018-09-23T12:08:56.147" v="32" actId="1076"/>
        <pc:sldMkLst>
          <pc:docMk/>
          <pc:sldMk cId="1059203679" sldId="339"/>
        </pc:sldMkLst>
        <pc:spChg chg="mod">
          <ac:chgData name="Mathieu LANOË" userId="S::mlanoe@synapsys-it.com::37fd4698-e750-44a6-b8c2-682b0ce2477a" providerId="AD" clId="Web-{C946E1BD-E6A9-4D20-9630-E4CB01F81FA1}" dt="2018-09-23T12:08:56.147" v="32" actId="1076"/>
          <ac:spMkLst>
            <pc:docMk/>
            <pc:sldMk cId="1059203679" sldId="339"/>
            <ac:spMk id="6" creationId="{7E9CAE96-0220-40C6-9C4B-45D40D88719F}"/>
          </ac:spMkLst>
        </pc:spChg>
      </pc:sldChg>
      <pc:sldChg chg="modSp">
        <pc:chgData name="Mathieu LANOË" userId="S::mlanoe@synapsys-it.com::37fd4698-e750-44a6-b8c2-682b0ce2477a" providerId="AD" clId="Web-{C946E1BD-E6A9-4D20-9630-E4CB01F81FA1}" dt="2018-09-23T12:31:14.345" v="107" actId="20577"/>
        <pc:sldMkLst>
          <pc:docMk/>
          <pc:sldMk cId="68772405" sldId="370"/>
        </pc:sldMkLst>
        <pc:spChg chg="mod">
          <ac:chgData name="Mathieu LANOË" userId="S::mlanoe@synapsys-it.com::37fd4698-e750-44a6-b8c2-682b0ce2477a" providerId="AD" clId="Web-{C946E1BD-E6A9-4D20-9630-E4CB01F81FA1}" dt="2018-09-23T12:31:14.345" v="107" actId="20577"/>
          <ac:spMkLst>
            <pc:docMk/>
            <pc:sldMk cId="68772405" sldId="370"/>
            <ac:spMk id="2" creationId="{2C446B46-D7FA-4062-B481-B4B08CE01402}"/>
          </ac:spMkLst>
        </pc:spChg>
      </pc:sldChg>
      <pc:sldChg chg="add replId">
        <pc:chgData name="Mathieu LANOË" userId="S::mlanoe@synapsys-it.com::37fd4698-e750-44a6-b8c2-682b0ce2477a" providerId="AD" clId="Web-{C946E1BD-E6A9-4D20-9630-E4CB01F81FA1}" dt="2018-09-23T12:25:24.297" v="36"/>
        <pc:sldMkLst>
          <pc:docMk/>
          <pc:sldMk cId="684908831" sldId="377"/>
        </pc:sldMkLst>
      </pc:sldChg>
      <pc:sldChg chg="new del ord">
        <pc:chgData name="Mathieu LANOË" userId="S::mlanoe@synapsys-it.com::37fd4698-e750-44a6-b8c2-682b0ce2477a" providerId="AD" clId="Web-{C946E1BD-E6A9-4D20-9630-E4CB01F81FA1}" dt="2018-09-23T12:25:20.781" v="35"/>
        <pc:sldMkLst>
          <pc:docMk/>
          <pc:sldMk cId="2365696108" sldId="377"/>
        </pc:sldMkLst>
      </pc:sldChg>
    </pc:docChg>
  </pc:docChgLst>
  <pc:docChgLst>
    <pc:chgData name="Mathieu LANOË" userId="S::mlanoe@synapsys-it.com::37fd4698-e750-44a6-b8c2-682b0ce2477a" providerId="AD" clId="Web-{CD5632B0-5A81-4390-B1BD-DD7C0181D89B}"/>
  </pc:docChgLst>
  <pc:docChgLst>
    <pc:chgData name="Mathieu LANOË" userId="S::mlanoe@synapsys-it.com::37fd4698-e750-44a6-b8c2-682b0ce2477a" providerId="AD" clId="Web-{3BE59204-1A88-4382-8C65-031EC3C7C45C}"/>
  </pc:docChgLst>
  <pc:docChgLst>
    <pc:chgData name="Mathieu LANOË" userId="S::mlanoe@synapsys-it.com::37fd4698-e750-44a6-b8c2-682b0ce2477a" providerId="AD" clId="Web-{AD622B13-254D-4671-BEB6-F49F33955D93}"/>
  </pc:docChgLst>
  <pc:docChgLst>
    <pc:chgData name="Mathieu LANOË" userId="S::mlanoe@synapsys-it.com::37fd4698-e750-44a6-b8c2-682b0ce2477a" providerId="AD" clId="Web-{1F1EAA9D-74FF-48A5-BBBE-C241103A7553}"/>
  </pc:docChgLst>
  <pc:docChgLst>
    <pc:chgData name="Mathieu LANOË" userId="S::mlanoe@synapsys-it.com::37fd4698-e750-44a6-b8c2-682b0ce2477a" providerId="AD" clId="Web-{A6A516CB-6F34-4219-9F0E-EEA08B449355}"/>
  </pc:docChgLst>
  <pc:docChgLst>
    <pc:chgData name="Mathieu LANOË" userId="S::mlanoe@synapsys-it.com::37fd4698-e750-44a6-b8c2-682b0ce2477a" providerId="AD" clId="Web-{DEB503D8-5B33-4C48-92E5-CAF0D2166D94}"/>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2:02:54.487" idx="5">
    <p:pos x="10" y="146"/>
    <p:text>Refaire Schéma</p:text>
    <p:extLst>
      <p:ext uri="{C676402C-5697-4E1C-873F-D02D1690AC5C}">
        <p15:threadingInfo xmlns:p15="http://schemas.microsoft.com/office/powerpoint/2012/main" timeZoneBias="-60">
          <p15:parentCm authorId="1" idx="3"/>
        </p15:threadingInfo>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7T11:03:27.403" idx="1">
    <p:pos x="10" y="10"/>
    <p:text>Mathieu</p:text>
    <p:extLst>
      <p:ext uri="{C676402C-5697-4E1C-873F-D02D1690AC5C}">
        <p15:threadingInfo xmlns:p15="http://schemas.microsoft.com/office/powerpoint/2012/main" timeZoneBias="-6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1:56:05.705" idx="4">
    <p:pos x="10" y="146"/>
    <p:text>Refaire La triforce : Police / Ordre (inverser GH et GC)</p:text>
    <p:extLst>
      <p:ext uri="{C676402C-5697-4E1C-873F-D02D1690AC5C}">
        <p15:threadingInfo xmlns:p15="http://schemas.microsoft.com/office/powerpoint/2012/main" timeZoneBias="-60">
          <p15:parentCm authorId="1" idx="3"/>
        </p15:threadingInfo>
      </p:ext>
    </p:extLst>
  </p:cm>
</p:cmLst>
</file>

<file path=ppt/comments/comment4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4.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5.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6.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7.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8.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9.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0.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1.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2.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3.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5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6.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57.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58.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59.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60.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61.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2.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9.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70.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1.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2.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FA814F4-94F8-4E3A-AF22-5480CC9DEE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B5FF9474-6213-421A-8ECD-F96E08A795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5DE468-7706-4665-945B-08F774DB7774}" type="datetimeFigureOut">
              <a:rPr lang="fr-FR" smtClean="0"/>
              <a:t>15/05/2019</a:t>
            </a:fld>
            <a:endParaRPr lang="fr-FR"/>
          </a:p>
        </p:txBody>
      </p:sp>
      <p:sp>
        <p:nvSpPr>
          <p:cNvPr id="4" name="Espace réservé du pied de page 3">
            <a:extLst>
              <a:ext uri="{FF2B5EF4-FFF2-40B4-BE49-F238E27FC236}">
                <a16:creationId xmlns:a16="http://schemas.microsoft.com/office/drawing/2014/main" id="{2C46D3CD-AA4B-40B4-80A1-A37A06F25E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F905E65-3186-4696-B800-E7FC6EA775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51F07A-685F-4AAF-833A-C21152708BE3}" type="slidenum">
              <a:rPr lang="fr-FR" smtClean="0"/>
              <a:t>‹N°›</a:t>
            </a:fld>
            <a:endParaRPr lang="fr-FR"/>
          </a:p>
        </p:txBody>
      </p:sp>
    </p:spTree>
    <p:extLst>
      <p:ext uri="{BB962C8B-B14F-4D97-AF65-F5344CB8AC3E}">
        <p14:creationId xmlns:p14="http://schemas.microsoft.com/office/powerpoint/2010/main" val="626916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4402350"/>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dirty="0"/>
              <a:t>[JULIEN] Introduction : </a:t>
            </a:r>
          </a:p>
          <a:p>
            <a:pPr algn="l" defTabSz="457200" rtl="0" latinLnBrk="0">
              <a:lnSpc>
                <a:spcPct val="125000"/>
              </a:lnSpc>
            </a:pPr>
            <a:endParaRPr lang="fr-FR" dirty="0"/>
          </a:p>
          <a:p>
            <a:pPr marL="0" indent="0" algn="l" defTabSz="457200" rtl="0" latinLnBrk="0">
              <a:lnSpc>
                <a:spcPct val="125000"/>
              </a:lnSpc>
              <a:buFontTx/>
              <a:buNone/>
            </a:pPr>
            <a:endParaRPr lang="fr-FR" dirty="0"/>
          </a:p>
          <a:p>
            <a:pPr marL="342900" indent="-342900" algn="l" defTabSz="457200" rtl="0" latinLnBrk="0">
              <a:lnSpc>
                <a:spcPct val="125000"/>
              </a:lnSpc>
              <a:buFontTx/>
              <a:buChar char="-"/>
            </a:pPr>
            <a:r>
              <a:rPr lang="fr-FR" dirty="0"/>
              <a:t>Formation a 2 +/-</a:t>
            </a:r>
          </a:p>
          <a:p>
            <a:pPr marL="342900" indent="-342900" algn="l" defTabSz="457200" rtl="0" latinLnBrk="0">
              <a:lnSpc>
                <a:spcPct val="125000"/>
              </a:lnSpc>
              <a:buFontTx/>
              <a:buChar char="-"/>
            </a:pPr>
            <a:r>
              <a:rPr lang="fr-FR" dirty="0"/>
              <a:t>But de la formation (autonomie sur </a:t>
            </a:r>
            <a:r>
              <a:rPr lang="fr-FR" dirty="0" err="1"/>
              <a:t>Powershell</a:t>
            </a:r>
            <a:r>
              <a:rPr lang="fr-FR" dirty="0"/>
              <a:t>)</a:t>
            </a:r>
          </a:p>
          <a:p>
            <a:pPr marL="342900" indent="-342900" algn="l" defTabSz="457200" rtl="0" latinLnBrk="0">
              <a:lnSpc>
                <a:spcPct val="125000"/>
              </a:lnSpc>
              <a:buFontTx/>
              <a:buChar char="-"/>
            </a:pPr>
            <a:r>
              <a:rPr lang="fr-FR" dirty="0"/>
              <a:t>Présentation des 2 jours</a:t>
            </a:r>
          </a:p>
          <a:p>
            <a:pPr marL="342900" indent="-342900" algn="l" defTabSz="457200" rtl="0" latinLnBrk="0">
              <a:lnSpc>
                <a:spcPct val="125000"/>
              </a:lnSpc>
              <a:buFontTx/>
              <a:buChar char="-"/>
            </a:pPr>
            <a:r>
              <a:rPr lang="fr-FR" dirty="0"/>
              <a:t>Ne pas hésiter à taper les commandes</a:t>
            </a:r>
          </a:p>
          <a:p>
            <a:pPr marL="342900" indent="-342900" algn="l" defTabSz="457200" rtl="0" latinLnBrk="0">
              <a:lnSpc>
                <a:spcPct val="125000"/>
              </a:lnSpc>
              <a:buFontTx/>
              <a:buChar char="-"/>
            </a:pPr>
            <a:r>
              <a:rPr lang="fr-FR" dirty="0"/>
              <a:t>Tour de table</a:t>
            </a:r>
          </a:p>
          <a:p>
            <a:pPr marL="342900" indent="-342900" algn="l" defTabSz="457200" rtl="0" latinLnBrk="0">
              <a:lnSpc>
                <a:spcPct val="125000"/>
              </a:lnSpc>
              <a:buFontTx/>
              <a:buChar char="-"/>
            </a:pPr>
            <a:endParaRPr lang="fr-FR" dirty="0"/>
          </a:p>
          <a:p>
            <a:pPr marL="342900" indent="-342900" algn="l" defTabSz="457200" rtl="0" latinLnBrk="0">
              <a:lnSpc>
                <a:spcPct val="125000"/>
              </a:lnSpc>
              <a:buFontTx/>
              <a:buChar char="-"/>
            </a:pPr>
            <a:endParaRPr lang="fr-FR" dirty="0"/>
          </a:p>
          <a:p>
            <a:pPr marL="0" indent="0" algn="l" defTabSz="457200" rtl="0" latinLnBrk="0">
              <a:lnSpc>
                <a:spcPct val="125000"/>
              </a:lnSpc>
              <a:buFontTx/>
              <a:buNone/>
            </a:pPr>
            <a:endParaRPr lang="fr-FR" dirty="0"/>
          </a:p>
        </p:txBody>
      </p:sp>
    </p:spTree>
    <p:extLst>
      <p:ext uri="{BB962C8B-B14F-4D97-AF65-F5344CB8AC3E}">
        <p14:creationId xmlns:p14="http://schemas.microsoft.com/office/powerpoint/2010/main" val="172505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p:txBody>
      </p:sp>
    </p:spTree>
    <p:extLst>
      <p:ext uri="{BB962C8B-B14F-4D97-AF65-F5344CB8AC3E}">
        <p14:creationId xmlns:p14="http://schemas.microsoft.com/office/powerpoint/2010/main" val="3653015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60496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28169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50000"/>
              </a:lnSpc>
              <a:spcBef>
                <a:spcPts val="1500"/>
              </a:spcBef>
              <a:spcAft>
                <a:spcPts val="0"/>
              </a:spcAft>
              <a:buClrTx/>
              <a:buSzTx/>
              <a:buFontTx/>
              <a:buNone/>
              <a:tabLst/>
              <a:defRPr/>
            </a:pPr>
            <a:r>
              <a:rPr lang="fr-FR" dirty="0"/>
              <a:t>[MATHIEU]</a:t>
            </a:r>
          </a:p>
          <a:p>
            <a:pPr algn="l">
              <a:lnSpc>
                <a:spcPct val="150000"/>
              </a:lnSpc>
              <a:spcBef>
                <a:spcPts val="1500"/>
              </a:spcBef>
            </a:pPr>
            <a:endParaRPr lang="fr-FR" dirty="0"/>
          </a:p>
          <a:p>
            <a:pPr algn="l">
              <a:lnSpc>
                <a:spcPct val="150000"/>
              </a:lnSpc>
              <a:spcBef>
                <a:spcPts val="1500"/>
              </a:spcBef>
            </a:pPr>
            <a:endParaRPr lang="fr-FR" dirty="0"/>
          </a:p>
          <a:p>
            <a:pPr algn="l">
              <a:lnSpc>
                <a:spcPct val="150000"/>
              </a:lnSpc>
              <a:spcBef>
                <a:spcPts val="1500"/>
              </a:spcBef>
            </a:pPr>
            <a:r>
              <a:rPr lang="fr-FR" dirty="0"/>
              <a:t>Un appel ultérieur de la variable $variable nous renverra alors l'état de nos services Windows au moment de sa précédente exécution.</a:t>
            </a:r>
          </a:p>
          <a:p>
            <a:pPr algn="l">
              <a:lnSpc>
                <a:spcPct val="150000"/>
              </a:lnSpc>
              <a:spcBef>
                <a:spcPts val="1500"/>
              </a:spcBef>
            </a:pPr>
            <a:r>
              <a:rPr lang="fr-FR" dirty="0"/>
              <a:t>Cela nous permet d'enregistrer des informations des informations à un moment précis par exemple afin de pouvoir les comparer plus tard afin de s'assurer qu'une modification a bien eu lieu par exemple.</a:t>
            </a:r>
            <a:endParaRPr lang="en-US" dirty="0"/>
          </a:p>
          <a:p>
            <a:endParaRPr lang="fr-FR" dirty="0"/>
          </a:p>
        </p:txBody>
      </p:sp>
    </p:spTree>
    <p:extLst>
      <p:ext uri="{BB962C8B-B14F-4D97-AF65-F5344CB8AC3E}">
        <p14:creationId xmlns:p14="http://schemas.microsoft.com/office/powerpoint/2010/main" val="2754261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19417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296165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22271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pPr marL="0" marR="0" lvl="0" indent="0" defTabSz="457200" eaLnBrk="1" fontAlgn="auto" latinLnBrk="0" hangingPunct="1">
              <a:lnSpc>
                <a:spcPct val="125000"/>
              </a:lnSpc>
              <a:spcBef>
                <a:spcPts val="0"/>
              </a:spcBef>
              <a:spcAft>
                <a:spcPts val="0"/>
              </a:spcAft>
              <a:buClrTx/>
              <a:buSzTx/>
              <a:buFontTx/>
              <a:buNone/>
              <a:tabLst/>
              <a:defRPr/>
            </a:pPr>
            <a:r>
              <a:rPr lang="fr-FR" dirty="0"/>
              <a:t>Différence entre </a:t>
            </a:r>
            <a:r>
              <a:rPr lang="fr-FR" dirty="0" err="1"/>
              <a:t>Hashtable</a:t>
            </a:r>
            <a:r>
              <a:rPr lang="fr-FR" dirty="0"/>
              <a:t> &amp; </a:t>
            </a:r>
            <a:r>
              <a:rPr lang="fr-FR" dirty="0" err="1"/>
              <a:t>PSCustomObject</a:t>
            </a:r>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627962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51705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202148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dirty="0"/>
          </a:p>
        </p:txBody>
      </p:sp>
    </p:spTree>
    <p:extLst>
      <p:ext uri="{BB962C8B-B14F-4D97-AF65-F5344CB8AC3E}">
        <p14:creationId xmlns:p14="http://schemas.microsoft.com/office/powerpoint/2010/main" val="1462966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554256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28107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579846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3693752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en-US"/>
          </a:p>
          <a:p>
            <a:endParaRPr lang="en-US"/>
          </a:p>
          <a:p>
            <a:r>
              <a:rPr lang="en-US"/>
              <a:t>Demo $8 / $</a:t>
            </a:r>
            <a:r>
              <a:rPr lang="en-US" err="1"/>
              <a:t>PSItem</a:t>
            </a:r>
            <a:r>
              <a:rPr lang="en-US"/>
              <a:t> = 1..5 | </a:t>
            </a:r>
            <a:r>
              <a:rPr lang="en-US" err="1"/>
              <a:t>Foreach</a:t>
            </a:r>
            <a:r>
              <a:rPr lang="en-US"/>
              <a:t>-Object { Write-Host "The current item is $_" } </a:t>
            </a:r>
            <a:endParaRPr lang="fr-FR"/>
          </a:p>
        </p:txBody>
      </p:sp>
    </p:spTree>
    <p:extLst>
      <p:ext uri="{BB962C8B-B14F-4D97-AF65-F5344CB8AC3E}">
        <p14:creationId xmlns:p14="http://schemas.microsoft.com/office/powerpoint/2010/main" val="3154277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717708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274829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3901783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78376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69083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pPr marL="342900" indent="-342900">
              <a:buFontTx/>
              <a:buChar char="-"/>
            </a:pPr>
            <a:r>
              <a:rPr lang="fr-FR"/>
              <a:t>Nombre de commandes par version.</a:t>
            </a:r>
          </a:p>
          <a:p>
            <a:pPr marL="342900" indent="-342900">
              <a:buFontTx/>
              <a:buChar char="-"/>
            </a:pPr>
            <a:r>
              <a:rPr lang="fr-FR"/>
              <a:t>FORMATION axé sur PS5</a:t>
            </a:r>
          </a:p>
          <a:p>
            <a:pPr marL="342900" indent="-342900">
              <a:buFontTx/>
              <a:buChar char="-"/>
            </a:pPr>
            <a:endParaRPr lang="fr-FR"/>
          </a:p>
        </p:txBody>
      </p:sp>
    </p:spTree>
    <p:extLst>
      <p:ext uri="{BB962C8B-B14F-4D97-AF65-F5344CB8AC3E}">
        <p14:creationId xmlns:p14="http://schemas.microsoft.com/office/powerpoint/2010/main" val="150835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801886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Exemple :  </a:t>
            </a:r>
            <a:r>
              <a:rPr lang="fr-FR" err="1"/>
              <a:t>Get</a:t>
            </a:r>
            <a:r>
              <a:rPr lang="fr-FR"/>
              <a:t>-Service | Out-</a:t>
            </a:r>
            <a:r>
              <a:rPr lang="fr-FR" err="1"/>
              <a:t>GridView</a:t>
            </a:r>
          </a:p>
          <a:p>
            <a:endParaRPr lang="fr-FR"/>
          </a:p>
          <a:p>
            <a:endParaRPr lang="fr-FR"/>
          </a:p>
        </p:txBody>
      </p:sp>
    </p:spTree>
    <p:extLst>
      <p:ext uri="{BB962C8B-B14F-4D97-AF65-F5344CB8AC3E}">
        <p14:creationId xmlns:p14="http://schemas.microsoft.com/office/powerpoint/2010/main" val="571648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a:t>
            </a:r>
          </a:p>
          <a:p>
            <a:endParaRPr lang="fr-FR" dirty="0"/>
          </a:p>
          <a:p>
            <a:r>
              <a:rPr lang="fr-FR" dirty="0"/>
              <a:t># Bon, c'est presque vrai, il est également possible de les utiliser ainsi : </a:t>
            </a:r>
          </a:p>
          <a:p>
            <a:endParaRPr lang="fr-FR" dirty="0"/>
          </a:p>
          <a:p>
            <a:pPr algn="l"/>
            <a:r>
              <a:rPr lang="fr-FR" dirty="0"/>
              <a:t>$Variable = </a:t>
            </a:r>
            <a:r>
              <a:rPr lang="fr-FR" dirty="0" err="1"/>
              <a:t>get</a:t>
            </a:r>
            <a:r>
              <a:rPr lang="fr-FR" dirty="0"/>
              <a:t>-process</a:t>
            </a:r>
            <a:br>
              <a:rPr lang="fr-FR" dirty="0">
                <a:latin typeface="Avenir Roman"/>
              </a:rPr>
            </a:br>
            <a:r>
              <a:rPr lang="fr-FR" dirty="0"/>
              <a:t>Select-</a:t>
            </a:r>
            <a:r>
              <a:rPr lang="fr-FR" dirty="0" err="1"/>
              <a:t>object</a:t>
            </a:r>
            <a:r>
              <a:rPr lang="fr-FR" dirty="0"/>
              <a:t> -</a:t>
            </a:r>
            <a:r>
              <a:rPr lang="fr-FR" dirty="0" err="1"/>
              <a:t>inputobject</a:t>
            </a:r>
            <a:r>
              <a:rPr lang="fr-FR" dirty="0"/>
              <a:t> $Variable</a:t>
            </a:r>
          </a:p>
          <a:p>
            <a:pPr algn="l"/>
            <a:endParaRPr lang="fr-FR" dirty="0"/>
          </a:p>
          <a:p>
            <a:pPr algn="l"/>
            <a:r>
              <a:rPr lang="fr-FR" dirty="0"/>
              <a:t>Mais ce n'est pour ainsi dire quasiment jamais le cas</a:t>
            </a:r>
          </a:p>
        </p:txBody>
      </p:sp>
    </p:spTree>
    <p:extLst>
      <p:ext uri="{BB962C8B-B14F-4D97-AF65-F5344CB8AC3E}">
        <p14:creationId xmlns:p14="http://schemas.microsoft.com/office/powerpoint/2010/main" val="28948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fr-FR" dirty="0"/>
          </a:p>
          <a:p>
            <a:pPr algn="l"/>
            <a:r>
              <a:rPr lang="fr-FR" dirty="0"/>
              <a:t># Attention piège de l'affichage différent du contenu d'un objet</a:t>
            </a:r>
          </a:p>
          <a:p>
            <a:pPr algn="l"/>
            <a:r>
              <a:rPr lang="fr-FR" dirty="0" err="1"/>
              <a:t>Get</a:t>
            </a:r>
            <a:r>
              <a:rPr lang="fr-FR" dirty="0"/>
              <a:t>-Service</a:t>
            </a:r>
          </a:p>
          <a:p>
            <a:pPr algn="l"/>
            <a:r>
              <a:rPr lang="fr-FR" dirty="0" err="1"/>
              <a:t>Get</a:t>
            </a:r>
            <a:r>
              <a:rPr lang="fr-FR" dirty="0"/>
              <a:t>-Service | Select-Object * </a:t>
            </a:r>
          </a:p>
          <a:p>
            <a:pPr algn="l"/>
            <a:r>
              <a:rPr lang="fr-FR" dirty="0" err="1"/>
              <a:t>Get</a:t>
            </a:r>
            <a:r>
              <a:rPr lang="fr-FR" dirty="0"/>
              <a:t>-Service | Select-Object Name, </a:t>
            </a:r>
            <a:r>
              <a:rPr lang="fr-FR" dirty="0" err="1"/>
              <a:t>Status</a:t>
            </a:r>
            <a:r>
              <a:rPr lang="fr-FR" dirty="0"/>
              <a:t>, </a:t>
            </a:r>
            <a:r>
              <a:rPr lang="fr-FR" dirty="0" err="1"/>
              <a:t>StartType,CanStop</a:t>
            </a:r>
            <a:endParaRPr lang="fr-FR" dirty="0"/>
          </a:p>
          <a:p>
            <a:pPr algn="l"/>
            <a:endParaRPr lang="fr-FR" dirty="0"/>
          </a:p>
          <a:p>
            <a:pPr algn="l"/>
            <a:r>
              <a:rPr lang="fr-FR" dirty="0"/>
              <a:t># Aparté</a:t>
            </a:r>
          </a:p>
          <a:p>
            <a:pPr algn="l"/>
            <a:r>
              <a:rPr lang="fr-FR" dirty="0"/>
              <a:t># Dans ce genre de cas, l'affichage peut devenir très vite complique à lire</a:t>
            </a:r>
          </a:p>
          <a:p>
            <a:pPr algn="l"/>
            <a:r>
              <a:rPr lang="fr-FR" dirty="0"/>
              <a:t># Il est alors possible de formater la sortie </a:t>
            </a:r>
          </a:p>
          <a:p>
            <a:pPr algn="l"/>
            <a:r>
              <a:rPr lang="fr-FR" dirty="0"/>
              <a:t> [...] | Format-Custom</a:t>
            </a:r>
          </a:p>
          <a:p>
            <a:pPr algn="l"/>
            <a:r>
              <a:rPr lang="fr-FR" dirty="0"/>
              <a:t> [...] | Format-List</a:t>
            </a:r>
          </a:p>
          <a:p>
            <a:pPr algn="l"/>
            <a:r>
              <a:rPr lang="fr-FR" dirty="0"/>
              <a:t> [...] | Format-Table</a:t>
            </a:r>
          </a:p>
          <a:p>
            <a:pPr algn="l"/>
            <a:r>
              <a:rPr lang="fr-FR" dirty="0"/>
              <a:t># Par défaut, avec de nombreuses de propriétés à afficher, le Format-List est utilisé dans PowerShell</a:t>
            </a:r>
          </a:p>
          <a:p>
            <a:pPr algn="l"/>
            <a:endParaRPr lang="fr-FR" dirty="0"/>
          </a:p>
          <a:p>
            <a:pPr algn="l"/>
            <a:r>
              <a:rPr lang="fr-FR" dirty="0">
                <a:solidFill>
                  <a:srgbClr val="FFFFFF"/>
                </a:solidFill>
              </a:rPr>
              <a:t> </a:t>
            </a:r>
            <a:endParaRPr lang="fr-FR" dirty="0"/>
          </a:p>
          <a:p>
            <a:pPr algn="l"/>
            <a:r>
              <a:rPr lang="fr-FR" dirty="0" err="1"/>
              <a:t>Get</a:t>
            </a:r>
            <a:r>
              <a:rPr lang="fr-FR" dirty="0"/>
              <a:t>-Service | Select-Object * | Format-List</a:t>
            </a:r>
          </a:p>
          <a:p>
            <a:pPr algn="l"/>
            <a:r>
              <a:rPr lang="fr-FR" dirty="0" err="1"/>
              <a:t>Get</a:t>
            </a:r>
            <a:r>
              <a:rPr lang="fr-FR" dirty="0"/>
              <a:t>-Service | Select-Object * | Format-Table</a:t>
            </a:r>
          </a:p>
          <a:p>
            <a:pPr algn="l"/>
            <a:endParaRPr lang="fr-FR" dirty="0"/>
          </a:p>
          <a:p>
            <a:pPr algn="l"/>
            <a:r>
              <a:rPr lang="fr-FR" dirty="0"/>
              <a:t># Propriété perso </a:t>
            </a:r>
          </a:p>
          <a:p>
            <a:pPr algn="l"/>
            <a:r>
              <a:rPr lang="fr-FR" dirty="0" err="1"/>
              <a:t>Get</a:t>
            </a:r>
            <a:r>
              <a:rPr lang="fr-FR" dirty="0"/>
              <a:t>-Process | Select-Object -</a:t>
            </a:r>
            <a:r>
              <a:rPr lang="fr-FR" dirty="0" err="1"/>
              <a:t>Property</a:t>
            </a:r>
            <a:r>
              <a:rPr lang="fr-FR" dirty="0"/>
              <a:t> Name, WS</a:t>
            </a:r>
          </a:p>
          <a:p>
            <a:pPr algn="l"/>
            <a:r>
              <a:rPr lang="fr-FR" dirty="0" err="1"/>
              <a:t>Get</a:t>
            </a:r>
            <a:r>
              <a:rPr lang="fr-FR" dirty="0"/>
              <a:t>-Process | Select-Object -</a:t>
            </a:r>
            <a:r>
              <a:rPr lang="fr-FR" dirty="0" err="1"/>
              <a:t>Property</a:t>
            </a:r>
            <a:r>
              <a:rPr lang="fr-FR" dirty="0"/>
              <a:t> Name,@{ Name = "Memory (MB)" ; Expression = { [math]::Round( $_.WS / 1mb , 2) } }</a:t>
            </a:r>
          </a:p>
          <a:p>
            <a:pPr algn="l"/>
            <a:endParaRPr lang="fr-FR" dirty="0"/>
          </a:p>
        </p:txBody>
      </p:sp>
    </p:spTree>
    <p:extLst>
      <p:ext uri="{BB962C8B-B14F-4D97-AF65-F5344CB8AC3E}">
        <p14:creationId xmlns:p14="http://schemas.microsoft.com/office/powerpoint/2010/main" val="1393928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a:t>
            </a:r>
          </a:p>
          <a:p>
            <a:pPr algn="l"/>
            <a:endParaRPr lang="fr-FR"/>
          </a:p>
          <a:p>
            <a:pPr algn="l"/>
            <a:r>
              <a:rPr lang="fr-FR"/>
              <a:t># Le test du </a:t>
            </a:r>
            <a:r>
              <a:rPr lang="fr-FR" err="1"/>
              <a:t>Where</a:t>
            </a:r>
            <a:r>
              <a:rPr lang="fr-FR"/>
              <a:t>-Object se fait entre {...}</a:t>
            </a:r>
          </a:p>
          <a:p>
            <a:pPr algn="l"/>
            <a:r>
              <a:rPr lang="fr-FR"/>
              <a:t># Le symbole $_ correspond </a:t>
            </a:r>
            <a:r>
              <a:rPr lang="fr-FR" err="1"/>
              <a:t>a</a:t>
            </a:r>
            <a:r>
              <a:rPr lang="fr-FR"/>
              <a:t> </a:t>
            </a:r>
            <a:r>
              <a:rPr lang="fr-FR" err="1"/>
              <a:t>l'object</a:t>
            </a:r>
            <a:r>
              <a:rPr lang="fr-FR"/>
              <a:t> en cours, c'est </a:t>
            </a:r>
            <a:r>
              <a:rPr lang="fr-FR" err="1"/>
              <a:t>a</a:t>
            </a:r>
            <a:r>
              <a:rPr lang="fr-FR"/>
              <a:t> dire que j'applique cela sur l'ensemble du résultat étant présent avant le pipeline</a:t>
            </a:r>
          </a:p>
          <a:p>
            <a:pPr algn="l"/>
            <a:r>
              <a:rPr lang="fr-FR"/>
              <a:t># </a:t>
            </a:r>
            <a:r>
              <a:rPr lang="fr-FR" b="1"/>
              <a:t>$_  Représente l'objet courant dans le pipeline  [Voir "Manipulation des Objets"]</a:t>
            </a:r>
            <a:endParaRPr lang="fr-FR"/>
          </a:p>
          <a:p>
            <a:pPr algn="l"/>
            <a:r>
              <a:rPr lang="fr-FR"/>
              <a:t># Et sur cet objet, je vais interroger la propriété </a:t>
            </a:r>
            <a:r>
              <a:rPr lang="fr-FR" err="1"/>
              <a:t>Status</a:t>
            </a:r>
            <a:r>
              <a:rPr lang="fr-FR"/>
              <a:t> afin de ne récupérer que ceux étant strictement égale a Running</a:t>
            </a:r>
          </a:p>
          <a:p>
            <a:pPr algn="l"/>
            <a:endParaRPr lang="fr-FR"/>
          </a:p>
          <a:p>
            <a:pPr algn="l"/>
            <a:r>
              <a:rPr lang="fr-FR"/>
              <a:t># Si un paramètre est absent du Select-Object précédent, il n'est pas possible d'utiliser le </a:t>
            </a:r>
            <a:r>
              <a:rPr lang="fr-FR" err="1"/>
              <a:t>Where</a:t>
            </a:r>
            <a:r>
              <a:rPr lang="fr-FR"/>
              <a:t>-Object dessus </a:t>
            </a:r>
          </a:p>
          <a:p>
            <a:pPr algn="l"/>
            <a:endParaRPr lang="fr-FR"/>
          </a:p>
        </p:txBody>
      </p:sp>
    </p:spTree>
    <p:extLst>
      <p:ext uri="{BB962C8B-B14F-4D97-AF65-F5344CB8AC3E}">
        <p14:creationId xmlns:p14="http://schemas.microsoft.com/office/powerpoint/2010/main" val="223662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 Ok, bien, mais je voudrais aussi que cette liste soit trie dans un ordre précis, par exemple par le mode de démarrage ...</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a:t>
            </a:r>
          </a:p>
          <a:p>
            <a:pPr algn="l"/>
            <a:endParaRPr lang="fr-FR"/>
          </a:p>
          <a:p>
            <a:pPr algn="l"/>
            <a:r>
              <a:rPr lang="fr-FR"/>
              <a:t># Ah nan, on a bien la liste des services, actuellement en cours, trié par type de démarrage, mais pas par ordre alphabétique ...</a:t>
            </a:r>
          </a:p>
          <a:p>
            <a:pPr algn="l"/>
            <a:r>
              <a:rPr lang="fr-FR"/>
              <a:t># Et bien on ajoute une seconde propriété de tri sur le nom</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p>
        </p:txBody>
      </p:sp>
    </p:spTree>
    <p:extLst>
      <p:ext uri="{BB962C8B-B14F-4D97-AF65-F5344CB8AC3E}">
        <p14:creationId xmlns:p14="http://schemas.microsoft.com/office/powerpoint/2010/main" val="1789313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 Et si dans ce résultat, on désirait maintenant séparer les services en fonction de la possibilité de les arrêter ou non ?</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endParaRPr lang="fr-FR"/>
          </a:p>
          <a:p>
            <a:pPr algn="l"/>
            <a:r>
              <a:rPr lang="fr-FR"/>
              <a:t>$</a:t>
            </a:r>
            <a:r>
              <a:rPr lang="fr-FR" err="1"/>
              <a:t>GroupInfo</a:t>
            </a:r>
            <a:r>
              <a:rPr lang="fr-FR"/>
              <a:t> = </a:t>
            </a:r>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r>
              <a:rPr lang="fr-FR"/>
              <a:t>$</a:t>
            </a:r>
            <a:r>
              <a:rPr lang="fr-FR" err="1"/>
              <a:t>GroupInfo</a:t>
            </a:r>
            <a:r>
              <a:rPr lang="fr-FR"/>
              <a:t>[0].Group</a:t>
            </a:r>
          </a:p>
        </p:txBody>
      </p:sp>
    </p:spTree>
    <p:extLst>
      <p:ext uri="{BB962C8B-B14F-4D97-AF65-F5344CB8AC3E}">
        <p14:creationId xmlns:p14="http://schemas.microsoft.com/office/powerpoint/2010/main" val="1494531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latin typeface="Avenir Roman"/>
            </a:endParaRPr>
          </a:p>
          <a:p>
            <a:r>
              <a:rPr lang="fr-FR"/>
              <a:t>J'ARRIVE PAS A TROUVER D'EXEMPLE SIMPLE !!!!!!!!! AAAAAAAAAAAAAAAAaaaaaaaaaaaaaaaaaaaaaaaaaarrrrrrrrrrrrrrrrrrrrrrrrrrrrrrrrgggggggggggggggggggggggggggg</a:t>
            </a:r>
          </a:p>
        </p:txBody>
      </p:sp>
    </p:spTree>
    <p:extLst>
      <p:ext uri="{BB962C8B-B14F-4D97-AF65-F5344CB8AC3E}">
        <p14:creationId xmlns:p14="http://schemas.microsoft.com/office/powerpoint/2010/main" val="4091062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p:txBody>
      </p:sp>
    </p:spTree>
    <p:extLst>
      <p:ext uri="{BB962C8B-B14F-4D97-AF65-F5344CB8AC3E}">
        <p14:creationId xmlns:p14="http://schemas.microsoft.com/office/powerpoint/2010/main" val="2355143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a:t>
            </a:r>
            <a:r>
              <a:rPr lang="fr-FR">
                <a:latin typeface="Avenir Roman"/>
              </a:rPr>
              <a:t> </a:t>
            </a:r>
            <a:r>
              <a:rPr lang="fr-FR"/>
              <a:t>Que dire</a:t>
            </a:r>
            <a:r>
              <a:rPr lang="fr-FR">
                <a:latin typeface="Avenir Roman"/>
              </a:rPr>
              <a:t> </a:t>
            </a:r>
            <a:r>
              <a:rPr lang="fr-FR"/>
              <a:t>si ce </a:t>
            </a:r>
            <a:r>
              <a:rPr lang="fr-FR">
                <a:latin typeface="Avenir Roman"/>
              </a:rPr>
              <a:t>n'est qu'il s'agit là de la </a:t>
            </a:r>
            <a:r>
              <a:rPr lang="fr-FR" err="1">
                <a:latin typeface="Avenir Roman"/>
              </a:rPr>
              <a:t>cmdlet</a:t>
            </a:r>
            <a:r>
              <a:rPr lang="fr-FR">
                <a:latin typeface="Avenir Roman"/>
              </a:rPr>
              <a:t> la plus "simple" pour l'export de donnée vers un fichier</a:t>
            </a:r>
          </a:p>
          <a:p>
            <a:endParaRPr lang="fr-FR">
              <a:latin typeface="Avenir Roman"/>
            </a:endParaRPr>
          </a:p>
          <a:p>
            <a:pPr algn="l"/>
            <a:r>
              <a:rPr lang="fr-FR" err="1"/>
              <a:t>Get</a:t>
            </a:r>
            <a:r>
              <a:rPr lang="fr-FR"/>
              <a:t>-Variable | Out-File –</a:t>
            </a:r>
            <a:r>
              <a:rPr lang="fr-FR" err="1"/>
              <a:t>Filepath</a:t>
            </a:r>
            <a:r>
              <a:rPr lang="fr-FR"/>
              <a:t> C:\$env:USERPROFILE\Desktop\Export.txt -</a:t>
            </a:r>
            <a:r>
              <a:rPr lang="fr-FR" err="1"/>
              <a:t>Encoding</a:t>
            </a:r>
            <a:r>
              <a:rPr lang="fr-FR"/>
              <a:t> utf8</a:t>
            </a:r>
          </a:p>
          <a:p>
            <a:pPr algn="l"/>
            <a:endParaRPr lang="fr-FR"/>
          </a:p>
          <a:p>
            <a:pPr algn="l"/>
            <a:r>
              <a:rPr lang="fr-FR"/>
              <a:t># Si l'on désire compléter ce fichier, il faut ajouter le paramètre -Append</a:t>
            </a:r>
          </a:p>
          <a:p>
            <a:pPr algn="l"/>
            <a:r>
              <a:rPr lang="fr-FR"/>
              <a:t># Les formats préférés du Out-File sont les .txt et .log</a:t>
            </a:r>
          </a:p>
        </p:txBody>
      </p:sp>
    </p:spTree>
    <p:extLst>
      <p:ext uri="{BB962C8B-B14F-4D97-AF65-F5344CB8AC3E}">
        <p14:creationId xmlns:p14="http://schemas.microsoft.com/office/powerpoint/2010/main" val="80504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[JULIEN]</a:t>
            </a:r>
          </a:p>
          <a:p>
            <a:r>
              <a:rPr lang="fr-FR"/>
              <a:t> </a:t>
            </a:r>
          </a:p>
          <a:p>
            <a:pPr marL="342900" indent="-342900">
              <a:buFontTx/>
              <a:buChar char="-"/>
            </a:pPr>
            <a:r>
              <a:rPr lang="fr-FR"/>
              <a:t>Analogie</a:t>
            </a:r>
          </a:p>
          <a:p>
            <a:pPr marL="342900" indent="-342900">
              <a:buFontTx/>
              <a:buChar char="-"/>
            </a:pPr>
            <a:r>
              <a:rPr lang="fr-FR"/>
              <a:t>Propriétés read-only </a:t>
            </a:r>
          </a:p>
          <a:p>
            <a:pPr marL="342900" indent="-342900">
              <a:buFontTx/>
              <a:buChar char="-"/>
            </a:pPr>
            <a:r>
              <a:rPr lang="fr-FR"/>
              <a:t>Propriétés modifiable</a:t>
            </a:r>
          </a:p>
          <a:p>
            <a:pPr marL="342900" indent="-342900">
              <a:buFontTx/>
              <a:buChar char="-"/>
            </a:pPr>
            <a:endParaRPr lang="fr-FR"/>
          </a:p>
        </p:txBody>
      </p:sp>
    </p:spTree>
    <p:extLst>
      <p:ext uri="{BB962C8B-B14F-4D97-AF65-F5344CB8AC3E}">
        <p14:creationId xmlns:p14="http://schemas.microsoft.com/office/powerpoint/2010/main" val="4199278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err="1"/>
              <a:t>Get</a:t>
            </a:r>
            <a:r>
              <a:rPr lang="fr-FR"/>
              <a:t>-Content C:\$env:USERPROFILE\Desktop\Export.txt</a:t>
            </a:r>
          </a:p>
        </p:txBody>
      </p:sp>
    </p:spTree>
    <p:extLst>
      <p:ext uri="{BB962C8B-B14F-4D97-AF65-F5344CB8AC3E}">
        <p14:creationId xmlns:p14="http://schemas.microsoft.com/office/powerpoint/2010/main" val="3665582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a:t># L'export CSV permet de définir le délimiteur séparant les différents colonnes.</a:t>
            </a:r>
          </a:p>
          <a:p>
            <a:pPr algn="l"/>
            <a:endParaRPr lang="fr-FR"/>
          </a:p>
          <a:p>
            <a:pPr algn="l"/>
            <a:r>
              <a:rPr lang="fr-FR" err="1"/>
              <a:t>Get</a:t>
            </a:r>
            <a:r>
              <a:rPr lang="fr-FR"/>
              <a:t>-Variable | Export-Csv -Path C:\$env:USERPROFILE\Desktop\Export.csv -</a:t>
            </a:r>
            <a:r>
              <a:rPr lang="fr-FR" err="1"/>
              <a:t>Delimiter</a:t>
            </a:r>
            <a:r>
              <a:rPr lang="fr-FR"/>
              <a:t> ";" -</a:t>
            </a:r>
            <a:r>
              <a:rPr lang="fr-FR" err="1"/>
              <a:t>Encoding</a:t>
            </a:r>
            <a:r>
              <a:rPr lang="fr-FR"/>
              <a:t> utf8 –</a:t>
            </a:r>
            <a:r>
              <a:rPr lang="fr-FR" err="1"/>
              <a:t>NoTypeInformation</a:t>
            </a:r>
          </a:p>
          <a:p>
            <a:pPr algn="l"/>
            <a:endParaRPr lang="fr-FR"/>
          </a:p>
          <a:p>
            <a:pPr algn="l"/>
            <a:r>
              <a:rPr lang="fr-FR"/>
              <a:t># Si l'on désire compléter ce fichier, il faut ajouter le paramètre -Append</a:t>
            </a:r>
          </a:p>
          <a:p>
            <a:pPr algn="l"/>
            <a:endParaRPr lang="fr-FR"/>
          </a:p>
          <a:p>
            <a:pPr algn="l"/>
            <a:r>
              <a:rPr lang="fr-FR"/>
              <a:t># Parler du NoTypeInformation et de l'utilité du CliXML</a:t>
            </a:r>
          </a:p>
          <a:p>
            <a:pPr algn="l"/>
            <a:endParaRPr lang="fr-FR">
              <a:solidFill>
                <a:srgbClr val="FFFFFF"/>
              </a:solidFill>
            </a:endParaRPr>
          </a:p>
        </p:txBody>
      </p:sp>
    </p:spTree>
    <p:extLst>
      <p:ext uri="{BB962C8B-B14F-4D97-AF65-F5344CB8AC3E}">
        <p14:creationId xmlns:p14="http://schemas.microsoft.com/office/powerpoint/2010/main" val="982143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Import-CSV -</a:t>
            </a:r>
            <a:r>
              <a:rPr lang="fr-FR" err="1"/>
              <a:t>LiteralPath</a:t>
            </a:r>
            <a:r>
              <a:rPr lang="fr-FR"/>
              <a:t> "$</a:t>
            </a:r>
            <a:r>
              <a:rPr lang="fr-FR" err="1"/>
              <a:t>env:USERPROFILE</a:t>
            </a:r>
            <a:r>
              <a:rPr lang="fr-FR"/>
              <a:t>\Desktop\Export.csv" -</a:t>
            </a:r>
            <a:r>
              <a:rPr lang="fr-FR" err="1"/>
              <a:t>Encoding</a:t>
            </a:r>
            <a:r>
              <a:rPr lang="fr-FR"/>
              <a:t> utf8 -</a:t>
            </a:r>
            <a:r>
              <a:rPr lang="fr-FR" err="1"/>
              <a:t>Delimiter</a:t>
            </a:r>
            <a:r>
              <a:rPr lang="fr-FR"/>
              <a:t> ";"</a:t>
            </a:r>
          </a:p>
        </p:txBody>
      </p:sp>
    </p:spTree>
    <p:extLst>
      <p:ext uri="{BB962C8B-B14F-4D97-AF65-F5344CB8AC3E}">
        <p14:creationId xmlns:p14="http://schemas.microsoft.com/office/powerpoint/2010/main" val="1238263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3135916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3256936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6977229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442397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10815640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702735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pPr algn="l" defTabSz="457200" rtl="0" latinLnBrk="0">
              <a:lnSpc>
                <a:spcPct val="125000"/>
              </a:lnSpc>
            </a:pPr>
            <a:endParaRPr lang="fr-FR"/>
          </a:p>
        </p:txBody>
      </p:sp>
    </p:spTree>
    <p:extLst>
      <p:ext uri="{BB962C8B-B14F-4D97-AF65-F5344CB8AC3E}">
        <p14:creationId xmlns:p14="http://schemas.microsoft.com/office/powerpoint/2010/main" val="407034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[MATHIEU]</a:t>
            </a:r>
          </a:p>
        </p:txBody>
      </p:sp>
    </p:spTree>
    <p:extLst>
      <p:ext uri="{BB962C8B-B14F-4D97-AF65-F5344CB8AC3E}">
        <p14:creationId xmlns:p14="http://schemas.microsoft.com/office/powerpoint/2010/main" val="40643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a:p>
            <a:r>
              <a:rPr lang="fr-FR" err="1"/>
              <a:t>ExecutionPolicy</a:t>
            </a:r>
            <a:endParaRPr lang="fr-FR"/>
          </a:p>
        </p:txBody>
      </p:sp>
    </p:spTree>
    <p:extLst>
      <p:ext uri="{BB962C8B-B14F-4D97-AF65-F5344CB8AC3E}">
        <p14:creationId xmlns:p14="http://schemas.microsoft.com/office/powerpoint/2010/main" val="722671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dirty="0"/>
              <a:t>[JULIEN]</a:t>
            </a:r>
          </a:p>
          <a:p>
            <a:endParaRPr lang="fr-FR" dirty="0"/>
          </a:p>
          <a:p>
            <a:endParaRPr lang="fr-FR" dirty="0"/>
          </a:p>
          <a:p>
            <a:r>
              <a:rPr lang="fr-FR" dirty="0"/>
              <a:t>Exemple concret</a:t>
            </a:r>
          </a:p>
          <a:p>
            <a:r>
              <a:rPr lang="fr-FR" dirty="0" err="1"/>
              <a:t>ExecutionPolicy</a:t>
            </a:r>
            <a:endParaRPr lang="fr-FR" dirty="0"/>
          </a:p>
        </p:txBody>
      </p:sp>
    </p:spTree>
    <p:extLst>
      <p:ext uri="{BB962C8B-B14F-4D97-AF65-F5344CB8AC3E}">
        <p14:creationId xmlns:p14="http://schemas.microsoft.com/office/powerpoint/2010/main" val="1606850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Script Exemple</a:t>
            </a:r>
          </a:p>
        </p:txBody>
      </p:sp>
    </p:spTree>
    <p:extLst>
      <p:ext uri="{BB962C8B-B14F-4D97-AF65-F5344CB8AC3E}">
        <p14:creationId xmlns:p14="http://schemas.microsoft.com/office/powerpoint/2010/main" val="2769858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err="1"/>
              <a:t>Get-ExecutionPolicy</a:t>
            </a:r>
            <a:r>
              <a:rPr lang="fr-FR"/>
              <a:t> -List</a:t>
            </a:r>
          </a:p>
        </p:txBody>
      </p:sp>
    </p:spTree>
    <p:extLst>
      <p:ext uri="{BB962C8B-B14F-4D97-AF65-F5344CB8AC3E}">
        <p14:creationId xmlns:p14="http://schemas.microsoft.com/office/powerpoint/2010/main" val="21686895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7673569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79338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2859048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852315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0229452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dirty="0"/>
              <a:t>[JULIEN]</a:t>
            </a:r>
          </a:p>
          <a:p>
            <a:endParaRPr lang="fr-FR" dirty="0"/>
          </a:p>
        </p:txBody>
      </p:sp>
    </p:spTree>
    <p:extLst>
      <p:ext uri="{BB962C8B-B14F-4D97-AF65-F5344CB8AC3E}">
        <p14:creationId xmlns:p14="http://schemas.microsoft.com/office/powerpoint/2010/main" val="37801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latin typeface="Avenir Roman"/>
              </a:rPr>
              <a:t>[JULIEN]</a:t>
            </a:r>
          </a:p>
          <a:p>
            <a:endParaRPr lang="fr-FR" dirty="0">
              <a:latin typeface="Avenir Roman"/>
            </a:endParaRPr>
          </a:p>
          <a:p>
            <a:r>
              <a:rPr lang="fr-FR" sz="2400" b="0" dirty="0">
                <a:effectLst/>
                <a:latin typeface="+mj-lt"/>
                <a:ea typeface="+mj-ea"/>
                <a:cs typeface="+mj-cs"/>
                <a:sym typeface="Avenir Roman"/>
              </a:rPr>
              <a:t>#Récupération des </a:t>
            </a:r>
            <a:r>
              <a:rPr lang="fr-FR" sz="2400" b="0" dirty="0" err="1">
                <a:effectLst/>
                <a:latin typeface="+mj-lt"/>
                <a:ea typeface="+mj-ea"/>
                <a:cs typeface="+mj-cs"/>
                <a:sym typeface="Avenir Roman"/>
              </a:rPr>
              <a:t>Verb</a:t>
            </a:r>
            <a:r>
              <a:rPr lang="fr-FR" sz="2400" b="0" dirty="0">
                <a:effectLst/>
                <a:latin typeface="+mj-lt"/>
                <a:ea typeface="+mj-ea"/>
                <a:cs typeface="+mj-cs"/>
                <a:sym typeface="Avenir Roman"/>
              </a:rPr>
              <a:t> "officiel"</a:t>
            </a:r>
          </a:p>
          <a:p>
            <a:r>
              <a:rPr lang="fr-FR" sz="2400" b="0" dirty="0" err="1">
                <a:effectLst/>
                <a:latin typeface="+mj-lt"/>
                <a:ea typeface="+mj-ea"/>
                <a:cs typeface="+mj-cs"/>
                <a:sym typeface="Avenir Roman"/>
              </a:rPr>
              <a:t>Get-Verb</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 Nous pouvons par exemple demander a récupérer la liste des services en cours</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a:t>
            </a:r>
          </a:p>
          <a:p>
            <a:br>
              <a:rPr lang="fr-FR" sz="2400" b="0" dirty="0">
                <a:effectLst/>
                <a:latin typeface="+mj-lt"/>
                <a:ea typeface="+mj-ea"/>
                <a:cs typeface="+mj-cs"/>
                <a:sym typeface="Avenir Roman"/>
              </a:rPr>
            </a:br>
            <a:r>
              <a:rPr lang="fr-FR" sz="2400" b="0" dirty="0">
                <a:effectLst/>
                <a:latin typeface="+mj-lt"/>
                <a:ea typeface="+mj-ea"/>
                <a:cs typeface="+mj-cs"/>
                <a:sym typeface="Avenir Roman"/>
              </a:rPr>
              <a:t>## Ce sur quoi nous pouvons également appliquer certains filtres via des </a:t>
            </a:r>
            <a:r>
              <a:rPr lang="fr-FR" sz="2400" b="0" dirty="0" err="1">
                <a:effectLst/>
                <a:latin typeface="+mj-lt"/>
                <a:ea typeface="+mj-ea"/>
                <a:cs typeface="+mj-cs"/>
                <a:sym typeface="Avenir Roman"/>
              </a:rPr>
              <a:t>methodes</a:t>
            </a:r>
            <a:r>
              <a:rPr lang="fr-FR" sz="2400" b="0" dirty="0">
                <a:effectLst/>
                <a:latin typeface="+mj-lt"/>
                <a:ea typeface="+mj-ea"/>
                <a:cs typeface="+mj-cs"/>
                <a:sym typeface="Avenir Roman"/>
              </a:rPr>
              <a:t> ou </a:t>
            </a:r>
            <a:r>
              <a:rPr lang="fr-FR" sz="2400" b="0" dirty="0" err="1">
                <a:effectLst/>
                <a:latin typeface="+mj-lt"/>
                <a:ea typeface="+mj-ea"/>
                <a:cs typeface="+mj-cs"/>
                <a:sym typeface="Avenir Roman"/>
              </a:rPr>
              <a:t>proprietes</a:t>
            </a:r>
            <a:r>
              <a:rPr lang="fr-FR" sz="2400" b="0" dirty="0">
                <a:effectLst/>
                <a:latin typeface="+mj-lt"/>
                <a:ea typeface="+mj-ea"/>
                <a:cs typeface="+mj-cs"/>
                <a:sym typeface="Avenir Roman"/>
              </a:rPr>
              <a:t> inhérente a la commande</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 -Name "*net*"</a:t>
            </a:r>
          </a:p>
          <a:p>
            <a:br>
              <a:rPr lang="fr-FR" sz="2400" b="0" dirty="0">
                <a:effectLst/>
                <a:latin typeface="+mj-lt"/>
                <a:ea typeface="+mj-ea"/>
                <a:cs typeface="+mj-cs"/>
                <a:sym typeface="Avenir Roman"/>
              </a:rPr>
            </a:br>
            <a:r>
              <a:rPr lang="fr-FR" sz="2400" b="0" dirty="0">
                <a:effectLst/>
                <a:latin typeface="+mj-lt"/>
                <a:ea typeface="+mj-ea"/>
                <a:cs typeface="+mj-cs"/>
                <a:sym typeface="Avenir Roman"/>
              </a:rPr>
              <a:t>#Composition Exemple d'une commande</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 -Name </a:t>
            </a:r>
            <a:r>
              <a:rPr lang="fr-FR" sz="2400" b="0" dirty="0" err="1">
                <a:effectLst/>
                <a:latin typeface="+mj-lt"/>
                <a:ea typeface="+mj-ea"/>
                <a:cs typeface="+mj-cs"/>
                <a:sym typeface="Avenir Roman"/>
              </a:rPr>
              <a:t>Dnscache</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-Name </a:t>
            </a:r>
            <a:r>
              <a:rPr lang="fr-FR" sz="2400" b="0" dirty="0" err="1">
                <a:effectLst/>
                <a:latin typeface="+mj-lt"/>
                <a:ea typeface="+mj-ea"/>
                <a:cs typeface="+mj-cs"/>
                <a:sym typeface="Avenir Roman"/>
              </a:rPr>
              <a:t>svchost</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Get-ChildItem</a:t>
            </a:r>
            <a:r>
              <a:rPr lang="fr-FR" sz="2400" b="0" dirty="0">
                <a:effectLst/>
                <a:latin typeface="+mj-lt"/>
                <a:ea typeface="+mj-ea"/>
                <a:cs typeface="+mj-cs"/>
                <a:sym typeface="Avenir Roman"/>
              </a:rPr>
              <a:t> -Path C:\Windows -File</a:t>
            </a:r>
          </a:p>
          <a:p>
            <a:r>
              <a:rPr lang="fr-FR" sz="2400" b="0" dirty="0" err="1">
                <a:effectLst/>
                <a:latin typeface="+mj-lt"/>
                <a:ea typeface="+mj-ea"/>
                <a:cs typeface="+mj-cs"/>
                <a:sym typeface="Avenir Roman"/>
              </a:rPr>
              <a:t>Get-ChildItem</a:t>
            </a:r>
            <a:r>
              <a:rPr lang="fr-FR" sz="2400" b="0" dirty="0">
                <a:effectLst/>
                <a:latin typeface="+mj-lt"/>
                <a:ea typeface="+mj-ea"/>
                <a:cs typeface="+mj-cs"/>
                <a:sym typeface="Avenir Roman"/>
              </a:rPr>
              <a:t> -Path C:\Windows -Directory</a:t>
            </a:r>
          </a:p>
          <a:p>
            <a:endParaRPr lang="fr-FR" dirty="0">
              <a:latin typeface="Avenir Roman"/>
            </a:endParaRPr>
          </a:p>
          <a:p>
            <a:endParaRPr lang="fr-FR" dirty="0">
              <a:latin typeface="Avenir Roman"/>
            </a:endParaRPr>
          </a:p>
        </p:txBody>
      </p:sp>
    </p:spTree>
    <p:extLst>
      <p:ext uri="{BB962C8B-B14F-4D97-AF65-F5344CB8AC3E}">
        <p14:creationId xmlns:p14="http://schemas.microsoft.com/office/powerpoint/2010/main" val="26600049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[JULIEN]</a:t>
            </a:r>
          </a:p>
        </p:txBody>
      </p:sp>
    </p:spTree>
    <p:extLst>
      <p:ext uri="{BB962C8B-B14F-4D97-AF65-F5344CB8AC3E}">
        <p14:creationId xmlns:p14="http://schemas.microsoft.com/office/powerpoint/2010/main" val="563820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Exercice = Prendre un service au hasard et </a:t>
            </a:r>
            <a:r>
              <a:rPr lang="fr-FR" err="1"/>
              <a:t>grace</a:t>
            </a:r>
            <a:r>
              <a:rPr lang="fr-FR"/>
              <a:t> à un IF le démarrer ou l'éteindre en fonction de son </a:t>
            </a:r>
            <a:r>
              <a:rPr lang="fr-FR" err="1"/>
              <a:t>etat</a:t>
            </a:r>
            <a:endParaRPr lang="fr-FR"/>
          </a:p>
        </p:txBody>
      </p:sp>
    </p:spTree>
    <p:extLst>
      <p:ext uri="{BB962C8B-B14F-4D97-AF65-F5344CB8AC3E}">
        <p14:creationId xmlns:p14="http://schemas.microsoft.com/office/powerpoint/2010/main" val="17767008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9968014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40404220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1731967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34209208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Exemple concret</a:t>
            </a:r>
          </a:p>
        </p:txBody>
      </p:sp>
    </p:spTree>
    <p:extLst>
      <p:ext uri="{BB962C8B-B14F-4D97-AF65-F5344CB8AC3E}">
        <p14:creationId xmlns:p14="http://schemas.microsoft.com/office/powerpoint/2010/main" val="10192300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2910844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23386449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3072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[JULIEN]</a:t>
            </a:r>
          </a:p>
          <a:p>
            <a:endParaRPr lang="fr-FR" dirty="0"/>
          </a:p>
          <a:p>
            <a:endParaRPr lang="fr-FR" dirty="0"/>
          </a:p>
          <a:p>
            <a:r>
              <a:rPr lang="fr-FR" dirty="0"/>
              <a:t>Penser à Update-Help</a:t>
            </a:r>
          </a:p>
          <a:p>
            <a:r>
              <a:rPr lang="fr-FR" dirty="0"/>
              <a:t>Aborder </a:t>
            </a:r>
            <a:r>
              <a:rPr lang="fr-FR" dirty="0" err="1"/>
              <a:t>Get</a:t>
            </a:r>
            <a:r>
              <a:rPr lang="fr-FR" dirty="0"/>
              <a:t>-Alias à la fin de la partie</a:t>
            </a:r>
          </a:p>
          <a:p>
            <a:endParaRPr lang="fr-FR" dirty="0"/>
          </a:p>
          <a:p>
            <a:r>
              <a:rPr lang="fr-FR" dirty="0"/>
              <a:t>-Maintenant que vous savez ca : Trouvez moi la commande qui permet d'envoyer un email et obtenez un exemple d'utilisation.</a:t>
            </a:r>
          </a:p>
          <a:p>
            <a:endParaRPr lang="fr-FR" dirty="0"/>
          </a:p>
          <a:p>
            <a:r>
              <a:rPr lang="fr-FR" sz="2400" b="0" dirty="0">
                <a:effectLst/>
                <a:latin typeface="+mj-lt"/>
                <a:ea typeface="+mj-ea"/>
                <a:cs typeface="+mj-cs"/>
                <a:sym typeface="Avenir Roman"/>
              </a:rPr>
              <a:t>#CHERCHER UNE COMMANDE</a:t>
            </a: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*computer*</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-Module </a:t>
            </a:r>
            <a:r>
              <a:rPr lang="fr-FR" sz="2400" b="0" dirty="0" err="1">
                <a:effectLst/>
                <a:latin typeface="+mj-lt"/>
                <a:ea typeface="+mj-ea"/>
                <a:cs typeface="+mj-cs"/>
                <a:sym typeface="Avenir Roman"/>
              </a:rPr>
              <a:t>ActiveDirectory</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#OBTENIR DE L'AIDE SUR UNE COMMANDE</a:t>
            </a: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-Help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a:t>
            </a:r>
            <a:r>
              <a:rPr lang="fr-FR" sz="2400" b="0" dirty="0" err="1">
                <a:effectLst/>
                <a:latin typeface="+mj-lt"/>
                <a:ea typeface="+mj-ea"/>
                <a:cs typeface="+mj-cs"/>
                <a:sym typeface="Avenir Roman"/>
              </a:rPr>
              <a:t>Examples</a:t>
            </a:r>
            <a:endParaRPr lang="fr-FR" sz="2400" b="0" dirty="0">
              <a:effectLst/>
              <a:latin typeface="+mj-lt"/>
              <a:ea typeface="+mj-ea"/>
              <a:cs typeface="+mj-cs"/>
              <a:sym typeface="Avenir Roman"/>
            </a:endParaRP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-Help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-Online</a:t>
            </a:r>
          </a:p>
          <a:p>
            <a:br>
              <a:rPr lang="fr-FR" sz="2400" b="0" dirty="0">
                <a:effectLst/>
                <a:latin typeface="+mj-lt"/>
                <a:ea typeface="+mj-ea"/>
                <a:cs typeface="+mj-cs"/>
                <a:sym typeface="Avenir Roman"/>
              </a:rPr>
            </a:br>
            <a:r>
              <a:rPr lang="fr-FR" sz="2400" b="0" dirty="0">
                <a:effectLst/>
                <a:latin typeface="+mj-lt"/>
                <a:ea typeface="+mj-ea"/>
                <a:cs typeface="+mj-cs"/>
                <a:sym typeface="Avenir Roman"/>
              </a:rPr>
              <a:t>#OBTENIR LES PROPRIETES ET LE METHODES D'UN OBJET</a:t>
            </a: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"Texte"</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42</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explorer</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endParaRPr lang="fr-FR" dirty="0"/>
          </a:p>
        </p:txBody>
      </p:sp>
    </p:spTree>
    <p:extLst>
      <p:ext uri="{BB962C8B-B14F-4D97-AF65-F5344CB8AC3E}">
        <p14:creationId xmlns:p14="http://schemas.microsoft.com/office/powerpoint/2010/main" val="28859951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23497249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1476105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10210706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3685319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endParaRPr lang="fr-FR" dirty="0"/>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147377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40330876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effectLst/>
              </a:rPr>
              <a:t>[JULIEN]</a:t>
            </a: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pPr marL="0" marR="0" lvl="0" indent="0" defTabSz="457200" eaLnBrk="1" fontAlgn="auto" latinLnBrk="0" hangingPunct="1">
              <a:lnSpc>
                <a:spcPct val="125000"/>
              </a:lnSpc>
              <a:spcBef>
                <a:spcPts val="0"/>
              </a:spcBef>
              <a:spcAft>
                <a:spcPts val="0"/>
              </a:spcAft>
              <a:buClrTx/>
              <a:buSzTx/>
              <a:buFontTx/>
              <a:buNone/>
              <a:tabLst/>
              <a:defRPr/>
            </a:pPr>
            <a:r>
              <a:rPr lang="fr-FR" err="1">
                <a:effectLst/>
              </a:rPr>
              <a:t>Get-NetAdapter</a:t>
            </a:r>
            <a:r>
              <a:rPr lang="fr-FR">
                <a:effectLst/>
              </a:rPr>
              <a:t> -Name *Ethernet*</a:t>
            </a: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Get-</a:t>
            </a:r>
            <a:r>
              <a:rPr lang="en-US" err="1">
                <a:effectLst/>
              </a:rPr>
              <a:t>NetAdapter</a:t>
            </a:r>
            <a:r>
              <a:rPr lang="en-US">
                <a:effectLst/>
              </a:rPr>
              <a:t> -Name "Local Area Connection" | Get-</a:t>
            </a:r>
            <a:r>
              <a:rPr lang="en-US" err="1">
                <a:effectLst/>
              </a:rPr>
              <a:t>NetIPAddress</a:t>
            </a:r>
            <a:endParaRPr lang="en-US">
              <a:effectLst/>
            </a:endParaRP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endParaRPr lang="fr-FR"/>
          </a:p>
        </p:txBody>
      </p:sp>
    </p:spTree>
    <p:extLst>
      <p:ext uri="{BB962C8B-B14F-4D97-AF65-F5344CB8AC3E}">
        <p14:creationId xmlns:p14="http://schemas.microsoft.com/office/powerpoint/2010/main" val="36570531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Test-</a:t>
            </a:r>
            <a:r>
              <a:rPr lang="fr-FR" err="1"/>
              <a:t>NetConnection</a:t>
            </a:r>
            <a:r>
              <a:rPr lang="fr-FR"/>
              <a:t> –Quiet –Count</a:t>
            </a:r>
          </a:p>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Test-</a:t>
            </a:r>
            <a:r>
              <a:rPr lang="en-US" err="1">
                <a:effectLst/>
              </a:rPr>
              <a:t>NetConnection</a:t>
            </a:r>
            <a:r>
              <a:rPr lang="en-US">
                <a:effectLst/>
              </a:rPr>
              <a:t> -</a:t>
            </a:r>
            <a:r>
              <a:rPr lang="en-US" err="1">
                <a:effectLst/>
              </a:rPr>
              <a:t>ComputerName</a:t>
            </a:r>
            <a:r>
              <a:rPr lang="en-US">
                <a:effectLst/>
              </a:rPr>
              <a:t> google.fr -</a:t>
            </a:r>
            <a:r>
              <a:rPr lang="en-US" err="1">
                <a:effectLst/>
              </a:rPr>
              <a:t>InformationLevel</a:t>
            </a:r>
            <a:r>
              <a:rPr lang="en-US">
                <a:effectLst/>
              </a:rPr>
              <a:t> Detailed</a:t>
            </a:r>
          </a:p>
          <a:p>
            <a:endParaRPr lang="fr-FR"/>
          </a:p>
        </p:txBody>
      </p:sp>
    </p:spTree>
    <p:extLst>
      <p:ext uri="{BB962C8B-B14F-4D97-AF65-F5344CB8AC3E}">
        <p14:creationId xmlns:p14="http://schemas.microsoft.com/office/powerpoint/2010/main" val="42813413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8245269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13891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[MATHIEU]</a:t>
            </a:r>
          </a:p>
          <a:p>
            <a:pPr algn="l" defTabSz="457200" rtl="0" latinLnBrk="0">
              <a:lnSpc>
                <a:spcPct val="125000"/>
              </a:lnSpc>
            </a:pPr>
            <a:endParaRPr lang="fr-FR"/>
          </a:p>
        </p:txBody>
      </p:sp>
    </p:spTree>
    <p:extLst>
      <p:ext uri="{BB962C8B-B14F-4D97-AF65-F5344CB8AC3E}">
        <p14:creationId xmlns:p14="http://schemas.microsoft.com/office/powerpoint/2010/main" val="8409063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164129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5231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9001037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2751735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4590870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596039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r>
              <a:rPr lang="fr-FR"/>
              <a:t>-Emplacement Module</a:t>
            </a:r>
          </a:p>
          <a:p>
            <a:r>
              <a:rPr lang="fr-FR"/>
              <a:t>-Module perso en exemple.</a:t>
            </a:r>
          </a:p>
          <a:p>
            <a:endParaRPr lang="fr-FR"/>
          </a:p>
          <a:p>
            <a:r>
              <a:rPr lang="fr-FR" err="1"/>
              <a:t>Apparté</a:t>
            </a:r>
            <a:r>
              <a:rPr lang="fr-FR"/>
              <a:t> : </a:t>
            </a:r>
          </a:p>
          <a:p>
            <a:endParaRPr lang="fr-FR"/>
          </a:p>
          <a:p>
            <a:r>
              <a:rPr lang="fr-FR"/>
              <a:t>Module via </a:t>
            </a:r>
            <a:r>
              <a:rPr lang="fr-FR" err="1"/>
              <a:t>PackageManagement</a:t>
            </a:r>
            <a:endParaRPr lang="fr-FR"/>
          </a:p>
        </p:txBody>
      </p:sp>
    </p:spTree>
    <p:extLst>
      <p:ext uri="{BB962C8B-B14F-4D97-AF65-F5344CB8AC3E}">
        <p14:creationId xmlns:p14="http://schemas.microsoft.com/office/powerpoint/2010/main" val="1429058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770267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40126900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26306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8911860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7314683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32562461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0620809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61530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001 copie">
    <p:spTree>
      <p:nvGrpSpPr>
        <p:cNvPr id="1" name=""/>
        <p:cNvGrpSpPr/>
        <p:nvPr/>
      </p:nvGrpSpPr>
      <p:grpSpPr>
        <a:xfrm>
          <a:off x="0" y="0"/>
          <a:ext cx="0" cy="0"/>
          <a:chOff x="0" y="0"/>
          <a:chExt cx="0" cy="0"/>
        </a:xfrm>
      </p:grpSpPr>
      <p:sp>
        <p:nvSpPr>
          <p:cNvPr id="38"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5F5F5"/>
          </a:solidFill>
          <a:ln w="12700">
            <a:miter lim="400000"/>
          </a:ln>
        </p:spPr>
        <p:txBody>
          <a:bodyPr lIns="50800" tIns="50800" rIns="50800" bIns="50800" anchor="ctr"/>
          <a:lstStyle/>
          <a:p>
            <a:endParaRPr/>
          </a:p>
        </p:txBody>
      </p:sp>
      <p:pic>
        <p:nvPicPr>
          <p:cNvPr id="22" name="pasted-image.pdf"/>
          <p:cNvPicPr>
            <a:picLocks noChangeAspect="1"/>
          </p:cNvPicPr>
          <p:nvPr/>
        </p:nvPicPr>
        <p:blipFill>
          <a:blip r:embed="rId2">
            <a:alphaModFix amt="14000"/>
            <a:extLst/>
          </a:blip>
          <a:stretch>
            <a:fillRect/>
          </a:stretch>
        </p:blipFill>
        <p:spPr>
          <a:xfrm>
            <a:off x="3935863" y="3856208"/>
            <a:ext cx="954799" cy="954799"/>
          </a:xfrm>
          <a:prstGeom prst="rect">
            <a:avLst/>
          </a:prstGeom>
          <a:ln w="12700">
            <a:miter lim="400000"/>
          </a:ln>
        </p:spPr>
      </p:pic>
      <p:pic>
        <p:nvPicPr>
          <p:cNvPr id="23" name="pasted-image.pdf"/>
          <p:cNvPicPr>
            <a:picLocks noChangeAspect="1"/>
          </p:cNvPicPr>
          <p:nvPr/>
        </p:nvPicPr>
        <p:blipFill>
          <a:blip r:embed="rId2">
            <a:alphaModFix amt="14000"/>
            <a:extLst/>
          </a:blip>
          <a:stretch>
            <a:fillRect/>
          </a:stretch>
        </p:blipFill>
        <p:spPr>
          <a:xfrm>
            <a:off x="5282063" y="3856208"/>
            <a:ext cx="954799" cy="954799"/>
          </a:xfrm>
          <a:prstGeom prst="rect">
            <a:avLst/>
          </a:prstGeom>
          <a:ln w="12700">
            <a:miter lim="400000"/>
          </a:ln>
        </p:spPr>
      </p:pic>
      <p:pic>
        <p:nvPicPr>
          <p:cNvPr id="24" name="pasted-image.pdf"/>
          <p:cNvPicPr>
            <a:picLocks noChangeAspect="1"/>
          </p:cNvPicPr>
          <p:nvPr/>
        </p:nvPicPr>
        <p:blipFill>
          <a:blip r:embed="rId2">
            <a:alphaModFix amt="14000"/>
            <a:extLst/>
          </a:blip>
          <a:stretch>
            <a:fillRect/>
          </a:stretch>
        </p:blipFill>
        <p:spPr>
          <a:xfrm>
            <a:off x="6628263" y="3856208"/>
            <a:ext cx="954799" cy="954799"/>
          </a:xfrm>
          <a:prstGeom prst="rect">
            <a:avLst/>
          </a:prstGeom>
          <a:ln w="12700">
            <a:miter lim="400000"/>
          </a:ln>
        </p:spPr>
      </p:pic>
      <p:pic>
        <p:nvPicPr>
          <p:cNvPr id="25" name="pasted-image.pdf"/>
          <p:cNvPicPr>
            <a:picLocks noChangeAspect="1"/>
          </p:cNvPicPr>
          <p:nvPr/>
        </p:nvPicPr>
        <p:blipFill>
          <a:blip r:embed="rId2">
            <a:alphaModFix amt="14000"/>
            <a:extLst/>
          </a:blip>
          <a:stretch>
            <a:fillRect/>
          </a:stretch>
        </p:blipFill>
        <p:spPr>
          <a:xfrm>
            <a:off x="7974463" y="3856208"/>
            <a:ext cx="954799" cy="954799"/>
          </a:xfrm>
          <a:prstGeom prst="rect">
            <a:avLst/>
          </a:prstGeom>
          <a:ln w="12700">
            <a:miter lim="400000"/>
          </a:ln>
        </p:spPr>
      </p:pic>
      <p:pic>
        <p:nvPicPr>
          <p:cNvPr id="26" name="pasted-image.pdf"/>
          <p:cNvPicPr>
            <a:picLocks noChangeAspect="1"/>
          </p:cNvPicPr>
          <p:nvPr/>
        </p:nvPicPr>
        <p:blipFill>
          <a:blip r:embed="rId2">
            <a:alphaModFix amt="14000"/>
            <a:extLst/>
          </a:blip>
          <a:stretch>
            <a:fillRect/>
          </a:stretch>
        </p:blipFill>
        <p:spPr>
          <a:xfrm>
            <a:off x="2589663" y="5100808"/>
            <a:ext cx="954799" cy="954799"/>
          </a:xfrm>
          <a:prstGeom prst="rect">
            <a:avLst/>
          </a:prstGeom>
          <a:ln w="12700">
            <a:miter lim="400000"/>
          </a:ln>
        </p:spPr>
      </p:pic>
      <p:pic>
        <p:nvPicPr>
          <p:cNvPr id="27" name="pasted-image.pdf"/>
          <p:cNvPicPr>
            <a:picLocks noChangeAspect="1"/>
          </p:cNvPicPr>
          <p:nvPr/>
        </p:nvPicPr>
        <p:blipFill>
          <a:blip r:embed="rId2">
            <a:alphaModFix amt="14000"/>
            <a:extLst/>
          </a:blip>
          <a:stretch>
            <a:fillRect/>
          </a:stretch>
        </p:blipFill>
        <p:spPr>
          <a:xfrm>
            <a:off x="3935863" y="5100808"/>
            <a:ext cx="954799" cy="954799"/>
          </a:xfrm>
          <a:prstGeom prst="rect">
            <a:avLst/>
          </a:prstGeom>
          <a:ln w="12700">
            <a:miter lim="400000"/>
          </a:ln>
        </p:spPr>
      </p:pic>
      <p:pic>
        <p:nvPicPr>
          <p:cNvPr id="28" name="pasted-image.pdf"/>
          <p:cNvPicPr>
            <a:picLocks noChangeAspect="1"/>
          </p:cNvPicPr>
          <p:nvPr/>
        </p:nvPicPr>
        <p:blipFill>
          <a:blip r:embed="rId2">
            <a:alphaModFix amt="14000"/>
            <a:extLst/>
          </a:blip>
          <a:stretch>
            <a:fillRect/>
          </a:stretch>
        </p:blipFill>
        <p:spPr>
          <a:xfrm>
            <a:off x="5282063" y="5100808"/>
            <a:ext cx="954799" cy="954799"/>
          </a:xfrm>
          <a:prstGeom prst="rect">
            <a:avLst/>
          </a:prstGeom>
          <a:ln w="12700">
            <a:miter lim="400000"/>
          </a:ln>
        </p:spPr>
      </p:pic>
      <p:pic>
        <p:nvPicPr>
          <p:cNvPr id="29" name="pasted-image.pdf"/>
          <p:cNvPicPr>
            <a:picLocks noChangeAspect="1"/>
          </p:cNvPicPr>
          <p:nvPr/>
        </p:nvPicPr>
        <p:blipFill>
          <a:blip r:embed="rId2">
            <a:alphaModFix amt="14000"/>
            <a:extLst/>
          </a:blip>
          <a:stretch>
            <a:fillRect/>
          </a:stretch>
        </p:blipFill>
        <p:spPr>
          <a:xfrm>
            <a:off x="2589663" y="6345408"/>
            <a:ext cx="954799" cy="954799"/>
          </a:xfrm>
          <a:prstGeom prst="rect">
            <a:avLst/>
          </a:prstGeom>
          <a:ln w="12700">
            <a:miter lim="400000"/>
          </a:ln>
        </p:spPr>
      </p:pic>
      <p:pic>
        <p:nvPicPr>
          <p:cNvPr id="30" name="pasted-image.pdf"/>
          <p:cNvPicPr>
            <a:picLocks noChangeAspect="1"/>
          </p:cNvPicPr>
          <p:nvPr/>
        </p:nvPicPr>
        <p:blipFill>
          <a:blip r:embed="rId2">
            <a:alphaModFix amt="14000"/>
            <a:extLst/>
          </a:blip>
          <a:stretch>
            <a:fillRect/>
          </a:stretch>
        </p:blipFill>
        <p:spPr>
          <a:xfrm>
            <a:off x="5282063" y="6345408"/>
            <a:ext cx="954799" cy="954799"/>
          </a:xfrm>
          <a:prstGeom prst="rect">
            <a:avLst/>
          </a:prstGeom>
          <a:ln w="12700">
            <a:miter lim="400000"/>
          </a:ln>
        </p:spPr>
      </p:pic>
      <p:pic>
        <p:nvPicPr>
          <p:cNvPr id="31" name="pasted-image.pdf"/>
          <p:cNvPicPr>
            <a:picLocks noChangeAspect="1"/>
          </p:cNvPicPr>
          <p:nvPr/>
        </p:nvPicPr>
        <p:blipFill>
          <a:blip r:embed="rId2">
            <a:alphaModFix amt="14000"/>
            <a:extLst/>
          </a:blip>
          <a:stretch>
            <a:fillRect/>
          </a:stretch>
        </p:blipFill>
        <p:spPr>
          <a:xfrm>
            <a:off x="1243463" y="3856208"/>
            <a:ext cx="954799" cy="954799"/>
          </a:xfrm>
          <a:prstGeom prst="rect">
            <a:avLst/>
          </a:prstGeom>
          <a:ln w="12700">
            <a:miter lim="400000"/>
          </a:ln>
        </p:spPr>
      </p:pic>
      <p:pic>
        <p:nvPicPr>
          <p:cNvPr id="32" name="pasted-image.pdf"/>
          <p:cNvPicPr>
            <a:picLocks noChangeAspect="1"/>
          </p:cNvPicPr>
          <p:nvPr/>
        </p:nvPicPr>
        <p:blipFill>
          <a:blip r:embed="rId2">
            <a:alphaModFix amt="14000"/>
            <a:extLst/>
          </a:blip>
          <a:stretch>
            <a:fillRect/>
          </a:stretch>
        </p:blipFill>
        <p:spPr>
          <a:xfrm>
            <a:off x="1243463" y="5100808"/>
            <a:ext cx="954799" cy="954799"/>
          </a:xfrm>
          <a:prstGeom prst="rect">
            <a:avLst/>
          </a:prstGeom>
          <a:ln w="12700">
            <a:miter lim="400000"/>
          </a:ln>
        </p:spPr>
      </p:pic>
      <p:pic>
        <p:nvPicPr>
          <p:cNvPr id="33" name="pasted-image.pdf"/>
          <p:cNvPicPr>
            <a:picLocks noChangeAspect="1"/>
          </p:cNvPicPr>
          <p:nvPr/>
        </p:nvPicPr>
        <p:blipFill>
          <a:blip r:embed="rId2">
            <a:alphaModFix amt="14000"/>
            <a:extLst/>
          </a:blip>
          <a:stretch>
            <a:fillRect/>
          </a:stretch>
        </p:blipFill>
        <p:spPr>
          <a:xfrm>
            <a:off x="1243463" y="6345408"/>
            <a:ext cx="954799" cy="954799"/>
          </a:xfrm>
          <a:prstGeom prst="rect">
            <a:avLst/>
          </a:prstGeom>
          <a:ln w="12700">
            <a:miter lim="400000"/>
          </a:ln>
        </p:spPr>
      </p:pic>
      <p:pic>
        <p:nvPicPr>
          <p:cNvPr id="34" name="pasted-image.pdf"/>
          <p:cNvPicPr>
            <a:picLocks noChangeAspect="1"/>
          </p:cNvPicPr>
          <p:nvPr/>
        </p:nvPicPr>
        <p:blipFill>
          <a:blip r:embed="rId3">
            <a:extLst/>
          </a:blip>
          <a:stretch>
            <a:fillRect/>
          </a:stretch>
        </p:blipFill>
        <p:spPr>
          <a:xfrm>
            <a:off x="2589663" y="3856208"/>
            <a:ext cx="954799" cy="954799"/>
          </a:xfrm>
          <a:prstGeom prst="rect">
            <a:avLst/>
          </a:prstGeom>
          <a:ln w="12700">
            <a:miter lim="400000"/>
          </a:ln>
        </p:spPr>
      </p:pic>
      <p:pic>
        <p:nvPicPr>
          <p:cNvPr id="35" name="pasted-image.pdf"/>
          <p:cNvPicPr>
            <a:picLocks noChangeAspect="1"/>
          </p:cNvPicPr>
          <p:nvPr/>
        </p:nvPicPr>
        <p:blipFill>
          <a:blip r:embed="rId3">
            <a:extLst/>
          </a:blip>
          <a:stretch>
            <a:fillRect/>
          </a:stretch>
        </p:blipFill>
        <p:spPr>
          <a:xfrm>
            <a:off x="6628263" y="5100808"/>
            <a:ext cx="954799" cy="954799"/>
          </a:xfrm>
          <a:prstGeom prst="rect">
            <a:avLst/>
          </a:prstGeom>
          <a:ln w="12700">
            <a:miter lim="400000"/>
          </a:ln>
        </p:spPr>
      </p:pic>
      <p:pic>
        <p:nvPicPr>
          <p:cNvPr id="36" name="pasted-image.pdf"/>
          <p:cNvPicPr>
            <a:picLocks noChangeAspect="1"/>
          </p:cNvPicPr>
          <p:nvPr/>
        </p:nvPicPr>
        <p:blipFill>
          <a:blip r:embed="rId3">
            <a:extLst/>
          </a:blip>
          <a:stretch>
            <a:fillRect/>
          </a:stretch>
        </p:blipFill>
        <p:spPr>
          <a:xfrm>
            <a:off x="3935863" y="6345408"/>
            <a:ext cx="954799" cy="954799"/>
          </a:xfrm>
          <a:prstGeom prst="rect">
            <a:avLst/>
          </a:prstGeom>
          <a:ln w="12700">
            <a:miter lim="400000"/>
          </a:ln>
        </p:spPr>
      </p:pic>
      <p:sp>
        <p:nvSpPr>
          <p:cNvPr id="37" name="Shape 37"/>
          <p:cNvSpPr>
            <a:spLocks noGrp="1"/>
          </p:cNvSpPr>
          <p:nvPr>
            <p:ph type="sldNum" sz="quarter" idx="2"/>
          </p:nvPr>
        </p:nvSpPr>
        <p:spPr>
          <a:prstGeom prst="rect">
            <a:avLst/>
          </a:prstGeom>
        </p:spPr>
        <p:txBody>
          <a:bodyPr/>
          <a:lstStyle/>
          <a:p>
            <a:fld id="{86CB4B4D-7CA3-9044-876B-883B54F8677D}" type="slidenum">
              <a:t>‹N°›</a:t>
            </a:fld>
            <a:endParaRPr/>
          </a:p>
        </p:txBody>
      </p:sp>
      <p:sp>
        <p:nvSpPr>
          <p:cNvPr id="20"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003">
    <p:spTree>
      <p:nvGrpSpPr>
        <p:cNvPr id="1" name=""/>
        <p:cNvGrpSpPr/>
        <p:nvPr/>
      </p:nvGrpSpPr>
      <p:grpSpPr>
        <a:xfrm>
          <a:off x="0" y="0"/>
          <a:ext cx="0" cy="0"/>
          <a:chOff x="0" y="0"/>
          <a:chExt cx="0" cy="0"/>
        </a:xfrm>
      </p:grpSpPr>
      <p:sp>
        <p:nvSpPr>
          <p:cNvPr id="56"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7F7F7"/>
          </a:solidFill>
          <a:ln w="12700">
            <a:miter lim="400000"/>
          </a:ln>
        </p:spPr>
        <p:txBody>
          <a:bodyPr lIns="50800" tIns="50800" rIns="50800" bIns="50800" anchor="ctr"/>
          <a:lstStyle/>
          <a:p>
            <a:endParaRPr/>
          </a:p>
        </p:txBody>
      </p:sp>
      <p:sp>
        <p:nvSpPr>
          <p:cNvPr id="57" name="Shape 57"/>
          <p:cNvSpPr/>
          <p:nvPr/>
        </p:nvSpPr>
        <p:spPr>
          <a:xfrm>
            <a:off x="1207524" y="9125163"/>
            <a:ext cx="9543863" cy="2410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lang="fr-FR" sz="900" b="0" i="0">
                <a:latin typeface="Montserrat Light" charset="0"/>
                <a:ea typeface="Montserrat Light" charset="0"/>
                <a:cs typeface="Montserrat Light" charset="0"/>
              </a:rPr>
              <a:t>FORMATION POWERSHELL NIV.1 </a:t>
            </a:r>
            <a:r>
              <a:rPr sz="900" b="0" i="0">
                <a:latin typeface="Montserrat Light" charset="0"/>
                <a:ea typeface="Montserrat Light" charset="0"/>
                <a:cs typeface="Montserrat Light" charset="0"/>
              </a:rPr>
              <a:t>- </a:t>
            </a:r>
            <a:r>
              <a:rPr lang="fr-FR" sz="900" b="0" i="0">
                <a:latin typeface="Montserrat Light" charset="0"/>
                <a:ea typeface="Montserrat Light" charset="0"/>
                <a:cs typeface="Montserrat Light" charset="0"/>
              </a:rPr>
              <a:t>AVRIL</a:t>
            </a:r>
            <a:r>
              <a:rPr sz="900" b="0" i="0">
                <a:latin typeface="Montserrat Light" charset="0"/>
                <a:ea typeface="Montserrat Light" charset="0"/>
                <a:cs typeface="Montserrat Light" charset="0"/>
              </a:rPr>
              <a:t> 201</a:t>
            </a:r>
            <a:r>
              <a:rPr lang="fr-FR" sz="900" b="0" i="0">
                <a:latin typeface="Montserrat Light" charset="0"/>
                <a:ea typeface="Montserrat Light" charset="0"/>
                <a:cs typeface="Montserrat Light" charset="0"/>
              </a:rPr>
              <a:t>8</a:t>
            </a:r>
            <a:r>
              <a:rPr sz="900" b="0" i="0">
                <a:latin typeface="Montserrat Light" charset="0"/>
                <a:ea typeface="Montserrat Light" charset="0"/>
                <a:cs typeface="Montserrat Light" charset="0"/>
              </a:rPr>
              <a:t> - document </a:t>
            </a:r>
            <a:r>
              <a:rPr sz="900" b="0" i="0" err="1">
                <a:latin typeface="Montserrat Light" charset="0"/>
                <a:ea typeface="Montserrat Light" charset="0"/>
                <a:cs typeface="Montserrat Light" charset="0"/>
              </a:rPr>
              <a:t>confidentiel</a:t>
            </a:r>
            <a:endParaRPr sz="900" b="0" i="0">
              <a:latin typeface="Montserrat Light" charset="0"/>
              <a:ea typeface="Montserrat Light" charset="0"/>
              <a:cs typeface="Montserrat Light" charset="0"/>
            </a:endParaRPr>
          </a:p>
        </p:txBody>
      </p:sp>
      <p:sp>
        <p:nvSpPr>
          <p:cNvPr id="58" name="Shape 58"/>
          <p:cNvSpPr>
            <a:spLocks noGrp="1"/>
          </p:cNvSpPr>
          <p:nvPr>
            <p:ph type="sldNum" sz="quarter" idx="2"/>
          </p:nvPr>
        </p:nvSpPr>
        <p:spPr>
          <a:xfrm>
            <a:off x="11659502" y="9033723"/>
            <a:ext cx="399148" cy="379591"/>
          </a:xfrm>
          <a:prstGeom prst="rect">
            <a:avLst/>
          </a:prstGeom>
        </p:spPr>
        <p:txBody>
          <a:bodyPr/>
          <a:lstStyle>
            <a:lvl1pPr algn="r">
              <a:defRPr>
                <a:solidFill>
                  <a:srgbClr val="535353"/>
                </a:solidFill>
                <a:latin typeface="Montserrat" charset="0"/>
                <a:ea typeface="Montserrat" charset="0"/>
                <a:cs typeface="Montserrat" charset="0"/>
                <a:sym typeface="Univia Pro Regular"/>
              </a:defRPr>
            </a:lvl1pPr>
          </a:lstStyle>
          <a:p>
            <a:fld id="{86CB4B4D-7CA3-9044-876B-883B54F8677D}" type="slidenum">
              <a:rPr lang="uk-UA" smtClean="0"/>
              <a:pPr/>
              <a:t>‹N°›</a:t>
            </a:fld>
            <a:endParaRPr lang="uk-UA"/>
          </a:p>
        </p:txBody>
      </p:sp>
      <p:sp>
        <p:nvSpPr>
          <p:cNvPr id="60" name="Shape 60"/>
          <p:cNvSpPr/>
          <p:nvPr/>
        </p:nvSpPr>
        <p:spPr>
          <a:xfrm>
            <a:off x="12027924" y="9112463"/>
            <a:ext cx="723962" cy="25648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dirty="0">
                <a:latin typeface="Montserrat" charset="0"/>
                <a:ea typeface="Montserrat" charset="0"/>
                <a:cs typeface="Montserrat" charset="0"/>
              </a:rPr>
              <a:t>/</a:t>
            </a:r>
            <a:r>
              <a:rPr lang="fr-FR" dirty="0">
                <a:latin typeface="Montserrat" charset="0"/>
                <a:ea typeface="Montserrat" charset="0"/>
                <a:cs typeface="Montserrat" charset="0"/>
              </a:rPr>
              <a:t>94</a:t>
            </a:r>
            <a:endParaRPr dirty="0">
              <a:latin typeface="Montserrat" charset="0"/>
              <a:ea typeface="Montserrat" charset="0"/>
              <a:cs typeface="Montserrat"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725" y="8780989"/>
            <a:ext cx="1127936" cy="797722"/>
          </a:xfrm>
          <a:prstGeom prst="rect">
            <a:avLst/>
          </a:prstGeom>
        </p:spPr>
      </p:pic>
      <p:sp>
        <p:nvSpPr>
          <p:cNvPr id="9"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1270000" y="1638300"/>
            <a:ext cx="10464800" cy="330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Texte du titre</a:t>
            </a:r>
          </a:p>
        </p:txBody>
      </p:sp>
      <p:sp>
        <p:nvSpPr>
          <p:cNvPr id="5" name="Shape 5"/>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Texte niveau 1</a:t>
            </a:r>
          </a:p>
          <a:p>
            <a:pPr lvl="1"/>
            <a:r>
              <a:t>Texte niveau 2</a:t>
            </a:r>
          </a:p>
          <a:p>
            <a:pPr lvl="2"/>
            <a:r>
              <a:t>Texte niveau 3</a:t>
            </a:r>
          </a:p>
          <a:p>
            <a:pPr lvl="3"/>
            <a:r>
              <a:t>Texte niveau 4</a:t>
            </a:r>
          </a:p>
          <a:p>
            <a:pPr lvl="4"/>
            <a:r>
              <a:t>Texte niveau 5</a:t>
            </a:r>
          </a:p>
        </p:txBody>
      </p:sp>
      <p:sp>
        <p:nvSpPr>
          <p:cNvPr id="6" name="Shape 6"/>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a:t>
            </a:fld>
            <a:endParaRPr/>
          </a:p>
        </p:txBody>
      </p:sp>
      <p:sp>
        <p:nvSpPr>
          <p:cNvPr id="2" name="Rectangle 1"/>
          <p:cNvSpPr/>
          <p:nvPr userDrawn="1"/>
        </p:nvSpPr>
        <p:spPr>
          <a:xfrm>
            <a:off x="0" y="0"/>
            <a:ext cx="13004800" cy="9753600"/>
          </a:xfrm>
          <a:prstGeom prst="rect">
            <a:avLst/>
          </a:prstGeom>
          <a:solidFill>
            <a:srgbClr val="BE1212"/>
          </a:solidFill>
          <a:ln w="25400" cap="flat">
            <a:no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0" marR="0" indent="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omments" Target="../comments/comment16.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comments" Target="../comments/commen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omments" Target="../comments/comment1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comments" Target="../comments/commen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comments" Target="../comments/comment26.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36.xm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8.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9.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44.xm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48.xm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49.xm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50.xm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51.xm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52.xm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53.xm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comments" Target="../comments/comment54.xml"/><Relationship Id="rId4" Type="http://schemas.openxmlformats.org/officeDocument/2006/relationships/image" Target="../media/image11.svg"/></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55.xml"/><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comments" Target="../comments/comment56.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comments" Target="../comments/comment57.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comments" Target="../comments/comment58.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3.xml"/><Relationship Id="rId1" Type="http://schemas.openxmlformats.org/officeDocument/2006/relationships/slideLayout" Target="../slideLayouts/slideLayout3.xml"/><Relationship Id="rId5" Type="http://schemas.openxmlformats.org/officeDocument/2006/relationships/comments" Target="../comments/comment59.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comments" Target="../comments/comment60.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comments" Target="../comments/comment61.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comments" Target="../comments/comment6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comments" Target="../comments/comment63.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comments" Target="../comments/comment6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comments" Target="../comments/comment65.xml"/><Relationship Id="rId4" Type="http://schemas.openxmlformats.org/officeDocument/2006/relationships/image" Target="../media/image28.png"/></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comments" Target="../comments/comment66.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comments" Target="../comments/comment67.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3.xml"/><Relationship Id="rId5" Type="http://schemas.openxmlformats.org/officeDocument/2006/relationships/comments" Target="../comments/comment68.xml"/><Relationship Id="rId4" Type="http://schemas.openxmlformats.org/officeDocument/2006/relationships/image" Target="../media/image32.png"/></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69.xml"/><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70.xm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71.xml"/><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comments" Target="../comments/comment72.xml"/><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comments" Target="../comments/comment73.xml"/><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comments" Target="../comments/comment74.xml"/><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75.xml"/><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comments" Target="../comments/comment76.xml"/></Relationships>
</file>

<file path=ppt/slides/_rels/slide92.xml.rels><?xml version="1.0" encoding="UTF-8" standalone="yes"?>
<Relationships xmlns="http://schemas.openxmlformats.org/package/2006/relationships"><Relationship Id="rId3" Type="http://schemas.openxmlformats.org/officeDocument/2006/relationships/comments" Target="../comments/comment77.xml"/><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comments" Target="../comments/comment78.xml"/><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dirty="0">
                <a:solidFill>
                  <a:srgbClr val="F7F7F7"/>
                </a:solidFill>
                <a:latin typeface="Montserrat Semi" charset="0"/>
                <a:ea typeface="Montserrat Semi" charset="0"/>
                <a:cs typeface="Montserrat Semi" charset="0"/>
              </a:rPr>
              <a:t>FORMATION</a:t>
            </a:r>
          </a:p>
          <a:p>
            <a:pPr algn="l">
              <a:defRPr sz="4500">
                <a:solidFill>
                  <a:srgbClr val="535353"/>
                </a:solidFill>
                <a:latin typeface="American Typewriter"/>
                <a:ea typeface="American Typewriter"/>
                <a:cs typeface="American Typewriter"/>
                <a:sym typeface="American Typewriter"/>
              </a:defRPr>
            </a:pPr>
            <a:r>
              <a:rPr lang="fr-FR" sz="7500" b="1" dirty="0">
                <a:solidFill>
                  <a:srgbClr val="F7F7F7"/>
                </a:solidFill>
                <a:latin typeface="Montserrat Semi" charset="0"/>
                <a:ea typeface="Montserrat Semi" charset="0"/>
                <a:cs typeface="Montserrat Semi" charset="0"/>
              </a:rPr>
              <a:t>PowerShell</a:t>
            </a:r>
            <a:endParaRPr sz="7500" b="1" dirty="0">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dirty="0">
                <a:solidFill>
                  <a:srgbClr val="BE1911"/>
                </a:solidFill>
                <a:latin typeface="Montserrat Semi" charset="0"/>
                <a:ea typeface="Montserrat Semi" charset="0"/>
                <a:cs typeface="Montserrat Semi" charset="0"/>
                <a:sym typeface="Calibri"/>
              </a:rPr>
              <a:t>Assignations et Comparaisons</a:t>
            </a: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L’assignation d’une variable se fait avec le symbole « </a:t>
            </a:r>
            <a:r>
              <a:rPr lang="fr-FR" sz="1800" b="1" dirty="0">
                <a:solidFill>
                  <a:srgbClr val="353533"/>
                </a:solidFill>
                <a:latin typeface="Montserrat Light" charset="0"/>
                <a:ea typeface="Montserrat Light" charset="0"/>
                <a:cs typeface="Montserrat Light" charset="0"/>
                <a:sym typeface="Arial"/>
              </a:rPr>
              <a:t>=</a:t>
            </a:r>
            <a:r>
              <a:rPr lang="fr-FR" sz="1800" dirty="0">
                <a:solidFill>
                  <a:srgbClr val="353533"/>
                </a:solidFill>
                <a:latin typeface="Montserrat Light" charset="0"/>
                <a:ea typeface="Montserrat Light" charset="0"/>
                <a:cs typeface="Montserrat Light" charset="0"/>
                <a:sym typeface="Arial"/>
              </a:rPr>
              <a:t> »</a:t>
            </a: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 PowerShell est assez "intelligent" pour déterminer le type de variable en fonction de la syntaxe avec laquelle elle est définie.</a:t>
            </a:r>
          </a:p>
          <a:p>
            <a:pPr marL="317500" lvl="0" indent="-317500" algn="l">
              <a:lnSpc>
                <a:spcPct val="150000"/>
              </a:lnSpc>
              <a:spcBef>
                <a:spcPts val="1500"/>
              </a:spcBef>
              <a:buClr>
                <a:srgbClr val="A4140E"/>
              </a:buClr>
              <a:buSzPct val="120000"/>
              <a:buChar char="☉"/>
              <a:defRPr sz="1800"/>
            </a:pPr>
            <a:endParaRPr lang="fr-FR" sz="1800" dirty="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dirty="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68964" y="31949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9" name="ZoneTexte 8">
            <a:extLst>
              <a:ext uri="{FF2B5EF4-FFF2-40B4-BE49-F238E27FC236}">
                <a16:creationId xmlns:a16="http://schemas.microsoft.com/office/drawing/2014/main" id="{1424F140-0260-492F-8837-984AF365BC79}"/>
              </a:ext>
            </a:extLst>
          </p:cNvPr>
          <p:cNvSpPr txBox="1"/>
          <p:nvPr/>
        </p:nvSpPr>
        <p:spPr>
          <a:xfrm>
            <a:off x="1268964" y="5309923"/>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10" name="ZoneTexte 9">
            <a:extLst>
              <a:ext uri="{FF2B5EF4-FFF2-40B4-BE49-F238E27FC236}">
                <a16:creationId xmlns:a16="http://schemas.microsoft.com/office/drawing/2014/main" id="{AA68C2CD-C7A3-4B82-9460-7D0D71C9E32D}"/>
              </a:ext>
            </a:extLst>
          </p:cNvPr>
          <p:cNvSpPr txBox="1"/>
          <p:nvPr/>
        </p:nvSpPr>
        <p:spPr>
          <a:xfrm>
            <a:off x="2730407" y="691591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$variable | </a:t>
            </a:r>
            <a:r>
              <a:rPr lang="fr-FR">
                <a:solidFill>
                  <a:schemeClr val="bg1"/>
                </a:solidFill>
                <a:latin typeface="Consolas" panose="020B0609020204030204" pitchFamily="49" charset="0"/>
              </a:rPr>
              <a:t>Get-Member</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11" name="Image 10">
            <a:extLst>
              <a:ext uri="{FF2B5EF4-FFF2-40B4-BE49-F238E27FC236}">
                <a16:creationId xmlns:a16="http://schemas.microsoft.com/office/drawing/2014/main" id="{12BD7663-2FE0-441C-A530-A4446261F1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964" y="6612344"/>
            <a:ext cx="1263736" cy="1263736"/>
          </a:xfrm>
          <a:prstGeom prst="rect">
            <a:avLst/>
          </a:prstGeom>
        </p:spPr>
      </p:pic>
    </p:spTree>
    <p:extLst>
      <p:ext uri="{BB962C8B-B14F-4D97-AF65-F5344CB8AC3E}">
        <p14:creationId xmlns:p14="http://schemas.microsoft.com/office/powerpoint/2010/main" val="33259961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Forcer le typage d'une variable</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peut être nécessaire de forcer le typage d'une variable, pour cela on précède la variable du type voulu entre "[ ]"</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3" name="ZoneTexte 2">
            <a:extLst>
              <a:ext uri="{FF2B5EF4-FFF2-40B4-BE49-F238E27FC236}">
                <a16:creationId xmlns:a16="http://schemas.microsoft.com/office/drawing/2014/main" id="{39103B98-315B-481C-B36A-305C4D1AC54C}"/>
              </a:ext>
            </a:extLst>
          </p:cNvPr>
          <p:cNvSpPr txBox="1"/>
          <p:nvPr/>
        </p:nvSpPr>
        <p:spPr>
          <a:xfrm>
            <a:off x="1211814" y="3155964"/>
            <a:ext cx="9303786" cy="354969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D0B344"/>
                </a:solidFill>
                <a:latin typeface="Consolas" panose="020B0609020204030204" pitchFamily="49" charset="0"/>
              </a:rPr>
              <a:t>[string]</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p>
          <a:p>
            <a:pPr algn="l"/>
            <a:endParaRPr lang="fr-FR" sz="2800">
              <a:solidFill>
                <a:srgbClr val="C5C8C6"/>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int</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a:t>
            </a:r>
          </a:p>
          <a:p>
            <a:pPr algn="l"/>
            <a:endParaRPr lang="fr-FR" sz="2800">
              <a:solidFill>
                <a:srgbClr val="9AA83A"/>
              </a:solidFill>
              <a:latin typeface="Consolas" panose="020B0609020204030204" pitchFamily="49" charset="0"/>
            </a:endParaRPr>
          </a:p>
          <a:p>
            <a:pPr algn="l"/>
            <a:r>
              <a:rPr lang="fr-FR" sz="2800">
                <a:solidFill>
                  <a:srgbClr val="D0B344"/>
                </a:solidFill>
                <a:latin typeface="Consolas" panose="020B0609020204030204" pitchFamily="49" charset="0"/>
              </a:rPr>
              <a:t>[char]</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Char</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0201</a:t>
            </a:r>
          </a:p>
          <a:p>
            <a:pPr algn="l"/>
            <a:endParaRPr lang="fr-FR" sz="2800">
              <a:solidFill>
                <a:srgbClr val="C7444A"/>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datetime</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"10/12/1984"</a:t>
            </a:r>
            <a:endParaRPr lang="fr-FR" sz="2800">
              <a:solidFill>
                <a:srgbClr val="C5C8C6"/>
              </a:solidFill>
              <a:latin typeface="Consolas" panose="020B0609020204030204" pitchFamily="49" charset="0"/>
            </a:endParaRPr>
          </a:p>
          <a:p>
            <a:pPr algn="l"/>
            <a:endParaRPr lang="fr-FR"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270952172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Quelques types de variables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4" name="Image 3">
            <a:extLst>
              <a:ext uri="{FF2B5EF4-FFF2-40B4-BE49-F238E27FC236}">
                <a16:creationId xmlns:a16="http://schemas.microsoft.com/office/drawing/2014/main" id="{BC268300-4923-4B07-B42E-E4F6D3AE7EEF}"/>
              </a:ext>
            </a:extLst>
          </p:cNvPr>
          <p:cNvPicPr>
            <a:picLocks noChangeAspect="1"/>
          </p:cNvPicPr>
          <p:nvPr/>
        </p:nvPicPr>
        <p:blipFill rotWithShape="1">
          <a:blip r:embed="rId3">
            <a:extLst>
              <a:ext uri="{28A0092B-C50C-407E-A947-70E740481C1C}">
                <a14:useLocalDpi xmlns:a14="http://schemas.microsoft.com/office/drawing/2010/main" val="0"/>
              </a:ext>
            </a:extLst>
          </a:blip>
          <a:srcRect b="9010"/>
          <a:stretch/>
        </p:blipFill>
        <p:spPr>
          <a:xfrm>
            <a:off x="1211814" y="2535980"/>
            <a:ext cx="7610910" cy="5088142"/>
          </a:xfrm>
          <a:prstGeom prst="rect">
            <a:avLst/>
          </a:prstGeom>
        </p:spPr>
      </p:pic>
    </p:spTree>
    <p:extLst>
      <p:ext uri="{BB962C8B-B14F-4D97-AF65-F5344CB8AC3E}">
        <p14:creationId xmlns:p14="http://schemas.microsoft.com/office/powerpoint/2010/main" val="246666220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Assignations et Comparaisons</a:t>
            </a: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a:t>
            </a:r>
            <a:r>
              <a:rPr lang="fr-FR" sz="1800">
                <a:solidFill>
                  <a:srgbClr val="353533"/>
                </a:solidFill>
                <a:latin typeface="Montserrat Light" charset="0"/>
                <a:ea typeface="Montserrat Light" charset="0"/>
                <a:cs typeface="Montserrat Light" charset="0"/>
              </a:rPr>
              <a:t> la même façon que pour attribuer une valeur simple, une variable peut contenir le résultat d'une commande.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Le résultat est le même qu'un </a:t>
            </a:r>
            <a:r>
              <a:rPr lang="fr-FR" sz="1800" err="1">
                <a:solidFill>
                  <a:srgbClr val="353533"/>
                </a:solidFill>
                <a:latin typeface="Montserrat Light" charset="0"/>
                <a:ea typeface="Montserrat Light" charset="0"/>
                <a:cs typeface="Montserrat Light" charset="0"/>
              </a:rPr>
              <a:t>Get</a:t>
            </a:r>
            <a:r>
              <a:rPr lang="fr-FR" sz="1800">
                <a:solidFill>
                  <a:srgbClr val="353533"/>
                </a:solidFill>
                <a:latin typeface="Montserrat Light" charset="0"/>
                <a:ea typeface="Montserrat Light" charset="0"/>
                <a:cs typeface="Montserrat Light" charset="0"/>
              </a:rPr>
              <a:t>-Service</a:t>
            </a:r>
            <a:endParaRPr lang="fr-FR">
              <a:solidFill>
                <a:schemeClr val="tx1"/>
              </a:solidFil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Mais le retour a été enregistré au sein d'une variable.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38425" y="34180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a:t>
            </a:r>
            <a:r>
              <a:rPr lang="fr-FR" err="1">
                <a:solidFill>
                  <a:srgbClr val="F7F7F7"/>
                </a:solidFill>
                <a:latin typeface="Consolas" panose="020B0609020204030204" pitchFamily="49" charset="0"/>
                <a:ea typeface="Montserrat Light" charset="0"/>
                <a:cs typeface="Montserrat Light" charset="0"/>
              </a:rPr>
              <a:t>Get</a:t>
            </a:r>
            <a:r>
              <a:rPr lang="fr-FR">
                <a:solidFill>
                  <a:srgbClr val="F7F7F7"/>
                </a:solidFill>
                <a:latin typeface="Consolas" panose="020B0609020204030204" pitchFamily="49" charset="0"/>
                <a:ea typeface="Montserrat Light" charset="0"/>
                <a:cs typeface="Montserrat Light" charset="0"/>
              </a:rPr>
              <a:t>-Service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5DF5AF22-7D11-46BE-AC2F-0B2DC1850592}"/>
              </a:ext>
            </a:extLst>
          </p:cNvPr>
          <p:cNvSpPr txBox="1"/>
          <p:nvPr/>
        </p:nvSpPr>
        <p:spPr>
          <a:xfrm>
            <a:off x="1238426" y="600390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rPr>
              <a:t>Get-Service</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33216116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Les variables de types "</a:t>
            </a:r>
            <a:r>
              <a:rPr lang="fr-FR" sz="1800" b="1" err="1">
                <a:solidFill>
                  <a:srgbClr val="BE1911"/>
                </a:solidFill>
                <a:latin typeface="Montserrat Semi" charset="0"/>
                <a:ea typeface="Montserrat Semi" charset="0"/>
                <a:cs typeface="Montserrat Semi" charset="0"/>
                <a:sym typeface="Calibri"/>
              </a:rPr>
              <a:t>Array</a:t>
            </a:r>
            <a:r>
              <a:rPr lang="fr-FR" sz="1800" b="1">
                <a:solidFill>
                  <a:srgbClr val="BE1911"/>
                </a:solidFill>
                <a:latin typeface="Montserrat Semi" charset="0"/>
                <a:ea typeface="Montserrat Semi" charset="0"/>
                <a:cs typeface="Montserrat Semi" charset="0"/>
                <a:sym typeface="Calibri"/>
              </a:rPr>
              <a:t>" et les "</a:t>
            </a:r>
            <a:r>
              <a:rPr lang="fr-FR" sz="1800" b="1" err="1">
                <a:solidFill>
                  <a:srgbClr val="BE1911"/>
                </a:solidFill>
                <a:latin typeface="Montserrat Semi" charset="0"/>
                <a:ea typeface="Montserrat Semi" charset="0"/>
                <a:cs typeface="Montserrat Semi" charset="0"/>
                <a:sym typeface="Calibri"/>
              </a:rPr>
              <a:t>HashTables</a:t>
            </a:r>
            <a:r>
              <a:rPr lang="fr-FR" sz="1800" b="1">
                <a:solidFill>
                  <a:srgbClr val="BE1911"/>
                </a:solidFill>
                <a:latin typeface="Montserrat Semi" charset="0"/>
                <a:ea typeface="Montserrat Semi" charset="0"/>
                <a:cs typeface="Montserrat Semi" charset="0"/>
                <a:sym typeface="Calibri"/>
              </a:rPr>
              <a:t>"</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Array</a:t>
            </a:r>
            <a:r>
              <a:rPr lang="fr-FR" sz="1800">
                <a:solidFill>
                  <a:srgbClr val="353533"/>
                </a:solidFill>
                <a:latin typeface="Montserrat Light" charset="0"/>
                <a:ea typeface="Montserrat Light" charset="0"/>
                <a:cs typeface="Montserrat Light" charset="0"/>
                <a:sym typeface="Arial"/>
              </a:rPr>
              <a:t>" est une liste de valeur.</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Hashtable</a:t>
            </a:r>
            <a:r>
              <a:rPr lang="fr-FR" sz="1800">
                <a:solidFill>
                  <a:srgbClr val="353533"/>
                </a:solidFill>
                <a:latin typeface="Montserrat Light" charset="0"/>
                <a:ea typeface="Montserrat Light" charset="0"/>
                <a:cs typeface="Montserrat Light" charset="0"/>
                <a:sym typeface="Arial"/>
              </a:rPr>
              <a:t>" est une structure de données semblable à un tableau, sauf que vous stockez chaque valeur (objet) à l'aide d'une clé.</a:t>
            </a: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0050"/>
            <a:ext cx="11203170" cy="96436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ArrayOfInts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2</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3</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4</a:t>
            </a:r>
            <a:r>
              <a:rPr lang="fr-FR" sz="2800">
                <a:solidFill>
                  <a:srgbClr val="C5C8C6"/>
                </a:solidFill>
                <a:latin typeface="Consolas" panose="020B0609020204030204" pitchFamily="49" charset="0"/>
              </a:rPr>
              <a:t> </a:t>
            </a:r>
          </a:p>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ArrayOfStrings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a:t>
            </a:r>
            <a:r>
              <a:rPr lang="fr-FR" sz="2800" err="1">
                <a:solidFill>
                  <a:srgbClr val="9AA83A"/>
                </a:solidFill>
                <a:latin typeface="Consolas" panose="020B0609020204030204" pitchFamily="49" charset="0"/>
              </a:rPr>
              <a:t>Un"</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"Deux"</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"Trois"</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"Quatre</a:t>
            </a:r>
            <a:r>
              <a:rPr lang="fr-FR" sz="2800">
                <a:solidFill>
                  <a:srgbClr val="9AA83A"/>
                </a:solidFill>
                <a:latin typeface="Consolas" panose="020B0609020204030204" pitchFamily="49" charset="0"/>
              </a:rPr>
              <a:t>"</a:t>
            </a:r>
            <a:endParaRPr lang="fr-FR" sz="280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46AC95B6-D6AE-4284-9932-04888C590FEC}"/>
              </a:ext>
            </a:extLst>
          </p:cNvPr>
          <p:cNvSpPr txBox="1"/>
          <p:nvPr/>
        </p:nvSpPr>
        <p:spPr>
          <a:xfrm>
            <a:off x="1326579" y="6143467"/>
            <a:ext cx="11203171" cy="47192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dirty="0">
                <a:solidFill>
                  <a:srgbClr val="676867"/>
                </a:solidFill>
                <a:latin typeface="Consolas" panose="020B0609020204030204" pitchFamily="49" charset="0"/>
              </a:rPr>
              <a:t>$</a:t>
            </a:r>
            <a:r>
              <a:rPr lang="en-US" sz="2400" dirty="0">
                <a:solidFill>
                  <a:srgbClr val="6089B4"/>
                </a:solidFill>
                <a:latin typeface="Consolas" panose="020B0609020204030204" pitchFamily="49" charset="0"/>
              </a:rPr>
              <a:t>Hash</a:t>
            </a:r>
            <a:r>
              <a:rPr lang="en-US" sz="2400" dirty="0">
                <a:solidFill>
                  <a:srgbClr val="C5C8C6"/>
                </a:solidFill>
                <a:latin typeface="Consolas" panose="020B0609020204030204" pitchFamily="49" charset="0"/>
              </a:rPr>
              <a:t>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@{Number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C7444A"/>
                </a:solidFill>
                <a:latin typeface="Consolas" panose="020B0609020204030204" pitchFamily="49" charset="0"/>
              </a:rPr>
              <a:t>1</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err="1">
                <a:solidFill>
                  <a:srgbClr val="C5C8C6"/>
                </a:solidFill>
                <a:latin typeface="Consolas" panose="020B0609020204030204" pitchFamily="49" charset="0"/>
              </a:rPr>
              <a:t>Forme</a:t>
            </a:r>
            <a:r>
              <a:rPr lang="en-US" sz="2400" dirty="0">
                <a:solidFill>
                  <a:srgbClr val="C5C8C6"/>
                </a:solidFill>
                <a:latin typeface="Consolas" panose="020B0609020204030204" pitchFamily="49" charset="0"/>
              </a:rPr>
              <a:t>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9AA83A"/>
                </a:solidFill>
                <a:latin typeface="Consolas" panose="020B0609020204030204" pitchFamily="49" charset="0"/>
              </a:rPr>
              <a:t>"Square"</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Couleur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9AA83A"/>
                </a:solidFill>
                <a:latin typeface="Consolas" panose="020B0609020204030204" pitchFamily="49" charset="0"/>
              </a:rPr>
              <a:t>"Blue"</a:t>
            </a:r>
            <a:r>
              <a:rPr lang="en-US" sz="2400" dirty="0">
                <a:solidFill>
                  <a:srgbClr val="C5C8C6"/>
                </a:solidFill>
                <a:latin typeface="Consolas" panose="020B0609020204030204" pitchFamily="49" charset="0"/>
              </a:rPr>
              <a:t>}</a:t>
            </a:r>
          </a:p>
        </p:txBody>
      </p:sp>
    </p:spTree>
    <p:extLst>
      <p:ext uri="{BB962C8B-B14F-4D97-AF65-F5344CB8AC3E}">
        <p14:creationId xmlns:p14="http://schemas.microsoft.com/office/powerpoint/2010/main" val="25932477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Mathieu]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a:ea typeface="Montserrat Light" charset="0"/>
                <a:cs typeface="Montserrat Light" charset="0"/>
              </a:rPr>
              <a:t>Avec cette méthode nous commençons par créer un objet PowerShell custom, vide, puis nous lui ajoutons les propriétés désirées avec les valeurs associées.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11" name="ZoneTexte 10">
            <a:extLst>
              <a:ext uri="{FF2B5EF4-FFF2-40B4-BE49-F238E27FC236}">
                <a16:creationId xmlns:a16="http://schemas.microsoft.com/office/drawing/2014/main" id="{D7C6E4DD-5A29-44B7-9E3E-D76177A71B16}"/>
              </a:ext>
            </a:extLst>
          </p:cNvPr>
          <p:cNvSpPr txBox="1"/>
          <p:nvPr/>
        </p:nvSpPr>
        <p:spPr>
          <a:xfrm>
            <a:off x="1326580" y="3363995"/>
            <a:ext cx="11203170" cy="121058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9872A2"/>
                </a:solidFill>
                <a:latin typeface="Consolas" panose="020B0609020204030204" pitchFamily="49" charset="0"/>
              </a:rPr>
              <a:t>New-Object</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PsObject</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Computer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"HAL9000"</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OS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"Windows 3.11"</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Disk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"256MO"</a:t>
            </a:r>
            <a:endParaRPr lang="fr-FR" sz="1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26129283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Julien]</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rPr>
              <a:t>Il est possible de "compléter" l'objet ultérieurement via un </a:t>
            </a:r>
            <a:r>
              <a:rPr lang="fr-FR" sz="1800" b="1">
                <a:solidFill>
                  <a:srgbClr val="353533"/>
                </a:solidFill>
                <a:latin typeface="Montserrat Light" charset="0"/>
                <a:ea typeface="Montserrat Light" charset="0"/>
                <a:cs typeface="Montserrat Light" charset="0"/>
              </a:rPr>
              <a:t>$</a:t>
            </a:r>
            <a:r>
              <a:rPr lang="fr-FR" sz="1800" b="1" err="1">
                <a:solidFill>
                  <a:srgbClr val="353533"/>
                </a:solidFill>
                <a:latin typeface="Montserrat Light" charset="0"/>
                <a:ea typeface="Montserrat Light" charset="0"/>
                <a:cs typeface="Montserrat Light" charset="0"/>
              </a:rPr>
              <a:t>MyPsObject</a:t>
            </a:r>
            <a:r>
              <a:rPr lang="fr-FR" sz="1800" b="1">
                <a:solidFill>
                  <a:srgbClr val="353533"/>
                </a:solidFill>
                <a:latin typeface="Montserrat Light" charset="0"/>
                <a:ea typeface="Montserrat Light" charset="0"/>
                <a:cs typeface="Montserrat Light" charset="0"/>
              </a:rPr>
              <a:t> | </a:t>
            </a:r>
            <a:r>
              <a:rPr lang="fr-FR" sz="1800" b="1" err="1">
                <a:solidFill>
                  <a:srgbClr val="353533"/>
                </a:solidFill>
                <a:latin typeface="Montserrat Light" charset="0"/>
                <a:ea typeface="Montserrat Light" charset="0"/>
                <a:cs typeface="Montserrat Light" charset="0"/>
              </a:rPr>
              <a:t>Add-Member</a:t>
            </a:r>
            <a:r>
              <a:rPr lang="fr-FR" sz="1800" b="1">
                <a:solidFill>
                  <a:srgbClr val="353533"/>
                </a:solidFill>
                <a:latin typeface="Montserrat Light" charset="0"/>
                <a:ea typeface="Montserrat Light" charset="0"/>
                <a:cs typeface="Montserrat Light" charset="0"/>
              </a:rPr>
              <a:t> ...</a:t>
            </a:r>
          </a:p>
          <a:p>
            <a:pPr marL="317500" indent="-317500" algn="l">
              <a:lnSpc>
                <a:spcPct val="150000"/>
              </a:lnSpc>
              <a:spcBef>
                <a:spcPts val="1500"/>
              </a:spcBef>
              <a:buClr>
                <a:srgbClr val="A4140E"/>
              </a:buClr>
              <a:buSzPct val="120000"/>
              <a:buChar char="☉"/>
              <a:defRPr sz="1800"/>
            </a:pPr>
            <a:r>
              <a:rPr lang="fr-FR" sz="1800" b="1">
                <a:solidFill>
                  <a:srgbClr val="353533"/>
                </a:solidFill>
                <a:latin typeface="Montserrat Light" charset="0"/>
                <a:ea typeface="Montserrat Light" charset="0"/>
                <a:cs typeface="Montserrat Light" charset="0"/>
              </a:rPr>
              <a:t>Peu </a:t>
            </a:r>
            <a:r>
              <a:rPr lang="fr-FR" b="1">
                <a:solidFill>
                  <a:srgbClr val="353533"/>
                </a:solidFill>
                <a:latin typeface="Montserrat Light" charset="0"/>
                <a:ea typeface="Montserrat Light" charset="0"/>
                <a:cs typeface="Montserrat Light" charset="0"/>
              </a:rPr>
              <a:t>importe</a:t>
            </a:r>
            <a:r>
              <a:rPr lang="fr-FR" sz="1800" b="1">
                <a:solidFill>
                  <a:srgbClr val="353533"/>
                </a:solidFill>
                <a:latin typeface="Montserrat Light" charset="0"/>
                <a:ea typeface="Montserrat Light" charset="0"/>
                <a:cs typeface="Montserrat Light" charset="0"/>
              </a:rPr>
              <a:t> la méthode pour créer un </a:t>
            </a:r>
            <a:r>
              <a:rPr lang="fr-FR" sz="1800" b="1" err="1">
                <a:solidFill>
                  <a:srgbClr val="353533"/>
                </a:solidFill>
                <a:latin typeface="Montserrat Light" charset="0"/>
                <a:ea typeface="Montserrat Light" charset="0"/>
                <a:cs typeface="Montserrat Light" charset="0"/>
              </a:rPr>
              <a:t>PSCustomObject</a:t>
            </a:r>
            <a:r>
              <a:rPr lang="fr-FR" sz="1800" b="1">
                <a:solidFill>
                  <a:srgbClr val="353533"/>
                </a:solidFill>
                <a:latin typeface="Montserrat Light" charset="0"/>
                <a:ea typeface="Montserrat Light" charset="0"/>
                <a:cs typeface="Montserrat Light" charset="0"/>
              </a:rPr>
              <a:t>, il est la méthode à privilégier pour consolider un lot de données.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496741"/>
            <a:ext cx="11203170"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dirty="0">
                <a:solidFill>
                  <a:srgbClr val="676867"/>
                </a:solidFill>
                <a:latin typeface="Consolas" panose="020B0609020204030204" pitchFamily="49" charset="0"/>
              </a:rPr>
              <a:t>$</a:t>
            </a:r>
            <a:r>
              <a:rPr lang="en-US" sz="2800" dirty="0" err="1">
                <a:solidFill>
                  <a:srgbClr val="6089B4"/>
                </a:solidFill>
                <a:latin typeface="Consolas" panose="020B0609020204030204" pitchFamily="49" charset="0"/>
              </a:rPr>
              <a:t>MyPsObject</a:t>
            </a:r>
            <a:r>
              <a:rPr lang="en-US" sz="2800" dirty="0">
                <a:solidFill>
                  <a:srgbClr val="C5C8C6"/>
                </a:solidFill>
                <a:latin typeface="Consolas" panose="020B0609020204030204" pitchFamily="49" charset="0"/>
              </a:rPr>
              <a:t>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D0B344"/>
                </a:solidFill>
                <a:latin typeface="Consolas" panose="020B0609020204030204" pitchFamily="49" charset="0"/>
              </a:rPr>
              <a:t>[</a:t>
            </a:r>
            <a:r>
              <a:rPr lang="en-US" sz="2800" dirty="0" err="1">
                <a:solidFill>
                  <a:srgbClr val="D0B344"/>
                </a:solidFill>
                <a:latin typeface="Consolas" panose="020B0609020204030204" pitchFamily="49" charset="0"/>
              </a:rPr>
              <a:t>PSCustomObject</a:t>
            </a:r>
            <a:r>
              <a:rPr lang="en-US" sz="2800" dirty="0">
                <a:solidFill>
                  <a:srgbClr val="D0B344"/>
                </a:solidFill>
                <a:latin typeface="Consolas" panose="020B0609020204030204" pitchFamily="49" charset="0"/>
              </a:rPr>
              <a:t>]</a:t>
            </a:r>
            <a:r>
              <a:rPr lang="en-US" sz="2800" dirty="0">
                <a:solidFill>
                  <a:srgbClr val="C5C8C6"/>
                </a:solidFill>
                <a:latin typeface="Consolas" panose="020B0609020204030204" pitchFamily="49" charset="0"/>
              </a:rPr>
              <a:t>@{</a:t>
            </a:r>
          </a:p>
          <a:p>
            <a:pPr algn="l"/>
            <a:r>
              <a:rPr lang="en-US" sz="2800" dirty="0">
                <a:solidFill>
                  <a:srgbClr val="C5C8C6"/>
                </a:solidFill>
                <a:latin typeface="Consolas" panose="020B0609020204030204" pitchFamily="49" charset="0"/>
              </a:rPr>
              <a:t>	Computer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"HAL9000"</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	OS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"Windows 3.11"</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	Disks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"256Mo"</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a:t>
            </a:r>
          </a:p>
        </p:txBody>
      </p:sp>
    </p:spTree>
    <p:extLst>
      <p:ext uri="{BB962C8B-B14F-4D97-AF65-F5344CB8AC3E}">
        <p14:creationId xmlns:p14="http://schemas.microsoft.com/office/powerpoint/2010/main" val="417817661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Indexage d’un tableau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Peut importe le type d’objet, à partir du moment où nous avons une collection de ces objets, il est possible d’appeler un ou plusieurs éléments via son index. On précisera celui-ci entre « []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Le Typage de variables</a:t>
            </a:r>
            <a:endParaRPr b="1" dirty="0">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2003477" y="3460279"/>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a:t>
            </a:r>
          </a:p>
          <a:p>
            <a:pPr algn="l"/>
            <a:r>
              <a:rPr lang="fr-FR" sz="1800" dirty="0">
                <a:solidFill>
                  <a:srgbClr val="9AA83A"/>
                </a:solidFill>
                <a:latin typeface="Consolas" panose="020B0609020204030204" pitchFamily="49" charset="0"/>
              </a:rPr>
              <a:t>"Element1"</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"Element2"</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"Element3"</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"Element4"</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a:t>
            </a:r>
            <a:r>
              <a:rPr lang="fr-FR" sz="1800">
                <a:solidFill>
                  <a:srgbClr val="9AA83A"/>
                </a:solidFill>
                <a:latin typeface="Consolas" panose="020B0609020204030204" pitchFamily="49" charset="0"/>
              </a:rPr>
              <a:t>Element5"</a:t>
            </a:r>
            <a:endParaRPr lang="fr-FR" sz="1800" dirty="0">
              <a:solidFill>
                <a:srgbClr val="C5C8C6"/>
              </a:solidFill>
              <a:latin typeface="Consolas" panose="020B0609020204030204" pitchFamily="49" charset="0"/>
            </a:endParaRPr>
          </a:p>
          <a:p>
            <a:pPr algn="l"/>
            <a:r>
              <a:rPr lang="fr-FR" sz="1800" dirty="0">
                <a:solidFill>
                  <a:srgbClr val="C5C8C6"/>
                </a:solidFill>
                <a:latin typeface="Consolas" panose="020B0609020204030204" pitchFamily="49" charset="0"/>
              </a:rPr>
              <a:t>)</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Element1</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int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6089B4"/>
                </a:solidFill>
                <a:latin typeface="Consolas" panose="020B0609020204030204" pitchFamily="49" charset="0"/>
              </a:rPr>
              <a:t>2</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int</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Element1</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Element2</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p:txBody>
      </p:sp>
      <p:sp>
        <p:nvSpPr>
          <p:cNvPr id="10" name="ZoneTexte 9">
            <a:extLst>
              <a:ext uri="{FF2B5EF4-FFF2-40B4-BE49-F238E27FC236}">
                <a16:creationId xmlns:a16="http://schemas.microsoft.com/office/drawing/2014/main" id="{6D43B2D8-F6E1-4E20-855D-F082477711D5}"/>
              </a:ext>
            </a:extLst>
          </p:cNvPr>
          <p:cNvSpPr txBox="1"/>
          <p:nvPr/>
        </p:nvSpPr>
        <p:spPr>
          <a:xfrm>
            <a:off x="7036247" y="3460278"/>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Element2</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Element1</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-1</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Element5</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Element4</a:t>
            </a:r>
          </a:p>
          <a:p>
            <a:pPr algn="l"/>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endParaRPr lang="fr-FR" sz="1800" dirty="0">
              <a:solidFill>
                <a:srgbClr val="C5C8C6"/>
              </a:solidFill>
              <a:latin typeface="Consolas" panose="020B0609020204030204" pitchFamily="49" charset="0"/>
            </a:endParaRPr>
          </a:p>
          <a:p>
            <a:pPr algn="l"/>
            <a:endParaRPr lang="fr-FR" sz="1800" dirty="0">
              <a:solidFill>
                <a:srgbClr val="C5C8C6"/>
              </a:solidFill>
              <a:latin typeface="Consolas" panose="020B0609020204030204" pitchFamily="49" charset="0"/>
            </a:endParaRPr>
          </a:p>
          <a:p>
            <a:pPr algn="l"/>
            <a:endParaRPr lang="fr-FR" sz="1800" dirty="0">
              <a:solidFill>
                <a:srgbClr val="C5C8C6"/>
              </a:solidFill>
              <a:latin typeface="Consolas" panose="020B0609020204030204" pitchFamily="49" charset="0"/>
            </a:endParaRPr>
          </a:p>
          <a:p>
            <a:pPr algn="l"/>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endParaRPr lang="fr-FR" sz="1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687724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Les opérateurs de comparaisons permettent d’effectuer un test sur la valeur d’une variable.</a:t>
            </a: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-EQ : Opérateur d’égalité</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a:t>
            </a:r>
            <a:r>
              <a:rPr lang="fr-FR" sz="1800" b="1">
                <a:solidFill>
                  <a:srgbClr val="BE1911"/>
                </a:solidFill>
                <a:latin typeface="Montserrat Semi" charset="0"/>
                <a:ea typeface="Montserrat Semi" charset="0"/>
                <a:cs typeface="Montserrat Semi" charset="0"/>
                <a:sym typeface="Calibri"/>
              </a:rPr>
              <a:t>LIKE = Opérateur </a:t>
            </a:r>
            <a:r>
              <a:rPr lang="fr-FR" sz="1800" b="1" err="1">
                <a:solidFill>
                  <a:srgbClr val="BE1911"/>
                </a:solidFill>
                <a:latin typeface="Montserrat Semi" charset="0"/>
                <a:ea typeface="Montserrat Semi" charset="0"/>
                <a:cs typeface="Montserrat Semi" charset="0"/>
                <a:sym typeface="Calibri"/>
              </a:rPr>
              <a:t>WildCard</a:t>
            </a: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9513"/>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a:t>
            </a:r>
            <a:r>
              <a:rPr lang="fr-FR" sz="2800" dirty="0">
                <a:solidFill>
                  <a:srgbClr val="C5C8C6"/>
                </a:solidFill>
                <a:latin typeface="Consolas" panose="020B0609020204030204" pitchFamily="49" charset="0"/>
              </a:rPr>
              <a:t> </a:t>
            </a:r>
            <a:r>
              <a:rPr lang="fr-FR" sz="2800" dirty="0">
                <a:solidFill>
                  <a:srgbClr val="C7444A"/>
                </a:solidFill>
                <a:latin typeface="Consolas" panose="020B0609020204030204" pitchFamily="49" charset="0"/>
              </a:rPr>
              <a:t>1</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-eq</a:t>
            </a:r>
            <a:r>
              <a:rPr lang="fr-FR" sz="2800" dirty="0">
                <a:solidFill>
                  <a:srgbClr val="C5C8C6"/>
                </a:solidFill>
                <a:latin typeface="Consolas" panose="020B0609020204030204" pitchFamily="49" charset="0"/>
              </a:rPr>
              <a:t> </a:t>
            </a:r>
            <a:r>
              <a:rPr lang="fr-FR" sz="2800" dirty="0">
                <a:solidFill>
                  <a:srgbClr val="C7444A"/>
                </a:solidFill>
                <a:latin typeface="Consolas" panose="020B0609020204030204" pitchFamily="49" charset="0"/>
              </a:rPr>
              <a:t>1</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PS&gt;</a:t>
            </a:r>
            <a:r>
              <a:rPr lang="fr-FR" sz="2800" dirty="0" err="1">
                <a:solidFill>
                  <a:srgbClr val="C5C8C6"/>
                </a:solidFill>
                <a:latin typeface="Consolas" panose="020B0609020204030204" pitchFamily="49" charset="0"/>
              </a:rPr>
              <a:t>True</a:t>
            </a:r>
            <a:endParaRPr lang="fr-FR" sz="2800" dirty="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632F0F0A-4AE7-4BAD-9EFC-16A399FBE10C}"/>
              </a:ext>
            </a:extLst>
          </p:cNvPr>
          <p:cNvSpPr txBox="1"/>
          <p:nvPr/>
        </p:nvSpPr>
        <p:spPr>
          <a:xfrm>
            <a:off x="1326580" y="5878275"/>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a:t>
            </a:r>
            <a:r>
              <a:rPr lang="fr-FR" sz="2800" dirty="0">
                <a:solidFill>
                  <a:srgbClr val="C5C8C6"/>
                </a:solidFill>
                <a:latin typeface="Consolas" panose="020B0609020204030204" pitchFamily="49" charset="0"/>
              </a:rPr>
              <a:t> </a:t>
            </a:r>
            <a:r>
              <a:rPr lang="fr-FR" sz="2800" dirty="0">
                <a:solidFill>
                  <a:srgbClr val="9AA83A"/>
                </a:solidFill>
                <a:latin typeface="Consolas" panose="020B0609020204030204" pitchFamily="49" charset="0"/>
              </a:rPr>
              <a:t>"Texte"</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-like</a:t>
            </a:r>
            <a:r>
              <a:rPr lang="fr-FR" sz="2800" dirty="0">
                <a:solidFill>
                  <a:srgbClr val="C5C8C6"/>
                </a:solidFill>
                <a:latin typeface="Consolas" panose="020B0609020204030204" pitchFamily="49" charset="0"/>
              </a:rPr>
              <a:t> </a:t>
            </a:r>
            <a:r>
              <a:rPr lang="fr-FR" sz="2800" dirty="0">
                <a:solidFill>
                  <a:srgbClr val="9AA83A"/>
                </a:solidFill>
                <a:latin typeface="Consolas" panose="020B0609020204030204" pitchFamily="49" charset="0"/>
              </a:rPr>
              <a:t>"Tex*"</a:t>
            </a:r>
          </a:p>
          <a:p>
            <a:pPr algn="l"/>
            <a:r>
              <a:rPr lang="fr-FR" sz="2800" dirty="0">
                <a:solidFill>
                  <a:srgbClr val="676867"/>
                </a:solidFill>
                <a:latin typeface="Consolas" panose="020B0609020204030204" pitchFamily="49" charset="0"/>
              </a:rPr>
              <a:t>PS&gt;</a:t>
            </a:r>
            <a:r>
              <a:rPr lang="fr-FR" sz="2800" dirty="0" err="1">
                <a:solidFill>
                  <a:srgbClr val="C5C8C6"/>
                </a:solidFill>
                <a:latin typeface="Consolas" panose="020B0609020204030204" pitchFamily="49" charset="0"/>
              </a:rPr>
              <a:t>True</a:t>
            </a:r>
            <a:endParaRPr lang="fr-FR" sz="2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656841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de la lettre « C » (-</a:t>
            </a:r>
            <a:r>
              <a:rPr lang="fr-FR" sz="1800" b="1" err="1">
                <a:solidFill>
                  <a:srgbClr val="BE1911"/>
                </a:solidFill>
                <a:latin typeface="Montserrat Semi"/>
                <a:ea typeface="Montserrat Light" charset="0"/>
                <a:cs typeface="Montserrat Light" charset="0"/>
              </a:rPr>
              <a:t>ceq</a:t>
            </a:r>
            <a:r>
              <a:rPr lang="fr-FR" sz="1800" b="1">
                <a:solidFill>
                  <a:srgbClr val="BE1911"/>
                </a:solidFill>
                <a:latin typeface="Montserrat Semi"/>
                <a:ea typeface="Montserrat Light" charset="0"/>
                <a:cs typeface="Montserrat Light" charset="0"/>
              </a:rPr>
              <a:t> , -</a:t>
            </a:r>
            <a:r>
              <a:rPr lang="fr-FR" sz="1800" b="1" err="1">
                <a:solidFill>
                  <a:srgbClr val="BE1911"/>
                </a:solidFill>
                <a:latin typeface="Montserrat Semi"/>
                <a:ea typeface="Montserrat Light" charset="0"/>
                <a:cs typeface="Montserrat Light" charset="0"/>
              </a:rPr>
              <a:t>clike</a:t>
            </a:r>
            <a:r>
              <a:rPr lang="fr-FR" sz="1800" b="1">
                <a:solidFill>
                  <a:srgbClr val="BE1911"/>
                </a:solidFill>
                <a:latin typeface="Montserrat Semi"/>
                <a:ea typeface="Montserrat Light" charset="0"/>
                <a:cs typeface="Montserrat Light" charset="0"/>
              </a:rPr>
              <a:t>, …) rend la comparaison sensible à la case</a:t>
            </a: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 Not » (-</a:t>
            </a:r>
            <a:r>
              <a:rPr lang="fr-FR" sz="1800" b="1" err="1">
                <a:solidFill>
                  <a:srgbClr val="BE1911"/>
                </a:solidFill>
                <a:latin typeface="Montserrat Semi"/>
                <a:ea typeface="Montserrat Light" charset="0"/>
                <a:cs typeface="Montserrat Light" charset="0"/>
              </a:rPr>
              <a:t>notlike</a:t>
            </a:r>
            <a:r>
              <a:rPr lang="fr-FR" sz="1800" b="1">
                <a:solidFill>
                  <a:srgbClr val="BE1911"/>
                </a:solidFill>
                <a:latin typeface="Montserrat Semi"/>
                <a:ea typeface="Montserrat Light" charset="0"/>
                <a:cs typeface="Montserrat Light" charset="0"/>
              </a:rPr>
              <a:t>, -</a:t>
            </a:r>
            <a:r>
              <a:rPr lang="fr-FR" sz="1800" b="1" err="1">
                <a:solidFill>
                  <a:srgbClr val="BE1911"/>
                </a:solidFill>
                <a:latin typeface="Montserrat Semi"/>
                <a:ea typeface="Montserrat Light" charset="0"/>
                <a:cs typeface="Montserrat Light" charset="0"/>
              </a:rPr>
              <a:t>notmatch</a:t>
            </a:r>
            <a:r>
              <a:rPr lang="fr-FR" sz="1800" b="1">
                <a:solidFill>
                  <a:srgbClr val="BE1911"/>
                </a:solidFill>
                <a:latin typeface="Montserrat Semi"/>
                <a:ea typeface="Montserrat Light" charset="0"/>
                <a:cs typeface="Montserrat Light" charset="0"/>
              </a:rPr>
              <a:t>, …) inverse la comparaison</a:t>
            </a: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1183157789"/>
              </p:ext>
            </p:extLst>
          </p:nvPr>
        </p:nvGraphicFramePr>
        <p:xfrm>
          <a:off x="1255296" y="1973116"/>
          <a:ext cx="11482694" cy="39370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-eq</a:t>
                      </a:r>
                    </a:p>
                  </a:txBody>
                  <a:tcPr/>
                </a:tc>
                <a:tc>
                  <a:txBody>
                    <a:bodyPr/>
                    <a:lstStyle/>
                    <a:p>
                      <a:pPr lvl="0" algn="l">
                        <a:buNone/>
                      </a:pPr>
                      <a:r>
                        <a:rPr lang="fr-FR" sz="1400" b="1" i="0">
                          <a:latin typeface="Montserrat Semi"/>
                        </a:rPr>
                        <a:t>Vérifie l’égalité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-ne</a:t>
                      </a:r>
                    </a:p>
                  </a:txBody>
                  <a:tcPr/>
                </a:tc>
                <a:tc>
                  <a:txBody>
                    <a:bodyPr/>
                    <a:lstStyle/>
                    <a:p>
                      <a:pPr lvl="0" algn="l">
                        <a:buNone/>
                      </a:pPr>
                      <a:r>
                        <a:rPr lang="fr-FR" sz="1400" b="1" i="0">
                          <a:latin typeface="Montserrat Semi"/>
                        </a:rPr>
                        <a:t>Vérifie la différence</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-like</a:t>
                      </a:r>
                    </a:p>
                  </a:txBody>
                  <a:tcPr/>
                </a:tc>
                <a:tc>
                  <a:txBody>
                    <a:bodyPr/>
                    <a:lstStyle/>
                    <a:p>
                      <a:pPr lvl="0" algn="l">
                        <a:buNone/>
                      </a:pPr>
                      <a:r>
                        <a:rPr lang="fr-FR" sz="1400" b="1" i="0">
                          <a:latin typeface="Montserrat Semi"/>
                        </a:rPr>
                        <a:t>Correspondance avec </a:t>
                      </a:r>
                      <a:r>
                        <a:rPr lang="fr-FR" sz="1400" b="1" i="0" err="1">
                          <a:latin typeface="Montserrat Semi"/>
                        </a:rPr>
                        <a:t>Wildcard</a:t>
                      </a:r>
                      <a:r>
                        <a:rPr lang="fr-FR" sz="1400" b="1" i="0">
                          <a:latin typeface="Montserrat Semi"/>
                        </a:rPr>
                        <a:t> « * »</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-match</a:t>
                      </a:r>
                    </a:p>
                  </a:txBody>
                  <a:tcPr/>
                </a:tc>
                <a:tc>
                  <a:txBody>
                    <a:bodyPr/>
                    <a:lstStyle/>
                    <a:p>
                      <a:pPr lvl="0" algn="l">
                        <a:buNone/>
                      </a:pPr>
                      <a:r>
                        <a:rPr lang="fr-FR" sz="1400" b="1" i="0">
                          <a:latin typeface="Montserrat Semi"/>
                        </a:rPr>
                        <a:t>Vérifie qu’une chaine en contient une autre ou correspond à un modèle de chaine [</a:t>
                      </a:r>
                      <a:r>
                        <a:rPr lang="fr-FR" sz="1400" b="1" i="0" err="1">
                          <a:latin typeface="Montserrat Semi"/>
                        </a:rPr>
                        <a:t>RegEx</a:t>
                      </a:r>
                      <a:r>
                        <a:rPr lang="fr-FR" sz="1400" b="1" i="0">
                          <a:latin typeface="Montserrat Semi"/>
                        </a:rPr>
                        <a:t>]</a:t>
                      </a:r>
                    </a:p>
                  </a:txBody>
                  <a:tcPr/>
                </a:tc>
                <a:extLst>
                  <a:ext uri="{0D108BD9-81ED-4DB2-BD59-A6C34878D82A}">
                    <a16:rowId xmlns:a16="http://schemas.microsoft.com/office/drawing/2014/main" val="2226283679"/>
                  </a:ext>
                </a:extLst>
              </a:tr>
              <a:tr h="370837">
                <a:tc>
                  <a:txBody>
                    <a:bodyPr/>
                    <a:lstStyle/>
                    <a:p>
                      <a:pPr lvl="0">
                        <a:buNone/>
                      </a:pPr>
                      <a:r>
                        <a:rPr lang="fr-FR" sz="2000" b="1" i="0" dirty="0">
                          <a:latin typeface="Montserrat Semi"/>
                        </a:rPr>
                        <a:t>-</a:t>
                      </a:r>
                      <a:r>
                        <a:rPr lang="fr-FR" sz="2000" b="1" i="0" dirty="0" err="1">
                          <a:latin typeface="Montserrat Semi"/>
                        </a:rPr>
                        <a:t>contains</a:t>
                      </a:r>
                      <a:endParaRPr lang="fr-FR" sz="2000" b="1" i="0" dirty="0">
                        <a:latin typeface="Montserrat Semi"/>
                      </a:endParaRPr>
                    </a:p>
                  </a:txBody>
                  <a:tcPr/>
                </a:tc>
                <a:tc>
                  <a:txBody>
                    <a:bodyPr/>
                    <a:lstStyle/>
                    <a:p>
                      <a:pPr lvl="0" algn="l">
                        <a:buNone/>
                      </a:pPr>
                      <a:r>
                        <a:rPr lang="fr-FR" sz="1400" b="1" i="0">
                          <a:latin typeface="Montserrat Semi"/>
                        </a:rPr>
                        <a:t>Vérifie la présence d’une valeur dans une liste de valeurs</a:t>
                      </a:r>
                    </a:p>
                  </a:txBody>
                  <a:tcPr/>
                </a:tc>
                <a:extLst>
                  <a:ext uri="{0D108BD9-81ED-4DB2-BD59-A6C34878D82A}">
                    <a16:rowId xmlns:a16="http://schemas.microsoft.com/office/drawing/2014/main" val="2358606634"/>
                  </a:ext>
                </a:extLst>
              </a:tr>
              <a:tr h="370837">
                <a:tc>
                  <a:txBody>
                    <a:bodyPr/>
                    <a:lstStyle/>
                    <a:p>
                      <a:pPr lvl="0">
                        <a:buNone/>
                      </a:pPr>
                      <a:r>
                        <a:rPr lang="fr-FR" sz="2000" b="1" i="0">
                          <a:latin typeface="Montserrat Semi"/>
                        </a:rPr>
                        <a:t>-lt</a:t>
                      </a:r>
                    </a:p>
                  </a:txBody>
                  <a:tcPr/>
                </a:tc>
                <a:tc>
                  <a:txBody>
                    <a:bodyPr/>
                    <a:lstStyle/>
                    <a:p>
                      <a:pPr lvl="0" algn="l">
                        <a:buNone/>
                      </a:pPr>
                      <a:r>
                        <a:rPr lang="fr-FR" sz="1400" b="1" i="0">
                          <a:latin typeface="Montserrat Semi"/>
                        </a:rPr>
                        <a:t>Vérifie que la valeur est inférieur à</a:t>
                      </a:r>
                    </a:p>
                  </a:txBody>
                  <a:tcPr/>
                </a:tc>
                <a:extLst>
                  <a:ext uri="{0D108BD9-81ED-4DB2-BD59-A6C34878D82A}">
                    <a16:rowId xmlns:a16="http://schemas.microsoft.com/office/drawing/2014/main" val="71247993"/>
                  </a:ext>
                </a:extLst>
              </a:tr>
              <a:tr h="370837">
                <a:tc>
                  <a:txBody>
                    <a:bodyPr/>
                    <a:lstStyle/>
                    <a:p>
                      <a:pPr lvl="0">
                        <a:buNone/>
                      </a:pPr>
                      <a:r>
                        <a:rPr lang="fr-FR" sz="2000" b="1" i="0">
                          <a:latin typeface="Montserrat Semi"/>
                        </a:rPr>
                        <a:t>-gt</a:t>
                      </a:r>
                    </a:p>
                  </a:txBody>
                  <a:tcPr/>
                </a:tc>
                <a:tc>
                  <a:txBody>
                    <a:bodyPr/>
                    <a:lstStyle/>
                    <a:p>
                      <a:pPr lvl="0" algn="l">
                        <a:buNone/>
                      </a:pPr>
                      <a:r>
                        <a:rPr lang="fr-FR" sz="1400" b="1" i="0">
                          <a:latin typeface="Montserrat Semi"/>
                        </a:rPr>
                        <a:t>Vérifie que la valeur est supérieur à</a:t>
                      </a:r>
                    </a:p>
                  </a:txBody>
                  <a:tcPr/>
                </a:tc>
                <a:extLst>
                  <a:ext uri="{0D108BD9-81ED-4DB2-BD59-A6C34878D82A}">
                    <a16:rowId xmlns:a16="http://schemas.microsoft.com/office/drawing/2014/main" val="3776093489"/>
                  </a:ext>
                </a:extLst>
              </a:tr>
              <a:tr h="370837">
                <a:tc>
                  <a:txBody>
                    <a:bodyPr/>
                    <a:lstStyle/>
                    <a:p>
                      <a:pPr lvl="0">
                        <a:buNone/>
                      </a:pPr>
                      <a:r>
                        <a:rPr lang="fr-FR" sz="2000" b="1" i="0">
                          <a:latin typeface="Montserrat Semi"/>
                        </a:rPr>
                        <a:t>-le</a:t>
                      </a:r>
                    </a:p>
                  </a:txBody>
                  <a:tcPr/>
                </a:tc>
                <a:tc>
                  <a:txBody>
                    <a:bodyPr/>
                    <a:lstStyle/>
                    <a:p>
                      <a:pPr lvl="0" algn="l">
                        <a:buNone/>
                      </a:pPr>
                      <a:r>
                        <a:rPr lang="fr-FR" sz="1400" b="1" i="0">
                          <a:latin typeface="Montserrat Semi"/>
                        </a:rPr>
                        <a:t>Vérifie que la valeur est inférieure ou égale à</a:t>
                      </a:r>
                    </a:p>
                  </a:txBody>
                  <a:tcPr/>
                </a:tc>
                <a:extLst>
                  <a:ext uri="{0D108BD9-81ED-4DB2-BD59-A6C34878D82A}">
                    <a16:rowId xmlns:a16="http://schemas.microsoft.com/office/drawing/2014/main" val="831423183"/>
                  </a:ext>
                </a:extLst>
              </a:tr>
              <a:tr h="370837">
                <a:tc>
                  <a:txBody>
                    <a:bodyPr/>
                    <a:lstStyle/>
                    <a:p>
                      <a:pPr lvl="0">
                        <a:buNone/>
                      </a:pPr>
                      <a:r>
                        <a:rPr lang="fr-FR" sz="2000" b="1" i="0">
                          <a:latin typeface="Montserrat Semi"/>
                        </a:rPr>
                        <a:t>-</a:t>
                      </a:r>
                      <a:r>
                        <a:rPr lang="fr-FR" sz="2000" b="1" i="0" err="1">
                          <a:latin typeface="Montserrat Semi"/>
                        </a:rPr>
                        <a:t>ge</a:t>
                      </a:r>
                      <a:endParaRPr lang="fr-FR" sz="2000" b="1" i="0">
                        <a:latin typeface="Montserrat Semi"/>
                      </a:endParaRPr>
                    </a:p>
                  </a:txBody>
                  <a:tcPr/>
                </a:tc>
                <a:tc>
                  <a:txBody>
                    <a:bodyPr/>
                    <a:lstStyle/>
                    <a:p>
                      <a:pPr lvl="0" algn="l">
                        <a:buNone/>
                      </a:pPr>
                      <a:r>
                        <a:rPr lang="fr-FR" sz="1400" b="1" i="0" dirty="0">
                          <a:latin typeface="Montserrat Semi"/>
                        </a:rPr>
                        <a:t>Vérifie que la valeur est supérieure ou égale à</a:t>
                      </a:r>
                    </a:p>
                  </a:txBody>
                  <a:tcPr/>
                </a:tc>
                <a:extLst>
                  <a:ext uri="{0D108BD9-81ED-4DB2-BD59-A6C34878D82A}">
                    <a16:rowId xmlns:a16="http://schemas.microsoft.com/office/drawing/2014/main" val="1825808827"/>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790163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dirty="0"/>
              <a:t> </a:t>
            </a:r>
            <a:r>
              <a:rPr lang="fr-FR" sz="2800" dirty="0" err="1">
                <a:solidFill>
                  <a:schemeClr val="bg1"/>
                </a:solidFill>
                <a:latin typeface="Consolas" panose="020B0609020204030204" pitchFamily="49" charset="0"/>
              </a:rPr>
              <a:t>Get</a:t>
            </a:r>
            <a:r>
              <a:rPr lang="fr-FR" sz="2800" dirty="0">
                <a:solidFill>
                  <a:schemeClr val="bg1"/>
                </a:solidFill>
                <a:latin typeface="Consolas" panose="020B0609020204030204" pitchFamily="49" charset="0"/>
              </a:rPr>
              <a:t>-Help </a:t>
            </a:r>
            <a:r>
              <a:rPr lang="fr-FR" sz="2800" dirty="0" err="1">
                <a:solidFill>
                  <a:schemeClr val="bg1"/>
                </a:solidFill>
                <a:latin typeface="Consolas" panose="020B0609020204030204" pitchFamily="49" charset="0"/>
              </a:rPr>
              <a:t>About_Comparison_Operators</a:t>
            </a:r>
            <a:r>
              <a:rPr lang="fr-FR" sz="2800" dirty="0">
                <a:solidFill>
                  <a:schemeClr val="bg1"/>
                </a:solidFill>
                <a:latin typeface="Consolas" panose="020B0609020204030204" pitchFamily="49" charset="0"/>
              </a:rPr>
              <a:t> </a:t>
            </a:r>
            <a:endParaRPr lang="fr-FR" sz="3200" dirty="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567287"/>
            <a:ext cx="1263736" cy="1263736"/>
          </a:xfrm>
          <a:prstGeom prst="rect">
            <a:avLst/>
          </a:prstGeom>
        </p:spPr>
      </p:pic>
    </p:spTree>
    <p:extLst>
      <p:ext uri="{BB962C8B-B14F-4D97-AF65-F5344CB8AC3E}">
        <p14:creationId xmlns:p14="http://schemas.microsoft.com/office/powerpoint/2010/main" val="25673357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976719" cy="125675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Qu'est ce que PowerShell ?</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302885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logiques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815518149"/>
              </p:ext>
            </p:extLst>
          </p:nvPr>
        </p:nvGraphicFramePr>
        <p:xfrm>
          <a:off x="1255296" y="1973116"/>
          <a:ext cx="11482694" cy="19558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-and</a:t>
                      </a:r>
                    </a:p>
                  </a:txBody>
                  <a:tcPr/>
                </a:tc>
                <a:tc>
                  <a:txBody>
                    <a:bodyPr/>
                    <a:lstStyle/>
                    <a:p>
                      <a:pPr lvl="0" algn="l">
                        <a:buNone/>
                      </a:pPr>
                      <a:r>
                        <a:rPr lang="fr-FR" sz="1400" b="1" i="0">
                          <a:latin typeface="Montserrat Semi"/>
                        </a:rPr>
                        <a:t>ET</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-or</a:t>
                      </a:r>
                    </a:p>
                  </a:txBody>
                  <a:tcPr/>
                </a:tc>
                <a:tc>
                  <a:txBody>
                    <a:bodyPr/>
                    <a:lstStyle/>
                    <a:p>
                      <a:pPr lvl="0" algn="l">
                        <a:buNone/>
                      </a:pPr>
                      <a:r>
                        <a:rPr lang="fr-FR" sz="1400" b="1" i="0">
                          <a:latin typeface="Montserrat Semi"/>
                        </a:rPr>
                        <a:t>OU</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-not</a:t>
                      </a:r>
                    </a:p>
                  </a:txBody>
                  <a:tcPr/>
                </a:tc>
                <a:tc>
                  <a:txBody>
                    <a:bodyPr/>
                    <a:lstStyle/>
                    <a:p>
                      <a:pPr lvl="0" algn="l">
                        <a:buNone/>
                      </a:pPr>
                      <a:r>
                        <a:rPr lang="fr-FR" sz="1400" b="1" i="0">
                          <a:latin typeface="Montserrat Semi"/>
                        </a:rPr>
                        <a:t>N'est pas ou n'existe pas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xor</a:t>
                      </a:r>
                      <a:endParaRPr lang="fr-FR" sz="2000" b="1" i="0">
                        <a:latin typeface="Montserrat Semi"/>
                      </a:endParaRPr>
                    </a:p>
                  </a:txBody>
                  <a:tcPr/>
                </a:tc>
                <a:tc>
                  <a:txBody>
                    <a:bodyPr/>
                    <a:lstStyle/>
                    <a:p>
                      <a:pPr lvl="0" algn="l">
                        <a:buNone/>
                      </a:pPr>
                      <a:r>
                        <a:rPr lang="fr-FR" sz="1400" b="1" i="0">
                          <a:latin typeface="Montserrat Semi"/>
                        </a:rPr>
                        <a:t>OU Exclusif ["Le résultat n'est vrai que si une et une seule des valeurs est vrai"]</a:t>
                      </a:r>
                    </a:p>
                  </a:txBody>
                  <a:tcPr/>
                </a:tc>
                <a:extLst>
                  <a:ext uri="{0D108BD9-81ED-4DB2-BD59-A6C34878D82A}">
                    <a16:rowId xmlns:a16="http://schemas.microsoft.com/office/drawing/2014/main" val="2226283679"/>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About_Logical_Operators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155574943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manipulation de chaînes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742604241"/>
              </p:ext>
            </p:extLst>
          </p:nvPr>
        </p:nvGraphicFramePr>
        <p:xfrm>
          <a:off x="1255296" y="1973116"/>
          <a:ext cx="11482694" cy="15595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-replace</a:t>
                      </a:r>
                    </a:p>
                  </a:txBody>
                  <a:tcPr/>
                </a:tc>
                <a:tc>
                  <a:txBody>
                    <a:bodyPr/>
                    <a:lstStyle/>
                    <a:p>
                      <a:pPr lvl="0" algn="l">
                        <a:buNone/>
                      </a:pPr>
                      <a:r>
                        <a:rPr lang="fr-FR" sz="1400" b="1" i="0">
                          <a:latin typeface="Montserrat Semi"/>
                        </a:rPr>
                        <a:t>Remplace une chaîne par une autre</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-split</a:t>
                      </a:r>
                    </a:p>
                  </a:txBody>
                  <a:tcPr/>
                </a:tc>
                <a:tc>
                  <a:txBody>
                    <a:bodyPr/>
                    <a:lstStyle/>
                    <a:p>
                      <a:pPr lvl="0" algn="l">
                        <a:buNone/>
                      </a:pPr>
                      <a:r>
                        <a:rPr lang="fr-FR" sz="1400" b="1" i="0">
                          <a:latin typeface="Montserrat Semi"/>
                        </a:rPr>
                        <a:t>Sépare une chaine à l'emplacement du ou des caractères désignés</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join</a:t>
                      </a:r>
                      <a:endParaRPr lang="fr-FR" sz="2000" b="1" i="0">
                        <a:latin typeface="Montserrat Semi"/>
                      </a:endParaRPr>
                    </a:p>
                  </a:txBody>
                  <a:tcPr/>
                </a:tc>
                <a:tc>
                  <a:txBody>
                    <a:bodyPr/>
                    <a:lstStyle/>
                    <a:p>
                      <a:pPr lvl="0" algn="l">
                        <a:buNone/>
                      </a:pPr>
                      <a:r>
                        <a:rPr lang="fr-FR" sz="1400" b="1" i="0" dirty="0">
                          <a:latin typeface="Montserrat Semi"/>
                        </a:rPr>
                        <a:t>Concatène une chaîne avec le caractère donné.</a:t>
                      </a:r>
                    </a:p>
                  </a:txBody>
                  <a:tcPr/>
                </a:tc>
                <a:extLst>
                  <a:ext uri="{0D108BD9-81ED-4DB2-BD59-A6C34878D82A}">
                    <a16:rowId xmlns:a16="http://schemas.microsoft.com/office/drawing/2014/main" val="2092565338"/>
                  </a:ext>
                </a:extLst>
              </a:tr>
            </a:tbl>
          </a:graphicData>
        </a:graphic>
      </p:graphicFrame>
      <p:sp>
        <p:nvSpPr>
          <p:cNvPr id="11" name="ZoneTexte 10">
            <a:extLst>
              <a:ext uri="{FF2B5EF4-FFF2-40B4-BE49-F238E27FC236}">
                <a16:creationId xmlns:a16="http://schemas.microsoft.com/office/drawing/2014/main" id="{ACD34488-1708-41CB-9CCD-D0818A2488FA}"/>
              </a:ext>
            </a:extLst>
          </p:cNvPr>
          <p:cNvSpPr txBox="1"/>
          <p:nvPr/>
        </p:nvSpPr>
        <p:spPr>
          <a:xfrm>
            <a:off x="1255296" y="4296657"/>
            <a:ext cx="11482694" cy="231858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dirty="0">
                <a:solidFill>
                  <a:srgbClr val="9AA83A"/>
                </a:solidFill>
                <a:latin typeface="Consolas" panose="020B0609020204030204" pitchFamily="49" charset="0"/>
              </a:rPr>
              <a:t>"Le héros s'appelle Zelda !"</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-replace</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r>
              <a:rPr lang="fr-FR" sz="1600" dirty="0" err="1">
                <a:solidFill>
                  <a:srgbClr val="9AA83A"/>
                </a:solidFill>
                <a:latin typeface="Consolas" panose="020B0609020204030204" pitchFamily="49" charset="0"/>
              </a:rPr>
              <a:t>Zelda"</a:t>
            </a:r>
            <a:r>
              <a:rPr lang="fr-FR" sz="1600" dirty="0" err="1">
                <a:solidFill>
                  <a:srgbClr val="676867"/>
                </a:solidFill>
                <a:latin typeface="Consolas" panose="020B0609020204030204" pitchFamily="49" charset="0"/>
              </a:rPr>
              <a:t>,</a:t>
            </a:r>
            <a:r>
              <a:rPr lang="fr-FR" sz="1600" dirty="0" err="1">
                <a:solidFill>
                  <a:srgbClr val="9AA83A"/>
                </a:solidFill>
                <a:latin typeface="Consolas" panose="020B0609020204030204" pitchFamily="49" charset="0"/>
              </a:rPr>
              <a:t>"Link</a:t>
            </a:r>
            <a:r>
              <a:rPr lang="fr-FR" sz="1600" dirty="0">
                <a:solidFill>
                  <a:srgbClr val="9AA83A"/>
                </a:solidFill>
                <a:latin typeface="Consolas" panose="020B0609020204030204" pitchFamily="49" charset="0"/>
              </a:rPr>
              <a:t>"</a:t>
            </a:r>
            <a:r>
              <a:rPr lang="fr-FR" sz="1600" dirty="0">
                <a:solidFill>
                  <a:srgbClr val="C5C8C6"/>
                </a:solidFill>
                <a:latin typeface="Consolas" panose="020B0609020204030204" pitchFamily="49" charset="0"/>
              </a:rPr>
              <a:t> </a:t>
            </a:r>
          </a:p>
          <a:p>
            <a:pPr algn="l"/>
            <a:r>
              <a:rPr lang="fr-FR" sz="1600" dirty="0">
                <a:solidFill>
                  <a:srgbClr val="9A9B99"/>
                </a:solidFill>
                <a:latin typeface="Consolas" panose="020B0609020204030204" pitchFamily="49" charset="0"/>
              </a:rPr>
              <a:t>&gt;Le héros s'appelle Link !</a:t>
            </a:r>
            <a:endParaRPr lang="fr-FR" sz="1600" dirty="0">
              <a:solidFill>
                <a:srgbClr val="C5C8C6"/>
              </a:solidFill>
              <a:latin typeface="Consolas" panose="020B0609020204030204" pitchFamily="49" charset="0"/>
            </a:endParaRPr>
          </a:p>
          <a:p>
            <a:pPr algn="l"/>
            <a:br>
              <a:rPr lang="fr-FR" sz="1600" dirty="0">
                <a:solidFill>
                  <a:schemeClr val="tx1"/>
                </a:solidFill>
                <a:latin typeface="Consolas" panose="020B0609020204030204" pitchFamily="49" charset="0"/>
              </a:rPr>
            </a:br>
            <a:r>
              <a:rPr lang="fr-FR" sz="1600" dirty="0">
                <a:solidFill>
                  <a:srgbClr val="9AA83A"/>
                </a:solidFill>
                <a:latin typeface="Consolas" panose="020B0609020204030204" pitchFamily="49" charset="0"/>
              </a:rPr>
              <a:t>"jmazoyer@synapsys-it.com"</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-split</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r>
              <a:rPr lang="fr-FR" sz="1600" dirty="0">
                <a:solidFill>
                  <a:srgbClr val="C5C8C6"/>
                </a:solidFill>
                <a:latin typeface="Consolas" panose="020B0609020204030204" pitchFamily="49" charset="0"/>
              </a:rPr>
              <a:t> </a:t>
            </a:r>
          </a:p>
          <a:p>
            <a:pPr algn="l"/>
            <a:r>
              <a:rPr lang="fr-FR" sz="1600" dirty="0">
                <a:solidFill>
                  <a:srgbClr val="9A9B99"/>
                </a:solidFill>
                <a:latin typeface="Consolas" panose="020B0609020204030204" pitchFamily="49" charset="0"/>
              </a:rPr>
              <a:t>&gt;</a:t>
            </a:r>
            <a:r>
              <a:rPr lang="fr-FR" sz="1600" dirty="0" err="1">
                <a:solidFill>
                  <a:srgbClr val="9A9B99"/>
                </a:solidFill>
                <a:latin typeface="Consolas" panose="020B0609020204030204" pitchFamily="49" charset="0"/>
              </a:rPr>
              <a:t>jmazoyer</a:t>
            </a:r>
            <a:endParaRPr lang="fr-FR" sz="1600" dirty="0">
              <a:solidFill>
                <a:srgbClr val="C5C8C6"/>
              </a:solidFill>
              <a:latin typeface="Consolas" panose="020B0609020204030204" pitchFamily="49" charset="0"/>
            </a:endParaRPr>
          </a:p>
          <a:p>
            <a:pPr algn="l"/>
            <a:r>
              <a:rPr lang="fr-FR" sz="1600" dirty="0">
                <a:solidFill>
                  <a:srgbClr val="9A9B99"/>
                </a:solidFill>
                <a:latin typeface="Consolas" panose="020B0609020204030204" pitchFamily="49" charset="0"/>
              </a:rPr>
              <a:t>&gt;synapsys-it.com</a:t>
            </a:r>
            <a:endParaRPr lang="fr-FR" sz="1600" dirty="0">
              <a:solidFill>
                <a:srgbClr val="C5C8C6"/>
              </a:solidFill>
              <a:latin typeface="Consolas" panose="020B0609020204030204" pitchFamily="49" charset="0"/>
            </a:endParaRPr>
          </a:p>
          <a:p>
            <a:pPr algn="l"/>
            <a:br>
              <a:rPr lang="fr-FR" sz="1600" dirty="0">
                <a:solidFill>
                  <a:schemeClr val="tx1"/>
                </a:solidFill>
                <a:latin typeface="Consolas" panose="020B0609020204030204" pitchFamily="49" charset="0"/>
              </a:rPr>
            </a:br>
            <a:r>
              <a:rPr lang="fr-FR" sz="1600" dirty="0">
                <a:solidFill>
                  <a:srgbClr val="9AA83A"/>
                </a:solidFill>
                <a:latin typeface="Consolas" panose="020B0609020204030204" pitchFamily="49" charset="0"/>
              </a:rPr>
              <a:t>"A"</a:t>
            </a:r>
            <a:r>
              <a:rPr lang="fr-FR" sz="1600" dirty="0">
                <a:solidFill>
                  <a:srgbClr val="676867"/>
                </a:solidFill>
                <a:latin typeface="Consolas" panose="020B0609020204030204" pitchFamily="49" charset="0"/>
              </a:rPr>
              <a:t>,</a:t>
            </a:r>
            <a:r>
              <a:rPr lang="fr-FR" sz="1600" dirty="0">
                <a:solidFill>
                  <a:srgbClr val="9AA83A"/>
                </a:solidFill>
                <a:latin typeface="Consolas" panose="020B0609020204030204" pitchFamily="49" charset="0"/>
              </a:rPr>
              <a:t>"B"</a:t>
            </a:r>
            <a:r>
              <a:rPr lang="fr-FR" sz="1600" dirty="0">
                <a:solidFill>
                  <a:srgbClr val="676867"/>
                </a:solidFill>
                <a:latin typeface="Consolas" panose="020B0609020204030204" pitchFamily="49" charset="0"/>
              </a:rPr>
              <a:t>,</a:t>
            </a:r>
            <a:r>
              <a:rPr lang="fr-FR" sz="1600" dirty="0">
                <a:solidFill>
                  <a:srgbClr val="9AA83A"/>
                </a:solidFill>
                <a:latin typeface="Consolas" panose="020B0609020204030204" pitchFamily="49" charset="0"/>
              </a:rPr>
              <a:t>"C"</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a:t>
            </a:r>
            <a:r>
              <a:rPr lang="fr-FR" sz="1600" dirty="0" err="1">
                <a:solidFill>
                  <a:srgbClr val="676867"/>
                </a:solidFill>
                <a:latin typeface="Consolas" panose="020B0609020204030204" pitchFamily="49" charset="0"/>
              </a:rPr>
              <a:t>join</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endParaRPr lang="fr-FR" sz="1600" dirty="0">
              <a:solidFill>
                <a:srgbClr val="C5C8C6"/>
              </a:solidFill>
              <a:latin typeface="Consolas" panose="020B0609020204030204" pitchFamily="49" charset="0"/>
            </a:endParaRPr>
          </a:p>
          <a:p>
            <a:pPr algn="l"/>
            <a:r>
              <a:rPr lang="fr-FR" sz="1600" dirty="0">
                <a:solidFill>
                  <a:srgbClr val="9A9B99"/>
                </a:solidFill>
                <a:latin typeface="Consolas" panose="020B0609020204030204" pitchFamily="49" charset="0"/>
              </a:rPr>
              <a:t>&gt;A;B;C</a:t>
            </a:r>
            <a:endParaRPr lang="fr-FR" sz="16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158566123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arithmétiques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arithmétiques</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715940096"/>
              </p:ext>
            </p:extLst>
          </p:nvPr>
        </p:nvGraphicFramePr>
        <p:xfrm>
          <a:off x="1255296" y="2398686"/>
          <a:ext cx="11272518" cy="195580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Addition</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 </a:t>
                      </a:r>
                    </a:p>
                  </a:txBody>
                  <a:tcPr/>
                </a:tc>
                <a:tc>
                  <a:txBody>
                    <a:bodyPr/>
                    <a:lstStyle/>
                    <a:p>
                      <a:pPr lvl="0" algn="l">
                        <a:buNone/>
                      </a:pPr>
                      <a:r>
                        <a:rPr lang="fr-FR" sz="1400" i="0" err="1">
                          <a:latin typeface="Montserrat Light"/>
                        </a:rPr>
                        <a:t>Substraction</a:t>
                      </a:r>
                      <a:endParaRPr lang="fr-FR" sz="1400" i="0">
                        <a:latin typeface="Montserrat Light"/>
                      </a:endParaRP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Multiplication</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Division</a:t>
                      </a:r>
                    </a:p>
                  </a:txBody>
                  <a:tcPr/>
                </a:tc>
                <a:extLst>
                  <a:ext uri="{0D108BD9-81ED-4DB2-BD59-A6C34878D82A}">
                    <a16:rowId xmlns:a16="http://schemas.microsoft.com/office/drawing/2014/main" val="2611270655"/>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About_Arithmetic_Operators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288398438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d'assignation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d'assignation</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Incrémenter et décrémenter</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532888766"/>
              </p:ext>
            </p:extLst>
          </p:nvPr>
        </p:nvGraphicFramePr>
        <p:xfrm>
          <a:off x="1255296" y="2398686"/>
          <a:ext cx="11272518" cy="235204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 1</a:t>
                      </a:r>
                    </a:p>
                  </a:txBody>
                  <a:tcPr/>
                </a:tc>
                <a:tc>
                  <a:txBody>
                    <a:bodyPr/>
                    <a:lstStyle/>
                    <a:p>
                      <a:pPr lvl="0" algn="l">
                        <a:buNone/>
                      </a:pPr>
                      <a:r>
                        <a:rPr lang="fr-FR" sz="1400" i="0">
                          <a:latin typeface="Montserrat Light"/>
                        </a:rPr>
                        <a:t>Assigner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Augmente la valeur de la variable par la valeur donnée</a:t>
                      </a: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Diminue la valeur de la variable par la valeur donnée</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Multiplie la valeur de la variable par la valeur donnée</a:t>
                      </a:r>
                    </a:p>
                  </a:txBody>
                  <a:tcPr/>
                </a:tc>
                <a:extLst>
                  <a:ext uri="{0D108BD9-81ED-4DB2-BD59-A6C34878D82A}">
                    <a16:rowId xmlns:a16="http://schemas.microsoft.com/office/drawing/2014/main" val="2611270655"/>
                  </a:ext>
                </a:extLst>
              </a:tr>
              <a:tr h="370840">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2000" i="0">
                          <a:latin typeface="Montserrat Light"/>
                        </a:rPr>
                        <a:t>$var /= 2</a:t>
                      </a:r>
                    </a:p>
                  </a:txBody>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1400" i="0">
                          <a:latin typeface="Montserrat Light"/>
                        </a:rPr>
                        <a:t>Divise la valeur de la variable par la valeur donnée</a:t>
                      </a:r>
                    </a:p>
                  </a:txBody>
                  <a:tcPr/>
                </a:tc>
                <a:extLst>
                  <a:ext uri="{0D108BD9-81ED-4DB2-BD59-A6C34878D82A}">
                    <a16:rowId xmlns:a16="http://schemas.microsoft.com/office/drawing/2014/main" val="2539327338"/>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7613956"/>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about_Assignment_Operators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279606"/>
            <a:ext cx="1263736" cy="1263736"/>
          </a:xfrm>
          <a:prstGeom prst="rect">
            <a:avLst/>
          </a:prstGeom>
        </p:spPr>
      </p:pic>
      <p:graphicFrame>
        <p:nvGraphicFramePr>
          <p:cNvPr id="10" name="Tableau 3">
            <a:extLst>
              <a:ext uri="{FF2B5EF4-FFF2-40B4-BE49-F238E27FC236}">
                <a16:creationId xmlns:a16="http://schemas.microsoft.com/office/drawing/2014/main" id="{47F67828-AFD5-40E2-9773-D614F039B4D2}"/>
              </a:ext>
            </a:extLst>
          </p:cNvPr>
          <p:cNvGraphicFramePr>
            <a:graphicFrameLocks noGrp="1"/>
          </p:cNvGraphicFramePr>
          <p:nvPr>
            <p:extLst>
              <p:ext uri="{D42A27DB-BD31-4B8C-83A1-F6EECF244321}">
                <p14:modId xmlns:p14="http://schemas.microsoft.com/office/powerpoint/2010/main" val="1474125482"/>
              </p:ext>
            </p:extLst>
          </p:nvPr>
        </p:nvGraphicFramePr>
        <p:xfrm>
          <a:off x="1255296" y="5536017"/>
          <a:ext cx="11272518" cy="116332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a:t>
                      </a:r>
                    </a:p>
                  </a:txBody>
                  <a:tcPr/>
                </a:tc>
                <a:tc>
                  <a:txBody>
                    <a:bodyPr/>
                    <a:lstStyle/>
                    <a:p>
                      <a:pPr lvl="0" algn="l">
                        <a:buNone/>
                      </a:pPr>
                      <a:r>
                        <a:rPr lang="fr-FR" sz="1400" i="0">
                          <a:latin typeface="Montserrat Light"/>
                        </a:rPr>
                        <a:t>Incrémente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a:t>
                      </a:r>
                    </a:p>
                  </a:txBody>
                  <a:tcPr/>
                </a:tc>
                <a:tc>
                  <a:txBody>
                    <a:bodyPr/>
                    <a:lstStyle/>
                    <a:p>
                      <a:pPr lvl="0" algn="l">
                        <a:buNone/>
                      </a:pPr>
                      <a:r>
                        <a:rPr lang="fr-FR" sz="1400" i="0">
                          <a:latin typeface="Montserrat Light"/>
                        </a:rPr>
                        <a:t>Décrémente la valeur</a:t>
                      </a:r>
                    </a:p>
                  </a:txBody>
                  <a:tcPr/>
                </a:tc>
                <a:extLst>
                  <a:ext uri="{0D108BD9-81ED-4DB2-BD59-A6C34878D82A}">
                    <a16:rowId xmlns:a16="http://schemas.microsoft.com/office/drawing/2014/main" val="3666818268"/>
                  </a:ext>
                </a:extLst>
              </a:tr>
            </a:tbl>
          </a:graphicData>
        </a:graphic>
      </p:graphicFrame>
    </p:spTree>
    <p:extLst>
      <p:ext uri="{BB962C8B-B14F-4D97-AF65-F5344CB8AC3E}">
        <p14:creationId xmlns:p14="http://schemas.microsoft.com/office/powerpoint/2010/main" val="328929895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 Automatiques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existe de nombreuses variables « utilitaires » présentes et alimentées en permanence et de manière automatique.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969244591"/>
              </p:ext>
            </p:extLst>
          </p:nvPr>
        </p:nvGraphicFramePr>
        <p:xfrm>
          <a:off x="1255296" y="2306093"/>
          <a:ext cx="11482694" cy="24739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t>
                      </a:r>
                    </a:p>
                  </a:txBody>
                  <a:tcPr/>
                </a:tc>
                <a:tc>
                  <a:txBody>
                    <a:bodyPr/>
                    <a:lstStyle/>
                    <a:p>
                      <a:pPr lvl="0" algn="l">
                        <a:buNone/>
                      </a:pPr>
                      <a:r>
                        <a:rPr lang="fr-FR" sz="1400" b="1" i="0">
                          <a:latin typeface="Montserrat Semi"/>
                        </a:rPr>
                        <a:t>Contient le statut de la dernière commande. TRUE si elle a réussi, FALSE si elle a échoué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a:t>
                      </a:r>
                      <a:r>
                        <a:rPr lang="fr-FR" sz="2000" b="1" i="0" err="1">
                          <a:latin typeface="Montserrat Semi"/>
                        </a:rPr>
                        <a:t>Null</a:t>
                      </a:r>
                      <a:endParaRPr lang="fr-FR" sz="2000" b="1" i="0">
                        <a:latin typeface="Montserrat Semi"/>
                      </a:endParaRPr>
                    </a:p>
                  </a:txBody>
                  <a:tcPr/>
                </a:tc>
                <a:tc>
                  <a:txBody>
                    <a:bodyPr/>
                    <a:lstStyle/>
                    <a:p>
                      <a:pPr lvl="0" algn="l">
                        <a:buNone/>
                      </a:pPr>
                      <a:r>
                        <a:rPr lang="fr-FR" sz="1400" b="1" i="0">
                          <a:latin typeface="Montserrat Semi"/>
                        </a:rPr>
                        <a:t>Représente la valeur </a:t>
                      </a:r>
                      <a:r>
                        <a:rPr lang="fr-FR" sz="1400" b="1" i="0" err="1">
                          <a:latin typeface="Montserrat Semi"/>
                        </a:rPr>
                        <a:t>null</a:t>
                      </a:r>
                      <a:r>
                        <a:rPr lang="fr-FR" sz="1400" b="1" i="0">
                          <a:latin typeface="Montserrat Semi"/>
                        </a:rPr>
                        <a:t> ou indéfinie. Peut-être utile pour vider ou une variable ou envoyer le résultat d'une commande dans un "trou-noir"</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error</a:t>
                      </a:r>
                      <a:endParaRPr lang="fr-FR" sz="2000" b="1" i="0">
                        <a:latin typeface="Montserrat Semi"/>
                      </a:endParaRPr>
                    </a:p>
                  </a:txBody>
                  <a:tcPr/>
                </a:tc>
                <a:tc>
                  <a:txBody>
                    <a:bodyPr/>
                    <a:lstStyle/>
                    <a:p>
                      <a:pPr lvl="0" algn="l">
                        <a:buNone/>
                      </a:pPr>
                      <a:r>
                        <a:rPr lang="fr-FR" sz="1400" b="1" i="0">
                          <a:latin typeface="Montserrat Semi"/>
                        </a:rPr>
                        <a:t>Contient le tableau des erreurs les plus récentes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True</a:t>
                      </a:r>
                      <a:r>
                        <a:rPr lang="fr-FR" sz="2000" b="1" i="0">
                          <a:latin typeface="Montserrat Semi"/>
                        </a:rPr>
                        <a:t> / $False</a:t>
                      </a:r>
                    </a:p>
                  </a:txBody>
                  <a:tcPr/>
                </a:tc>
                <a:tc>
                  <a:txBody>
                    <a:bodyPr/>
                    <a:lstStyle/>
                    <a:p>
                      <a:pPr lvl="0" algn="l">
                        <a:buNone/>
                      </a:pPr>
                      <a:r>
                        <a:rPr lang="fr-FR" sz="1400" b="1" i="0">
                          <a:latin typeface="Montserrat Semi"/>
                        </a:rPr>
                        <a:t>Représente les valeurs booléenne logique</a:t>
                      </a:r>
                    </a:p>
                  </a:txBody>
                  <a:tcPr/>
                </a:tc>
                <a:extLst>
                  <a:ext uri="{0D108BD9-81ED-4DB2-BD59-A6C34878D82A}">
                    <a16:rowId xmlns:a16="http://schemas.microsoft.com/office/drawing/2014/main" val="2226283679"/>
                  </a:ext>
                </a:extLst>
              </a:tr>
              <a:tr h="370837">
                <a:tc>
                  <a:txBody>
                    <a:bodyPr/>
                    <a:lstStyle/>
                    <a:p>
                      <a:pPr lvl="0">
                        <a:buNone/>
                      </a:pPr>
                      <a:r>
                        <a:rPr lang="fr-FR" sz="2000" b="1" i="0">
                          <a:latin typeface="Montserrat Semi"/>
                        </a:rPr>
                        <a:t>$_  /  $</a:t>
                      </a:r>
                      <a:r>
                        <a:rPr lang="fr-FR" sz="2000" b="1" i="0" err="1">
                          <a:latin typeface="Montserrat Semi"/>
                        </a:rPr>
                        <a:t>PSItem</a:t>
                      </a:r>
                      <a:endParaRPr lang="fr-FR" sz="2000" b="1" i="0">
                        <a:latin typeface="Montserrat Semi"/>
                      </a:endParaRPr>
                    </a:p>
                  </a:txBody>
                  <a:tcPr/>
                </a:tc>
                <a:tc>
                  <a:txBody>
                    <a:bodyPr/>
                    <a:lstStyle/>
                    <a:p>
                      <a:pPr lvl="0" algn="l">
                        <a:buNone/>
                      </a:pPr>
                      <a:r>
                        <a:rPr lang="fr-FR" sz="1400" b="1" i="0">
                          <a:latin typeface="Montserrat Semi"/>
                        </a:rPr>
                        <a:t>Représente l'objet courant dans le pipeline  [Voir "Manipulation des Objets"]</a:t>
                      </a:r>
                    </a:p>
                  </a:txBody>
                  <a:tcPr/>
                </a:tc>
                <a:extLst>
                  <a:ext uri="{0D108BD9-81ED-4DB2-BD59-A6C34878D82A}">
                    <a16:rowId xmlns:a16="http://schemas.microsoft.com/office/drawing/2014/main" val="2358606634"/>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566000"/>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About_Automatic_Variable</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231650"/>
            <a:ext cx="1263736" cy="1263736"/>
          </a:xfrm>
          <a:prstGeom prst="rect">
            <a:avLst/>
          </a:prstGeom>
        </p:spPr>
      </p:pic>
    </p:spTree>
    <p:extLst>
      <p:ext uri="{BB962C8B-B14F-4D97-AF65-F5344CB8AC3E}">
        <p14:creationId xmlns:p14="http://schemas.microsoft.com/office/powerpoint/2010/main" val="267716080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1</a:t>
            </a:r>
          </a:p>
          <a:p>
            <a:pPr algn="l"/>
            <a:endParaRPr lang="fr-FR" sz="2400" b="1" u="sng"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Recherchez la commande permettant de récupérer les infos d'un disque dur.</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En utilisant un paramètre de cette commande, n'affichez que le disque 0</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Affichez le type, les propriétés et les méthode de l'objet obtenu</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87236" y="4902843"/>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2</a:t>
            </a:r>
          </a:p>
          <a:p>
            <a:pPr algn="l"/>
            <a:endParaRPr lang="fr-FR" sz="2400" b="1" u="sng"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A l'aide d'une </a:t>
            </a:r>
            <a:r>
              <a:rPr lang="fr-FR" sz="2400" dirty="0" err="1">
                <a:solidFill>
                  <a:srgbClr val="000000"/>
                </a:solidFill>
                <a:latin typeface="Montserrat Light"/>
                <a:ea typeface="Helvetica Light"/>
                <a:cs typeface="Helvetica Light"/>
              </a:rPr>
              <a:t>Array</a:t>
            </a:r>
            <a:r>
              <a:rPr lang="fr-FR" sz="2400" dirty="0">
                <a:solidFill>
                  <a:srgbClr val="000000"/>
                </a:solidFill>
                <a:latin typeface="Montserrat Light"/>
                <a:ea typeface="Helvetica Light"/>
                <a:cs typeface="Helvetica Light"/>
              </a:rPr>
              <a:t>, </a:t>
            </a:r>
            <a:r>
              <a:rPr lang="fr-FR" sz="2400" dirty="0" err="1">
                <a:solidFill>
                  <a:srgbClr val="000000"/>
                </a:solidFill>
                <a:latin typeface="Montserrat Light"/>
                <a:ea typeface="Helvetica Light"/>
                <a:cs typeface="Helvetica Light"/>
              </a:rPr>
              <a:t>Hashtable</a:t>
            </a:r>
            <a:r>
              <a:rPr lang="fr-FR" sz="2400" dirty="0">
                <a:solidFill>
                  <a:srgbClr val="000000"/>
                </a:solidFill>
                <a:latin typeface="Montserrat Light"/>
                <a:ea typeface="Helvetica Light"/>
                <a:cs typeface="Helvetica Light"/>
              </a:rPr>
              <a:t> ou </a:t>
            </a:r>
            <a:r>
              <a:rPr lang="fr-FR" sz="2400" dirty="0" err="1">
                <a:solidFill>
                  <a:srgbClr val="000000"/>
                </a:solidFill>
                <a:latin typeface="Montserrat Light"/>
                <a:ea typeface="Helvetica Light"/>
                <a:cs typeface="Helvetica Light"/>
              </a:rPr>
              <a:t>CustomObject</a:t>
            </a:r>
            <a:r>
              <a:rPr lang="fr-FR" sz="2400" dirty="0">
                <a:solidFill>
                  <a:srgbClr val="000000"/>
                </a:solidFill>
                <a:latin typeface="Montserrat Light"/>
                <a:ea typeface="Helvetica Light"/>
                <a:cs typeface="Helvetica Light"/>
              </a:rPr>
              <a:t>, stockez dans une seule variable votre prénom, nom et </a:t>
            </a:r>
            <a:r>
              <a:rPr lang="fr-FR" sz="2400" dirty="0" err="1">
                <a:solidFill>
                  <a:srgbClr val="000000"/>
                </a:solidFill>
                <a:latin typeface="Montserrat Light"/>
                <a:ea typeface="Helvetica Light"/>
                <a:cs typeface="Helvetica Light"/>
              </a:rPr>
              <a:t>age</a:t>
            </a:r>
            <a:r>
              <a:rPr lang="fr-FR" sz="2400" dirty="0">
                <a:solidFill>
                  <a:srgbClr val="000000"/>
                </a:solidFill>
                <a:latin typeface="Montserrat Light"/>
                <a:ea typeface="Helvetica Light"/>
                <a:cs typeface="Helvetica Light"/>
              </a:rPr>
              <a:t>.</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Puis écrivez dans la console une phrase vous présentant en utilisant cette variable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7744971"/>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 </a:t>
            </a:r>
            <a:r>
              <a:rPr lang="fr-FR" sz="2400" dirty="0" err="1">
                <a:solidFill>
                  <a:srgbClr val="000000"/>
                </a:solidFill>
                <a:latin typeface="Montserrat Light"/>
                <a:ea typeface="Helvetica Light"/>
                <a:cs typeface="Helvetica Light"/>
              </a:rPr>
              <a:t>Get</a:t>
            </a:r>
            <a:r>
              <a:rPr lang="fr-FR" sz="2400" dirty="0">
                <a:solidFill>
                  <a:srgbClr val="000000"/>
                </a:solidFill>
                <a:latin typeface="Montserrat Light"/>
                <a:ea typeface="Helvetica Light"/>
                <a:cs typeface="Helvetica Light"/>
              </a:rPr>
              <a:t>-Command peut vous aider à trouver comment </a:t>
            </a:r>
            <a:r>
              <a:rPr lang="fr-FR" sz="2400" b="1" dirty="0">
                <a:solidFill>
                  <a:srgbClr val="000000"/>
                </a:solidFill>
                <a:latin typeface="Montserrat Light"/>
                <a:ea typeface="Helvetica Light"/>
                <a:cs typeface="Helvetica Light"/>
              </a:rPr>
              <a:t>écrire</a:t>
            </a:r>
            <a:r>
              <a:rPr lang="fr-FR" sz="2400" dirty="0">
                <a:solidFill>
                  <a:srgbClr val="000000"/>
                </a:solidFill>
                <a:latin typeface="Montserrat Light"/>
                <a:ea typeface="Helvetica Light"/>
                <a:cs typeface="Helvetica Light"/>
              </a:rPr>
              <a:t> dans la </a:t>
            </a:r>
            <a:r>
              <a:rPr lang="fr-FR" sz="2400" b="1" dirty="0">
                <a:solidFill>
                  <a:srgbClr val="000000"/>
                </a:solidFill>
                <a:latin typeface="Montserrat Light"/>
                <a:ea typeface="Helvetica Light"/>
                <a:cs typeface="Helvetica Light"/>
              </a:rPr>
              <a:t>console</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5789600"/>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150" y="7654612"/>
            <a:ext cx="655264" cy="655264"/>
          </a:xfrm>
          <a:prstGeom prst="rect">
            <a:avLst/>
          </a:prstGeom>
        </p:spPr>
      </p:pic>
    </p:spTree>
    <p:extLst>
      <p:ext uri="{BB962C8B-B14F-4D97-AF65-F5344CB8AC3E}">
        <p14:creationId xmlns:p14="http://schemas.microsoft.com/office/powerpoint/2010/main" val="159714550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3</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Ecrivez une phrase de votre choix et stockez la dans une variable</a:t>
            </a:r>
          </a:p>
          <a:p>
            <a:pPr algn="l"/>
            <a:r>
              <a:rPr lang="fr-FR" sz="2400" dirty="0">
                <a:solidFill>
                  <a:srgbClr val="000000"/>
                </a:solidFill>
                <a:latin typeface="Montserrat Light"/>
                <a:ea typeface="Helvetica Light"/>
                <a:cs typeface="Helvetica Light"/>
              </a:rPr>
              <a:t>	- Remplacez les "e" de votre phrase par un "3"</a:t>
            </a:r>
          </a:p>
          <a:p>
            <a:pPr algn="l"/>
            <a:r>
              <a:rPr lang="fr-FR" sz="2400" dirty="0">
                <a:solidFill>
                  <a:srgbClr val="000000"/>
                </a:solidFill>
                <a:latin typeface="Montserrat Light"/>
                <a:ea typeface="Helvetica Light"/>
                <a:cs typeface="Helvetica Light"/>
              </a:rPr>
              <a:t>	- Découpez votre phrase au niveau des espaces</a:t>
            </a:r>
          </a:p>
          <a:p>
            <a:pPr algn="l"/>
            <a:r>
              <a:rPr lang="fr-FR" sz="2400" dirty="0">
                <a:solidFill>
                  <a:srgbClr val="000000"/>
                </a:solidFill>
                <a:latin typeface="Montserrat Light"/>
                <a:ea typeface="Helvetica Light"/>
                <a:cs typeface="Helvetica Light"/>
              </a:rPr>
              <a:t>	- N'affichez que le 3ème mot de la liste (</a:t>
            </a:r>
            <a:r>
              <a:rPr lang="fr-FR" sz="2400" dirty="0" err="1">
                <a:solidFill>
                  <a:srgbClr val="000000"/>
                </a:solidFill>
                <a:latin typeface="Montserrat Light"/>
                <a:ea typeface="Helvetica Light"/>
                <a:cs typeface="Helvetica Light"/>
              </a:rPr>
              <a:t>array</a:t>
            </a:r>
            <a:r>
              <a:rPr lang="fr-FR" sz="2400" dirty="0">
                <a:solidFill>
                  <a:srgbClr val="000000"/>
                </a:solidFill>
                <a:latin typeface="Montserrat Light"/>
                <a:ea typeface="Helvetica Light"/>
                <a:cs typeface="Helvetica Light"/>
              </a:rPr>
              <a:t>) obtenue</a:t>
            </a:r>
          </a:p>
          <a:p>
            <a:pPr algn="l"/>
            <a:r>
              <a:rPr lang="fr-FR" sz="2400" dirty="0">
                <a:solidFill>
                  <a:srgbClr val="000000"/>
                </a:solidFill>
                <a:latin typeface="Montserrat Light"/>
                <a:ea typeface="Helvetica Light"/>
                <a:cs typeface="Helvetica Light"/>
              </a:rPr>
              <a:t>	- Affichez ce mot en majuscule.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4893889"/>
            <a:ext cx="10271414" cy="47192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dirty="0">
                <a:solidFill>
                  <a:srgbClr val="000000"/>
                </a:solidFill>
                <a:latin typeface="Montserrat Light"/>
                <a:ea typeface="Helvetica Light"/>
                <a:cs typeface="Helvetica Light"/>
              </a:rPr>
              <a:t>A chaque étape, la variable de départ devra être réalimentée et réutilisée.</a:t>
            </a:r>
            <a:endParaRPr lang="fr-FR" sz="2400" b="1" dirty="0">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3" name="Graphique 2" descr="Avertissement">
            <a:extLst>
              <a:ext uri="{FF2B5EF4-FFF2-40B4-BE49-F238E27FC236}">
                <a16:creationId xmlns:a16="http://schemas.microsoft.com/office/drawing/2014/main" id="{EA5772EC-D912-4B0D-8E06-14AFE4284C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1644" y="4818404"/>
            <a:ext cx="634640" cy="634640"/>
          </a:xfrm>
          <a:prstGeom prst="rect">
            <a:avLst/>
          </a:prstGeom>
        </p:spPr>
      </p:pic>
    </p:spTree>
    <p:extLst>
      <p:ext uri="{BB962C8B-B14F-4D97-AF65-F5344CB8AC3E}">
        <p14:creationId xmlns:p14="http://schemas.microsoft.com/office/powerpoint/2010/main" val="101826879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1955898"/>
            <a:ext cx="10541316" cy="4534575"/>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1:</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dirty="0"/>
          </a:p>
          <a:p>
            <a:pPr algn="l"/>
            <a:r>
              <a:rPr lang="en-US" dirty="0">
                <a:solidFill>
                  <a:srgbClr val="9872A2"/>
                </a:solidFill>
                <a:latin typeface="Consolas" panose="020B0609020204030204" pitchFamily="49" charset="0"/>
              </a:rPr>
              <a:t>Get-Command</a:t>
            </a:r>
            <a:r>
              <a:rPr lang="en-US" dirty="0">
                <a:solidFill>
                  <a:srgbClr val="C5C8C6"/>
                </a:solidFill>
                <a:latin typeface="Consolas" panose="020B0609020204030204" pitchFamily="49" charset="0"/>
              </a:rPr>
              <a:t> </a:t>
            </a:r>
            <a:r>
              <a:rPr lang="en-US" dirty="0">
                <a:solidFill>
                  <a:srgbClr val="676867"/>
                </a:solidFill>
                <a:latin typeface="Consolas" panose="020B0609020204030204" pitchFamily="49" charset="0"/>
              </a:rPr>
              <a:t>*</a:t>
            </a:r>
            <a:r>
              <a:rPr lang="en-US" dirty="0">
                <a:solidFill>
                  <a:srgbClr val="C5C8C6"/>
                </a:solidFill>
                <a:latin typeface="Consolas" panose="020B0609020204030204" pitchFamily="49" charset="0"/>
              </a:rPr>
              <a:t>Disk</a:t>
            </a:r>
            <a:r>
              <a:rPr lang="en-US" dirty="0">
                <a:solidFill>
                  <a:srgbClr val="676867"/>
                </a:solidFill>
                <a:latin typeface="Consolas" panose="020B0609020204030204" pitchFamily="49" charset="0"/>
              </a:rPr>
              <a:t>*</a:t>
            </a:r>
            <a:endParaRPr lang="en-US" dirty="0">
              <a:solidFill>
                <a:srgbClr val="C5C8C6"/>
              </a:solidFill>
              <a:latin typeface="Consolas" panose="020B0609020204030204" pitchFamily="49" charset="0"/>
            </a:endParaRPr>
          </a:p>
          <a:p>
            <a:pPr algn="l"/>
            <a:r>
              <a:rPr lang="en-US" dirty="0">
                <a:solidFill>
                  <a:srgbClr val="9872A2"/>
                </a:solidFill>
                <a:latin typeface="Consolas" panose="020B0609020204030204" pitchFamily="49" charset="0"/>
              </a:rPr>
              <a:t>Get-help</a:t>
            </a:r>
            <a:r>
              <a:rPr lang="en-US" dirty="0">
                <a:solidFill>
                  <a:srgbClr val="C5C8C6"/>
                </a:solidFill>
                <a:latin typeface="Consolas" panose="020B0609020204030204" pitchFamily="49" charset="0"/>
              </a:rPr>
              <a:t> </a:t>
            </a:r>
            <a:r>
              <a:rPr lang="en-US" dirty="0">
                <a:solidFill>
                  <a:srgbClr val="9AA83A"/>
                </a:solidFill>
                <a:latin typeface="Consolas" panose="020B0609020204030204" pitchFamily="49" charset="0"/>
              </a:rPr>
              <a:t>"Get-Disk"</a:t>
            </a:r>
            <a:endParaRPr lang="en-US" dirty="0">
              <a:solidFill>
                <a:srgbClr val="C5C8C6"/>
              </a:solidFill>
              <a:latin typeface="Consolas" panose="020B0609020204030204" pitchFamily="49" charset="0"/>
            </a:endParaRPr>
          </a:p>
          <a:p>
            <a:pPr algn="l"/>
            <a:r>
              <a:rPr lang="en-US" dirty="0">
                <a:solidFill>
                  <a:srgbClr val="676867"/>
                </a:solidFill>
                <a:latin typeface="Consolas" panose="020B0609020204030204" pitchFamily="49" charset="0"/>
              </a:rPr>
              <a:t>$</a:t>
            </a:r>
            <a:r>
              <a:rPr lang="en-US" dirty="0">
                <a:solidFill>
                  <a:srgbClr val="6089B4"/>
                </a:solidFill>
                <a:latin typeface="Consolas" panose="020B0609020204030204" pitchFamily="49" charset="0"/>
              </a:rPr>
              <a:t>Disk</a:t>
            </a:r>
            <a:r>
              <a:rPr lang="en-US" dirty="0">
                <a:solidFill>
                  <a:srgbClr val="C5C8C6"/>
                </a:solidFill>
                <a:latin typeface="Consolas" panose="020B0609020204030204" pitchFamily="49" charset="0"/>
              </a:rPr>
              <a:t> </a:t>
            </a:r>
            <a:r>
              <a:rPr lang="en-US" dirty="0">
                <a:solidFill>
                  <a:srgbClr val="676867"/>
                </a:solidFill>
                <a:latin typeface="Consolas" panose="020B0609020204030204" pitchFamily="49" charset="0"/>
              </a:rPr>
              <a:t>=</a:t>
            </a:r>
            <a:r>
              <a:rPr lang="en-US" dirty="0">
                <a:solidFill>
                  <a:srgbClr val="C5C8C6"/>
                </a:solidFill>
                <a:latin typeface="Consolas" panose="020B0609020204030204" pitchFamily="49" charset="0"/>
              </a:rPr>
              <a:t> </a:t>
            </a:r>
            <a:r>
              <a:rPr lang="en-US" dirty="0">
                <a:solidFill>
                  <a:srgbClr val="9872A2"/>
                </a:solidFill>
                <a:latin typeface="Consolas" panose="020B0609020204030204" pitchFamily="49" charset="0"/>
              </a:rPr>
              <a:t>Get-Disk</a:t>
            </a:r>
            <a:r>
              <a:rPr lang="en-US" dirty="0">
                <a:solidFill>
                  <a:srgbClr val="C5C8C6"/>
                </a:solidFill>
                <a:latin typeface="Consolas" panose="020B0609020204030204" pitchFamily="49" charset="0"/>
              </a:rPr>
              <a:t> </a:t>
            </a:r>
            <a:r>
              <a:rPr lang="en-US" dirty="0">
                <a:solidFill>
                  <a:srgbClr val="676867"/>
                </a:solidFill>
                <a:latin typeface="Consolas" panose="020B0609020204030204" pitchFamily="49" charset="0"/>
              </a:rPr>
              <a:t>-</a:t>
            </a:r>
            <a:r>
              <a:rPr lang="en-US" dirty="0">
                <a:solidFill>
                  <a:srgbClr val="C5C8C6"/>
                </a:solidFill>
                <a:latin typeface="Consolas" panose="020B0609020204030204" pitchFamily="49" charset="0"/>
              </a:rPr>
              <a:t>Number </a:t>
            </a:r>
            <a:r>
              <a:rPr lang="en-US" dirty="0">
                <a:solidFill>
                  <a:srgbClr val="6089B4"/>
                </a:solidFill>
                <a:latin typeface="Consolas" panose="020B0609020204030204" pitchFamily="49" charset="0"/>
              </a:rPr>
              <a:t>0</a:t>
            </a:r>
            <a:endParaRPr lang="en-US" dirty="0">
              <a:solidFill>
                <a:srgbClr val="C5C8C6"/>
              </a:solidFill>
              <a:latin typeface="Consolas" panose="020B0609020204030204" pitchFamily="49" charset="0"/>
            </a:endParaRPr>
          </a:p>
          <a:p>
            <a:pPr algn="l"/>
            <a:r>
              <a:rPr lang="en-US" dirty="0">
                <a:solidFill>
                  <a:srgbClr val="676867"/>
                </a:solidFill>
                <a:latin typeface="Consolas" panose="020B0609020204030204" pitchFamily="49" charset="0"/>
              </a:rPr>
              <a:t>$</a:t>
            </a:r>
            <a:r>
              <a:rPr lang="en-US" dirty="0">
                <a:solidFill>
                  <a:srgbClr val="6089B4"/>
                </a:solidFill>
                <a:latin typeface="Consolas" panose="020B0609020204030204" pitchFamily="49" charset="0"/>
              </a:rPr>
              <a:t>Disk</a:t>
            </a:r>
            <a:r>
              <a:rPr lang="en-US" dirty="0">
                <a:solidFill>
                  <a:srgbClr val="C5C8C6"/>
                </a:solidFill>
                <a:latin typeface="Consolas" panose="020B0609020204030204" pitchFamily="49" charset="0"/>
              </a:rPr>
              <a:t> </a:t>
            </a:r>
            <a:r>
              <a:rPr lang="en-US" dirty="0">
                <a:solidFill>
                  <a:srgbClr val="676867"/>
                </a:solidFill>
                <a:latin typeface="Consolas" panose="020B0609020204030204" pitchFamily="49" charset="0"/>
              </a:rPr>
              <a:t>|</a:t>
            </a:r>
            <a:r>
              <a:rPr lang="en-US" dirty="0">
                <a:solidFill>
                  <a:srgbClr val="C5C8C6"/>
                </a:solidFill>
                <a:latin typeface="Consolas" panose="020B0609020204030204" pitchFamily="49" charset="0"/>
              </a:rPr>
              <a:t> </a:t>
            </a:r>
            <a:r>
              <a:rPr lang="en-US" dirty="0">
                <a:solidFill>
                  <a:srgbClr val="9872A2"/>
                </a:solidFill>
                <a:latin typeface="Consolas" panose="020B0609020204030204" pitchFamily="49" charset="0"/>
              </a:rPr>
              <a:t>Get-Member</a:t>
            </a:r>
            <a:endParaRPr lang="en-US" dirty="0">
              <a:solidFill>
                <a:srgbClr val="C5C8C6"/>
              </a:solidFill>
              <a:latin typeface="Consolas" panose="020B0609020204030204" pitchFamily="49" charset="0"/>
            </a:endParaRPr>
          </a:p>
          <a:p>
            <a:pPr marL="0" marR="0" indent="0" algn="l" defTabSz="584200" rtl="0" fontAlgn="auto" latinLnBrk="0" hangingPunct="0">
              <a:lnSpc>
                <a:spcPct val="100000"/>
              </a:lnSpc>
              <a:spcBef>
                <a:spcPts val="0"/>
              </a:spcBef>
              <a:spcAft>
                <a:spcPts val="0"/>
              </a:spcAft>
              <a:buClrTx/>
              <a:buSzTx/>
              <a:buFontTx/>
              <a:buNone/>
              <a:tabLst/>
            </a:pPr>
            <a:endParaRPr lang="fr-FR" dirty="0"/>
          </a:p>
          <a:p>
            <a:pPr marL="0" marR="0" indent="0" algn="l"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6562836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2468424"/>
            <a:ext cx="10541316" cy="3980577"/>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2:</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sz="2000" dirty="0"/>
          </a:p>
          <a:p>
            <a:pPr algn="l"/>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Object</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err="1">
                <a:solidFill>
                  <a:srgbClr val="9872A2"/>
                </a:solidFill>
                <a:latin typeface="Consolas" panose="020B0609020204030204" pitchFamily="49" charset="0"/>
              </a:rPr>
              <a:t>PSCustomObject</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a:t>
            </a:r>
          </a:p>
          <a:p>
            <a:pPr algn="l"/>
            <a:r>
              <a:rPr lang="fr-FR" sz="2000" dirty="0">
                <a:solidFill>
                  <a:srgbClr val="6089B4"/>
                </a:solidFill>
                <a:latin typeface="Consolas" panose="020B0609020204030204" pitchFamily="49" charset="0"/>
              </a:rPr>
              <a:t>Nom</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9AA83A"/>
                </a:solidFill>
                <a:latin typeface="Consolas" panose="020B0609020204030204" pitchFamily="49" charset="0"/>
              </a:rPr>
              <a:t>"Mazoyer"</a:t>
            </a:r>
            <a:endParaRPr lang="fr-FR" sz="2000" dirty="0">
              <a:solidFill>
                <a:srgbClr val="C5C8C6"/>
              </a:solidFill>
              <a:latin typeface="Consolas" panose="020B0609020204030204" pitchFamily="49" charset="0"/>
            </a:endParaRPr>
          </a:p>
          <a:p>
            <a:pPr algn="l"/>
            <a:r>
              <a:rPr lang="fr-FR" sz="2000" dirty="0" err="1">
                <a:solidFill>
                  <a:srgbClr val="6089B4"/>
                </a:solidFill>
                <a:latin typeface="Consolas" panose="020B0609020204030204" pitchFamily="49" charset="0"/>
              </a:rPr>
              <a:t>Prenom</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9AA83A"/>
                </a:solidFill>
                <a:latin typeface="Consolas" panose="020B0609020204030204" pitchFamily="49" charset="0"/>
              </a:rPr>
              <a:t>"Julien"</a:t>
            </a:r>
            <a:endParaRPr lang="fr-FR" sz="2000" dirty="0">
              <a:solidFill>
                <a:srgbClr val="C5C8C6"/>
              </a:solidFill>
              <a:latin typeface="Consolas" panose="020B0609020204030204" pitchFamily="49" charset="0"/>
            </a:endParaRPr>
          </a:p>
          <a:p>
            <a:pPr algn="l"/>
            <a:r>
              <a:rPr lang="fr-FR" sz="2000" dirty="0">
                <a:solidFill>
                  <a:srgbClr val="6089B4"/>
                </a:solidFill>
                <a:latin typeface="Consolas" panose="020B0609020204030204" pitchFamily="49" charset="0"/>
              </a:rPr>
              <a:t>Age</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6089B4"/>
                </a:solidFill>
                <a:latin typeface="Consolas" panose="020B0609020204030204" pitchFamily="49" charset="0"/>
              </a:rPr>
              <a:t>33</a:t>
            </a:r>
            <a:endParaRPr lang="fr-FR" sz="2000" dirty="0">
              <a:solidFill>
                <a:srgbClr val="C5C8C6"/>
              </a:solidFill>
              <a:latin typeface="Consolas" panose="020B0609020204030204" pitchFamily="49" charset="0"/>
            </a:endParaRPr>
          </a:p>
          <a:p>
            <a:pPr algn="l"/>
            <a:r>
              <a:rPr lang="fr-FR" sz="2000" dirty="0">
                <a:solidFill>
                  <a:srgbClr val="C5C8C6"/>
                </a:solidFill>
                <a:latin typeface="Consolas" panose="020B0609020204030204" pitchFamily="49" charset="0"/>
              </a:rPr>
              <a:t>}</a:t>
            </a:r>
          </a:p>
          <a:p>
            <a:pPr algn="l"/>
            <a:br>
              <a:rPr lang="fr-FR" sz="2000" dirty="0">
                <a:solidFill>
                  <a:srgbClr val="C5C8C6"/>
                </a:solidFill>
                <a:latin typeface="Consolas" panose="020B0609020204030204" pitchFamily="49" charset="0"/>
              </a:rPr>
            </a:br>
            <a:r>
              <a:rPr lang="fr-FR" sz="2000" dirty="0">
                <a:solidFill>
                  <a:srgbClr val="9872A2"/>
                </a:solidFill>
                <a:latin typeface="Consolas" panose="020B0609020204030204" pitchFamily="49" charset="0"/>
              </a:rPr>
              <a:t>Write-Host</a:t>
            </a:r>
            <a:r>
              <a:rPr lang="fr-FR" sz="2000" dirty="0">
                <a:solidFill>
                  <a:srgbClr val="C5C8C6"/>
                </a:solidFill>
                <a:latin typeface="Consolas" panose="020B0609020204030204" pitchFamily="49" charset="0"/>
              </a:rPr>
              <a:t> </a:t>
            </a:r>
            <a:r>
              <a:rPr lang="fr-FR" sz="2000" dirty="0">
                <a:solidFill>
                  <a:srgbClr val="9AA83A"/>
                </a:solidFill>
                <a:latin typeface="Consolas" panose="020B0609020204030204" pitchFamily="49" charset="0"/>
              </a:rPr>
              <a:t>"Bonjour, je m'</a:t>
            </a:r>
            <a:r>
              <a:rPr lang="fr-FR" sz="2000" dirty="0" err="1">
                <a:solidFill>
                  <a:srgbClr val="9AA83A"/>
                </a:solidFill>
                <a:latin typeface="Consolas" panose="020B0609020204030204" pitchFamily="49" charset="0"/>
              </a:rPr>
              <a:t>apelle</a:t>
            </a:r>
            <a:r>
              <a:rPr lang="fr-FR" sz="2000" dirty="0">
                <a:solidFill>
                  <a:srgbClr val="9AA83A"/>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9AA83A"/>
                </a:solidFill>
                <a:latin typeface="Consolas" panose="020B0609020204030204" pitchFamily="49" charset="0"/>
              </a:rPr>
              <a:t>(</a:t>
            </a:r>
            <a:r>
              <a:rPr lang="fr-FR" sz="2000" dirty="0">
                <a:solidFill>
                  <a:srgbClr val="676867"/>
                </a:solidFill>
                <a:latin typeface="Consolas" panose="020B0609020204030204" pitchFamily="49" charset="0"/>
              </a:rPr>
              <a:t>$</a:t>
            </a:r>
            <a:r>
              <a:rPr lang="fr-FR" sz="2000" dirty="0" err="1">
                <a:solidFill>
                  <a:srgbClr val="6089B4"/>
                </a:solidFill>
                <a:latin typeface="Consolas" panose="020B0609020204030204" pitchFamily="49" charset="0"/>
              </a:rPr>
              <a:t>Object</a:t>
            </a:r>
            <a:r>
              <a:rPr lang="fr-FR" sz="2000" dirty="0" err="1">
                <a:solidFill>
                  <a:srgbClr val="CE6700"/>
                </a:solidFill>
                <a:latin typeface="Consolas" panose="020B0609020204030204" pitchFamily="49" charset="0"/>
              </a:rPr>
              <a:t>.Prenom</a:t>
            </a:r>
            <a:r>
              <a:rPr lang="fr-FR" sz="2000" dirty="0">
                <a:solidFill>
                  <a:srgbClr val="9AA83A"/>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9AA83A"/>
                </a:solidFill>
                <a:latin typeface="Consolas" panose="020B0609020204030204" pitchFamily="49" charset="0"/>
              </a:rPr>
              <a:t>(</a:t>
            </a:r>
            <a:r>
              <a:rPr lang="fr-FR" sz="2000" dirty="0">
                <a:solidFill>
                  <a:srgbClr val="676867"/>
                </a:solidFill>
                <a:latin typeface="Consolas" panose="020B0609020204030204" pitchFamily="49" charset="0"/>
              </a:rPr>
              <a:t>$</a:t>
            </a:r>
            <a:r>
              <a:rPr lang="fr-FR" sz="2000" dirty="0" err="1">
                <a:solidFill>
                  <a:srgbClr val="6089B4"/>
                </a:solidFill>
                <a:latin typeface="Consolas" panose="020B0609020204030204" pitchFamily="49" charset="0"/>
              </a:rPr>
              <a:t>Object</a:t>
            </a:r>
            <a:r>
              <a:rPr lang="fr-FR" sz="2000" dirty="0" err="1">
                <a:solidFill>
                  <a:srgbClr val="CE6700"/>
                </a:solidFill>
                <a:latin typeface="Consolas" panose="020B0609020204030204" pitchFamily="49" charset="0"/>
              </a:rPr>
              <a:t>.Nom</a:t>
            </a:r>
            <a:r>
              <a:rPr lang="fr-FR" sz="2000" dirty="0">
                <a:solidFill>
                  <a:srgbClr val="9AA83A"/>
                </a:solidFill>
                <a:latin typeface="Consolas" panose="020B0609020204030204" pitchFamily="49" charset="0"/>
              </a:rPr>
              <a:t>) et j'ai </a:t>
            </a:r>
            <a:r>
              <a:rPr lang="fr-FR" sz="2000" dirty="0">
                <a:solidFill>
                  <a:srgbClr val="676867"/>
                </a:solidFill>
                <a:latin typeface="Consolas" panose="020B0609020204030204" pitchFamily="49" charset="0"/>
              </a:rPr>
              <a:t>$</a:t>
            </a:r>
            <a:r>
              <a:rPr lang="fr-FR" sz="2000" dirty="0">
                <a:solidFill>
                  <a:srgbClr val="9AA83A"/>
                </a:solidFill>
                <a:latin typeface="Consolas" panose="020B0609020204030204" pitchFamily="49" charset="0"/>
              </a:rPr>
              <a:t>(</a:t>
            </a:r>
            <a:r>
              <a:rPr lang="fr-FR" sz="2000" dirty="0">
                <a:solidFill>
                  <a:srgbClr val="676867"/>
                </a:solidFill>
                <a:latin typeface="Consolas" panose="020B0609020204030204" pitchFamily="49" charset="0"/>
              </a:rPr>
              <a:t>$</a:t>
            </a:r>
            <a:r>
              <a:rPr lang="fr-FR" sz="2000" dirty="0" err="1">
                <a:solidFill>
                  <a:srgbClr val="6089B4"/>
                </a:solidFill>
                <a:latin typeface="Consolas" panose="020B0609020204030204" pitchFamily="49" charset="0"/>
              </a:rPr>
              <a:t>Object</a:t>
            </a:r>
            <a:r>
              <a:rPr lang="fr-FR" sz="2000" dirty="0" err="1">
                <a:solidFill>
                  <a:srgbClr val="CE6700"/>
                </a:solidFill>
                <a:latin typeface="Consolas" panose="020B0609020204030204" pitchFamily="49" charset="0"/>
              </a:rPr>
              <a:t>.Age</a:t>
            </a:r>
            <a:r>
              <a:rPr lang="fr-FR" sz="2000" dirty="0">
                <a:solidFill>
                  <a:srgbClr val="9AA83A"/>
                </a:solidFill>
                <a:latin typeface="Consolas" panose="020B0609020204030204" pitchFamily="49" charset="0"/>
              </a:rPr>
              <a:t>) ans"</a:t>
            </a:r>
            <a:endParaRPr lang="fr-FR" sz="2000" dirty="0">
              <a:solidFill>
                <a:srgbClr val="C5C8C6"/>
              </a:solidFill>
              <a:latin typeface="Consolas" panose="020B0609020204030204" pitchFamily="49" charset="0"/>
            </a:endParaRPr>
          </a:p>
          <a:p>
            <a:pPr marL="0" marR="0" indent="0" algn="l"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5488180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351076" y="2874760"/>
            <a:ext cx="10541316" cy="3611245"/>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3:</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dirty="0"/>
          </a:p>
          <a:p>
            <a:pPr algn="l"/>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Phrase</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9AA83A"/>
                </a:solidFill>
                <a:latin typeface="Consolas" panose="020B0609020204030204" pitchFamily="49" charset="0"/>
              </a:rPr>
              <a:t>"Ce ne sont pas les androïdes que vous recherchez"</a:t>
            </a:r>
            <a:endParaRPr lang="fr-FR" sz="2000" dirty="0">
              <a:solidFill>
                <a:srgbClr val="C5C8C6"/>
              </a:solidFill>
              <a:latin typeface="Consolas" panose="020B0609020204030204" pitchFamily="49" charset="0"/>
            </a:endParaRPr>
          </a:p>
          <a:p>
            <a:pPr algn="l"/>
            <a:br>
              <a:rPr lang="fr-FR" sz="2000" dirty="0">
                <a:solidFill>
                  <a:srgbClr val="C5C8C6"/>
                </a:solidFill>
                <a:latin typeface="Consolas" panose="020B0609020204030204" pitchFamily="49" charset="0"/>
              </a:rPr>
            </a:br>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Phrase</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Phrase</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-replace</a:t>
            </a:r>
            <a:r>
              <a:rPr lang="fr-FR" sz="2000" dirty="0">
                <a:solidFill>
                  <a:srgbClr val="C5C8C6"/>
                </a:solidFill>
                <a:latin typeface="Consolas" panose="020B0609020204030204" pitchFamily="49" charset="0"/>
              </a:rPr>
              <a:t> </a:t>
            </a:r>
            <a:r>
              <a:rPr lang="fr-FR" sz="2000" dirty="0">
                <a:solidFill>
                  <a:srgbClr val="9AA83A"/>
                </a:solidFill>
                <a:latin typeface="Consolas" panose="020B0609020204030204" pitchFamily="49" charset="0"/>
              </a:rPr>
              <a:t>"e"</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9AA83A"/>
                </a:solidFill>
                <a:latin typeface="Consolas" panose="020B0609020204030204" pitchFamily="49" charset="0"/>
              </a:rPr>
              <a:t>"3"</a:t>
            </a:r>
            <a:endParaRPr lang="fr-FR" sz="2000" dirty="0">
              <a:solidFill>
                <a:srgbClr val="C5C8C6"/>
              </a:solidFill>
              <a:latin typeface="Consolas" panose="020B0609020204030204" pitchFamily="49" charset="0"/>
            </a:endParaRPr>
          </a:p>
          <a:p>
            <a:pPr algn="l"/>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Phrase</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Phrase</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-split</a:t>
            </a:r>
            <a:r>
              <a:rPr lang="fr-FR" sz="2000" dirty="0">
                <a:solidFill>
                  <a:srgbClr val="C5C8C6"/>
                </a:solidFill>
                <a:latin typeface="Consolas" panose="020B0609020204030204" pitchFamily="49" charset="0"/>
              </a:rPr>
              <a:t> </a:t>
            </a:r>
            <a:r>
              <a:rPr lang="fr-FR" sz="2000" dirty="0">
                <a:solidFill>
                  <a:srgbClr val="9AA83A"/>
                </a:solidFill>
                <a:latin typeface="Consolas" panose="020B0609020204030204" pitchFamily="49" charset="0"/>
              </a:rPr>
              <a:t>" "</a:t>
            </a:r>
            <a:endParaRPr lang="fr-FR" sz="2000" dirty="0">
              <a:solidFill>
                <a:srgbClr val="C5C8C6"/>
              </a:solidFill>
              <a:latin typeface="Consolas" panose="020B0609020204030204" pitchFamily="49" charset="0"/>
            </a:endParaRPr>
          </a:p>
          <a:p>
            <a:pPr algn="l"/>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Phrase</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a:solidFill>
                  <a:srgbClr val="6089B4"/>
                </a:solidFill>
                <a:latin typeface="Consolas" panose="020B0609020204030204" pitchFamily="49" charset="0"/>
              </a:rPr>
              <a:t>Phrase</a:t>
            </a:r>
            <a:r>
              <a:rPr lang="fr-FR" sz="2000" dirty="0">
                <a:solidFill>
                  <a:srgbClr val="C5C8C6"/>
                </a:solidFill>
                <a:latin typeface="Consolas" panose="020B0609020204030204" pitchFamily="49" charset="0"/>
              </a:rPr>
              <a:t>[</a:t>
            </a:r>
            <a:r>
              <a:rPr lang="fr-FR" sz="2000" dirty="0">
                <a:solidFill>
                  <a:srgbClr val="6089B4"/>
                </a:solidFill>
                <a:latin typeface="Consolas" panose="020B0609020204030204" pitchFamily="49" charset="0"/>
              </a:rPr>
              <a:t>2</a:t>
            </a:r>
            <a:r>
              <a:rPr lang="fr-FR" sz="2000" dirty="0">
                <a:solidFill>
                  <a:srgbClr val="C5C8C6"/>
                </a:solidFill>
                <a:latin typeface="Consolas" panose="020B0609020204030204" pitchFamily="49" charset="0"/>
              </a:rPr>
              <a:t>]</a:t>
            </a:r>
          </a:p>
          <a:p>
            <a:pPr algn="l"/>
            <a:r>
              <a:rPr lang="fr-FR" sz="2000" dirty="0">
                <a:solidFill>
                  <a:srgbClr val="676867"/>
                </a:solidFill>
                <a:latin typeface="Consolas" panose="020B0609020204030204" pitchFamily="49" charset="0"/>
              </a:rPr>
              <a:t>$</a:t>
            </a:r>
            <a:r>
              <a:rPr lang="fr-FR" sz="2000" dirty="0" err="1">
                <a:solidFill>
                  <a:srgbClr val="6089B4"/>
                </a:solidFill>
                <a:latin typeface="Consolas" panose="020B0609020204030204" pitchFamily="49" charset="0"/>
              </a:rPr>
              <a:t>Phrase</a:t>
            </a:r>
            <a:r>
              <a:rPr lang="fr-FR" sz="2000" dirty="0" err="1">
                <a:solidFill>
                  <a:srgbClr val="CE6700"/>
                </a:solidFill>
                <a:latin typeface="Consolas" panose="020B0609020204030204" pitchFamily="49" charset="0"/>
              </a:rPr>
              <a:t>.ToUpper</a:t>
            </a:r>
            <a:r>
              <a:rPr lang="fr-FR" sz="2000" dirty="0">
                <a:solidFill>
                  <a:srgbClr val="C5C8C6"/>
                </a:solidFill>
                <a:latin typeface="Consolas" panose="020B0609020204030204" pitchFamily="49" charset="0"/>
              </a:rPr>
              <a:t>()</a:t>
            </a:r>
          </a:p>
          <a:p>
            <a:pPr marL="0" marR="0" indent="0" algn="l"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79558517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Qu'est-ce que PowerShell ?</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676399" y="1537742"/>
            <a:ext cx="10059379"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42900" lvl="8" indent="-342900" algn="l">
              <a:spcBef>
                <a:spcPts val="1000"/>
              </a:spcBef>
              <a:buFont typeface="Wingdings" panose="05000000000000000000" pitchFamily="2" charset="2"/>
              <a:buChar char="§"/>
              <a:defRPr sz="1800"/>
            </a:pPr>
            <a:r>
              <a:rPr lang="fr-FR" sz="2200" b="1" err="1">
                <a:solidFill>
                  <a:srgbClr val="BE1911"/>
                </a:solidFill>
                <a:latin typeface="Montserrat Semi" charset="0"/>
                <a:ea typeface="Montserrat Semi" charset="0"/>
                <a:cs typeface="Montserrat Semi" charset="0"/>
                <a:sym typeface="Calibri"/>
              </a:rPr>
              <a:t>Powershell</a:t>
            </a:r>
            <a:r>
              <a:rPr lang="fr-FR" sz="2200" b="1">
                <a:solidFill>
                  <a:srgbClr val="BE1911"/>
                </a:solidFill>
                <a:latin typeface="Montserrat Semi" charset="0"/>
                <a:ea typeface="Montserrat Semi" charset="0"/>
                <a:cs typeface="Montserrat Semi" charset="0"/>
                <a:sym typeface="Calibri"/>
              </a:rPr>
              <a:t> &amp; version de Windows</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graphicFrame>
        <p:nvGraphicFramePr>
          <p:cNvPr id="4" name="Tableau 3">
            <a:extLst>
              <a:ext uri="{FF2B5EF4-FFF2-40B4-BE49-F238E27FC236}">
                <a16:creationId xmlns:a16="http://schemas.microsoft.com/office/drawing/2014/main" id="{D56F2B16-D4CF-4189-A57D-AB6181243234}"/>
              </a:ext>
            </a:extLst>
          </p:cNvPr>
          <p:cNvGraphicFramePr>
            <a:graphicFrameLocks noGrp="1"/>
          </p:cNvGraphicFramePr>
          <p:nvPr>
            <p:extLst>
              <p:ext uri="{D42A27DB-BD31-4B8C-83A1-F6EECF244321}">
                <p14:modId xmlns:p14="http://schemas.microsoft.com/office/powerpoint/2010/main" val="3130499455"/>
              </p:ext>
            </p:extLst>
          </p:nvPr>
        </p:nvGraphicFramePr>
        <p:xfrm>
          <a:off x="1676399" y="2079970"/>
          <a:ext cx="10382250" cy="4258872"/>
        </p:xfrm>
        <a:graphic>
          <a:graphicData uri="http://schemas.openxmlformats.org/drawingml/2006/table">
            <a:tbl>
              <a:tblPr firstRow="1" bandRow="1">
                <a:tableStyleId>{5940675A-B579-460E-94D1-54222C63F5DA}</a:tableStyleId>
              </a:tblPr>
              <a:tblGrid>
                <a:gridCol w="2076450">
                  <a:extLst>
                    <a:ext uri="{9D8B030D-6E8A-4147-A177-3AD203B41FA5}">
                      <a16:colId xmlns:a16="http://schemas.microsoft.com/office/drawing/2014/main" val="2540208428"/>
                    </a:ext>
                  </a:extLst>
                </a:gridCol>
                <a:gridCol w="2076450">
                  <a:extLst>
                    <a:ext uri="{9D8B030D-6E8A-4147-A177-3AD203B41FA5}">
                      <a16:colId xmlns:a16="http://schemas.microsoft.com/office/drawing/2014/main" val="2387189743"/>
                    </a:ext>
                  </a:extLst>
                </a:gridCol>
                <a:gridCol w="2076450">
                  <a:extLst>
                    <a:ext uri="{9D8B030D-6E8A-4147-A177-3AD203B41FA5}">
                      <a16:colId xmlns:a16="http://schemas.microsoft.com/office/drawing/2014/main" val="1450660927"/>
                    </a:ext>
                  </a:extLst>
                </a:gridCol>
                <a:gridCol w="2076450">
                  <a:extLst>
                    <a:ext uri="{9D8B030D-6E8A-4147-A177-3AD203B41FA5}">
                      <a16:colId xmlns:a16="http://schemas.microsoft.com/office/drawing/2014/main" val="4097424162"/>
                    </a:ext>
                  </a:extLst>
                </a:gridCol>
                <a:gridCol w="2076450">
                  <a:extLst>
                    <a:ext uri="{9D8B030D-6E8A-4147-A177-3AD203B41FA5}">
                      <a16:colId xmlns:a16="http://schemas.microsoft.com/office/drawing/2014/main" val="3937600832"/>
                    </a:ext>
                  </a:extLst>
                </a:gridCol>
              </a:tblGrid>
              <a:tr h="635146">
                <a:tc>
                  <a:txBody>
                    <a:bodyPr/>
                    <a:lstStyle/>
                    <a:p>
                      <a:pPr>
                        <a:buNone/>
                      </a:pPr>
                      <a:endParaRPr lang="fr-FR" dirty="0">
                        <a:latin typeface="Montserrat"/>
                      </a:endParaRPr>
                    </a:p>
                  </a:txBody>
                  <a:tcPr/>
                </a:tc>
                <a:tc>
                  <a:txBody>
                    <a:bodyPr/>
                    <a:lstStyle/>
                    <a:p>
                      <a:pPr>
                        <a:buNone/>
                      </a:pPr>
                      <a:r>
                        <a:rPr lang="fr-FR" dirty="0">
                          <a:latin typeface="Montserrat"/>
                        </a:rPr>
                        <a:t>XP</a:t>
                      </a:r>
                    </a:p>
                    <a:p>
                      <a:pPr>
                        <a:buNone/>
                      </a:pPr>
                      <a:r>
                        <a:rPr lang="fr-FR" dirty="0">
                          <a:latin typeface="Montserrat"/>
                        </a:rPr>
                        <a:t>2008</a:t>
                      </a:r>
                    </a:p>
                  </a:txBody>
                  <a:tcPr/>
                </a:tc>
                <a:tc>
                  <a:txBody>
                    <a:bodyPr/>
                    <a:lstStyle/>
                    <a:p>
                      <a:pPr>
                        <a:buNone/>
                      </a:pPr>
                      <a:r>
                        <a:rPr lang="fr-FR" dirty="0">
                          <a:latin typeface="Montserrat"/>
                        </a:rPr>
                        <a:t>7</a:t>
                      </a:r>
                    </a:p>
                    <a:p>
                      <a:pPr>
                        <a:buNone/>
                      </a:pPr>
                      <a:r>
                        <a:rPr lang="fr-FR" dirty="0">
                          <a:latin typeface="Montserrat"/>
                        </a:rPr>
                        <a:t>2008R2</a:t>
                      </a:r>
                    </a:p>
                  </a:txBody>
                  <a:tcPr/>
                </a:tc>
                <a:tc>
                  <a:txBody>
                    <a:bodyPr/>
                    <a:lstStyle/>
                    <a:p>
                      <a:pPr>
                        <a:buNone/>
                      </a:pPr>
                      <a:r>
                        <a:rPr lang="fr-FR">
                          <a:latin typeface="Montserrat"/>
                        </a:rPr>
                        <a:t>8.x</a:t>
                      </a:r>
                    </a:p>
                    <a:p>
                      <a:pPr>
                        <a:buNone/>
                      </a:pPr>
                      <a:r>
                        <a:rPr lang="fr-FR">
                          <a:latin typeface="Montserrat"/>
                        </a:rPr>
                        <a:t>2012/2012R2</a:t>
                      </a:r>
                    </a:p>
                  </a:txBody>
                  <a:tcPr/>
                </a:tc>
                <a:tc>
                  <a:txBody>
                    <a:bodyPr/>
                    <a:lstStyle/>
                    <a:p>
                      <a:pPr>
                        <a:buNone/>
                      </a:pPr>
                      <a:r>
                        <a:rPr lang="fr-FR">
                          <a:latin typeface="Montserrat"/>
                        </a:rPr>
                        <a:t>10</a:t>
                      </a:r>
                    </a:p>
                    <a:p>
                      <a:pPr>
                        <a:buNone/>
                      </a:pPr>
                      <a:r>
                        <a:rPr lang="fr-FR">
                          <a:latin typeface="Montserrat"/>
                        </a:rPr>
                        <a:t>2016</a:t>
                      </a:r>
                    </a:p>
                  </a:txBody>
                  <a:tcPr/>
                </a:tc>
                <a:extLst>
                  <a:ext uri="{0D108BD9-81ED-4DB2-BD59-A6C34878D82A}">
                    <a16:rowId xmlns:a16="http://schemas.microsoft.com/office/drawing/2014/main" val="2933710103"/>
                  </a:ext>
                </a:extLst>
              </a:tr>
              <a:tr h="603132">
                <a:tc>
                  <a:txBody>
                    <a:bodyPr/>
                    <a:lstStyle/>
                    <a:p>
                      <a:pPr>
                        <a:buNone/>
                      </a:pPr>
                      <a:r>
                        <a:rPr lang="fr-FR" dirty="0">
                          <a:latin typeface="Montserrat"/>
                        </a:rPr>
                        <a:t>1.0</a:t>
                      </a: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dirty="0">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144912792"/>
                  </a:ext>
                </a:extLst>
              </a:tr>
              <a:tr h="603132">
                <a:tc>
                  <a:txBody>
                    <a:bodyPr/>
                    <a:lstStyle/>
                    <a:p>
                      <a:pPr>
                        <a:buNone/>
                      </a:pPr>
                      <a:r>
                        <a:rPr lang="fr-FR">
                          <a:latin typeface="Montserrat"/>
                        </a:rPr>
                        <a:t>2.0</a:t>
                      </a:r>
                    </a:p>
                  </a:txBody>
                  <a:tcPr/>
                </a:tc>
                <a:tc>
                  <a:txBody>
                    <a:bodyPr/>
                    <a:lstStyle/>
                    <a:p>
                      <a:pPr>
                        <a:buNone/>
                      </a:pPr>
                      <a:endParaRPr lang="fr-FR" dirty="0">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3982143466"/>
                  </a:ext>
                </a:extLst>
              </a:tr>
              <a:tr h="603132">
                <a:tc>
                  <a:txBody>
                    <a:bodyPr/>
                    <a:lstStyle/>
                    <a:p>
                      <a:pPr>
                        <a:buNone/>
                      </a:pPr>
                      <a:r>
                        <a:rPr lang="fr-FR">
                          <a:latin typeface="Montserrat"/>
                        </a:rPr>
                        <a:t>3.0</a:t>
                      </a:r>
                    </a:p>
                  </a:txBody>
                  <a:tcPr/>
                </a:tc>
                <a:tc>
                  <a:txBody>
                    <a:bodyPr/>
                    <a:lstStyle/>
                    <a:p>
                      <a:pPr>
                        <a:buNone/>
                      </a:pPr>
                      <a:endParaRPr lang="fr-FR">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488348118"/>
                  </a:ext>
                </a:extLst>
              </a:tr>
              <a:tr h="603132">
                <a:tc>
                  <a:txBody>
                    <a:bodyPr/>
                    <a:lstStyle/>
                    <a:p>
                      <a:pPr>
                        <a:buNone/>
                      </a:pPr>
                      <a:r>
                        <a:rPr lang="fr-FR">
                          <a:latin typeface="Montserrat"/>
                        </a:rPr>
                        <a:t>4.0</a:t>
                      </a:r>
                    </a:p>
                  </a:txBody>
                  <a:tcPr/>
                </a:tc>
                <a:tc>
                  <a:txBody>
                    <a:bodyPr/>
                    <a:lstStyle/>
                    <a:p>
                      <a:pPr>
                        <a:buNone/>
                      </a:pPr>
                      <a:endParaRPr lang="fr-FR">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3784537904"/>
                  </a:ext>
                </a:extLst>
              </a:tr>
              <a:tr h="603132">
                <a:tc>
                  <a:txBody>
                    <a:bodyPr/>
                    <a:lstStyle/>
                    <a:p>
                      <a:pPr>
                        <a:buNone/>
                      </a:pPr>
                      <a:r>
                        <a:rPr lang="fr-FR">
                          <a:latin typeface="Montserrat"/>
                        </a:rPr>
                        <a:t>5.x</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extLst>
                  <a:ext uri="{0D108BD9-81ED-4DB2-BD59-A6C34878D82A}">
                    <a16:rowId xmlns:a16="http://schemas.microsoft.com/office/drawing/2014/main" val="1423650903"/>
                  </a:ext>
                </a:extLst>
              </a:tr>
              <a:tr h="603132">
                <a:tc>
                  <a:txBody>
                    <a:bodyPr/>
                    <a:lstStyle/>
                    <a:p>
                      <a:pPr>
                        <a:buNone/>
                      </a:pPr>
                      <a:r>
                        <a:rPr lang="fr-FR" b="1">
                          <a:solidFill>
                            <a:schemeClr val="accent5">
                              <a:lumMod val="60000"/>
                              <a:lumOff val="40000"/>
                            </a:schemeClr>
                          </a:solidFill>
                          <a:latin typeface="Montserrat"/>
                        </a:rPr>
                        <a:t>6.x</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tc>
                <a:tc>
                  <a:txBody>
                    <a:bodyPr/>
                    <a:lstStyle/>
                    <a:p>
                      <a:pPr>
                        <a:buNone/>
                      </a:pPr>
                      <a:endParaRPr lang="fr-FR">
                        <a:solidFill>
                          <a:schemeClr val="bg1">
                            <a:lumMod val="50000"/>
                          </a:schemeClr>
                        </a:solidFill>
                        <a:latin typeface="Montserrat"/>
                      </a:endParaRPr>
                    </a:p>
                  </a:txBody>
                  <a:tcPr>
                    <a:solidFill>
                      <a:schemeClr val="bg1"/>
                    </a:solidFill>
                  </a:tcPr>
                </a:tc>
                <a:tc>
                  <a:txBody>
                    <a:bodyPr/>
                    <a:lstStyle/>
                    <a:p>
                      <a:pPr>
                        <a:buNone/>
                      </a:pPr>
                      <a:r>
                        <a:rPr lang="fr-FR" sz="1600" dirty="0">
                          <a:latin typeface="Montserrat"/>
                        </a:rPr>
                        <a:t>Et Linux, Mac Os …</a:t>
                      </a:r>
                    </a:p>
                  </a:txBody>
                  <a:tcPr>
                    <a:solidFill>
                      <a:schemeClr val="accent1">
                        <a:lumMod val="60000"/>
                        <a:lumOff val="40000"/>
                      </a:schemeClr>
                    </a:solidFill>
                  </a:tcPr>
                </a:tc>
                <a:extLst>
                  <a:ext uri="{0D108BD9-81ED-4DB2-BD59-A6C34878D82A}">
                    <a16:rowId xmlns:a16="http://schemas.microsoft.com/office/drawing/2014/main" val="3853439222"/>
                  </a:ext>
                </a:extLst>
              </a:tr>
            </a:tbl>
          </a:graphicData>
        </a:graphic>
      </p:graphicFrame>
      <p:sp>
        <p:nvSpPr>
          <p:cNvPr id="6" name="ZoneTexte 5">
            <a:extLst>
              <a:ext uri="{FF2B5EF4-FFF2-40B4-BE49-F238E27FC236}">
                <a16:creationId xmlns:a16="http://schemas.microsoft.com/office/drawing/2014/main" id="{246F7200-04EE-4FBB-9B9D-087A6B6377E3}"/>
              </a:ext>
            </a:extLst>
          </p:cNvPr>
          <p:cNvSpPr txBox="1"/>
          <p:nvPr/>
        </p:nvSpPr>
        <p:spPr>
          <a:xfrm>
            <a:off x="1676399" y="6588537"/>
            <a:ext cx="1038225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fr-FR" sz="2000" b="1" i="0" u="none" strike="noStrike" cap="none" spc="0" normalizeH="0" baseline="0" dirty="0">
                <a:ln>
                  <a:noFill/>
                </a:ln>
                <a:solidFill>
                  <a:srgbClr val="BE1811"/>
                </a:solidFill>
                <a:effectLst/>
                <a:uFillTx/>
                <a:latin typeface="Montserrat Semi"/>
                <a:sym typeface="Helvetica Light"/>
              </a:rPr>
              <a:t>Répertoire </a:t>
            </a:r>
            <a:r>
              <a:rPr lang="fr-FR" sz="2000" b="1" dirty="0">
                <a:solidFill>
                  <a:srgbClr val="BE1811"/>
                </a:solidFill>
                <a:latin typeface="Montserrat Semi"/>
              </a:rPr>
              <a:t>d’installation : </a:t>
            </a:r>
            <a:r>
              <a:rPr lang="fr-FR" sz="2000" dirty="0">
                <a:solidFill>
                  <a:schemeClr val="tx1"/>
                </a:solidFill>
                <a:latin typeface="Montserrat Semi"/>
              </a:rPr>
              <a:t>C</a:t>
            </a:r>
            <a:r>
              <a:rPr lang="fr-FR" sz="2000" dirty="0">
                <a:latin typeface="Montserrat Semi"/>
              </a:rPr>
              <a:t>:\Windows\System32\WindowsPowerShell</a:t>
            </a:r>
            <a:endParaRPr kumimoji="0" lang="fr-FR" sz="2000" i="0" u="none" strike="noStrike" cap="none" spc="0" normalizeH="0" baseline="0" dirty="0">
              <a:ln>
                <a:noFill/>
              </a:ln>
              <a:solidFill>
                <a:srgbClr val="000000"/>
              </a:solidFill>
              <a:effectLst/>
              <a:uFillTx/>
              <a:latin typeface="Montserrat Semi"/>
              <a:sym typeface="Helvetica Light"/>
            </a:endParaRPr>
          </a:p>
        </p:txBody>
      </p:sp>
      <p:sp>
        <p:nvSpPr>
          <p:cNvPr id="8" name="ZoneTexte 7">
            <a:extLst>
              <a:ext uri="{FF2B5EF4-FFF2-40B4-BE49-F238E27FC236}">
                <a16:creationId xmlns:a16="http://schemas.microsoft.com/office/drawing/2014/main" id="{59EE3A0B-8061-4C42-94BD-58C19D1B0F01}"/>
              </a:ext>
            </a:extLst>
          </p:cNvPr>
          <p:cNvSpPr txBox="1"/>
          <p:nvPr/>
        </p:nvSpPr>
        <p:spPr>
          <a:xfrm>
            <a:off x="3137841" y="7738448"/>
            <a:ext cx="6832538" cy="533479"/>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2800" dirty="0">
                <a:latin typeface="consolas"/>
              </a:rPr>
              <a:t> </a:t>
            </a:r>
            <a:r>
              <a:rPr lang="fr-FR" sz="2800" dirty="0">
                <a:solidFill>
                  <a:srgbClr val="FF4500"/>
                </a:solidFill>
                <a:latin typeface="consolas"/>
              </a:rPr>
              <a:t>$</a:t>
            </a:r>
            <a:r>
              <a:rPr lang="fr-FR" sz="2800">
                <a:solidFill>
                  <a:srgbClr val="FF4500"/>
                </a:solidFill>
                <a:latin typeface="consolas"/>
              </a:rPr>
              <a:t>PSVersionTable</a:t>
            </a:r>
            <a:r>
              <a:rPr lang="fr-FR" sz="2800">
                <a:solidFill>
                  <a:srgbClr val="A9A9A9"/>
                </a:solidFill>
                <a:latin typeface="consolas"/>
              </a:rPr>
              <a:t>.</a:t>
            </a:r>
            <a:r>
              <a:rPr lang="fr-FR" sz="2800">
                <a:solidFill>
                  <a:schemeClr val="bg1"/>
                </a:solidFill>
                <a:latin typeface="consolas"/>
              </a:rPr>
              <a:t>PSVersion</a:t>
            </a:r>
            <a:r>
              <a:rPr lang="fr-FR" sz="2800" dirty="0">
                <a:solidFill>
                  <a:prstClr val="black"/>
                </a:solidFill>
                <a:latin typeface="consolas"/>
              </a:rPr>
              <a:t> </a:t>
            </a:r>
          </a:p>
        </p:txBody>
      </p:sp>
      <p:pic>
        <p:nvPicPr>
          <p:cNvPr id="9" name="Image 8">
            <a:extLst>
              <a:ext uri="{FF2B5EF4-FFF2-40B4-BE49-F238E27FC236}">
                <a16:creationId xmlns:a16="http://schemas.microsoft.com/office/drawing/2014/main" id="{A5A5688A-E886-49D4-B434-A22C742FD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373320"/>
            <a:ext cx="1263736" cy="1263736"/>
          </a:xfrm>
          <a:prstGeom prst="rect">
            <a:avLst/>
          </a:prstGeom>
        </p:spPr>
      </p:pic>
    </p:spTree>
    <p:extLst>
      <p:ext uri="{BB962C8B-B14F-4D97-AF65-F5344CB8AC3E}">
        <p14:creationId xmlns:p14="http://schemas.microsoft.com/office/powerpoint/2010/main" val="395669064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Manipulation des objets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98716647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Pipeline</a:t>
            </a:r>
          </a:p>
          <a:p>
            <a:pPr marL="317500" lvl="0" indent="-317500" algn="l">
              <a:lnSpc>
                <a:spcPct val="150000"/>
              </a:lnSpc>
              <a:spcBef>
                <a:spcPts val="1500"/>
              </a:spcBef>
              <a:buClr>
                <a:srgbClr val="A4140E"/>
              </a:buClr>
              <a:buSzPct val="120000"/>
              <a:buChar char="☉"/>
              <a:defRPr sz="1800"/>
            </a:pPr>
            <a:r>
              <a:rPr lang="fr-FR"/>
              <a:t>Le pipeline, symbolisée par le caractère “</a:t>
            </a:r>
            <a:r>
              <a:rPr lang="fr-FR" b="1"/>
              <a:t>|</a:t>
            </a:r>
            <a:r>
              <a:rPr lang="fr-FR"/>
              <a:t>” ([</a:t>
            </a:r>
            <a:r>
              <a:rPr lang="fr-FR" b="1"/>
              <a:t>AltGr</a:t>
            </a:r>
            <a:r>
              <a:rPr lang="fr-FR"/>
              <a:t>] + [</a:t>
            </a:r>
            <a:r>
              <a:rPr lang="fr-FR" b="1"/>
              <a:t>6</a:t>
            </a:r>
            <a:r>
              <a:rPr lang="fr-FR"/>
              <a:t>]) permet de “</a:t>
            </a:r>
            <a:r>
              <a:rPr lang="fr-FR" b="1"/>
              <a:t>chainer</a:t>
            </a:r>
            <a:r>
              <a:rPr lang="fr-FR"/>
              <a:t>” plusieurs commandes entre elles.</a:t>
            </a:r>
          </a:p>
          <a:p>
            <a:pPr marL="317500" lvl="0" indent="-317500" algn="l">
              <a:lnSpc>
                <a:spcPct val="150000"/>
              </a:lnSpc>
              <a:spcBef>
                <a:spcPts val="1500"/>
              </a:spcBef>
              <a:buClr>
                <a:srgbClr val="A4140E"/>
              </a:buClr>
              <a:buSzPct val="120000"/>
              <a:buChar char="☉"/>
              <a:defRPr sz="1800"/>
            </a:pPr>
            <a:r>
              <a:rPr lang="fr-FR"/>
              <a:t>Autrement dit, la </a:t>
            </a:r>
            <a:r>
              <a:rPr lang="fr-FR" b="1"/>
              <a:t>sortie</a:t>
            </a:r>
            <a:r>
              <a:rPr lang="fr-FR"/>
              <a:t> d'une commande correspond à l'</a:t>
            </a:r>
            <a:r>
              <a:rPr lang="fr-FR" b="1"/>
              <a:t>entrée</a:t>
            </a:r>
            <a:r>
              <a:rPr lang="fr-FR"/>
              <a:t> de la suivante. On peut considérer cet ensemble comme un tout, éventuellement destiné à une variable ou à un nouveau pipeline.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3" name="Image 2">
            <a:extLst>
              <a:ext uri="{FF2B5EF4-FFF2-40B4-BE49-F238E27FC236}">
                <a16:creationId xmlns:a16="http://schemas.microsoft.com/office/drawing/2014/main" id="{4C5B60A8-9337-4820-BDFD-05D1C43494E5}"/>
              </a:ext>
            </a:extLst>
          </p:cNvPr>
          <p:cNvPicPr>
            <a:picLocks noChangeAspect="1"/>
          </p:cNvPicPr>
          <p:nvPr/>
        </p:nvPicPr>
        <p:blipFill rotWithShape="1">
          <a:blip r:embed="rId3">
            <a:extLst>
              <a:ext uri="{28A0092B-C50C-407E-A947-70E740481C1C}">
                <a14:useLocalDpi xmlns:a14="http://schemas.microsoft.com/office/drawing/2010/main" val="0"/>
              </a:ext>
            </a:extLst>
          </a:blip>
          <a:srcRect t="14846"/>
          <a:stretch/>
        </p:blipFill>
        <p:spPr>
          <a:xfrm>
            <a:off x="2081213" y="5070764"/>
            <a:ext cx="10193914" cy="3804566"/>
          </a:xfrm>
          <a:prstGeom prst="rect">
            <a:avLst/>
          </a:prstGeom>
        </p:spPr>
      </p:pic>
      <p:sp>
        <p:nvSpPr>
          <p:cNvPr id="4" name="ZoneTexte 3">
            <a:extLst>
              <a:ext uri="{FF2B5EF4-FFF2-40B4-BE49-F238E27FC236}">
                <a16:creationId xmlns:a16="http://schemas.microsoft.com/office/drawing/2014/main" id="{7DBA8E32-E4ED-4634-A3AF-EC0B8F7FCC4F}"/>
              </a:ext>
            </a:extLst>
          </p:cNvPr>
          <p:cNvSpPr txBox="1"/>
          <p:nvPr/>
        </p:nvSpPr>
        <p:spPr>
          <a:xfrm>
            <a:off x="2081213" y="4412203"/>
            <a:ext cx="1019391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Get</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-Service</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 </a:t>
            </a: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Foreach</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-Object</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a:t>
            </a:r>
            <a:r>
              <a:rPr kumimoji="0" lang="fr-FR" sz="3600" b="0" i="0" u="none" strike="noStrike" cap="none" spc="0" normalizeH="0" baseline="0">
                <a:ln>
                  <a:noFill/>
                </a:ln>
                <a:solidFill>
                  <a:schemeClr val="accent4">
                    <a:lumMod val="60000"/>
                    <a:lumOff val="40000"/>
                  </a:schemeClr>
                </a:solidFill>
                <a:effectLst/>
                <a:uFillTx/>
                <a:latin typeface="Consolas" panose="020B0609020204030204" pitchFamily="49" charset="0"/>
                <a:sym typeface="Helvetica Light"/>
              </a:rPr>
              <a:t>{$_.Name …}</a:t>
            </a:r>
          </a:p>
        </p:txBody>
      </p:sp>
    </p:spTree>
    <p:extLst>
      <p:ext uri="{BB962C8B-B14F-4D97-AF65-F5344CB8AC3E}">
        <p14:creationId xmlns:p14="http://schemas.microsoft.com/office/powerpoint/2010/main" val="68490883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Plusieurs commandes ont pour unique but de manipuler des objets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Ces </a:t>
            </a:r>
            <a:r>
              <a:rPr lang="fr-FR" sz="1800" b="1" err="1">
                <a:ea typeface="Montserrat Light" charset="0"/>
                <a:cs typeface="Montserrat Light" charset="0"/>
              </a:rPr>
              <a:t>cmdlet</a:t>
            </a:r>
            <a:r>
              <a:rPr lang="fr-FR" sz="1800">
                <a:ea typeface="Montserrat Light" charset="0"/>
                <a:cs typeface="Montserrat Light" charset="0"/>
              </a:rPr>
              <a:t> ont en commun de n'être principalement utilisés qu'après un pipeline.</a:t>
            </a:r>
            <a:endParaRPr lang="fr-FR">
              <a:solidFill>
                <a:schemeClr val="tx1"/>
              </a:solidFill>
            </a:endParaRP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Where-Object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0AECD74C-AA63-4375-B5E7-1316E8326766}"/>
              </a:ext>
            </a:extLst>
          </p:cNvPr>
          <p:cNvSpPr txBox="1"/>
          <p:nvPr/>
        </p:nvSpPr>
        <p:spPr>
          <a:xfrm>
            <a:off x="1748268" y="417768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0B23ABA7-23DA-4F7B-AF8E-321C3063E690}"/>
              </a:ext>
            </a:extLst>
          </p:cNvPr>
          <p:cNvSpPr txBox="1"/>
          <p:nvPr/>
        </p:nvSpPr>
        <p:spPr>
          <a:xfrm>
            <a:off x="1748268" y="489534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3" name="ZoneTexte 12">
            <a:extLst>
              <a:ext uri="{FF2B5EF4-FFF2-40B4-BE49-F238E27FC236}">
                <a16:creationId xmlns:a16="http://schemas.microsoft.com/office/drawing/2014/main" id="{A01349DA-DE54-4BE5-B132-A68BE5581B7E}"/>
              </a:ext>
            </a:extLst>
          </p:cNvPr>
          <p:cNvSpPr txBox="1"/>
          <p:nvPr/>
        </p:nvSpPr>
        <p:spPr>
          <a:xfrm>
            <a:off x="1748266" y="5607961"/>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Foreach-Object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4367400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Select-Object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permets de sélectionner que certains membres ou propriétés de l'objet en entrée.</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Certaines informations s'affichent seulement via un Select-Object *.</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possible de créer, lors d'un Select-Object, des propriétés personnalisées.</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commande Select-Object possède des paramètre "First" et "Last" pour ne prendre récupérer qu'un certains nombres d'objet dans la collection.</a:t>
            </a: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29904213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Where</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trier le résultat pour n'afficher que ceux répondant à des conditions précises.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Where</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75022549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Sort-Object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trier un résultat d'après une ou plusieurs propriétés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6682554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Group-Object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regrouper le résultat d'une commande dans un objet spécial de type </a:t>
            </a:r>
            <a:r>
              <a:rPr lang="fr-FR" sz="1800" err="1">
                <a:ea typeface="Montserrat Light" charset="0"/>
                <a:cs typeface="Montserrat Light" charset="0"/>
              </a:rPr>
              <a:t>GroupInfo</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32209558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Foreach</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réaliser une opération sur chaque élément d'une collection d'objets en entrée.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Foreach</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62830139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38</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670315" y="1543614"/>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D’autre d’exporter les résultats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Ou au contraire, d'importer le contenu de différents fichiers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12" name="ZoneTexte 11">
            <a:extLst>
              <a:ext uri="{FF2B5EF4-FFF2-40B4-BE49-F238E27FC236}">
                <a16:creationId xmlns:a16="http://schemas.microsoft.com/office/drawing/2014/main" id="{5DE1D98B-244D-4709-820A-0E6C738F2C8B}"/>
              </a:ext>
            </a:extLst>
          </p:cNvPr>
          <p:cNvSpPr txBox="1"/>
          <p:nvPr/>
        </p:nvSpPr>
        <p:spPr>
          <a:xfrm>
            <a:off x="1748595" y="5160220"/>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-Content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5" name="ZoneTexte 14">
            <a:extLst>
              <a:ext uri="{FF2B5EF4-FFF2-40B4-BE49-F238E27FC236}">
                <a16:creationId xmlns:a16="http://schemas.microsoft.com/office/drawing/2014/main" id="{F9D3A7CF-E768-4B8A-A835-8B6640057631}"/>
              </a:ext>
            </a:extLst>
          </p:cNvPr>
          <p:cNvSpPr txBox="1"/>
          <p:nvPr/>
        </p:nvSpPr>
        <p:spPr>
          <a:xfrm>
            <a:off x="1748922" y="5893303"/>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Import-CSV</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71169292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39</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Out-File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a:t>
            </a:r>
            <a:r>
              <a:rPr lang="fr-FR" sz="1800">
                <a:latin typeface="Consolas"/>
                <a:ea typeface="Montserrat Light" charset="0"/>
                <a:cs typeface="Montserrat Light" charset="0"/>
              </a:rPr>
              <a:t>Out-File</a:t>
            </a:r>
            <a:r>
              <a:rPr lang="fr-FR" sz="1800">
                <a:ea typeface="Montserrat Light" charset="0"/>
                <a:cs typeface="Montserrat Light" charset="0"/>
              </a:rPr>
              <a:t> envoie la sortie dans un fichier</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Tree>
    <p:extLst>
      <p:ext uri="{BB962C8B-B14F-4D97-AF65-F5344CB8AC3E}">
        <p14:creationId xmlns:p14="http://schemas.microsoft.com/office/powerpoint/2010/main" val="8313092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Qu'est-ce que PowerShell ?</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865522" y="1869212"/>
            <a:ext cx="11460089" cy="379334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spAutoFit/>
          </a:bodyPr>
          <a:lstStyle/>
          <a:p>
            <a:pPr marL="342900" lvl="8" indent="-342900" algn="l">
              <a:spcBef>
                <a:spcPts val="1000"/>
              </a:spcBef>
              <a:buFont typeface="Wingdings" panose="05000000000000000000" pitchFamily="2" charset="2"/>
              <a:buChar char="§"/>
              <a:defRPr sz="1800"/>
            </a:pPr>
            <a:r>
              <a:rPr lang="fr-FR" sz="2200" b="1" dirty="0">
                <a:solidFill>
                  <a:srgbClr val="BE1911"/>
                </a:solidFill>
                <a:latin typeface="Montserrat Semi" charset="0"/>
                <a:ea typeface="Montserrat Semi" charset="0"/>
                <a:cs typeface="Montserrat Semi" charset="0"/>
                <a:sym typeface="Calibri"/>
              </a:rPr>
              <a:t>Le langage orienté Objet</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Batch ou Bash sont des langages orientés « textes ». Récupérer une information précise nécessite de "</a:t>
            </a:r>
            <a:r>
              <a:rPr lang="fr-FR" sz="1800" dirty="0" err="1">
                <a:solidFill>
                  <a:srgbClr val="353533"/>
                </a:solidFill>
                <a:latin typeface="Montserrat Light" charset="0"/>
                <a:ea typeface="Montserrat Light" charset="0"/>
                <a:cs typeface="Montserrat Light" charset="0"/>
                <a:sym typeface="Arial"/>
              </a:rPr>
              <a:t>parser</a:t>
            </a:r>
            <a:r>
              <a:rPr lang="fr-FR" sz="1800" dirty="0">
                <a:solidFill>
                  <a:srgbClr val="353533"/>
                </a:solidFill>
                <a:latin typeface="Montserrat Light" charset="0"/>
                <a:ea typeface="Montserrat Light" charset="0"/>
                <a:cs typeface="Montserrat Light" charset="0"/>
                <a:sym typeface="Arial"/>
              </a:rPr>
              <a:t>" la sortie de la commande.</a:t>
            </a:r>
            <a:endParaRPr lang="fr-FR" sz="1800" dirty="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Sous PowerShell, chaque commande renverra un objet d’un type précis possédant ses propriétés et ses méthodes :</a:t>
            </a:r>
            <a:endParaRPr lang="fr-FR" sz="1800" dirty="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dirty="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pic>
        <p:nvPicPr>
          <p:cNvPr id="6" name="Image 5">
            <a:extLst>
              <a:ext uri="{FF2B5EF4-FFF2-40B4-BE49-F238E27FC236}">
                <a16:creationId xmlns:a16="http://schemas.microsoft.com/office/drawing/2014/main" id="{34521377-0B0B-42F4-BA46-97C005757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472" y="5894835"/>
            <a:ext cx="3385323" cy="1730517"/>
          </a:xfrm>
          <a:prstGeom prst="rect">
            <a:avLst/>
          </a:prstGeom>
        </p:spPr>
      </p:pic>
      <p:sp>
        <p:nvSpPr>
          <p:cNvPr id="11" name="Bulle narrative : rectangle 10">
            <a:extLst>
              <a:ext uri="{FF2B5EF4-FFF2-40B4-BE49-F238E27FC236}">
                <a16:creationId xmlns:a16="http://schemas.microsoft.com/office/drawing/2014/main" id="{D4CCFA8D-91C6-4036-9A5B-67A24084CFD9}"/>
              </a:ext>
            </a:extLst>
          </p:cNvPr>
          <p:cNvSpPr/>
          <p:nvPr/>
        </p:nvSpPr>
        <p:spPr>
          <a:xfrm>
            <a:off x="572972" y="5118983"/>
            <a:ext cx="4661941" cy="471924"/>
          </a:xfrm>
          <a:prstGeom prst="wedgeRectCallout">
            <a:avLst>
              <a:gd name="adj1" fmla="val -14724"/>
              <a:gd name="adj2" fmla="val 105878"/>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000000"/>
                </a:solidFill>
                <a:effectLst/>
                <a:uFillTx/>
                <a:latin typeface="Montserrat Semi"/>
                <a:sym typeface="Helvetica Light"/>
              </a:rPr>
              <a:t> = « Voiture »</a:t>
            </a:r>
          </a:p>
        </p:txBody>
      </p:sp>
      <p:sp>
        <p:nvSpPr>
          <p:cNvPr id="17" name="Bulle narrative : rectangle 16">
            <a:extLst>
              <a:ext uri="{FF2B5EF4-FFF2-40B4-BE49-F238E27FC236}">
                <a16:creationId xmlns:a16="http://schemas.microsoft.com/office/drawing/2014/main" id="{6BE38CB3-2692-4BA8-A5E2-FB99F0002A01}"/>
              </a:ext>
            </a:extLst>
          </p:cNvPr>
          <p:cNvSpPr/>
          <p:nvPr/>
        </p:nvSpPr>
        <p:spPr>
          <a:xfrm>
            <a:off x="6063933" y="5018987"/>
            <a:ext cx="5994717" cy="841256"/>
          </a:xfrm>
          <a:prstGeom prst="wedgeRectCallout">
            <a:avLst>
              <a:gd name="adj1" fmla="val -72816"/>
              <a:gd name="adj2" fmla="val 131057"/>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err="1">
                <a:ln>
                  <a:noFill/>
                </a:ln>
                <a:solidFill>
                  <a:srgbClr val="C00000"/>
                </a:solidFill>
                <a:effectLst/>
                <a:uFillTx/>
                <a:latin typeface="Montserrat Semi"/>
                <a:sym typeface="Helvetica Light"/>
              </a:rPr>
              <a:t>Objet.</a:t>
            </a:r>
            <a:r>
              <a:rPr lang="fr-FR" sz="2400" b="1" dirty="0" err="1">
                <a:solidFill>
                  <a:srgbClr val="C00000"/>
                </a:solidFill>
                <a:latin typeface="Montserrat Semi"/>
              </a:rPr>
              <a:t>Méthode</a:t>
            </a:r>
            <a:r>
              <a:rPr kumimoji="0" lang="fr-FR" sz="2400" b="1" i="0" u="none" strike="noStrike" cap="none" spc="0" normalizeH="0" baseline="0" dirty="0">
                <a:ln>
                  <a:noFill/>
                </a:ln>
                <a:solidFill>
                  <a:srgbClr val="C00000"/>
                </a:solidFill>
                <a:effectLst/>
                <a:uFillTx/>
                <a:latin typeface="Montserrat Semi"/>
                <a:sym typeface="Helvetica Light"/>
              </a:rPr>
              <a:t>()</a:t>
            </a:r>
            <a:r>
              <a:rPr kumimoji="0" lang="fr-FR" sz="2400" b="1" i="0" u="none" strike="noStrike" cap="none" spc="0" normalizeH="0" baseline="0" dirty="0">
                <a:ln>
                  <a:noFill/>
                </a:ln>
                <a:solidFill>
                  <a:srgbClr val="000000"/>
                </a:solidFill>
                <a:effectLst/>
                <a:uFillTx/>
                <a:latin typeface="Montserrat Semi"/>
                <a:sym typeface="Helvetica Light"/>
              </a:rPr>
              <a:t> / </a:t>
            </a:r>
            <a:r>
              <a:rPr kumimoji="0" lang="fr-FR" sz="2400" b="1" i="0" u="none" strike="noStrike" cap="none" spc="0" normalizeH="0" baseline="0" dirty="0" err="1">
                <a:ln>
                  <a:noFill/>
                </a:ln>
                <a:solidFill>
                  <a:srgbClr val="000000"/>
                </a:solidFill>
                <a:effectLst/>
                <a:uFillTx/>
                <a:latin typeface="Montserrat Semi"/>
                <a:sym typeface="Helvetica Light"/>
              </a:rPr>
              <a:t>Voiture.Demarrer</a:t>
            </a:r>
            <a:r>
              <a:rPr kumimoji="0" lang="fr-FR" sz="2400" b="1" i="0" u="none" strike="noStrike" cap="none" spc="0" normalizeH="0" baseline="0" dirty="0">
                <a:ln>
                  <a:noFill/>
                </a:ln>
                <a:solidFill>
                  <a:srgbClr val="000000"/>
                </a:solidFill>
                <a:effectLst/>
                <a:uFillTx/>
                <a:latin typeface="Montserrat Semi"/>
                <a:sym typeface="Helvetica Light"/>
              </a:rPr>
              <a:t>()</a:t>
            </a:r>
          </a:p>
          <a:p>
            <a:pPr marL="0" marR="0" indent="0" algn="ctr" defTabSz="584200" rtl="0" fontAlgn="auto" latinLnBrk="0" hangingPunct="0">
              <a:lnSpc>
                <a:spcPct val="100000"/>
              </a:lnSpc>
              <a:spcBef>
                <a:spcPts val="0"/>
              </a:spcBef>
              <a:spcAft>
                <a:spcPts val="0"/>
              </a:spcAft>
              <a:buClrTx/>
              <a:buSzTx/>
              <a:buFontTx/>
              <a:buNone/>
              <a:tabLst/>
            </a:pPr>
            <a:r>
              <a:rPr lang="fr-FR" sz="2400" b="1" dirty="0">
                <a:latin typeface="Montserrat Semi"/>
              </a:rPr>
              <a:t> 			       </a:t>
            </a:r>
            <a:r>
              <a:rPr lang="fr-FR" sz="2400" b="1" dirty="0" err="1">
                <a:latin typeface="Montserrat Semi"/>
              </a:rPr>
              <a:t>Voiture.Avancer</a:t>
            </a:r>
            <a:r>
              <a:rPr lang="fr-FR" sz="2400" b="1" dirty="0">
                <a:latin typeface="Montserrat Semi"/>
              </a:rPr>
              <a:t>()</a:t>
            </a:r>
            <a:endParaRPr kumimoji="0" lang="fr-FR" sz="2400" b="1" i="0" u="none" strike="noStrike" cap="none" spc="0" normalizeH="0" baseline="0" dirty="0">
              <a:ln>
                <a:noFill/>
              </a:ln>
              <a:solidFill>
                <a:srgbClr val="000000"/>
              </a:solidFill>
              <a:effectLst/>
              <a:uFillTx/>
              <a:latin typeface="Montserrat Semi"/>
              <a:sym typeface="Helvetica Light"/>
            </a:endParaRPr>
          </a:p>
        </p:txBody>
      </p:sp>
      <p:sp>
        <p:nvSpPr>
          <p:cNvPr id="18" name="Bulle narrative : rectangle 17">
            <a:extLst>
              <a:ext uri="{FF2B5EF4-FFF2-40B4-BE49-F238E27FC236}">
                <a16:creationId xmlns:a16="http://schemas.microsoft.com/office/drawing/2014/main" id="{FF96362D-B9AA-4E89-8B05-55A50A63649D}"/>
              </a:ext>
            </a:extLst>
          </p:cNvPr>
          <p:cNvSpPr/>
          <p:nvPr/>
        </p:nvSpPr>
        <p:spPr>
          <a:xfrm>
            <a:off x="5614533" y="7610142"/>
            <a:ext cx="7123456" cy="841256"/>
          </a:xfrm>
          <a:prstGeom prst="wedgeRectCallout">
            <a:avLst>
              <a:gd name="adj1" fmla="val -64064"/>
              <a:gd name="adj2" fmla="val -125534"/>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err="1">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C00000"/>
                </a:solidFill>
                <a:effectLst/>
                <a:uFillTx/>
                <a:latin typeface="Montserrat Semi"/>
                <a:sym typeface="Helvetica Light"/>
              </a:rPr>
              <a:t>Propriété</a:t>
            </a:r>
            <a:r>
              <a:rPr kumimoji="0" lang="fr-FR" sz="2400" b="1" i="0" u="none" strike="noStrike" cap="none" spc="0" normalizeH="0" baseline="0">
                <a:ln>
                  <a:noFill/>
                </a:ln>
                <a:solidFill>
                  <a:srgbClr val="000000"/>
                </a:solidFill>
                <a:effectLst/>
                <a:uFillTx/>
                <a:latin typeface="Montserrat Semi"/>
                <a:sym typeface="Helvetica Light"/>
              </a:rPr>
              <a:t> / </a:t>
            </a:r>
            <a:r>
              <a:rPr kumimoji="0" lang="fr-FR" sz="2400" b="1" i="0" u="none" strike="noStrike" cap="none" spc="0" normalizeH="0" baseline="0" err="1">
                <a:ln>
                  <a:noFill/>
                </a:ln>
                <a:solidFill>
                  <a:srgbClr val="000000"/>
                </a:solidFill>
                <a:effectLst/>
                <a:uFillTx/>
                <a:latin typeface="Montserrat Semi"/>
                <a:sym typeface="Helvetica Light"/>
              </a:rPr>
              <a:t>Voiture.NbRoues</a:t>
            </a:r>
            <a:r>
              <a:rPr kumimoji="0" lang="fr-FR" sz="2400" b="1" i="0" u="none" strike="noStrike" cap="none" spc="0" normalizeH="0" baseline="0">
                <a:ln>
                  <a:noFill/>
                </a:ln>
                <a:solidFill>
                  <a:srgbClr val="000000"/>
                </a:solidFill>
                <a:effectLst/>
                <a:uFillTx/>
                <a:latin typeface="Montserrat Semi"/>
                <a:sym typeface="Helvetica Light"/>
              </a:rPr>
              <a:t> </a:t>
            </a:r>
            <a:r>
              <a:rPr kumimoji="0" lang="fr-FR" sz="2400" b="1" i="0" u="none" strike="noStrike" cap="none" spc="0" normalizeH="0" baseline="0">
                <a:ln>
                  <a:noFill/>
                </a:ln>
                <a:solidFill>
                  <a:srgbClr val="000000"/>
                </a:solidFill>
                <a:effectLst/>
                <a:uFillTx/>
                <a:latin typeface="Montserrat Semi"/>
                <a:sym typeface="Wingdings" panose="05000000000000000000" pitchFamily="2" charset="2"/>
              </a:rPr>
              <a:t> "4 "</a:t>
            </a:r>
          </a:p>
          <a:p>
            <a:pPr marL="0" marR="0" indent="0" algn="ctr" defTabSz="584200" rtl="0" fontAlgn="auto" latinLnBrk="0" hangingPunct="0">
              <a:lnSpc>
                <a:spcPct val="100000"/>
              </a:lnSpc>
              <a:spcBef>
                <a:spcPts val="0"/>
              </a:spcBef>
              <a:spcAft>
                <a:spcPts val="0"/>
              </a:spcAft>
              <a:buClrTx/>
              <a:buSzTx/>
              <a:buFontTx/>
              <a:buNone/>
              <a:tabLst/>
            </a:pPr>
            <a:r>
              <a:rPr lang="fr-FR" sz="2400" b="1">
                <a:latin typeface="Montserrat Semi"/>
                <a:sym typeface="Wingdings" panose="05000000000000000000" pitchFamily="2" charset="2"/>
              </a:rPr>
              <a:t> 				       </a:t>
            </a:r>
            <a:r>
              <a:rPr lang="fr-FR" sz="2400" b="1" err="1">
                <a:latin typeface="Montserrat Semi"/>
                <a:sym typeface="Wingdings" panose="05000000000000000000" pitchFamily="2" charset="2"/>
              </a:rPr>
              <a:t>Voiture.Couleur</a:t>
            </a:r>
            <a:r>
              <a:rPr lang="fr-FR" sz="2400" b="1">
                <a:latin typeface="Montserrat Semi"/>
                <a:sym typeface="Wingdings" panose="05000000000000000000" pitchFamily="2" charset="2"/>
              </a:rPr>
              <a:t>  "Rouge"</a:t>
            </a:r>
            <a:endParaRPr kumimoji="0" lang="fr-FR" sz="2400" b="1" i="0" u="none" strike="noStrike" cap="none" spc="0" normalizeH="0" baseline="0">
              <a:ln>
                <a:noFill/>
              </a:ln>
              <a:solidFill>
                <a:srgbClr val="000000"/>
              </a:solidFill>
              <a:effectLst/>
              <a:uFillTx/>
              <a:latin typeface="Montserrat Semi"/>
              <a:sym typeface="Helvetica Light"/>
            </a:endParaRPr>
          </a:p>
        </p:txBody>
      </p:sp>
    </p:spTree>
    <p:extLst>
      <p:ext uri="{BB962C8B-B14F-4D97-AF65-F5344CB8AC3E}">
        <p14:creationId xmlns:p14="http://schemas.microsoft.com/office/powerpoint/2010/main" val="380792130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40</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err="1"/>
              <a:t>Get</a:t>
            </a:r>
            <a:r>
              <a:rPr lang="fr-FR"/>
              <a:t>-Content</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texte, comme les .txt par exemple.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ea typeface="Montserrat Light" charset="0"/>
                <a:cs typeface="Montserrat Light" charset="0"/>
                <a:sym typeface="Arial"/>
              </a:rPr>
              <a:t>Get</a:t>
            </a:r>
            <a:r>
              <a:rPr lang="fr-FR">
                <a:solidFill>
                  <a:srgbClr val="F7F7F7"/>
                </a:solidFill>
                <a:latin typeface="Consolas" panose="020B0609020204030204" pitchFamily="49" charset="0"/>
                <a:ea typeface="Montserrat Light" charset="0"/>
                <a:cs typeface="Montserrat Light" charset="0"/>
                <a:sym typeface="Arial"/>
              </a:rPr>
              <a:t>-Content</a:t>
            </a:r>
          </a:p>
        </p:txBody>
      </p:sp>
    </p:spTree>
    <p:extLst>
      <p:ext uri="{BB962C8B-B14F-4D97-AF65-F5344CB8AC3E}">
        <p14:creationId xmlns:p14="http://schemas.microsoft.com/office/powerpoint/2010/main" val="419377226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41</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72236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Export-CSV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Export-CSV convertit des objets en une série de chaînes séparées par des virgules et enregistre ces chaînes dans un fichier au format CSV. </a:t>
            </a:r>
          </a:p>
          <a:p>
            <a:pPr algn="l">
              <a:lnSpc>
                <a:spcPct val="150000"/>
              </a:lnSpc>
              <a:spcBef>
                <a:spcPts val="1500"/>
              </a:spcBef>
              <a:buClr>
                <a:srgbClr val="A4140E"/>
              </a:buClr>
              <a:buSzPct val="120000"/>
              <a:defRPr sz="1800"/>
            </a:pPr>
            <a:endParaRPr lang="fr-FR" sz="1800"/>
          </a:p>
          <a:p>
            <a:pPr marL="317500" indent="-317500" algn="l">
              <a:lnSpc>
                <a:spcPct val="150000"/>
              </a:lnSpc>
              <a:spcBef>
                <a:spcPts val="1500"/>
              </a:spcBef>
              <a:buClr>
                <a:srgbClr val="A4140E"/>
              </a:buClr>
              <a:buSzPct val="120000"/>
              <a:buChar char="☉"/>
              <a:defRPr sz="1800"/>
            </a:pPr>
            <a:r>
              <a:rPr lang="fr-FR" sz="1800">
                <a:latin typeface="Montserrat Light" charset="0"/>
              </a:rPr>
              <a:t>Export-</a:t>
            </a:r>
            <a:r>
              <a:rPr lang="fr-FR" sz="1800" err="1">
                <a:latin typeface="Montserrat Light" charset="0"/>
              </a:rPr>
              <a:t>CliXML</a:t>
            </a:r>
            <a:r>
              <a:rPr lang="fr-FR" sz="1800">
                <a:latin typeface="Montserrat Light" charset="0"/>
              </a:rPr>
              <a:t> :</a:t>
            </a: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r>
              <a:rPr lang="fr-FR" sz="1800">
                <a:latin typeface="Montserrat Light" charset="0"/>
              </a:rPr>
              <a:t>Permet l'export d'un objet dans un format XML permettant de conserver en plus des données, le type de l'objet exporté (et donc ses méthodes et ses propriétés)</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9" name="ZoneTexte 8">
            <a:extLst>
              <a:ext uri="{FF2B5EF4-FFF2-40B4-BE49-F238E27FC236}">
                <a16:creationId xmlns:a16="http://schemas.microsoft.com/office/drawing/2014/main" id="{C42D542A-5EC5-44D8-8D6A-4E7B151F4E7B}"/>
              </a:ext>
            </a:extLst>
          </p:cNvPr>
          <p:cNvSpPr txBox="1"/>
          <p:nvPr/>
        </p:nvSpPr>
        <p:spPr>
          <a:xfrm>
            <a:off x="1748516" y="606265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dirty="0">
                <a:solidFill>
                  <a:srgbClr val="F7F7F7"/>
                </a:solidFill>
                <a:latin typeface="Consolas" panose="020B0609020204030204" pitchFamily="49" charset="0"/>
                <a:ea typeface="Montserrat Light" charset="0"/>
                <a:cs typeface="Montserrat Light" charset="0"/>
                <a:sym typeface="Arial"/>
              </a:rPr>
              <a:t>Export-</a:t>
            </a:r>
            <a:r>
              <a:rPr lang="fr-FR" dirty="0" err="1">
                <a:solidFill>
                  <a:srgbClr val="F7F7F7"/>
                </a:solidFill>
                <a:latin typeface="Consolas" panose="020B0609020204030204" pitchFamily="49" charset="0"/>
                <a:ea typeface="Montserrat Light" charset="0"/>
                <a:cs typeface="Montserrat Light" charset="0"/>
                <a:sym typeface="Arial"/>
              </a:rPr>
              <a:t>CliXML</a:t>
            </a:r>
          </a:p>
        </p:txBody>
      </p:sp>
    </p:spTree>
    <p:extLst>
      <p:ext uri="{BB962C8B-B14F-4D97-AF65-F5344CB8AC3E}">
        <p14:creationId xmlns:p14="http://schemas.microsoft.com/office/powerpoint/2010/main" val="178134007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42</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Import-CSV</a:t>
            </a:r>
            <a:endParaRPr lang="fr-FR">
              <a:solidFill>
                <a:schemeClr val="tx1"/>
              </a:solidFill>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CSV</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important de faire attention lors de l'importation au délimiteur ainsi qu'à l'encodage.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Import-CSV</a:t>
            </a:r>
          </a:p>
        </p:txBody>
      </p:sp>
      <p:sp>
        <p:nvSpPr>
          <p:cNvPr id="9" name="ZoneTexte 8">
            <a:extLst>
              <a:ext uri="{FF2B5EF4-FFF2-40B4-BE49-F238E27FC236}">
                <a16:creationId xmlns:a16="http://schemas.microsoft.com/office/drawing/2014/main" id="{02CB14CB-57EB-4AD7-B7F8-795F9E08E099}"/>
              </a:ext>
            </a:extLst>
          </p:cNvPr>
          <p:cNvSpPr txBox="1"/>
          <p:nvPr/>
        </p:nvSpPr>
        <p:spPr>
          <a:xfrm>
            <a:off x="1748268" y="569300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dirty="0">
                <a:solidFill>
                  <a:srgbClr val="F7F7F7"/>
                </a:solidFill>
                <a:latin typeface="Consolas" panose="020B0609020204030204" pitchFamily="49" charset="0"/>
                <a:ea typeface="Montserrat Light" charset="0"/>
                <a:cs typeface="Montserrat Light" charset="0"/>
                <a:sym typeface="Arial"/>
              </a:rPr>
              <a:t>Import-</a:t>
            </a:r>
            <a:r>
              <a:rPr lang="fr-FR" dirty="0" err="1">
                <a:solidFill>
                  <a:srgbClr val="F7F7F7"/>
                </a:solidFill>
                <a:latin typeface="Consolas" panose="020B0609020204030204" pitchFamily="49" charset="0"/>
                <a:ea typeface="Montserrat Light" charset="0"/>
                <a:cs typeface="Montserrat Light" charset="0"/>
                <a:sym typeface="Arial"/>
              </a:rPr>
              <a:t>CliXML</a:t>
            </a:r>
            <a:endParaRPr lang="fr-FR"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60523379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454598"/>
            <a:ext cx="10271414" cy="15799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4</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tous les services dont le nom complet commence par "Win" et afficher en plus des informations déjà obtenus, leur type de démarrage.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5</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les 10 derniers évènements du journal d'évènement "System"</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743865"/>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a:t>
            </a:r>
            <a:r>
              <a:rPr lang="fr-FR" sz="2400" b="1" dirty="0">
                <a:solidFill>
                  <a:schemeClr val="bg1"/>
                </a:solidFill>
                <a:latin typeface="Montserrat Light"/>
                <a:ea typeface="Helvetica Light"/>
                <a:cs typeface="Helvetica Light"/>
              </a:rPr>
              <a:t> </a:t>
            </a:r>
            <a:r>
              <a:rPr lang="fr-FR" sz="2400" dirty="0" err="1">
                <a:solidFill>
                  <a:srgbClr val="000000"/>
                </a:solidFill>
                <a:latin typeface="Montserrat Light"/>
                <a:ea typeface="Helvetica Light"/>
                <a:cs typeface="Helvetica Light"/>
              </a:rPr>
              <a:t>Get</a:t>
            </a:r>
            <a:r>
              <a:rPr lang="fr-FR" sz="2400" dirty="0">
                <a:solidFill>
                  <a:srgbClr val="000000"/>
                </a:solidFill>
                <a:latin typeface="Montserrat Light"/>
                <a:ea typeface="Helvetica Light"/>
                <a:cs typeface="Helvetica Light"/>
              </a:rPr>
              <a:t>-Command peut vous aider à savoir comment </a:t>
            </a:r>
            <a:r>
              <a:rPr lang="fr-FR" sz="2400" b="1" dirty="0">
                <a:solidFill>
                  <a:srgbClr val="000000"/>
                </a:solidFill>
                <a:latin typeface="Montserrat Light"/>
                <a:ea typeface="Helvetica Light"/>
                <a:cs typeface="Helvetica Light"/>
              </a:rPr>
              <a:t>obtenir</a:t>
            </a:r>
            <a:r>
              <a:rPr lang="fr-FR" sz="2400" dirty="0">
                <a:solidFill>
                  <a:srgbClr val="000000"/>
                </a:solidFill>
                <a:latin typeface="Montserrat Light"/>
                <a:ea typeface="Helvetica Light"/>
                <a:cs typeface="Helvetica Light"/>
              </a:rPr>
              <a:t> les </a:t>
            </a:r>
            <a:r>
              <a:rPr lang="fr-FR" sz="2400" b="1" dirty="0">
                <a:solidFill>
                  <a:srgbClr val="000000"/>
                </a:solidFill>
                <a:latin typeface="Montserrat Light"/>
                <a:ea typeface="Helvetica Light"/>
                <a:cs typeface="Helvetica Light"/>
              </a:rPr>
              <a:t>évènements</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310538652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639264"/>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6</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dans l'ordre décroissant,  les 5 processus utilisant le plus de CPU</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7</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les fichiers du dossier temp modifiés dans les derniers 30 jours</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559199"/>
            <a:ext cx="10271414" cy="8412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a:t>
            </a:r>
            <a:r>
              <a:rPr lang="fr-FR" sz="2400" dirty="0">
                <a:solidFill>
                  <a:srgbClr val="000000"/>
                </a:solidFill>
                <a:latin typeface="Montserrat Light"/>
                <a:ea typeface="Helvetica Light"/>
                <a:cs typeface="Helvetica Light"/>
              </a:rPr>
              <a:t>Vous aurez besoin de la commande permettant d'</a:t>
            </a:r>
            <a:r>
              <a:rPr lang="fr-FR" sz="2400" b="1" dirty="0">
                <a:solidFill>
                  <a:srgbClr val="000000"/>
                </a:solidFill>
                <a:latin typeface="Montserrat Light"/>
                <a:ea typeface="Helvetica Light"/>
                <a:cs typeface="Helvetica Light"/>
              </a:rPr>
              <a:t>obtenir</a:t>
            </a:r>
            <a:r>
              <a:rPr lang="fr-FR" sz="2400" dirty="0">
                <a:solidFill>
                  <a:srgbClr val="000000"/>
                </a:solidFill>
                <a:latin typeface="Montserrat Light"/>
                <a:ea typeface="Helvetica Light"/>
                <a:cs typeface="Helvetica Light"/>
              </a:rPr>
              <a:t> la </a:t>
            </a:r>
            <a:r>
              <a:rPr lang="fr-FR" sz="2400" b="1" dirty="0">
                <a:solidFill>
                  <a:srgbClr val="000000"/>
                </a:solidFill>
                <a:latin typeface="Montserrat Light"/>
                <a:ea typeface="Helvetica Light"/>
                <a:cs typeface="Helvetica Light"/>
              </a:rPr>
              <a:t>date</a:t>
            </a:r>
            <a:r>
              <a:rPr lang="fr-FR" sz="2400" dirty="0">
                <a:solidFill>
                  <a:srgbClr val="000000"/>
                </a:solidFill>
                <a:latin typeface="Montserrat Light"/>
                <a:ea typeface="Helvetica Light"/>
                <a:cs typeface="Helvetica Light"/>
              </a:rPr>
              <a:t> et d'une des méthodes d'un objet de type [</a:t>
            </a:r>
            <a:r>
              <a:rPr lang="fr-FR" sz="2400" dirty="0" err="1">
                <a:solidFill>
                  <a:srgbClr val="000000"/>
                </a:solidFill>
                <a:latin typeface="Montserrat Light"/>
                <a:ea typeface="Helvetica Light"/>
                <a:cs typeface="Helvetica Light"/>
              </a:rPr>
              <a:t>datetime</a:t>
            </a:r>
            <a:r>
              <a:rPr lang="fr-FR" sz="2400" dirty="0">
                <a:solidFill>
                  <a:srgbClr val="000000"/>
                </a:solidFill>
                <a:latin typeface="Montserrat Light"/>
                <a:ea typeface="Helvetica Light"/>
                <a:cs typeface="Helvetica Light"/>
              </a:rPr>
              <a:t>]</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261889430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187004"/>
            <a:ext cx="10541316" cy="2072362"/>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4:</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algn="l"/>
            <a:br>
              <a:rPr lang="en-US" dirty="0">
                <a:solidFill>
                  <a:srgbClr val="C5C8C6"/>
                </a:solidFill>
                <a:latin typeface="Consolas" panose="020B0609020204030204" pitchFamily="49" charset="0"/>
              </a:rPr>
            </a:br>
            <a:r>
              <a:rPr lang="en-US" sz="2000" dirty="0">
                <a:solidFill>
                  <a:srgbClr val="9872A2"/>
                </a:solidFill>
                <a:latin typeface="Consolas" panose="020B0609020204030204" pitchFamily="49" charset="0"/>
              </a:rPr>
              <a:t>Get-Service</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Name Win</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 </a:t>
            </a:r>
            <a:r>
              <a:rPr lang="en-US" sz="2000" dirty="0">
                <a:solidFill>
                  <a:srgbClr val="9872A2"/>
                </a:solidFill>
                <a:latin typeface="Consolas" panose="020B0609020204030204" pitchFamily="49" charset="0"/>
              </a:rPr>
              <a:t>Select-Object</a:t>
            </a:r>
            <a:r>
              <a:rPr lang="en-US" sz="2000" dirty="0">
                <a:solidFill>
                  <a:srgbClr val="C5C8C6"/>
                </a:solidFill>
                <a:latin typeface="Consolas" panose="020B0609020204030204" pitchFamily="49" charset="0"/>
              </a:rPr>
              <a:t> </a:t>
            </a:r>
            <a:r>
              <a:rPr lang="en-US" sz="2000" dirty="0" err="1">
                <a:solidFill>
                  <a:srgbClr val="C5C8C6"/>
                </a:solidFill>
                <a:latin typeface="Consolas" panose="020B0609020204030204" pitchFamily="49" charset="0"/>
              </a:rPr>
              <a:t>Status</a:t>
            </a:r>
            <a:r>
              <a:rPr lang="en-US" sz="2000" dirty="0" err="1">
                <a:solidFill>
                  <a:srgbClr val="676867"/>
                </a:solidFill>
                <a:latin typeface="Consolas" panose="020B0609020204030204" pitchFamily="49" charset="0"/>
              </a:rPr>
              <a:t>,</a:t>
            </a:r>
            <a:r>
              <a:rPr lang="en-US" sz="2000" dirty="0" err="1">
                <a:solidFill>
                  <a:srgbClr val="C5C8C6"/>
                </a:solidFill>
                <a:latin typeface="Consolas" panose="020B0609020204030204" pitchFamily="49" charset="0"/>
              </a:rPr>
              <a:t>Name</a:t>
            </a:r>
            <a:r>
              <a:rPr lang="en-US" sz="2000" dirty="0" err="1">
                <a:solidFill>
                  <a:srgbClr val="676867"/>
                </a:solidFill>
                <a:latin typeface="Consolas" panose="020B0609020204030204" pitchFamily="49" charset="0"/>
              </a:rPr>
              <a:t>,</a:t>
            </a:r>
            <a:r>
              <a:rPr lang="en-US" sz="2000" dirty="0" err="1">
                <a:solidFill>
                  <a:srgbClr val="C5C8C6"/>
                </a:solidFill>
                <a:latin typeface="Consolas" panose="020B0609020204030204" pitchFamily="49" charset="0"/>
              </a:rPr>
              <a:t>DisplayName</a:t>
            </a:r>
            <a:r>
              <a:rPr lang="en-US" sz="2000" dirty="0" err="1">
                <a:solidFill>
                  <a:srgbClr val="676867"/>
                </a:solidFill>
                <a:latin typeface="Consolas" panose="020B0609020204030204" pitchFamily="49" charset="0"/>
              </a:rPr>
              <a:t>,</a:t>
            </a:r>
            <a:r>
              <a:rPr lang="en-US" sz="2000" dirty="0" err="1">
                <a:solidFill>
                  <a:srgbClr val="C5C8C6"/>
                </a:solidFill>
                <a:latin typeface="Consolas" panose="020B0609020204030204" pitchFamily="49" charset="0"/>
              </a:rPr>
              <a:t>StartType</a:t>
            </a:r>
            <a:endParaRPr lang="en-US" sz="2000" dirty="0">
              <a:solidFill>
                <a:srgbClr val="C5C8C6"/>
              </a:solidFill>
              <a:latin typeface="Consolas" panose="020B0609020204030204" pitchFamily="49" charset="0"/>
            </a:endParaRPr>
          </a:p>
          <a:p>
            <a:pPr marL="0" marR="0" indent="0" defTabSz="584200" rtl="0" fontAlgn="auto" latinLnBrk="0" hangingPunct="0">
              <a:lnSpc>
                <a:spcPct val="100000"/>
              </a:lnSpc>
              <a:spcBef>
                <a:spcPts val="0"/>
              </a:spcBef>
              <a:spcAft>
                <a:spcPts val="0"/>
              </a:spcAft>
              <a:buClrTx/>
              <a:buSzTx/>
              <a:buFontTx/>
              <a:buNone/>
              <a:tabLst/>
            </a:pPr>
            <a:endParaRPr lang="fr-FR" dirty="0"/>
          </a:p>
        </p:txBody>
      </p:sp>
    </p:spTree>
    <p:extLst>
      <p:ext uri="{BB962C8B-B14F-4D97-AF65-F5344CB8AC3E}">
        <p14:creationId xmlns:p14="http://schemas.microsoft.com/office/powerpoint/2010/main" val="22831034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187004"/>
            <a:ext cx="10541316" cy="2072362"/>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5:</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dirty="0">
              <a:solidFill>
                <a:srgbClr val="000000"/>
              </a:solidFill>
              <a:latin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fr-FR" sz="2000" dirty="0" err="1">
                <a:solidFill>
                  <a:srgbClr val="9872A2"/>
                </a:solidFill>
                <a:latin typeface="Consolas" panose="020B0609020204030204" pitchFamily="49" charset="0"/>
              </a:rPr>
              <a:t>Get-EventLog</a:t>
            </a:r>
            <a:r>
              <a:rPr lang="fr-FR" sz="2000" dirty="0">
                <a:solidFill>
                  <a:srgbClr val="C5C8C6"/>
                </a:solidFill>
                <a:latin typeface="Consolas" panose="020B0609020204030204" pitchFamily="49" charset="0"/>
              </a:rPr>
              <a:t> </a:t>
            </a:r>
            <a:r>
              <a:rPr lang="fr-FR" sz="2000" dirty="0">
                <a:solidFill>
                  <a:srgbClr val="676867"/>
                </a:solidFill>
                <a:latin typeface="Consolas" panose="020B0609020204030204" pitchFamily="49" charset="0"/>
              </a:rPr>
              <a:t>-</a:t>
            </a:r>
            <a:r>
              <a:rPr lang="fr-FR" sz="2000" dirty="0" err="1">
                <a:solidFill>
                  <a:srgbClr val="C5C8C6"/>
                </a:solidFill>
                <a:latin typeface="Consolas" panose="020B0609020204030204" pitchFamily="49" charset="0"/>
              </a:rPr>
              <a:t>LogName</a:t>
            </a:r>
            <a:r>
              <a:rPr lang="fr-FR" sz="2000" dirty="0">
                <a:solidFill>
                  <a:srgbClr val="C5C8C6"/>
                </a:solidFill>
                <a:latin typeface="Consolas" panose="020B0609020204030204" pitchFamily="49" charset="0"/>
              </a:rPr>
              <a:t> System </a:t>
            </a:r>
            <a:r>
              <a:rPr lang="fr-FR" sz="2000" dirty="0">
                <a:solidFill>
                  <a:srgbClr val="676867"/>
                </a:solidFill>
                <a:latin typeface="Consolas" panose="020B0609020204030204" pitchFamily="49" charset="0"/>
              </a:rPr>
              <a:t>-</a:t>
            </a:r>
            <a:r>
              <a:rPr lang="fr-FR" sz="2000" dirty="0" err="1">
                <a:solidFill>
                  <a:srgbClr val="C5C8C6"/>
                </a:solidFill>
                <a:latin typeface="Consolas" panose="020B0609020204030204" pitchFamily="49" charset="0"/>
              </a:rPr>
              <a:t>Newest</a:t>
            </a:r>
            <a:r>
              <a:rPr lang="fr-FR" sz="2000" dirty="0">
                <a:solidFill>
                  <a:srgbClr val="C5C8C6"/>
                </a:solidFill>
                <a:latin typeface="Consolas" panose="020B0609020204030204" pitchFamily="49" charset="0"/>
              </a:rPr>
              <a:t> </a:t>
            </a:r>
            <a:r>
              <a:rPr lang="fr-FR" sz="2000" dirty="0">
                <a:solidFill>
                  <a:srgbClr val="6089B4"/>
                </a:solidFill>
                <a:latin typeface="Consolas" panose="020B0609020204030204" pitchFamily="49" charset="0"/>
              </a:rPr>
              <a:t>10</a:t>
            </a:r>
            <a:endParaRPr lang="fr-FR" sz="2000" dirty="0">
              <a:solidFill>
                <a:srgbClr val="C5C8C6"/>
              </a:solidFill>
              <a:latin typeface="Consolas" panose="020B0609020204030204" pitchFamily="49" charset="0"/>
            </a:endParaRPr>
          </a:p>
          <a:p>
            <a:pPr algn="l"/>
            <a:endParaRPr lang="fr-FR" dirty="0"/>
          </a:p>
        </p:txBody>
      </p:sp>
    </p:spTree>
    <p:extLst>
      <p:ext uri="{BB962C8B-B14F-4D97-AF65-F5344CB8AC3E}">
        <p14:creationId xmlns:p14="http://schemas.microsoft.com/office/powerpoint/2010/main" val="3188739828"/>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187003"/>
            <a:ext cx="11108316" cy="2072362"/>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6:</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dirty="0">
              <a:solidFill>
                <a:srgbClr val="000000"/>
              </a:solidFill>
              <a:latin typeface="Helvetica Light"/>
            </a:endParaRPr>
          </a:p>
          <a:p>
            <a:pPr algn="l"/>
            <a:r>
              <a:rPr lang="en-US" sz="2000" dirty="0">
                <a:solidFill>
                  <a:srgbClr val="9872A2"/>
                </a:solidFill>
                <a:latin typeface="Consolas" panose="020B0609020204030204" pitchFamily="49" charset="0"/>
              </a:rPr>
              <a:t>Get-Process</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 </a:t>
            </a:r>
            <a:r>
              <a:rPr lang="en-US" sz="2000" dirty="0">
                <a:solidFill>
                  <a:srgbClr val="9872A2"/>
                </a:solidFill>
                <a:latin typeface="Consolas" panose="020B0609020204030204" pitchFamily="49" charset="0"/>
              </a:rPr>
              <a:t>Sort-Object</a:t>
            </a:r>
            <a:r>
              <a:rPr lang="en-US" sz="2000" dirty="0">
                <a:solidFill>
                  <a:srgbClr val="C5C8C6"/>
                </a:solidFill>
                <a:latin typeface="Consolas" panose="020B0609020204030204" pitchFamily="49" charset="0"/>
              </a:rPr>
              <a:t> CPU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Descending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 </a:t>
            </a:r>
            <a:r>
              <a:rPr lang="en-US" sz="2000" dirty="0">
                <a:solidFill>
                  <a:srgbClr val="9872A2"/>
                </a:solidFill>
                <a:latin typeface="Consolas" panose="020B0609020204030204" pitchFamily="49" charset="0"/>
              </a:rPr>
              <a:t>Select-Object</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First </a:t>
            </a:r>
            <a:r>
              <a:rPr lang="en-US" sz="2000" dirty="0">
                <a:solidFill>
                  <a:srgbClr val="6089B4"/>
                </a:solidFill>
                <a:latin typeface="Consolas" panose="020B0609020204030204" pitchFamily="49" charset="0"/>
              </a:rPr>
              <a:t>10</a:t>
            </a:r>
            <a:endParaRPr lang="en-US" sz="2000" dirty="0">
              <a:solidFill>
                <a:srgbClr val="C5C8C6"/>
              </a:solidFill>
              <a:latin typeface="Consolas" panose="020B0609020204030204" pitchFamily="49" charset="0"/>
            </a:endParaRPr>
          </a:p>
          <a:p>
            <a:pPr algn="l"/>
            <a:endParaRPr lang="fr-FR" dirty="0"/>
          </a:p>
        </p:txBody>
      </p:sp>
    </p:spTree>
    <p:extLst>
      <p:ext uri="{BB962C8B-B14F-4D97-AF65-F5344CB8AC3E}">
        <p14:creationId xmlns:p14="http://schemas.microsoft.com/office/powerpoint/2010/main" val="239847294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194520" y="3033115"/>
            <a:ext cx="11108316" cy="2380139"/>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7:</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lang="fr-FR" dirty="0">
              <a:solidFill>
                <a:srgbClr val="000000"/>
              </a:solidFill>
              <a:latin typeface="Helvetica Light"/>
            </a:endParaRPr>
          </a:p>
          <a:p>
            <a:pPr algn="l"/>
            <a:r>
              <a:rPr lang="en-US" sz="2000" dirty="0">
                <a:solidFill>
                  <a:srgbClr val="676867"/>
                </a:solidFill>
                <a:latin typeface="Consolas" panose="020B0609020204030204" pitchFamily="49" charset="0"/>
              </a:rPr>
              <a:t>$</a:t>
            </a:r>
            <a:r>
              <a:rPr lang="en-US" sz="2000" dirty="0">
                <a:solidFill>
                  <a:srgbClr val="6089B4"/>
                </a:solidFill>
                <a:latin typeface="Consolas" panose="020B0609020204030204" pitchFamily="49" charset="0"/>
              </a:rPr>
              <a:t>Date</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 (</a:t>
            </a:r>
            <a:r>
              <a:rPr lang="en-US" sz="2000" dirty="0">
                <a:solidFill>
                  <a:srgbClr val="9872A2"/>
                </a:solidFill>
                <a:latin typeface="Consolas" panose="020B0609020204030204" pitchFamily="49" charset="0"/>
              </a:rPr>
              <a:t>Get-Date</a:t>
            </a:r>
            <a:r>
              <a:rPr lang="en-US" sz="2000" dirty="0">
                <a:solidFill>
                  <a:srgbClr val="C5C8C6"/>
                </a:solidFill>
                <a:latin typeface="Consolas" panose="020B0609020204030204" pitchFamily="49" charset="0"/>
              </a:rPr>
              <a:t>).</a:t>
            </a:r>
            <a:r>
              <a:rPr lang="en-US" sz="2000" dirty="0" err="1">
                <a:solidFill>
                  <a:srgbClr val="C5C8C6"/>
                </a:solidFill>
                <a:latin typeface="Consolas" panose="020B0609020204030204" pitchFamily="49" charset="0"/>
              </a:rPr>
              <a:t>AddDays</a:t>
            </a:r>
            <a:r>
              <a:rPr lang="en-US" sz="2000" dirty="0">
                <a:solidFill>
                  <a:srgbClr val="C5C8C6"/>
                </a:solidFill>
                <a:latin typeface="Consolas" panose="020B0609020204030204" pitchFamily="49" charset="0"/>
              </a:rPr>
              <a:t>(</a:t>
            </a:r>
            <a:r>
              <a:rPr lang="en-US" sz="2000" dirty="0">
                <a:solidFill>
                  <a:srgbClr val="6089B4"/>
                </a:solidFill>
                <a:latin typeface="Consolas" panose="020B0609020204030204" pitchFamily="49" charset="0"/>
              </a:rPr>
              <a:t>-30</a:t>
            </a:r>
            <a:r>
              <a:rPr lang="en-US" sz="2000" dirty="0">
                <a:solidFill>
                  <a:srgbClr val="C5C8C6"/>
                </a:solidFill>
                <a:latin typeface="Consolas" panose="020B0609020204030204" pitchFamily="49" charset="0"/>
              </a:rPr>
              <a:t>)</a:t>
            </a:r>
          </a:p>
          <a:p>
            <a:pPr algn="l"/>
            <a:r>
              <a:rPr lang="en-US" sz="2000" dirty="0">
                <a:solidFill>
                  <a:srgbClr val="9872A2"/>
                </a:solidFill>
                <a:latin typeface="Consolas" panose="020B0609020204030204" pitchFamily="49" charset="0"/>
              </a:rPr>
              <a:t>Get-</a:t>
            </a:r>
            <a:r>
              <a:rPr lang="en-US" sz="2000" dirty="0" err="1">
                <a:solidFill>
                  <a:srgbClr val="9872A2"/>
                </a:solidFill>
                <a:latin typeface="Consolas" panose="020B0609020204030204" pitchFamily="49" charset="0"/>
              </a:rPr>
              <a:t>ChildItem</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Path </a:t>
            </a:r>
            <a:r>
              <a:rPr lang="en-US" sz="2000" dirty="0">
                <a:solidFill>
                  <a:srgbClr val="676867"/>
                </a:solidFill>
                <a:latin typeface="Consolas" panose="020B0609020204030204" pitchFamily="49" charset="0"/>
              </a:rPr>
              <a:t>$</a:t>
            </a:r>
            <a:r>
              <a:rPr lang="en-US" sz="2000" dirty="0" err="1">
                <a:solidFill>
                  <a:srgbClr val="C7444A"/>
                </a:solidFill>
                <a:latin typeface="Consolas" panose="020B0609020204030204" pitchFamily="49" charset="0"/>
              </a:rPr>
              <a:t>env:</a:t>
            </a:r>
            <a:r>
              <a:rPr lang="en-US" sz="2000" dirty="0" err="1">
                <a:solidFill>
                  <a:srgbClr val="6089B4"/>
                </a:solidFill>
                <a:latin typeface="Consolas" panose="020B0609020204030204" pitchFamily="49" charset="0"/>
              </a:rPr>
              <a:t>TEMP</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5C8C6"/>
                </a:solidFill>
                <a:latin typeface="Consolas" panose="020B0609020204030204" pitchFamily="49" charset="0"/>
              </a:rPr>
              <a:t> </a:t>
            </a:r>
            <a:r>
              <a:rPr lang="en-US" sz="2000" dirty="0">
                <a:solidFill>
                  <a:srgbClr val="9872A2"/>
                </a:solidFill>
                <a:latin typeface="Consolas" panose="020B0609020204030204" pitchFamily="49" charset="0"/>
              </a:rPr>
              <a:t>Where-Object</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C7444A"/>
                </a:solidFill>
                <a:latin typeface="Consolas" panose="020B0609020204030204" pitchFamily="49" charset="0"/>
              </a:rPr>
              <a:t>_</a:t>
            </a:r>
            <a:r>
              <a:rPr lang="en-US" sz="2000" dirty="0">
                <a:solidFill>
                  <a:srgbClr val="CE6700"/>
                </a:solidFill>
                <a:latin typeface="Consolas" panose="020B0609020204030204" pitchFamily="49" charset="0"/>
              </a:rPr>
              <a:t>.</a:t>
            </a:r>
            <a:r>
              <a:rPr lang="en-US" sz="2000" dirty="0" err="1">
                <a:solidFill>
                  <a:srgbClr val="CE6700"/>
                </a:solidFill>
                <a:latin typeface="Consolas" panose="020B0609020204030204" pitchFamily="49" charset="0"/>
              </a:rPr>
              <a:t>LastWriteTime</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err="1">
                <a:solidFill>
                  <a:srgbClr val="676867"/>
                </a:solidFill>
                <a:latin typeface="Consolas" panose="020B0609020204030204" pitchFamily="49" charset="0"/>
              </a:rPr>
              <a:t>gt</a:t>
            </a:r>
            <a:r>
              <a:rPr lang="en-US" sz="2000" dirty="0">
                <a:solidFill>
                  <a:srgbClr val="C5C8C6"/>
                </a:solidFill>
                <a:latin typeface="Consolas" panose="020B0609020204030204" pitchFamily="49" charset="0"/>
              </a:rPr>
              <a:t> </a:t>
            </a:r>
            <a:r>
              <a:rPr lang="en-US" sz="2000" dirty="0">
                <a:solidFill>
                  <a:srgbClr val="676867"/>
                </a:solidFill>
                <a:latin typeface="Consolas" panose="020B0609020204030204" pitchFamily="49" charset="0"/>
              </a:rPr>
              <a:t>$</a:t>
            </a:r>
            <a:r>
              <a:rPr lang="en-US" sz="2000" dirty="0">
                <a:solidFill>
                  <a:srgbClr val="6089B4"/>
                </a:solidFill>
                <a:latin typeface="Consolas" panose="020B0609020204030204" pitchFamily="49" charset="0"/>
              </a:rPr>
              <a:t>Date</a:t>
            </a:r>
            <a:r>
              <a:rPr lang="en-US" sz="2000" dirty="0">
                <a:solidFill>
                  <a:srgbClr val="C5C8C6"/>
                </a:solidFill>
                <a:latin typeface="Consolas" panose="020B0609020204030204" pitchFamily="49" charset="0"/>
              </a:rPr>
              <a:t>}</a:t>
            </a:r>
          </a:p>
          <a:p>
            <a:pPr algn="l"/>
            <a:endParaRPr lang="fr-FR" dirty="0"/>
          </a:p>
        </p:txBody>
      </p:sp>
    </p:spTree>
    <p:extLst>
      <p:ext uri="{BB962C8B-B14F-4D97-AF65-F5344CB8AC3E}">
        <p14:creationId xmlns:p14="http://schemas.microsoft.com/office/powerpoint/2010/main" val="353895608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Scripts &amp; Fonctions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5790178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bases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32925291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Différence entre Script et Fonction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enchainement de multiples commandes, actions et opérations permettant l’automatisation d’un processus complexe.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ne doit avoir qu’un seul et unique but réutilisable et transposable dans différents scripts et contexte.</a:t>
            </a: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401318176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fichier est un fichier "texte" au format </a:t>
            </a:r>
            <a:r>
              <a:rPr lang="fr-FR" sz="1800" b="1">
                <a:solidFill>
                  <a:srgbClr val="353533"/>
                </a:solidFill>
                <a:latin typeface="Montserrat Light" charset="0"/>
                <a:ea typeface="Montserrat Light" charset="0"/>
                <a:cs typeface="Montserrat Light" charset="0"/>
                <a:sym typeface="Arial"/>
              </a:rPr>
              <a:t>.ps1 </a:t>
            </a:r>
            <a:r>
              <a:rPr lang="fr-FR" sz="1800">
                <a:solidFill>
                  <a:srgbClr val="353533"/>
                </a:solidFill>
                <a:latin typeface="Montserrat Light" charset="0"/>
                <a:ea typeface="Montserrat Light" charset="0"/>
                <a:cs typeface="Montserrat Light" charset="0"/>
                <a:sym typeface="Arial"/>
              </a:rPr>
              <a:t>contenant un enchainement de commande, de structures et de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peut accepter des paramètres en entrée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7E9CAE96-0220-40C6-9C4B-45D40D88719F}"/>
              </a:ext>
            </a:extLst>
          </p:cNvPr>
          <p:cNvSpPr txBox="1"/>
          <p:nvPr/>
        </p:nvSpPr>
        <p:spPr>
          <a:xfrm>
            <a:off x="1245022" y="3816610"/>
            <a:ext cx="11482694"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a:solidFill>
                  <a:srgbClr val="9872A2"/>
                </a:solidFill>
                <a:latin typeface="Consolas" panose="020B0609020204030204" pitchFamily="49" charset="0"/>
              </a:rPr>
              <a:t>Param</a:t>
            </a: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lvl="2"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computerName</a:t>
            </a:r>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filePath</a:t>
            </a:r>
            <a:endParaRPr lang="en-US" sz="2800">
              <a:solidFill>
                <a:srgbClr val="C5C8C6"/>
              </a:solidFill>
              <a:latin typeface="Consolas" panose="020B0609020204030204" pitchFamily="49" charset="0"/>
            </a:endParaRP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105920367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Exécution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l'explorateur : </a:t>
            </a:r>
          </a:p>
          <a:p>
            <a:pPr algn="l">
              <a:lnSpc>
                <a:spcPct val="150000"/>
              </a:lnSpc>
              <a:spcBef>
                <a:spcPts val="1500"/>
              </a:spcBef>
              <a:buClr>
                <a:srgbClr val="A4140E"/>
              </a:buClr>
              <a:buSzPct val="120000"/>
              <a:defRPr sz="1800"/>
            </a:pPr>
            <a:r>
              <a:rPr lang="fr-FR" sz="1800" b="1">
                <a:solidFill>
                  <a:srgbClr val="353533"/>
                </a:solidFill>
                <a:latin typeface="Montserrat Light" charset="0"/>
                <a:ea typeface="Montserrat Light" charset="0"/>
                <a:cs typeface="Montserrat Light" charset="0"/>
                <a:sym typeface="Arial"/>
              </a:rPr>
              <a:t>Clic droit &gt; Exécuter avec </a:t>
            </a:r>
            <a:r>
              <a:rPr lang="fr-FR" sz="1800" b="1" err="1">
                <a:solidFill>
                  <a:srgbClr val="353533"/>
                </a:solidFill>
                <a:latin typeface="Montserrat Light" charset="0"/>
                <a:ea typeface="Montserrat Light" charset="0"/>
                <a:cs typeface="Montserrat Light" charset="0"/>
                <a:sym typeface="Arial"/>
              </a:rPr>
              <a:t>Powershell</a:t>
            </a:r>
            <a:endParaRPr lang="fr-FR" sz="1800" b="1">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la console ou depuis un autre script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un autre script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4557385"/>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F7F7F7"/>
                </a:solidFill>
                <a:latin typeface="Consolas" panose="020B0609020204030204" pitchFamily="49" charset="0"/>
              </a:rPr>
              <a:t>.\nomduscript.ps1</a:t>
            </a:r>
            <a:endParaRPr lang="fr-FR" sz="2800" dirty="0">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2E72CF75-3009-4AD8-9B7E-06006AD1FE60}"/>
              </a:ext>
            </a:extLst>
          </p:cNvPr>
          <p:cNvSpPr txBox="1"/>
          <p:nvPr/>
        </p:nvSpPr>
        <p:spPr>
          <a:xfrm>
            <a:off x="1258690" y="6254423"/>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chemeClr val="accent5"/>
                </a:solidFill>
                <a:latin typeface="Consolas" panose="020B0609020204030204" pitchFamily="49" charset="0"/>
              </a:rPr>
              <a:t>&amp;</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"C:\chemin\vers\monscript\script.ps1</a:t>
            </a:r>
          </a:p>
        </p:txBody>
      </p:sp>
      <p:sp>
        <p:nvSpPr>
          <p:cNvPr id="12" name="ZoneTexte 11">
            <a:extLst>
              <a:ext uri="{FF2B5EF4-FFF2-40B4-BE49-F238E27FC236}">
                <a16:creationId xmlns:a16="http://schemas.microsoft.com/office/drawing/2014/main" id="{04A8D84D-C1BB-4C02-94E0-0F54D5D65D8A}"/>
              </a:ext>
            </a:extLst>
          </p:cNvPr>
          <p:cNvSpPr txBox="1"/>
          <p:nvPr/>
        </p:nvSpPr>
        <p:spPr>
          <a:xfrm>
            <a:off x="1258690" y="6744258"/>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chemeClr val="accent5"/>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"C:\chemin\vers\monscript\script.ps1</a:t>
            </a:r>
          </a:p>
        </p:txBody>
      </p:sp>
    </p:spTree>
    <p:extLst>
      <p:ext uri="{BB962C8B-B14F-4D97-AF65-F5344CB8AC3E}">
        <p14:creationId xmlns:p14="http://schemas.microsoft.com/office/powerpoint/2010/main" val="427394049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Sécurité</a:t>
            </a:r>
          </a:p>
          <a:p>
            <a:pPr marL="317500" lvl="0" indent="-317500" algn="l">
              <a:lnSpc>
                <a:spcPct val="150000"/>
              </a:lnSpc>
              <a:spcBef>
                <a:spcPts val="1500"/>
              </a:spcBef>
              <a:buClr>
                <a:srgbClr val="A4140E"/>
              </a:buClr>
              <a:buSzPct val="120000"/>
              <a:buChar char="☉"/>
              <a:defRPr sz="1800"/>
            </a:pP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possède une sécurité intégrée qui permet de contrôler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sur la machine :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2748682"/>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err="1">
                <a:solidFill>
                  <a:srgbClr val="F7F7F7"/>
                </a:solidFill>
                <a:latin typeface="Consolas" panose="020B0609020204030204" pitchFamily="49" charset="0"/>
              </a:rPr>
              <a:t>Get-ExecutionPolicy</a:t>
            </a:r>
            <a:endParaRPr lang="fr-FR" sz="2800" dirty="0">
              <a:solidFill>
                <a:srgbClr val="F7F7F7"/>
              </a:solidFill>
              <a:latin typeface="Consolas" panose="020B0609020204030204" pitchFamily="49" charset="0"/>
              <a:ea typeface="Montserrat Light" charset="0"/>
              <a:cs typeface="Montserrat Light" charset="0"/>
              <a:sym typeface="Arial"/>
            </a:endParaRPr>
          </a:p>
        </p:txBody>
      </p:sp>
      <p:graphicFrame>
        <p:nvGraphicFramePr>
          <p:cNvPr id="9" name="Tableau 3">
            <a:extLst>
              <a:ext uri="{FF2B5EF4-FFF2-40B4-BE49-F238E27FC236}">
                <a16:creationId xmlns:a16="http://schemas.microsoft.com/office/drawing/2014/main" id="{8B6E0813-A9CD-4501-B898-EB5448060A79}"/>
              </a:ext>
            </a:extLst>
          </p:cNvPr>
          <p:cNvGraphicFramePr>
            <a:graphicFrameLocks noGrp="1"/>
          </p:cNvGraphicFramePr>
          <p:nvPr>
            <p:extLst>
              <p:ext uri="{D42A27DB-BD31-4B8C-83A1-F6EECF244321}">
                <p14:modId xmlns:p14="http://schemas.microsoft.com/office/powerpoint/2010/main" val="2069599089"/>
              </p:ext>
            </p:extLst>
          </p:nvPr>
        </p:nvGraphicFramePr>
        <p:xfrm>
          <a:off x="1258690" y="3913017"/>
          <a:ext cx="11272518" cy="2016934"/>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462454">
                <a:tc>
                  <a:txBody>
                    <a:bodyPr/>
                    <a:lstStyle/>
                    <a:p>
                      <a:pPr lvl="0">
                        <a:buNone/>
                      </a:pPr>
                      <a:r>
                        <a:rPr lang="fr-FR" sz="1200" i="0">
                          <a:latin typeface="Montserrat Light"/>
                        </a:rPr>
                        <a:t>Paramètre</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45097">
                <a:tc>
                  <a:txBody>
                    <a:bodyPr/>
                    <a:lstStyle/>
                    <a:p>
                      <a:pPr lvl="0" algn="l">
                        <a:buNone/>
                      </a:pPr>
                      <a:r>
                        <a:rPr lang="fr-FR" sz="1800" b="1" i="0" err="1"/>
                        <a:t>Restricted</a:t>
                      </a:r>
                      <a:endParaRPr lang="fr-FR" sz="1800" i="0">
                        <a:latin typeface="Montserrat Light"/>
                      </a:endParaRPr>
                    </a:p>
                  </a:txBody>
                  <a:tcPr/>
                </a:tc>
                <a:tc>
                  <a:txBody>
                    <a:bodyPr/>
                    <a:lstStyle/>
                    <a:p>
                      <a:pPr lvl="0" algn="l">
                        <a:buNone/>
                      </a:pPr>
                      <a:r>
                        <a:rPr lang="fr-FR" sz="1400" i="0">
                          <a:latin typeface="Montserrat Light"/>
                        </a:rPr>
                        <a:t>Aucune exécution de script possible</a:t>
                      </a:r>
                    </a:p>
                  </a:txBody>
                  <a:tcPr/>
                </a:tc>
                <a:extLst>
                  <a:ext uri="{0D108BD9-81ED-4DB2-BD59-A6C34878D82A}">
                    <a16:rowId xmlns:a16="http://schemas.microsoft.com/office/drawing/2014/main" val="4058063332"/>
                  </a:ext>
                </a:extLst>
              </a:tr>
              <a:tr h="345097">
                <a:tc>
                  <a:txBody>
                    <a:bodyPr/>
                    <a:lstStyle/>
                    <a:p>
                      <a:pPr lvl="0" algn="l">
                        <a:buNone/>
                      </a:pPr>
                      <a:r>
                        <a:rPr lang="fr-FR" sz="2000" i="0" err="1">
                          <a:latin typeface="Montserrat Light"/>
                        </a:rPr>
                        <a:t>AllSigned</a:t>
                      </a:r>
                      <a:endParaRPr lang="fr-FR" sz="2000" i="0">
                        <a:latin typeface="Montserrat Light"/>
                      </a:endParaRPr>
                    </a:p>
                  </a:txBody>
                  <a:tcPr/>
                </a:tc>
                <a:tc>
                  <a:txBody>
                    <a:bodyPr/>
                    <a:lstStyle/>
                    <a:p>
                      <a:pPr lvl="0" algn="l">
                        <a:buNone/>
                      </a:pPr>
                      <a:r>
                        <a:rPr lang="fr-FR" sz="1400" i="0">
                          <a:latin typeface="Montserrat Light"/>
                        </a:rPr>
                        <a:t>Tous les scripts doivent être signés pour être </a:t>
                      </a:r>
                      <a:r>
                        <a:rPr lang="fr-FR" sz="1400" i="0" err="1">
                          <a:latin typeface="Montserrat Light"/>
                        </a:rPr>
                        <a:t>éxécutés</a:t>
                      </a:r>
                      <a:endParaRPr lang="fr-FR" sz="1400" i="0">
                        <a:latin typeface="Montserrat Light"/>
                      </a:endParaRPr>
                    </a:p>
                  </a:txBody>
                  <a:tcPr/>
                </a:tc>
                <a:extLst>
                  <a:ext uri="{0D108BD9-81ED-4DB2-BD59-A6C34878D82A}">
                    <a16:rowId xmlns:a16="http://schemas.microsoft.com/office/drawing/2014/main" val="3666818268"/>
                  </a:ext>
                </a:extLst>
              </a:tr>
              <a:tr h="345097">
                <a:tc>
                  <a:txBody>
                    <a:bodyPr/>
                    <a:lstStyle/>
                    <a:p>
                      <a:pPr lvl="0" algn="l">
                        <a:buNone/>
                      </a:pPr>
                      <a:r>
                        <a:rPr lang="fr-FR" sz="2000" i="0" err="1">
                          <a:latin typeface="Montserrat Light"/>
                        </a:rPr>
                        <a:t>RemoteSigned</a:t>
                      </a:r>
                      <a:endParaRPr lang="fr-FR" sz="2000" i="0">
                        <a:latin typeface="Montserrat Light"/>
                      </a:endParaRPr>
                    </a:p>
                  </a:txBody>
                  <a:tcPr/>
                </a:tc>
                <a:tc>
                  <a:txBody>
                    <a:bodyPr/>
                    <a:lstStyle/>
                    <a:p>
                      <a:pPr lvl="0" algn="l">
                        <a:buNone/>
                      </a:pPr>
                      <a:r>
                        <a:rPr lang="fr-FR" sz="1400" i="0">
                          <a:latin typeface="Montserrat Light"/>
                        </a:rPr>
                        <a:t>Les scripts téléchargés depuis Internet doivent être signés.</a:t>
                      </a:r>
                    </a:p>
                  </a:txBody>
                  <a:tcPr/>
                </a:tc>
                <a:extLst>
                  <a:ext uri="{0D108BD9-81ED-4DB2-BD59-A6C34878D82A}">
                    <a16:rowId xmlns:a16="http://schemas.microsoft.com/office/drawing/2014/main" val="3694573489"/>
                  </a:ext>
                </a:extLst>
              </a:tr>
              <a:tr h="345097">
                <a:tc>
                  <a:txBody>
                    <a:bodyPr/>
                    <a:lstStyle/>
                    <a:p>
                      <a:pPr lvl="0" algn="l">
                        <a:buNone/>
                      </a:pPr>
                      <a:r>
                        <a:rPr lang="fr-FR" sz="2000" i="0" err="1">
                          <a:latin typeface="Montserrat Light"/>
                        </a:rPr>
                        <a:t>ByPass</a:t>
                      </a:r>
                      <a:endParaRPr lang="fr-FR" sz="2000" i="0">
                        <a:latin typeface="Montserrat Light"/>
                      </a:endParaRPr>
                    </a:p>
                  </a:txBody>
                  <a:tcPr/>
                </a:tc>
                <a:tc>
                  <a:txBody>
                    <a:bodyPr/>
                    <a:lstStyle/>
                    <a:p>
                      <a:pPr lvl="0" algn="l">
                        <a:buNone/>
                      </a:pPr>
                      <a:r>
                        <a:rPr lang="fr-FR" sz="1400" i="0">
                          <a:latin typeface="Montserrat Light"/>
                        </a:rPr>
                        <a:t>Aucun contrôle sur l'</a:t>
                      </a:r>
                      <a:r>
                        <a:rPr lang="fr-FR" sz="1400" i="0" err="1">
                          <a:latin typeface="Montserrat Light"/>
                        </a:rPr>
                        <a:t>éxécution</a:t>
                      </a:r>
                      <a:r>
                        <a:rPr lang="fr-FR" sz="1400" i="0">
                          <a:latin typeface="Montserrat Light"/>
                        </a:rPr>
                        <a:t> des scripts</a:t>
                      </a:r>
                    </a:p>
                  </a:txBody>
                  <a:tcPr/>
                </a:tc>
                <a:extLst>
                  <a:ext uri="{0D108BD9-81ED-4DB2-BD59-A6C34878D82A}">
                    <a16:rowId xmlns:a16="http://schemas.microsoft.com/office/drawing/2014/main" val="3298605247"/>
                  </a:ext>
                </a:extLst>
              </a:tr>
            </a:tbl>
          </a:graphicData>
        </a:graphic>
      </p:graphicFrame>
      <p:sp>
        <p:nvSpPr>
          <p:cNvPr id="13" name="ZoneTexte 12">
            <a:extLst>
              <a:ext uri="{FF2B5EF4-FFF2-40B4-BE49-F238E27FC236}">
                <a16:creationId xmlns:a16="http://schemas.microsoft.com/office/drawing/2014/main" id="{FB298EAC-7DBD-4707-AD22-5C3125CC776B}"/>
              </a:ext>
            </a:extLst>
          </p:cNvPr>
          <p:cNvSpPr txBox="1"/>
          <p:nvPr/>
        </p:nvSpPr>
        <p:spPr>
          <a:xfrm>
            <a:off x="1258690" y="6239988"/>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ExecutionPolicy</a:t>
            </a:r>
            <a:r>
              <a:rPr lang="fr-FR" sz="2800">
                <a:solidFill>
                  <a:srgbClr val="F7F7F7"/>
                </a:solidFill>
                <a:latin typeface="Consolas" panose="020B0609020204030204" pitchFamily="49" charset="0"/>
              </a:rPr>
              <a:t> Bypass</a:t>
            </a:r>
            <a:endParaRPr lang="fr-FR" sz="2800">
              <a:solidFill>
                <a:srgbClr val="F7F7F7"/>
              </a:solidFill>
              <a:latin typeface="Consolas" panose="020B0609020204030204" pitchFamily="49" charset="0"/>
              <a:ea typeface="Montserrat Light" charset="0"/>
              <a:cs typeface="Montserrat Light" charset="0"/>
              <a:sym typeface="Arial"/>
            </a:endParaRPr>
          </a:p>
        </p:txBody>
      </p:sp>
      <p:sp>
        <p:nvSpPr>
          <p:cNvPr id="14" name="ZoneTexte 13">
            <a:extLst>
              <a:ext uri="{FF2B5EF4-FFF2-40B4-BE49-F238E27FC236}">
                <a16:creationId xmlns:a16="http://schemas.microsoft.com/office/drawing/2014/main" id="{5AE977B3-F2CB-479B-8CA2-29DCC85A0A3B}"/>
              </a:ext>
            </a:extLst>
          </p:cNvPr>
          <p:cNvSpPr txBox="1"/>
          <p:nvPr/>
        </p:nvSpPr>
        <p:spPr>
          <a:xfrm>
            <a:off x="1258689" y="7163268"/>
            <a:ext cx="11272519"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dirty="0">
                <a:solidFill>
                  <a:srgbClr val="F7F7F7"/>
                </a:solidFill>
                <a:latin typeface="Consolas" panose="020B0609020204030204" pitchFamily="49" charset="0"/>
              </a:rPr>
              <a:t>Powershell.exe –</a:t>
            </a:r>
            <a:r>
              <a:rPr lang="fr-FR" sz="2000" dirty="0" err="1">
                <a:solidFill>
                  <a:srgbClr val="F7F7F7"/>
                </a:solidFill>
                <a:latin typeface="Consolas" panose="020B0609020204030204" pitchFamily="49" charset="0"/>
              </a:rPr>
              <a:t>ExecutionPolicy</a:t>
            </a:r>
            <a:r>
              <a:rPr lang="fr-FR" sz="2000" dirty="0">
                <a:solidFill>
                  <a:srgbClr val="F7F7F7"/>
                </a:solidFill>
                <a:latin typeface="Consolas" panose="020B0609020204030204" pitchFamily="49" charset="0"/>
              </a:rPr>
              <a:t> Bypass –File "C:\chemin\monscript.ps1</a:t>
            </a:r>
            <a:endParaRPr lang="fr-FR" sz="2000"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1691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un morceau de code "nommé".</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fois exécutée, la fonction est chargée en mémoire dans la session </a:t>
            </a: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a:t>
            </a:r>
            <a:r>
              <a:rPr lang="fr-FR" sz="1800" b="1">
                <a:solidFill>
                  <a:srgbClr val="353533"/>
                </a:solidFill>
                <a:latin typeface="Montserrat Light" charset="0"/>
                <a:ea typeface="Montserrat Light" charset="0"/>
                <a:cs typeface="Montserrat Light" charset="0"/>
                <a:sym typeface="Arial"/>
              </a:rPr>
              <a:t>en cours</a:t>
            </a:r>
            <a:r>
              <a:rPr lang="fr-FR" sz="1800">
                <a:solidFill>
                  <a:srgbClr val="353533"/>
                </a:solidFill>
                <a:latin typeface="Montserrat Light" charset="0"/>
                <a:ea typeface="Montserrat Light" charset="0"/>
                <a:cs typeface="Montserrat Light" charset="0"/>
                <a:sym typeface="Arial"/>
              </a:rPr>
              <a:t>.</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Elle devient une commande "comme une autre".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17578111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58690" y="3269395"/>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C5C8C6"/>
                </a:solidFill>
                <a:latin typeface="Consolas" panose="020B0609020204030204" pitchFamily="49" charset="0"/>
              </a:rPr>
              <a:t>)</a:t>
            </a:r>
          </a:p>
          <a:p>
            <a:pPr algn="l"/>
            <a:r>
              <a:rPr lang="en-US" sz="1600">
                <a:solidFill>
                  <a:srgbClr val="C5C8C6"/>
                </a:solidFill>
                <a:latin typeface="Consolas" panose="020B0609020204030204" pitchFamily="49" charset="0"/>
              </a:rPr>
              <a:t>{ </a:t>
            </a:r>
          </a:p>
          <a:p>
            <a:pPr algn="l"/>
            <a:r>
              <a:rPr lang="en-US" sz="1600">
                <a:solidFill>
                  <a:srgbClr val="9AA83A"/>
                </a:solidFill>
                <a:latin typeface="Consolas" panose="020B0609020204030204" pitchFamily="49" charset="0"/>
              </a:rPr>
              <a:t>	"Bonjour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2" name="ZoneTexte 1">
            <a:extLst>
              <a:ext uri="{FF2B5EF4-FFF2-40B4-BE49-F238E27FC236}">
                <a16:creationId xmlns:a16="http://schemas.microsoft.com/office/drawing/2014/main" id="{1AFF9B32-6C13-4722-AB3E-5CEB0E97F80F}"/>
              </a:ext>
            </a:extLst>
          </p:cNvPr>
          <p:cNvSpPr txBox="1"/>
          <p:nvPr/>
        </p:nvSpPr>
        <p:spPr>
          <a:xfrm>
            <a:off x="1258690" y="5113906"/>
            <a:ext cx="11482694" cy="718145"/>
          </a:xfrm>
          <a:prstGeom prst="rect">
            <a:avLst/>
          </a:prstGeom>
          <a:solidFill>
            <a:srgbClr val="BE121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a:ln>
                  <a:noFill/>
                </a:ln>
                <a:solidFill>
                  <a:schemeClr val="bg1"/>
                </a:solidFill>
                <a:effectLst/>
                <a:uFillTx/>
                <a:latin typeface="Montserrat" panose="00000500000000000000" pitchFamily="2" charset="0"/>
                <a:sym typeface="Helvetica Light"/>
              </a:rPr>
              <a:t>Si vous répéter au moins deux fois un ensemble de commande pour effectuer une opération, c'est que vous devriez en faire une fonction.</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La syntaxe de base.</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définie par le mot clé "</a:t>
            </a:r>
            <a:r>
              <a:rPr lang="fr-FR" sz="1800" b="1" err="1">
                <a:solidFill>
                  <a:srgbClr val="353533"/>
                </a:solidFill>
                <a:latin typeface="Montserrat Light" charset="0"/>
                <a:ea typeface="Montserrat Light" charset="0"/>
                <a:cs typeface="Montserrat Light" charset="0"/>
                <a:sym typeface="Arial"/>
              </a:rPr>
              <a:t>function</a:t>
            </a:r>
            <a:r>
              <a:rPr lang="fr-FR" sz="1800">
                <a:solidFill>
                  <a:srgbClr val="353533"/>
                </a:solidFill>
                <a:latin typeface="Montserrat Light" charset="0"/>
                <a:ea typeface="Montserrat Light" charset="0"/>
                <a:cs typeface="Montserrat Light" charset="0"/>
                <a:sym typeface="Arial"/>
              </a:rPr>
              <a:t>", son nom et optionnellement des paramètres.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322790343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20996"/>
            <a:ext cx="11482694" cy="330346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a:t>
            </a:r>
            <a:r>
              <a:rPr lang="en-US" sz="1600" err="1">
                <a:solidFill>
                  <a:srgbClr val="9872A2"/>
                </a:solidFill>
                <a:latin typeface="Consolas" panose="020B0609020204030204" pitchFamily="49" charset="0"/>
              </a:rPr>
              <a:t>param</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0</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[String]</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1</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a:t>
            </a:r>
            <a:r>
              <a:rPr lang="en-US" sz="1600" err="1">
                <a:solidFill>
                  <a:srgbClr val="D0B344"/>
                </a:solidFill>
                <a:latin typeface="Consolas" panose="020B0609020204030204" pitchFamily="49" charset="0"/>
              </a:rPr>
              <a:t>Int</a:t>
            </a:r>
            <a:r>
              <a:rPr lang="en-US" sz="1600">
                <a:solidFill>
                  <a:srgbClr val="D0B344"/>
                </a:solidFill>
                <a:latin typeface="Consolas" panose="020B0609020204030204" pitchFamily="49" charset="0"/>
              </a:rPr>
              <a:t>]</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9AA83A"/>
                </a:solidFill>
                <a:latin typeface="Consolas" panose="020B0609020204030204" pitchFamily="49" charset="0"/>
              </a:rPr>
              <a:t>"Bonjour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C5C8C6"/>
                </a:solidFill>
                <a:latin typeface="Consolas" panose="020B0609020204030204" pitchFamily="49" charset="0"/>
              </a:rPr>
              <a:t>} </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Le bloc "Param".</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a:t>
            </a:r>
            <a:r>
              <a:rPr lang="fr-FR" sz="1800" b="1">
                <a:solidFill>
                  <a:srgbClr val="353533"/>
                </a:solidFill>
                <a:latin typeface="Montserrat Light" charset="0"/>
                <a:ea typeface="Montserrat Light" charset="0"/>
                <a:cs typeface="Montserrat Light" charset="0"/>
                <a:sym typeface="Arial"/>
              </a:rPr>
              <a:t>Param</a:t>
            </a:r>
            <a:r>
              <a:rPr lang="fr-FR" sz="1800">
                <a:solidFill>
                  <a:srgbClr val="353533"/>
                </a:solidFill>
                <a:latin typeface="Montserrat Light" charset="0"/>
                <a:ea typeface="Montserrat Light" charset="0"/>
                <a:cs typeface="Montserrat Light" charset="0"/>
                <a:sym typeface="Arial"/>
              </a:rPr>
              <a:t> permet de normer sa fonction et de garantir son fonctionnement.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Ici l'option de paramètre </a:t>
            </a:r>
            <a:r>
              <a:rPr lang="fr-FR" sz="1800" b="1">
                <a:solidFill>
                  <a:srgbClr val="353533"/>
                </a:solidFill>
                <a:latin typeface="Montserrat Light" charset="0"/>
                <a:ea typeface="Montserrat Light" charset="0"/>
                <a:cs typeface="Montserrat Light" charset="0"/>
                <a:sym typeface="Arial"/>
              </a:rPr>
              <a:t>"</a:t>
            </a:r>
            <a:r>
              <a:rPr lang="fr-FR" sz="1800" b="1" err="1">
                <a:solidFill>
                  <a:srgbClr val="353533"/>
                </a:solidFill>
                <a:latin typeface="Montserrat Light" charset="0"/>
                <a:ea typeface="Montserrat Light" charset="0"/>
                <a:cs typeface="Montserrat Light" charset="0"/>
                <a:sym typeface="Arial"/>
              </a:rPr>
              <a:t>Mandatory</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permettent de rendre obligatoire le renseignement d'un paramètre.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L'option de paramètre </a:t>
            </a:r>
            <a:r>
              <a:rPr lang="fr-FR" sz="1800" b="1">
                <a:solidFill>
                  <a:srgbClr val="353533"/>
                </a:solidFill>
                <a:latin typeface="Montserrat Light" charset="0"/>
                <a:ea typeface="Montserrat Light" charset="0"/>
                <a:cs typeface="Montserrat Light" charset="0"/>
                <a:sym typeface="Arial"/>
              </a:rPr>
              <a:t>"Position" </a:t>
            </a:r>
            <a:r>
              <a:rPr lang="fr-FR" sz="1800">
                <a:solidFill>
                  <a:srgbClr val="353533"/>
                </a:solidFill>
                <a:latin typeface="Montserrat Light" charset="0"/>
                <a:ea typeface="Montserrat Light" charset="0"/>
                <a:cs typeface="Montserrat Light" charset="0"/>
                <a:sym typeface="Arial"/>
              </a:rPr>
              <a:t>permet à la fonction de reconnaitre le paramètre par sa position dans la commande.</a:t>
            </a:r>
          </a:p>
        </p:txBody>
      </p:sp>
    </p:spTree>
    <p:extLst>
      <p:ext uri="{BB962C8B-B14F-4D97-AF65-F5344CB8AC3E}">
        <p14:creationId xmlns:p14="http://schemas.microsoft.com/office/powerpoint/2010/main" val="74430244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82210"/>
            <a:ext cx="11482694" cy="527323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err="1">
                <a:solidFill>
                  <a:srgbClr val="9872A2"/>
                </a:solidFill>
                <a:latin typeface="Consolas" panose="020B0609020204030204" pitchFamily="49" charset="0"/>
              </a:rPr>
              <a:t>Function</a:t>
            </a:r>
            <a:r>
              <a:rPr lang="fr-FR" sz="1600">
                <a:solidFill>
                  <a:srgbClr val="C5C8C6"/>
                </a:solidFill>
                <a:latin typeface="Consolas" panose="020B0609020204030204" pitchFamily="49" charset="0"/>
              </a:rPr>
              <a:t> </a:t>
            </a:r>
            <a:r>
              <a:rPr lang="fr-FR" sz="1600">
                <a:solidFill>
                  <a:srgbClr val="CE6700"/>
                </a:solidFill>
                <a:latin typeface="Consolas" panose="020B0609020204030204" pitchFamily="49" charset="0"/>
              </a:rPr>
              <a:t>Do-Something</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CmdletBinding</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param</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Parameter</a:t>
            </a:r>
            <a:r>
              <a:rPr lang="fr-FR" sz="1600">
                <a:solidFill>
                  <a:srgbClr val="D0B344"/>
                </a:solidFill>
                <a:latin typeface="Consolas" panose="020B0609020204030204" pitchFamily="49" charset="0"/>
              </a:rPr>
              <a:t>(</a:t>
            </a:r>
            <a:r>
              <a:rPr lang="fr-FR" sz="1600" err="1">
                <a:solidFill>
                  <a:srgbClr val="408080"/>
                </a:solidFill>
                <a:latin typeface="Consolas" panose="020B0609020204030204" pitchFamily="49" charset="0"/>
              </a:rPr>
              <a:t>Mandatory</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ValueFromPipelineByPropertyName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D0B344"/>
                </a:solidFill>
                <a:latin typeface="Consolas" panose="020B0609020204030204" pitchFamily="49" charset="0"/>
              </a:rPr>
              <a:t>[string[]]</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BEGIN</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Debut</a:t>
            </a:r>
            <a:r>
              <a:rPr lang="fr-FR" sz="1600">
                <a:solidFill>
                  <a:srgbClr val="9AA83A"/>
                </a:solidFill>
                <a:latin typeface="Consolas" panose="020B0609020204030204" pitchFamily="49" charset="0"/>
              </a:rPr>
              <a:t>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PROCESS</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"Traitement de l'objet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r>
              <a:rPr lang="fr-FR" sz="1600">
                <a:solidFill>
                  <a:srgbClr val="9AA83A"/>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END</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"Fin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dirty="0">
                <a:solidFill>
                  <a:srgbClr val="BE1911"/>
                </a:solidFill>
                <a:latin typeface="Montserrat Semi" charset="0"/>
                <a:ea typeface="Montserrat Semi" charset="0"/>
                <a:cs typeface="Montserrat Semi" charset="0"/>
                <a:sym typeface="Calibri"/>
              </a:rPr>
              <a:t>Les Fonctions : La fonction avancée.</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Une fonction avancée est une fonction qui pourra recevoir les objets sur lesquels agir depuis le pipeline</a:t>
            </a:r>
          </a:p>
        </p:txBody>
      </p:sp>
    </p:spTree>
    <p:extLst>
      <p:ext uri="{BB962C8B-B14F-4D97-AF65-F5344CB8AC3E}">
        <p14:creationId xmlns:p14="http://schemas.microsoft.com/office/powerpoint/2010/main" val="407468659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ea typeface="Montserrat Light" charset="0"/>
                <a:cs typeface="Montserrat Light" charset="0"/>
                <a:sym typeface="Arial"/>
              </a:rPr>
              <a:t>Les principales options de paramètres d'une fonction avancée :</a:t>
            </a:r>
          </a:p>
          <a:p>
            <a:pPr marL="317500" lvl="1" indent="-317500" algn="l">
              <a:lnSpc>
                <a:spcPct val="150000"/>
              </a:lnSpc>
              <a:spcBef>
                <a:spcPts val="1500"/>
              </a:spcBef>
              <a:buClr>
                <a:srgbClr val="A4140E"/>
              </a:buClr>
              <a:buSzPct val="120000"/>
              <a:buFontTx/>
              <a:buChar char="☉"/>
              <a:defRPr sz="1800"/>
            </a:pPr>
            <a:endParaRPr lang="fr-FR" sz="1800" b="1" dirty="0">
              <a:solidFill>
                <a:srgbClr val="353533"/>
              </a:solidFill>
              <a:latin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b="1" dirty="0">
              <a:solidFill>
                <a:srgbClr val="353533"/>
              </a:solidFill>
              <a:latin typeface="Montserrat Light" charset="0"/>
              <a:sym typeface="Arial"/>
            </a:endParaRPr>
          </a:p>
          <a:p>
            <a:pPr algn="l">
              <a:lnSpc>
                <a:spcPct val="150000"/>
              </a:lnSpc>
              <a:spcBef>
                <a:spcPts val="1500"/>
              </a:spcBef>
              <a:buClr>
                <a:srgbClr val="A4140E"/>
              </a:buClr>
              <a:buSzPct val="120000"/>
              <a:defRPr sz="1800"/>
            </a:pPr>
            <a:r>
              <a:rPr lang="fr-FR" sz="1800" b="1" dirty="0">
                <a:solidFill>
                  <a:srgbClr val="353533"/>
                </a:solidFill>
                <a:latin typeface="Montserrat Light" charset="0"/>
                <a:sym typeface="Arial"/>
              </a:rPr>
              <a:t>	</a:t>
            </a:r>
            <a:endParaRPr lang="fr-FR" sz="1800" b="1"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r>
              <a:rPr lang="fr-FR" sz="1800" b="1" dirty="0">
                <a:solidFill>
                  <a:srgbClr val="6089B4"/>
                </a:solidFill>
                <a:latin typeface="Consolas" panose="020B0609020204030204" pitchFamily="49" charset="0"/>
              </a:rPr>
              <a:t>[</a:t>
            </a:r>
            <a:r>
              <a:rPr lang="fr-FR" sz="1800" b="1" dirty="0" err="1">
                <a:solidFill>
                  <a:srgbClr val="6089B4"/>
                </a:solidFill>
                <a:latin typeface="Consolas" panose="020B0609020204030204" pitchFamily="49" charset="0"/>
              </a:rPr>
              <a:t>CmdletBinding</a:t>
            </a:r>
            <a:r>
              <a:rPr lang="fr-FR" sz="1800" b="1" dirty="0">
                <a:solidFill>
                  <a:srgbClr val="D0B344"/>
                </a:solidFill>
                <a:latin typeface="Consolas" panose="020B0609020204030204" pitchFamily="49" charset="0"/>
              </a:rPr>
              <a:t>()</a:t>
            </a:r>
            <a:r>
              <a:rPr lang="fr-FR" sz="1800" b="1" dirty="0">
                <a:solidFill>
                  <a:srgbClr val="6089B4"/>
                </a:solidFill>
                <a:latin typeface="Consolas" panose="020B0609020204030204" pitchFamily="49" charset="0"/>
              </a:rPr>
              <a:t>]</a:t>
            </a: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La déclaration </a:t>
            </a:r>
            <a:r>
              <a:rPr lang="fr-FR" sz="1800" b="1"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CmdletBinding</a:t>
            </a:r>
            <a:r>
              <a:rPr lang="fr-FR" sz="1800" b="1" dirty="0">
                <a:solidFill>
                  <a:srgbClr val="353533"/>
                </a:solidFill>
                <a:latin typeface="Montserrat Light" charset="0"/>
                <a:ea typeface="Montserrat Light" charset="0"/>
                <a:cs typeface="Montserrat Light" charset="0"/>
                <a:sym typeface="Arial"/>
              </a:rPr>
              <a:t>()] </a:t>
            </a:r>
            <a:r>
              <a:rPr lang="fr-FR" sz="1800" dirty="0">
                <a:solidFill>
                  <a:srgbClr val="353533"/>
                </a:solidFill>
                <a:latin typeface="Montserrat Light" charset="0"/>
                <a:ea typeface="Montserrat Light" charset="0"/>
                <a:cs typeface="Montserrat Light" charset="0"/>
                <a:sym typeface="Arial"/>
              </a:rPr>
              <a:t>permet d'intégrer à votre fonction l'ensemble des paramètres par défaut des commandes </a:t>
            </a:r>
            <a:r>
              <a:rPr lang="fr-FR" sz="1800" dirty="0" err="1">
                <a:solidFill>
                  <a:srgbClr val="353533"/>
                </a:solidFill>
                <a:latin typeface="Montserrat Light" charset="0"/>
                <a:ea typeface="Montserrat Light" charset="0"/>
                <a:cs typeface="Montserrat Light" charset="0"/>
                <a:sym typeface="Arial"/>
              </a:rPr>
              <a:t>Powershell</a:t>
            </a:r>
            <a:r>
              <a:rPr lang="fr-FR" sz="1800" dirty="0">
                <a:solidFill>
                  <a:srgbClr val="353533"/>
                </a:solidFill>
                <a:latin typeface="Montserrat Light" charset="0"/>
                <a:ea typeface="Montserrat Light" charset="0"/>
                <a:cs typeface="Montserrat Light" charset="0"/>
                <a:sym typeface="Arial"/>
              </a:rPr>
              <a:t>.</a:t>
            </a:r>
            <a:endParaRPr lang="fr-FR" sz="1800" dirty="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600" dirty="0">
                <a:solidFill>
                  <a:srgbClr val="353533"/>
                </a:solidFill>
                <a:latin typeface="Montserrat Light" charset="0"/>
                <a:ea typeface="Montserrat Light" charset="0"/>
                <a:cs typeface="Montserrat Light" charset="0"/>
                <a:sym typeface="Arial"/>
              </a:rPr>
              <a:t>	</a:t>
            </a:r>
            <a:r>
              <a:rPr lang="fr-FR" sz="1800"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Verbose</a:t>
            </a:r>
            <a:r>
              <a:rPr lang="fr-FR" sz="1800" b="1" dirty="0">
                <a:solidFill>
                  <a:srgbClr val="353533"/>
                </a:solidFill>
                <a:latin typeface="Montserrat Light" charset="0"/>
                <a:ea typeface="Montserrat Light" charset="0"/>
                <a:cs typeface="Montserrat Light" charset="0"/>
                <a:sym typeface="Arial"/>
              </a:rPr>
              <a:t> : </a:t>
            </a:r>
            <a:r>
              <a:rPr lang="fr-FR" sz="1800" dirty="0">
                <a:solidFill>
                  <a:srgbClr val="353533"/>
                </a:solidFill>
                <a:latin typeface="Montserrat Light" charset="0"/>
                <a:ea typeface="Montserrat Light" charset="0"/>
                <a:cs typeface="Montserrat Light" charset="0"/>
                <a:sym typeface="Arial"/>
              </a:rPr>
              <a:t>Permet de faire apparaitre ou non les messages "verbeux" (Write-</a:t>
            </a:r>
            <a:r>
              <a:rPr lang="fr-FR" sz="1800" dirty="0" err="1">
                <a:solidFill>
                  <a:srgbClr val="353533"/>
                </a:solidFill>
                <a:latin typeface="Montserrat Light" charset="0"/>
                <a:ea typeface="Montserrat Light" charset="0"/>
                <a:cs typeface="Montserrat Light" charset="0"/>
                <a:sym typeface="Arial"/>
              </a:rPr>
              <a:t>Verbose</a:t>
            </a: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r>
              <a:rPr lang="fr-FR" sz="1800" b="1"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ErrorAction</a:t>
            </a:r>
            <a:r>
              <a:rPr lang="fr-FR" sz="1800" b="1" dirty="0">
                <a:solidFill>
                  <a:srgbClr val="353533"/>
                </a:solidFill>
                <a:latin typeface="Montserrat Light" charset="0"/>
                <a:ea typeface="Montserrat Light" charset="0"/>
                <a:cs typeface="Montserrat Light" charset="0"/>
                <a:sym typeface="Arial"/>
              </a:rPr>
              <a:t> : </a:t>
            </a:r>
            <a:r>
              <a:rPr lang="fr-FR" sz="1800" dirty="0">
                <a:solidFill>
                  <a:srgbClr val="353533"/>
                </a:solidFill>
                <a:latin typeface="Montserrat Light" charset="0"/>
                <a:ea typeface="Montserrat Light" charset="0"/>
                <a:cs typeface="Montserrat Light" charset="0"/>
                <a:sym typeface="Arial"/>
              </a:rPr>
              <a:t>Permet de préciser le comportement de la fonction en cas d'erreur.</a:t>
            </a:r>
          </a:p>
          <a:p>
            <a:pPr lvl="2" algn="l">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etc…</a:t>
            </a:r>
            <a:endParaRPr lang="fr-FR" sz="1800" dirty="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C5C8C6"/>
              </a:solidFill>
              <a:latin typeface="Consolas" panose="020B0609020204030204" pitchFamily="49"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graphicFrame>
        <p:nvGraphicFramePr>
          <p:cNvPr id="11" name="Tableau 3">
            <a:extLst>
              <a:ext uri="{FF2B5EF4-FFF2-40B4-BE49-F238E27FC236}">
                <a16:creationId xmlns:a16="http://schemas.microsoft.com/office/drawing/2014/main" id="{C5579755-6767-49A2-ACFF-326DDC40EC03}"/>
              </a:ext>
            </a:extLst>
          </p:cNvPr>
          <p:cNvGraphicFramePr>
            <a:graphicFrameLocks noGrp="1"/>
          </p:cNvGraphicFramePr>
          <p:nvPr>
            <p:extLst>
              <p:ext uri="{D42A27DB-BD31-4B8C-83A1-F6EECF244321}">
                <p14:modId xmlns:p14="http://schemas.microsoft.com/office/powerpoint/2010/main" val="932284732"/>
              </p:ext>
            </p:extLst>
          </p:nvPr>
        </p:nvGraphicFramePr>
        <p:xfrm>
          <a:off x="1370612" y="2094174"/>
          <a:ext cx="11272518" cy="168148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Options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err="1">
                          <a:latin typeface="Montserrat Light"/>
                        </a:rPr>
                        <a:t>Mandatory</a:t>
                      </a:r>
                      <a:endParaRPr lang="fr-FR" sz="2000" i="0">
                        <a:latin typeface="Montserrat Light"/>
                      </a:endParaRPr>
                    </a:p>
                  </a:txBody>
                  <a:tcPr/>
                </a:tc>
                <a:tc>
                  <a:txBody>
                    <a:bodyPr/>
                    <a:lstStyle/>
                    <a:p>
                      <a:pPr lvl="0" algn="l">
                        <a:buNone/>
                      </a:pPr>
                      <a:r>
                        <a:rPr lang="fr-FR" sz="1400" i="0" dirty="0">
                          <a:latin typeface="Montserrat Light"/>
                        </a:rPr>
                        <a:t>Rends le paramètre obligatoire</a:t>
                      </a:r>
                    </a:p>
                  </a:txBody>
                  <a:tcPr/>
                </a:tc>
                <a:extLst>
                  <a:ext uri="{0D108BD9-81ED-4DB2-BD59-A6C34878D82A}">
                    <a16:rowId xmlns:a16="http://schemas.microsoft.com/office/drawing/2014/main" val="4058063332"/>
                  </a:ext>
                </a:extLst>
              </a:tr>
              <a:tr h="370839">
                <a:tc>
                  <a:txBody>
                    <a:bodyPr/>
                    <a:lstStyle/>
                    <a:p>
                      <a:pPr lvl="0" algn="l">
                        <a:buNone/>
                      </a:pPr>
                      <a:r>
                        <a:rPr lang="fr-FR" sz="2000" i="0" dirty="0" err="1">
                          <a:latin typeface="Montserrat Light"/>
                        </a:rPr>
                        <a:t>ValueFromPipeline</a:t>
                      </a:r>
                      <a:endParaRPr lang="fr-FR" sz="2000" i="0" dirty="0">
                        <a:latin typeface="Montserrat Light"/>
                      </a:endParaRPr>
                    </a:p>
                  </a:txBody>
                  <a:tcPr/>
                </a:tc>
                <a:tc>
                  <a:txBody>
                    <a:bodyPr/>
                    <a:lstStyle/>
                    <a:p>
                      <a:pPr lvl="0" algn="l">
                        <a:buNone/>
                      </a:pPr>
                      <a:r>
                        <a:rPr lang="fr-FR" sz="1400" i="0" dirty="0">
                          <a:latin typeface="Montserrat Light"/>
                        </a:rPr>
                        <a:t>Permet à la fonction d'accepter une entrée depuis le pipeline</a:t>
                      </a:r>
                    </a:p>
                  </a:txBody>
                  <a:tcPr/>
                </a:tc>
                <a:extLst>
                  <a:ext uri="{0D108BD9-81ED-4DB2-BD59-A6C34878D82A}">
                    <a16:rowId xmlns:a16="http://schemas.microsoft.com/office/drawing/2014/main" val="3666818268"/>
                  </a:ext>
                </a:extLst>
              </a:tr>
              <a:tr h="370839">
                <a:tc>
                  <a:txBody>
                    <a:bodyPr/>
                    <a:lstStyle/>
                    <a:p>
                      <a:pPr lvl="0" algn="l">
                        <a:buNone/>
                      </a:pPr>
                      <a:r>
                        <a:rPr lang="fr-FR" sz="2000" i="0" err="1">
                          <a:latin typeface="Montserrat Light"/>
                        </a:rPr>
                        <a:t>ValueFromPipelineByPropertyName</a:t>
                      </a:r>
                      <a:endParaRPr lang="fr-FR" sz="2000" i="0">
                        <a:latin typeface="Montserrat Light"/>
                      </a:endParaRPr>
                    </a:p>
                  </a:txBody>
                  <a:tcPr/>
                </a:tc>
                <a:tc>
                  <a:txBody>
                    <a:bodyPr/>
                    <a:lstStyle/>
                    <a:p>
                      <a:pPr lvl="0" algn="l">
                        <a:buNone/>
                      </a:pPr>
                      <a:r>
                        <a:rPr lang="fr-FR" sz="1400" i="0" dirty="0">
                          <a:latin typeface="Montserrat Light"/>
                        </a:rPr>
                        <a:t>Signale que la fonction prendra la propriété de l'objet reçu depuis le pipeline correspondant au nom du paramètre.</a:t>
                      </a:r>
                    </a:p>
                  </a:txBody>
                  <a:tcPr/>
                </a:tc>
                <a:extLst>
                  <a:ext uri="{0D108BD9-81ED-4DB2-BD59-A6C34878D82A}">
                    <a16:rowId xmlns:a16="http://schemas.microsoft.com/office/drawing/2014/main" val="3164442581"/>
                  </a:ext>
                </a:extLst>
              </a:tr>
            </a:tbl>
          </a:graphicData>
        </a:graphic>
      </p:graphicFrame>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602487099"/>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3325364"/>
            <a:ext cx="9097541"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return</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result</a:t>
            </a:r>
            <a:endParaRPr lang="fr-FR" sz="1600">
              <a:solidFill>
                <a:srgbClr val="C5C8C6"/>
              </a:solidFill>
              <a:latin typeface="Consolas" panose="020B0609020204030204" pitchFamily="49" charset="0"/>
            </a:endParaRP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dirty="0">
                <a:solidFill>
                  <a:srgbClr val="BE1911"/>
                </a:solidFill>
                <a:latin typeface="Montserrat Semi" charset="0"/>
                <a:ea typeface="Montserrat Semi" charset="0"/>
                <a:cs typeface="Montserrat Semi" charset="0"/>
                <a:sym typeface="Calibri"/>
              </a:rPr>
              <a:t>Les Fonctions : Retourner une valeur</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Pour retourner une valeur, dans une variable par exemple, votre fonction devra se terminer par la déclaration </a:t>
            </a:r>
            <a:r>
              <a:rPr lang="fr-FR" sz="1800" b="1" dirty="0">
                <a:solidFill>
                  <a:srgbClr val="353533"/>
                </a:solidFill>
                <a:latin typeface="Montserrat Light" charset="0"/>
                <a:ea typeface="Montserrat Light" charset="0"/>
                <a:cs typeface="Montserrat Light" charset="0"/>
                <a:sym typeface="Arial"/>
              </a:rPr>
              <a:t>return</a:t>
            </a:r>
            <a:r>
              <a:rPr lang="fr-FR" sz="1800" dirty="0">
                <a:solidFill>
                  <a:srgbClr val="353533"/>
                </a:solidFill>
                <a:latin typeface="Montserrat Light" charset="0"/>
                <a:ea typeface="Montserrat Light" charset="0"/>
                <a:cs typeface="Montserrat Light" charset="0"/>
                <a:sym typeface="Arial"/>
              </a:rPr>
              <a:t> suivi de la valeur à retourner.</a:t>
            </a:r>
          </a:p>
        </p:txBody>
      </p:sp>
    </p:spTree>
    <p:extLst>
      <p:ext uri="{BB962C8B-B14F-4D97-AF65-F5344CB8AC3E}">
        <p14:creationId xmlns:p14="http://schemas.microsoft.com/office/powerpoint/2010/main" val="136803026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199"/>
          <p:cNvSpPr/>
          <p:nvPr/>
        </p:nvSpPr>
        <p:spPr>
          <a:xfrm>
            <a:off x="1268964" y="1869212"/>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dirty="0" err="1">
                <a:solidFill>
                  <a:srgbClr val="BE1911"/>
                </a:solidFill>
                <a:latin typeface="Montserrat Semi" charset="0"/>
                <a:ea typeface="Montserrat Semi" charset="0"/>
                <a:cs typeface="Montserrat Semi" charset="0"/>
                <a:sym typeface="Calibri"/>
              </a:rPr>
              <a:t>Verb</a:t>
            </a:r>
            <a:r>
              <a:rPr lang="fr-FR" sz="2200" b="1" dirty="0">
                <a:solidFill>
                  <a:srgbClr val="BE1911"/>
                </a:solidFill>
                <a:latin typeface="Montserrat Semi" charset="0"/>
                <a:ea typeface="Montserrat Semi" charset="0"/>
                <a:cs typeface="Montserrat Semi" charset="0"/>
                <a:sym typeface="Calibri"/>
              </a:rPr>
              <a:t>-Noun</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Toutes les commandes PowerShell, appelés </a:t>
            </a:r>
            <a:r>
              <a:rPr lang="fr-FR" sz="1800" b="1" dirty="0" err="1">
                <a:solidFill>
                  <a:srgbClr val="353533"/>
                </a:solidFill>
                <a:latin typeface="Montserrat Light" charset="0"/>
                <a:ea typeface="Montserrat Light" charset="0"/>
                <a:cs typeface="Montserrat Light" charset="0"/>
                <a:sym typeface="Arial"/>
              </a:rPr>
              <a:t>CmdLets</a:t>
            </a:r>
            <a:r>
              <a:rPr lang="fr-FR" sz="1800" dirty="0">
                <a:solidFill>
                  <a:srgbClr val="353533"/>
                </a:solidFill>
                <a:latin typeface="Montserrat Light" charset="0"/>
                <a:ea typeface="Montserrat Light" charset="0"/>
                <a:cs typeface="Montserrat Light" charset="0"/>
                <a:sym typeface="Arial"/>
              </a:rPr>
              <a:t> se composent d’un verbe et d’un nom séparé par un tiret. Le résultat de la commande peut être influencer par l'ajout de paramètres.</a:t>
            </a:r>
            <a:endParaRP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bases du langage</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23F14AAC-B9CE-442D-9CA7-0410E4E3B2A4}"/>
              </a:ext>
            </a:extLst>
          </p:cNvPr>
          <p:cNvSpPr txBox="1"/>
          <p:nvPr/>
        </p:nvSpPr>
        <p:spPr>
          <a:xfrm>
            <a:off x="3447535" y="674229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Get-Verb</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5" name="Image 4">
            <a:extLst>
              <a:ext uri="{FF2B5EF4-FFF2-40B4-BE49-F238E27FC236}">
                <a16:creationId xmlns:a16="http://schemas.microsoft.com/office/drawing/2014/main" id="{DF84FDA9-6BC5-4F4B-B1BD-1CDCFB1DE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092" y="6438724"/>
            <a:ext cx="1263736" cy="1263736"/>
          </a:xfrm>
          <a:prstGeom prst="rect">
            <a:avLst/>
          </a:prstGeom>
        </p:spPr>
      </p:pic>
      <p:pic>
        <p:nvPicPr>
          <p:cNvPr id="17" name="Image 16">
            <a:extLst>
              <a:ext uri="{FF2B5EF4-FFF2-40B4-BE49-F238E27FC236}">
                <a16:creationId xmlns:a16="http://schemas.microsoft.com/office/drawing/2014/main" id="{F34A6BDA-EFCC-436C-BCDD-7A6ED6CD4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811" y="3423835"/>
            <a:ext cx="9363897" cy="3208856"/>
          </a:xfrm>
          <a:prstGeom prst="rect">
            <a:avLst/>
          </a:prstGeom>
        </p:spPr>
      </p:pic>
    </p:spTree>
    <p:extLst>
      <p:ext uri="{BB962C8B-B14F-4D97-AF65-F5344CB8AC3E}">
        <p14:creationId xmlns:p14="http://schemas.microsoft.com/office/powerpoint/2010/main" val="427453437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Structures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708242152"/>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IF permet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d'un bloc de code </a:t>
            </a:r>
            <a:r>
              <a:rPr lang="fr-FR" sz="1800" b="1">
                <a:solidFill>
                  <a:srgbClr val="353533"/>
                </a:solidFill>
                <a:latin typeface="Montserrat Light" charset="0"/>
                <a:ea typeface="Montserrat Light" charset="0"/>
                <a:cs typeface="Montserrat Light" charset="0"/>
                <a:sym typeface="Arial"/>
              </a:rPr>
              <a:t>SI</a:t>
            </a:r>
            <a:r>
              <a:rPr lang="fr-FR" sz="1800">
                <a:solidFill>
                  <a:srgbClr val="353533"/>
                </a:solidFill>
                <a:latin typeface="Montserrat Light" charset="0"/>
                <a:ea typeface="Montserrat Light" charset="0"/>
                <a:cs typeface="Montserrat Light" charset="0"/>
                <a:sym typeface="Arial"/>
              </a:rPr>
              <a:t> 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 On peut y joindre un bloc ELSE qui permettra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un bloc de code si la condition IF n'est pas remplie.</a:t>
            </a: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663582"/>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rgbClr val="676867"/>
                </a:solidFill>
                <a:latin typeface="Consolas" panose="020B0609020204030204" pitchFamily="49" charset="0"/>
              </a:rPr>
              <a:t>$</a:t>
            </a:r>
            <a:r>
              <a:rPr lang="en-US" sz="1600" dirty="0">
                <a:solidFill>
                  <a:srgbClr val="6089B4"/>
                </a:solidFill>
                <a:latin typeface="Consolas" panose="020B0609020204030204" pitchFamily="49" charset="0"/>
              </a:rPr>
              <a:t>test</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a:t>
            </a:r>
            <a:r>
              <a:rPr lang="en-US" sz="1600" dirty="0">
                <a:solidFill>
                  <a:srgbClr val="C5C8C6"/>
                </a:solidFill>
                <a:latin typeface="Consolas" panose="020B0609020204030204" pitchFamily="49" charset="0"/>
              </a:rPr>
              <a:t> </a:t>
            </a:r>
          </a:p>
          <a:p>
            <a:pPr algn="l"/>
            <a:br>
              <a:rPr lang="en-US" sz="1600" dirty="0">
                <a:solidFill>
                  <a:srgbClr val="C5C8C6"/>
                </a:solidFill>
                <a:latin typeface="Consolas" panose="020B0609020204030204" pitchFamily="49" charset="0"/>
              </a:rPr>
            </a:br>
            <a:r>
              <a:rPr lang="en-US" sz="1600" dirty="0">
                <a:solidFill>
                  <a:srgbClr val="9872A2"/>
                </a:solidFill>
                <a:latin typeface="Consolas" panose="020B0609020204030204" pitchFamily="49" charset="0"/>
              </a:rPr>
              <a:t>if</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6089B4"/>
                </a:solidFill>
                <a:latin typeface="Consolas" panose="020B0609020204030204" pitchFamily="49" charset="0"/>
              </a:rPr>
              <a:t>test</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err="1">
                <a:solidFill>
                  <a:srgbClr val="676867"/>
                </a:solidFill>
                <a:latin typeface="Consolas" panose="020B0609020204030204" pitchFamily="49" charset="0"/>
              </a:rPr>
              <a:t>eq</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a:t>
            </a:r>
            <a:r>
              <a:rPr lang="en-US" sz="1600" dirty="0">
                <a:solidFill>
                  <a:srgbClr val="676867"/>
                </a:solidFill>
                <a:latin typeface="Consolas" panose="020B0609020204030204" pitchFamily="49" charset="0"/>
              </a:rPr>
              <a:t>)</a:t>
            </a:r>
            <a:endParaRPr lang="en-US" sz="1600" dirty="0">
              <a:solidFill>
                <a:srgbClr val="C5C8C6"/>
              </a:solidFill>
              <a:latin typeface="Consolas" panose="020B0609020204030204" pitchFamily="49" charset="0"/>
            </a:endParaRPr>
          </a:p>
          <a:p>
            <a:pPr algn="l"/>
            <a:r>
              <a:rPr lang="en-US" sz="1600" dirty="0">
                <a:solidFill>
                  <a:srgbClr val="C5C8C6"/>
                </a:solidFill>
                <a:latin typeface="Consolas" panose="020B0609020204030204" pitchFamily="49" charset="0"/>
              </a:rPr>
              <a:t>{</a:t>
            </a:r>
          </a:p>
          <a:p>
            <a:pPr algn="l"/>
            <a:r>
              <a:rPr lang="en-US" sz="1600" dirty="0">
                <a:solidFill>
                  <a:srgbClr val="9872A2"/>
                </a:solidFill>
                <a:latin typeface="Consolas" panose="020B0609020204030204" pitchFamily="49" charset="0"/>
              </a:rPr>
              <a:t>	Write-Host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 </a:t>
            </a:r>
            <a:r>
              <a:rPr lang="en-US" sz="1600" dirty="0" err="1">
                <a:solidFill>
                  <a:srgbClr val="9AA83A"/>
                </a:solidFill>
                <a:latin typeface="Consolas" panose="020B0609020204030204" pitchFamily="49" charset="0"/>
              </a:rPr>
              <a:t>remplie</a:t>
            </a:r>
            <a:r>
              <a:rPr lang="en-US" sz="1600" dirty="0">
                <a:solidFill>
                  <a:srgbClr val="9AA83A"/>
                </a:solidFill>
                <a:latin typeface="Consolas" panose="020B0609020204030204" pitchFamily="49" charset="0"/>
              </a:rPr>
              <a:t>"</a:t>
            </a:r>
            <a:r>
              <a:rPr lang="en-US" sz="1600" dirty="0">
                <a:solidFill>
                  <a:srgbClr val="C5C8C6"/>
                </a:solidFill>
                <a:latin typeface="Consolas" panose="020B0609020204030204" pitchFamily="49" charset="0"/>
              </a:rPr>
              <a:t> </a:t>
            </a:r>
          </a:p>
          <a:p>
            <a:pPr algn="l"/>
            <a:r>
              <a:rPr lang="en-US" sz="1600" dirty="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400E8741-DEC4-4349-ABBF-0EB37ECC4DCC}"/>
              </a:ext>
            </a:extLst>
          </p:cNvPr>
          <p:cNvSpPr txBox="1"/>
          <p:nvPr/>
        </p:nvSpPr>
        <p:spPr>
          <a:xfrm>
            <a:off x="1245022" y="4980315"/>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if</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test</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remplie"</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err="1">
                <a:solidFill>
                  <a:srgbClr val="9872A2"/>
                </a:solidFill>
                <a:latin typeface="Consolas" panose="020B0609020204030204" pitchFamily="49" charset="0"/>
              </a:rPr>
              <a:t>else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NON-remplie"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603068113"/>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ELSEIF permet de contrôler une nouvelle condition si la première n'est pas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Ces conditions peuvent être inversés à l'aide de l'opérateur "-NOT" ou son alias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633117"/>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a:t>
            </a:r>
            <a:r>
              <a:rPr lang="en-US" sz="1600" err="1">
                <a:solidFill>
                  <a:srgbClr val="9AA83A"/>
                </a:solidFill>
                <a:latin typeface="Consolas" panose="020B0609020204030204" pitchFamily="49" charset="0"/>
              </a:rPr>
              <a:t>Truc</a:t>
            </a:r>
            <a:r>
              <a:rPr lang="en-US" sz="1600">
                <a:solidFill>
                  <a:srgbClr val="9AA83A"/>
                </a:solidFill>
                <a:latin typeface="Consolas" panose="020B0609020204030204" pitchFamily="49" charset="0"/>
              </a:rPr>
              <a:t>"</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err="1">
                <a:solidFill>
                  <a:srgbClr val="9872A2"/>
                </a:solidFill>
                <a:latin typeface="Consolas" panose="020B0609020204030204" pitchFamily="49" charset="0"/>
              </a:rPr>
              <a:t>elseif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"ELSEIF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FCE1D7E-45C7-4605-9740-7BD497B306E3}"/>
              </a:ext>
            </a:extLst>
          </p:cNvPr>
          <p:cNvSpPr txBox="1"/>
          <p:nvPr/>
        </p:nvSpPr>
        <p:spPr>
          <a:xfrm>
            <a:off x="1258690" y="6432420"/>
            <a:ext cx="11482694"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(-not($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776334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FOREACH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FOREACH </a:t>
            </a:r>
            <a:r>
              <a:rPr lang="fr-FR" sz="1800">
                <a:solidFill>
                  <a:srgbClr val="353533"/>
                </a:solidFill>
                <a:latin typeface="Montserrat Light" charset="0"/>
                <a:ea typeface="Montserrat Light" charset="0"/>
                <a:cs typeface="Montserrat Light" charset="0"/>
                <a:sym typeface="Arial"/>
              </a:rPr>
              <a:t>permet de réitérer une action pour chaque valeurs contenue dans un collection.</a:t>
            </a: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résultat d’un </a:t>
            </a:r>
            <a:r>
              <a:rPr lang="fr-FR" sz="1800" b="1">
                <a:solidFill>
                  <a:srgbClr val="353533"/>
                </a:solidFill>
                <a:latin typeface="Montserrat Light" charset="0"/>
                <a:ea typeface="Montserrat Light" charset="0"/>
                <a:cs typeface="Montserrat Light" charset="0"/>
                <a:sym typeface="Arial"/>
              </a:rPr>
              <a:t>FOREACH</a:t>
            </a:r>
            <a:r>
              <a:rPr lang="fr-FR" sz="1800">
                <a:solidFill>
                  <a:srgbClr val="353533"/>
                </a:solidFill>
                <a:latin typeface="Montserrat Light" charset="0"/>
                <a:ea typeface="Montserrat Light" charset="0"/>
                <a:cs typeface="Montserrat Light" charset="0"/>
                <a:sym typeface="Arial"/>
              </a:rPr>
              <a:t> peut être renvoyé directement vers une variable.</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9AA83A"/>
                </a:solidFill>
                <a:latin typeface="Consolas" panose="020B0609020204030204" pitchFamily="49" charset="0"/>
              </a:rPr>
              <a:t>'Mathieu'</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'Julien'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'Sylvain'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'Romain'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"Hi, I'm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6007007"/>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err="1">
                <a:solidFill>
                  <a:srgbClr val="6089B4"/>
                </a:solidFill>
                <a:latin typeface="Consolas" panose="020B0609020204030204" pitchFamily="49" charset="0"/>
              </a:rPr>
              <a:t>NumberList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C7444A"/>
                </a:solidFill>
                <a:latin typeface="Consolas" panose="020B0609020204030204" pitchFamily="49" charset="0"/>
              </a:rPr>
              <a:t>1</a:t>
            </a:r>
            <a:r>
              <a:rPr lang="en-US" sz="1600">
                <a:solidFill>
                  <a:srgbClr val="676867"/>
                </a:solidFill>
                <a:latin typeface="Consolas" panose="020B0609020204030204" pitchFamily="49" charset="0"/>
              </a:rPr>
              <a:t>..</a:t>
            </a:r>
            <a:r>
              <a:rPr lang="en-US" sz="1600">
                <a:solidFill>
                  <a:srgbClr val="C7444A"/>
                </a:solidFill>
                <a:latin typeface="Consolas" panose="020B0609020204030204" pitchFamily="49" charset="0"/>
              </a:rPr>
              <a:t>10</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676867"/>
                </a:solidFill>
                <a:latin typeface="Consolas" panose="020B0609020204030204" pitchFamily="49" charset="0"/>
              </a:rPr>
              <a:t>	$</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742665791"/>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WHILE</a:t>
            </a:r>
            <a:r>
              <a:rPr lang="fr-FR" sz="1800">
                <a:solidFill>
                  <a:srgbClr val="353533"/>
                </a:solidFill>
                <a:latin typeface="Montserrat Light" charset="0"/>
                <a:ea typeface="Montserrat Light" charset="0"/>
                <a:cs typeface="Montserrat Light" charset="0"/>
                <a:sym typeface="Arial"/>
              </a:rPr>
              <a:t> permet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des instructions </a:t>
            </a:r>
            <a:r>
              <a:rPr lang="fr-FR" sz="1800" b="1">
                <a:solidFill>
                  <a:srgbClr val="353533"/>
                </a:solidFill>
                <a:latin typeface="Montserrat Light" charset="0"/>
                <a:ea typeface="Montserrat Light" charset="0"/>
                <a:cs typeface="Montserrat Light" charset="0"/>
                <a:sym typeface="Arial"/>
              </a:rPr>
              <a:t>tant</a:t>
            </a:r>
            <a:r>
              <a:rPr lang="fr-FR" sz="1800">
                <a:solidFill>
                  <a:srgbClr val="353533"/>
                </a:solidFill>
                <a:latin typeface="Montserrat Light" charset="0"/>
                <a:ea typeface="Montserrat Light" charset="0"/>
                <a:cs typeface="Montserrat Light" charset="0"/>
                <a:sym typeface="Arial"/>
              </a:rPr>
              <a:t> qu'une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DO-WHILE est identique mais vérifie la condition à la fin, le bloc de code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donc au </a:t>
            </a:r>
            <a:r>
              <a:rPr lang="fr-FR" sz="1800" err="1">
                <a:solidFill>
                  <a:srgbClr val="353533"/>
                </a:solidFill>
                <a:latin typeface="Montserrat Light" charset="0"/>
                <a:ea typeface="Montserrat Light" charset="0"/>
                <a:cs typeface="Montserrat Light" charset="0"/>
                <a:sym typeface="Arial"/>
              </a:rPr>
              <a:t>mininum</a:t>
            </a:r>
            <a:r>
              <a:rPr lang="fr-FR" sz="1800">
                <a:solidFill>
                  <a:srgbClr val="353533"/>
                </a:solidFill>
                <a:latin typeface="Montserrat Light" charset="0"/>
                <a:ea typeface="Montserrat Light" charset="0"/>
                <a:cs typeface="Montserrat Light" charset="0"/>
                <a:sym typeface="Arial"/>
              </a:rPr>
              <a:t> une fois.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87933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endParaRPr lang="fr-FR" sz="1600">
              <a:solidFill>
                <a:srgbClr val="C5C8C6"/>
              </a:solidFill>
              <a:latin typeface="Consolas" panose="020B0609020204030204" pitchFamily="49" charset="0"/>
            </a:endParaRPr>
          </a:p>
          <a:p>
            <a:pPr algn="l"/>
            <a:r>
              <a:rPr lang="fr-FR" sz="1600" err="1">
                <a:solidFill>
                  <a:srgbClr val="9872A2"/>
                </a:solidFill>
                <a:latin typeface="Consolas" panose="020B0609020204030204" pitchFamily="49" charset="0"/>
              </a:rPr>
              <a:t>While</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694CB9CF-6D6E-4EDE-A2CD-7A0B23A9DB45}"/>
              </a:ext>
            </a:extLst>
          </p:cNvPr>
          <p:cNvSpPr txBox="1"/>
          <p:nvPr/>
        </p:nvSpPr>
        <p:spPr>
          <a:xfrm>
            <a:off x="1258690" y="5817149"/>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while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43330849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DO-UNTIL est identique mais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jusqu'a ce que la condition soit vrai. Donc </a:t>
            </a:r>
            <a:r>
              <a:rPr lang="fr-FR" sz="1800" b="1">
                <a:solidFill>
                  <a:srgbClr val="353533"/>
                </a:solidFill>
                <a:latin typeface="Montserrat Light" charset="0"/>
                <a:ea typeface="Montserrat Light" charset="0"/>
                <a:cs typeface="Montserrat Light" charset="0"/>
                <a:sym typeface="Arial"/>
              </a:rPr>
              <a:t>Tant que</a:t>
            </a:r>
            <a:r>
              <a:rPr lang="fr-FR" sz="1800">
                <a:solidFill>
                  <a:srgbClr val="353533"/>
                </a:solidFill>
                <a:latin typeface="Montserrat Light" charset="0"/>
                <a:ea typeface="Montserrat Light" charset="0"/>
                <a:cs typeface="Montserrat Light" charset="0"/>
                <a:sym typeface="Arial"/>
              </a:rPr>
              <a:t> la condition est fausse.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694CB9CF-6D6E-4EDE-A2CD-7A0B23A9DB45}"/>
              </a:ext>
            </a:extLst>
          </p:cNvPr>
          <p:cNvSpPr txBox="1"/>
          <p:nvPr/>
        </p:nvSpPr>
        <p:spPr>
          <a:xfrm>
            <a:off x="1245022" y="2991756"/>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until</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3089367662"/>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bloc SWITCH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SWITCH</a:t>
            </a:r>
            <a:r>
              <a:rPr lang="fr-FR" sz="1800">
                <a:solidFill>
                  <a:srgbClr val="353533"/>
                </a:solidFill>
                <a:latin typeface="Montserrat Light" charset="0"/>
                <a:ea typeface="Montserrat Light" charset="0"/>
                <a:cs typeface="Montserrat Light" charset="0"/>
                <a:sym typeface="Arial"/>
              </a:rPr>
              <a:t> permet de comparer une valeur à une liste de valeur. L'action associé de sera </a:t>
            </a:r>
            <a:r>
              <a:rPr lang="fr-FR" sz="1800" err="1">
                <a:solidFill>
                  <a:srgbClr val="353533"/>
                </a:solidFill>
                <a:latin typeface="Montserrat Light" charset="0"/>
                <a:ea typeface="Montserrat Light" charset="0"/>
                <a:cs typeface="Montserrat Light" charset="0"/>
                <a:sym typeface="Arial"/>
              </a:rPr>
              <a:t>éxécuté</a:t>
            </a:r>
            <a:r>
              <a:rPr lang="fr-FR" sz="1800">
                <a:solidFill>
                  <a:srgbClr val="353533"/>
                </a:solidFill>
                <a:latin typeface="Montserrat Light" charset="0"/>
                <a:ea typeface="Montserrat Light" charset="0"/>
                <a:cs typeface="Montserrat Light" charset="0"/>
                <a:sym typeface="Arial"/>
              </a:rPr>
              <a:t> à chaque fois que les valeurs seront égales.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SWITCH possède un paramètre –</a:t>
            </a:r>
            <a:r>
              <a:rPr lang="fr-FR" sz="1800" err="1">
                <a:solidFill>
                  <a:srgbClr val="353533"/>
                </a:solidFill>
                <a:latin typeface="Montserrat Light" charset="0"/>
                <a:ea typeface="Montserrat Light" charset="0"/>
                <a:cs typeface="Montserrat Light" charset="0"/>
                <a:sym typeface="Arial"/>
              </a:rPr>
              <a:t>Wilcard</a:t>
            </a:r>
            <a:r>
              <a:rPr lang="fr-FR" sz="1800">
                <a:solidFill>
                  <a:srgbClr val="353533"/>
                </a:solidFill>
                <a:latin typeface="Montserrat Light" charset="0"/>
                <a:ea typeface="Montserrat Light" charset="0"/>
                <a:cs typeface="Montserrat Light" charset="0"/>
                <a:sym typeface="Arial"/>
              </a:rPr>
              <a:t> permettant d'accepter les charactères spéciaux "*" et "?" et le </a:t>
            </a:r>
            <a:r>
              <a:rPr lang="fr-FR" sz="1800" err="1">
                <a:solidFill>
                  <a:srgbClr val="353533"/>
                </a:solidFill>
                <a:latin typeface="Montserrat Light" charset="0"/>
                <a:ea typeface="Montserrat Light" charset="0"/>
                <a:cs typeface="Montserrat Light" charset="0"/>
                <a:sym typeface="Arial"/>
              </a:rPr>
              <a:t>RegEx</a:t>
            </a:r>
            <a:r>
              <a:rPr lang="fr-FR" sz="1800">
                <a:solidFill>
                  <a:srgbClr val="353533"/>
                </a:solidFill>
                <a:latin typeface="Montserrat Light" charset="0"/>
                <a:ea typeface="Montserrat Light" charset="0"/>
                <a:cs typeface="Montserrat Light" charset="0"/>
                <a:sym typeface="Arial"/>
              </a:rPr>
              <a:t>.</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8"/>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Fondition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5420566"/>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 </a:t>
            </a:r>
            <a:r>
              <a:rPr lang="fr-FR" sz="1600">
                <a:solidFill>
                  <a:schemeClr val="bg1">
                    <a:lumMod val="95000"/>
                  </a:schemeClr>
                </a:solidFill>
                <a:latin typeface="Consolas" panose="020B0609020204030204" pitchFamily="49" charset="0"/>
              </a:rPr>
              <a:t>–</a:t>
            </a:r>
            <a:r>
              <a:rPr lang="fr-FR" sz="1600" err="1">
                <a:solidFill>
                  <a:schemeClr val="bg1">
                    <a:lumMod val="95000"/>
                  </a:schemeClr>
                </a:solidFill>
                <a:latin typeface="Consolas" panose="020B0609020204030204" pitchFamily="49" charset="0"/>
              </a:rPr>
              <a:t>Wildcard</a:t>
            </a:r>
            <a:r>
              <a:rPr lang="fr-FR" sz="1600">
                <a:solidFill>
                  <a:schemeClr val="bg1">
                    <a:lumMod val="95000"/>
                  </a:schemeClr>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Condi</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'C[</a:t>
            </a:r>
            <a:r>
              <a:rPr lang="fr-FR" sz="1600" err="1">
                <a:solidFill>
                  <a:srgbClr val="9AA83A"/>
                </a:solidFill>
                <a:latin typeface="Consolas" panose="020B0609020204030204" pitchFamily="49" charset="0"/>
              </a:rPr>
              <a:t>aoc</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n°3 remplie'</a:t>
            </a:r>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n°4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490556506"/>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085267"/>
            <a:ext cx="10271414" cy="23185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8</a:t>
            </a:r>
          </a:p>
          <a:p>
            <a:pPr algn="l"/>
            <a:endParaRPr lang="fr-FR" sz="2400" b="1" u="sng" dirty="0">
              <a:solidFill>
                <a:schemeClr val="bg1"/>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Créer un script ou fonction qui doit calculer le nombre de fichiers standard, de sous-répertoires, et d'exécutables (.exe) de manière récursive d'un répertoire quelconque qui sera donné en paramètre (ou ayant une valeur par défaut).</a:t>
            </a:r>
          </a:p>
          <a:p>
            <a:pPr algn="l"/>
            <a:endParaRPr lang="fr-FR" sz="2400" b="1" u="sng" dirty="0">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spTree>
    <p:extLst>
      <p:ext uri="{BB962C8B-B14F-4D97-AF65-F5344CB8AC3E}">
        <p14:creationId xmlns:p14="http://schemas.microsoft.com/office/powerpoint/2010/main" val="406438923"/>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Réponses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5" name="Rectangle 4">
            <a:extLst>
              <a:ext uri="{FF2B5EF4-FFF2-40B4-BE49-F238E27FC236}">
                <a16:creationId xmlns:a16="http://schemas.microsoft.com/office/drawing/2014/main" id="{93574C97-DA16-499F-BD68-9235B0F814FD}"/>
              </a:ext>
            </a:extLst>
          </p:cNvPr>
          <p:cNvSpPr/>
          <p:nvPr/>
        </p:nvSpPr>
        <p:spPr>
          <a:xfrm>
            <a:off x="1449319" y="1375340"/>
            <a:ext cx="11108316" cy="7673896"/>
          </a:xfrm>
          <a:prstGeom prst="rect">
            <a:avLst/>
          </a:prstGeom>
          <a:solidFill>
            <a:srgbClr val="1E1E1E"/>
          </a:solidFill>
          <a:ln w="57150">
            <a:solidFill>
              <a:srgbClr val="BE1212"/>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3600" b="1" i="0" u="sng" strike="noStrike" cap="none" spc="0" normalizeH="0" baseline="0" dirty="0">
                <a:ln>
                  <a:noFill/>
                </a:ln>
                <a:solidFill>
                  <a:schemeClr val="bg1"/>
                </a:solidFill>
                <a:effectLst/>
                <a:uFillTx/>
                <a:latin typeface="Montserrat Light"/>
                <a:ea typeface="Helvetica Light"/>
                <a:cs typeface="Helvetica Light"/>
                <a:sym typeface="Helvetica Light"/>
              </a:rPr>
              <a:t>Exercice 8:</a:t>
            </a:r>
            <a:r>
              <a:rPr kumimoji="0" lang="fr-FR" sz="3600" b="0" i="0" u="none" strike="noStrike" cap="none" spc="0" normalizeH="0" baseline="0" dirty="0">
                <a:ln>
                  <a:noFill/>
                </a:ln>
                <a:solidFill>
                  <a:srgbClr val="000000"/>
                </a:solidFill>
                <a:effectLst/>
                <a:uFillTx/>
                <a:latin typeface="Helvetica Light"/>
                <a:ea typeface="Helvetica Light"/>
                <a:cs typeface="Helvetica Light"/>
                <a:sym typeface="Helvetica Light"/>
              </a:rPr>
              <a:t>:</a:t>
            </a:r>
          </a:p>
          <a:p>
            <a:pPr marL="0" marR="0" indent="0" algn="l" defTabSz="5842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a:p>
            <a:pPr algn="l"/>
            <a:r>
              <a:rPr lang="fr-FR" sz="1400" dirty="0">
                <a:solidFill>
                  <a:srgbClr val="9872A2"/>
                </a:solidFill>
                <a:latin typeface="Consolas" panose="020B0609020204030204" pitchFamily="49" charset="0"/>
              </a:rPr>
              <a:t>param</a:t>
            </a:r>
            <a:r>
              <a:rPr lang="fr-FR" sz="1400" dirty="0">
                <a:solidFill>
                  <a:srgbClr val="C5C8C6"/>
                </a:solidFill>
                <a:latin typeface="Consolas" panose="020B0609020204030204" pitchFamily="49" charset="0"/>
              </a:rPr>
              <a:t> (</a:t>
            </a:r>
          </a:p>
          <a:p>
            <a:pPr algn="l"/>
            <a:r>
              <a:rPr lang="fr-FR" sz="1400" dirty="0">
                <a:solidFill>
                  <a:srgbClr val="C5C8C6"/>
                </a:solidFill>
                <a:latin typeface="Consolas" panose="020B0609020204030204" pitchFamily="49" charset="0"/>
              </a:rPr>
              <a:t>	[</a:t>
            </a:r>
            <a:r>
              <a:rPr lang="fr-FR" sz="1400" dirty="0">
                <a:solidFill>
                  <a:srgbClr val="9872A2"/>
                </a:solidFill>
                <a:latin typeface="Consolas" panose="020B0609020204030204" pitchFamily="49" charset="0"/>
              </a:rPr>
              <a:t>string</a:t>
            </a:r>
            <a:r>
              <a:rPr lang="fr-FR" sz="1400" dirty="0">
                <a:solidFill>
                  <a:srgbClr val="C5C8C6"/>
                </a:solidFill>
                <a:latin typeface="Consolas" panose="020B0609020204030204" pitchFamily="49" charset="0"/>
              </a:rPr>
              <a:t>]</a:t>
            </a: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Path</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err="1">
                <a:solidFill>
                  <a:srgbClr val="C7444A"/>
                </a:solidFill>
                <a:latin typeface="Consolas" panose="020B0609020204030204" pitchFamily="49" charset="0"/>
              </a:rPr>
              <a:t>Pwd</a:t>
            </a:r>
            <a:r>
              <a:rPr lang="fr-FR" sz="1400" dirty="0" err="1">
                <a:solidFill>
                  <a:srgbClr val="CE6700"/>
                </a:solidFill>
                <a:latin typeface="Consolas" panose="020B0609020204030204" pitchFamily="49" charset="0"/>
              </a:rPr>
              <a:t>.Path</a:t>
            </a:r>
            <a:endParaRPr lang="fr-FR" sz="1400" dirty="0">
              <a:solidFill>
                <a:srgbClr val="C5C8C6"/>
              </a:solidFill>
              <a:latin typeface="Consolas" panose="020B0609020204030204" pitchFamily="49" charset="0"/>
            </a:endParaRPr>
          </a:p>
          <a:p>
            <a:pPr algn="l"/>
            <a:r>
              <a:rPr lang="fr-FR" sz="1400" dirty="0">
                <a:solidFill>
                  <a:srgbClr val="C5C8C6"/>
                </a:solidFill>
                <a:latin typeface="Consolas" panose="020B0609020204030204" pitchFamily="49" charset="0"/>
              </a:rPr>
              <a:t>)</a:t>
            </a:r>
          </a:p>
          <a:p>
            <a:pPr algn="l"/>
            <a:br>
              <a:rPr lang="fr-FR" sz="1400" dirty="0">
                <a:solidFill>
                  <a:srgbClr val="C5C8C6"/>
                </a:solidFill>
                <a:latin typeface="Consolas" panose="020B0609020204030204" pitchFamily="49" charset="0"/>
              </a:rPr>
            </a:b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Items</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err="1">
                <a:solidFill>
                  <a:srgbClr val="9872A2"/>
                </a:solidFill>
                <a:latin typeface="Consolas" panose="020B0609020204030204" pitchFamily="49" charset="0"/>
              </a:rPr>
              <a:t>Get-ChildItem</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Path </a:t>
            </a: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Path</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err="1">
                <a:solidFill>
                  <a:srgbClr val="C5C8C6"/>
                </a:solidFill>
                <a:latin typeface="Consolas" panose="020B0609020204030204" pitchFamily="49" charset="0"/>
              </a:rPr>
              <a:t>Recurse</a:t>
            </a:r>
            <a:endParaRPr lang="fr-FR" sz="1400" dirty="0">
              <a:solidFill>
                <a:srgbClr val="C5C8C6"/>
              </a:solidFill>
              <a:latin typeface="Consolas" panose="020B0609020204030204" pitchFamily="49" charset="0"/>
            </a:endParaRPr>
          </a:p>
          <a:p>
            <a:pPr algn="l"/>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Files</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089B4"/>
                </a:solidFill>
                <a:latin typeface="Consolas" panose="020B0609020204030204" pitchFamily="49" charset="0"/>
              </a:rPr>
              <a:t>0</a:t>
            </a:r>
            <a:endParaRPr lang="fr-FR" sz="1400" dirty="0">
              <a:solidFill>
                <a:srgbClr val="C5C8C6"/>
              </a:solidFill>
              <a:latin typeface="Consolas" panose="020B0609020204030204" pitchFamily="49" charset="0"/>
            </a:endParaRPr>
          </a:p>
          <a:p>
            <a:pPr algn="l"/>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Folders</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089B4"/>
                </a:solidFill>
                <a:latin typeface="Consolas" panose="020B0609020204030204" pitchFamily="49" charset="0"/>
              </a:rPr>
              <a:t>0</a:t>
            </a:r>
            <a:endParaRPr lang="fr-FR" sz="1400" dirty="0">
              <a:solidFill>
                <a:srgbClr val="C5C8C6"/>
              </a:solidFill>
              <a:latin typeface="Consolas" panose="020B0609020204030204" pitchFamily="49" charset="0"/>
            </a:endParaRPr>
          </a:p>
          <a:p>
            <a:pPr algn="l"/>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Exe</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089B4"/>
                </a:solidFill>
                <a:latin typeface="Consolas" panose="020B0609020204030204" pitchFamily="49" charset="0"/>
              </a:rPr>
              <a:t>0</a:t>
            </a:r>
            <a:endParaRPr lang="fr-FR" sz="1400" dirty="0">
              <a:solidFill>
                <a:srgbClr val="C5C8C6"/>
              </a:solidFill>
              <a:latin typeface="Consolas" panose="020B0609020204030204" pitchFamily="49" charset="0"/>
            </a:endParaRPr>
          </a:p>
          <a:p>
            <a:pPr algn="l"/>
            <a:br>
              <a:rPr lang="fr-FR" sz="1400" dirty="0">
                <a:solidFill>
                  <a:srgbClr val="C5C8C6"/>
                </a:solidFill>
                <a:latin typeface="Consolas" panose="020B0609020204030204" pitchFamily="49" charset="0"/>
              </a:rPr>
            </a:br>
            <a:r>
              <a:rPr lang="fr-FR" sz="1400" dirty="0" err="1">
                <a:solidFill>
                  <a:srgbClr val="9872A2"/>
                </a:solidFill>
                <a:latin typeface="Consolas" panose="020B0609020204030204" pitchFamily="49" charset="0"/>
              </a:rPr>
              <a:t>foreach</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item</a:t>
            </a:r>
            <a:r>
              <a:rPr lang="fr-FR" sz="1400" dirty="0">
                <a:solidFill>
                  <a:srgbClr val="C5C8C6"/>
                </a:solidFill>
                <a:latin typeface="Consolas" panose="020B0609020204030204" pitchFamily="49" charset="0"/>
              </a:rPr>
              <a:t> </a:t>
            </a:r>
            <a:r>
              <a:rPr lang="fr-FR" sz="1400" dirty="0">
                <a:solidFill>
                  <a:srgbClr val="9872A2"/>
                </a:solidFill>
                <a:latin typeface="Consolas" panose="020B0609020204030204" pitchFamily="49" charset="0"/>
              </a:rPr>
              <a:t>in</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Items</a:t>
            </a:r>
            <a:r>
              <a:rPr lang="fr-FR" sz="1400" dirty="0">
                <a:solidFill>
                  <a:srgbClr val="C5C8C6"/>
                </a:solidFill>
                <a:latin typeface="Consolas" panose="020B0609020204030204" pitchFamily="49" charset="0"/>
              </a:rPr>
              <a:t>) </a:t>
            </a:r>
          </a:p>
          <a:p>
            <a:pPr algn="l"/>
            <a:r>
              <a:rPr lang="fr-FR" sz="1400" dirty="0">
                <a:solidFill>
                  <a:srgbClr val="C5C8C6"/>
                </a:solidFill>
                <a:latin typeface="Consolas" panose="020B0609020204030204" pitchFamily="49" charset="0"/>
              </a:rPr>
              <a:t>{</a:t>
            </a:r>
          </a:p>
          <a:p>
            <a:pPr algn="l"/>
            <a:r>
              <a:rPr lang="fr-FR" sz="1400" dirty="0">
                <a:solidFill>
                  <a:srgbClr val="9872A2"/>
                </a:solidFill>
                <a:latin typeface="Consolas" panose="020B0609020204030204" pitchFamily="49" charset="0"/>
              </a:rPr>
              <a:t>	if</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err="1">
                <a:solidFill>
                  <a:srgbClr val="6089B4"/>
                </a:solidFill>
                <a:latin typeface="Consolas" panose="020B0609020204030204" pitchFamily="49" charset="0"/>
              </a:rPr>
              <a:t>item</a:t>
            </a:r>
            <a:r>
              <a:rPr lang="fr-FR" sz="1400" dirty="0" err="1">
                <a:solidFill>
                  <a:srgbClr val="CE6700"/>
                </a:solidFill>
                <a:latin typeface="Consolas" panose="020B0609020204030204" pitchFamily="49" charset="0"/>
              </a:rPr>
              <a:t>.PsIsContainer</a:t>
            </a:r>
            <a:r>
              <a:rPr lang="fr-FR" sz="1400" dirty="0">
                <a:solidFill>
                  <a:srgbClr val="C5C8C6"/>
                </a:solidFill>
                <a:latin typeface="Consolas" panose="020B0609020204030204" pitchFamily="49" charset="0"/>
              </a:rPr>
              <a:t>)</a:t>
            </a:r>
          </a:p>
          <a:p>
            <a:pPr algn="l"/>
            <a:r>
              <a:rPr lang="fr-FR" sz="1400" dirty="0">
                <a:solidFill>
                  <a:srgbClr val="C5C8C6"/>
                </a:solidFill>
                <a:latin typeface="Consolas" panose="020B0609020204030204" pitchFamily="49" charset="0"/>
              </a:rPr>
              <a:t>	{</a:t>
            </a:r>
          </a:p>
          <a:p>
            <a:pPr algn="l"/>
            <a:r>
              <a:rPr lang="fr-FR" sz="1400" dirty="0">
                <a:solidFill>
                  <a:srgbClr val="676867"/>
                </a:solidFill>
                <a:latin typeface="Consolas" panose="020B0609020204030204" pitchFamily="49" charset="0"/>
              </a:rPr>
              <a:t>		$</a:t>
            </a:r>
            <a:r>
              <a:rPr lang="fr-FR" sz="1400" dirty="0">
                <a:solidFill>
                  <a:srgbClr val="6089B4"/>
                </a:solidFill>
                <a:latin typeface="Consolas" panose="020B0609020204030204" pitchFamily="49" charset="0"/>
              </a:rPr>
              <a:t>Folders</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endParaRPr lang="fr-FR" sz="1400" dirty="0">
              <a:solidFill>
                <a:srgbClr val="C5C8C6"/>
              </a:solidFill>
              <a:latin typeface="Consolas" panose="020B0609020204030204" pitchFamily="49" charset="0"/>
            </a:endParaRPr>
          </a:p>
          <a:p>
            <a:pPr algn="l"/>
            <a:r>
              <a:rPr lang="fr-FR" sz="1400" dirty="0">
                <a:solidFill>
                  <a:srgbClr val="C5C8C6"/>
                </a:solidFill>
                <a:latin typeface="Consolas" panose="020B0609020204030204" pitchFamily="49" charset="0"/>
              </a:rPr>
              <a:t>	}</a:t>
            </a:r>
          </a:p>
          <a:p>
            <a:pPr algn="l"/>
            <a:r>
              <a:rPr lang="fr-FR" sz="1400" dirty="0">
                <a:solidFill>
                  <a:srgbClr val="9872A2"/>
                </a:solidFill>
                <a:latin typeface="Consolas" panose="020B0609020204030204" pitchFamily="49" charset="0"/>
              </a:rPr>
              <a:t>	</a:t>
            </a:r>
            <a:r>
              <a:rPr lang="fr-FR" sz="1400" dirty="0" err="1">
                <a:solidFill>
                  <a:srgbClr val="9872A2"/>
                </a:solidFill>
                <a:latin typeface="Consolas" panose="020B0609020204030204" pitchFamily="49" charset="0"/>
              </a:rPr>
              <a:t>else</a:t>
            </a:r>
            <a:r>
              <a:rPr lang="fr-FR" sz="1400" dirty="0">
                <a:solidFill>
                  <a:srgbClr val="C5C8C6"/>
                </a:solidFill>
                <a:latin typeface="Consolas" panose="020B0609020204030204" pitchFamily="49" charset="0"/>
              </a:rPr>
              <a:t> </a:t>
            </a:r>
          </a:p>
          <a:p>
            <a:pPr algn="l"/>
            <a:r>
              <a:rPr lang="fr-FR" sz="1400" dirty="0">
                <a:solidFill>
                  <a:srgbClr val="C5C8C6"/>
                </a:solidFill>
                <a:latin typeface="Consolas" panose="020B0609020204030204" pitchFamily="49" charset="0"/>
              </a:rPr>
              <a:t>	{</a:t>
            </a:r>
          </a:p>
          <a:p>
            <a:pPr algn="l"/>
            <a:r>
              <a:rPr lang="fr-FR" sz="1400" dirty="0">
                <a:solidFill>
                  <a:srgbClr val="9872A2"/>
                </a:solidFill>
                <a:latin typeface="Consolas" panose="020B0609020204030204" pitchFamily="49" charset="0"/>
              </a:rPr>
              <a:t>		if</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err="1">
                <a:solidFill>
                  <a:srgbClr val="6089B4"/>
                </a:solidFill>
                <a:latin typeface="Consolas" panose="020B0609020204030204" pitchFamily="49" charset="0"/>
              </a:rPr>
              <a:t>item</a:t>
            </a:r>
            <a:r>
              <a:rPr lang="fr-FR" sz="1400" dirty="0" err="1">
                <a:solidFill>
                  <a:srgbClr val="CE6700"/>
                </a:solidFill>
                <a:latin typeface="Consolas" panose="020B0609020204030204" pitchFamily="49" charset="0"/>
              </a:rPr>
              <a:t>.extension</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-eq</a:t>
            </a:r>
            <a:r>
              <a:rPr lang="fr-FR" sz="1400" dirty="0">
                <a:solidFill>
                  <a:srgbClr val="C5C8C6"/>
                </a:solidFill>
                <a:latin typeface="Consolas" panose="020B0609020204030204" pitchFamily="49" charset="0"/>
              </a:rPr>
              <a:t> </a:t>
            </a:r>
            <a:r>
              <a:rPr lang="fr-FR" sz="1400" dirty="0">
                <a:solidFill>
                  <a:srgbClr val="9AA83A"/>
                </a:solidFill>
                <a:latin typeface="Consolas" panose="020B0609020204030204" pitchFamily="49" charset="0"/>
              </a:rPr>
              <a:t>".exe"</a:t>
            </a:r>
            <a:r>
              <a:rPr lang="fr-FR" sz="1400" dirty="0">
                <a:solidFill>
                  <a:srgbClr val="C5C8C6"/>
                </a:solidFill>
                <a:latin typeface="Consolas" panose="020B0609020204030204" pitchFamily="49" charset="0"/>
              </a:rPr>
              <a:t>)</a:t>
            </a:r>
          </a:p>
          <a:p>
            <a:pPr algn="l"/>
            <a:r>
              <a:rPr lang="fr-FR" sz="1400" dirty="0">
                <a:solidFill>
                  <a:srgbClr val="C5C8C6"/>
                </a:solidFill>
                <a:latin typeface="Consolas" panose="020B0609020204030204" pitchFamily="49" charset="0"/>
              </a:rPr>
              <a:t>		{</a:t>
            </a:r>
          </a:p>
          <a:p>
            <a:pPr algn="l"/>
            <a:r>
              <a:rPr lang="fr-FR" sz="1400" dirty="0">
                <a:solidFill>
                  <a:srgbClr val="676867"/>
                </a:solidFill>
                <a:latin typeface="Consolas" panose="020B0609020204030204" pitchFamily="49" charset="0"/>
              </a:rPr>
              <a:t>			$</a:t>
            </a:r>
            <a:r>
              <a:rPr lang="fr-FR" sz="1400" dirty="0">
                <a:solidFill>
                  <a:srgbClr val="6089B4"/>
                </a:solidFill>
                <a:latin typeface="Consolas" panose="020B0609020204030204" pitchFamily="49" charset="0"/>
              </a:rPr>
              <a:t>Exe</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endParaRPr lang="fr-FR" sz="1400" dirty="0">
              <a:solidFill>
                <a:srgbClr val="C5C8C6"/>
              </a:solidFill>
              <a:latin typeface="Consolas" panose="020B0609020204030204" pitchFamily="49" charset="0"/>
            </a:endParaRPr>
          </a:p>
          <a:p>
            <a:pPr algn="l"/>
            <a:r>
              <a:rPr lang="fr-FR" sz="1400" dirty="0">
                <a:solidFill>
                  <a:srgbClr val="C5C8C6"/>
                </a:solidFill>
                <a:latin typeface="Consolas" panose="020B0609020204030204" pitchFamily="49" charset="0"/>
              </a:rPr>
              <a:t>		}</a:t>
            </a:r>
          </a:p>
          <a:p>
            <a:pPr algn="l"/>
            <a:r>
              <a:rPr lang="fr-FR" sz="1400" dirty="0">
                <a:solidFill>
                  <a:srgbClr val="9872A2"/>
                </a:solidFill>
                <a:latin typeface="Consolas" panose="020B0609020204030204" pitchFamily="49" charset="0"/>
              </a:rPr>
              <a:t>		</a:t>
            </a:r>
            <a:r>
              <a:rPr lang="fr-FR" sz="1400" dirty="0" err="1">
                <a:solidFill>
                  <a:srgbClr val="9872A2"/>
                </a:solidFill>
                <a:latin typeface="Consolas" panose="020B0609020204030204" pitchFamily="49" charset="0"/>
              </a:rPr>
              <a:t>else</a:t>
            </a:r>
            <a:r>
              <a:rPr lang="fr-FR" sz="1400" dirty="0">
                <a:solidFill>
                  <a:srgbClr val="C5C8C6"/>
                </a:solidFill>
                <a:latin typeface="Consolas" panose="020B0609020204030204" pitchFamily="49" charset="0"/>
              </a:rPr>
              <a:t> </a:t>
            </a:r>
          </a:p>
          <a:p>
            <a:pPr algn="l"/>
            <a:r>
              <a:rPr lang="fr-FR" sz="1400" dirty="0">
                <a:solidFill>
                  <a:srgbClr val="C5C8C6"/>
                </a:solidFill>
                <a:latin typeface="Consolas" panose="020B0609020204030204" pitchFamily="49" charset="0"/>
              </a:rPr>
              <a:t>		{</a:t>
            </a:r>
          </a:p>
          <a:p>
            <a:pPr algn="l"/>
            <a:r>
              <a:rPr lang="fr-FR" sz="1400" dirty="0">
                <a:solidFill>
                  <a:srgbClr val="676867"/>
                </a:solidFill>
                <a:latin typeface="Consolas" panose="020B0609020204030204" pitchFamily="49" charset="0"/>
              </a:rPr>
              <a:t>			$</a:t>
            </a:r>
            <a:r>
              <a:rPr lang="fr-FR" sz="1400" dirty="0">
                <a:solidFill>
                  <a:srgbClr val="6089B4"/>
                </a:solidFill>
                <a:latin typeface="Consolas" panose="020B0609020204030204" pitchFamily="49" charset="0"/>
              </a:rPr>
              <a:t>Files</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endParaRPr lang="fr-FR" sz="1400" dirty="0">
              <a:solidFill>
                <a:srgbClr val="C5C8C6"/>
              </a:solidFill>
              <a:latin typeface="Consolas" panose="020B0609020204030204" pitchFamily="49" charset="0"/>
            </a:endParaRPr>
          </a:p>
          <a:p>
            <a:pPr algn="l"/>
            <a:r>
              <a:rPr lang="fr-FR" sz="1400" dirty="0">
                <a:solidFill>
                  <a:srgbClr val="C5C8C6"/>
                </a:solidFill>
                <a:latin typeface="Consolas" panose="020B0609020204030204" pitchFamily="49" charset="0"/>
              </a:rPr>
              <a:t>		}</a:t>
            </a:r>
          </a:p>
          <a:p>
            <a:pPr algn="l"/>
            <a:r>
              <a:rPr lang="fr-FR" sz="1400" dirty="0">
                <a:solidFill>
                  <a:srgbClr val="C5C8C6"/>
                </a:solidFill>
                <a:latin typeface="Consolas" panose="020B0609020204030204" pitchFamily="49" charset="0"/>
              </a:rPr>
              <a:t>	}</a:t>
            </a:r>
            <a:br>
              <a:rPr lang="fr-FR" sz="1400" dirty="0">
                <a:solidFill>
                  <a:srgbClr val="C5C8C6"/>
                </a:solidFill>
                <a:latin typeface="Consolas" panose="020B0609020204030204" pitchFamily="49" charset="0"/>
              </a:rPr>
            </a:br>
            <a:r>
              <a:rPr lang="fr-FR" sz="1400" dirty="0">
                <a:solidFill>
                  <a:srgbClr val="C5C8C6"/>
                </a:solidFill>
                <a:latin typeface="Consolas" panose="020B0609020204030204" pitchFamily="49" charset="0"/>
              </a:rPr>
              <a:t>}</a:t>
            </a:r>
          </a:p>
          <a:p>
            <a:pPr algn="l"/>
            <a:br>
              <a:rPr lang="fr-FR" sz="1400" dirty="0">
                <a:solidFill>
                  <a:srgbClr val="C5C8C6"/>
                </a:solidFill>
                <a:latin typeface="Consolas" panose="020B0609020204030204" pitchFamily="49" charset="0"/>
              </a:rPr>
            </a:br>
            <a:r>
              <a:rPr lang="fr-FR" sz="1400" dirty="0">
                <a:solidFill>
                  <a:srgbClr val="676867"/>
                </a:solidFill>
                <a:latin typeface="Consolas" panose="020B0609020204030204" pitchFamily="49" charset="0"/>
              </a:rPr>
              <a:t>$</a:t>
            </a:r>
            <a:r>
              <a:rPr lang="fr-FR" sz="1400" dirty="0" err="1">
                <a:solidFill>
                  <a:srgbClr val="6089B4"/>
                </a:solidFill>
                <a:latin typeface="Consolas" panose="020B0609020204030204" pitchFamily="49" charset="0"/>
              </a:rPr>
              <a:t>Result</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a:t>
            </a:r>
            <a:r>
              <a:rPr lang="fr-FR" sz="1400" dirty="0">
                <a:solidFill>
                  <a:srgbClr val="6089B4"/>
                </a:solidFill>
                <a:latin typeface="Consolas" panose="020B0609020204030204" pitchFamily="49" charset="0"/>
              </a:rPr>
              <a:t>Files</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Files</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089B4"/>
                </a:solidFill>
                <a:latin typeface="Consolas" panose="020B0609020204030204" pitchFamily="49" charset="0"/>
              </a:rPr>
              <a:t>Folders</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Folders</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089B4"/>
                </a:solidFill>
                <a:latin typeface="Consolas" panose="020B0609020204030204" pitchFamily="49" charset="0"/>
              </a:rPr>
              <a:t>Exe</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a:solidFill>
                  <a:srgbClr val="6089B4"/>
                </a:solidFill>
                <a:latin typeface="Consolas" panose="020B0609020204030204" pitchFamily="49" charset="0"/>
              </a:rPr>
              <a:t>Exe</a:t>
            </a:r>
            <a:r>
              <a:rPr lang="fr-FR" sz="1400" dirty="0">
                <a:solidFill>
                  <a:srgbClr val="C5C8C6"/>
                </a:solidFill>
                <a:latin typeface="Consolas" panose="020B0609020204030204" pitchFamily="49" charset="0"/>
              </a:rPr>
              <a:t>}</a:t>
            </a:r>
            <a:br>
              <a:rPr lang="fr-FR" sz="1400" dirty="0">
                <a:solidFill>
                  <a:srgbClr val="C5C8C6"/>
                </a:solidFill>
                <a:latin typeface="Consolas" panose="020B0609020204030204" pitchFamily="49" charset="0"/>
              </a:rPr>
            </a:br>
            <a:r>
              <a:rPr lang="fr-FR" sz="1400" dirty="0">
                <a:solidFill>
                  <a:srgbClr val="9872A2"/>
                </a:solidFill>
                <a:latin typeface="Consolas" panose="020B0609020204030204" pitchFamily="49" charset="0"/>
              </a:rPr>
              <a:t>return</a:t>
            </a:r>
            <a:r>
              <a:rPr lang="fr-FR" sz="1400" dirty="0">
                <a:solidFill>
                  <a:srgbClr val="C5C8C6"/>
                </a:solidFill>
                <a:latin typeface="Consolas" panose="020B0609020204030204" pitchFamily="49" charset="0"/>
              </a:rPr>
              <a:t> </a:t>
            </a:r>
            <a:r>
              <a:rPr lang="fr-FR" sz="1400" dirty="0">
                <a:solidFill>
                  <a:srgbClr val="676867"/>
                </a:solidFill>
                <a:latin typeface="Consolas" panose="020B0609020204030204" pitchFamily="49" charset="0"/>
              </a:rPr>
              <a:t>$</a:t>
            </a:r>
            <a:r>
              <a:rPr lang="fr-FR" sz="1400" dirty="0" err="1">
                <a:solidFill>
                  <a:srgbClr val="6089B4"/>
                </a:solidFill>
                <a:latin typeface="Consolas" panose="020B0609020204030204" pitchFamily="49" charset="0"/>
              </a:rPr>
              <a:t>Result</a:t>
            </a:r>
            <a:endParaRPr lang="fr-FR" sz="14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3829150450"/>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du Poste de Travail</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895016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3 indispensables [aka La </a:t>
            </a:r>
            <a:r>
              <a:rPr lang="fr-FR" b="1" err="1">
                <a:solidFill>
                  <a:srgbClr val="353533"/>
                </a:solidFill>
                <a:latin typeface="Montserrat Semi" charset="0"/>
                <a:ea typeface="Montserrat Semi" charset="0"/>
                <a:cs typeface="Montserrat Semi" charset="0"/>
              </a:rPr>
              <a:t>Triforce</a:t>
            </a:r>
            <a:r>
              <a:rPr lang="fr-FR" b="1">
                <a:solidFill>
                  <a:srgbClr val="353533"/>
                </a:solidFill>
                <a:latin typeface="Montserrat Semi" charset="0"/>
                <a:ea typeface="Montserrat Semi" charset="0"/>
                <a:cs typeface="Montserrat Semi" charset="0"/>
              </a:rPr>
              <a: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87DB6E0E-4632-4218-A886-C0EEE7E678FC}"/>
              </a:ext>
            </a:extLst>
          </p:cNvPr>
          <p:cNvSpPr txBox="1"/>
          <p:nvPr/>
        </p:nvSpPr>
        <p:spPr>
          <a:xfrm>
            <a:off x="3208990" y="1566333"/>
            <a:ext cx="65868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Lister les propriétés et les méthodes d’un objet</a:t>
            </a:r>
          </a:p>
        </p:txBody>
      </p:sp>
      <p:sp>
        <p:nvSpPr>
          <p:cNvPr id="9" name="ZoneTexte 8">
            <a:extLst>
              <a:ext uri="{FF2B5EF4-FFF2-40B4-BE49-F238E27FC236}">
                <a16:creationId xmlns:a16="http://schemas.microsoft.com/office/drawing/2014/main" id="{DA8A78D5-E9B4-4620-8042-8C27919332D4}"/>
              </a:ext>
            </a:extLst>
          </p:cNvPr>
          <p:cNvSpPr txBox="1"/>
          <p:nvPr/>
        </p:nvSpPr>
        <p:spPr>
          <a:xfrm>
            <a:off x="906446" y="7441306"/>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000000"/>
                </a:solidFill>
                <a:effectLst/>
                <a:uFillTx/>
                <a:latin typeface="Montserrat Semi"/>
                <a:sym typeface="Helvetica Light"/>
              </a:rPr>
              <a:t>Lister et chercher des commandes</a:t>
            </a:r>
          </a:p>
        </p:txBody>
      </p:sp>
      <p:sp>
        <p:nvSpPr>
          <p:cNvPr id="10" name="ZoneTexte 9">
            <a:extLst>
              <a:ext uri="{FF2B5EF4-FFF2-40B4-BE49-F238E27FC236}">
                <a16:creationId xmlns:a16="http://schemas.microsoft.com/office/drawing/2014/main" id="{A4968B4B-5F51-4EEB-A5BC-B56C0F906CDC}"/>
              </a:ext>
            </a:extLst>
          </p:cNvPr>
          <p:cNvSpPr txBox="1"/>
          <p:nvPr/>
        </p:nvSpPr>
        <p:spPr>
          <a:xfrm>
            <a:off x="7470407" y="7441307"/>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Afficher l’aide d’une commande</a:t>
            </a:r>
          </a:p>
        </p:txBody>
      </p:sp>
      <p:pic>
        <p:nvPicPr>
          <p:cNvPr id="5" name="Image 4">
            <a:extLst>
              <a:ext uri="{FF2B5EF4-FFF2-40B4-BE49-F238E27FC236}">
                <a16:creationId xmlns:a16="http://schemas.microsoft.com/office/drawing/2014/main" id="{46D160E4-2AE8-4A28-8433-81053901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0" y="2205430"/>
            <a:ext cx="5715000" cy="4953000"/>
          </a:xfrm>
          <a:prstGeom prst="rect">
            <a:avLst/>
          </a:prstGeom>
        </p:spPr>
      </p:pic>
      <p:sp>
        <p:nvSpPr>
          <p:cNvPr id="6" name="ZoneTexte 5">
            <a:extLst>
              <a:ext uri="{FF2B5EF4-FFF2-40B4-BE49-F238E27FC236}">
                <a16:creationId xmlns:a16="http://schemas.microsoft.com/office/drawing/2014/main" id="{66EAE6DE-7F39-4276-8DFC-67461CDCD2BD}"/>
              </a:ext>
            </a:extLst>
          </p:cNvPr>
          <p:cNvSpPr txBox="1"/>
          <p:nvPr/>
        </p:nvSpPr>
        <p:spPr>
          <a:xfrm>
            <a:off x="5046420" y="4173748"/>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Get-Member</a:t>
            </a:r>
            <a:endPar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endParaRPr>
          </a:p>
        </p:txBody>
      </p:sp>
      <p:sp>
        <p:nvSpPr>
          <p:cNvPr id="12" name="ZoneTexte 11">
            <a:extLst>
              <a:ext uri="{FF2B5EF4-FFF2-40B4-BE49-F238E27FC236}">
                <a16:creationId xmlns:a16="http://schemas.microsoft.com/office/drawing/2014/main" id="{C6E75003-F7AD-4E75-89FF-D801E244B77C}"/>
              </a:ext>
            </a:extLst>
          </p:cNvPr>
          <p:cNvSpPr txBox="1"/>
          <p:nvPr/>
        </p:nvSpPr>
        <p:spPr>
          <a:xfrm>
            <a:off x="6445327" y="6429939"/>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rPr>
              <a:t>-Help</a:t>
            </a:r>
          </a:p>
        </p:txBody>
      </p:sp>
      <p:sp>
        <p:nvSpPr>
          <p:cNvPr id="13" name="ZoneTexte 12">
            <a:extLst>
              <a:ext uri="{FF2B5EF4-FFF2-40B4-BE49-F238E27FC236}">
                <a16:creationId xmlns:a16="http://schemas.microsoft.com/office/drawing/2014/main" id="{51414841-4D75-491A-9268-8BDCF5C3C63D}"/>
              </a:ext>
            </a:extLst>
          </p:cNvPr>
          <p:cNvSpPr txBox="1"/>
          <p:nvPr/>
        </p:nvSpPr>
        <p:spPr>
          <a:xfrm>
            <a:off x="3741577" y="6438796"/>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rPr>
              <a:t>-Command</a:t>
            </a:r>
          </a:p>
        </p:txBody>
      </p:sp>
    </p:spTree>
    <p:extLst>
      <p:ext uri="{BB962C8B-B14F-4D97-AF65-F5344CB8AC3E}">
        <p14:creationId xmlns:p14="http://schemas.microsoft.com/office/powerpoint/2010/main" val="1349673630"/>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sym typeface="Arial"/>
              </a:rPr>
              <a:t>WMI</a:t>
            </a:r>
            <a:endParaRPr lang="fr-FR" sz="1800" b="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 WMI est un système de gestion interne de Windows qui prend en charge la surveillance et le contrôle de ressources systèmes via un ensemble d’interfaces. Il fournit un modèle cohérent et organisé logiquement des états de Windows.</a:t>
            </a:r>
          </a:p>
          <a:p>
            <a:pPr algn="l">
              <a:lnSpc>
                <a:spcPct val="150000"/>
              </a:lnSpc>
              <a:spcBef>
                <a:spcPts val="1500"/>
              </a:spcBef>
              <a:buClr>
                <a:srgbClr val="A4140E"/>
              </a:buClr>
              <a:buSzPct val="120000"/>
              <a:defRPr sz="1800"/>
            </a:pPr>
            <a:r>
              <a:rPr lang="fr-FR" sz="1800">
                <a:solidFill>
                  <a:srgbClr val="353533"/>
                </a:solidFill>
                <a:latin typeface="Montserrat Light"/>
              </a:rPr>
              <a:t>Il prend également en charge le modèle de données CIM</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4" name="Image 4" descr="Une image contenant objet&#10;&#10;Description générée avec un niveau de confiance élevé">
            <a:extLst>
              <a:ext uri="{FF2B5EF4-FFF2-40B4-BE49-F238E27FC236}">
                <a16:creationId xmlns:a16="http://schemas.microsoft.com/office/drawing/2014/main" id="{D36BF6B4-A01C-4453-9B1F-6EDEF6370DBC}"/>
              </a:ext>
            </a:extLst>
          </p:cNvPr>
          <p:cNvPicPr>
            <a:picLocks noChangeAspect="1"/>
          </p:cNvPicPr>
          <p:nvPr/>
        </p:nvPicPr>
        <p:blipFill>
          <a:blip r:embed="rId3"/>
          <a:stretch>
            <a:fillRect/>
          </a:stretch>
        </p:blipFill>
        <p:spPr>
          <a:xfrm>
            <a:off x="1268414" y="4134028"/>
            <a:ext cx="11074399" cy="1569803"/>
          </a:xfrm>
          <a:prstGeom prst="rect">
            <a:avLst/>
          </a:prstGeom>
        </p:spPr>
      </p:pic>
    </p:spTree>
    <p:extLst>
      <p:ext uri="{BB962C8B-B14F-4D97-AF65-F5344CB8AC3E}">
        <p14:creationId xmlns:p14="http://schemas.microsoft.com/office/powerpoint/2010/main" val="2791536973"/>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sym typeface="Arial"/>
              </a:rPr>
              <a:t>WMI</a:t>
            </a:r>
            <a:endParaRPr lang="fr-FR" sz="1800" b="1" dirty="0">
              <a:solidFill>
                <a:srgbClr val="6089B4"/>
              </a:solidFill>
              <a:latin typeface="Consolas" panose="020B0609020204030204" pitchFamily="49" charset="0"/>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r>
              <a:rPr lang="fr-FR" sz="1800" dirty="0">
                <a:solidFill>
                  <a:srgbClr val="353533"/>
                </a:solidFill>
                <a:latin typeface="Montserrat Light"/>
              </a:rPr>
              <a:t>Ce qui est intéressant c'est qu'il est </a:t>
            </a:r>
            <a:r>
              <a:rPr lang="fr-FR" dirty="0">
                <a:solidFill>
                  <a:srgbClr val="353533"/>
                </a:solidFill>
                <a:latin typeface="Montserrat Light"/>
              </a:rPr>
              <a:t>bien entendu possible d'interroger un poste distant (sous condition d'utiliser le compte ayant les accréditations adéquate) </a:t>
            </a:r>
            <a:endParaRPr lang="fr-FR" dirty="0">
              <a:solidFill>
                <a:schemeClr val="tx1"/>
              </a:solidFill>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pic>
        <p:nvPicPr>
          <p:cNvPr id="3" name="Image 2">
            <a:extLst>
              <a:ext uri="{FF2B5EF4-FFF2-40B4-BE49-F238E27FC236}">
                <a16:creationId xmlns:a16="http://schemas.microsoft.com/office/drawing/2014/main" id="{FBE7004E-AAE8-4284-B06C-8888CA86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358" y="3347084"/>
            <a:ext cx="11469025" cy="3059432"/>
          </a:xfrm>
          <a:prstGeom prst="rect">
            <a:avLst/>
          </a:prstGeom>
        </p:spPr>
      </p:pic>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46506313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Microsoft : Un </a:t>
            </a:r>
            <a:r>
              <a:rPr lang="fr-FR" sz="1800" i="1">
                <a:solidFill>
                  <a:srgbClr val="353533"/>
                </a:solidFill>
                <a:latin typeface="Montserrat Light"/>
              </a:rPr>
              <a:t>lecteur Windows PowerShell</a:t>
            </a:r>
            <a:r>
              <a:rPr lang="fr-FR" sz="1800">
                <a:solidFill>
                  <a:srgbClr val="353533"/>
                </a:solidFill>
                <a:latin typeface="Montserrat Light"/>
              </a:rPr>
              <a:t> est un emplacement de magasin de données auquel vous pouvez accéder, au même titre qu’un lecteur du système de fichiers dans Windows PowerShell.</a:t>
            </a: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5" name="Image 5" descr="Une image contenant texte, noir, extérieur&#10;&#10;Description générée avec un niveau de confiance élevé">
            <a:extLst>
              <a:ext uri="{FF2B5EF4-FFF2-40B4-BE49-F238E27FC236}">
                <a16:creationId xmlns:a16="http://schemas.microsoft.com/office/drawing/2014/main" id="{3AAA3BA1-FF79-4306-86B7-4C6FF440291D}"/>
              </a:ext>
            </a:extLst>
          </p:cNvPr>
          <p:cNvPicPr>
            <a:picLocks noChangeAspect="1"/>
          </p:cNvPicPr>
          <p:nvPr/>
        </p:nvPicPr>
        <p:blipFill>
          <a:blip r:embed="rId3"/>
          <a:stretch>
            <a:fillRect/>
          </a:stretch>
        </p:blipFill>
        <p:spPr>
          <a:xfrm>
            <a:off x="1278354" y="2928581"/>
            <a:ext cx="10667999" cy="5300201"/>
          </a:xfrm>
          <a:prstGeom prst="rect">
            <a:avLst/>
          </a:prstGeom>
        </p:spPr>
      </p:pic>
    </p:spTree>
    <p:extLst>
      <p:ext uri="{BB962C8B-B14F-4D97-AF65-F5344CB8AC3E}">
        <p14:creationId xmlns:p14="http://schemas.microsoft.com/office/powerpoint/2010/main" val="505191524"/>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err="1">
                <a:solidFill>
                  <a:srgbClr val="353533"/>
                </a:solidFill>
                <a:latin typeface="Montserrat Light"/>
              </a:rPr>
              <a:t>Get-ChildItem</a:t>
            </a:r>
            <a:r>
              <a:rPr lang="fr-FR" sz="1800">
                <a:solidFill>
                  <a:srgbClr val="353533"/>
                </a:solidFill>
                <a:latin typeface="Montserrat Light"/>
              </a:rPr>
              <a:t> Cert:</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a:ea typeface="Montserrat Light" charset="0"/>
                <a:cs typeface="Montserrat Light" charset="0"/>
              </a:rPr>
              <a:t>Les </a:t>
            </a:r>
            <a:r>
              <a:rPr lang="fr-FR" sz="1800" b="1">
                <a:solidFill>
                  <a:srgbClr val="353533"/>
                </a:solidFill>
                <a:latin typeface="Montserrat Light"/>
                <a:ea typeface="Montserrat Light" charset="0"/>
                <a:cs typeface="Montserrat Light" charset="0"/>
              </a:rPr>
              <a:t>:</a:t>
            </a:r>
            <a:r>
              <a:rPr lang="fr-FR" sz="1800">
                <a:solidFill>
                  <a:srgbClr val="353533"/>
                </a:solidFill>
                <a:latin typeface="Montserrat Light"/>
                <a:ea typeface="Montserrat Light" charset="0"/>
                <a:cs typeface="Montserrat Light" charset="0"/>
              </a:rPr>
              <a:t> sont indispensables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2" name="Image 2" descr="Une image contenant capture d’écran&#10;&#10;Description générée avec un niveau de confiance très élevé">
            <a:extLst>
              <a:ext uri="{FF2B5EF4-FFF2-40B4-BE49-F238E27FC236}">
                <a16:creationId xmlns:a16="http://schemas.microsoft.com/office/drawing/2014/main" id="{4A816EB8-B29A-4890-9E41-79AD368B4949}"/>
              </a:ext>
            </a:extLst>
          </p:cNvPr>
          <p:cNvPicPr>
            <a:picLocks noChangeAspect="1"/>
          </p:cNvPicPr>
          <p:nvPr/>
        </p:nvPicPr>
        <p:blipFill>
          <a:blip r:embed="rId3"/>
          <a:stretch>
            <a:fillRect/>
          </a:stretch>
        </p:blipFill>
        <p:spPr>
          <a:xfrm>
            <a:off x="1278354" y="2524637"/>
            <a:ext cx="10699260" cy="2735627"/>
          </a:xfrm>
          <a:prstGeom prst="rect">
            <a:avLst/>
          </a:prstGeom>
        </p:spPr>
      </p:pic>
      <p:pic>
        <p:nvPicPr>
          <p:cNvPr id="4" name="Image 5">
            <a:extLst>
              <a:ext uri="{FF2B5EF4-FFF2-40B4-BE49-F238E27FC236}">
                <a16:creationId xmlns:a16="http://schemas.microsoft.com/office/drawing/2014/main" id="{00C7969F-16B6-4BFD-A753-A4823E13AC15}"/>
              </a:ext>
            </a:extLst>
          </p:cNvPr>
          <p:cNvPicPr>
            <a:picLocks noChangeAspect="1"/>
          </p:cNvPicPr>
          <p:nvPr/>
        </p:nvPicPr>
        <p:blipFill>
          <a:blip r:embed="rId4"/>
          <a:stretch>
            <a:fillRect/>
          </a:stretch>
        </p:blipFill>
        <p:spPr>
          <a:xfrm>
            <a:off x="1278354" y="6151023"/>
            <a:ext cx="10699261" cy="2029511"/>
          </a:xfrm>
          <a:prstGeom prst="rect">
            <a:avLst/>
          </a:prstGeom>
        </p:spPr>
      </p:pic>
    </p:spTree>
    <p:extLst>
      <p:ext uri="{BB962C8B-B14F-4D97-AF65-F5344CB8AC3E}">
        <p14:creationId xmlns:p14="http://schemas.microsoft.com/office/powerpoint/2010/main" val="269973442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Vous pouvez ensuite vous y balader comme dans n'importe qu'elle arborescence :</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3" name="Image 4" descr="Une image contenant capture d’écran&#10;&#10;Description générée avec un niveau de confiance très élevé">
            <a:extLst>
              <a:ext uri="{FF2B5EF4-FFF2-40B4-BE49-F238E27FC236}">
                <a16:creationId xmlns:a16="http://schemas.microsoft.com/office/drawing/2014/main" id="{FBC9DC17-348F-413D-B991-5A1836910C7E}"/>
              </a:ext>
            </a:extLst>
          </p:cNvPr>
          <p:cNvPicPr>
            <a:picLocks noChangeAspect="1"/>
          </p:cNvPicPr>
          <p:nvPr/>
        </p:nvPicPr>
        <p:blipFill>
          <a:blip r:embed="rId3"/>
          <a:stretch>
            <a:fillRect/>
          </a:stretch>
        </p:blipFill>
        <p:spPr>
          <a:xfrm>
            <a:off x="1268414" y="2904444"/>
            <a:ext cx="10793045" cy="4028973"/>
          </a:xfrm>
          <a:prstGeom prst="rect">
            <a:avLst/>
          </a:prstGeom>
        </p:spPr>
      </p:pic>
    </p:spTree>
    <p:extLst>
      <p:ext uri="{BB962C8B-B14F-4D97-AF65-F5344CB8AC3E}">
        <p14:creationId xmlns:p14="http://schemas.microsoft.com/office/powerpoint/2010/main" val="3356386400"/>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a:t>
            </a:r>
            <a:r>
              <a:rPr lang="fr-FR" sz="7500" b="1" err="1">
                <a:solidFill>
                  <a:srgbClr val="F7F7F7"/>
                </a:solidFill>
                <a:latin typeface="Montserrat Semi" charset="0"/>
                <a:ea typeface="Montserrat Semi" charset="0"/>
                <a:cs typeface="Montserrat Semi" charset="0"/>
              </a:rPr>
              <a:t>infrastucture</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2012124465"/>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2"/>
            <a:ext cx="11469026" cy="73956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IPCONFIG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Get-NetIPConfiguration</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Obtenir des informations sur les cartes matérielle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5" name="Image 4">
            <a:extLst>
              <a:ext uri="{FF2B5EF4-FFF2-40B4-BE49-F238E27FC236}">
                <a16:creationId xmlns:a16="http://schemas.microsoft.com/office/drawing/2014/main" id="{B915C55F-90A1-429B-895C-A2551A3371BF}"/>
              </a:ext>
            </a:extLst>
          </p:cNvPr>
          <p:cNvPicPr>
            <a:picLocks noChangeAspect="1"/>
          </p:cNvPicPr>
          <p:nvPr/>
        </p:nvPicPr>
        <p:blipFill>
          <a:blip r:embed="rId3"/>
          <a:stretch>
            <a:fillRect/>
          </a:stretch>
        </p:blipFill>
        <p:spPr>
          <a:xfrm>
            <a:off x="1272358" y="2106007"/>
            <a:ext cx="5334744" cy="4677428"/>
          </a:xfrm>
          <a:prstGeom prst="rect">
            <a:avLst/>
          </a:prstGeom>
        </p:spPr>
      </p:pic>
      <p:sp>
        <p:nvSpPr>
          <p:cNvPr id="10" name="ZoneTexte 9">
            <a:extLst>
              <a:ext uri="{FF2B5EF4-FFF2-40B4-BE49-F238E27FC236}">
                <a16:creationId xmlns:a16="http://schemas.microsoft.com/office/drawing/2014/main" id="{B61585A2-D5D1-4BFD-9DC8-61A576C76038}"/>
              </a:ext>
            </a:extLst>
          </p:cNvPr>
          <p:cNvSpPr txBox="1"/>
          <p:nvPr/>
        </p:nvSpPr>
        <p:spPr>
          <a:xfrm>
            <a:off x="1272358" y="7803003"/>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err="1">
                <a:solidFill>
                  <a:srgbClr val="F7F7F7"/>
                </a:solidFill>
                <a:latin typeface="Consolas" panose="020B0609020204030204" pitchFamily="49" charset="0"/>
              </a:rPr>
              <a:t>Get-NetAdapter</a:t>
            </a:r>
            <a:endParaRPr lang="fr-FR" sz="28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35922019"/>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PING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B1C0E0D-CBBF-4EB0-87BA-26991B4EB96C}"/>
              </a:ext>
            </a:extLst>
          </p:cNvPr>
          <p:cNvPicPr>
            <a:picLocks noChangeAspect="1"/>
          </p:cNvPicPr>
          <p:nvPr/>
        </p:nvPicPr>
        <p:blipFill>
          <a:blip r:embed="rId3"/>
          <a:stretch>
            <a:fillRect/>
          </a:stretch>
        </p:blipFill>
        <p:spPr>
          <a:xfrm>
            <a:off x="1272358" y="2127207"/>
            <a:ext cx="6495018" cy="2933233"/>
          </a:xfrm>
          <a:prstGeom prst="rect">
            <a:avLst/>
          </a:prstGeom>
        </p:spPr>
      </p:pic>
    </p:spTree>
    <p:extLst>
      <p:ext uri="{BB962C8B-B14F-4D97-AF65-F5344CB8AC3E}">
        <p14:creationId xmlns:p14="http://schemas.microsoft.com/office/powerpoint/2010/main" val="118530507"/>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TELNET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–Port </a:t>
            </a:r>
            <a:r>
              <a:rPr lang="fr-FR" sz="2000" b="1">
                <a:solidFill>
                  <a:schemeClr val="bg1">
                    <a:lumMod val="50000"/>
                  </a:schemeClr>
                </a:solidFill>
                <a:latin typeface="Montserrat Light" charset="0"/>
                <a:sym typeface="Wingdings" panose="05000000000000000000" pitchFamily="2" charset="2"/>
              </a:rPr>
              <a:t>XX</a:t>
            </a:r>
            <a:r>
              <a:rPr lang="fr-FR" sz="2000" b="1">
                <a:solidFill>
                  <a:srgbClr val="353533"/>
                </a:solidFill>
                <a:latin typeface="Montserrat Light" charset="0"/>
                <a:sym typeface="Wingdings" panose="05000000000000000000" pitchFamily="2" charset="2"/>
              </a:rPr>
              <a:t> </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17B2687A-1A2E-4D8A-9B6D-6AB7B39BF610}"/>
              </a:ext>
            </a:extLst>
          </p:cNvPr>
          <p:cNvPicPr>
            <a:picLocks noChangeAspect="1"/>
          </p:cNvPicPr>
          <p:nvPr/>
        </p:nvPicPr>
        <p:blipFill>
          <a:blip r:embed="rId3"/>
          <a:stretch>
            <a:fillRect/>
          </a:stretch>
        </p:blipFill>
        <p:spPr>
          <a:xfrm>
            <a:off x="1272358" y="2048908"/>
            <a:ext cx="6284002" cy="3252895"/>
          </a:xfrm>
          <a:prstGeom prst="rect">
            <a:avLst/>
          </a:prstGeom>
        </p:spPr>
      </p:pic>
    </p:spTree>
    <p:extLst>
      <p:ext uri="{BB962C8B-B14F-4D97-AF65-F5344CB8AC3E}">
        <p14:creationId xmlns:p14="http://schemas.microsoft.com/office/powerpoint/2010/main" val="952066711"/>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TRACERT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TraceRoute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CB45830-7978-45C8-ACC9-7EF0AE96CD69}"/>
              </a:ext>
            </a:extLst>
          </p:cNvPr>
          <p:cNvPicPr>
            <a:picLocks noChangeAspect="1"/>
          </p:cNvPicPr>
          <p:nvPr/>
        </p:nvPicPr>
        <p:blipFill>
          <a:blip r:embed="rId3"/>
          <a:stretch>
            <a:fillRect/>
          </a:stretch>
        </p:blipFill>
        <p:spPr>
          <a:xfrm>
            <a:off x="1272358" y="1980270"/>
            <a:ext cx="5872020" cy="4691318"/>
          </a:xfrm>
          <a:prstGeom prst="rect">
            <a:avLst/>
          </a:prstGeom>
        </p:spPr>
      </p:pic>
    </p:spTree>
    <p:extLst>
      <p:ext uri="{BB962C8B-B14F-4D97-AF65-F5344CB8AC3E}">
        <p14:creationId xmlns:p14="http://schemas.microsoft.com/office/powerpoint/2010/main" val="152654255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Variables, Types et Opérateurs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426808741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NSLOOKUP</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Resolve-DNSName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C84229C3-C05F-4536-96DB-4A3D3764BDFF}"/>
              </a:ext>
            </a:extLst>
          </p:cNvPr>
          <p:cNvPicPr>
            <a:picLocks noChangeAspect="1"/>
          </p:cNvPicPr>
          <p:nvPr/>
        </p:nvPicPr>
        <p:blipFill>
          <a:blip r:embed="rId3"/>
          <a:stretch>
            <a:fillRect/>
          </a:stretch>
        </p:blipFill>
        <p:spPr>
          <a:xfrm>
            <a:off x="1272357" y="2026854"/>
            <a:ext cx="9572847" cy="1579277"/>
          </a:xfrm>
          <a:prstGeom prst="rect">
            <a:avLst/>
          </a:prstGeom>
        </p:spPr>
      </p:pic>
      <p:pic>
        <p:nvPicPr>
          <p:cNvPr id="4" name="Image 3">
            <a:extLst>
              <a:ext uri="{FF2B5EF4-FFF2-40B4-BE49-F238E27FC236}">
                <a16:creationId xmlns:a16="http://schemas.microsoft.com/office/drawing/2014/main" id="{66B0176F-760C-4969-B5B3-973C7B94280A}"/>
              </a:ext>
            </a:extLst>
          </p:cNvPr>
          <p:cNvPicPr>
            <a:picLocks noChangeAspect="1"/>
          </p:cNvPicPr>
          <p:nvPr/>
        </p:nvPicPr>
        <p:blipFill>
          <a:blip r:embed="rId4"/>
          <a:stretch>
            <a:fillRect/>
          </a:stretch>
        </p:blipFill>
        <p:spPr>
          <a:xfrm>
            <a:off x="1272358" y="4001676"/>
            <a:ext cx="10947251" cy="1364144"/>
          </a:xfrm>
          <a:prstGeom prst="rect">
            <a:avLst/>
          </a:prstGeom>
        </p:spPr>
      </p:pic>
    </p:spTree>
    <p:extLst>
      <p:ext uri="{BB962C8B-B14F-4D97-AF65-F5344CB8AC3E}">
        <p14:creationId xmlns:p14="http://schemas.microsoft.com/office/powerpoint/2010/main" val="2557311812"/>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NETSTAT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Get-NetTCPConnection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A894555A-B74F-4CFD-9A23-9470E6B0B907}"/>
              </a:ext>
            </a:extLst>
          </p:cNvPr>
          <p:cNvPicPr>
            <a:picLocks noChangeAspect="1"/>
          </p:cNvPicPr>
          <p:nvPr/>
        </p:nvPicPr>
        <p:blipFill>
          <a:blip r:embed="rId3"/>
          <a:stretch>
            <a:fillRect/>
          </a:stretch>
        </p:blipFill>
        <p:spPr>
          <a:xfrm>
            <a:off x="1272358" y="1902430"/>
            <a:ext cx="9535856" cy="4582164"/>
          </a:xfrm>
          <a:prstGeom prst="rect">
            <a:avLst/>
          </a:prstGeom>
        </p:spPr>
      </p:pic>
    </p:spTree>
    <p:extLst>
      <p:ext uri="{BB962C8B-B14F-4D97-AF65-F5344CB8AC3E}">
        <p14:creationId xmlns:p14="http://schemas.microsoft.com/office/powerpoint/2010/main" val="2949020418"/>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 SHARE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Get-SMBShare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F535D7E-F041-4A9A-B971-3F22ADAD05FC}"/>
              </a:ext>
            </a:extLst>
          </p:cNvPr>
          <p:cNvPicPr>
            <a:picLocks noChangeAspect="1"/>
          </p:cNvPicPr>
          <p:nvPr/>
        </p:nvPicPr>
        <p:blipFill>
          <a:blip r:embed="rId3"/>
          <a:stretch>
            <a:fillRect/>
          </a:stretch>
        </p:blipFill>
        <p:spPr>
          <a:xfrm>
            <a:off x="1272358" y="1932439"/>
            <a:ext cx="7716942" cy="2609415"/>
          </a:xfrm>
          <a:prstGeom prst="rect">
            <a:avLst/>
          </a:prstGeom>
        </p:spPr>
      </p:pic>
    </p:spTree>
    <p:extLst>
      <p:ext uri="{BB962C8B-B14F-4D97-AF65-F5344CB8AC3E}">
        <p14:creationId xmlns:p14="http://schemas.microsoft.com/office/powerpoint/2010/main" val="3151511258"/>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ROUTE PRINT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Get-NetRoute</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ROUTE ADD </a:t>
            </a:r>
            <a:r>
              <a:rPr lang="fr-FR" sz="2000" b="1">
                <a:solidFill>
                  <a:srgbClr val="353533"/>
                </a:solidFill>
                <a:latin typeface="Montserrat Light"/>
                <a:sym typeface="Wingdings" panose="05000000000000000000" pitchFamily="2" charset="2"/>
              </a:rPr>
              <a:t> New-</a:t>
            </a:r>
            <a:r>
              <a:rPr lang="fr-FR" sz="2000" b="1" err="1">
                <a:solidFill>
                  <a:srgbClr val="353533"/>
                </a:solidFill>
                <a:latin typeface="Montserrat Light"/>
                <a:sym typeface="Wingdings" panose="05000000000000000000" pitchFamily="2" charset="2"/>
              </a:rPr>
              <a:t>NetRoute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5F85B89B-74F3-4712-AF25-9E06E59ACC78}"/>
              </a:ext>
            </a:extLst>
          </p:cNvPr>
          <p:cNvPicPr>
            <a:picLocks noChangeAspect="1"/>
          </p:cNvPicPr>
          <p:nvPr/>
        </p:nvPicPr>
        <p:blipFill>
          <a:blip r:embed="rId3"/>
          <a:stretch>
            <a:fillRect/>
          </a:stretch>
        </p:blipFill>
        <p:spPr>
          <a:xfrm>
            <a:off x="1272358" y="1775653"/>
            <a:ext cx="8063193" cy="4778188"/>
          </a:xfrm>
          <a:prstGeom prst="rect">
            <a:avLst/>
          </a:prstGeom>
        </p:spPr>
      </p:pic>
      <p:pic>
        <p:nvPicPr>
          <p:cNvPr id="5" name="Image 4">
            <a:extLst>
              <a:ext uri="{FF2B5EF4-FFF2-40B4-BE49-F238E27FC236}">
                <a16:creationId xmlns:a16="http://schemas.microsoft.com/office/drawing/2014/main" id="{57249F27-AC34-4429-A85C-88947C0CFBAC}"/>
              </a:ext>
            </a:extLst>
          </p:cNvPr>
          <p:cNvPicPr>
            <a:picLocks noChangeAspect="1"/>
          </p:cNvPicPr>
          <p:nvPr/>
        </p:nvPicPr>
        <p:blipFill>
          <a:blip r:embed="rId4"/>
          <a:stretch>
            <a:fillRect/>
          </a:stretch>
        </p:blipFill>
        <p:spPr>
          <a:xfrm>
            <a:off x="1272357" y="7797521"/>
            <a:ext cx="11515469" cy="370034"/>
          </a:xfrm>
          <a:prstGeom prst="rect">
            <a:avLst/>
          </a:prstGeom>
        </p:spPr>
      </p:pic>
    </p:spTree>
    <p:extLst>
      <p:ext uri="{BB962C8B-B14F-4D97-AF65-F5344CB8AC3E}">
        <p14:creationId xmlns:p14="http://schemas.microsoft.com/office/powerpoint/2010/main" val="192322023"/>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Gestion du Firewall</a:t>
            </a: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Créer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Modifier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68AA15D7-5796-41DB-A242-FF85E6A8D537}"/>
              </a:ext>
            </a:extLst>
          </p:cNvPr>
          <p:cNvSpPr txBox="1"/>
          <p:nvPr/>
        </p:nvSpPr>
        <p:spPr>
          <a:xfrm>
            <a:off x="1272357" y="2728881"/>
            <a:ext cx="11515469"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fr-FR" sz="1400">
                <a:solidFill>
                  <a:srgbClr val="9872A2"/>
                </a:solidFill>
                <a:latin typeface="Consolas" panose="020B0609020204030204" pitchFamily="49" charset="0"/>
              </a:rPr>
              <a:t>New-</a:t>
            </a:r>
            <a:r>
              <a:rPr lang="fr-FR" sz="1400" err="1">
                <a:solidFill>
                  <a:srgbClr val="9872A2"/>
                </a:solidFill>
                <a:latin typeface="Consolas" panose="020B0609020204030204" pitchFamily="49" charset="0"/>
              </a:rPr>
              <a:t>NetFirewallRule</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DisplayName</a:t>
            </a:r>
            <a:r>
              <a:rPr lang="fr-FR" sz="1400">
                <a:solidFill>
                  <a:srgbClr val="C5C8C6"/>
                </a:solidFill>
                <a:latin typeface="Consolas" panose="020B0609020204030204" pitchFamily="49" charset="0"/>
              </a:rPr>
              <a:t> </a:t>
            </a:r>
            <a:r>
              <a:rPr lang="fr-FR" sz="1400">
                <a:solidFill>
                  <a:srgbClr val="9AA83A"/>
                </a:solidFill>
                <a:latin typeface="Consolas" panose="020B0609020204030204" pitchFamily="49" charset="0"/>
              </a:rPr>
              <a:t>"BlockWeb80"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Direction </a:t>
            </a:r>
            <a:r>
              <a:rPr lang="fr-FR" sz="1400" err="1">
                <a:solidFill>
                  <a:srgbClr val="C5C8C6"/>
                </a:solidFill>
                <a:latin typeface="Consolas" panose="020B0609020204030204" pitchFamily="49" charset="0"/>
              </a:rPr>
              <a:t>Outbound</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LocalPort</a:t>
            </a:r>
            <a:r>
              <a:rPr lang="fr-FR" sz="1400">
                <a:solidFill>
                  <a:srgbClr val="C5C8C6"/>
                </a:solidFill>
                <a:latin typeface="Consolas" panose="020B0609020204030204" pitchFamily="49" charset="0"/>
              </a:rPr>
              <a:t> </a:t>
            </a:r>
            <a:r>
              <a:rPr lang="fr-FR" sz="1400">
                <a:solidFill>
                  <a:srgbClr val="C7444A"/>
                </a:solidFill>
                <a:latin typeface="Consolas" panose="020B0609020204030204" pitchFamily="49" charset="0"/>
              </a:rPr>
              <a:t>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Protocol TCP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Action Block</a:t>
            </a:r>
          </a:p>
        </p:txBody>
      </p:sp>
      <p:sp>
        <p:nvSpPr>
          <p:cNvPr id="10" name="ZoneTexte 9">
            <a:extLst>
              <a:ext uri="{FF2B5EF4-FFF2-40B4-BE49-F238E27FC236}">
                <a16:creationId xmlns:a16="http://schemas.microsoft.com/office/drawing/2014/main" id="{FF37427F-314F-4C27-B528-1C794DEA3BAA}"/>
              </a:ext>
            </a:extLst>
          </p:cNvPr>
          <p:cNvSpPr txBox="1"/>
          <p:nvPr/>
        </p:nvSpPr>
        <p:spPr>
          <a:xfrm>
            <a:off x="1272357" y="4026018"/>
            <a:ext cx="10302022"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400">
                <a:solidFill>
                  <a:srgbClr val="9872A2"/>
                </a:solidFill>
                <a:latin typeface="Consolas" panose="020B0609020204030204" pitchFamily="49" charset="0"/>
              </a:rPr>
              <a:t>Set-NetFirewallRule</a:t>
            </a:r>
            <a:r>
              <a:rPr lang="en-US" sz="1400">
                <a:solidFill>
                  <a:srgbClr val="C5C8C6"/>
                </a:solidFill>
                <a:latin typeface="Consolas" panose="020B0609020204030204" pitchFamily="49" charset="0"/>
              </a:rPr>
              <a:t> </a:t>
            </a:r>
            <a:r>
              <a:rPr lang="en-US" sz="1400">
                <a:solidFill>
                  <a:srgbClr val="676867"/>
                </a:solidFill>
                <a:latin typeface="Consolas" panose="020B0609020204030204" pitchFamily="49" charset="0"/>
              </a:rPr>
              <a:t>-</a:t>
            </a:r>
            <a:r>
              <a:rPr lang="en-US" sz="1400">
                <a:solidFill>
                  <a:srgbClr val="C5C8C6"/>
                </a:solidFill>
                <a:latin typeface="Consolas" panose="020B0609020204030204" pitchFamily="49" charset="0"/>
              </a:rPr>
              <a:t>DisplayName </a:t>
            </a:r>
            <a:r>
              <a:rPr lang="en-US" sz="1400">
                <a:solidFill>
                  <a:srgbClr val="9AA83A"/>
                </a:solidFill>
                <a:latin typeface="Consolas" panose="020B0609020204030204" pitchFamily="49" charset="0"/>
              </a:rPr>
              <a:t>"BlockWeb80"</a:t>
            </a:r>
            <a:r>
              <a:rPr lang="en-US" sz="1400">
                <a:solidFill>
                  <a:srgbClr val="C5C8C6"/>
                </a:solidFill>
                <a:latin typeface="Consolas" panose="020B0609020204030204" pitchFamily="49" charset="0"/>
              </a:rPr>
              <a:t> –Enable </a:t>
            </a:r>
            <a:r>
              <a:rPr lang="en-US" sz="1400">
                <a:solidFill>
                  <a:srgbClr val="676867"/>
                </a:solidFill>
                <a:latin typeface="Consolas" panose="020B0609020204030204" pitchFamily="49" charset="0"/>
              </a:rPr>
              <a:t>$</a:t>
            </a:r>
            <a:r>
              <a:rPr lang="en-US" sz="1400">
                <a:solidFill>
                  <a:srgbClr val="408080"/>
                </a:solidFill>
                <a:latin typeface="Consolas" panose="020B0609020204030204" pitchFamily="49" charset="0"/>
              </a:rPr>
              <a:t>True</a:t>
            </a:r>
            <a:endParaRPr lang="en-US" sz="1400">
              <a:solidFill>
                <a:srgbClr val="C5C8C6"/>
              </a:solidFill>
              <a:latin typeface="Consolas" panose="020B0609020204030204" pitchFamily="49" charset="0"/>
            </a:endParaRPr>
          </a:p>
        </p:txBody>
      </p:sp>
    </p:spTree>
    <p:extLst>
      <p:ext uri="{BB962C8B-B14F-4D97-AF65-F5344CB8AC3E}">
        <p14:creationId xmlns:p14="http://schemas.microsoft.com/office/powerpoint/2010/main" val="3756469560"/>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rôles Windows Server peuvent être aussi gérer par </a:t>
            </a:r>
            <a:r>
              <a:rPr lang="fr-FR" sz="2000" err="1">
                <a:solidFill>
                  <a:srgbClr val="353533"/>
                </a:solidFill>
                <a:latin typeface="Montserrat Light" charset="0"/>
              </a:rPr>
              <a:t>Powershell</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Windows Server</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875025458"/>
              </p:ext>
            </p:extLst>
          </p:nvPr>
        </p:nvGraphicFramePr>
        <p:xfrm>
          <a:off x="1272358" y="2109926"/>
          <a:ext cx="11180326" cy="2695939"/>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Cmdlet</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 Description</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a:t>
                      </a:r>
                      <a:r>
                        <a:rPr lang="en-US" sz="2200" err="1">
                          <a:solidFill>
                            <a:sysClr val="windowText" lastClr="000000"/>
                          </a:solidFill>
                          <a:latin typeface="Montserrat"/>
                          <a:ea typeface="Segoe UI" pitchFamily="34" charset="0"/>
                          <a:cs typeface="Segoe UI" pitchFamily="34" charset="0"/>
                        </a:rPr>
                        <a:t>l'état</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rôles</a:t>
                      </a:r>
                      <a:r>
                        <a:rPr lang="en-US" sz="2200">
                          <a:solidFill>
                            <a:sysClr val="windowText" lastClr="000000"/>
                          </a:solidFill>
                          <a:latin typeface="Montserrat"/>
                          <a:ea typeface="Segoe UI" pitchFamily="34" charset="0"/>
                          <a:cs typeface="Segoe UI" pitchFamily="34" charset="0"/>
                        </a:rPr>
                        <a:t> et </a:t>
                      </a:r>
                      <a:r>
                        <a:rPr lang="en-US" sz="2200" err="1">
                          <a:solidFill>
                            <a:sysClr val="windowText" lastClr="000000"/>
                          </a:solidFill>
                          <a:latin typeface="Montserrat"/>
                          <a:ea typeface="Segoe UI" pitchFamily="34" charset="0"/>
                          <a:cs typeface="Segoe UI" pitchFamily="34" charset="0"/>
                        </a:rPr>
                        <a:t>fonctionnalités</a:t>
                      </a:r>
                      <a:r>
                        <a:rPr lang="en-US" sz="2200">
                          <a:solidFill>
                            <a:sysClr val="windowText" lastClr="000000"/>
                          </a:solidFill>
                          <a:latin typeface="Montserrat"/>
                          <a:ea typeface="Segoe UI" pitchFamily="34" charset="0"/>
                          <a:cs typeface="Segoe UI" pitchFamily="34" charset="0"/>
                        </a:rPr>
                        <a:t> Windows Server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algn="l">
                        <a:lnSpc>
                          <a:spcPct val="115000"/>
                        </a:lnSpc>
                        <a:spcBef>
                          <a:spcPts val="0"/>
                        </a:spcBef>
                        <a:spcAft>
                          <a:spcPts val="0"/>
                        </a:spcAft>
                      </a:pPr>
                      <a:r>
                        <a:rPr lang="en-US" sz="2000" b="0">
                          <a:solidFill>
                            <a:sysClr val="windowText" lastClr="000000"/>
                          </a:solidFill>
                          <a:latin typeface="Montserrat"/>
                          <a:ea typeface="Segoe UI" pitchFamily="34" charset="0"/>
                          <a:cs typeface="Segoe UI" panose="020B0502040204020203" pitchFamily="34" charset="0"/>
                        </a:rPr>
                        <a:t>*Add-</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Installer un </a:t>
                      </a:r>
                      <a:r>
                        <a:rPr lang="en-US" sz="2200" err="1">
                          <a:solidFill>
                            <a:sysClr val="windowText" lastClr="000000"/>
                          </a:solidFill>
                          <a:latin typeface="Montserrat"/>
                          <a:ea typeface="Segoe UI" pitchFamily="34" charset="0"/>
                          <a:cs typeface="Segoe UI" pitchFamily="34" charset="0"/>
                        </a:rPr>
                        <a:t>rôle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ou</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une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fonctionnalité</a:t>
                      </a:r>
                      <a:r>
                        <a:rPr lang="en-US" sz="2200">
                          <a:solidFill>
                            <a:sysClr val="windowText" lastClr="000000"/>
                          </a:solidFill>
                          <a:latin typeface="Montserrat"/>
                          <a:ea typeface="Segoe UI" pitchFamily="34" charset="0"/>
                          <a:cs typeface="Segoe UI" pitchFamily="34" charset="0"/>
                        </a:rPr>
                        <a: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Uninstall-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lvl="0" indent="0" algn="l" defTabSz="584200" eaLnBrk="1" fontAlgn="auto" latinLnBrk="0" hangingPunct="1">
                        <a:lnSpc>
                          <a:spcPct val="115000"/>
                        </a:lnSpc>
                        <a:spcBef>
                          <a:spcPts val="0"/>
                        </a:spcBef>
                        <a:spcAft>
                          <a:spcPts val="0"/>
                        </a:spcAft>
                        <a:buClrTx/>
                        <a:buSzTx/>
                        <a:buFontTx/>
                        <a:buNone/>
                        <a:tabLst/>
                        <a:defRPr/>
                      </a:pPr>
                      <a:r>
                        <a:rPr lang="en-US" sz="2000" b="0">
                          <a:solidFill>
                            <a:sysClr val="windowText" lastClr="000000"/>
                          </a:solidFill>
                          <a:latin typeface="Montserrat"/>
                          <a:ea typeface="Segoe UI" pitchFamily="34" charset="0"/>
                          <a:cs typeface="Segoe UI" panose="020B0502040204020203" pitchFamily="34" charset="0"/>
                        </a:rPr>
                        <a:t>*Remove-</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Supprimer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rôle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ou</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une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fonctionnalité</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5226976"/>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Un module </a:t>
            </a:r>
            <a:r>
              <a:rPr lang="fr-FR" sz="2000" err="1">
                <a:solidFill>
                  <a:srgbClr val="353533"/>
                </a:solidFill>
                <a:latin typeface="Montserrat Light" charset="0"/>
              </a:rPr>
              <a:t>Powershell</a:t>
            </a:r>
            <a:r>
              <a:rPr lang="fr-FR" sz="2000">
                <a:solidFill>
                  <a:srgbClr val="353533"/>
                </a:solidFill>
                <a:latin typeface="Montserrat Light" charset="0"/>
              </a:rPr>
              <a:t> est une bibliothèques de </a:t>
            </a:r>
            <a:r>
              <a:rPr lang="fr-FR" sz="2000" err="1">
                <a:solidFill>
                  <a:srgbClr val="353533"/>
                </a:solidFill>
                <a:latin typeface="Montserrat Light" charset="0"/>
              </a:rPr>
              <a:t>Cmdlets</a:t>
            </a:r>
            <a:r>
              <a:rPr lang="fr-FR" sz="2000">
                <a:solidFill>
                  <a:srgbClr val="353533"/>
                </a:solidFill>
                <a:latin typeface="Montserrat Light" charset="0"/>
              </a:rPr>
              <a:t> dédié à la gestion ou à l'administration d'éléments précis (Rôles, Application, etc…)</a:t>
            </a: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module installés sur la machine s'obtient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Depuis </a:t>
            </a:r>
            <a:r>
              <a:rPr lang="fr-FR" sz="2000" err="1">
                <a:solidFill>
                  <a:srgbClr val="353533"/>
                </a:solidFill>
                <a:latin typeface="Montserrat Light" charset="0"/>
              </a:rPr>
              <a:t>Powershell</a:t>
            </a:r>
            <a:r>
              <a:rPr lang="fr-FR" sz="2000">
                <a:solidFill>
                  <a:srgbClr val="353533"/>
                </a:solidFill>
                <a:latin typeface="Montserrat Light" charset="0"/>
              </a:rPr>
              <a:t> v3, le chargement du module est automatique lorsqu'on appel un </a:t>
            </a:r>
            <a:r>
              <a:rPr lang="fr-FR" sz="2000" err="1">
                <a:solidFill>
                  <a:srgbClr val="353533"/>
                </a:solidFill>
                <a:latin typeface="Montserrat Light" charset="0"/>
              </a:rPr>
              <a:t>Cmdlet</a:t>
            </a:r>
            <a:r>
              <a:rPr lang="fr-FR" sz="2000">
                <a:solidFill>
                  <a:srgbClr val="353533"/>
                </a:solidFill>
                <a:latin typeface="Montserrat Light" charset="0"/>
              </a:rPr>
              <a:t> qui s'y rapporte mais le chargement peut-être forcé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a:t>
            </a:r>
            <a:r>
              <a:rPr lang="fr-FR" sz="2000" err="1">
                <a:solidFill>
                  <a:srgbClr val="353533"/>
                </a:solidFill>
                <a:latin typeface="Montserrat Light" charset="0"/>
              </a:rPr>
              <a:t>CmdLets</a:t>
            </a:r>
            <a:r>
              <a:rPr lang="fr-FR" sz="2000">
                <a:solidFill>
                  <a:srgbClr val="353533"/>
                </a:solidFill>
                <a:latin typeface="Montserrat Light" charset="0"/>
              </a:rPr>
              <a:t> d'un module s'obtient via la commande :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Modules</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1DC0558-263A-4777-B285-B179C51128CF}"/>
              </a:ext>
            </a:extLst>
          </p:cNvPr>
          <p:cNvSpPr txBox="1"/>
          <p:nvPr/>
        </p:nvSpPr>
        <p:spPr>
          <a:xfrm>
            <a:off x="1272358" y="319258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-Module -</a:t>
            </a:r>
            <a:r>
              <a:rPr lang="fr-FR" err="1">
                <a:solidFill>
                  <a:srgbClr val="F7F7F7"/>
                </a:solidFill>
                <a:latin typeface="Consolas" panose="020B0609020204030204" pitchFamily="49" charset="0"/>
              </a:rPr>
              <a:t>ListAvailable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086D0EF-1F2A-43BA-BC63-F5A20B3370A2}"/>
              </a:ext>
            </a:extLst>
          </p:cNvPr>
          <p:cNvSpPr txBox="1"/>
          <p:nvPr/>
        </p:nvSpPr>
        <p:spPr>
          <a:xfrm>
            <a:off x="1272358" y="5607806"/>
            <a:ext cx="7883674"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AB0873A4-223F-41B3-887A-AAC49EA4E759}"/>
              </a:ext>
            </a:extLst>
          </p:cNvPr>
          <p:cNvSpPr txBox="1"/>
          <p:nvPr/>
        </p:nvSpPr>
        <p:spPr>
          <a:xfrm>
            <a:off x="1272358" y="7624904"/>
            <a:ext cx="10277958"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-Command –Module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651808886"/>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 module </a:t>
            </a:r>
            <a:r>
              <a:rPr lang="fr-FR" sz="2000" dirty="0" err="1">
                <a:solidFill>
                  <a:srgbClr val="353533"/>
                </a:solidFill>
                <a:latin typeface="Montserrat Light" charset="0"/>
              </a:rPr>
              <a:t>ActiveDirectory</a:t>
            </a:r>
            <a:r>
              <a:rPr lang="fr-FR" sz="2000" dirty="0">
                <a:solidFill>
                  <a:srgbClr val="353533"/>
                </a:solidFill>
                <a:latin typeface="Montserrat Light" charset="0"/>
              </a:rPr>
              <a:t> et ses </a:t>
            </a:r>
            <a:r>
              <a:rPr lang="fr-FR" sz="2000" dirty="0" err="1">
                <a:solidFill>
                  <a:srgbClr val="353533"/>
                </a:solidFill>
                <a:latin typeface="Montserrat Light" charset="0"/>
              </a:rPr>
              <a:t>cmdlets</a:t>
            </a:r>
            <a:r>
              <a:rPr lang="fr-FR" sz="2000" dirty="0">
                <a:solidFill>
                  <a:srgbClr val="353533"/>
                </a:solidFill>
                <a:latin typeface="Montserrat Light" charset="0"/>
              </a:rPr>
              <a:t> peuvent remplir la totalité des actions habituellement faite via la console AD (</a:t>
            </a:r>
            <a:r>
              <a:rPr lang="fr-FR" sz="2000" dirty="0" err="1">
                <a:solidFill>
                  <a:srgbClr val="353533"/>
                </a:solidFill>
                <a:latin typeface="Montserrat Light" charset="0"/>
              </a:rPr>
              <a:t>dsa.msc</a:t>
            </a:r>
            <a:r>
              <a:rPr lang="fr-FR" sz="2000" dirty="0">
                <a:solidFill>
                  <a:srgbClr val="353533"/>
                </a:solidFill>
                <a:latin typeface="Montserrat Light" charset="0"/>
              </a:rPr>
              <a:t>)</a:t>
            </a:r>
          </a:p>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Les </a:t>
            </a:r>
            <a:r>
              <a:rPr lang="fr-FR" sz="2000" dirty="0" err="1">
                <a:solidFill>
                  <a:srgbClr val="353533"/>
                </a:solidFill>
                <a:latin typeface="Montserrat Light" charset="0"/>
              </a:rPr>
              <a:t>CmdLets</a:t>
            </a:r>
            <a:r>
              <a:rPr lang="fr-FR" sz="2000" dirty="0">
                <a:solidFill>
                  <a:srgbClr val="353533"/>
                </a:solidFill>
                <a:latin typeface="Montserrat Light" charset="0"/>
              </a:rPr>
              <a:t> "User" :</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4264154102"/>
              </p:ext>
            </p:extLst>
          </p:nvPr>
        </p:nvGraphicFramePr>
        <p:xfrm>
          <a:off x="1272358" y="3156674"/>
          <a:ext cx="11180326" cy="3937604"/>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Get-</a:t>
                      </a:r>
                      <a:r>
                        <a:rPr lang="en-US" sz="2200" b="1" err="1">
                          <a:solidFill>
                            <a:sysClr val="windowText" lastClr="000000"/>
                          </a:solidFill>
                          <a:latin typeface="Montserrat Light"/>
                          <a:ea typeface="Segoe UI" pitchFamily="34" charset="0"/>
                          <a:cs typeface="Segoe UI" panose="020B0502040204020203" pitchFamily="34" charset="0"/>
                        </a:rPr>
                        <a:t>Aduser</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New-ADUser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Set-</a:t>
                      </a:r>
                      <a:r>
                        <a:rPr lang="en-US" sz="2200" b="1" dirty="0" err="1">
                          <a:solidFill>
                            <a:sysClr val="windowText" lastClr="000000"/>
                          </a:solidFill>
                          <a:latin typeface="Montserrat Light"/>
                          <a:ea typeface="Segoe UI" pitchFamily="34" charset="0"/>
                          <a:cs typeface="Segoe UI" panose="020B0502040204020203" pitchFamily="34" charset="0"/>
                        </a:rPr>
                        <a:t>ADUser</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Remove-</a:t>
                      </a:r>
                      <a:r>
                        <a:rPr lang="en-US" sz="2200" b="1" dirty="0" err="1">
                          <a:solidFill>
                            <a:sysClr val="windowText" lastClr="000000"/>
                          </a:solidFill>
                          <a:latin typeface="Montserrat Light"/>
                          <a:ea typeface="Segoe UI" pitchFamily="34" charset="0"/>
                          <a:cs typeface="Segoe UI" panose="020B0502040204020203" pitchFamily="34" charset="0"/>
                        </a:rPr>
                        <a:t>ADUser</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Set-ADAccountPassword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Réinitialiser</a:t>
                      </a:r>
                      <a:r>
                        <a:rPr lang="en-US" sz="2200">
                          <a:solidFill>
                            <a:sysClr val="windowText" lastClr="000000"/>
                          </a:solidFill>
                          <a:latin typeface="Montserrat"/>
                          <a:ea typeface="Segoe UI" pitchFamily="34" charset="0"/>
                          <a:cs typeface="Segoe UI" pitchFamily="34" charset="0"/>
                        </a:rPr>
                        <a:t> un mot de </a:t>
                      </a:r>
                      <a:r>
                        <a:rPr lang="en-US" sz="2200" err="1">
                          <a:solidFill>
                            <a:sysClr val="windowText" lastClr="000000"/>
                          </a:solidFill>
                          <a:latin typeface="Montserrat"/>
                          <a:ea typeface="Segoe UI" pitchFamily="34" charset="0"/>
                          <a:cs typeface="Segoe UI" pitchFamily="34" charset="0"/>
                        </a:rPr>
                        <a:t>passe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Set-</a:t>
                      </a:r>
                      <a:r>
                        <a:rPr lang="en-US" sz="2200" b="1" dirty="0" err="1">
                          <a:solidFill>
                            <a:sysClr val="windowText" lastClr="000000"/>
                          </a:solidFill>
                          <a:latin typeface="Montserrat Light"/>
                          <a:ea typeface="Segoe UI" pitchFamily="34" charset="0"/>
                          <a:cs typeface="Segoe UI" panose="020B0502040204020203" pitchFamily="34" charset="0"/>
                        </a:rPr>
                        <a:t>ADAccountExpiration</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la date </a:t>
                      </a:r>
                      <a:r>
                        <a:rPr lang="en-US" sz="2200" err="1">
                          <a:solidFill>
                            <a:sysClr val="windowText" lastClr="000000"/>
                          </a:solidFill>
                          <a:latin typeface="Montserrat"/>
                          <a:ea typeface="Segoe UI" pitchFamily="34" charset="0"/>
                          <a:cs typeface="Segoe UI" pitchFamily="34" charset="0"/>
                        </a:rPr>
                        <a:t>d'expiration</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7511">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Unlock-ADAccount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Dévérouiller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utilisateur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Enable-ADAccount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Activer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Disable-</a:t>
                      </a:r>
                      <a:r>
                        <a:rPr lang="en-US" sz="2200" b="1" dirty="0" err="1">
                          <a:solidFill>
                            <a:sysClr val="windowText" lastClr="000000"/>
                          </a:solidFill>
                          <a:latin typeface="Montserrat Light"/>
                          <a:ea typeface="Segoe UI" pitchFamily="34" charset="0"/>
                          <a:cs typeface="Segoe UI" panose="020B0502040204020203" pitchFamily="34" charset="0"/>
                        </a:rPr>
                        <a:t>ADAccount</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Désactiver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utilisateur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7313162"/>
            <a:ext cx="11180326" cy="841256"/>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dirty="0">
                <a:solidFill>
                  <a:srgbClr val="F7F7F7"/>
                </a:solidFill>
                <a:latin typeface="Consolas" panose="020B0609020204030204" pitchFamily="49" charset="0"/>
              </a:rPr>
              <a:t>New-</a:t>
            </a:r>
            <a:r>
              <a:rPr lang="fr-FR" sz="2400" dirty="0" err="1">
                <a:solidFill>
                  <a:srgbClr val="F7F7F7"/>
                </a:solidFill>
                <a:latin typeface="Consolas" panose="020B0609020204030204" pitchFamily="49" charset="0"/>
              </a:rPr>
              <a:t>ADUser</a:t>
            </a:r>
            <a:r>
              <a:rPr lang="fr-FR" sz="2400" dirty="0">
                <a:solidFill>
                  <a:srgbClr val="F7F7F7"/>
                </a:solidFill>
                <a:latin typeface="Consolas" panose="020B0609020204030204" pitchFamily="49" charset="0"/>
              </a:rPr>
              <a:t> -Name "Julien MAZOYER" -</a:t>
            </a:r>
            <a:r>
              <a:rPr lang="fr-FR" sz="2400" dirty="0" err="1">
                <a:solidFill>
                  <a:srgbClr val="F7F7F7"/>
                </a:solidFill>
                <a:latin typeface="Consolas" panose="020B0609020204030204" pitchFamily="49" charset="0"/>
              </a:rPr>
              <a:t>GivenName</a:t>
            </a:r>
            <a:r>
              <a:rPr lang="fr-FR" sz="2400" dirty="0">
                <a:solidFill>
                  <a:srgbClr val="F7F7F7"/>
                </a:solidFill>
                <a:latin typeface="Consolas" panose="020B0609020204030204" pitchFamily="49" charset="0"/>
              </a:rPr>
              <a:t> Julien -</a:t>
            </a:r>
            <a:r>
              <a:rPr lang="fr-FR" sz="2400" dirty="0" err="1">
                <a:solidFill>
                  <a:srgbClr val="F7F7F7"/>
                </a:solidFill>
                <a:latin typeface="Consolas" panose="020B0609020204030204" pitchFamily="49" charset="0"/>
              </a:rPr>
              <a:t>Surname</a:t>
            </a:r>
            <a:r>
              <a:rPr lang="fr-FR" sz="2400" dirty="0">
                <a:solidFill>
                  <a:srgbClr val="F7F7F7"/>
                </a:solidFill>
                <a:latin typeface="Consolas" panose="020B0609020204030204" pitchFamily="49" charset="0"/>
              </a:rPr>
              <a:t> Mazoyer -</a:t>
            </a:r>
            <a:r>
              <a:rPr lang="fr-FR" sz="2400" dirty="0" err="1">
                <a:solidFill>
                  <a:srgbClr val="F7F7F7"/>
                </a:solidFill>
                <a:latin typeface="Consolas" panose="020B0609020204030204" pitchFamily="49" charset="0"/>
              </a:rPr>
              <a:t>SamAccountName</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jmazoyer</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AccountPassword</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Password</a:t>
            </a:r>
            <a:r>
              <a:rPr lang="fr-FR" sz="2400" dirty="0">
                <a:solidFill>
                  <a:srgbClr val="F7F7F7"/>
                </a:solidFill>
                <a:latin typeface="Consolas" panose="020B0609020204030204" pitchFamily="49" charset="0"/>
              </a:rPr>
              <a:t> …</a:t>
            </a:r>
            <a:endParaRPr lang="fr-FR" sz="2400"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4044716584"/>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"Group"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3952776634"/>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Get-</a:t>
                      </a:r>
                      <a:r>
                        <a:rPr lang="en-US" sz="2200" b="1" dirty="0" err="1">
                          <a:solidFill>
                            <a:sysClr val="windowText" lastClr="000000"/>
                          </a:solidFill>
                          <a:latin typeface="Montserrat"/>
                          <a:ea typeface="Segoe UI" pitchFamily="34" charset="0"/>
                          <a:cs typeface="Segoe UI" panose="020B0502040204020203" pitchFamily="34" charset="0"/>
                        </a:rPr>
                        <a:t>ADGroup</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Obtenir</a:t>
                      </a:r>
                      <a:r>
                        <a:rPr lang="en-US" sz="2200" dirty="0">
                          <a:solidFill>
                            <a:sysClr val="windowText" lastClr="000000"/>
                          </a:solidFill>
                          <a:latin typeface="Montserrat"/>
                          <a:ea typeface="Segoe UI" pitchFamily="34" charset="0"/>
                          <a:cs typeface="Segoe UI" pitchFamily="34" charset="0"/>
                        </a:rPr>
                        <a:t> des </a:t>
                      </a:r>
                      <a:r>
                        <a:rPr lang="en-US" sz="2200" dirty="0" err="1">
                          <a:solidFill>
                            <a:sysClr val="windowText" lastClr="000000"/>
                          </a:solidFill>
                          <a:latin typeface="Montserrat"/>
                          <a:ea typeface="Segoe UI" pitchFamily="34" charset="0"/>
                          <a:cs typeface="Segoe UI" pitchFamily="34" charset="0"/>
                        </a:rPr>
                        <a:t>informations</a:t>
                      </a:r>
                      <a:r>
                        <a:rPr lang="en-US" sz="2200" dirty="0">
                          <a:solidFill>
                            <a:sysClr val="windowText" lastClr="000000"/>
                          </a:solidFill>
                          <a:latin typeface="Montserrat"/>
                          <a:ea typeface="Segoe UI" pitchFamily="34" charset="0"/>
                          <a:cs typeface="Segoe UI" pitchFamily="34" charset="0"/>
                        </a:rPr>
                        <a:t> sur 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Add-</a:t>
                      </a:r>
                      <a:r>
                        <a:rPr lang="en-US" sz="2200" b="1" dirty="0" err="1">
                          <a:solidFill>
                            <a:sysClr val="windowText" lastClr="000000"/>
                          </a:solidFill>
                          <a:latin typeface="Montserrat"/>
                          <a:ea typeface="Segoe UI" pitchFamily="34" charset="0"/>
                          <a:cs typeface="Segoe UI" panose="020B0502040204020203" pitchFamily="34" charset="0"/>
                        </a:rPr>
                        <a:t>ADGroupMember</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Lister les </a:t>
                      </a:r>
                      <a:r>
                        <a:rPr lang="en-US" sz="2200" dirty="0" err="1">
                          <a:solidFill>
                            <a:sysClr val="windowText" lastClr="000000"/>
                          </a:solidFill>
                          <a:latin typeface="Montserrat"/>
                          <a:ea typeface="Segoe UI" pitchFamily="34" charset="0"/>
                          <a:cs typeface="Segoe UI" pitchFamily="34" charset="0"/>
                        </a:rPr>
                        <a:t>membres</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543522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New-</a:t>
            </a:r>
            <a:r>
              <a:rPr lang="fr-FR" err="1">
                <a:solidFill>
                  <a:srgbClr val="F7F7F7"/>
                </a:solidFill>
                <a:latin typeface="Consolas" panose="020B0609020204030204" pitchFamily="49" charset="0"/>
              </a:rPr>
              <a:t>AdGroup</a:t>
            </a:r>
            <a:r>
              <a:rPr lang="fr-FR">
                <a:solidFill>
                  <a:srgbClr val="F7F7F7"/>
                </a:solidFill>
                <a:latin typeface="Consolas" panose="020B0609020204030204" pitchFamily="49" charset="0"/>
              </a:rPr>
              <a:t> "Admin WSUS" –</a:t>
            </a:r>
            <a:r>
              <a:rPr lang="fr-FR" err="1">
                <a:solidFill>
                  <a:srgbClr val="F7F7F7"/>
                </a:solidFill>
                <a:latin typeface="Consolas" panose="020B0609020204030204" pitchFamily="49" charset="0"/>
              </a:rPr>
              <a:t>GroupScope</a:t>
            </a:r>
            <a:r>
              <a:rPr lang="fr-FR">
                <a:solidFill>
                  <a:srgbClr val="F7F7F7"/>
                </a:solidFill>
                <a:latin typeface="Consolas" panose="020B0609020204030204" pitchFamily="49" charset="0"/>
              </a:rPr>
              <a:t> Global</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115275606"/>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"Computer"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sym typeface="Wingdings" panose="05000000000000000000" pitchFamily="2" charset="2"/>
              </a:rPr>
              <a:t>Les commandes "clients"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371787856"/>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Obtenir</a:t>
                      </a:r>
                      <a:r>
                        <a:rPr lang="en-US" sz="2200" dirty="0">
                          <a:solidFill>
                            <a:sysClr val="windowText" lastClr="000000"/>
                          </a:solidFill>
                          <a:latin typeface="Montserrat"/>
                          <a:ea typeface="Segoe UI" pitchFamily="34" charset="0"/>
                          <a:cs typeface="Segoe UI" pitchFamily="34" charset="0"/>
                        </a:rPr>
                        <a:t> des </a:t>
                      </a:r>
                      <a:r>
                        <a:rPr lang="en-US" sz="2200" dirty="0" err="1">
                          <a:solidFill>
                            <a:sysClr val="windowText" lastClr="000000"/>
                          </a:solidFill>
                          <a:latin typeface="Montserrat"/>
                          <a:ea typeface="Segoe UI" pitchFamily="34" charset="0"/>
                          <a:cs typeface="Segoe UI" pitchFamily="34" charset="0"/>
                        </a:rPr>
                        <a:t>informations</a:t>
                      </a:r>
                      <a:r>
                        <a:rPr lang="en-US" sz="2200" dirty="0">
                          <a:solidFill>
                            <a:sysClr val="windowText" lastClr="000000"/>
                          </a:solidFill>
                          <a:latin typeface="Montserrat"/>
                          <a:ea typeface="Segoe UI" pitchFamily="34" charset="0"/>
                          <a:cs typeface="Segoe UI" pitchFamily="34" charset="0"/>
                        </a:rPr>
                        <a:t> sur un </a:t>
                      </a:r>
                      <a:r>
                        <a:rPr lang="en-US" sz="2200" dirty="0" err="1">
                          <a:solidFill>
                            <a:sysClr val="windowText" lastClr="000000"/>
                          </a:solidFill>
                          <a:latin typeface="Montserrat"/>
                          <a:ea typeface="Segoe UI" pitchFamily="34" charset="0"/>
                          <a:cs typeface="Segoe UI" pitchFamily="34" charset="0"/>
                        </a:rPr>
                        <a:t>ordinateur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les </a:t>
                      </a:r>
                      <a:r>
                        <a:rPr lang="en-US" sz="2200" err="1">
                          <a:solidFill>
                            <a:sysClr val="windowText" lastClr="000000"/>
                          </a:solidFill>
                          <a:latin typeface="Montserrat"/>
                          <a:ea typeface="Segoe UI" pitchFamily="34" charset="0"/>
                          <a:cs typeface="Segoe UI" pitchFamily="34" charset="0"/>
                        </a:rPr>
                        <a:t>propriétés</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Add-</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Lister les </a:t>
                      </a:r>
                      <a:r>
                        <a:rPr lang="en-US" sz="2200" dirty="0" err="1">
                          <a:solidFill>
                            <a:sysClr val="windowText" lastClr="000000"/>
                          </a:solidFill>
                          <a:latin typeface="Montserrat"/>
                          <a:ea typeface="Segoe UI" pitchFamily="34" charset="0"/>
                          <a:cs typeface="Segoe UI" pitchFamily="34" charset="0"/>
                        </a:rPr>
                        <a:t>membres</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2" name="Tableau 1">
            <a:extLst>
              <a:ext uri="{FF2B5EF4-FFF2-40B4-BE49-F238E27FC236}">
                <a16:creationId xmlns:a16="http://schemas.microsoft.com/office/drawing/2014/main" id="{BF9D52F8-0545-4A0E-AD28-89DBFF4914D6}"/>
              </a:ext>
            </a:extLst>
          </p:cNvPr>
          <p:cNvGraphicFramePr>
            <a:graphicFrameLocks noGrp="1"/>
          </p:cNvGraphicFramePr>
          <p:nvPr>
            <p:extLst>
              <p:ext uri="{D42A27DB-BD31-4B8C-83A1-F6EECF244321}">
                <p14:modId xmlns:p14="http://schemas.microsoft.com/office/powerpoint/2010/main" val="1673916469"/>
              </p:ext>
            </p:extLst>
          </p:nvPr>
        </p:nvGraphicFramePr>
        <p:xfrm>
          <a:off x="1272358" y="6006093"/>
          <a:ext cx="11180326" cy="1111504"/>
        </p:xfrm>
        <a:graphic>
          <a:graphicData uri="http://schemas.openxmlformats.org/drawingml/2006/table">
            <a:tbl>
              <a:tblPr firstRow="1" bandRow="1">
                <a:tableStyleId>{21E4AEA4-8DFA-4A89-87EB-49C32662AFE0}</a:tableStyleId>
              </a:tblPr>
              <a:tblGrid>
                <a:gridCol w="4671242">
                  <a:extLst>
                    <a:ext uri="{9D8B030D-6E8A-4147-A177-3AD203B41FA5}">
                      <a16:colId xmlns:a16="http://schemas.microsoft.com/office/drawing/2014/main" val="3879960507"/>
                    </a:ext>
                  </a:extLst>
                </a:gridCol>
                <a:gridCol w="6509084">
                  <a:extLst>
                    <a:ext uri="{9D8B030D-6E8A-4147-A177-3AD203B41FA5}">
                      <a16:colId xmlns:a16="http://schemas.microsoft.com/office/drawing/2014/main" val="218827121"/>
                    </a:ext>
                  </a:extLst>
                </a:gridCol>
              </a:tblGrid>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Test-</a:t>
                      </a:r>
                      <a:r>
                        <a:rPr lang="en-US" sz="2200" b="1" err="1">
                          <a:solidFill>
                            <a:sysClr val="windowText" lastClr="000000"/>
                          </a:solidFill>
                          <a:latin typeface="Montserrat"/>
                          <a:ea typeface="Segoe UI" pitchFamily="34" charset="0"/>
                          <a:cs typeface="Segoe UI" panose="020B0502040204020203" pitchFamily="34" charset="0"/>
                        </a:rPr>
                        <a:t>ComputerSecureChannel</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b="0" err="1">
                          <a:solidFill>
                            <a:sysClr val="windowText" lastClr="000000"/>
                          </a:solidFill>
                          <a:latin typeface="Montserrat"/>
                          <a:ea typeface="Segoe UI" pitchFamily="34" charset="0"/>
                          <a:cs typeface="Segoe UI" pitchFamily="34" charset="0"/>
                        </a:rPr>
                        <a:t>Vérifier</a:t>
                      </a:r>
                      <a:r>
                        <a:rPr lang="en-US" sz="2200" b="0">
                          <a:solidFill>
                            <a:sysClr val="windowText" lastClr="000000"/>
                          </a:solidFill>
                          <a:latin typeface="Montserrat"/>
                          <a:ea typeface="Segoe UI" pitchFamily="34" charset="0"/>
                          <a:cs typeface="Segoe UI" pitchFamily="34" charset="0"/>
                        </a:rPr>
                        <a:t> et </a:t>
                      </a:r>
                      <a:r>
                        <a:rPr lang="en-US" sz="2200" b="0" err="1">
                          <a:solidFill>
                            <a:sysClr val="windowText" lastClr="000000"/>
                          </a:solidFill>
                          <a:latin typeface="Montserrat"/>
                          <a:ea typeface="Segoe UI" pitchFamily="34" charset="0"/>
                          <a:cs typeface="Segoe UI" pitchFamily="34" charset="0"/>
                        </a:rPr>
                        <a:t>réparer</a:t>
                      </a:r>
                      <a:r>
                        <a:rPr lang="en-US" sz="2200" b="0">
                          <a:solidFill>
                            <a:sysClr val="windowText" lastClr="000000"/>
                          </a:solidFill>
                          <a:latin typeface="Montserrat"/>
                          <a:ea typeface="Segoe UI" pitchFamily="34" charset="0"/>
                          <a:cs typeface="Segoe UI" pitchFamily="34" charset="0"/>
                        </a:rPr>
                        <a:t> le relation entre </a:t>
                      </a:r>
                      <a:r>
                        <a:rPr lang="en-US" sz="2200" b="0" err="1">
                          <a:solidFill>
                            <a:sysClr val="windowText" lastClr="000000"/>
                          </a:solidFill>
                          <a:latin typeface="Montserrat"/>
                          <a:ea typeface="Segoe UI" pitchFamily="34" charset="0"/>
                          <a:cs typeface="Segoe UI" pitchFamily="34" charset="0"/>
                        </a:rPr>
                        <a:t>l'ordinateur</a:t>
                      </a:r>
                      <a:r>
                        <a:rPr lang="en-US" sz="2200" b="0">
                          <a:solidFill>
                            <a:sysClr val="windowText" lastClr="000000"/>
                          </a:solidFill>
                          <a:latin typeface="Montserrat"/>
                          <a:ea typeface="Segoe UI" pitchFamily="34" charset="0"/>
                          <a:cs typeface="Segoe UI" pitchFamily="34" charset="0"/>
                        </a:rPr>
                        <a:t> et le </a:t>
                      </a:r>
                      <a:r>
                        <a:rPr lang="en-US" sz="2200" b="0" err="1">
                          <a:solidFill>
                            <a:sysClr val="windowText" lastClr="000000"/>
                          </a:solidFill>
                          <a:latin typeface="Montserrat"/>
                          <a:ea typeface="Segoe UI" pitchFamily="34" charset="0"/>
                          <a:cs typeface="Segoe UI" pitchFamily="34" charset="0"/>
                        </a:rPr>
                        <a:t>domaine</a:t>
                      </a:r>
                      <a:endParaRPr lang="en-US" sz="2200" b="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61936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Reset-</a:t>
                      </a:r>
                      <a:r>
                        <a:rPr lang="en-US" sz="2200" b="1" err="1">
                          <a:solidFill>
                            <a:sysClr val="windowText" lastClr="000000"/>
                          </a:solidFill>
                          <a:latin typeface="Montserrat"/>
                          <a:ea typeface="Segoe UI" pitchFamily="34" charset="0"/>
                          <a:cs typeface="Segoe UI" panose="020B0502040204020203" pitchFamily="34" charset="0"/>
                        </a:rPr>
                        <a:t>ComputerMachinePassword</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Réinitialiser</a:t>
                      </a:r>
                      <a:r>
                        <a:rPr lang="en-US" sz="2200" dirty="0">
                          <a:solidFill>
                            <a:sysClr val="windowText" lastClr="000000"/>
                          </a:solidFill>
                          <a:latin typeface="Montserrat"/>
                          <a:ea typeface="Segoe UI" pitchFamily="34" charset="0"/>
                          <a:cs typeface="Segoe UI" pitchFamily="34" charset="0"/>
                        </a:rPr>
                        <a:t> le mot de </a:t>
                      </a:r>
                      <a:r>
                        <a:rPr lang="en-US" sz="2200" dirty="0" err="1">
                          <a:solidFill>
                            <a:sysClr val="windowText" lastClr="000000"/>
                          </a:solidFill>
                          <a:latin typeface="Montserrat"/>
                          <a:ea typeface="Segoe UI" pitchFamily="34" charset="0"/>
                          <a:cs typeface="Segoe UI" pitchFamily="34" charset="0"/>
                        </a:rPr>
                        <a:t>passe</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ordinateur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67114"/>
                  </a:ext>
                </a:extLst>
              </a:tr>
            </a:tbl>
          </a:graphicData>
        </a:graphic>
      </p:graphicFrame>
    </p:spTree>
    <p:extLst>
      <p:ext uri="{BB962C8B-B14F-4D97-AF65-F5344CB8AC3E}">
        <p14:creationId xmlns:p14="http://schemas.microsoft.com/office/powerpoint/2010/main" val="226495354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0727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variable est un emplacement mémoire.</a:t>
            </a:r>
          </a:p>
          <a:p>
            <a:pPr marL="317500" indent="-317500" algn="l" defTabSz="360000">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Elle se compose de 3 éléments :</a:t>
            </a:r>
          </a:p>
          <a:p>
            <a:pPr marL="720725" lvl="8" indent="-366395" algn="l" defTabSz="10675938">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nom</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type (donc des méthodes)</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Une valeur</a:t>
            </a:r>
            <a:endParaRPr lang="fr-FR" sz="1800">
              <a:solidFill>
                <a:srgbClr val="353533"/>
              </a:solidFill>
              <a:latin typeface="Montserrat Light" charset="0"/>
              <a:ea typeface="Montserrat Light" charset="0"/>
              <a:cs typeface="Montserrat Light" charset="0"/>
            </a:endParaRPr>
          </a:p>
          <a:p>
            <a:pPr marL="317500" lvl="3"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Sous PowerShell, une variable est précédée du signe : « </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a:t>
            </a:r>
          </a:p>
          <a:p>
            <a:pPr marL="317500"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Objets, Collections, …</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valeur d'une variable peut être une valeur unique,  ou </a:t>
            </a:r>
            <a:r>
              <a:rPr lang="fr-FR" sz="1800" b="1">
                <a:solidFill>
                  <a:srgbClr val="353533"/>
                </a:solidFill>
                <a:latin typeface="Montserrat Light" charset="0"/>
                <a:ea typeface="Montserrat Light" charset="0"/>
                <a:cs typeface="Montserrat Light" charset="0"/>
                <a:sym typeface="Arial"/>
              </a:rPr>
              <a:t>une collection </a:t>
            </a:r>
            <a:r>
              <a:rPr lang="fr-FR" sz="1800">
                <a:solidFill>
                  <a:srgbClr val="353533"/>
                </a:solidFill>
                <a:latin typeface="Montserrat Light" charset="0"/>
                <a:ea typeface="Montserrat Light" charset="0"/>
                <a:cs typeface="Montserrat Light" charset="0"/>
                <a:sym typeface="Arial"/>
              </a:rPr>
              <a:t>de valeur</a:t>
            </a: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785383449"/>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autres </a:t>
            </a:r>
            <a:r>
              <a:rPr lang="fr-FR" sz="2000" err="1">
                <a:solidFill>
                  <a:srgbClr val="353533"/>
                </a:solidFill>
                <a:latin typeface="Montserrat Light" charset="0"/>
              </a:rPr>
              <a:t>CmdLets</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597159927"/>
              </p:ext>
            </p:extLst>
          </p:nvPr>
        </p:nvGraphicFramePr>
        <p:xfrm>
          <a:off x="1272358" y="2109926"/>
          <a:ext cx="11180326" cy="1605263"/>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 Description</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a:t>
                      </a:r>
                      <a:r>
                        <a:rPr lang="en-US" sz="2200" b="1" dirty="0" err="1">
                          <a:solidFill>
                            <a:sysClr val="windowText" lastClr="000000"/>
                          </a:solidFill>
                          <a:latin typeface="Montserrat"/>
                          <a:ea typeface="Segoe UI" pitchFamily="34" charset="0"/>
                          <a:cs typeface="Segoe UI" panose="020B0502040204020203" pitchFamily="34" charset="0"/>
                        </a:rPr>
                        <a:t>AdOrganizationalUnit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Gérer</a:t>
                      </a:r>
                      <a:r>
                        <a:rPr lang="en-US" sz="2200" dirty="0">
                          <a:solidFill>
                            <a:sysClr val="windowText" lastClr="000000"/>
                          </a:solidFill>
                          <a:latin typeface="Montserrat"/>
                          <a:ea typeface="Segoe UI" pitchFamily="34" charset="0"/>
                          <a:cs typeface="Segoe UI" pitchFamily="34" charset="0"/>
                        </a:rPr>
                        <a:t> les OUs</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Move-</a:t>
                      </a:r>
                      <a:r>
                        <a:rPr lang="en-US" sz="2200" b="1" dirty="0" err="1">
                          <a:solidFill>
                            <a:sysClr val="windowText" lastClr="000000"/>
                          </a:solidFill>
                          <a:latin typeface="Montserrat"/>
                          <a:ea typeface="Segoe UI" pitchFamily="34" charset="0"/>
                          <a:cs typeface="Segoe UI" panose="020B0502040204020203" pitchFamily="34" charset="0"/>
                        </a:rPr>
                        <a:t>ADObject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Déplacer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objet</a:t>
                      </a:r>
                      <a:r>
                        <a:rPr lang="en-US" sz="2200" dirty="0">
                          <a:solidFill>
                            <a:sysClr val="windowText" lastClr="000000"/>
                          </a:solidFill>
                          <a:latin typeface="Montserrat"/>
                          <a:ea typeface="Segoe UI" pitchFamily="34" charset="0"/>
                          <a:cs typeface="Segoe UI" pitchFamily="34" charset="0"/>
                        </a:rPr>
                        <a:t> AD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Restore-</a:t>
                      </a:r>
                      <a:r>
                        <a:rPr lang="en-US" sz="2200" b="1" dirty="0" err="1">
                          <a:solidFill>
                            <a:sysClr val="windowText" lastClr="000000"/>
                          </a:solidFill>
                          <a:latin typeface="Montserrat"/>
                          <a:ea typeface="Segoe UI" pitchFamily="34" charset="0"/>
                          <a:cs typeface="Segoe UI" panose="020B0502040204020203" pitchFamily="34" charset="0"/>
                        </a:rPr>
                        <a:t>Adobject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Restaurer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objet</a:t>
                      </a:r>
                      <a:r>
                        <a:rPr lang="en-US" sz="2200" dirty="0">
                          <a:solidFill>
                            <a:sysClr val="windowText" lastClr="000000"/>
                          </a:solidFill>
                          <a:latin typeface="Montserrat"/>
                          <a:ea typeface="Segoe UI" pitchFamily="34" charset="0"/>
                          <a:cs typeface="Segoe UI" pitchFamily="34" charset="0"/>
                        </a:rPr>
                        <a:t> AD </a:t>
                      </a:r>
                      <a:r>
                        <a:rPr lang="en-US" sz="2200" dirty="0" err="1">
                          <a:solidFill>
                            <a:sysClr val="windowText" lastClr="000000"/>
                          </a:solidFill>
                          <a:latin typeface="Montserrat"/>
                          <a:ea typeface="Segoe UI" pitchFamily="34" charset="0"/>
                          <a:cs typeface="Segoe UI" pitchFamily="34" charset="0"/>
                        </a:rPr>
                        <a:t>depuis</a:t>
                      </a:r>
                      <a:r>
                        <a:rPr lang="en-US" sz="2200" dirty="0">
                          <a:solidFill>
                            <a:sysClr val="windowText" lastClr="000000"/>
                          </a:solidFill>
                          <a:latin typeface="Montserrat"/>
                          <a:ea typeface="Segoe UI" pitchFamily="34" charset="0"/>
                          <a:cs typeface="Segoe UI" pitchFamily="34" charset="0"/>
                        </a:rPr>
                        <a:t> la corbeille </a:t>
                      </a:r>
                      <a:r>
                        <a:rPr lang="en-US" sz="2200" dirty="0" err="1">
                          <a:solidFill>
                            <a:sysClr val="windowText" lastClr="000000"/>
                          </a:solidFill>
                          <a:latin typeface="Montserrat"/>
                          <a:ea typeface="Segoe UI" pitchFamily="34" charset="0"/>
                          <a:cs typeface="Segoe UI" pitchFamily="34" charset="0"/>
                        </a:rPr>
                        <a:t>ActiveDirectory</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28226218"/>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 </a:t>
            </a:r>
            <a:r>
              <a:rPr lang="fr-FR" sz="2000" dirty="0" err="1">
                <a:solidFill>
                  <a:srgbClr val="353533"/>
                </a:solidFill>
                <a:latin typeface="Montserrat Light" charset="0"/>
              </a:rPr>
              <a:t>CmdLets</a:t>
            </a:r>
            <a:r>
              <a:rPr lang="fr-FR" sz="2000" dirty="0">
                <a:solidFill>
                  <a:srgbClr val="353533"/>
                </a:solidFill>
                <a:latin typeface="Montserrat Light" charset="0"/>
              </a:rPr>
              <a:t> </a:t>
            </a:r>
            <a:r>
              <a:rPr lang="fr-FR" sz="2000" dirty="0" err="1">
                <a:solidFill>
                  <a:srgbClr val="353533"/>
                </a:solidFill>
                <a:latin typeface="Montserrat Light" charset="0"/>
              </a:rPr>
              <a:t>Get-Credential</a:t>
            </a:r>
            <a:r>
              <a:rPr lang="fr-FR" sz="2000" dirty="0">
                <a:solidFill>
                  <a:srgbClr val="353533"/>
                </a:solidFill>
                <a:latin typeface="Montserrat Light" charset="0"/>
              </a:rPr>
              <a:t> permet l'enregistrement de données d'authentification</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rPr>
              <a:t>La variable obtenue pourra être utilisée pour chaque commande ayant un paramètre "-</a:t>
            </a:r>
            <a:r>
              <a:rPr lang="fr-FR" sz="1800" dirty="0" err="1">
                <a:solidFill>
                  <a:srgbClr val="353533"/>
                </a:solidFill>
                <a:latin typeface="Montserrat Light" charset="0"/>
              </a:rPr>
              <a:t>Credential</a:t>
            </a:r>
            <a:r>
              <a:rPr lang="fr-FR" sz="1800" dirty="0">
                <a:solidFill>
                  <a:srgbClr val="353533"/>
                </a:solidFill>
                <a:latin typeface="Montserrat Light" charset="0"/>
              </a:rPr>
              <a:t>" et s'</a:t>
            </a:r>
            <a:r>
              <a:rPr lang="fr-FR" sz="1800" dirty="0" err="1">
                <a:solidFill>
                  <a:srgbClr val="353533"/>
                </a:solidFill>
                <a:latin typeface="Montserrat Light" charset="0"/>
              </a:rPr>
              <a:t>éxécutera</a:t>
            </a:r>
            <a:r>
              <a:rPr lang="fr-FR" sz="1800" dirty="0">
                <a:solidFill>
                  <a:srgbClr val="353533"/>
                </a:solidFill>
                <a:latin typeface="Montserrat Light" charset="0"/>
              </a:rPr>
              <a:t> avec le compte renseigné.</a:t>
            </a:r>
          </a:p>
          <a:p>
            <a:pPr algn="l">
              <a:lnSpc>
                <a:spcPct val="150000"/>
              </a:lnSpc>
              <a:spcBef>
                <a:spcPts val="1500"/>
              </a:spcBef>
              <a:buClr>
                <a:srgbClr val="A4140E"/>
              </a:buClr>
              <a:buSzPct val="120000"/>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a:t>
            </a:r>
            <a:r>
              <a:rPr lang="fr-FR" b="1" err="1">
                <a:solidFill>
                  <a:srgbClr val="353533"/>
                </a:solidFill>
                <a:latin typeface="Montserrat Semi"/>
              </a:rPr>
              <a:t>credentials</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0709361-3457-4875-BC4E-2DADDAB35AB8}"/>
              </a:ext>
            </a:extLst>
          </p:cNvPr>
          <p:cNvPicPr>
            <a:picLocks noChangeAspect="1"/>
          </p:cNvPicPr>
          <p:nvPr/>
        </p:nvPicPr>
        <p:blipFill>
          <a:blip r:embed="rId3"/>
          <a:stretch>
            <a:fillRect/>
          </a:stretch>
        </p:blipFill>
        <p:spPr>
          <a:xfrm>
            <a:off x="1272358" y="3097461"/>
            <a:ext cx="3517828" cy="2851407"/>
          </a:xfrm>
          <a:prstGeom prst="rect">
            <a:avLst/>
          </a:prstGeom>
        </p:spPr>
      </p:pic>
      <p:sp>
        <p:nvSpPr>
          <p:cNvPr id="9" name="ZoneTexte 8">
            <a:extLst>
              <a:ext uri="{FF2B5EF4-FFF2-40B4-BE49-F238E27FC236}">
                <a16:creationId xmlns:a16="http://schemas.microsoft.com/office/drawing/2014/main" id="{79DFA048-2F65-4850-BFF7-0EB9CAAF68EC}"/>
              </a:ext>
            </a:extLst>
          </p:cNvPr>
          <p:cNvSpPr txBox="1"/>
          <p:nvPr/>
        </p:nvSpPr>
        <p:spPr>
          <a:xfrm>
            <a:off x="1272358" y="2045326"/>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a:t>
            </a:r>
            <a:r>
              <a:rPr lang="fr-FR" err="1">
                <a:solidFill>
                  <a:srgbClr val="F7F7F7"/>
                </a:solidFill>
                <a:latin typeface="Consolas" panose="020B0609020204030204" pitchFamily="49" charset="0"/>
              </a:rPr>
              <a:t>Creds</a:t>
            </a:r>
            <a:r>
              <a:rPr lang="fr-FR">
                <a:solidFill>
                  <a:srgbClr val="F7F7F7"/>
                </a:solidFill>
                <a:latin typeface="Consolas" panose="020B0609020204030204" pitchFamily="49" charset="0"/>
              </a:rPr>
              <a:t> = </a:t>
            </a:r>
            <a:r>
              <a:rPr lang="fr-FR" err="1">
                <a:solidFill>
                  <a:srgbClr val="F7F7F7"/>
                </a:solidFill>
                <a:latin typeface="Consolas" panose="020B0609020204030204" pitchFamily="49" charset="0"/>
              </a:rPr>
              <a:t>Get-Credential</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E4CD626C-0FA4-4166-A79E-528DDFC36CB9}"/>
              </a:ext>
            </a:extLst>
          </p:cNvPr>
          <p:cNvSpPr txBox="1"/>
          <p:nvPr/>
        </p:nvSpPr>
        <p:spPr>
          <a:xfrm>
            <a:off x="1272358" y="7541742"/>
            <a:ext cx="11180326" cy="595035"/>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ADUser</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jmazoyer</a:t>
            </a:r>
            <a:r>
              <a:rPr lang="fr-FR" sz="2800">
                <a:solidFill>
                  <a:srgbClr val="F7F7F7"/>
                </a:solidFill>
                <a:latin typeface="Consolas" panose="020B0609020204030204" pitchFamily="49" charset="0"/>
              </a:rPr>
              <a:t>" –Enable $False –</a:t>
            </a:r>
            <a:r>
              <a:rPr lang="fr-FR" sz="2800" err="1">
                <a:solidFill>
                  <a:srgbClr val="F7F7F7"/>
                </a:solidFill>
                <a:latin typeface="Consolas" panose="020B0609020204030204" pitchFamily="49" charset="0"/>
              </a:rPr>
              <a:t>Credential</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Creds</a:t>
            </a:r>
            <a:r>
              <a:rPr lang="fr-FR" sz="3200">
                <a:solidFill>
                  <a:srgbClr val="F7F7F7"/>
                </a:solidFill>
                <a:latin typeface="Consolas" panose="020B0609020204030204" pitchFamily="49" charset="0"/>
              </a:rPr>
              <a:t> </a:t>
            </a:r>
            <a:endParaRPr lang="fr-FR" sz="32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292389359"/>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Comme SSH dans l'univers Unix, PowerShell permet l'ouverture de session et l'exécution de commandes sur des machines distantes. </a:t>
            </a:r>
          </a:p>
          <a:p>
            <a:pPr algn="l">
              <a:lnSpc>
                <a:spcPct val="150000"/>
              </a:lnSpc>
              <a:spcBef>
                <a:spcPts val="1500"/>
              </a:spcBef>
              <a:buClr>
                <a:srgbClr val="A4140E"/>
              </a:buClr>
              <a:buSzPct val="120000"/>
              <a:defRPr sz="1800"/>
            </a:pPr>
            <a:endParaRPr lang="fr-FR" sz="2000" dirty="0">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dirty="0">
                <a:solidFill>
                  <a:srgbClr val="353533"/>
                </a:solidFill>
                <a:latin typeface="Montserrat Light" charset="0"/>
              </a:rPr>
              <a:t>Activer </a:t>
            </a:r>
            <a:r>
              <a:rPr lang="fr-FR" sz="2000" b="1" dirty="0" err="1">
                <a:solidFill>
                  <a:srgbClr val="353533"/>
                </a:solidFill>
                <a:latin typeface="Montserrat Light" charset="0"/>
              </a:rPr>
              <a:t>PSRemote</a:t>
            </a:r>
            <a:r>
              <a:rPr lang="fr-FR" sz="2000" b="1" dirty="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dirty="0">
                <a:solidFill>
                  <a:srgbClr val="353533"/>
                </a:solidFill>
                <a:latin typeface="Montserrat Light" charset="0"/>
              </a:rPr>
              <a:t>Se connecter à une machine distante :</a:t>
            </a:r>
          </a:p>
          <a:p>
            <a:pPr algn="l">
              <a:lnSpc>
                <a:spcPct val="150000"/>
              </a:lnSpc>
              <a:spcBef>
                <a:spcPts val="1500"/>
              </a:spcBef>
              <a:buClr>
                <a:srgbClr val="A4140E"/>
              </a:buClr>
              <a:buSzPct val="120000"/>
              <a:defRPr sz="1800"/>
            </a:pPr>
            <a:endParaRPr lang="fr-FR" sz="2000" b="1" dirty="0">
              <a:solidFill>
                <a:srgbClr val="353533"/>
              </a:solidFill>
              <a:latin typeface="Montserrat Light" charset="0"/>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PowerShell</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80203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PSRemoting</a:t>
            </a:r>
            <a:r>
              <a:rPr lang="fr-FR">
                <a:solidFill>
                  <a:srgbClr val="F7F7F7"/>
                </a:solidFill>
                <a:latin typeface="Consolas" panose="020B0609020204030204" pitchFamily="49" charset="0"/>
              </a:rPr>
              <a:t> -Force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631793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58792097"/>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Il est possible de créer une session </a:t>
            </a:r>
            <a:r>
              <a:rPr lang="fr-FR" sz="2000" b="1" err="1">
                <a:solidFill>
                  <a:srgbClr val="353533"/>
                </a:solidFill>
                <a:latin typeface="Montserrat Light" charset="0"/>
              </a:rPr>
              <a:t>Remote</a:t>
            </a:r>
            <a:r>
              <a:rPr lang="fr-FR" sz="2000" b="1">
                <a:solidFill>
                  <a:srgbClr val="353533"/>
                </a:solidFill>
                <a:latin typeface="Montserrat Light" charset="0"/>
              </a:rPr>
              <a:t> </a:t>
            </a:r>
            <a:r>
              <a:rPr lang="fr-FR" sz="2000" b="1" err="1">
                <a:solidFill>
                  <a:srgbClr val="353533"/>
                </a:solidFill>
                <a:latin typeface="Montserrat Light" charset="0"/>
              </a:rPr>
              <a:t>Powershell</a:t>
            </a:r>
            <a:r>
              <a:rPr lang="fr-FR" sz="2000" b="1">
                <a:solidFill>
                  <a:srgbClr val="353533"/>
                </a:solidFill>
                <a:latin typeface="Montserrat Light" charset="0"/>
              </a:rPr>
              <a:t> </a:t>
            </a:r>
            <a:r>
              <a:rPr lang="fr-FR" sz="2000">
                <a:solidFill>
                  <a:srgbClr val="353533"/>
                </a:solidFill>
                <a:latin typeface="Montserrat Light" charset="0"/>
              </a:rPr>
              <a:t>pour y rediriger des commandes possédant un paramètre session.</a:t>
            </a:r>
            <a:endParaRPr lang="fr-FR" sz="2000" b="1">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a:solidFill>
                  <a:srgbClr val="353533"/>
                </a:solidFill>
                <a:latin typeface="Montserrat Light" charset="0"/>
              </a:rPr>
              <a:t>Créer une session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a:solidFill>
                  <a:srgbClr val="353533"/>
                </a:solidFill>
                <a:latin typeface="Montserrat Light" charset="0"/>
              </a:rPr>
              <a:t>Exemple de commande</a:t>
            </a:r>
          </a:p>
          <a:p>
            <a:pPr algn="l">
              <a:lnSpc>
                <a:spcPct val="150000"/>
              </a:lnSpc>
              <a:spcBef>
                <a:spcPts val="1500"/>
              </a:spcBef>
              <a:buClr>
                <a:srgbClr val="A4140E"/>
              </a:buClr>
              <a:buSzPct val="120000"/>
              <a:defRPr sz="1800"/>
            </a:pPr>
            <a:endParaRPr lang="fr-FR" sz="2000" b="1">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14544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$Session = New-</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4929719"/>
            <a:ext cx="11180326" cy="471924"/>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err="1">
                <a:solidFill>
                  <a:srgbClr val="F7F7F7"/>
                </a:solidFill>
                <a:latin typeface="Consolas" panose="020B0609020204030204" pitchFamily="49" charset="0"/>
              </a:rPr>
              <a:t>Invoke</a:t>
            </a:r>
            <a:r>
              <a:rPr lang="fr-FR" sz="2400">
                <a:solidFill>
                  <a:srgbClr val="F7F7F7"/>
                </a:solidFill>
                <a:latin typeface="Consolas" panose="020B0609020204030204" pitchFamily="49" charset="0"/>
              </a:rPr>
              <a:t>-Command -Session $session -</a:t>
            </a:r>
            <a:r>
              <a:rPr lang="fr-FR" sz="2400" err="1">
                <a:solidFill>
                  <a:srgbClr val="F7F7F7"/>
                </a:solidFill>
                <a:latin typeface="Consolas" panose="020B0609020204030204" pitchFamily="49" charset="0"/>
              </a:rPr>
              <a:t>ScriptBlock</a:t>
            </a:r>
            <a:r>
              <a:rPr lang="fr-FR" sz="2400">
                <a:solidFill>
                  <a:srgbClr val="F7F7F7"/>
                </a:solidFill>
                <a:latin typeface="Consolas" panose="020B0609020204030204" pitchFamily="49" charset="0"/>
              </a:rPr>
              <a:t> {</a:t>
            </a:r>
            <a:r>
              <a:rPr lang="fr-FR" sz="2400" err="1">
                <a:solidFill>
                  <a:srgbClr val="F7F7F7"/>
                </a:solidFill>
                <a:latin typeface="Consolas" panose="020B0609020204030204" pitchFamily="49" charset="0"/>
              </a:rPr>
              <a:t>Get</a:t>
            </a:r>
            <a:r>
              <a:rPr lang="fr-FR" sz="2400">
                <a:solidFill>
                  <a:srgbClr val="F7F7F7"/>
                </a:solidFill>
                <a:latin typeface="Consolas" panose="020B0609020204030204" pitchFamily="49" charset="0"/>
              </a:rPr>
              <a:t>-Process}</a:t>
            </a:r>
            <a:endParaRPr lang="fr-FR" sz="2400">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6AB63A6-95DF-47E3-85E7-643CB225FAC5}"/>
              </a:ext>
            </a:extLst>
          </p:cNvPr>
          <p:cNvSpPr txBox="1"/>
          <p:nvPr/>
        </p:nvSpPr>
        <p:spPr>
          <a:xfrm>
            <a:off x="1272358" y="7345893"/>
            <a:ext cx="11180326"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err="1">
                <a:solidFill>
                  <a:srgbClr val="F7F7F7"/>
                </a:solidFill>
                <a:latin typeface="Consolas" panose="020B0609020204030204" pitchFamily="49" charset="0"/>
              </a:rPr>
              <a:t>Invoke</a:t>
            </a:r>
            <a:r>
              <a:rPr lang="fr-FR" sz="2000">
                <a:solidFill>
                  <a:srgbClr val="F7F7F7"/>
                </a:solidFill>
                <a:latin typeface="Consolas" panose="020B0609020204030204" pitchFamily="49" charset="0"/>
              </a:rPr>
              <a:t>-Command -Session $session -</a:t>
            </a:r>
            <a:r>
              <a:rPr lang="fr-FR" sz="2000" err="1">
                <a:solidFill>
                  <a:srgbClr val="F7F7F7"/>
                </a:solidFill>
                <a:latin typeface="Consolas" panose="020B0609020204030204" pitchFamily="49" charset="0"/>
              </a:rPr>
              <a:t>ScriptBlock</a:t>
            </a:r>
            <a:r>
              <a:rPr lang="fr-FR" sz="2000">
                <a:solidFill>
                  <a:srgbClr val="F7F7F7"/>
                </a:solidFill>
                <a:latin typeface="Consolas" panose="020B0609020204030204" pitchFamily="49" charset="0"/>
              </a:rPr>
              <a:t> {. "C:\chemin\Monscript.ps1"}</a:t>
            </a:r>
            <a:endParaRPr lang="fr-FR" sz="2000">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16C38DA1-89A1-4244-B182-C1FF8789FAE1}"/>
              </a:ext>
            </a:extLst>
          </p:cNvPr>
          <p:cNvSpPr txBox="1"/>
          <p:nvPr/>
        </p:nvSpPr>
        <p:spPr>
          <a:xfrm>
            <a:off x="1272358" y="5921683"/>
            <a:ext cx="11180326" cy="1210588"/>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a:solidFill>
                  <a:srgbClr val="F7F7F7"/>
                </a:solidFill>
                <a:latin typeface="Consolas" panose="020B0609020204030204" pitchFamily="49" charset="0"/>
                <a:ea typeface="Montserrat Light" charset="0"/>
                <a:cs typeface="Montserrat Light" charset="0"/>
                <a:sym typeface="Arial"/>
              </a:rPr>
              <a:t>Copy-Item -</a:t>
            </a:r>
            <a:r>
              <a:rPr lang="fr-FR" sz="2400" err="1">
                <a:solidFill>
                  <a:srgbClr val="F7F7F7"/>
                </a:solidFill>
                <a:latin typeface="Consolas" panose="020B0609020204030204" pitchFamily="49" charset="0"/>
                <a:ea typeface="Montserrat Light" charset="0"/>
                <a:cs typeface="Montserrat Light" charset="0"/>
                <a:sym typeface="Arial"/>
              </a:rPr>
              <a:t>ToSession</a:t>
            </a:r>
            <a:r>
              <a:rPr lang="fr-FR" sz="2400">
                <a:solidFill>
                  <a:srgbClr val="F7F7F7"/>
                </a:solidFill>
                <a:latin typeface="Consolas" panose="020B0609020204030204" pitchFamily="49" charset="0"/>
                <a:ea typeface="Montserrat Light" charset="0"/>
                <a:cs typeface="Montserrat Light" charset="0"/>
                <a:sym typeface="Arial"/>
              </a:rPr>
              <a:t> $Session -Path "C:\Users\Administrator\MonScript.ps1" -Destination "C:\chemin\MonScript.ps1"</a:t>
            </a:r>
          </a:p>
        </p:txBody>
      </p:sp>
    </p:spTree>
    <p:extLst>
      <p:ext uri="{BB962C8B-B14F-4D97-AF65-F5344CB8AC3E}">
        <p14:creationId xmlns:p14="http://schemas.microsoft.com/office/powerpoint/2010/main" val="3519727196"/>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882074"/>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73E25FFAECB546B1272F159285AE65" ma:contentTypeVersion="6" ma:contentTypeDescription="Crée un document." ma:contentTypeScope="" ma:versionID="166886d0c0bfd8b9ce50a24e14e6adfe">
  <xsd:schema xmlns:xsd="http://www.w3.org/2001/XMLSchema" xmlns:xs="http://www.w3.org/2001/XMLSchema" xmlns:p="http://schemas.microsoft.com/office/2006/metadata/properties" xmlns:ns2="5afe5e36-8c2f-4d39-831c-a32fa07e909a" xmlns:ns3="63840779-f411-4e4c-9ae0-590f974693f9" targetNamespace="http://schemas.microsoft.com/office/2006/metadata/properties" ma:root="true" ma:fieldsID="e66dc9184552f7f34728200215c21a5f" ns2:_="" ns3:_="">
    <xsd:import namespace="5afe5e36-8c2f-4d39-831c-a32fa07e909a"/>
    <xsd:import namespace="63840779-f411-4e4c-9ae0-590f974693f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e5e36-8c2f-4d39-831c-a32fa07e909a"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LastSharedByUser" ma:index="10" nillable="true" ma:displayName="Dernier partage par heure par utilisateur" ma:description="" ma:internalName="LastSharedByUser" ma:readOnly="true">
      <xsd:simpleType>
        <xsd:restriction base="dms:Note">
          <xsd:maxLength value="255"/>
        </xsd:restriction>
      </xsd:simpleType>
    </xsd:element>
    <xsd:element name="LastSharedByTime" ma:index="11"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3840779-f411-4e4c-9ae0-590f974693f9"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CDC671-D187-4474-9A86-8CB76BA83CB9}">
  <ds:schemaRefs>
    <ds:schemaRef ds:uri="5afe5e36-8c2f-4d39-831c-a32fa07e909a"/>
    <ds:schemaRef ds:uri="http://www.w3.org/XML/1998/namespace"/>
    <ds:schemaRef ds:uri="http://purl.org/dc/terms/"/>
    <ds:schemaRef ds:uri="http://purl.org/dc/elements/1.1/"/>
    <ds:schemaRef ds:uri="63840779-f411-4e4c-9ae0-590f974693f9"/>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770074D-EB89-4726-BD14-E3629BDD1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fe5e36-8c2f-4d39-831c-a32fa07e909a"/>
    <ds:schemaRef ds:uri="63840779-f411-4e4c-9ae0-590f97469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04F2A5-E5A9-454B-B04A-E07DCE4CD5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909</TotalTime>
  <Words>5410</Words>
  <Application>Microsoft Office PowerPoint</Application>
  <PresentationFormat>Personnalisé</PresentationFormat>
  <Paragraphs>2191</Paragraphs>
  <Slides>94</Slides>
  <Notes>93</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94</vt:i4>
      </vt:variant>
    </vt:vector>
  </HeadingPairs>
  <TitlesOfParts>
    <vt:vector size="107" baseType="lpstr">
      <vt:lpstr>American Typewriter</vt:lpstr>
      <vt:lpstr>Arial</vt:lpstr>
      <vt:lpstr>Avenir Roman</vt:lpstr>
      <vt:lpstr>Consolas</vt:lpstr>
      <vt:lpstr>Consolas</vt:lpstr>
      <vt:lpstr>Helvetica</vt:lpstr>
      <vt:lpstr>Helvetica Light</vt:lpstr>
      <vt:lpstr>Montserrat</vt:lpstr>
      <vt:lpstr>Montserrat Light</vt:lpstr>
      <vt:lpstr>Montserrat Semi</vt:lpstr>
      <vt:lpstr>Segoe UI</vt:lpstr>
      <vt:lpstr>Wingdings</vt:lpstr>
      <vt:lpstr>Default</vt:lpstr>
      <vt:lpstr>Présentation PowerPoint</vt:lpstr>
      <vt:lpstr>Présentation PowerPoint</vt:lpstr>
      <vt:lpstr>Qu'est-ce que PowerShell ?</vt:lpstr>
      <vt:lpstr>Qu'est-ce que PowerShell ?</vt:lpstr>
      <vt:lpstr>Présentation PowerPoint</vt:lpstr>
      <vt:lpstr>Les bases du langage</vt:lpstr>
      <vt:lpstr>Les 3 indispensables [aka La Triforce]</vt:lpstr>
      <vt:lpstr>Présentation PowerPoint</vt:lpstr>
      <vt:lpstr>Les Variables</vt:lpstr>
      <vt:lpstr>Les Variables</vt:lpstr>
      <vt:lpstr>Le Typage de variables</vt:lpstr>
      <vt:lpstr>Le Typage de variables</vt:lpstr>
      <vt:lpstr>Les Variables</vt:lpstr>
      <vt:lpstr>Le Typage de variables</vt:lpstr>
      <vt:lpstr>Le Typage de variables</vt:lpstr>
      <vt:lpstr>Le Typage de variables</vt:lpstr>
      <vt:lpstr>Le Typage de variables</vt:lpstr>
      <vt:lpstr>Les Opérateurs de comparaisons</vt:lpstr>
      <vt:lpstr>Les Opérateurs de comparaison</vt:lpstr>
      <vt:lpstr>Les Opérateurs logiques</vt:lpstr>
      <vt:lpstr>Les Opérateurs de manipulation de chaînes</vt:lpstr>
      <vt:lpstr>Les Opérateurs arithmétiques</vt:lpstr>
      <vt:lpstr>Les Opérateurs d'assignation</vt:lpstr>
      <vt:lpstr>Les Variables Automatiques</vt:lpstr>
      <vt:lpstr>Exercices</vt:lpstr>
      <vt:lpstr>Exercices</vt:lpstr>
      <vt:lpstr>Réponses</vt:lpstr>
      <vt:lpstr>Réponses</vt:lpstr>
      <vt:lpstr>Réponses</vt:lpstr>
      <vt:lpstr>Présentation PowerPoint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Exercices</vt:lpstr>
      <vt:lpstr>Exercices</vt:lpstr>
      <vt:lpstr>Réponses</vt:lpstr>
      <vt:lpstr>Réponses</vt:lpstr>
      <vt:lpstr>Réponses</vt:lpstr>
      <vt:lpstr>Réponses</vt:lpstr>
      <vt:lpstr>Présentation PowerPoint</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Présentation PowerPoint</vt:lpstr>
      <vt:lpstr>Les structures</vt:lpstr>
      <vt:lpstr>Les structures</vt:lpstr>
      <vt:lpstr>Les structures</vt:lpstr>
      <vt:lpstr>Les structures</vt:lpstr>
      <vt:lpstr>Les structures</vt:lpstr>
      <vt:lpstr>Les structures</vt:lpstr>
      <vt:lpstr>Exercices</vt:lpstr>
      <vt:lpstr>Réponses</vt:lpstr>
      <vt:lpstr>Présentation PowerPoint</vt:lpstr>
      <vt:lpstr>Admin poste de travail</vt:lpstr>
      <vt:lpstr>Admin poste de travail</vt:lpstr>
      <vt:lpstr>Admin poste de travail</vt:lpstr>
      <vt:lpstr>Admin poste de travail</vt:lpstr>
      <vt:lpstr>Admin poste de travail</vt:lpstr>
      <vt:lpstr>Présentation PowerPoint</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Windows Server</vt:lpstr>
      <vt:lpstr>Les Modules</vt:lpstr>
      <vt:lpstr>Module ActiveDirectory</vt:lpstr>
      <vt:lpstr>Module ActiveDirectory</vt:lpstr>
      <vt:lpstr>Module ActiveDirectory</vt:lpstr>
      <vt:lpstr>Module ActiveDirectory</vt:lpstr>
      <vt:lpstr>Les credentials</vt:lpstr>
      <vt:lpstr>Remote PowerShell</vt:lpstr>
      <vt:lpstr>Remote Powershell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X3pH ©</dc:creator>
  <cp:lastModifiedBy>Julien Mazoyer</cp:lastModifiedBy>
  <cp:revision>90</cp:revision>
  <dcterms:modified xsi:type="dcterms:W3CDTF">2019-05-15T09:24:37Z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0x0101003273E25FFAECB546B1272F159285AE65</vt:lpwstr>
  </property>
</Properties>
</file>