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comments/comment2.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3.xml" ContentType="application/vnd.openxmlformats-officedocument.presentationml.comments+xml"/>
  <Override PartName="/ppt/notesSlides/notesSlide7.xml" ContentType="application/vnd.openxmlformats-officedocument.presentationml.notesSlide+xml"/>
  <Override PartName="/ppt/comments/comment4.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5.xml" ContentType="application/vnd.openxmlformats-officedocument.presentationml.comments+xml"/>
  <Override PartName="/ppt/notesSlides/notesSlide10.xml" ContentType="application/vnd.openxmlformats-officedocument.presentationml.notesSlide+xml"/>
  <Override PartName="/ppt/comments/comment6.xml" ContentType="application/vnd.openxmlformats-officedocument.presentationml.comments+xml"/>
  <Override PartName="/ppt/notesSlides/notesSlide11.xml" ContentType="application/vnd.openxmlformats-officedocument.presentationml.notesSlide+xml"/>
  <Override PartName="/ppt/comments/comment7.xml" ContentType="application/vnd.openxmlformats-officedocument.presentationml.comments+xml"/>
  <Override PartName="/ppt/notesSlides/notesSlide12.xml" ContentType="application/vnd.openxmlformats-officedocument.presentationml.notesSlide+xml"/>
  <Override PartName="/ppt/comments/comment8.xml" ContentType="application/vnd.openxmlformats-officedocument.presentationml.comments+xml"/>
  <Override PartName="/ppt/notesSlides/notesSlide13.xml" ContentType="application/vnd.openxmlformats-officedocument.presentationml.notesSlide+xml"/>
  <Override PartName="/ppt/comments/comment9.xml" ContentType="application/vnd.openxmlformats-officedocument.presentationml.comments+xml"/>
  <Override PartName="/ppt/notesSlides/notesSlide14.xml" ContentType="application/vnd.openxmlformats-officedocument.presentationml.notesSlide+xml"/>
  <Override PartName="/ppt/comments/comment10.xml" ContentType="application/vnd.openxmlformats-officedocument.presentationml.comments+xml"/>
  <Override PartName="/ppt/notesSlides/notesSlide15.xml" ContentType="application/vnd.openxmlformats-officedocument.presentationml.notesSlide+xml"/>
  <Override PartName="/ppt/comments/comment11.xml" ContentType="application/vnd.openxmlformats-officedocument.presentationml.comments+xml"/>
  <Override PartName="/ppt/notesSlides/notesSlide16.xml" ContentType="application/vnd.openxmlformats-officedocument.presentationml.notesSlide+xml"/>
  <Override PartName="/ppt/comments/comment12.xml" ContentType="application/vnd.openxmlformats-officedocument.presentationml.comments+xml"/>
  <Override PartName="/ppt/notesSlides/notesSlide17.xml" ContentType="application/vnd.openxmlformats-officedocument.presentationml.notesSlide+xml"/>
  <Override PartName="/ppt/comments/comment13.xml" ContentType="application/vnd.openxmlformats-officedocument.presentationml.comments+xml"/>
  <Override PartName="/ppt/notesSlides/notesSlide18.xml" ContentType="application/vnd.openxmlformats-officedocument.presentationml.notesSlide+xml"/>
  <Override PartName="/ppt/comments/comment14.xml" ContentType="application/vnd.openxmlformats-officedocument.presentationml.comments+xml"/>
  <Override PartName="/ppt/notesSlides/notesSlide19.xml" ContentType="application/vnd.openxmlformats-officedocument.presentationml.notesSlide+xml"/>
  <Override PartName="/ppt/comments/comment15.xml" ContentType="application/vnd.openxmlformats-officedocument.presentationml.comments+xml"/>
  <Override PartName="/ppt/notesSlides/notesSlide20.xml" ContentType="application/vnd.openxmlformats-officedocument.presentationml.notesSlide+xml"/>
  <Override PartName="/ppt/comments/comment16.xml" ContentType="application/vnd.openxmlformats-officedocument.presentationml.comments+xml"/>
  <Override PartName="/ppt/notesSlides/notesSlide21.xml" ContentType="application/vnd.openxmlformats-officedocument.presentationml.notesSlide+xml"/>
  <Override PartName="/ppt/comments/comment17.xml" ContentType="application/vnd.openxmlformats-officedocument.presentationml.comments+xml"/>
  <Override PartName="/ppt/notesSlides/notesSlide22.xml" ContentType="application/vnd.openxmlformats-officedocument.presentationml.notesSlide+xml"/>
  <Override PartName="/ppt/comments/comment18.xml" ContentType="application/vnd.openxmlformats-officedocument.presentationml.comments+xml"/>
  <Override PartName="/ppt/notesSlides/notesSlide23.xml" ContentType="application/vnd.openxmlformats-officedocument.presentationml.notesSlide+xml"/>
  <Override PartName="/ppt/comments/comment19.xml" ContentType="application/vnd.openxmlformats-officedocument.presentationml.comments+xml"/>
  <Override PartName="/ppt/notesSlides/notesSlide24.xml" ContentType="application/vnd.openxmlformats-officedocument.presentationml.notesSlide+xml"/>
  <Override PartName="/ppt/comments/comment20.xml" ContentType="application/vnd.openxmlformats-officedocument.presentationml.comments+xml"/>
  <Override PartName="/ppt/notesSlides/notesSlide25.xml" ContentType="application/vnd.openxmlformats-officedocument.presentationml.notesSlide+xml"/>
  <Override PartName="/ppt/comments/comment21.xml" ContentType="application/vnd.openxmlformats-officedocument.presentationml.comments+xml"/>
  <Override PartName="/ppt/notesSlides/notesSlide26.xml" ContentType="application/vnd.openxmlformats-officedocument.presentationml.notesSlide+xml"/>
  <Override PartName="/ppt/comments/comment22.xml" ContentType="application/vnd.openxmlformats-officedocument.presentationml.comment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omments/comment23.xml" ContentType="application/vnd.openxmlformats-officedocument.presentationml.comments+xml"/>
  <Override PartName="/ppt/notesSlides/notesSlide29.xml" ContentType="application/vnd.openxmlformats-officedocument.presentationml.notesSlide+xml"/>
  <Override PartName="/ppt/comments/comment24.xml" ContentType="application/vnd.openxmlformats-officedocument.presentationml.comments+xml"/>
  <Override PartName="/ppt/notesSlides/notesSlide30.xml" ContentType="application/vnd.openxmlformats-officedocument.presentationml.notesSlide+xml"/>
  <Override PartName="/ppt/comments/comment25.xml" ContentType="application/vnd.openxmlformats-officedocument.presentationml.comments+xml"/>
  <Override PartName="/ppt/notesSlides/notesSlide31.xml" ContentType="application/vnd.openxmlformats-officedocument.presentationml.notesSlide+xml"/>
  <Override PartName="/ppt/comments/comment26.xml" ContentType="application/vnd.openxmlformats-officedocument.presentationml.comments+xml"/>
  <Override PartName="/ppt/notesSlides/notesSlide32.xml" ContentType="application/vnd.openxmlformats-officedocument.presentationml.notesSlide+xml"/>
  <Override PartName="/ppt/comments/comment27.xml" ContentType="application/vnd.openxmlformats-officedocument.presentationml.comments+xml"/>
  <Override PartName="/ppt/notesSlides/notesSlide33.xml" ContentType="application/vnd.openxmlformats-officedocument.presentationml.notesSlide+xml"/>
  <Override PartName="/ppt/comments/comment28.xml" ContentType="application/vnd.openxmlformats-officedocument.presentationml.comments+xml"/>
  <Override PartName="/ppt/notesSlides/notesSlide34.xml" ContentType="application/vnd.openxmlformats-officedocument.presentationml.notesSlide+xml"/>
  <Override PartName="/ppt/comments/comment29.xml" ContentType="application/vnd.openxmlformats-officedocument.presentationml.comments+xml"/>
  <Override PartName="/ppt/notesSlides/notesSlide35.xml" ContentType="application/vnd.openxmlformats-officedocument.presentationml.notesSlide+xml"/>
  <Override PartName="/ppt/comments/comment30.xml" ContentType="application/vnd.openxmlformats-officedocument.presentationml.comments+xml"/>
  <Override PartName="/ppt/notesSlides/notesSlide36.xml" ContentType="application/vnd.openxmlformats-officedocument.presentationml.notesSlide+xml"/>
  <Override PartName="/ppt/comments/comment31.xml" ContentType="application/vnd.openxmlformats-officedocument.presentationml.comments+xml"/>
  <Override PartName="/ppt/notesSlides/notesSlide37.xml" ContentType="application/vnd.openxmlformats-officedocument.presentationml.notesSlide+xml"/>
  <Override PartName="/ppt/comments/comment32.xml" ContentType="application/vnd.openxmlformats-officedocument.presentationml.comments+xml"/>
  <Override PartName="/ppt/notesSlides/notesSlide38.xml" ContentType="application/vnd.openxmlformats-officedocument.presentationml.notesSlide+xml"/>
  <Override PartName="/ppt/comments/comment33.xml" ContentType="application/vnd.openxmlformats-officedocument.presentationml.comments+xml"/>
  <Override PartName="/ppt/notesSlides/notesSlide39.xml" ContentType="application/vnd.openxmlformats-officedocument.presentationml.notesSlide+xml"/>
  <Override PartName="/ppt/comments/comment34.xml" ContentType="application/vnd.openxmlformats-officedocument.presentationml.comments+xml"/>
  <Override PartName="/ppt/notesSlides/notesSlide40.xml" ContentType="application/vnd.openxmlformats-officedocument.presentationml.notesSlide+xml"/>
  <Override PartName="/ppt/comments/comment35.xml" ContentType="application/vnd.openxmlformats-officedocument.presentationml.comments+xml"/>
  <Override PartName="/ppt/notesSlides/notesSlide41.xml" ContentType="application/vnd.openxmlformats-officedocument.presentationml.notesSlide+xml"/>
  <Override PartName="/ppt/comments/comment36.xml" ContentType="application/vnd.openxmlformats-officedocument.presentationml.comment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comments/comment37.xml" ContentType="application/vnd.openxmlformats-officedocument.presentationml.comments+xml"/>
  <Override PartName="/ppt/notesSlides/notesSlide44.xml" ContentType="application/vnd.openxmlformats-officedocument.presentationml.notesSlide+xml"/>
  <Override PartName="/ppt/comments/comment38.xml" ContentType="application/vnd.openxmlformats-officedocument.presentationml.comments+xml"/>
  <Override PartName="/ppt/notesSlides/notesSlide45.xml" ContentType="application/vnd.openxmlformats-officedocument.presentationml.notesSlide+xml"/>
  <Override PartName="/ppt/comments/comment39.xml" ContentType="application/vnd.openxmlformats-officedocument.presentationml.comments+xml"/>
  <Override PartName="/ppt/notesSlides/notesSlide46.xml" ContentType="application/vnd.openxmlformats-officedocument.presentationml.notesSlide+xml"/>
  <Override PartName="/ppt/comments/comment40.xml" ContentType="application/vnd.openxmlformats-officedocument.presentationml.comments+xml"/>
  <Override PartName="/ppt/notesSlides/notesSlide47.xml" ContentType="application/vnd.openxmlformats-officedocument.presentationml.notesSlide+xml"/>
  <Override PartName="/ppt/comments/comment41.xml" ContentType="application/vnd.openxmlformats-officedocument.presentationml.comments+xml"/>
  <Override PartName="/ppt/notesSlides/notesSlide48.xml" ContentType="application/vnd.openxmlformats-officedocument.presentationml.notesSlide+xml"/>
  <Override PartName="/ppt/comments/comment42.xml" ContentType="application/vnd.openxmlformats-officedocument.presentationml.comments+xml"/>
  <Override PartName="/ppt/notesSlides/notesSlide49.xml" ContentType="application/vnd.openxmlformats-officedocument.presentationml.notesSlide+xml"/>
  <Override PartName="/ppt/comments/comment43.xml" ContentType="application/vnd.openxmlformats-officedocument.presentationml.comments+xml"/>
  <Override PartName="/ppt/notesSlides/notesSlide50.xml" ContentType="application/vnd.openxmlformats-officedocument.presentationml.notesSlide+xml"/>
  <Override PartName="/ppt/comments/comment44.xml" ContentType="application/vnd.openxmlformats-officedocument.presentationml.comments+xml"/>
  <Override PartName="/ppt/notesSlides/notesSlide51.xml" ContentType="application/vnd.openxmlformats-officedocument.presentationml.notesSlide+xml"/>
  <Override PartName="/ppt/comments/comment45.xml" ContentType="application/vnd.openxmlformats-officedocument.presentationml.comments+xml"/>
  <Override PartName="/ppt/notesSlides/notesSlide52.xml" ContentType="application/vnd.openxmlformats-officedocument.presentationml.notesSlide+xml"/>
  <Override PartName="/ppt/comments/comment46.xml" ContentType="application/vnd.openxmlformats-officedocument.presentationml.comments+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comments/comment47.xml" ContentType="application/vnd.openxmlformats-officedocument.presentationml.comments+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comments/comment48.xml" ContentType="application/vnd.openxmlformats-officedocument.presentationml.comments+xml"/>
  <Override PartName="/ppt/notesSlides/notesSlide63.xml" ContentType="application/vnd.openxmlformats-officedocument.presentationml.notesSlide+xml"/>
  <Override PartName="/ppt/comments/comment49.xml" ContentType="application/vnd.openxmlformats-officedocument.presentationml.comments+xml"/>
  <Override PartName="/ppt/notesSlides/notesSlide64.xml" ContentType="application/vnd.openxmlformats-officedocument.presentationml.notesSlide+xml"/>
  <Override PartName="/ppt/comments/comment50.xml" ContentType="application/vnd.openxmlformats-officedocument.presentationml.comments+xml"/>
  <Override PartName="/ppt/notesSlides/notesSlide65.xml" ContentType="application/vnd.openxmlformats-officedocument.presentationml.notesSlide+xml"/>
  <Override PartName="/ppt/comments/comment51.xml" ContentType="application/vnd.openxmlformats-officedocument.presentationml.comments+xml"/>
  <Override PartName="/ppt/notesSlides/notesSlide66.xml" ContentType="application/vnd.openxmlformats-officedocument.presentationml.notesSlide+xml"/>
  <Override PartName="/ppt/comments/comment52.xml" ContentType="application/vnd.openxmlformats-officedocument.presentationml.comments+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comments/comment53.xml" ContentType="application/vnd.openxmlformats-officedocument.presentationml.comments+xml"/>
  <Override PartName="/ppt/notesSlides/notesSlide69.xml" ContentType="application/vnd.openxmlformats-officedocument.presentationml.notesSlide+xml"/>
  <Override PartName="/ppt/comments/comment54.xml" ContentType="application/vnd.openxmlformats-officedocument.presentationml.comments+xml"/>
  <Override PartName="/ppt/notesSlides/notesSlide70.xml" ContentType="application/vnd.openxmlformats-officedocument.presentationml.notesSlide+xml"/>
  <Override PartName="/ppt/comments/comment55.xml" ContentType="application/vnd.openxmlformats-officedocument.presentationml.comments+xml"/>
  <Override PartName="/ppt/notesSlides/notesSlide71.xml" ContentType="application/vnd.openxmlformats-officedocument.presentationml.notesSlide+xml"/>
  <Override PartName="/ppt/comments/comment56.xml" ContentType="application/vnd.openxmlformats-officedocument.presentationml.comments+xml"/>
  <Override PartName="/ppt/notesSlides/notesSlide72.xml" ContentType="application/vnd.openxmlformats-officedocument.presentationml.notesSlide+xml"/>
  <Override PartName="/ppt/comments/comment57.xml" ContentType="application/vnd.openxmlformats-officedocument.presentationml.comments+xml"/>
  <Override PartName="/ppt/notesSlides/notesSlide73.xml" ContentType="application/vnd.openxmlformats-officedocument.presentationml.notesSlide+xml"/>
  <Override PartName="/ppt/comments/comment58.xml" ContentType="application/vnd.openxmlformats-officedocument.presentationml.comments+xml"/>
  <Override PartName="/ppt/notesSlides/notesSlide74.xml" ContentType="application/vnd.openxmlformats-officedocument.presentationml.notesSlide+xml"/>
  <Override PartName="/ppt/comments/comment59.xml" ContentType="application/vnd.openxmlformats-officedocument.presentationml.comments+xml"/>
  <Override PartName="/ppt/notesSlides/notesSlide75.xml" ContentType="application/vnd.openxmlformats-officedocument.presentationml.notesSlide+xml"/>
  <Override PartName="/ppt/comments/comment60.xml" ContentType="application/vnd.openxmlformats-officedocument.presentationml.comments+xml"/>
  <Override PartName="/ppt/notesSlides/notesSlide76.xml" ContentType="application/vnd.openxmlformats-officedocument.presentationml.notesSlide+xml"/>
  <Override PartName="/ppt/comments/comment61.xml" ContentType="application/vnd.openxmlformats-officedocument.presentationml.comments+xml"/>
  <Override PartName="/ppt/notesSlides/notesSlide77.xml" ContentType="application/vnd.openxmlformats-officedocument.presentationml.notesSlide+xml"/>
  <Override PartName="/ppt/comments/comment62.xml" ContentType="application/vnd.openxmlformats-officedocument.presentationml.comments+xml"/>
  <Override PartName="/ppt/notesSlides/notesSlide78.xml" ContentType="application/vnd.openxmlformats-officedocument.presentationml.notesSlide+xml"/>
  <Override PartName="/ppt/comments/comment63.xml" ContentType="application/vnd.openxmlformats-officedocument.presentationml.comments+xml"/>
  <Override PartName="/ppt/notesSlides/notesSlide79.xml" ContentType="application/vnd.openxmlformats-officedocument.presentationml.notesSlide+xml"/>
  <Override PartName="/ppt/comments/comment64.xml" ContentType="application/vnd.openxmlformats-officedocument.presentationml.comments+xml"/>
  <Override PartName="/ppt/notesSlides/notesSlide80.xml" ContentType="application/vnd.openxmlformats-officedocument.presentationml.notesSlide+xml"/>
  <Override PartName="/ppt/comments/comment65.xml" ContentType="application/vnd.openxmlformats-officedocument.presentationml.comments+xml"/>
  <Override PartName="/ppt/notesSlides/notesSlide81.xml" ContentType="application/vnd.openxmlformats-officedocument.presentationml.notesSlide+xml"/>
  <Override PartName="/ppt/comments/comment66.xml" ContentType="application/vnd.openxmlformats-officedocument.presentationml.comments+xml"/>
  <Override PartName="/ppt/notesSlides/notesSlide82.xml" ContentType="application/vnd.openxmlformats-officedocument.presentationml.notesSlide+xml"/>
  <Override PartName="/ppt/comments/comment67.xml" ContentType="application/vnd.openxmlformats-officedocument.presentationml.comments+xml"/>
  <Override PartName="/ppt/notesSlides/notesSlide83.xml" ContentType="application/vnd.openxmlformats-officedocument.presentationml.notesSlide+xml"/>
  <Override PartName="/ppt/comments/comment68.xml" ContentType="application/vnd.openxmlformats-officedocument.presentationml.comments+xml"/>
  <Override PartName="/ppt/notesSlides/notesSlide84.xml" ContentType="application/vnd.openxmlformats-officedocument.presentationml.notesSlide+xml"/>
  <Override PartName="/ppt/comments/comment69.xml" ContentType="application/vnd.openxmlformats-officedocument.presentationml.comments+xml"/>
  <Override PartName="/ppt/notesSlides/notesSlide85.xml" ContentType="application/vnd.openxmlformats-officedocument.presentationml.notesSlide+xml"/>
  <Override PartName="/ppt/comments/comment70.xml" ContentType="application/vnd.openxmlformats-officedocument.presentationml.comment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91"/>
  </p:notesMasterIdLst>
  <p:handoutMasterIdLst>
    <p:handoutMasterId r:id="rId92"/>
  </p:handoutMasterIdLst>
  <p:sldIdLst>
    <p:sldId id="256" r:id="rId5"/>
    <p:sldId id="300" r:id="rId6"/>
    <p:sldId id="284" r:id="rId7"/>
    <p:sldId id="277" r:id="rId8"/>
    <p:sldId id="282" r:id="rId9"/>
    <p:sldId id="278" r:id="rId10"/>
    <p:sldId id="279" r:id="rId11"/>
    <p:sldId id="298" r:id="rId12"/>
    <p:sldId id="280" r:id="rId13"/>
    <p:sldId id="288" r:id="rId14"/>
    <p:sldId id="294" r:id="rId15"/>
    <p:sldId id="301" r:id="rId16"/>
    <p:sldId id="317" r:id="rId17"/>
    <p:sldId id="302" r:id="rId18"/>
    <p:sldId id="303" r:id="rId19"/>
    <p:sldId id="338" r:id="rId20"/>
    <p:sldId id="370" r:id="rId21"/>
    <p:sldId id="304" r:id="rId22"/>
    <p:sldId id="295" r:id="rId23"/>
    <p:sldId id="305" r:id="rId24"/>
    <p:sldId id="306" r:id="rId25"/>
    <p:sldId id="297" r:id="rId26"/>
    <p:sldId id="307" r:id="rId27"/>
    <p:sldId id="308" r:id="rId28"/>
    <p:sldId id="319" r:id="rId29"/>
    <p:sldId id="371" r:id="rId30"/>
    <p:sldId id="299" r:id="rId31"/>
    <p:sldId id="380" r:id="rId32"/>
    <p:sldId id="290" r:id="rId33"/>
    <p:sldId id="324" r:id="rId34"/>
    <p:sldId id="323" r:id="rId35"/>
    <p:sldId id="322" r:id="rId36"/>
    <p:sldId id="321" r:id="rId37"/>
    <p:sldId id="325" r:id="rId38"/>
    <p:sldId id="291" r:id="rId39"/>
    <p:sldId id="332" r:id="rId40"/>
    <p:sldId id="336" r:id="rId41"/>
    <p:sldId id="333" r:id="rId42"/>
    <p:sldId id="335" r:id="rId43"/>
    <p:sldId id="372" r:id="rId44"/>
    <p:sldId id="373" r:id="rId45"/>
    <p:sldId id="311" r:id="rId46"/>
    <p:sldId id="286" r:id="rId47"/>
    <p:sldId id="339" r:id="rId48"/>
    <p:sldId id="340" r:id="rId49"/>
    <p:sldId id="341" r:id="rId50"/>
    <p:sldId id="310" r:id="rId51"/>
    <p:sldId id="318" r:id="rId52"/>
    <p:sldId id="320" r:id="rId53"/>
    <p:sldId id="326" r:id="rId54"/>
    <p:sldId id="327" r:id="rId55"/>
    <p:sldId id="342" r:id="rId56"/>
    <p:sldId id="309" r:id="rId57"/>
    <p:sldId id="292" r:id="rId58"/>
    <p:sldId id="312" r:id="rId59"/>
    <p:sldId id="316" r:id="rId60"/>
    <p:sldId id="313" r:id="rId61"/>
    <p:sldId id="314" r:id="rId62"/>
    <p:sldId id="315" r:id="rId63"/>
    <p:sldId id="374" r:id="rId64"/>
    <p:sldId id="283" r:id="rId65"/>
    <p:sldId id="330" r:id="rId66"/>
    <p:sldId id="369" r:id="rId67"/>
    <p:sldId id="363" r:id="rId68"/>
    <p:sldId id="367" r:id="rId69"/>
    <p:sldId id="368" r:id="rId70"/>
    <p:sldId id="344" r:id="rId71"/>
    <p:sldId id="331" r:id="rId72"/>
    <p:sldId id="345" r:id="rId73"/>
    <p:sldId id="347" r:id="rId74"/>
    <p:sldId id="348" r:id="rId75"/>
    <p:sldId id="349" r:id="rId76"/>
    <p:sldId id="351" r:id="rId77"/>
    <p:sldId id="352" r:id="rId78"/>
    <p:sldId id="350" r:id="rId79"/>
    <p:sldId id="358" r:id="rId80"/>
    <p:sldId id="359" r:id="rId81"/>
    <p:sldId id="353" r:id="rId82"/>
    <p:sldId id="354" r:id="rId83"/>
    <p:sldId id="355" r:id="rId84"/>
    <p:sldId id="356" r:id="rId85"/>
    <p:sldId id="357" r:id="rId86"/>
    <p:sldId id="360" r:id="rId87"/>
    <p:sldId id="361" r:id="rId88"/>
    <p:sldId id="362" r:id="rId89"/>
    <p:sldId id="328" r:id="rId90"/>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elvetica Light"/>
        <a:ea typeface="Helvetica Light"/>
        <a:cs typeface="Helvetica Light"/>
        <a:sym typeface="Helvetica Light"/>
      </a:defRPr>
    </a:lvl1pPr>
    <a:lvl2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elvetica Light"/>
        <a:ea typeface="Helvetica Light"/>
        <a:cs typeface="Helvetica Light"/>
        <a:sym typeface="Helvetica Light"/>
      </a:defRPr>
    </a:lvl2pPr>
    <a:lvl3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elvetica Light"/>
        <a:ea typeface="Helvetica Light"/>
        <a:cs typeface="Helvetica Light"/>
        <a:sym typeface="Helvetica Light"/>
      </a:defRPr>
    </a:lvl3pPr>
    <a:lvl4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elvetica Light"/>
        <a:ea typeface="Helvetica Light"/>
        <a:cs typeface="Helvetica Light"/>
        <a:sym typeface="Helvetica Light"/>
      </a:defRPr>
    </a:lvl4pPr>
    <a:lvl5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elvetica Light"/>
        <a:ea typeface="Helvetica Light"/>
        <a:cs typeface="Helvetica Light"/>
        <a:sym typeface="Helvetica Light"/>
      </a:defRPr>
    </a:lvl5pPr>
    <a:lvl6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elvetica Light"/>
        <a:ea typeface="Helvetica Light"/>
        <a:cs typeface="Helvetica Light"/>
        <a:sym typeface="Helvetica Light"/>
      </a:defRPr>
    </a:lvl6pPr>
    <a:lvl7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elvetica Light"/>
        <a:ea typeface="Helvetica Light"/>
        <a:cs typeface="Helvetica Light"/>
        <a:sym typeface="Helvetica Light"/>
      </a:defRPr>
    </a:lvl7pPr>
    <a:lvl8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elvetica Light"/>
        <a:ea typeface="Helvetica Light"/>
        <a:cs typeface="Helvetica Light"/>
        <a:sym typeface="Helvetica Light"/>
      </a:defRPr>
    </a:lvl8pPr>
    <a:lvl9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elvetica Light"/>
        <a:ea typeface="Helvetica Light"/>
        <a:cs typeface="Helvetica Light"/>
        <a:sym typeface="Helvetica Light"/>
      </a:defRPr>
    </a:lvl9pPr>
  </p:defaultTextStyle>
  <p:extLst>
    <p:ext uri="{521415D9-36F7-43E2-AB2F-B90AF26B5E84}">
      <p14:sectionLst xmlns:p14="http://schemas.microsoft.com/office/powerpoint/2010/main">
        <p14:section name="Section par défaut" id="{E627B1E0-22BA-447F-A38E-349FE74C7A18}">
          <p14:sldIdLst>
            <p14:sldId id="256"/>
          </p14:sldIdLst>
        </p14:section>
        <p14:section name="Qu'est ce que Powershell" id="{6EA83CD4-0A4E-4492-818C-937E88502B51}">
          <p14:sldIdLst>
            <p14:sldId id="300"/>
            <p14:sldId id="284"/>
            <p14:sldId id="277"/>
          </p14:sldIdLst>
        </p14:section>
        <p14:section name="Les Bases" id="{425999AF-387C-40DC-8149-C84F5583C1F5}">
          <p14:sldIdLst>
            <p14:sldId id="282"/>
            <p14:sldId id="278"/>
            <p14:sldId id="279"/>
          </p14:sldIdLst>
        </p14:section>
        <p14:section name="Variable/Types/Opérateurs" id="{6D63B233-7BA2-4A42-B2E9-B81C079486FD}">
          <p14:sldIdLst>
            <p14:sldId id="298"/>
            <p14:sldId id="280"/>
            <p14:sldId id="288"/>
            <p14:sldId id="294"/>
            <p14:sldId id="301"/>
            <p14:sldId id="317"/>
            <p14:sldId id="302"/>
            <p14:sldId id="303"/>
            <p14:sldId id="338"/>
            <p14:sldId id="370"/>
            <p14:sldId id="304"/>
            <p14:sldId id="295"/>
            <p14:sldId id="305"/>
            <p14:sldId id="306"/>
            <p14:sldId id="297"/>
            <p14:sldId id="307"/>
            <p14:sldId id="308"/>
            <p14:sldId id="319"/>
            <p14:sldId id="371"/>
          </p14:sldIdLst>
        </p14:section>
        <p14:section name="ManipulatioObjets" id="{247C9902-300E-409B-A16F-680E549F41B2}">
          <p14:sldIdLst>
            <p14:sldId id="299"/>
            <p14:sldId id="380"/>
            <p14:sldId id="290"/>
            <p14:sldId id="324"/>
            <p14:sldId id="323"/>
            <p14:sldId id="322"/>
            <p14:sldId id="321"/>
            <p14:sldId id="325"/>
            <p14:sldId id="291"/>
            <p14:sldId id="332"/>
            <p14:sldId id="336"/>
            <p14:sldId id="333"/>
            <p14:sldId id="335"/>
            <p14:sldId id="372"/>
            <p14:sldId id="373"/>
          </p14:sldIdLst>
        </p14:section>
        <p14:section name="Scripts&amp;Fonctions" id="{FF99EB28-980B-4322-A22F-25F5EA0A3506}">
          <p14:sldIdLst>
            <p14:sldId id="311"/>
            <p14:sldId id="286"/>
            <p14:sldId id="339"/>
            <p14:sldId id="340"/>
            <p14:sldId id="341"/>
            <p14:sldId id="310"/>
            <p14:sldId id="318"/>
            <p14:sldId id="320"/>
            <p14:sldId id="326"/>
            <p14:sldId id="327"/>
            <p14:sldId id="342"/>
          </p14:sldIdLst>
        </p14:section>
        <p14:section name="Structures" id="{2DDEACED-46BB-480E-A793-C7306E90980C}">
          <p14:sldIdLst>
            <p14:sldId id="309"/>
            <p14:sldId id="292"/>
            <p14:sldId id="312"/>
            <p14:sldId id="316"/>
            <p14:sldId id="313"/>
            <p14:sldId id="314"/>
            <p14:sldId id="315"/>
            <p14:sldId id="374"/>
          </p14:sldIdLst>
        </p14:section>
        <p14:section name="Administration" id="{B804D7AB-BC2B-4FBB-90EC-C98FD24F9AFD}">
          <p14:sldIdLst>
            <p14:sldId id="283"/>
            <p14:sldId id="330"/>
            <p14:sldId id="369"/>
            <p14:sldId id="363"/>
            <p14:sldId id="367"/>
            <p14:sldId id="368"/>
            <p14:sldId id="344"/>
            <p14:sldId id="331"/>
            <p14:sldId id="345"/>
            <p14:sldId id="347"/>
            <p14:sldId id="348"/>
            <p14:sldId id="349"/>
            <p14:sldId id="351"/>
            <p14:sldId id="352"/>
            <p14:sldId id="350"/>
            <p14:sldId id="358"/>
            <p14:sldId id="359"/>
            <p14:sldId id="353"/>
            <p14:sldId id="354"/>
            <p14:sldId id="355"/>
            <p14:sldId id="356"/>
            <p14:sldId id="357"/>
            <p14:sldId id="360"/>
            <p14:sldId id="361"/>
            <p14:sldId id="362"/>
            <p14:sldId id="32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lien MAZOYER" initials="JM" lastIdx="9" clrIdx="0">
    <p:extLst>
      <p:ext uri="{19B8F6BF-5375-455C-9EA6-DF929625EA0E}">
        <p15:presenceInfo xmlns:p15="http://schemas.microsoft.com/office/powerpoint/2012/main" userId="Julien MAZOYER" providerId="None"/>
      </p:ext>
    </p:extLst>
  </p:cmAuthor>
  <p:cmAuthor id="2" name="Mathieu LANOË" initials="ML" lastIdx="2" clrIdx="1">
    <p:extLst>
      <p:ext uri="{19B8F6BF-5375-455C-9EA6-DF929625EA0E}">
        <p15:presenceInfo xmlns:p15="http://schemas.microsoft.com/office/powerpoint/2012/main" userId="S::mlanoe@synapsys-it.com::37fd4698-e750-44a6-b8c2-682b0ce2477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BE1212"/>
    <a:srgbClr val="1E1E1E"/>
    <a:srgbClr val="BE1811"/>
    <a:srgbClr val="353533"/>
    <a:srgbClr val="161616"/>
    <a:srgbClr val="012456"/>
    <a:srgbClr val="272727"/>
    <a:srgbClr val="F7F7F7"/>
    <a:srgbClr val="E7E5E6"/>
    <a:srgbClr val="DA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Ref idx="min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D2E8"/>
          </a:solidFill>
        </a:fill>
      </a:tcStyle>
    </a:wholeTbl>
    <a:band2H>
      <a:tcTxStyle/>
      <a:tcStyle>
        <a:tcBdr/>
        <a:fill>
          <a:solidFill>
            <a:srgbClr val="E6EAF4"/>
          </a:solidFill>
        </a:fill>
      </a:tcStyle>
    </a:band2H>
    <a:firstCol>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firstCol>
    <a:la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lastRow>
    <a:fir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firstRow>
  </a:tblStyle>
  <a:tblStyle styleId="{C7B018BB-80A7-4F77-B60F-C8B233D01FF8}" styleName="">
    <a:tblBg/>
    <a:wholeTbl>
      <a:tcTxStyle b="on" i="on">
        <a:fontRef idx="min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2E7CB"/>
          </a:solidFill>
        </a:fill>
      </a:tcStyle>
    </a:wholeTbl>
    <a:band2H>
      <a:tcTxStyle/>
      <a:tcStyle>
        <a:tcBdr/>
        <a:fill>
          <a:solidFill>
            <a:srgbClr val="F8F4E7"/>
          </a:solidFill>
        </a:fill>
      </a:tcStyle>
    </a:band2H>
    <a:firstCol>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3"/>
          </a:solidFill>
        </a:fill>
      </a:tcStyle>
    </a:firstCol>
    <a:la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3"/>
          </a:solidFill>
        </a:fill>
      </a:tcStyle>
    </a:lastRow>
    <a:fir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3"/>
          </a:solidFill>
        </a:fill>
      </a:tcStyle>
    </a:firstRow>
  </a:tblStyle>
  <a:tblStyle styleId="{EEE7283C-3CF3-47DC-8721-378D4A62B228}" styleName="">
    <a:tblBg/>
    <a:wholeTbl>
      <a:tcTxStyle b="on" i="on">
        <a:fontRef idx="min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5CDDE"/>
          </a:solidFill>
        </a:fill>
      </a:tcStyle>
    </a:wholeTbl>
    <a:band2H>
      <a:tcTxStyle/>
      <a:tcStyle>
        <a:tcBdr/>
        <a:fill>
          <a:solidFill>
            <a:srgbClr val="EBE8EF"/>
          </a:solidFill>
        </a:fill>
      </a:tcStyle>
    </a:band2H>
    <a:firstCol>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6"/>
          </a:solidFill>
        </a:fill>
      </a:tcStyle>
    </a:firstCol>
    <a:la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6"/>
          </a:solidFill>
        </a:fill>
      </a:tcStyle>
    </a:lastRow>
    <a:fir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6"/>
          </a:solidFill>
        </a:fill>
      </a:tcStyle>
    </a:firstRow>
  </a:tblStyle>
  <a:tblStyle styleId="{CF821DB8-F4EB-4A41-A1BA-3FCAFE7338EE}" styleName="">
    <a:tblBg/>
    <a:wholeTbl>
      <a:tcTxStyle b="on" i="on">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n">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n">
        <a:fontRef idx="min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0000"/>
          </a:solidFill>
        </a:fill>
      </a:tcStyle>
    </a:firstCol>
    <a:la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0000"/>
          </a:solidFill>
        </a:fill>
      </a:tcStyle>
    </a:lastRow>
    <a:fir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0000"/>
          </a:solidFill>
        </a:fill>
      </a:tcStyle>
    </a:firstRow>
  </a:tblStyle>
  <a:tblStyle styleId="{2708684C-4D16-4618-839F-0558EEFCDFE6}" styleName="">
    <a:tblBg/>
    <a:wholeTb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Style à thème 1 - Accentuation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87" autoAdjust="0"/>
    <p:restoredTop sz="59967" autoAdjust="0"/>
  </p:normalViewPr>
  <p:slideViewPr>
    <p:cSldViewPr snapToGrid="0">
      <p:cViewPr varScale="1">
        <p:scale>
          <a:sx n="46" d="100"/>
          <a:sy n="46" d="100"/>
        </p:scale>
        <p:origin x="3186" y="36"/>
      </p:cViewPr>
      <p:guideLst/>
    </p:cSldViewPr>
  </p:slideViewPr>
  <p:notesTextViewPr>
    <p:cViewPr>
      <p:scale>
        <a:sx n="200" d="100"/>
        <a:sy n="200" d="100"/>
      </p:scale>
      <p:origin x="0" y="0"/>
    </p:cViewPr>
  </p:notesTextViewPr>
  <p:sorterViewPr>
    <p:cViewPr>
      <p:scale>
        <a:sx n="100" d="100"/>
        <a:sy n="100" d="100"/>
      </p:scale>
      <p:origin x="0" y="0"/>
    </p:cViewPr>
  </p:sorterViewPr>
  <p:notesViewPr>
    <p:cSldViewPr snapToGrid="0">
      <p:cViewPr>
        <p:scale>
          <a:sx n="1" d="2"/>
          <a:sy n="1" d="2"/>
        </p:scale>
        <p:origin x="4026" y="220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viewProps" Target="viewProps.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notesMaster" Target="notesMasters/notesMaster1.xml"/><Relationship Id="rId9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handoutMaster" Target="handoutMasters/handoutMaster1.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commentAuthors" Target="commentAuthors.xml"/><Relationship Id="rId98"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lien Mazoyer" userId="a94b62e563dfc8aa" providerId="LiveId" clId="{B6F0A1B2-3601-4405-BE7D-5F25A8550AEB}"/>
    <pc:docChg chg="custSel modSld">
      <pc:chgData name="Julien Mazoyer" userId="a94b62e563dfc8aa" providerId="LiveId" clId="{B6F0A1B2-3601-4405-BE7D-5F25A8550AEB}" dt="2020-11-22T20:39:39.075" v="0" actId="478"/>
      <pc:docMkLst>
        <pc:docMk/>
      </pc:docMkLst>
      <pc:sldChg chg="delSp mod">
        <pc:chgData name="Julien Mazoyer" userId="a94b62e563dfc8aa" providerId="LiveId" clId="{B6F0A1B2-3601-4405-BE7D-5F25A8550AEB}" dt="2020-11-22T20:39:39.075" v="0" actId="478"/>
        <pc:sldMkLst>
          <pc:docMk/>
          <pc:sldMk cId="684908831" sldId="380"/>
        </pc:sldMkLst>
        <pc:graphicFrameChg chg="del">
          <ac:chgData name="Julien Mazoyer" userId="a94b62e563dfc8aa" providerId="LiveId" clId="{B6F0A1B2-3601-4405-BE7D-5F25A8550AEB}" dt="2020-11-22T20:39:39.075" v="0" actId="478"/>
          <ac:graphicFrameMkLst>
            <pc:docMk/>
            <pc:sldMk cId="684908831" sldId="380"/>
            <ac:graphicFrameMk id="2" creationId="{9DE517C1-9475-4C7C-9A0E-60FD32DDB90E}"/>
          </ac:graphicFrameMkLst>
        </pc:graphicFrame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18-03-17T11:03:36.298" idx="2">
    <p:pos x="10" y="10"/>
    <p:text>Julien</p:text>
    <p:extLst>
      <p:ext uri="{C676402C-5697-4E1C-873F-D02D1690AC5C}">
        <p15:threadingInfo xmlns:p15="http://schemas.microsoft.com/office/powerpoint/2012/main" timeZoneBias="-6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Lst>
</file>

<file path=ppt/comments/comment16.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Lst>
</file>

<file path=ppt/comments/comment17.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Lst>
</file>

<file path=ppt/comments/comment18.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Lst>
</file>

<file path=ppt/comments/comment19.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3-17T11:03:36.298" idx="2">
    <p:pos x="10" y="10"/>
    <p:text>Julien</p:text>
    <p:extLst>
      <p:ext uri="{C676402C-5697-4E1C-873F-D02D1690AC5C}">
        <p15:threadingInfo xmlns:p15="http://schemas.microsoft.com/office/powerpoint/2012/main" timeZoneBias="-60"/>
      </p:ext>
    </p:extLst>
  </p:cm>
</p:cmLst>
</file>

<file path=ppt/comments/comment20.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Lst>
</file>

<file path=ppt/comments/comment21.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Lst>
</file>

<file path=ppt/comments/comment22.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Lst>
</file>

<file path=ppt/comments/comment23.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 authorId="1" dt="2018-03-17T12:02:54.487" idx="5">
    <p:pos x="10" y="146"/>
    <p:text>Refaire Schéma</p:text>
    <p:extLst>
      <p:ext uri="{C676402C-5697-4E1C-873F-D02D1690AC5C}">
        <p15:threadingInfo xmlns:p15="http://schemas.microsoft.com/office/powerpoint/2012/main" timeZoneBias="-60">
          <p15:parentCm authorId="1" idx="3"/>
        </p15:threadingInfo>
      </p:ext>
    </p:extLst>
  </p:cm>
</p:cmLst>
</file>

<file path=ppt/comments/comment24.xml><?xml version="1.0" encoding="utf-8"?>
<p:cmLst xmlns:a="http://schemas.openxmlformats.org/drawingml/2006/main" xmlns:r="http://schemas.openxmlformats.org/officeDocument/2006/relationships" xmlns:p="http://schemas.openxmlformats.org/presentationml/2006/main">
  <p:cm authorId="1" dt="2018-03-17T14:36:52.708" idx="8">
    <p:pos x="10" y="10"/>
    <p:text>Mathieu</p:text>
    <p:extLst>
      <p:ext uri="{C676402C-5697-4E1C-873F-D02D1690AC5C}">
        <p15:threadingInfo xmlns:p15="http://schemas.microsoft.com/office/powerpoint/2012/main" timeZoneBias="-60"/>
      </p:ext>
    </p:extLst>
  </p:cm>
</p:cmLst>
</file>

<file path=ppt/comments/comment25.xml><?xml version="1.0" encoding="utf-8"?>
<p:cmLst xmlns:a="http://schemas.openxmlformats.org/drawingml/2006/main" xmlns:r="http://schemas.openxmlformats.org/officeDocument/2006/relationships" xmlns:p="http://schemas.openxmlformats.org/presentationml/2006/main">
  <p:cm authorId="1" dt="2018-03-17T14:36:52.708" idx="8">
    <p:pos x="10" y="10"/>
    <p:text>Mathieu</p:text>
    <p:extLst>
      <p:ext uri="{C676402C-5697-4E1C-873F-D02D1690AC5C}">
        <p15:threadingInfo xmlns:p15="http://schemas.microsoft.com/office/powerpoint/2012/main" timeZoneBias="-60"/>
      </p:ext>
    </p:extLst>
  </p:cm>
</p:cmLst>
</file>

<file path=ppt/comments/comment26.xml><?xml version="1.0" encoding="utf-8"?>
<p:cmLst xmlns:a="http://schemas.openxmlformats.org/drawingml/2006/main" xmlns:r="http://schemas.openxmlformats.org/officeDocument/2006/relationships" xmlns:p="http://schemas.openxmlformats.org/presentationml/2006/main">
  <p:cm authorId="1" dt="2018-03-17T14:36:52.708" idx="8">
    <p:pos x="10" y="10"/>
    <p:text>Mathieu</p:text>
    <p:extLst>
      <p:ext uri="{C676402C-5697-4E1C-873F-D02D1690AC5C}">
        <p15:threadingInfo xmlns:p15="http://schemas.microsoft.com/office/powerpoint/2012/main" timeZoneBias="-60"/>
      </p:ext>
    </p:extLst>
  </p:cm>
</p:cmLst>
</file>

<file path=ppt/comments/comment27.xml><?xml version="1.0" encoding="utf-8"?>
<p:cmLst xmlns:a="http://schemas.openxmlformats.org/drawingml/2006/main" xmlns:r="http://schemas.openxmlformats.org/officeDocument/2006/relationships" xmlns:p="http://schemas.openxmlformats.org/presentationml/2006/main">
  <p:cm authorId="1" dt="2018-03-17T14:36:52.708" idx="8">
    <p:pos x="10" y="10"/>
    <p:text>Mathieu</p:text>
    <p:extLst>
      <p:ext uri="{C676402C-5697-4E1C-873F-D02D1690AC5C}">
        <p15:threadingInfo xmlns:p15="http://schemas.microsoft.com/office/powerpoint/2012/main" timeZoneBias="-60"/>
      </p:ext>
    </p:extLst>
  </p:cm>
</p:cmLst>
</file>

<file path=ppt/comments/comment28.xml><?xml version="1.0" encoding="utf-8"?>
<p:cmLst xmlns:a="http://schemas.openxmlformats.org/drawingml/2006/main" xmlns:r="http://schemas.openxmlformats.org/officeDocument/2006/relationships" xmlns:p="http://schemas.openxmlformats.org/presentationml/2006/main">
  <p:cm authorId="1" dt="2018-03-17T14:36:52.708" idx="8">
    <p:pos x="10" y="10"/>
    <p:text>Mathieu</p:text>
    <p:extLst>
      <p:ext uri="{C676402C-5697-4E1C-873F-D02D1690AC5C}">
        <p15:threadingInfo xmlns:p15="http://schemas.microsoft.com/office/powerpoint/2012/main" timeZoneBias="-60"/>
      </p:ext>
    </p:extLst>
  </p:cm>
</p:cmLst>
</file>

<file path=ppt/comments/comment29.xml><?xml version="1.0" encoding="utf-8"?>
<p:cmLst xmlns:a="http://schemas.openxmlformats.org/drawingml/2006/main" xmlns:r="http://schemas.openxmlformats.org/officeDocument/2006/relationships" xmlns:p="http://schemas.openxmlformats.org/presentationml/2006/main">
  <p:cm authorId="1" dt="2018-03-17T14:36:52.708" idx="8">
    <p:pos x="10" y="10"/>
    <p:text>Mathieu</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03-17T11:03:27.403" idx="1">
    <p:pos x="10" y="10"/>
    <p:text>Mathieu</p:text>
    <p:extLst>
      <p:ext uri="{C676402C-5697-4E1C-873F-D02D1690AC5C}">
        <p15:threadingInfo xmlns:p15="http://schemas.microsoft.com/office/powerpoint/2012/main" timeZoneBias="-60"/>
      </p:ext>
    </p:extLst>
  </p:cm>
</p:cmLst>
</file>

<file path=ppt/comments/comment30.xml><?xml version="1.0" encoding="utf-8"?>
<p:cmLst xmlns:a="http://schemas.openxmlformats.org/drawingml/2006/main" xmlns:r="http://schemas.openxmlformats.org/officeDocument/2006/relationships" xmlns:p="http://schemas.openxmlformats.org/presentationml/2006/main">
  <p:cm authorId="1" dt="2018-03-17T14:37:00.053" idx="9">
    <p:pos x="10" y="10"/>
    <p:text>Mathieu</p:text>
    <p:extLst>
      <p:ext uri="{C676402C-5697-4E1C-873F-D02D1690AC5C}">
        <p15:threadingInfo xmlns:p15="http://schemas.microsoft.com/office/powerpoint/2012/main" timeZoneBias="-60"/>
      </p:ext>
    </p:extLst>
  </p:cm>
</p:cmLst>
</file>

<file path=ppt/comments/comment31.xml><?xml version="1.0" encoding="utf-8"?>
<p:cmLst xmlns:a="http://schemas.openxmlformats.org/drawingml/2006/main" xmlns:r="http://schemas.openxmlformats.org/officeDocument/2006/relationships" xmlns:p="http://schemas.openxmlformats.org/presentationml/2006/main">
  <p:cm authorId="1" dt="2018-03-17T14:37:00.053" idx="9">
    <p:pos x="10" y="10"/>
    <p:text>Mathieu</p:text>
    <p:extLst>
      <p:ext uri="{C676402C-5697-4E1C-873F-D02D1690AC5C}">
        <p15:threadingInfo xmlns:p15="http://schemas.microsoft.com/office/powerpoint/2012/main" timeZoneBias="-60"/>
      </p:ext>
    </p:extLst>
  </p:cm>
</p:cmLst>
</file>

<file path=ppt/comments/comment32.xml><?xml version="1.0" encoding="utf-8"?>
<p:cmLst xmlns:a="http://schemas.openxmlformats.org/drawingml/2006/main" xmlns:r="http://schemas.openxmlformats.org/officeDocument/2006/relationships" xmlns:p="http://schemas.openxmlformats.org/presentationml/2006/main">
  <p:cm authorId="1" dt="2018-03-17T14:37:00.053" idx="9">
    <p:pos x="10" y="10"/>
    <p:text>Mathieu</p:text>
    <p:extLst>
      <p:ext uri="{C676402C-5697-4E1C-873F-D02D1690AC5C}">
        <p15:threadingInfo xmlns:p15="http://schemas.microsoft.com/office/powerpoint/2012/main" timeZoneBias="-60"/>
      </p:ext>
    </p:extLst>
  </p:cm>
</p:cmLst>
</file>

<file path=ppt/comments/comment33.xml><?xml version="1.0" encoding="utf-8"?>
<p:cmLst xmlns:a="http://schemas.openxmlformats.org/drawingml/2006/main" xmlns:r="http://schemas.openxmlformats.org/officeDocument/2006/relationships" xmlns:p="http://schemas.openxmlformats.org/presentationml/2006/main">
  <p:cm authorId="1" dt="2018-03-17T14:37:00.053" idx="9">
    <p:pos x="10" y="10"/>
    <p:text>Mathieu</p:text>
    <p:extLst>
      <p:ext uri="{C676402C-5697-4E1C-873F-D02D1690AC5C}">
        <p15:threadingInfo xmlns:p15="http://schemas.microsoft.com/office/powerpoint/2012/main" timeZoneBias="-60"/>
      </p:ext>
    </p:extLst>
  </p:cm>
</p:cmLst>
</file>

<file path=ppt/comments/comment34.xml><?xml version="1.0" encoding="utf-8"?>
<p:cmLst xmlns:a="http://schemas.openxmlformats.org/drawingml/2006/main" xmlns:r="http://schemas.openxmlformats.org/officeDocument/2006/relationships" xmlns:p="http://schemas.openxmlformats.org/presentationml/2006/main">
  <p:cm authorId="1" dt="2018-03-17T14:37:00.053" idx="9">
    <p:pos x="10" y="10"/>
    <p:text>Mathieu</p:text>
    <p:extLst>
      <p:ext uri="{C676402C-5697-4E1C-873F-D02D1690AC5C}">
        <p15:threadingInfo xmlns:p15="http://schemas.microsoft.com/office/powerpoint/2012/main" timeZoneBias="-60"/>
      </p:ext>
    </p:extLst>
  </p:cm>
</p:cmLst>
</file>

<file path=ppt/comments/comment35.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Lst>
</file>

<file path=ppt/comments/comment36.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Lst>
</file>

<file path=ppt/comments/comment37.xml><?xml version="1.0" encoding="utf-8"?>
<p:cmLst xmlns:a="http://schemas.openxmlformats.org/drawingml/2006/main" xmlns:r="http://schemas.openxmlformats.org/officeDocument/2006/relationships" xmlns:p="http://schemas.openxmlformats.org/presentationml/2006/main">
  <p:cm authorId="1" dt="2018-03-17T11:03:51.047" idx="3">
    <p:pos x="10" y="10"/>
    <p:text>Julien
Creation d'un script de démonstration script, fonction et imbrication
Demo fonction avancée</p:text>
    <p:extLst>
      <p:ext uri="{C676402C-5697-4E1C-873F-D02D1690AC5C}">
        <p15:threadingInfo xmlns:p15="http://schemas.microsoft.com/office/powerpoint/2012/main" timeZoneBias="-60"/>
      </p:ext>
    </p:extLst>
  </p:cm>
</p:cmLst>
</file>

<file path=ppt/comments/comment38.xml><?xml version="1.0" encoding="utf-8"?>
<p:cmLst xmlns:a="http://schemas.openxmlformats.org/drawingml/2006/main" xmlns:r="http://schemas.openxmlformats.org/officeDocument/2006/relationships" xmlns:p="http://schemas.openxmlformats.org/presentationml/2006/main">
  <p:cm authorId="1" dt="2018-03-17T11:03:51.047" idx="3">
    <p:pos x="10" y="10"/>
    <p:text>Julien
Creation d'un script de démonstration script, fonction et imbrication
Demo fonction avancée</p:text>
    <p:extLst>
      <p:ext uri="{C676402C-5697-4E1C-873F-D02D1690AC5C}">
        <p15:threadingInfo xmlns:p15="http://schemas.microsoft.com/office/powerpoint/2012/main" timeZoneBias="-60"/>
      </p:ext>
    </p:extLst>
  </p:cm>
</p:cmLst>
</file>

<file path=ppt/comments/comment39.xml><?xml version="1.0" encoding="utf-8"?>
<p:cmLst xmlns:a="http://schemas.openxmlformats.org/drawingml/2006/main" xmlns:r="http://schemas.openxmlformats.org/officeDocument/2006/relationships" xmlns:p="http://schemas.openxmlformats.org/presentationml/2006/main">
  <p:cm authorId="1" dt="2018-03-17T11:03:51.047" idx="3">
    <p:pos x="10" y="10"/>
    <p:text>Julien
Creation d'un script de démonstration script, fonction et imbrication
Demo fonction avancée</p:text>
    <p:extLst>
      <p:ext uri="{C676402C-5697-4E1C-873F-D02D1690AC5C}">
        <p15:threadingInfo xmlns:p15="http://schemas.microsoft.com/office/powerpoint/2012/main" timeZoneBias="-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 authorId="1" dt="2018-03-17T11:56:05.705" idx="4">
    <p:pos x="10" y="146"/>
    <p:text>Refaire La triforce : Police / Ordre (inverser GH et GC)</p:text>
    <p:extLst>
      <p:ext uri="{C676402C-5697-4E1C-873F-D02D1690AC5C}">
        <p15:threadingInfo xmlns:p15="http://schemas.microsoft.com/office/powerpoint/2012/main" timeZoneBias="-60">
          <p15:parentCm authorId="1" idx="3"/>
        </p15:threadingInfo>
      </p:ext>
    </p:extLst>
  </p:cm>
</p:cmLst>
</file>

<file path=ppt/comments/comment40.xml><?xml version="1.0" encoding="utf-8"?>
<p:cmLst xmlns:a="http://schemas.openxmlformats.org/drawingml/2006/main" xmlns:r="http://schemas.openxmlformats.org/officeDocument/2006/relationships" xmlns:p="http://schemas.openxmlformats.org/presentationml/2006/main">
  <p:cm authorId="1" dt="2018-03-17T11:03:51.047" idx="3">
    <p:pos x="10" y="10"/>
    <p:text>Julien
Creation d'un script de démonstration script, fonction et imbrication
Demo fonction avancée</p:text>
    <p:extLst>
      <p:ext uri="{C676402C-5697-4E1C-873F-D02D1690AC5C}">
        <p15:threadingInfo xmlns:p15="http://schemas.microsoft.com/office/powerpoint/2012/main" timeZoneBias="-60"/>
      </p:ext>
    </p:extLst>
  </p:cm>
</p:cmLst>
</file>

<file path=ppt/comments/comment41.xml><?xml version="1.0" encoding="utf-8"?>
<p:cmLst xmlns:a="http://schemas.openxmlformats.org/drawingml/2006/main" xmlns:r="http://schemas.openxmlformats.org/officeDocument/2006/relationships" xmlns:p="http://schemas.openxmlformats.org/presentationml/2006/main">
  <p:cm authorId="1" dt="2018-03-17T11:03:51.047" idx="3">
    <p:pos x="10" y="10"/>
    <p:text>Julien
Creation d'un script de démonstration script, fonction et imbrication
Demo fonction avancée</p:text>
    <p:extLst>
      <p:ext uri="{C676402C-5697-4E1C-873F-D02D1690AC5C}">
        <p15:threadingInfo xmlns:p15="http://schemas.microsoft.com/office/powerpoint/2012/main" timeZoneBias="-60"/>
      </p:ext>
    </p:extLst>
  </p:cm>
</p:cmLst>
</file>

<file path=ppt/comments/comment42.xml><?xml version="1.0" encoding="utf-8"?>
<p:cmLst xmlns:a="http://schemas.openxmlformats.org/drawingml/2006/main" xmlns:r="http://schemas.openxmlformats.org/officeDocument/2006/relationships" xmlns:p="http://schemas.openxmlformats.org/presentationml/2006/main">
  <p:cm authorId="1" dt="2018-03-17T11:03:51.047" idx="3">
    <p:pos x="10" y="10"/>
    <p:text>Julien
Creation d'un script de démonstration script, fonction et imbrication
Demo fonction avancée</p:text>
    <p:extLst>
      <p:ext uri="{C676402C-5697-4E1C-873F-D02D1690AC5C}">
        <p15:threadingInfo xmlns:p15="http://schemas.microsoft.com/office/powerpoint/2012/main" timeZoneBias="-60"/>
      </p:ext>
    </p:extLst>
  </p:cm>
</p:cmLst>
</file>

<file path=ppt/comments/comment43.xml><?xml version="1.0" encoding="utf-8"?>
<p:cmLst xmlns:a="http://schemas.openxmlformats.org/drawingml/2006/main" xmlns:r="http://schemas.openxmlformats.org/officeDocument/2006/relationships" xmlns:p="http://schemas.openxmlformats.org/presentationml/2006/main">
  <p:cm authorId="1" dt="2018-03-17T11:03:51.047" idx="3">
    <p:pos x="10" y="10"/>
    <p:text>Julien
Creation d'un script de démonstration script, fonction et imbrication
Demo fonction avancée</p:text>
    <p:extLst>
      <p:ext uri="{C676402C-5697-4E1C-873F-D02D1690AC5C}">
        <p15:threadingInfo xmlns:p15="http://schemas.microsoft.com/office/powerpoint/2012/main" timeZoneBias="-60"/>
      </p:ext>
    </p:extLst>
  </p:cm>
</p:cmLst>
</file>

<file path=ppt/comments/comment44.xml><?xml version="1.0" encoding="utf-8"?>
<p:cmLst xmlns:a="http://schemas.openxmlformats.org/drawingml/2006/main" xmlns:r="http://schemas.openxmlformats.org/officeDocument/2006/relationships" xmlns:p="http://schemas.openxmlformats.org/presentationml/2006/main">
  <p:cm authorId="1" dt="2018-03-17T11:03:51.047" idx="3">
    <p:pos x="10" y="10"/>
    <p:text>Julien
Creation d'un script de démonstration script, fonction et imbrication
Demo fonction avancée</p:text>
    <p:extLst>
      <p:ext uri="{C676402C-5697-4E1C-873F-D02D1690AC5C}">
        <p15:threadingInfo xmlns:p15="http://schemas.microsoft.com/office/powerpoint/2012/main" timeZoneBias="-60"/>
      </p:ext>
    </p:extLst>
  </p:cm>
</p:cmLst>
</file>

<file path=ppt/comments/comment45.xml><?xml version="1.0" encoding="utf-8"?>
<p:cmLst xmlns:a="http://schemas.openxmlformats.org/drawingml/2006/main" xmlns:r="http://schemas.openxmlformats.org/officeDocument/2006/relationships" xmlns:p="http://schemas.openxmlformats.org/presentationml/2006/main">
  <p:cm authorId="1" dt="2018-03-17T11:03:51.047" idx="3">
    <p:pos x="10" y="10"/>
    <p:text>Julien
Creation d'un script de démonstration script, fonction et imbrication
Demo fonction avancée</p:text>
    <p:extLst>
      <p:ext uri="{C676402C-5697-4E1C-873F-D02D1690AC5C}">
        <p15:threadingInfo xmlns:p15="http://schemas.microsoft.com/office/powerpoint/2012/main" timeZoneBias="-60"/>
      </p:ext>
    </p:extLst>
  </p:cm>
</p:cmLst>
</file>

<file path=ppt/comments/comment46.xml><?xml version="1.0" encoding="utf-8"?>
<p:cmLst xmlns:a="http://schemas.openxmlformats.org/drawingml/2006/main" xmlns:r="http://schemas.openxmlformats.org/officeDocument/2006/relationships" xmlns:p="http://schemas.openxmlformats.org/presentationml/2006/main">
  <p:cm authorId="1" dt="2018-03-17T11:03:51.047" idx="3">
    <p:pos x="10" y="10"/>
    <p:text>Julien
Creation d'un script de démonstration script, fonction et imbrication
Demo fonction avancée</p:text>
    <p:extLst>
      <p:ext uri="{C676402C-5697-4E1C-873F-D02D1690AC5C}">
        <p15:threadingInfo xmlns:p15="http://schemas.microsoft.com/office/powerpoint/2012/main" timeZoneBias="-60"/>
      </p:ext>
    </p:extLst>
  </p:cm>
</p:cmLst>
</file>

<file path=ppt/comments/comment47.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Lst>
</file>

<file path=ppt/comments/comment48.xml><?xml version="1.0" encoding="utf-8"?>
<p:cmLst xmlns:a="http://schemas.openxmlformats.org/drawingml/2006/main" xmlns:r="http://schemas.openxmlformats.org/officeDocument/2006/relationships" xmlns:p="http://schemas.openxmlformats.org/presentationml/2006/main">
  <p:cm authorId="2" dt="2018-04-21T14:58:01.604" idx="2">
    <p:pos x="10" y="10"/>
    <p:text>Julien point 1 / Mathieu</p:text>
    <p:extLst>
      <p:ext uri="{C676402C-5697-4E1C-873F-D02D1690AC5C}">
        <p15:threadingInfo xmlns:p15="http://schemas.microsoft.com/office/powerpoint/2012/main" timeZoneBias="0"/>
      </p:ext>
    </p:extLst>
  </p:cm>
</p:cmLst>
</file>

<file path=ppt/comments/comment49.xml><?xml version="1.0" encoding="utf-8"?>
<p:cmLst xmlns:a="http://schemas.openxmlformats.org/drawingml/2006/main" xmlns:r="http://schemas.openxmlformats.org/officeDocument/2006/relationships" xmlns:p="http://schemas.openxmlformats.org/presentationml/2006/main">
  <p:cm authorId="2" dt="2018-04-21T14:58:01.604" idx="2">
    <p:pos x="10" y="10"/>
    <p:text>Julien point 1 / Mathieu</p:text>
    <p:extLst>
      <p:ext uri="{C676402C-5697-4E1C-873F-D02D1690AC5C}">
        <p15:threadingInfo xmlns:p15="http://schemas.microsoft.com/office/powerpoint/2012/main" timeZoneBias="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Lst>
</file>

<file path=ppt/comments/comment50.xml><?xml version="1.0" encoding="utf-8"?>
<p:cmLst xmlns:a="http://schemas.openxmlformats.org/drawingml/2006/main" xmlns:r="http://schemas.openxmlformats.org/officeDocument/2006/relationships" xmlns:p="http://schemas.openxmlformats.org/presentationml/2006/main">
  <p:cm authorId="2" dt="2018-04-21T14:58:01.604" idx="2">
    <p:pos x="10" y="10"/>
    <p:text>Julien point 1 / Mathieu</p:text>
    <p:extLst>
      <p:ext uri="{C676402C-5697-4E1C-873F-D02D1690AC5C}">
        <p15:threadingInfo xmlns:p15="http://schemas.microsoft.com/office/powerpoint/2012/main" timeZoneBias="0"/>
      </p:ext>
    </p:extLst>
  </p:cm>
</p:cmLst>
</file>

<file path=ppt/comments/comment51.xml><?xml version="1.0" encoding="utf-8"?>
<p:cmLst xmlns:a="http://schemas.openxmlformats.org/drawingml/2006/main" xmlns:r="http://schemas.openxmlformats.org/officeDocument/2006/relationships" xmlns:p="http://schemas.openxmlformats.org/presentationml/2006/main">
  <p:cm authorId="2" dt="2018-04-21T14:58:01.604" idx="2">
    <p:pos x="10" y="10"/>
    <p:text>Julien point 1 / Mathieu</p:text>
    <p:extLst>
      <p:ext uri="{C676402C-5697-4E1C-873F-D02D1690AC5C}">
        <p15:threadingInfo xmlns:p15="http://schemas.microsoft.com/office/powerpoint/2012/main" timeZoneBias="0"/>
      </p:ext>
    </p:extLst>
  </p:cm>
</p:cmLst>
</file>

<file path=ppt/comments/comment52.xml><?xml version="1.0" encoding="utf-8"?>
<p:cmLst xmlns:a="http://schemas.openxmlformats.org/drawingml/2006/main" xmlns:r="http://schemas.openxmlformats.org/officeDocument/2006/relationships" xmlns:p="http://schemas.openxmlformats.org/presentationml/2006/main">
  <p:cm authorId="2" dt="2018-04-21T14:58:01.604" idx="2">
    <p:pos x="10" y="10"/>
    <p:text>Julien point 1 / Mathieu</p:text>
    <p:extLst>
      <p:ext uri="{C676402C-5697-4E1C-873F-D02D1690AC5C}">
        <p15:threadingInfo xmlns:p15="http://schemas.microsoft.com/office/powerpoint/2012/main" timeZoneBias="0"/>
      </p:ext>
    </p:extLst>
  </p:cm>
</p:cmLst>
</file>

<file path=ppt/comments/comment53.xml><?xml version="1.0" encoding="utf-8"?>
<p:cmLst xmlns:a="http://schemas.openxmlformats.org/drawingml/2006/main" xmlns:r="http://schemas.openxmlformats.org/officeDocument/2006/relationships" xmlns:p="http://schemas.openxmlformats.org/presentationml/2006/main">
  <p:cm authorId="2" dt="2018-04-21T14:57:49.042" idx="1">
    <p:pos x="10" y="10"/>
    <p:text>Julien</p:text>
    <p:extLst>
      <p:ext uri="{C676402C-5697-4E1C-873F-D02D1690AC5C}">
        <p15:threadingInfo xmlns:p15="http://schemas.microsoft.com/office/powerpoint/2012/main" timeZoneBias="0"/>
      </p:ext>
    </p:extLst>
  </p:cm>
</p:cmLst>
</file>

<file path=ppt/comments/comment54.xml><?xml version="1.0" encoding="utf-8"?>
<p:cmLst xmlns:a="http://schemas.openxmlformats.org/drawingml/2006/main" xmlns:r="http://schemas.openxmlformats.org/officeDocument/2006/relationships" xmlns:p="http://schemas.openxmlformats.org/presentationml/2006/main">
  <p:cm authorId="2" dt="2018-04-21T14:57:49.042" idx="1">
    <p:pos x="10" y="10"/>
    <p:text>Julien</p:text>
    <p:extLst>
      <p:ext uri="{C676402C-5697-4E1C-873F-D02D1690AC5C}">
        <p15:threadingInfo xmlns:p15="http://schemas.microsoft.com/office/powerpoint/2012/main" timeZoneBias="0"/>
      </p:ext>
    </p:extLst>
  </p:cm>
</p:cmLst>
</file>

<file path=ppt/comments/comment55.xml><?xml version="1.0" encoding="utf-8"?>
<p:cmLst xmlns:a="http://schemas.openxmlformats.org/drawingml/2006/main" xmlns:r="http://schemas.openxmlformats.org/officeDocument/2006/relationships" xmlns:p="http://schemas.openxmlformats.org/presentationml/2006/main">
  <p:cm authorId="2" dt="2018-04-21T14:57:49.042" idx="1">
    <p:pos x="10" y="10"/>
    <p:text>Julien</p:text>
    <p:extLst>
      <p:ext uri="{C676402C-5697-4E1C-873F-D02D1690AC5C}">
        <p15:threadingInfo xmlns:p15="http://schemas.microsoft.com/office/powerpoint/2012/main" timeZoneBias="0"/>
      </p:ext>
    </p:extLst>
  </p:cm>
</p:cmLst>
</file>

<file path=ppt/comments/comment56.xml><?xml version="1.0" encoding="utf-8"?>
<p:cmLst xmlns:a="http://schemas.openxmlformats.org/drawingml/2006/main" xmlns:r="http://schemas.openxmlformats.org/officeDocument/2006/relationships" xmlns:p="http://schemas.openxmlformats.org/presentationml/2006/main">
  <p:cm authorId="2" dt="2018-04-21T14:57:49.042" idx="1">
    <p:pos x="10" y="10"/>
    <p:text>Julien</p:text>
    <p:extLst>
      <p:ext uri="{C676402C-5697-4E1C-873F-D02D1690AC5C}">
        <p15:threadingInfo xmlns:p15="http://schemas.microsoft.com/office/powerpoint/2012/main" timeZoneBias="0"/>
      </p:ext>
    </p:extLst>
  </p:cm>
</p:cmLst>
</file>

<file path=ppt/comments/comment57.xml><?xml version="1.0" encoding="utf-8"?>
<p:cmLst xmlns:a="http://schemas.openxmlformats.org/drawingml/2006/main" xmlns:r="http://schemas.openxmlformats.org/officeDocument/2006/relationships" xmlns:p="http://schemas.openxmlformats.org/presentationml/2006/main">
  <p:cm authorId="2" dt="2018-04-21T14:57:49.042" idx="1">
    <p:pos x="10" y="10"/>
    <p:text>Julien</p:text>
    <p:extLst>
      <p:ext uri="{C676402C-5697-4E1C-873F-D02D1690AC5C}">
        <p15:threadingInfo xmlns:p15="http://schemas.microsoft.com/office/powerpoint/2012/main" timeZoneBias="0"/>
      </p:ext>
    </p:extLst>
  </p:cm>
</p:cmLst>
</file>

<file path=ppt/comments/comment58.xml><?xml version="1.0" encoding="utf-8"?>
<p:cmLst xmlns:a="http://schemas.openxmlformats.org/drawingml/2006/main" xmlns:r="http://schemas.openxmlformats.org/officeDocument/2006/relationships" xmlns:p="http://schemas.openxmlformats.org/presentationml/2006/main">
  <p:cm authorId="2" dt="2018-04-21T14:57:49.042" idx="1">
    <p:pos x="10" y="10"/>
    <p:text>Julien</p:text>
    <p:extLst>
      <p:ext uri="{C676402C-5697-4E1C-873F-D02D1690AC5C}">
        <p15:threadingInfo xmlns:p15="http://schemas.microsoft.com/office/powerpoint/2012/main" timeZoneBias="0"/>
      </p:ext>
    </p:extLst>
  </p:cm>
</p:cmLst>
</file>

<file path=ppt/comments/comment59.xml><?xml version="1.0" encoding="utf-8"?>
<p:cmLst xmlns:a="http://schemas.openxmlformats.org/drawingml/2006/main" xmlns:r="http://schemas.openxmlformats.org/officeDocument/2006/relationships" xmlns:p="http://schemas.openxmlformats.org/presentationml/2006/main">
  <p:cm authorId="2" dt="2018-04-21T14:57:49.042" idx="1">
    <p:pos x="10" y="10"/>
    <p:text>Julien</p:text>
    <p:extLst>
      <p:ext uri="{C676402C-5697-4E1C-873F-D02D1690AC5C}">
        <p15:threadingInfo xmlns:p15="http://schemas.microsoft.com/office/powerpoint/2012/main" timeZoneBias="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Lst>
</file>

<file path=ppt/comments/comment60.xml><?xml version="1.0" encoding="utf-8"?>
<p:cmLst xmlns:a="http://schemas.openxmlformats.org/drawingml/2006/main" xmlns:r="http://schemas.openxmlformats.org/officeDocument/2006/relationships" xmlns:p="http://schemas.openxmlformats.org/presentationml/2006/main">
  <p:cm authorId="2" dt="2018-04-21T14:57:49.042" idx="1">
    <p:pos x="10" y="10"/>
    <p:text>Julien</p:text>
    <p:extLst>
      <p:ext uri="{C676402C-5697-4E1C-873F-D02D1690AC5C}">
        <p15:threadingInfo xmlns:p15="http://schemas.microsoft.com/office/powerpoint/2012/main" timeZoneBias="0"/>
      </p:ext>
    </p:extLst>
  </p:cm>
</p:cmLst>
</file>

<file path=ppt/comments/comment61.xml><?xml version="1.0" encoding="utf-8"?>
<p:cmLst xmlns:a="http://schemas.openxmlformats.org/drawingml/2006/main" xmlns:r="http://schemas.openxmlformats.org/officeDocument/2006/relationships" xmlns:p="http://schemas.openxmlformats.org/presentationml/2006/main">
  <p:cm authorId="2" dt="2018-04-21T14:57:49.042" idx="1">
    <p:pos x="10" y="10"/>
    <p:text>Julien</p:text>
    <p:extLst>
      <p:ext uri="{C676402C-5697-4E1C-873F-D02D1690AC5C}">
        <p15:threadingInfo xmlns:p15="http://schemas.microsoft.com/office/powerpoint/2012/main" timeZoneBias="0"/>
      </p:ext>
    </p:extLst>
  </p:cm>
</p:cmLst>
</file>

<file path=ppt/comments/comment62.xml><?xml version="1.0" encoding="utf-8"?>
<p:cmLst xmlns:a="http://schemas.openxmlformats.org/drawingml/2006/main" xmlns:r="http://schemas.openxmlformats.org/officeDocument/2006/relationships" xmlns:p="http://schemas.openxmlformats.org/presentationml/2006/main">
  <p:cm authorId="2" dt="2018-04-21T14:57:49.042" idx="1">
    <p:pos x="10" y="10"/>
    <p:text>Julien</p:text>
    <p:extLst>
      <p:ext uri="{C676402C-5697-4E1C-873F-D02D1690AC5C}">
        <p15:threadingInfo xmlns:p15="http://schemas.microsoft.com/office/powerpoint/2012/main" timeZoneBias="0"/>
      </p:ext>
    </p:extLst>
  </p:cm>
</p:cmLst>
</file>

<file path=ppt/comments/comment63.xml><?xml version="1.0" encoding="utf-8"?>
<p:cmLst xmlns:a="http://schemas.openxmlformats.org/drawingml/2006/main" xmlns:r="http://schemas.openxmlformats.org/officeDocument/2006/relationships" xmlns:p="http://schemas.openxmlformats.org/presentationml/2006/main">
  <p:cm authorId="2" dt="2018-04-21T14:57:49.042" idx="1">
    <p:pos x="10" y="10"/>
    <p:text>Julien</p:text>
    <p:extLst>
      <p:ext uri="{C676402C-5697-4E1C-873F-D02D1690AC5C}">
        <p15:threadingInfo xmlns:p15="http://schemas.microsoft.com/office/powerpoint/2012/main" timeZoneBias="0"/>
      </p:ext>
    </p:extLst>
  </p:cm>
</p:cmLst>
</file>

<file path=ppt/comments/comment64.xml><?xml version="1.0" encoding="utf-8"?>
<p:cmLst xmlns:a="http://schemas.openxmlformats.org/drawingml/2006/main" xmlns:r="http://schemas.openxmlformats.org/officeDocument/2006/relationships" xmlns:p="http://schemas.openxmlformats.org/presentationml/2006/main">
  <p:cm authorId="2" dt="2018-04-21T14:57:49.042" idx="1">
    <p:pos x="10" y="10"/>
    <p:text>Julien</p:text>
    <p:extLst>
      <p:ext uri="{C676402C-5697-4E1C-873F-D02D1690AC5C}">
        <p15:threadingInfo xmlns:p15="http://schemas.microsoft.com/office/powerpoint/2012/main" timeZoneBias="0"/>
      </p:ext>
    </p:extLst>
  </p:cm>
</p:cmLst>
</file>

<file path=ppt/comments/comment65.xml><?xml version="1.0" encoding="utf-8"?>
<p:cmLst xmlns:a="http://schemas.openxmlformats.org/drawingml/2006/main" xmlns:r="http://schemas.openxmlformats.org/officeDocument/2006/relationships" xmlns:p="http://schemas.openxmlformats.org/presentationml/2006/main">
  <p:cm authorId="2" dt="2018-04-21T14:57:49.042" idx="1">
    <p:pos x="10" y="10"/>
    <p:text>Julien</p:text>
    <p:extLst>
      <p:ext uri="{C676402C-5697-4E1C-873F-D02D1690AC5C}">
        <p15:threadingInfo xmlns:p15="http://schemas.microsoft.com/office/powerpoint/2012/main" timeZoneBias="0"/>
      </p:ext>
    </p:extLst>
  </p:cm>
</p:cmLst>
</file>

<file path=ppt/comments/comment66.xml><?xml version="1.0" encoding="utf-8"?>
<p:cmLst xmlns:a="http://schemas.openxmlformats.org/drawingml/2006/main" xmlns:r="http://schemas.openxmlformats.org/officeDocument/2006/relationships" xmlns:p="http://schemas.openxmlformats.org/presentationml/2006/main">
  <p:cm authorId="2" dt="2018-04-21T14:57:49.042" idx="1">
    <p:pos x="10" y="10"/>
    <p:text>Julien</p:text>
    <p:extLst>
      <p:ext uri="{C676402C-5697-4E1C-873F-D02D1690AC5C}">
        <p15:threadingInfo xmlns:p15="http://schemas.microsoft.com/office/powerpoint/2012/main" timeZoneBias="0"/>
      </p:ext>
    </p:extLst>
  </p:cm>
</p:cmLst>
</file>

<file path=ppt/comments/comment67.xml><?xml version="1.0" encoding="utf-8"?>
<p:cmLst xmlns:a="http://schemas.openxmlformats.org/drawingml/2006/main" xmlns:r="http://schemas.openxmlformats.org/officeDocument/2006/relationships" xmlns:p="http://schemas.openxmlformats.org/presentationml/2006/main">
  <p:cm authorId="2" dt="2018-04-21T14:57:49.042" idx="1">
    <p:pos x="10" y="10"/>
    <p:text>Julien</p:text>
    <p:extLst>
      <p:ext uri="{C676402C-5697-4E1C-873F-D02D1690AC5C}">
        <p15:threadingInfo xmlns:p15="http://schemas.microsoft.com/office/powerpoint/2012/main" timeZoneBias="0"/>
      </p:ext>
    </p:extLst>
  </p:cm>
</p:cmLst>
</file>

<file path=ppt/comments/comment68.xml><?xml version="1.0" encoding="utf-8"?>
<p:cmLst xmlns:a="http://schemas.openxmlformats.org/drawingml/2006/main" xmlns:r="http://schemas.openxmlformats.org/officeDocument/2006/relationships" xmlns:p="http://schemas.openxmlformats.org/presentationml/2006/main">
  <p:cm authorId="2" dt="2018-04-21T14:57:49.042" idx="1">
    <p:pos x="10" y="10"/>
    <p:text>Julien</p:text>
    <p:extLst>
      <p:ext uri="{C676402C-5697-4E1C-873F-D02D1690AC5C}">
        <p15:threadingInfo xmlns:p15="http://schemas.microsoft.com/office/powerpoint/2012/main" timeZoneBias="0"/>
      </p:ext>
    </p:extLst>
  </p:cm>
</p:cmLst>
</file>

<file path=ppt/comments/comment69.xml><?xml version="1.0" encoding="utf-8"?>
<p:cmLst xmlns:a="http://schemas.openxmlformats.org/drawingml/2006/main" xmlns:r="http://schemas.openxmlformats.org/officeDocument/2006/relationships" xmlns:p="http://schemas.openxmlformats.org/presentationml/2006/main">
  <p:cm authorId="2" dt="2018-04-21T14:57:49.042" idx="1">
    <p:pos x="10" y="10"/>
    <p:text>Julien</p:text>
    <p:extLst>
      <p:ext uri="{C676402C-5697-4E1C-873F-D02D1690AC5C}">
        <p15:threadingInfo xmlns:p15="http://schemas.microsoft.com/office/powerpoint/2012/main" timeZoneBias="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Lst>
</file>

<file path=ppt/comments/comment70.xml><?xml version="1.0" encoding="utf-8"?>
<p:cmLst xmlns:a="http://schemas.openxmlformats.org/drawingml/2006/main" xmlns:r="http://schemas.openxmlformats.org/officeDocument/2006/relationships" xmlns:p="http://schemas.openxmlformats.org/presentationml/2006/main">
  <p:cm authorId="2" dt="2018-04-21T14:57:49.042" idx="1">
    <p:pos x="10" y="10"/>
    <p:text>Julien</p:text>
    <p:extLst>
      <p:ext uri="{C676402C-5697-4E1C-873F-D02D1690AC5C}">
        <p15:threadingInfo xmlns:p15="http://schemas.microsoft.com/office/powerpoint/2012/main" timeZoneBias="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DFA814F4-94F8-4E3A-AF22-5480CC9DEE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B5FF9474-6213-421A-8ECD-F96E08A7952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05DE468-7706-4665-945B-08F774DB7774}" type="datetimeFigureOut">
              <a:rPr lang="fr-FR" smtClean="0"/>
              <a:t>22/11/2020</a:t>
            </a:fld>
            <a:endParaRPr lang="fr-FR"/>
          </a:p>
        </p:txBody>
      </p:sp>
      <p:sp>
        <p:nvSpPr>
          <p:cNvPr id="4" name="Espace réservé du pied de page 3">
            <a:extLst>
              <a:ext uri="{FF2B5EF4-FFF2-40B4-BE49-F238E27FC236}">
                <a16:creationId xmlns:a16="http://schemas.microsoft.com/office/drawing/2014/main" id="{2C46D3CD-AA4B-40B4-80A1-A37A06F25E9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8F905E65-3186-4696-B800-E7FC6EA7752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451F07A-685F-4AAF-833A-C21152708BE3}" type="slidenum">
              <a:rPr lang="fr-FR" smtClean="0"/>
              <a:t>‹N°›</a:t>
            </a:fld>
            <a:endParaRPr lang="fr-FR"/>
          </a:p>
        </p:txBody>
      </p:sp>
    </p:spTree>
    <p:extLst>
      <p:ext uri="{BB962C8B-B14F-4D97-AF65-F5344CB8AC3E}">
        <p14:creationId xmlns:p14="http://schemas.microsoft.com/office/powerpoint/2010/main" val="6269169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7" name="Shape 67"/>
          <p:cNvSpPr>
            <a:spLocks noGrp="1" noRot="1" noChangeAspect="1"/>
          </p:cNvSpPr>
          <p:nvPr>
            <p:ph type="sldImg"/>
          </p:nvPr>
        </p:nvSpPr>
        <p:spPr>
          <a:xfrm>
            <a:off x="1143000" y="685800"/>
            <a:ext cx="4572000" cy="3429000"/>
          </a:xfrm>
          <a:prstGeom prst="rect">
            <a:avLst/>
          </a:prstGeom>
        </p:spPr>
        <p:txBody>
          <a:bodyPr/>
          <a:lstStyle/>
          <a:p>
            <a:endParaRPr/>
          </a:p>
        </p:txBody>
      </p:sp>
      <p:sp>
        <p:nvSpPr>
          <p:cNvPr id="68" name="Shape 68"/>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924402350"/>
      </p:ext>
    </p:extLst>
  </p:cSld>
  <p:clrMap bg1="lt1" tx1="dk1" bg2="lt2" tx2="dk2" accent1="accent1" accent2="accent2" accent3="accent3" accent4="accent4" accent5="accent5" accent6="accent6" hlink="hlink" folHlink="folHlink"/>
  <p:notesStyle>
    <a:lvl1pPr defTabSz="457200" latinLnBrk="0">
      <a:lnSpc>
        <a:spcPct val="125000"/>
      </a:lnSpc>
      <a:defRPr sz="2400">
        <a:latin typeface="+mj-lt"/>
        <a:ea typeface="+mj-ea"/>
        <a:cs typeface="+mj-cs"/>
        <a:sym typeface="Avenir Roman"/>
      </a:defRPr>
    </a:lvl1pPr>
    <a:lvl2pPr indent="228600" defTabSz="457200" latinLnBrk="0">
      <a:lnSpc>
        <a:spcPct val="125000"/>
      </a:lnSpc>
      <a:defRPr sz="2400">
        <a:latin typeface="+mj-lt"/>
        <a:ea typeface="+mj-ea"/>
        <a:cs typeface="+mj-cs"/>
        <a:sym typeface="Avenir Roman"/>
      </a:defRPr>
    </a:lvl2pPr>
    <a:lvl3pPr indent="457200" defTabSz="457200" latinLnBrk="0">
      <a:lnSpc>
        <a:spcPct val="125000"/>
      </a:lnSpc>
      <a:defRPr sz="2400">
        <a:latin typeface="+mj-lt"/>
        <a:ea typeface="+mj-ea"/>
        <a:cs typeface="+mj-cs"/>
        <a:sym typeface="Avenir Roman"/>
      </a:defRPr>
    </a:lvl3pPr>
    <a:lvl4pPr indent="685800" defTabSz="457200" latinLnBrk="0">
      <a:lnSpc>
        <a:spcPct val="125000"/>
      </a:lnSpc>
      <a:defRPr sz="2400">
        <a:latin typeface="+mj-lt"/>
        <a:ea typeface="+mj-ea"/>
        <a:cs typeface="+mj-cs"/>
        <a:sym typeface="Avenir Roman"/>
      </a:defRPr>
    </a:lvl4pPr>
    <a:lvl5pPr indent="914400" defTabSz="457200" latinLnBrk="0">
      <a:lnSpc>
        <a:spcPct val="125000"/>
      </a:lnSpc>
      <a:defRPr sz="2400">
        <a:latin typeface="+mj-lt"/>
        <a:ea typeface="+mj-ea"/>
        <a:cs typeface="+mj-cs"/>
        <a:sym typeface="Avenir Roman"/>
      </a:defRPr>
    </a:lvl5pPr>
    <a:lvl6pPr indent="1143000" defTabSz="457200" latinLnBrk="0">
      <a:lnSpc>
        <a:spcPct val="125000"/>
      </a:lnSpc>
      <a:defRPr sz="2400">
        <a:latin typeface="+mj-lt"/>
        <a:ea typeface="+mj-ea"/>
        <a:cs typeface="+mj-cs"/>
        <a:sym typeface="Avenir Roman"/>
      </a:defRPr>
    </a:lvl6pPr>
    <a:lvl7pPr indent="1371600" defTabSz="457200" latinLnBrk="0">
      <a:lnSpc>
        <a:spcPct val="125000"/>
      </a:lnSpc>
      <a:defRPr sz="2400">
        <a:latin typeface="+mj-lt"/>
        <a:ea typeface="+mj-ea"/>
        <a:cs typeface="+mj-cs"/>
        <a:sym typeface="Avenir Roman"/>
      </a:defRPr>
    </a:lvl7pPr>
    <a:lvl8pPr indent="1600200" defTabSz="457200" latinLnBrk="0">
      <a:lnSpc>
        <a:spcPct val="125000"/>
      </a:lnSpc>
      <a:defRPr sz="2400">
        <a:latin typeface="+mj-lt"/>
        <a:ea typeface="+mj-ea"/>
        <a:cs typeface="+mj-cs"/>
        <a:sym typeface="Avenir Roman"/>
      </a:defRPr>
    </a:lvl8pPr>
    <a:lvl9pPr indent="1828800" defTabSz="457200" latinLnBrk="0">
      <a:lnSpc>
        <a:spcPct val="125000"/>
      </a:lnSpc>
      <a:defRPr sz="2400">
        <a:latin typeface="+mj-lt"/>
        <a:ea typeface="+mj-ea"/>
        <a:cs typeface="+mj-cs"/>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lgn="l" defTabSz="457200" rtl="0" latinLnBrk="0">
              <a:lnSpc>
                <a:spcPct val="125000"/>
              </a:lnSpc>
            </a:pPr>
            <a:r>
              <a:rPr lang="fr-FR" dirty="0"/>
              <a:t>[JULIEN] Introduction : </a:t>
            </a:r>
          </a:p>
          <a:p>
            <a:pPr algn="l" defTabSz="457200" rtl="0" latinLnBrk="0">
              <a:lnSpc>
                <a:spcPct val="125000"/>
              </a:lnSpc>
            </a:pPr>
            <a:endParaRPr lang="fr-FR" dirty="0"/>
          </a:p>
          <a:p>
            <a:pPr marL="0" indent="0" algn="l" defTabSz="457200" rtl="0" latinLnBrk="0">
              <a:lnSpc>
                <a:spcPct val="125000"/>
              </a:lnSpc>
              <a:buFontTx/>
              <a:buNone/>
            </a:pPr>
            <a:endParaRPr lang="fr-FR" dirty="0"/>
          </a:p>
          <a:p>
            <a:pPr marL="342900" indent="-342900" algn="l" defTabSz="457200" rtl="0" latinLnBrk="0">
              <a:lnSpc>
                <a:spcPct val="125000"/>
              </a:lnSpc>
              <a:buFontTx/>
              <a:buChar char="-"/>
            </a:pPr>
            <a:r>
              <a:rPr lang="fr-FR" dirty="0"/>
              <a:t>Formation a 2 +/-</a:t>
            </a:r>
          </a:p>
          <a:p>
            <a:pPr marL="342900" indent="-342900" algn="l" defTabSz="457200" rtl="0" latinLnBrk="0">
              <a:lnSpc>
                <a:spcPct val="125000"/>
              </a:lnSpc>
              <a:buFontTx/>
              <a:buChar char="-"/>
            </a:pPr>
            <a:r>
              <a:rPr lang="fr-FR" dirty="0"/>
              <a:t>But de la formation (autonomie sur </a:t>
            </a:r>
            <a:r>
              <a:rPr lang="fr-FR" dirty="0" err="1"/>
              <a:t>Powershell</a:t>
            </a:r>
            <a:r>
              <a:rPr lang="fr-FR" dirty="0"/>
              <a:t>)</a:t>
            </a:r>
          </a:p>
          <a:p>
            <a:pPr marL="342900" indent="-342900" algn="l" defTabSz="457200" rtl="0" latinLnBrk="0">
              <a:lnSpc>
                <a:spcPct val="125000"/>
              </a:lnSpc>
              <a:buFontTx/>
              <a:buChar char="-"/>
            </a:pPr>
            <a:r>
              <a:rPr lang="fr-FR" dirty="0"/>
              <a:t>Présentation des 2 jours</a:t>
            </a:r>
          </a:p>
          <a:p>
            <a:pPr marL="342900" indent="-342900" algn="l" defTabSz="457200" rtl="0" latinLnBrk="0">
              <a:lnSpc>
                <a:spcPct val="125000"/>
              </a:lnSpc>
              <a:buFontTx/>
              <a:buChar char="-"/>
            </a:pPr>
            <a:r>
              <a:rPr lang="fr-FR" dirty="0"/>
              <a:t>Ne pas hésiter à taper les commandes</a:t>
            </a:r>
          </a:p>
          <a:p>
            <a:pPr marL="342900" indent="-342900" algn="l" defTabSz="457200" rtl="0" latinLnBrk="0">
              <a:lnSpc>
                <a:spcPct val="125000"/>
              </a:lnSpc>
              <a:buFontTx/>
              <a:buChar char="-"/>
            </a:pPr>
            <a:r>
              <a:rPr lang="fr-FR" dirty="0"/>
              <a:t>Tour de table</a:t>
            </a:r>
          </a:p>
          <a:p>
            <a:pPr marL="342900" indent="-342900" algn="l" defTabSz="457200" rtl="0" latinLnBrk="0">
              <a:lnSpc>
                <a:spcPct val="125000"/>
              </a:lnSpc>
              <a:buFontTx/>
              <a:buChar char="-"/>
            </a:pPr>
            <a:endParaRPr lang="fr-FR" dirty="0"/>
          </a:p>
          <a:p>
            <a:pPr marL="342900" indent="-342900" algn="l" defTabSz="457200" rtl="0" latinLnBrk="0">
              <a:lnSpc>
                <a:spcPct val="125000"/>
              </a:lnSpc>
              <a:buFontTx/>
              <a:buChar char="-"/>
            </a:pPr>
            <a:endParaRPr lang="fr-FR" dirty="0"/>
          </a:p>
          <a:p>
            <a:pPr marL="0" indent="0" algn="l" defTabSz="457200" rtl="0" latinLnBrk="0">
              <a:lnSpc>
                <a:spcPct val="125000"/>
              </a:lnSpc>
              <a:buFontTx/>
              <a:buNone/>
            </a:pPr>
            <a:endParaRPr lang="fr-FR" dirty="0"/>
          </a:p>
        </p:txBody>
      </p:sp>
    </p:spTree>
    <p:extLst>
      <p:ext uri="{BB962C8B-B14F-4D97-AF65-F5344CB8AC3E}">
        <p14:creationId xmlns:p14="http://schemas.microsoft.com/office/powerpoint/2010/main" val="17250541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defTabSz="457200" eaLnBrk="1" fontAlgn="auto" latinLnBrk="0" hangingPunct="1">
              <a:lnSpc>
                <a:spcPct val="125000"/>
              </a:lnSpc>
              <a:spcBef>
                <a:spcPts val="0"/>
              </a:spcBef>
              <a:spcAft>
                <a:spcPts val="0"/>
              </a:spcAft>
              <a:buClrTx/>
              <a:buSzTx/>
              <a:buFontTx/>
              <a:buNone/>
              <a:tabLst/>
              <a:defRPr/>
            </a:pPr>
            <a:r>
              <a:rPr lang="fr-FR" dirty="0"/>
              <a:t>[MATHIEU]</a:t>
            </a:r>
          </a:p>
          <a:p>
            <a:endParaRPr lang="fr-FR" dirty="0"/>
          </a:p>
        </p:txBody>
      </p:sp>
    </p:spTree>
    <p:extLst>
      <p:ext uri="{BB962C8B-B14F-4D97-AF65-F5344CB8AC3E}">
        <p14:creationId xmlns:p14="http://schemas.microsoft.com/office/powerpoint/2010/main" val="36530150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[MATHIEU]</a:t>
            </a:r>
          </a:p>
        </p:txBody>
      </p:sp>
    </p:spTree>
    <p:extLst>
      <p:ext uri="{BB962C8B-B14F-4D97-AF65-F5344CB8AC3E}">
        <p14:creationId xmlns:p14="http://schemas.microsoft.com/office/powerpoint/2010/main" val="36049649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[MATHIEU]</a:t>
            </a:r>
          </a:p>
        </p:txBody>
      </p:sp>
    </p:spTree>
    <p:extLst>
      <p:ext uri="{BB962C8B-B14F-4D97-AF65-F5344CB8AC3E}">
        <p14:creationId xmlns:p14="http://schemas.microsoft.com/office/powerpoint/2010/main" val="32816941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eaLnBrk="1" fontAlgn="auto" latinLnBrk="0" hangingPunct="1">
              <a:lnSpc>
                <a:spcPct val="150000"/>
              </a:lnSpc>
              <a:spcBef>
                <a:spcPts val="1500"/>
              </a:spcBef>
              <a:spcAft>
                <a:spcPts val="0"/>
              </a:spcAft>
              <a:buClrTx/>
              <a:buSzTx/>
              <a:buFontTx/>
              <a:buNone/>
              <a:tabLst/>
              <a:defRPr/>
            </a:pPr>
            <a:r>
              <a:rPr lang="fr-FR" dirty="0"/>
              <a:t>[MATHIEU]</a:t>
            </a:r>
          </a:p>
          <a:p>
            <a:pPr algn="l">
              <a:lnSpc>
                <a:spcPct val="150000"/>
              </a:lnSpc>
              <a:spcBef>
                <a:spcPts val="1500"/>
              </a:spcBef>
            </a:pPr>
            <a:endParaRPr lang="fr-FR" dirty="0"/>
          </a:p>
          <a:p>
            <a:pPr algn="l">
              <a:lnSpc>
                <a:spcPct val="150000"/>
              </a:lnSpc>
              <a:spcBef>
                <a:spcPts val="1500"/>
              </a:spcBef>
            </a:pPr>
            <a:endParaRPr lang="fr-FR" dirty="0"/>
          </a:p>
          <a:p>
            <a:pPr algn="l">
              <a:lnSpc>
                <a:spcPct val="150000"/>
              </a:lnSpc>
              <a:spcBef>
                <a:spcPts val="1500"/>
              </a:spcBef>
            </a:pPr>
            <a:r>
              <a:rPr lang="fr-FR" dirty="0"/>
              <a:t>Un appel ultérieur de la variable $variable nous renverra alors l'état de nos services Windows au moment de sa précédente exécution.</a:t>
            </a:r>
          </a:p>
          <a:p>
            <a:pPr algn="l">
              <a:lnSpc>
                <a:spcPct val="150000"/>
              </a:lnSpc>
              <a:spcBef>
                <a:spcPts val="1500"/>
              </a:spcBef>
            </a:pPr>
            <a:r>
              <a:rPr lang="fr-FR" dirty="0"/>
              <a:t>Cela nous permet d'enregistrer des informations des informations à un moment précis par exemple afin de pouvoir les comparer plus tard afin de s'assurer qu'une modification a bien eu lieu par exemple.</a:t>
            </a:r>
            <a:endParaRPr lang="en-US" dirty="0"/>
          </a:p>
          <a:p>
            <a:endParaRPr lang="fr-FR" dirty="0"/>
          </a:p>
        </p:txBody>
      </p:sp>
    </p:spTree>
    <p:extLst>
      <p:ext uri="{BB962C8B-B14F-4D97-AF65-F5344CB8AC3E}">
        <p14:creationId xmlns:p14="http://schemas.microsoft.com/office/powerpoint/2010/main" val="27542610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[MATHIEU]</a:t>
            </a:r>
          </a:p>
        </p:txBody>
      </p:sp>
    </p:spTree>
    <p:extLst>
      <p:ext uri="{BB962C8B-B14F-4D97-AF65-F5344CB8AC3E}">
        <p14:creationId xmlns:p14="http://schemas.microsoft.com/office/powerpoint/2010/main" val="1941702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defTabSz="457200" eaLnBrk="1" fontAlgn="auto" latinLnBrk="0" hangingPunct="1">
              <a:lnSpc>
                <a:spcPct val="125000"/>
              </a:lnSpc>
              <a:spcBef>
                <a:spcPts val="0"/>
              </a:spcBef>
              <a:spcAft>
                <a:spcPts val="0"/>
              </a:spcAft>
              <a:buClrTx/>
              <a:buSzTx/>
              <a:buFontTx/>
              <a:buNone/>
              <a:tabLst/>
              <a:defRPr/>
            </a:pPr>
            <a:r>
              <a:rPr lang="fr-FR" dirty="0"/>
              <a:t>[MATHIEU] &amp; JULIEN</a:t>
            </a:r>
          </a:p>
          <a:p>
            <a:endParaRPr lang="fr-FR" dirty="0"/>
          </a:p>
          <a:p>
            <a:endParaRPr lang="fr-FR" dirty="0"/>
          </a:p>
          <a:p>
            <a:r>
              <a:rPr lang="fr-FR" dirty="0"/>
              <a:t>Démo </a:t>
            </a:r>
            <a:r>
              <a:rPr lang="fr-FR" dirty="0" err="1"/>
              <a:t>PSCustomObject</a:t>
            </a:r>
            <a:r>
              <a:rPr lang="fr-FR" dirty="0"/>
              <a:t>	</a:t>
            </a:r>
          </a:p>
          <a:p>
            <a:endParaRPr lang="fr-FR" dirty="0"/>
          </a:p>
          <a:p>
            <a:r>
              <a:rPr lang="fr-FR" dirty="0"/>
              <a:t>Fichier = 3-PsCustomObject.ps1</a:t>
            </a:r>
          </a:p>
        </p:txBody>
      </p:sp>
    </p:spTree>
    <p:extLst>
      <p:ext uri="{BB962C8B-B14F-4D97-AF65-F5344CB8AC3E}">
        <p14:creationId xmlns:p14="http://schemas.microsoft.com/office/powerpoint/2010/main" val="29616551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defTabSz="457200" eaLnBrk="1" fontAlgn="auto" latinLnBrk="0" hangingPunct="1">
              <a:lnSpc>
                <a:spcPct val="125000"/>
              </a:lnSpc>
              <a:spcBef>
                <a:spcPts val="0"/>
              </a:spcBef>
              <a:spcAft>
                <a:spcPts val="0"/>
              </a:spcAft>
              <a:buClrTx/>
              <a:buSzTx/>
              <a:buFontTx/>
              <a:buNone/>
              <a:tabLst/>
              <a:defRPr/>
            </a:pPr>
            <a:r>
              <a:rPr lang="fr-FR" dirty="0"/>
              <a:t>[MATHIEU] &amp; JULIEN</a:t>
            </a:r>
          </a:p>
          <a:p>
            <a:endParaRPr lang="fr-FR" dirty="0"/>
          </a:p>
          <a:p>
            <a:endParaRPr lang="fr-FR" dirty="0"/>
          </a:p>
          <a:p>
            <a:r>
              <a:rPr lang="fr-FR" dirty="0"/>
              <a:t>Démo </a:t>
            </a:r>
            <a:r>
              <a:rPr lang="fr-FR" dirty="0" err="1"/>
              <a:t>PSCustomObject</a:t>
            </a:r>
            <a:r>
              <a:rPr lang="fr-FR" dirty="0"/>
              <a:t>	</a:t>
            </a:r>
          </a:p>
          <a:p>
            <a:endParaRPr lang="fr-FR" dirty="0"/>
          </a:p>
          <a:p>
            <a:r>
              <a:rPr lang="fr-FR" dirty="0"/>
              <a:t>Fichier = 3-PsCustomObject.ps1</a:t>
            </a:r>
          </a:p>
        </p:txBody>
      </p:sp>
    </p:spTree>
    <p:extLst>
      <p:ext uri="{BB962C8B-B14F-4D97-AF65-F5344CB8AC3E}">
        <p14:creationId xmlns:p14="http://schemas.microsoft.com/office/powerpoint/2010/main" val="2227104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defTabSz="457200" eaLnBrk="1" fontAlgn="auto" latinLnBrk="0" hangingPunct="1">
              <a:lnSpc>
                <a:spcPct val="125000"/>
              </a:lnSpc>
              <a:spcBef>
                <a:spcPts val="0"/>
              </a:spcBef>
              <a:spcAft>
                <a:spcPts val="0"/>
              </a:spcAft>
              <a:buClrTx/>
              <a:buSzTx/>
              <a:buFontTx/>
              <a:buNone/>
              <a:tabLst/>
              <a:defRPr/>
            </a:pPr>
            <a:r>
              <a:rPr lang="fr-FR" dirty="0"/>
              <a:t>[MATHIEU] &amp; JULIEN</a:t>
            </a:r>
          </a:p>
          <a:p>
            <a:endParaRPr lang="fr-FR" dirty="0"/>
          </a:p>
          <a:p>
            <a:pPr marL="0" marR="0" lvl="0" indent="0" defTabSz="457200" eaLnBrk="1" fontAlgn="auto" latinLnBrk="0" hangingPunct="1">
              <a:lnSpc>
                <a:spcPct val="125000"/>
              </a:lnSpc>
              <a:spcBef>
                <a:spcPts val="0"/>
              </a:spcBef>
              <a:spcAft>
                <a:spcPts val="0"/>
              </a:spcAft>
              <a:buClrTx/>
              <a:buSzTx/>
              <a:buFontTx/>
              <a:buNone/>
              <a:tabLst/>
              <a:defRPr/>
            </a:pPr>
            <a:r>
              <a:rPr lang="fr-FR" dirty="0"/>
              <a:t>Différence entre </a:t>
            </a:r>
            <a:r>
              <a:rPr lang="fr-FR" dirty="0" err="1"/>
              <a:t>Hashtable</a:t>
            </a:r>
            <a:r>
              <a:rPr lang="fr-FR" dirty="0"/>
              <a:t> &amp; </a:t>
            </a:r>
            <a:r>
              <a:rPr lang="fr-FR" dirty="0" err="1"/>
              <a:t>PSCustomObject</a:t>
            </a:r>
            <a:endParaRPr lang="fr-FR" dirty="0"/>
          </a:p>
          <a:p>
            <a:endParaRPr lang="fr-FR" dirty="0"/>
          </a:p>
          <a:p>
            <a:r>
              <a:rPr lang="fr-FR" dirty="0"/>
              <a:t>Démo </a:t>
            </a:r>
            <a:r>
              <a:rPr lang="fr-FR" dirty="0" err="1"/>
              <a:t>PSCustomObject</a:t>
            </a:r>
            <a:r>
              <a:rPr lang="fr-FR" dirty="0"/>
              <a:t>	</a:t>
            </a:r>
          </a:p>
          <a:p>
            <a:endParaRPr lang="fr-FR" dirty="0"/>
          </a:p>
          <a:p>
            <a:r>
              <a:rPr lang="fr-FR" dirty="0"/>
              <a:t>Fichier = 3-PsCustomObject.ps1</a:t>
            </a:r>
          </a:p>
        </p:txBody>
      </p:sp>
    </p:spTree>
    <p:extLst>
      <p:ext uri="{BB962C8B-B14F-4D97-AF65-F5344CB8AC3E}">
        <p14:creationId xmlns:p14="http://schemas.microsoft.com/office/powerpoint/2010/main" val="6279626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[MATHIEU]</a:t>
            </a:r>
          </a:p>
        </p:txBody>
      </p:sp>
    </p:spTree>
    <p:extLst>
      <p:ext uri="{BB962C8B-B14F-4D97-AF65-F5344CB8AC3E}">
        <p14:creationId xmlns:p14="http://schemas.microsoft.com/office/powerpoint/2010/main" val="5170564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[MATHIEU]</a:t>
            </a:r>
          </a:p>
        </p:txBody>
      </p:sp>
    </p:spTree>
    <p:extLst>
      <p:ext uri="{BB962C8B-B14F-4D97-AF65-F5344CB8AC3E}">
        <p14:creationId xmlns:p14="http://schemas.microsoft.com/office/powerpoint/2010/main" val="2021484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lgn="l" defTabSz="457200" rtl="0" latinLnBrk="0">
              <a:lnSpc>
                <a:spcPct val="125000"/>
              </a:lnSpc>
            </a:pPr>
            <a:endParaRPr lang="fr-FR" dirty="0"/>
          </a:p>
        </p:txBody>
      </p:sp>
    </p:spTree>
    <p:extLst>
      <p:ext uri="{BB962C8B-B14F-4D97-AF65-F5344CB8AC3E}">
        <p14:creationId xmlns:p14="http://schemas.microsoft.com/office/powerpoint/2010/main" val="14629664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defTabSz="457200" eaLnBrk="1" fontAlgn="auto" latinLnBrk="0" hangingPunct="1">
              <a:lnSpc>
                <a:spcPct val="125000"/>
              </a:lnSpc>
              <a:spcBef>
                <a:spcPts val="0"/>
              </a:spcBef>
              <a:spcAft>
                <a:spcPts val="0"/>
              </a:spcAft>
              <a:buClrTx/>
              <a:buSzTx/>
              <a:buFontTx/>
              <a:buNone/>
              <a:tabLst/>
              <a:defRPr/>
            </a:pPr>
            <a:r>
              <a:rPr lang="fr-FR"/>
              <a:t>[MATHIEU]</a:t>
            </a:r>
          </a:p>
          <a:p>
            <a:endParaRPr lang="fr-FR"/>
          </a:p>
          <a:p>
            <a:endParaRPr lang="fr-FR"/>
          </a:p>
          <a:p>
            <a:r>
              <a:rPr lang="fr-FR"/>
              <a:t>Listes Opérateurs</a:t>
            </a:r>
          </a:p>
          <a:p>
            <a:r>
              <a:rPr lang="fr-FR" err="1"/>
              <a:t>Get</a:t>
            </a:r>
            <a:r>
              <a:rPr lang="fr-FR"/>
              <a:t>-Help </a:t>
            </a:r>
            <a:r>
              <a:rPr lang="fr-FR" err="1"/>
              <a:t>About_Comparison_Operators</a:t>
            </a:r>
            <a:endParaRPr lang="fr-FR"/>
          </a:p>
        </p:txBody>
      </p:sp>
    </p:spTree>
    <p:extLst>
      <p:ext uri="{BB962C8B-B14F-4D97-AF65-F5344CB8AC3E}">
        <p14:creationId xmlns:p14="http://schemas.microsoft.com/office/powerpoint/2010/main" val="15542561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defTabSz="457200" eaLnBrk="1" fontAlgn="auto" latinLnBrk="0" hangingPunct="1">
              <a:lnSpc>
                <a:spcPct val="125000"/>
              </a:lnSpc>
              <a:spcBef>
                <a:spcPts val="0"/>
              </a:spcBef>
              <a:spcAft>
                <a:spcPts val="0"/>
              </a:spcAft>
              <a:buClrTx/>
              <a:buSzTx/>
              <a:buFontTx/>
              <a:buNone/>
              <a:tabLst/>
              <a:defRPr/>
            </a:pPr>
            <a:r>
              <a:rPr lang="fr-FR"/>
              <a:t>[MATHIEU]</a:t>
            </a:r>
          </a:p>
          <a:p>
            <a:endParaRPr lang="fr-FR"/>
          </a:p>
          <a:p>
            <a:endParaRPr lang="fr-FR"/>
          </a:p>
          <a:p>
            <a:r>
              <a:rPr lang="fr-FR"/>
              <a:t>Listes Opérateurs</a:t>
            </a:r>
          </a:p>
          <a:p>
            <a:r>
              <a:rPr lang="fr-FR" err="1"/>
              <a:t>Get</a:t>
            </a:r>
            <a:r>
              <a:rPr lang="fr-FR"/>
              <a:t>-Help </a:t>
            </a:r>
            <a:r>
              <a:rPr lang="fr-FR" err="1"/>
              <a:t>About_Comparison_Operators</a:t>
            </a:r>
            <a:endParaRPr lang="fr-FR"/>
          </a:p>
        </p:txBody>
      </p:sp>
    </p:spTree>
    <p:extLst>
      <p:ext uri="{BB962C8B-B14F-4D97-AF65-F5344CB8AC3E}">
        <p14:creationId xmlns:p14="http://schemas.microsoft.com/office/powerpoint/2010/main" val="12810794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defTabSz="457200" eaLnBrk="1" fontAlgn="auto" latinLnBrk="0" hangingPunct="1">
              <a:lnSpc>
                <a:spcPct val="125000"/>
              </a:lnSpc>
              <a:spcBef>
                <a:spcPts val="0"/>
              </a:spcBef>
              <a:spcAft>
                <a:spcPts val="0"/>
              </a:spcAft>
              <a:buClrTx/>
              <a:buSzTx/>
              <a:buFontTx/>
              <a:buNone/>
              <a:tabLst/>
              <a:defRPr/>
            </a:pPr>
            <a:r>
              <a:rPr lang="fr-FR"/>
              <a:t>[MATHIEU]</a:t>
            </a:r>
          </a:p>
          <a:p>
            <a:endParaRPr lang="fr-FR"/>
          </a:p>
          <a:p>
            <a:endParaRPr lang="fr-FR"/>
          </a:p>
          <a:p>
            <a:r>
              <a:rPr lang="fr-FR"/>
              <a:t>Listes Opérateurs</a:t>
            </a:r>
          </a:p>
          <a:p>
            <a:r>
              <a:rPr lang="fr-FR" err="1"/>
              <a:t>Get</a:t>
            </a:r>
            <a:r>
              <a:rPr lang="fr-FR"/>
              <a:t>-Help </a:t>
            </a:r>
            <a:r>
              <a:rPr lang="fr-FR" err="1"/>
              <a:t>About_Arithmetic_Operators</a:t>
            </a:r>
          </a:p>
        </p:txBody>
      </p:sp>
    </p:spTree>
    <p:extLst>
      <p:ext uri="{BB962C8B-B14F-4D97-AF65-F5344CB8AC3E}">
        <p14:creationId xmlns:p14="http://schemas.microsoft.com/office/powerpoint/2010/main" val="5798469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a:p>
            <a:pPr marL="0" marR="0" lvl="0" indent="0" defTabSz="457200" eaLnBrk="1" fontAlgn="auto" latinLnBrk="0" hangingPunct="1">
              <a:lnSpc>
                <a:spcPct val="125000"/>
              </a:lnSpc>
              <a:spcBef>
                <a:spcPts val="0"/>
              </a:spcBef>
              <a:spcAft>
                <a:spcPts val="0"/>
              </a:spcAft>
              <a:buClrTx/>
              <a:buSzTx/>
              <a:buFontTx/>
              <a:buNone/>
              <a:tabLst/>
              <a:defRPr/>
            </a:pPr>
            <a:r>
              <a:rPr lang="fr-FR"/>
              <a:t>[MATHIEU]</a:t>
            </a:r>
          </a:p>
          <a:p>
            <a:endParaRPr lang="fr-FR"/>
          </a:p>
          <a:p>
            <a:r>
              <a:rPr lang="fr-FR"/>
              <a:t>Listes Opérateurs</a:t>
            </a:r>
          </a:p>
          <a:p>
            <a:r>
              <a:rPr lang="fr-FR" err="1"/>
              <a:t>Get</a:t>
            </a:r>
            <a:r>
              <a:rPr lang="fr-FR"/>
              <a:t>-Help </a:t>
            </a:r>
            <a:r>
              <a:rPr lang="fr-FR" err="1"/>
              <a:t>About_Arithmetic_Operators</a:t>
            </a:r>
          </a:p>
        </p:txBody>
      </p:sp>
    </p:spTree>
    <p:extLst>
      <p:ext uri="{BB962C8B-B14F-4D97-AF65-F5344CB8AC3E}">
        <p14:creationId xmlns:p14="http://schemas.microsoft.com/office/powerpoint/2010/main" val="36937528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defTabSz="457200" eaLnBrk="1" fontAlgn="auto" latinLnBrk="0" hangingPunct="1">
              <a:lnSpc>
                <a:spcPct val="125000"/>
              </a:lnSpc>
              <a:spcBef>
                <a:spcPts val="0"/>
              </a:spcBef>
              <a:spcAft>
                <a:spcPts val="0"/>
              </a:spcAft>
              <a:buClrTx/>
              <a:buSzTx/>
              <a:buFontTx/>
              <a:buNone/>
              <a:tabLst/>
              <a:defRPr/>
            </a:pPr>
            <a:r>
              <a:rPr lang="fr-FR"/>
              <a:t>[MATHIEU]</a:t>
            </a:r>
          </a:p>
          <a:p>
            <a:endParaRPr lang="en-US"/>
          </a:p>
          <a:p>
            <a:endParaRPr lang="en-US"/>
          </a:p>
          <a:p>
            <a:r>
              <a:rPr lang="en-US"/>
              <a:t>Demo $8 / $</a:t>
            </a:r>
            <a:r>
              <a:rPr lang="en-US" err="1"/>
              <a:t>PSItem</a:t>
            </a:r>
            <a:r>
              <a:rPr lang="en-US"/>
              <a:t> = 1..5 | </a:t>
            </a:r>
            <a:r>
              <a:rPr lang="en-US" err="1"/>
              <a:t>Foreach</a:t>
            </a:r>
            <a:r>
              <a:rPr lang="en-US"/>
              <a:t>-Object { Write-Host "The current item is $_" } </a:t>
            </a:r>
            <a:endParaRPr lang="fr-FR"/>
          </a:p>
        </p:txBody>
      </p:sp>
    </p:spTree>
    <p:extLst>
      <p:ext uri="{BB962C8B-B14F-4D97-AF65-F5344CB8AC3E}">
        <p14:creationId xmlns:p14="http://schemas.microsoft.com/office/powerpoint/2010/main" val="31542773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eaLnBrk="1" fontAlgn="auto" latinLnBrk="0" hangingPunct="1">
              <a:lnSpc>
                <a:spcPct val="125000"/>
              </a:lnSpc>
              <a:spcBef>
                <a:spcPts val="0"/>
              </a:spcBef>
              <a:spcAft>
                <a:spcPts val="0"/>
              </a:spcAft>
              <a:buClrTx/>
              <a:buSzTx/>
              <a:buFontTx/>
              <a:buNone/>
              <a:tabLst/>
              <a:defRPr/>
            </a:pPr>
            <a:r>
              <a:rPr lang="fr-FR" dirty="0"/>
              <a:t>[MATHIEU]</a:t>
            </a:r>
          </a:p>
          <a:p>
            <a:pPr algn="l"/>
            <a:endParaRPr lang="en-US" dirty="0"/>
          </a:p>
          <a:p>
            <a:pPr algn="l"/>
            <a:endParaRPr lang="en-US" dirty="0"/>
          </a:p>
          <a:p>
            <a:pPr algn="l"/>
            <a:r>
              <a:rPr lang="en-US" dirty="0"/>
              <a:t>$Proc = Get-</a:t>
            </a:r>
            <a:r>
              <a:rPr lang="en-US" dirty="0" err="1"/>
              <a:t>ChildItem</a:t>
            </a:r>
            <a:r>
              <a:rPr lang="en-US" dirty="0"/>
              <a:t> C:\Windows</a:t>
            </a:r>
            <a:endParaRPr lang="fr-FR" dirty="0"/>
          </a:p>
          <a:p>
            <a:pPr algn="l"/>
            <a:r>
              <a:rPr lang="en-US" dirty="0"/>
              <a:t>$</a:t>
            </a:r>
            <a:r>
              <a:rPr lang="en-US" dirty="0" err="1"/>
              <a:t>ProcCount</a:t>
            </a:r>
            <a:r>
              <a:rPr lang="en-US" dirty="0"/>
              <a:t> = $</a:t>
            </a:r>
            <a:r>
              <a:rPr lang="en-US" dirty="0" err="1"/>
              <a:t>Proc.Count</a:t>
            </a:r>
            <a:endParaRPr lang="en-US" dirty="0"/>
          </a:p>
          <a:p>
            <a:pPr algn="l"/>
            <a:r>
              <a:rPr lang="en-US" dirty="0"/>
              <a:t>$Position = Get-Random -Maximum $</a:t>
            </a:r>
            <a:r>
              <a:rPr lang="en-US" dirty="0" err="1"/>
              <a:t>ProcCount</a:t>
            </a:r>
            <a:endParaRPr lang="en-US" dirty="0"/>
          </a:p>
          <a:p>
            <a:pPr algn="l"/>
            <a:r>
              <a:rPr lang="en-US" dirty="0">
                <a:solidFill>
                  <a:srgbClr val="FFFFFF"/>
                </a:solidFill>
              </a:rPr>
              <a:t> </a:t>
            </a:r>
            <a:endParaRPr lang="en-US" dirty="0"/>
          </a:p>
          <a:p>
            <a:pPr algn="l"/>
            <a:r>
              <a:rPr lang="en-US" dirty="0"/>
              <a:t>$Compare = 1024</a:t>
            </a:r>
          </a:p>
          <a:p>
            <a:pPr algn="l"/>
            <a:r>
              <a:rPr lang="en-US" dirty="0">
                <a:solidFill>
                  <a:srgbClr val="FFFFFF"/>
                </a:solidFill>
              </a:rPr>
              <a:t> </a:t>
            </a:r>
            <a:endParaRPr lang="en-US" dirty="0"/>
          </a:p>
          <a:p>
            <a:pPr algn="l"/>
            <a:r>
              <a:rPr lang="en-US" dirty="0"/>
              <a:t>$Proc[$Position]</a:t>
            </a:r>
          </a:p>
          <a:p>
            <a:pPr algn="l"/>
            <a:r>
              <a:rPr lang="en-US" dirty="0"/>
              <a:t>$Proc[$Position].</a:t>
            </a:r>
            <a:r>
              <a:rPr lang="en-US" dirty="0" err="1"/>
              <a:t>Name.ToUpper</a:t>
            </a:r>
            <a:r>
              <a:rPr lang="en-US" dirty="0"/>
              <a:t>()</a:t>
            </a:r>
          </a:p>
          <a:p>
            <a:pPr algn="l"/>
            <a:r>
              <a:rPr lang="en-US" dirty="0"/>
              <a:t>$Proc[$Position].Id -</a:t>
            </a:r>
            <a:r>
              <a:rPr lang="en-US" dirty="0" err="1"/>
              <a:t>gt</a:t>
            </a:r>
            <a:r>
              <a:rPr lang="en-US" dirty="0"/>
              <a:t> $Compare</a:t>
            </a:r>
          </a:p>
          <a:p>
            <a:pPr algn="l"/>
            <a:endParaRPr lang="en-US" dirty="0"/>
          </a:p>
        </p:txBody>
      </p:sp>
    </p:spTree>
    <p:extLst>
      <p:ext uri="{BB962C8B-B14F-4D97-AF65-F5344CB8AC3E}">
        <p14:creationId xmlns:p14="http://schemas.microsoft.com/office/powerpoint/2010/main" val="7177088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eaLnBrk="1" fontAlgn="auto" latinLnBrk="0" hangingPunct="1">
              <a:lnSpc>
                <a:spcPct val="125000"/>
              </a:lnSpc>
              <a:spcBef>
                <a:spcPts val="0"/>
              </a:spcBef>
              <a:spcAft>
                <a:spcPts val="0"/>
              </a:spcAft>
              <a:buClrTx/>
              <a:buSzTx/>
              <a:buFontTx/>
              <a:buNone/>
              <a:tabLst/>
              <a:defRPr/>
            </a:pPr>
            <a:r>
              <a:rPr lang="fr-FR" dirty="0"/>
              <a:t>[MATHIEU]</a:t>
            </a:r>
          </a:p>
          <a:p>
            <a:pPr algn="l"/>
            <a:endParaRPr lang="en-US" dirty="0"/>
          </a:p>
          <a:p>
            <a:pPr algn="l"/>
            <a:endParaRPr lang="en-US" dirty="0"/>
          </a:p>
          <a:p>
            <a:pPr algn="l"/>
            <a:r>
              <a:rPr lang="en-US" dirty="0"/>
              <a:t>$Proc = Get-</a:t>
            </a:r>
            <a:r>
              <a:rPr lang="en-US" dirty="0" err="1"/>
              <a:t>ChildItem</a:t>
            </a:r>
            <a:r>
              <a:rPr lang="en-US" dirty="0"/>
              <a:t> C:\Windows</a:t>
            </a:r>
            <a:endParaRPr lang="fr-FR" dirty="0"/>
          </a:p>
          <a:p>
            <a:pPr algn="l"/>
            <a:r>
              <a:rPr lang="en-US" dirty="0"/>
              <a:t>$</a:t>
            </a:r>
            <a:r>
              <a:rPr lang="en-US" dirty="0" err="1"/>
              <a:t>ProcCount</a:t>
            </a:r>
            <a:r>
              <a:rPr lang="en-US" dirty="0"/>
              <a:t> = $</a:t>
            </a:r>
            <a:r>
              <a:rPr lang="en-US" dirty="0" err="1"/>
              <a:t>Proc.Count</a:t>
            </a:r>
            <a:endParaRPr lang="en-US" dirty="0"/>
          </a:p>
          <a:p>
            <a:pPr algn="l"/>
            <a:r>
              <a:rPr lang="en-US" dirty="0"/>
              <a:t>$Position = Get-Random -Maximum $</a:t>
            </a:r>
            <a:r>
              <a:rPr lang="en-US" dirty="0" err="1"/>
              <a:t>ProcCount</a:t>
            </a:r>
            <a:endParaRPr lang="en-US" dirty="0"/>
          </a:p>
          <a:p>
            <a:pPr algn="l"/>
            <a:r>
              <a:rPr lang="en-US" dirty="0">
                <a:solidFill>
                  <a:srgbClr val="FFFFFF"/>
                </a:solidFill>
              </a:rPr>
              <a:t> </a:t>
            </a:r>
            <a:endParaRPr lang="en-US" dirty="0"/>
          </a:p>
          <a:p>
            <a:pPr algn="l"/>
            <a:r>
              <a:rPr lang="en-US" dirty="0"/>
              <a:t>$Compare = 1024</a:t>
            </a:r>
          </a:p>
          <a:p>
            <a:pPr algn="l"/>
            <a:r>
              <a:rPr lang="en-US" dirty="0">
                <a:solidFill>
                  <a:srgbClr val="FFFFFF"/>
                </a:solidFill>
              </a:rPr>
              <a:t> </a:t>
            </a:r>
            <a:endParaRPr lang="en-US" dirty="0"/>
          </a:p>
          <a:p>
            <a:pPr algn="l"/>
            <a:r>
              <a:rPr lang="en-US" dirty="0"/>
              <a:t>$Proc[$Position]</a:t>
            </a:r>
          </a:p>
          <a:p>
            <a:pPr algn="l"/>
            <a:r>
              <a:rPr lang="en-US" dirty="0"/>
              <a:t>$Proc[$Position].</a:t>
            </a:r>
            <a:r>
              <a:rPr lang="en-US" dirty="0" err="1"/>
              <a:t>Name.ToUpper</a:t>
            </a:r>
            <a:r>
              <a:rPr lang="en-US" dirty="0"/>
              <a:t>()</a:t>
            </a:r>
          </a:p>
          <a:p>
            <a:pPr algn="l"/>
            <a:r>
              <a:rPr lang="en-US" dirty="0"/>
              <a:t>$Proc[$Position].Id -</a:t>
            </a:r>
            <a:r>
              <a:rPr lang="en-US" dirty="0" err="1"/>
              <a:t>gt</a:t>
            </a:r>
            <a:r>
              <a:rPr lang="en-US" dirty="0"/>
              <a:t> $Compare</a:t>
            </a:r>
          </a:p>
          <a:p>
            <a:pPr algn="l"/>
            <a:endParaRPr lang="en-US" dirty="0"/>
          </a:p>
        </p:txBody>
      </p:sp>
    </p:spTree>
    <p:extLst>
      <p:ext uri="{BB962C8B-B14F-4D97-AF65-F5344CB8AC3E}">
        <p14:creationId xmlns:p14="http://schemas.microsoft.com/office/powerpoint/2010/main" val="2748296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lgn="l" defTabSz="457200" rtl="0" latinLnBrk="0">
              <a:lnSpc>
                <a:spcPct val="125000"/>
              </a:lnSpc>
            </a:pPr>
            <a:endParaRPr lang="fr-FR"/>
          </a:p>
        </p:txBody>
      </p:sp>
    </p:spTree>
    <p:extLst>
      <p:ext uri="{BB962C8B-B14F-4D97-AF65-F5344CB8AC3E}">
        <p14:creationId xmlns:p14="http://schemas.microsoft.com/office/powerpoint/2010/main" val="8018863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defTabSz="457200" eaLnBrk="1" fontAlgn="auto" latinLnBrk="0" hangingPunct="1">
              <a:lnSpc>
                <a:spcPct val="125000"/>
              </a:lnSpc>
              <a:spcBef>
                <a:spcPts val="0"/>
              </a:spcBef>
              <a:spcAft>
                <a:spcPts val="0"/>
              </a:spcAft>
              <a:buClrTx/>
              <a:buSzTx/>
              <a:buFontTx/>
              <a:buNone/>
              <a:tabLst/>
              <a:defRPr/>
            </a:pPr>
            <a:r>
              <a:rPr lang="fr-FR"/>
              <a:t>[MATHIEU]</a:t>
            </a:r>
          </a:p>
          <a:p>
            <a:endParaRPr lang="fr-FR"/>
          </a:p>
          <a:p>
            <a:endParaRPr lang="fr-FR"/>
          </a:p>
          <a:p>
            <a:r>
              <a:rPr lang="fr-FR"/>
              <a:t>Exemple :  </a:t>
            </a:r>
            <a:r>
              <a:rPr lang="fr-FR" err="1"/>
              <a:t>Get</a:t>
            </a:r>
            <a:r>
              <a:rPr lang="fr-FR"/>
              <a:t>-Service | Out-</a:t>
            </a:r>
            <a:r>
              <a:rPr lang="fr-FR" err="1"/>
              <a:t>GridView</a:t>
            </a:r>
          </a:p>
          <a:p>
            <a:endParaRPr lang="fr-FR"/>
          </a:p>
          <a:p>
            <a:endParaRPr lang="fr-FR"/>
          </a:p>
        </p:txBody>
      </p:sp>
    </p:spTree>
    <p:extLst>
      <p:ext uri="{BB962C8B-B14F-4D97-AF65-F5344CB8AC3E}">
        <p14:creationId xmlns:p14="http://schemas.microsoft.com/office/powerpoint/2010/main" val="5716480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defTabSz="457200" eaLnBrk="1" fontAlgn="auto" latinLnBrk="0" hangingPunct="1">
              <a:lnSpc>
                <a:spcPct val="125000"/>
              </a:lnSpc>
              <a:spcBef>
                <a:spcPts val="0"/>
              </a:spcBef>
              <a:spcAft>
                <a:spcPts val="0"/>
              </a:spcAft>
              <a:buClrTx/>
              <a:buSzTx/>
              <a:buFontTx/>
              <a:buNone/>
              <a:tabLst/>
              <a:defRPr/>
            </a:pPr>
            <a:r>
              <a:rPr lang="fr-FR" dirty="0"/>
              <a:t>[MATHIEU]</a:t>
            </a:r>
          </a:p>
          <a:p>
            <a:endParaRPr lang="fr-FR" dirty="0"/>
          </a:p>
          <a:p>
            <a:r>
              <a:rPr lang="fr-FR" dirty="0"/>
              <a:t># Bon, c'est presque vrai, il est également possible de les utiliser ainsi : </a:t>
            </a:r>
          </a:p>
          <a:p>
            <a:endParaRPr lang="fr-FR" dirty="0"/>
          </a:p>
          <a:p>
            <a:pPr algn="l"/>
            <a:r>
              <a:rPr lang="fr-FR" dirty="0"/>
              <a:t>$Variable = </a:t>
            </a:r>
            <a:r>
              <a:rPr lang="fr-FR" dirty="0" err="1"/>
              <a:t>get</a:t>
            </a:r>
            <a:r>
              <a:rPr lang="fr-FR" dirty="0"/>
              <a:t>-process</a:t>
            </a:r>
            <a:br>
              <a:rPr lang="fr-FR" dirty="0">
                <a:latin typeface="Avenir Roman"/>
              </a:rPr>
            </a:br>
            <a:r>
              <a:rPr lang="fr-FR" dirty="0"/>
              <a:t>Select-</a:t>
            </a:r>
            <a:r>
              <a:rPr lang="fr-FR" dirty="0" err="1"/>
              <a:t>object</a:t>
            </a:r>
            <a:r>
              <a:rPr lang="fr-FR" dirty="0"/>
              <a:t> -</a:t>
            </a:r>
            <a:r>
              <a:rPr lang="fr-FR" dirty="0" err="1"/>
              <a:t>inputobject</a:t>
            </a:r>
            <a:r>
              <a:rPr lang="fr-FR" dirty="0"/>
              <a:t> $Variable</a:t>
            </a:r>
          </a:p>
          <a:p>
            <a:pPr algn="l"/>
            <a:endParaRPr lang="fr-FR" dirty="0"/>
          </a:p>
          <a:p>
            <a:pPr algn="l"/>
            <a:r>
              <a:rPr lang="fr-FR" dirty="0"/>
              <a:t>Mais ce n'est pour ainsi dire quasiment jamais le cas</a:t>
            </a:r>
          </a:p>
        </p:txBody>
      </p:sp>
    </p:spTree>
    <p:extLst>
      <p:ext uri="{BB962C8B-B14F-4D97-AF65-F5344CB8AC3E}">
        <p14:creationId xmlns:p14="http://schemas.microsoft.com/office/powerpoint/2010/main" val="289489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[JULIEN]</a:t>
            </a:r>
          </a:p>
          <a:p>
            <a:endParaRPr lang="fr-FR"/>
          </a:p>
          <a:p>
            <a:pPr marL="342900" indent="-342900">
              <a:buFontTx/>
              <a:buChar char="-"/>
            </a:pPr>
            <a:r>
              <a:rPr lang="fr-FR"/>
              <a:t>Nombre de commandes par version.</a:t>
            </a:r>
          </a:p>
          <a:p>
            <a:pPr marL="342900" indent="-342900">
              <a:buFontTx/>
              <a:buChar char="-"/>
            </a:pPr>
            <a:r>
              <a:rPr lang="fr-FR"/>
              <a:t>FORMATION axé sur PS5</a:t>
            </a:r>
          </a:p>
          <a:p>
            <a:pPr marL="342900" indent="-342900">
              <a:buFontTx/>
              <a:buChar char="-"/>
            </a:pPr>
            <a:endParaRPr lang="fr-FR"/>
          </a:p>
        </p:txBody>
      </p:sp>
    </p:spTree>
    <p:extLst>
      <p:ext uri="{BB962C8B-B14F-4D97-AF65-F5344CB8AC3E}">
        <p14:creationId xmlns:p14="http://schemas.microsoft.com/office/powerpoint/2010/main" val="1508357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eaLnBrk="1" fontAlgn="auto" latinLnBrk="0" hangingPunct="1">
              <a:lnSpc>
                <a:spcPct val="125000"/>
              </a:lnSpc>
              <a:spcBef>
                <a:spcPts val="0"/>
              </a:spcBef>
              <a:spcAft>
                <a:spcPts val="0"/>
              </a:spcAft>
              <a:buClrTx/>
              <a:buSzTx/>
              <a:buFontTx/>
              <a:buNone/>
              <a:tabLst/>
              <a:defRPr/>
            </a:pPr>
            <a:r>
              <a:rPr lang="fr-FR" dirty="0"/>
              <a:t>[MATHIEU]</a:t>
            </a:r>
          </a:p>
          <a:p>
            <a:pPr algn="l"/>
            <a:endParaRPr lang="fr-FR" dirty="0"/>
          </a:p>
          <a:p>
            <a:pPr algn="l"/>
            <a:r>
              <a:rPr lang="fr-FR" dirty="0"/>
              <a:t># Attention piège de l'affichage différent du contenu d'un objet</a:t>
            </a:r>
          </a:p>
          <a:p>
            <a:pPr algn="l"/>
            <a:r>
              <a:rPr lang="fr-FR" dirty="0" err="1"/>
              <a:t>Get</a:t>
            </a:r>
            <a:r>
              <a:rPr lang="fr-FR" dirty="0"/>
              <a:t>-Service</a:t>
            </a:r>
          </a:p>
          <a:p>
            <a:pPr algn="l"/>
            <a:r>
              <a:rPr lang="fr-FR" dirty="0" err="1"/>
              <a:t>Get</a:t>
            </a:r>
            <a:r>
              <a:rPr lang="fr-FR" dirty="0"/>
              <a:t>-Service | Select-Object * </a:t>
            </a:r>
          </a:p>
          <a:p>
            <a:pPr algn="l"/>
            <a:r>
              <a:rPr lang="fr-FR" dirty="0" err="1"/>
              <a:t>Get</a:t>
            </a:r>
            <a:r>
              <a:rPr lang="fr-FR" dirty="0"/>
              <a:t>-Service | Select-Object Name, </a:t>
            </a:r>
            <a:r>
              <a:rPr lang="fr-FR" dirty="0" err="1"/>
              <a:t>Status</a:t>
            </a:r>
            <a:r>
              <a:rPr lang="fr-FR" dirty="0"/>
              <a:t>, </a:t>
            </a:r>
            <a:r>
              <a:rPr lang="fr-FR" dirty="0" err="1"/>
              <a:t>StartType,CanStop</a:t>
            </a:r>
            <a:endParaRPr lang="fr-FR" dirty="0"/>
          </a:p>
          <a:p>
            <a:pPr algn="l"/>
            <a:endParaRPr lang="fr-FR" dirty="0"/>
          </a:p>
          <a:p>
            <a:pPr algn="l"/>
            <a:r>
              <a:rPr lang="fr-FR" dirty="0"/>
              <a:t># Aparté</a:t>
            </a:r>
          </a:p>
          <a:p>
            <a:pPr algn="l"/>
            <a:r>
              <a:rPr lang="fr-FR" dirty="0"/>
              <a:t># Dans ce genre de cas, l'affichage peut devenir très vite complique à lire</a:t>
            </a:r>
          </a:p>
          <a:p>
            <a:pPr algn="l"/>
            <a:r>
              <a:rPr lang="fr-FR" dirty="0"/>
              <a:t># Il est alors possible de formater la sortie </a:t>
            </a:r>
          </a:p>
          <a:p>
            <a:pPr algn="l"/>
            <a:r>
              <a:rPr lang="fr-FR" dirty="0"/>
              <a:t> [...] | Format-Custom</a:t>
            </a:r>
          </a:p>
          <a:p>
            <a:pPr algn="l"/>
            <a:r>
              <a:rPr lang="fr-FR" dirty="0"/>
              <a:t> [...] | Format-List</a:t>
            </a:r>
          </a:p>
          <a:p>
            <a:pPr algn="l"/>
            <a:r>
              <a:rPr lang="fr-FR" dirty="0"/>
              <a:t> [...] | Format-Table</a:t>
            </a:r>
          </a:p>
          <a:p>
            <a:pPr algn="l"/>
            <a:r>
              <a:rPr lang="fr-FR" dirty="0"/>
              <a:t># Par défaut, avec de nombreuses de propriétés à afficher, le Format-List est utilisé dans PowerShell</a:t>
            </a:r>
          </a:p>
          <a:p>
            <a:pPr algn="l"/>
            <a:endParaRPr lang="fr-FR" dirty="0"/>
          </a:p>
          <a:p>
            <a:pPr algn="l"/>
            <a:r>
              <a:rPr lang="fr-FR" dirty="0">
                <a:solidFill>
                  <a:srgbClr val="FFFFFF"/>
                </a:solidFill>
              </a:rPr>
              <a:t> </a:t>
            </a:r>
            <a:endParaRPr lang="fr-FR" dirty="0"/>
          </a:p>
          <a:p>
            <a:pPr algn="l"/>
            <a:r>
              <a:rPr lang="fr-FR" dirty="0" err="1"/>
              <a:t>Get</a:t>
            </a:r>
            <a:r>
              <a:rPr lang="fr-FR" dirty="0"/>
              <a:t>-Service | Select-Object * | Format-List</a:t>
            </a:r>
          </a:p>
          <a:p>
            <a:pPr algn="l"/>
            <a:r>
              <a:rPr lang="fr-FR" dirty="0" err="1"/>
              <a:t>Get</a:t>
            </a:r>
            <a:r>
              <a:rPr lang="fr-FR" dirty="0"/>
              <a:t>-Service | Select-Object * | Format-Table</a:t>
            </a:r>
          </a:p>
          <a:p>
            <a:pPr algn="l"/>
            <a:endParaRPr lang="fr-FR" dirty="0"/>
          </a:p>
          <a:p>
            <a:pPr algn="l"/>
            <a:r>
              <a:rPr lang="fr-FR" dirty="0"/>
              <a:t># Propriété perso </a:t>
            </a:r>
          </a:p>
          <a:p>
            <a:pPr algn="l"/>
            <a:r>
              <a:rPr lang="fr-FR" dirty="0" err="1"/>
              <a:t>Get</a:t>
            </a:r>
            <a:r>
              <a:rPr lang="fr-FR" dirty="0"/>
              <a:t>-Process | Select-Object -</a:t>
            </a:r>
            <a:r>
              <a:rPr lang="fr-FR" dirty="0" err="1"/>
              <a:t>Property</a:t>
            </a:r>
            <a:r>
              <a:rPr lang="fr-FR" dirty="0"/>
              <a:t> Name, WS</a:t>
            </a:r>
          </a:p>
          <a:p>
            <a:pPr algn="l"/>
            <a:r>
              <a:rPr lang="fr-FR" dirty="0" err="1"/>
              <a:t>Get</a:t>
            </a:r>
            <a:r>
              <a:rPr lang="fr-FR" dirty="0"/>
              <a:t>-Process | Select-Object -</a:t>
            </a:r>
            <a:r>
              <a:rPr lang="fr-FR" dirty="0" err="1"/>
              <a:t>Property</a:t>
            </a:r>
            <a:r>
              <a:rPr lang="fr-FR" dirty="0"/>
              <a:t> Name,@{ Name = "Memory (MB)" ; Expression = { [math]::Round( $_.WS / 1mb , 2) } }</a:t>
            </a:r>
          </a:p>
          <a:p>
            <a:pPr algn="l"/>
            <a:endParaRPr lang="fr-FR" dirty="0"/>
          </a:p>
        </p:txBody>
      </p:sp>
    </p:spTree>
    <p:extLst>
      <p:ext uri="{BB962C8B-B14F-4D97-AF65-F5344CB8AC3E}">
        <p14:creationId xmlns:p14="http://schemas.microsoft.com/office/powerpoint/2010/main" val="13939283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defTabSz="457200" eaLnBrk="1" fontAlgn="auto" latinLnBrk="0" hangingPunct="1">
              <a:lnSpc>
                <a:spcPct val="125000"/>
              </a:lnSpc>
              <a:spcBef>
                <a:spcPts val="0"/>
              </a:spcBef>
              <a:spcAft>
                <a:spcPts val="0"/>
              </a:spcAft>
              <a:buClrTx/>
              <a:buSzTx/>
              <a:buFontTx/>
              <a:buNone/>
              <a:tabLst/>
              <a:defRPr/>
            </a:pPr>
            <a:r>
              <a:rPr lang="fr-FR"/>
              <a:t>[MATHIEU]</a:t>
            </a:r>
          </a:p>
          <a:p>
            <a:endParaRPr lang="fr-FR"/>
          </a:p>
          <a:p>
            <a:pPr algn="l"/>
            <a:r>
              <a:rPr lang="fr-FR" err="1"/>
              <a:t>Get</a:t>
            </a:r>
            <a:r>
              <a:rPr lang="fr-FR"/>
              <a:t>-Service | Select-Object Name, </a:t>
            </a:r>
            <a:r>
              <a:rPr lang="fr-FR" err="1"/>
              <a:t>Status</a:t>
            </a:r>
            <a:r>
              <a:rPr lang="fr-FR"/>
              <a:t>, </a:t>
            </a:r>
            <a:r>
              <a:rPr lang="fr-FR" err="1"/>
              <a:t>StartType,CanStop</a:t>
            </a:r>
            <a:r>
              <a:rPr lang="fr-FR"/>
              <a:t> | </a:t>
            </a:r>
            <a:r>
              <a:rPr lang="fr-FR" err="1"/>
              <a:t>Where</a:t>
            </a:r>
            <a:r>
              <a:rPr lang="fr-FR"/>
              <a:t>-Object {$_.</a:t>
            </a:r>
            <a:r>
              <a:rPr lang="fr-FR" err="1"/>
              <a:t>Status</a:t>
            </a:r>
            <a:r>
              <a:rPr lang="fr-FR"/>
              <a:t> -eq 'Running'}</a:t>
            </a:r>
          </a:p>
          <a:p>
            <a:pPr algn="l"/>
            <a:endParaRPr lang="fr-FR"/>
          </a:p>
          <a:p>
            <a:pPr algn="l"/>
            <a:r>
              <a:rPr lang="fr-FR"/>
              <a:t># Le test du </a:t>
            </a:r>
            <a:r>
              <a:rPr lang="fr-FR" err="1"/>
              <a:t>Where</a:t>
            </a:r>
            <a:r>
              <a:rPr lang="fr-FR"/>
              <a:t>-Object se fait entre {...}</a:t>
            </a:r>
          </a:p>
          <a:p>
            <a:pPr algn="l"/>
            <a:r>
              <a:rPr lang="fr-FR"/>
              <a:t># Le symbole $_ correspond </a:t>
            </a:r>
            <a:r>
              <a:rPr lang="fr-FR" err="1"/>
              <a:t>a</a:t>
            </a:r>
            <a:r>
              <a:rPr lang="fr-FR"/>
              <a:t> </a:t>
            </a:r>
            <a:r>
              <a:rPr lang="fr-FR" err="1"/>
              <a:t>l'object</a:t>
            </a:r>
            <a:r>
              <a:rPr lang="fr-FR"/>
              <a:t> en cours, c'est </a:t>
            </a:r>
            <a:r>
              <a:rPr lang="fr-FR" err="1"/>
              <a:t>a</a:t>
            </a:r>
            <a:r>
              <a:rPr lang="fr-FR"/>
              <a:t> dire que j'applique cela sur l'ensemble du résultat étant présent avant le pipeline</a:t>
            </a:r>
          </a:p>
          <a:p>
            <a:pPr algn="l"/>
            <a:r>
              <a:rPr lang="fr-FR"/>
              <a:t># </a:t>
            </a:r>
            <a:r>
              <a:rPr lang="fr-FR" b="1"/>
              <a:t>$_  Représente l'objet courant dans le pipeline  [Voir "Manipulation des Objets"]</a:t>
            </a:r>
            <a:endParaRPr lang="fr-FR"/>
          </a:p>
          <a:p>
            <a:pPr algn="l"/>
            <a:r>
              <a:rPr lang="fr-FR"/>
              <a:t># Et sur cet objet, je vais interroger la propriété </a:t>
            </a:r>
            <a:r>
              <a:rPr lang="fr-FR" err="1"/>
              <a:t>Status</a:t>
            </a:r>
            <a:r>
              <a:rPr lang="fr-FR"/>
              <a:t> afin de ne récupérer que ceux étant strictement égale a Running</a:t>
            </a:r>
          </a:p>
          <a:p>
            <a:pPr algn="l"/>
            <a:endParaRPr lang="fr-FR"/>
          </a:p>
          <a:p>
            <a:pPr algn="l"/>
            <a:r>
              <a:rPr lang="fr-FR"/>
              <a:t># Si un paramètre est absent du Select-Object précédent, il n'est pas possible d'utiliser le </a:t>
            </a:r>
            <a:r>
              <a:rPr lang="fr-FR" err="1"/>
              <a:t>Where</a:t>
            </a:r>
            <a:r>
              <a:rPr lang="fr-FR"/>
              <a:t>-Object dessus </a:t>
            </a:r>
          </a:p>
          <a:p>
            <a:pPr algn="l"/>
            <a:endParaRPr lang="fr-FR"/>
          </a:p>
        </p:txBody>
      </p:sp>
    </p:spTree>
    <p:extLst>
      <p:ext uri="{BB962C8B-B14F-4D97-AF65-F5344CB8AC3E}">
        <p14:creationId xmlns:p14="http://schemas.microsoft.com/office/powerpoint/2010/main" val="22366221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eaLnBrk="1" fontAlgn="auto" latinLnBrk="0" hangingPunct="1">
              <a:lnSpc>
                <a:spcPct val="125000"/>
              </a:lnSpc>
              <a:spcBef>
                <a:spcPts val="0"/>
              </a:spcBef>
              <a:spcAft>
                <a:spcPts val="0"/>
              </a:spcAft>
              <a:buClrTx/>
              <a:buSzTx/>
              <a:buFontTx/>
              <a:buNone/>
              <a:tabLst/>
              <a:defRPr/>
            </a:pPr>
            <a:r>
              <a:rPr lang="fr-FR" dirty="0"/>
              <a:t>[MATHIEU]</a:t>
            </a:r>
          </a:p>
          <a:p>
            <a:pPr algn="l"/>
            <a:endParaRPr lang="fr-FR" dirty="0"/>
          </a:p>
          <a:p>
            <a:pPr algn="l"/>
            <a:endParaRPr lang="fr-FR" dirty="0"/>
          </a:p>
          <a:p>
            <a:pPr algn="l"/>
            <a:r>
              <a:rPr lang="fr-FR" dirty="0"/>
              <a:t># Ok, bien, mais je voudrais aussi que cette liste soit trie dans un ordre précis, par exemple par le mode de démarrage ...</a:t>
            </a:r>
          </a:p>
          <a:p>
            <a:pPr algn="l"/>
            <a:r>
              <a:rPr lang="fr-FR" dirty="0">
                <a:solidFill>
                  <a:srgbClr val="FFFFFF"/>
                </a:solidFill>
              </a:rPr>
              <a:t> </a:t>
            </a:r>
            <a:endParaRPr lang="fr-FR" dirty="0"/>
          </a:p>
          <a:p>
            <a:pPr algn="l"/>
            <a:r>
              <a:rPr lang="fr-FR" dirty="0" err="1"/>
              <a:t>Get</a:t>
            </a:r>
            <a:r>
              <a:rPr lang="fr-FR" dirty="0"/>
              <a:t>-Service | Select-Object Name, </a:t>
            </a:r>
            <a:r>
              <a:rPr lang="fr-FR" dirty="0" err="1"/>
              <a:t>Status</a:t>
            </a:r>
            <a:r>
              <a:rPr lang="fr-FR" dirty="0"/>
              <a:t>, </a:t>
            </a:r>
            <a:r>
              <a:rPr lang="fr-FR" dirty="0" err="1"/>
              <a:t>StartType,CanStop</a:t>
            </a:r>
            <a:r>
              <a:rPr lang="fr-FR" dirty="0"/>
              <a:t> | </a:t>
            </a:r>
            <a:r>
              <a:rPr lang="fr-FR" dirty="0" err="1"/>
              <a:t>Where</a:t>
            </a:r>
            <a:r>
              <a:rPr lang="fr-FR" dirty="0"/>
              <a:t>-Object {$_.</a:t>
            </a:r>
            <a:r>
              <a:rPr lang="fr-FR" dirty="0" err="1"/>
              <a:t>Status</a:t>
            </a:r>
            <a:r>
              <a:rPr lang="fr-FR" dirty="0"/>
              <a:t> -eq 'Running'} | Sort-Object </a:t>
            </a:r>
            <a:r>
              <a:rPr lang="fr-FR" dirty="0" err="1"/>
              <a:t>StartType</a:t>
            </a:r>
            <a:endParaRPr lang="fr-FR" dirty="0"/>
          </a:p>
          <a:p>
            <a:pPr algn="l"/>
            <a:endParaRPr lang="fr-FR" dirty="0"/>
          </a:p>
          <a:p>
            <a:pPr algn="l"/>
            <a:r>
              <a:rPr lang="fr-FR" dirty="0"/>
              <a:t># Ah nan, on a bien la liste des services, actuellement en cours, trié par type de démarrage, mais pas par ordre alphabétique ...</a:t>
            </a:r>
          </a:p>
          <a:p>
            <a:pPr algn="l"/>
            <a:r>
              <a:rPr lang="fr-FR" dirty="0"/>
              <a:t># Et bien on ajoute une seconde propriété de tri sur le nom</a:t>
            </a:r>
          </a:p>
          <a:p>
            <a:pPr algn="l"/>
            <a:r>
              <a:rPr lang="fr-FR" dirty="0">
                <a:solidFill>
                  <a:srgbClr val="FFFFFF"/>
                </a:solidFill>
              </a:rPr>
              <a:t> </a:t>
            </a:r>
            <a:endParaRPr lang="fr-FR" dirty="0"/>
          </a:p>
          <a:p>
            <a:pPr algn="l"/>
            <a:r>
              <a:rPr lang="fr-FR" dirty="0" err="1"/>
              <a:t>Get</a:t>
            </a:r>
            <a:r>
              <a:rPr lang="fr-FR" dirty="0"/>
              <a:t>-Service | Select-Object Name, </a:t>
            </a:r>
            <a:r>
              <a:rPr lang="fr-FR" dirty="0" err="1"/>
              <a:t>Status</a:t>
            </a:r>
            <a:r>
              <a:rPr lang="fr-FR" dirty="0"/>
              <a:t>, </a:t>
            </a:r>
            <a:r>
              <a:rPr lang="fr-FR" dirty="0" err="1"/>
              <a:t>StartType,CanStop</a:t>
            </a:r>
            <a:r>
              <a:rPr lang="fr-FR" dirty="0"/>
              <a:t> | </a:t>
            </a:r>
            <a:r>
              <a:rPr lang="fr-FR" dirty="0" err="1"/>
              <a:t>Where</a:t>
            </a:r>
            <a:r>
              <a:rPr lang="fr-FR" dirty="0"/>
              <a:t>-Object {$_.</a:t>
            </a:r>
            <a:r>
              <a:rPr lang="fr-FR" dirty="0" err="1"/>
              <a:t>Status</a:t>
            </a:r>
            <a:r>
              <a:rPr lang="fr-FR" dirty="0"/>
              <a:t> -eq 'Running'} | Sort-Object </a:t>
            </a:r>
            <a:r>
              <a:rPr lang="fr-FR" dirty="0" err="1"/>
              <a:t>StartType,Name</a:t>
            </a:r>
            <a:endParaRPr lang="fr-FR" dirty="0"/>
          </a:p>
        </p:txBody>
      </p:sp>
    </p:spTree>
    <p:extLst>
      <p:ext uri="{BB962C8B-B14F-4D97-AF65-F5344CB8AC3E}">
        <p14:creationId xmlns:p14="http://schemas.microsoft.com/office/powerpoint/2010/main" val="17893131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eaLnBrk="1" fontAlgn="auto" latinLnBrk="0" hangingPunct="1">
              <a:lnSpc>
                <a:spcPct val="125000"/>
              </a:lnSpc>
              <a:spcBef>
                <a:spcPts val="0"/>
              </a:spcBef>
              <a:spcAft>
                <a:spcPts val="0"/>
              </a:spcAft>
              <a:buClrTx/>
              <a:buSzTx/>
              <a:buFontTx/>
              <a:buNone/>
              <a:tabLst/>
              <a:defRPr/>
            </a:pPr>
            <a:r>
              <a:rPr lang="fr-FR"/>
              <a:t>[MATHIEU]</a:t>
            </a:r>
          </a:p>
          <a:p>
            <a:pPr algn="l"/>
            <a:endParaRPr lang="fr-FR"/>
          </a:p>
          <a:p>
            <a:pPr algn="l"/>
            <a:endParaRPr lang="fr-FR"/>
          </a:p>
          <a:p>
            <a:pPr algn="l"/>
            <a:r>
              <a:rPr lang="fr-FR"/>
              <a:t># Et si dans ce résultat, on désirait maintenant séparer les services en fonction de la possibilité de les arrêter ou non ?</a:t>
            </a:r>
          </a:p>
          <a:p>
            <a:pPr algn="l"/>
            <a:r>
              <a:rPr lang="fr-FR">
                <a:solidFill>
                  <a:srgbClr val="FFFFFF"/>
                </a:solidFill>
              </a:rPr>
              <a:t> </a:t>
            </a:r>
            <a:endParaRPr lang="fr-FR"/>
          </a:p>
          <a:p>
            <a:pPr algn="l"/>
            <a:r>
              <a:rPr lang="fr-FR" err="1"/>
              <a:t>Get</a:t>
            </a:r>
            <a:r>
              <a:rPr lang="fr-FR"/>
              <a:t>-Service | Select-Object Name, </a:t>
            </a:r>
            <a:r>
              <a:rPr lang="fr-FR" err="1"/>
              <a:t>Status</a:t>
            </a:r>
            <a:r>
              <a:rPr lang="fr-FR"/>
              <a:t>, </a:t>
            </a:r>
            <a:r>
              <a:rPr lang="fr-FR" err="1"/>
              <a:t>StartType,CanStop</a:t>
            </a:r>
            <a:r>
              <a:rPr lang="fr-FR"/>
              <a:t> | </a:t>
            </a:r>
            <a:r>
              <a:rPr lang="fr-FR" err="1"/>
              <a:t>Where</a:t>
            </a:r>
            <a:r>
              <a:rPr lang="fr-FR"/>
              <a:t>-Object {$_.</a:t>
            </a:r>
            <a:r>
              <a:rPr lang="fr-FR" err="1"/>
              <a:t>Status</a:t>
            </a:r>
            <a:r>
              <a:rPr lang="fr-FR"/>
              <a:t> -eq 'Running'} | Sort-Object </a:t>
            </a:r>
            <a:r>
              <a:rPr lang="fr-FR" err="1"/>
              <a:t>StartType,Name</a:t>
            </a:r>
            <a:r>
              <a:rPr lang="fr-FR"/>
              <a:t> | Group-Object </a:t>
            </a:r>
            <a:r>
              <a:rPr lang="fr-FR" err="1"/>
              <a:t>CanStop</a:t>
            </a:r>
          </a:p>
          <a:p>
            <a:pPr algn="l"/>
            <a:endParaRPr lang="fr-FR"/>
          </a:p>
          <a:p>
            <a:pPr algn="l"/>
            <a:r>
              <a:rPr lang="fr-FR"/>
              <a:t>$</a:t>
            </a:r>
            <a:r>
              <a:rPr lang="fr-FR" err="1"/>
              <a:t>GroupInfo</a:t>
            </a:r>
            <a:r>
              <a:rPr lang="fr-FR"/>
              <a:t> = </a:t>
            </a:r>
            <a:r>
              <a:rPr lang="fr-FR" err="1"/>
              <a:t>Get</a:t>
            </a:r>
            <a:r>
              <a:rPr lang="fr-FR"/>
              <a:t>-Service | Select-Object Name, </a:t>
            </a:r>
            <a:r>
              <a:rPr lang="fr-FR" err="1"/>
              <a:t>Status</a:t>
            </a:r>
            <a:r>
              <a:rPr lang="fr-FR"/>
              <a:t>, </a:t>
            </a:r>
            <a:r>
              <a:rPr lang="fr-FR" err="1"/>
              <a:t>StartType,CanStop</a:t>
            </a:r>
            <a:r>
              <a:rPr lang="fr-FR"/>
              <a:t> | </a:t>
            </a:r>
            <a:r>
              <a:rPr lang="fr-FR" err="1"/>
              <a:t>Where</a:t>
            </a:r>
            <a:r>
              <a:rPr lang="fr-FR"/>
              <a:t>-Object {$_.</a:t>
            </a:r>
            <a:r>
              <a:rPr lang="fr-FR" err="1"/>
              <a:t>Status</a:t>
            </a:r>
            <a:r>
              <a:rPr lang="fr-FR"/>
              <a:t> -eq 'Running'} | Sort-Object </a:t>
            </a:r>
            <a:r>
              <a:rPr lang="fr-FR" err="1"/>
              <a:t>StartType,Name</a:t>
            </a:r>
            <a:r>
              <a:rPr lang="fr-FR"/>
              <a:t> | Group-Object </a:t>
            </a:r>
            <a:r>
              <a:rPr lang="fr-FR" err="1"/>
              <a:t>CanStop</a:t>
            </a:r>
          </a:p>
          <a:p>
            <a:pPr algn="l"/>
            <a:r>
              <a:rPr lang="fr-FR"/>
              <a:t>$</a:t>
            </a:r>
            <a:r>
              <a:rPr lang="fr-FR" err="1"/>
              <a:t>GroupInfo</a:t>
            </a:r>
            <a:r>
              <a:rPr lang="fr-FR"/>
              <a:t>[0].Group</a:t>
            </a:r>
          </a:p>
        </p:txBody>
      </p:sp>
    </p:spTree>
    <p:extLst>
      <p:ext uri="{BB962C8B-B14F-4D97-AF65-F5344CB8AC3E}">
        <p14:creationId xmlns:p14="http://schemas.microsoft.com/office/powerpoint/2010/main" val="14945311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defTabSz="457200" eaLnBrk="1" fontAlgn="auto" latinLnBrk="0" hangingPunct="1">
              <a:lnSpc>
                <a:spcPct val="125000"/>
              </a:lnSpc>
              <a:spcBef>
                <a:spcPts val="0"/>
              </a:spcBef>
              <a:spcAft>
                <a:spcPts val="0"/>
              </a:spcAft>
              <a:buClrTx/>
              <a:buSzTx/>
              <a:buFontTx/>
              <a:buNone/>
              <a:tabLst/>
              <a:defRPr/>
            </a:pPr>
            <a:r>
              <a:rPr lang="fr-FR"/>
              <a:t>[MATHIEU]</a:t>
            </a:r>
          </a:p>
          <a:p>
            <a:endParaRPr lang="fr-FR">
              <a:latin typeface="Avenir Roman"/>
            </a:endParaRPr>
          </a:p>
          <a:p>
            <a:r>
              <a:rPr lang="fr-FR"/>
              <a:t>J'ARRIVE PAS A TROUVER D'EXEMPLE SIMPLE !!!!!!!!! AAAAAAAAAAAAAAAAaaaaaaaaaaaaaaaaaaaaaaaaaarrrrrrrrrrrrrrrrrrrrrrrrrrrrrrrrgggggggggggggggggggggggggggg</a:t>
            </a:r>
          </a:p>
        </p:txBody>
      </p:sp>
    </p:spTree>
    <p:extLst>
      <p:ext uri="{BB962C8B-B14F-4D97-AF65-F5344CB8AC3E}">
        <p14:creationId xmlns:p14="http://schemas.microsoft.com/office/powerpoint/2010/main" val="40910628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defTabSz="457200" eaLnBrk="1" fontAlgn="auto" latinLnBrk="0" hangingPunct="1">
              <a:lnSpc>
                <a:spcPct val="125000"/>
              </a:lnSpc>
              <a:spcBef>
                <a:spcPts val="0"/>
              </a:spcBef>
              <a:spcAft>
                <a:spcPts val="0"/>
              </a:spcAft>
              <a:buClrTx/>
              <a:buSzTx/>
              <a:buFontTx/>
              <a:buNone/>
              <a:tabLst/>
              <a:defRPr/>
            </a:pPr>
            <a:r>
              <a:rPr lang="fr-FR"/>
              <a:t>[MATHIEU]</a:t>
            </a:r>
          </a:p>
          <a:p>
            <a:endParaRPr lang="fr-FR"/>
          </a:p>
        </p:txBody>
      </p:sp>
    </p:spTree>
    <p:extLst>
      <p:ext uri="{BB962C8B-B14F-4D97-AF65-F5344CB8AC3E}">
        <p14:creationId xmlns:p14="http://schemas.microsoft.com/office/powerpoint/2010/main" val="23551434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defTabSz="457200" eaLnBrk="1" fontAlgn="auto" latinLnBrk="0" hangingPunct="1">
              <a:lnSpc>
                <a:spcPct val="125000"/>
              </a:lnSpc>
              <a:spcBef>
                <a:spcPts val="0"/>
              </a:spcBef>
              <a:spcAft>
                <a:spcPts val="0"/>
              </a:spcAft>
              <a:buClrTx/>
              <a:buSzTx/>
              <a:buFontTx/>
              <a:buNone/>
              <a:tabLst/>
              <a:defRPr/>
            </a:pPr>
            <a:r>
              <a:rPr lang="fr-FR"/>
              <a:t>[MATHIEU]</a:t>
            </a:r>
          </a:p>
          <a:p>
            <a:endParaRPr lang="fr-FR"/>
          </a:p>
          <a:p>
            <a:endParaRPr lang="fr-FR"/>
          </a:p>
          <a:p>
            <a:r>
              <a:rPr lang="fr-FR"/>
              <a:t>#</a:t>
            </a:r>
            <a:r>
              <a:rPr lang="fr-FR">
                <a:latin typeface="Avenir Roman"/>
              </a:rPr>
              <a:t> </a:t>
            </a:r>
            <a:r>
              <a:rPr lang="fr-FR"/>
              <a:t>Que dire</a:t>
            </a:r>
            <a:r>
              <a:rPr lang="fr-FR">
                <a:latin typeface="Avenir Roman"/>
              </a:rPr>
              <a:t> </a:t>
            </a:r>
            <a:r>
              <a:rPr lang="fr-FR"/>
              <a:t>si ce </a:t>
            </a:r>
            <a:r>
              <a:rPr lang="fr-FR">
                <a:latin typeface="Avenir Roman"/>
              </a:rPr>
              <a:t>n'est qu'il s'agit là de la </a:t>
            </a:r>
            <a:r>
              <a:rPr lang="fr-FR" err="1">
                <a:latin typeface="Avenir Roman"/>
              </a:rPr>
              <a:t>cmdlet</a:t>
            </a:r>
            <a:r>
              <a:rPr lang="fr-FR">
                <a:latin typeface="Avenir Roman"/>
              </a:rPr>
              <a:t> la plus "simple" pour l'export de donnée vers un fichier</a:t>
            </a:r>
          </a:p>
          <a:p>
            <a:endParaRPr lang="fr-FR">
              <a:latin typeface="Avenir Roman"/>
            </a:endParaRPr>
          </a:p>
          <a:p>
            <a:pPr algn="l"/>
            <a:r>
              <a:rPr lang="fr-FR" err="1"/>
              <a:t>Get</a:t>
            </a:r>
            <a:r>
              <a:rPr lang="fr-FR"/>
              <a:t>-Variable | Out-File –</a:t>
            </a:r>
            <a:r>
              <a:rPr lang="fr-FR" err="1"/>
              <a:t>Filepath</a:t>
            </a:r>
            <a:r>
              <a:rPr lang="fr-FR"/>
              <a:t> C:\$env:USERPROFILE\Desktop\Export.txt -</a:t>
            </a:r>
            <a:r>
              <a:rPr lang="fr-FR" err="1"/>
              <a:t>Encoding</a:t>
            </a:r>
            <a:r>
              <a:rPr lang="fr-FR"/>
              <a:t> utf8</a:t>
            </a:r>
          </a:p>
          <a:p>
            <a:pPr algn="l"/>
            <a:endParaRPr lang="fr-FR"/>
          </a:p>
          <a:p>
            <a:pPr algn="l"/>
            <a:r>
              <a:rPr lang="fr-FR"/>
              <a:t># Si l'on désire compléter ce fichier, il faut ajouter le paramètre -Append</a:t>
            </a:r>
          </a:p>
          <a:p>
            <a:pPr algn="l"/>
            <a:r>
              <a:rPr lang="fr-FR"/>
              <a:t># Les formats préférés du Out-File sont les .txt et .log</a:t>
            </a:r>
          </a:p>
        </p:txBody>
      </p:sp>
    </p:spTree>
    <p:extLst>
      <p:ext uri="{BB962C8B-B14F-4D97-AF65-F5344CB8AC3E}">
        <p14:creationId xmlns:p14="http://schemas.microsoft.com/office/powerpoint/2010/main" val="8050464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endParaRPr lang="fr-FR"/>
          </a:p>
          <a:p>
            <a:pPr marL="0" marR="0" lvl="0" indent="0" algn="l" defTabSz="457200" eaLnBrk="1" fontAlgn="auto" latinLnBrk="0" hangingPunct="1">
              <a:lnSpc>
                <a:spcPct val="125000"/>
              </a:lnSpc>
              <a:spcBef>
                <a:spcPts val="0"/>
              </a:spcBef>
              <a:spcAft>
                <a:spcPts val="0"/>
              </a:spcAft>
              <a:buClrTx/>
              <a:buSzTx/>
              <a:buFontTx/>
              <a:buNone/>
              <a:tabLst/>
              <a:defRPr/>
            </a:pPr>
            <a:r>
              <a:rPr lang="fr-FR"/>
              <a:t>[MATHIEU]</a:t>
            </a:r>
          </a:p>
          <a:p>
            <a:pPr algn="l"/>
            <a:endParaRPr lang="fr-FR"/>
          </a:p>
          <a:p>
            <a:pPr algn="l"/>
            <a:r>
              <a:rPr lang="fr-FR" err="1"/>
              <a:t>Get</a:t>
            </a:r>
            <a:r>
              <a:rPr lang="fr-FR"/>
              <a:t>-Content C:\$env:USERPROFILE\Desktop\Export.txt</a:t>
            </a:r>
          </a:p>
        </p:txBody>
      </p:sp>
    </p:spTree>
    <p:extLst>
      <p:ext uri="{BB962C8B-B14F-4D97-AF65-F5344CB8AC3E}">
        <p14:creationId xmlns:p14="http://schemas.microsoft.com/office/powerpoint/2010/main" val="36655826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eaLnBrk="1" fontAlgn="auto" latinLnBrk="0" hangingPunct="1">
              <a:lnSpc>
                <a:spcPct val="125000"/>
              </a:lnSpc>
              <a:spcBef>
                <a:spcPts val="0"/>
              </a:spcBef>
              <a:spcAft>
                <a:spcPts val="0"/>
              </a:spcAft>
              <a:buClrTx/>
              <a:buSzTx/>
              <a:buFontTx/>
              <a:buNone/>
              <a:tabLst/>
              <a:defRPr/>
            </a:pPr>
            <a:r>
              <a:rPr lang="fr-FR"/>
              <a:t>[MATHIEU]</a:t>
            </a:r>
          </a:p>
          <a:p>
            <a:pPr algn="l"/>
            <a:endParaRPr lang="fr-FR"/>
          </a:p>
          <a:p>
            <a:pPr algn="l"/>
            <a:r>
              <a:rPr lang="fr-FR"/>
              <a:t># L'export CSV permet de définir le délimiteur séparant les différents colonnes.</a:t>
            </a:r>
          </a:p>
          <a:p>
            <a:pPr algn="l"/>
            <a:endParaRPr lang="fr-FR"/>
          </a:p>
          <a:p>
            <a:pPr algn="l"/>
            <a:r>
              <a:rPr lang="fr-FR" err="1"/>
              <a:t>Get</a:t>
            </a:r>
            <a:r>
              <a:rPr lang="fr-FR"/>
              <a:t>-Variable | Export-Csv -Path C:\$env:USERPROFILE\Desktop\Export.csv -</a:t>
            </a:r>
            <a:r>
              <a:rPr lang="fr-FR" err="1"/>
              <a:t>Delimiter</a:t>
            </a:r>
            <a:r>
              <a:rPr lang="fr-FR"/>
              <a:t> ";" -</a:t>
            </a:r>
            <a:r>
              <a:rPr lang="fr-FR" err="1"/>
              <a:t>Encoding</a:t>
            </a:r>
            <a:r>
              <a:rPr lang="fr-FR"/>
              <a:t> utf8 –</a:t>
            </a:r>
            <a:r>
              <a:rPr lang="fr-FR" err="1"/>
              <a:t>NoTypeInformation</a:t>
            </a:r>
          </a:p>
          <a:p>
            <a:pPr algn="l"/>
            <a:endParaRPr lang="fr-FR"/>
          </a:p>
          <a:p>
            <a:pPr algn="l"/>
            <a:r>
              <a:rPr lang="fr-FR"/>
              <a:t># Si l'on désire compléter ce fichier, il faut ajouter le paramètre -Append</a:t>
            </a:r>
          </a:p>
          <a:p>
            <a:pPr algn="l"/>
            <a:endParaRPr lang="fr-FR"/>
          </a:p>
          <a:p>
            <a:pPr algn="l"/>
            <a:r>
              <a:rPr lang="fr-FR"/>
              <a:t># Parler du NoTypeInformation et de l'utilité du CliXML</a:t>
            </a:r>
          </a:p>
          <a:p>
            <a:pPr algn="l"/>
            <a:endParaRPr lang="fr-FR">
              <a:solidFill>
                <a:srgbClr val="FFFFFF"/>
              </a:solidFill>
            </a:endParaRPr>
          </a:p>
        </p:txBody>
      </p:sp>
    </p:spTree>
    <p:extLst>
      <p:ext uri="{BB962C8B-B14F-4D97-AF65-F5344CB8AC3E}">
        <p14:creationId xmlns:p14="http://schemas.microsoft.com/office/powerpoint/2010/main" val="98214382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eaLnBrk="1" fontAlgn="auto" latinLnBrk="0" hangingPunct="1">
              <a:lnSpc>
                <a:spcPct val="125000"/>
              </a:lnSpc>
              <a:spcBef>
                <a:spcPts val="0"/>
              </a:spcBef>
              <a:spcAft>
                <a:spcPts val="0"/>
              </a:spcAft>
              <a:buClrTx/>
              <a:buSzTx/>
              <a:buFontTx/>
              <a:buNone/>
              <a:tabLst/>
              <a:defRPr/>
            </a:pPr>
            <a:r>
              <a:rPr lang="fr-FR"/>
              <a:t>[MATHIEU]</a:t>
            </a:r>
          </a:p>
          <a:p>
            <a:pPr algn="l"/>
            <a:endParaRPr lang="fr-FR"/>
          </a:p>
          <a:p>
            <a:pPr algn="l"/>
            <a:endParaRPr lang="fr-FR"/>
          </a:p>
          <a:p>
            <a:pPr algn="l"/>
            <a:r>
              <a:rPr lang="fr-FR"/>
              <a:t>Import-CSV -</a:t>
            </a:r>
            <a:r>
              <a:rPr lang="fr-FR" err="1"/>
              <a:t>LiteralPath</a:t>
            </a:r>
            <a:r>
              <a:rPr lang="fr-FR"/>
              <a:t> "$</a:t>
            </a:r>
            <a:r>
              <a:rPr lang="fr-FR" err="1"/>
              <a:t>env:USERPROFILE</a:t>
            </a:r>
            <a:r>
              <a:rPr lang="fr-FR"/>
              <a:t>\Desktop\Export.csv" -</a:t>
            </a:r>
            <a:r>
              <a:rPr lang="fr-FR" err="1"/>
              <a:t>Encoding</a:t>
            </a:r>
            <a:r>
              <a:rPr lang="fr-FR"/>
              <a:t> utf8 -</a:t>
            </a:r>
            <a:r>
              <a:rPr lang="fr-FR" err="1"/>
              <a:t>Delimiter</a:t>
            </a:r>
            <a:r>
              <a:rPr lang="fr-FR"/>
              <a:t> ";"</a:t>
            </a:r>
          </a:p>
        </p:txBody>
      </p:sp>
    </p:spTree>
    <p:extLst>
      <p:ext uri="{BB962C8B-B14F-4D97-AF65-F5344CB8AC3E}">
        <p14:creationId xmlns:p14="http://schemas.microsoft.com/office/powerpoint/2010/main" val="1238263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defTabSz="457200" eaLnBrk="1" fontAlgn="auto" latinLnBrk="0" hangingPunct="1">
              <a:lnSpc>
                <a:spcPct val="125000"/>
              </a:lnSpc>
              <a:spcBef>
                <a:spcPts val="0"/>
              </a:spcBef>
              <a:spcAft>
                <a:spcPts val="0"/>
              </a:spcAft>
              <a:buClrTx/>
              <a:buSzTx/>
              <a:buFontTx/>
              <a:buNone/>
              <a:tabLst/>
              <a:defRPr/>
            </a:pPr>
            <a:r>
              <a:rPr lang="fr-FR"/>
              <a:t>[JULIEN]</a:t>
            </a:r>
          </a:p>
          <a:p>
            <a:r>
              <a:rPr lang="fr-FR"/>
              <a:t> </a:t>
            </a:r>
          </a:p>
          <a:p>
            <a:pPr marL="342900" indent="-342900">
              <a:buFontTx/>
              <a:buChar char="-"/>
            </a:pPr>
            <a:r>
              <a:rPr lang="fr-FR"/>
              <a:t>Analogie</a:t>
            </a:r>
          </a:p>
          <a:p>
            <a:pPr marL="342900" indent="-342900">
              <a:buFontTx/>
              <a:buChar char="-"/>
            </a:pPr>
            <a:r>
              <a:rPr lang="fr-FR"/>
              <a:t>Propriétés read-only </a:t>
            </a:r>
          </a:p>
          <a:p>
            <a:pPr marL="342900" indent="-342900">
              <a:buFontTx/>
              <a:buChar char="-"/>
            </a:pPr>
            <a:r>
              <a:rPr lang="fr-FR"/>
              <a:t>Propriétés modifiable</a:t>
            </a:r>
          </a:p>
          <a:p>
            <a:pPr marL="342900" indent="-342900">
              <a:buFontTx/>
              <a:buChar char="-"/>
            </a:pPr>
            <a:endParaRPr lang="fr-FR"/>
          </a:p>
        </p:txBody>
      </p:sp>
    </p:spTree>
    <p:extLst>
      <p:ext uri="{BB962C8B-B14F-4D97-AF65-F5344CB8AC3E}">
        <p14:creationId xmlns:p14="http://schemas.microsoft.com/office/powerpoint/2010/main" val="41992782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eaLnBrk="1" fontAlgn="auto" latinLnBrk="0" hangingPunct="1">
              <a:lnSpc>
                <a:spcPct val="125000"/>
              </a:lnSpc>
              <a:spcBef>
                <a:spcPts val="0"/>
              </a:spcBef>
              <a:spcAft>
                <a:spcPts val="0"/>
              </a:spcAft>
              <a:buClrTx/>
              <a:buSzTx/>
              <a:buFontTx/>
              <a:buNone/>
              <a:tabLst/>
              <a:defRPr/>
            </a:pPr>
            <a:r>
              <a:rPr lang="fr-FR" dirty="0"/>
              <a:t>[MATHIEU]</a:t>
            </a:r>
          </a:p>
          <a:p>
            <a:pPr algn="l"/>
            <a:endParaRPr lang="en-US" dirty="0"/>
          </a:p>
          <a:p>
            <a:pPr algn="l"/>
            <a:endParaRPr lang="en-US" dirty="0"/>
          </a:p>
          <a:p>
            <a:pPr algn="l"/>
            <a:r>
              <a:rPr lang="en-US" dirty="0"/>
              <a:t>$Proc = Get-</a:t>
            </a:r>
            <a:r>
              <a:rPr lang="en-US" dirty="0" err="1"/>
              <a:t>ChildItem</a:t>
            </a:r>
            <a:r>
              <a:rPr lang="en-US" dirty="0"/>
              <a:t> C:\Windows</a:t>
            </a:r>
            <a:endParaRPr lang="fr-FR" dirty="0"/>
          </a:p>
          <a:p>
            <a:pPr algn="l"/>
            <a:r>
              <a:rPr lang="en-US" dirty="0"/>
              <a:t>$</a:t>
            </a:r>
            <a:r>
              <a:rPr lang="en-US" dirty="0" err="1"/>
              <a:t>ProcCount</a:t>
            </a:r>
            <a:r>
              <a:rPr lang="en-US" dirty="0"/>
              <a:t> = $</a:t>
            </a:r>
            <a:r>
              <a:rPr lang="en-US" dirty="0" err="1"/>
              <a:t>Proc.Count</a:t>
            </a:r>
            <a:endParaRPr lang="en-US" dirty="0"/>
          </a:p>
          <a:p>
            <a:pPr algn="l"/>
            <a:r>
              <a:rPr lang="en-US" dirty="0"/>
              <a:t>$Position = Get-Random -Maximum $</a:t>
            </a:r>
            <a:r>
              <a:rPr lang="en-US" dirty="0" err="1"/>
              <a:t>ProcCount</a:t>
            </a:r>
            <a:endParaRPr lang="en-US" dirty="0"/>
          </a:p>
          <a:p>
            <a:pPr algn="l"/>
            <a:r>
              <a:rPr lang="en-US" dirty="0">
                <a:solidFill>
                  <a:srgbClr val="FFFFFF"/>
                </a:solidFill>
              </a:rPr>
              <a:t> </a:t>
            </a:r>
            <a:endParaRPr lang="en-US" dirty="0"/>
          </a:p>
          <a:p>
            <a:pPr algn="l"/>
            <a:r>
              <a:rPr lang="en-US" dirty="0"/>
              <a:t>$Compare = 1024</a:t>
            </a:r>
          </a:p>
          <a:p>
            <a:pPr algn="l"/>
            <a:r>
              <a:rPr lang="en-US" dirty="0">
                <a:solidFill>
                  <a:srgbClr val="FFFFFF"/>
                </a:solidFill>
              </a:rPr>
              <a:t> </a:t>
            </a:r>
            <a:endParaRPr lang="en-US" dirty="0"/>
          </a:p>
          <a:p>
            <a:pPr algn="l"/>
            <a:r>
              <a:rPr lang="en-US" dirty="0"/>
              <a:t>$Proc[$Position]</a:t>
            </a:r>
          </a:p>
          <a:p>
            <a:pPr algn="l"/>
            <a:r>
              <a:rPr lang="en-US" dirty="0"/>
              <a:t>$Proc[$Position].</a:t>
            </a:r>
            <a:r>
              <a:rPr lang="en-US" dirty="0" err="1"/>
              <a:t>Name.ToUpper</a:t>
            </a:r>
            <a:r>
              <a:rPr lang="en-US" dirty="0"/>
              <a:t>()</a:t>
            </a:r>
          </a:p>
          <a:p>
            <a:pPr algn="l"/>
            <a:r>
              <a:rPr lang="en-US" dirty="0"/>
              <a:t>$Proc[$Position].Id -</a:t>
            </a:r>
            <a:r>
              <a:rPr lang="en-US" dirty="0" err="1"/>
              <a:t>gt</a:t>
            </a:r>
            <a:r>
              <a:rPr lang="en-US" dirty="0"/>
              <a:t> $Compare</a:t>
            </a:r>
          </a:p>
          <a:p>
            <a:pPr algn="l"/>
            <a:endParaRPr lang="en-US" dirty="0"/>
          </a:p>
        </p:txBody>
      </p:sp>
    </p:spTree>
    <p:extLst>
      <p:ext uri="{BB962C8B-B14F-4D97-AF65-F5344CB8AC3E}">
        <p14:creationId xmlns:p14="http://schemas.microsoft.com/office/powerpoint/2010/main" val="31359168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eaLnBrk="1" fontAlgn="auto" latinLnBrk="0" hangingPunct="1">
              <a:lnSpc>
                <a:spcPct val="125000"/>
              </a:lnSpc>
              <a:spcBef>
                <a:spcPts val="0"/>
              </a:spcBef>
              <a:spcAft>
                <a:spcPts val="0"/>
              </a:spcAft>
              <a:buClrTx/>
              <a:buSzTx/>
              <a:buFontTx/>
              <a:buNone/>
              <a:tabLst/>
              <a:defRPr/>
            </a:pPr>
            <a:r>
              <a:rPr lang="fr-FR" dirty="0"/>
              <a:t>[MATHIEU]</a:t>
            </a:r>
          </a:p>
          <a:p>
            <a:pPr algn="l"/>
            <a:endParaRPr lang="en-US" dirty="0"/>
          </a:p>
          <a:p>
            <a:pPr algn="l"/>
            <a:endParaRPr lang="en-US" dirty="0"/>
          </a:p>
          <a:p>
            <a:pPr algn="l"/>
            <a:r>
              <a:rPr lang="en-US" dirty="0"/>
              <a:t>$Proc = Get-</a:t>
            </a:r>
            <a:r>
              <a:rPr lang="en-US" dirty="0" err="1"/>
              <a:t>ChildItem</a:t>
            </a:r>
            <a:r>
              <a:rPr lang="en-US" dirty="0"/>
              <a:t> C:\Windows</a:t>
            </a:r>
            <a:endParaRPr lang="fr-FR" dirty="0"/>
          </a:p>
          <a:p>
            <a:pPr algn="l"/>
            <a:r>
              <a:rPr lang="en-US" dirty="0"/>
              <a:t>$</a:t>
            </a:r>
            <a:r>
              <a:rPr lang="en-US" dirty="0" err="1"/>
              <a:t>ProcCount</a:t>
            </a:r>
            <a:r>
              <a:rPr lang="en-US" dirty="0"/>
              <a:t> = $</a:t>
            </a:r>
            <a:r>
              <a:rPr lang="en-US" dirty="0" err="1"/>
              <a:t>Proc.Count</a:t>
            </a:r>
            <a:endParaRPr lang="en-US" dirty="0"/>
          </a:p>
          <a:p>
            <a:pPr algn="l"/>
            <a:r>
              <a:rPr lang="en-US" dirty="0"/>
              <a:t>$Position = Get-Random -Maximum $</a:t>
            </a:r>
            <a:r>
              <a:rPr lang="en-US" dirty="0" err="1"/>
              <a:t>ProcCount</a:t>
            </a:r>
            <a:endParaRPr lang="en-US" dirty="0"/>
          </a:p>
          <a:p>
            <a:pPr algn="l"/>
            <a:r>
              <a:rPr lang="en-US" dirty="0">
                <a:solidFill>
                  <a:srgbClr val="FFFFFF"/>
                </a:solidFill>
              </a:rPr>
              <a:t> </a:t>
            </a:r>
            <a:endParaRPr lang="en-US" dirty="0"/>
          </a:p>
          <a:p>
            <a:pPr algn="l"/>
            <a:r>
              <a:rPr lang="en-US" dirty="0"/>
              <a:t>$Compare = 1024</a:t>
            </a:r>
          </a:p>
          <a:p>
            <a:pPr algn="l"/>
            <a:r>
              <a:rPr lang="en-US" dirty="0">
                <a:solidFill>
                  <a:srgbClr val="FFFFFF"/>
                </a:solidFill>
              </a:rPr>
              <a:t> </a:t>
            </a:r>
            <a:endParaRPr lang="en-US" dirty="0"/>
          </a:p>
          <a:p>
            <a:pPr algn="l"/>
            <a:r>
              <a:rPr lang="en-US" dirty="0"/>
              <a:t>$Proc[$Position]</a:t>
            </a:r>
          </a:p>
          <a:p>
            <a:pPr algn="l"/>
            <a:r>
              <a:rPr lang="en-US" dirty="0"/>
              <a:t>$Proc[$Position].</a:t>
            </a:r>
            <a:r>
              <a:rPr lang="en-US" dirty="0" err="1"/>
              <a:t>Name.ToUpper</a:t>
            </a:r>
            <a:r>
              <a:rPr lang="en-US" dirty="0"/>
              <a:t>()</a:t>
            </a:r>
          </a:p>
          <a:p>
            <a:pPr algn="l"/>
            <a:r>
              <a:rPr lang="en-US" dirty="0"/>
              <a:t>$Proc[$Position].Id -</a:t>
            </a:r>
            <a:r>
              <a:rPr lang="en-US" dirty="0" err="1"/>
              <a:t>gt</a:t>
            </a:r>
            <a:r>
              <a:rPr lang="en-US" dirty="0"/>
              <a:t> $Compare</a:t>
            </a:r>
          </a:p>
          <a:p>
            <a:pPr algn="l"/>
            <a:endParaRPr lang="en-US" dirty="0"/>
          </a:p>
        </p:txBody>
      </p:sp>
    </p:spTree>
    <p:extLst>
      <p:ext uri="{BB962C8B-B14F-4D97-AF65-F5344CB8AC3E}">
        <p14:creationId xmlns:p14="http://schemas.microsoft.com/office/powerpoint/2010/main" val="325693695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457200" rtl="0" eaLnBrk="1" fontAlgn="auto" latinLnBrk="0" hangingPunct="1">
              <a:lnSpc>
                <a:spcPct val="125000"/>
              </a:lnSpc>
              <a:spcBef>
                <a:spcPts val="0"/>
              </a:spcBef>
              <a:spcAft>
                <a:spcPts val="0"/>
              </a:spcAft>
              <a:buClrTx/>
              <a:buSzTx/>
              <a:buFontTx/>
              <a:buNone/>
              <a:tabLst/>
              <a:defRPr/>
            </a:pPr>
            <a:r>
              <a:rPr lang="fr-FR"/>
              <a:t>[JULIEN]</a:t>
            </a:r>
          </a:p>
          <a:p>
            <a:pPr algn="l" defTabSz="457200" rtl="0" latinLnBrk="0">
              <a:lnSpc>
                <a:spcPct val="125000"/>
              </a:lnSpc>
            </a:pPr>
            <a:endParaRPr lang="fr-FR"/>
          </a:p>
        </p:txBody>
      </p:sp>
    </p:spTree>
    <p:extLst>
      <p:ext uri="{BB962C8B-B14F-4D97-AF65-F5344CB8AC3E}">
        <p14:creationId xmlns:p14="http://schemas.microsoft.com/office/powerpoint/2010/main" val="407034543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rtl="0" eaLnBrk="1" fontAlgn="auto" latinLnBrk="0" hangingPunct="1">
              <a:lnSpc>
                <a:spcPct val="125000"/>
              </a:lnSpc>
              <a:spcBef>
                <a:spcPts val="0"/>
              </a:spcBef>
              <a:spcAft>
                <a:spcPts val="0"/>
              </a:spcAft>
              <a:buClrTx/>
              <a:buSzTx/>
              <a:buFontTx/>
              <a:buNone/>
              <a:tabLst/>
              <a:defRPr/>
            </a:pPr>
            <a:r>
              <a:rPr lang="fr-FR"/>
              <a:t>[JULIEN]</a:t>
            </a:r>
          </a:p>
          <a:p>
            <a:endParaRPr lang="fr-FR"/>
          </a:p>
          <a:p>
            <a:endParaRPr lang="fr-FR"/>
          </a:p>
          <a:p>
            <a:r>
              <a:rPr lang="fr-FR"/>
              <a:t>Exemple concret</a:t>
            </a:r>
          </a:p>
          <a:p>
            <a:r>
              <a:rPr lang="fr-FR" err="1"/>
              <a:t>ExecutionPolicy</a:t>
            </a:r>
            <a:endParaRPr lang="fr-FR"/>
          </a:p>
        </p:txBody>
      </p:sp>
    </p:spTree>
    <p:extLst>
      <p:ext uri="{BB962C8B-B14F-4D97-AF65-F5344CB8AC3E}">
        <p14:creationId xmlns:p14="http://schemas.microsoft.com/office/powerpoint/2010/main" val="7226710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rtl="0" eaLnBrk="1" fontAlgn="auto" latinLnBrk="0" hangingPunct="1">
              <a:lnSpc>
                <a:spcPct val="125000"/>
              </a:lnSpc>
              <a:spcBef>
                <a:spcPts val="0"/>
              </a:spcBef>
              <a:spcAft>
                <a:spcPts val="0"/>
              </a:spcAft>
              <a:buClrTx/>
              <a:buSzTx/>
              <a:buFontTx/>
              <a:buNone/>
              <a:tabLst/>
              <a:defRPr/>
            </a:pPr>
            <a:r>
              <a:rPr lang="fr-FR" dirty="0"/>
              <a:t>[JULIEN]</a:t>
            </a:r>
          </a:p>
          <a:p>
            <a:endParaRPr lang="fr-FR" dirty="0"/>
          </a:p>
          <a:p>
            <a:endParaRPr lang="fr-FR" dirty="0"/>
          </a:p>
          <a:p>
            <a:r>
              <a:rPr lang="fr-FR" dirty="0"/>
              <a:t>Exemple concret</a:t>
            </a:r>
          </a:p>
          <a:p>
            <a:r>
              <a:rPr lang="fr-FR" dirty="0" err="1"/>
              <a:t>ExecutionPolicy</a:t>
            </a:r>
            <a:endParaRPr lang="fr-FR" dirty="0"/>
          </a:p>
        </p:txBody>
      </p:sp>
    </p:spTree>
    <p:extLst>
      <p:ext uri="{BB962C8B-B14F-4D97-AF65-F5344CB8AC3E}">
        <p14:creationId xmlns:p14="http://schemas.microsoft.com/office/powerpoint/2010/main" val="16068507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rtl="0" eaLnBrk="1" fontAlgn="auto" latinLnBrk="0" hangingPunct="1">
              <a:lnSpc>
                <a:spcPct val="125000"/>
              </a:lnSpc>
              <a:spcBef>
                <a:spcPts val="0"/>
              </a:spcBef>
              <a:spcAft>
                <a:spcPts val="0"/>
              </a:spcAft>
              <a:buClrTx/>
              <a:buSzTx/>
              <a:buFontTx/>
              <a:buNone/>
              <a:tabLst/>
              <a:defRPr/>
            </a:pPr>
            <a:r>
              <a:rPr lang="fr-FR"/>
              <a:t>[JULIEN]</a:t>
            </a:r>
          </a:p>
          <a:p>
            <a:endParaRPr lang="fr-FR"/>
          </a:p>
          <a:p>
            <a:r>
              <a:rPr lang="fr-FR"/>
              <a:t>Script Exemple</a:t>
            </a:r>
          </a:p>
        </p:txBody>
      </p:sp>
    </p:spTree>
    <p:extLst>
      <p:ext uri="{BB962C8B-B14F-4D97-AF65-F5344CB8AC3E}">
        <p14:creationId xmlns:p14="http://schemas.microsoft.com/office/powerpoint/2010/main" val="276985805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rtl="0" eaLnBrk="1" fontAlgn="auto" latinLnBrk="0" hangingPunct="1">
              <a:lnSpc>
                <a:spcPct val="125000"/>
              </a:lnSpc>
              <a:spcBef>
                <a:spcPts val="0"/>
              </a:spcBef>
              <a:spcAft>
                <a:spcPts val="0"/>
              </a:spcAft>
              <a:buClrTx/>
              <a:buSzTx/>
              <a:buFontTx/>
              <a:buNone/>
              <a:tabLst/>
              <a:defRPr/>
            </a:pPr>
            <a:r>
              <a:rPr lang="fr-FR"/>
              <a:t>[JULIEN]</a:t>
            </a:r>
          </a:p>
          <a:p>
            <a:endParaRPr lang="fr-FR"/>
          </a:p>
          <a:p>
            <a:endParaRPr lang="fr-FR"/>
          </a:p>
          <a:p>
            <a:r>
              <a:rPr lang="fr-FR" err="1"/>
              <a:t>Get-ExecutionPolicy</a:t>
            </a:r>
            <a:r>
              <a:rPr lang="fr-FR"/>
              <a:t> -List</a:t>
            </a:r>
          </a:p>
        </p:txBody>
      </p:sp>
    </p:spTree>
    <p:extLst>
      <p:ext uri="{BB962C8B-B14F-4D97-AF65-F5344CB8AC3E}">
        <p14:creationId xmlns:p14="http://schemas.microsoft.com/office/powerpoint/2010/main" val="216868952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rtl="0" eaLnBrk="1" fontAlgn="auto" latinLnBrk="0" hangingPunct="1">
              <a:lnSpc>
                <a:spcPct val="125000"/>
              </a:lnSpc>
              <a:spcBef>
                <a:spcPts val="0"/>
              </a:spcBef>
              <a:spcAft>
                <a:spcPts val="0"/>
              </a:spcAft>
              <a:buClrTx/>
              <a:buSzTx/>
              <a:buFontTx/>
              <a:buNone/>
              <a:tabLst/>
              <a:defRPr/>
            </a:pPr>
            <a:r>
              <a:rPr lang="fr-FR"/>
              <a:t>[JULIEN]</a:t>
            </a:r>
          </a:p>
          <a:p>
            <a:endParaRPr lang="fr-FR"/>
          </a:p>
        </p:txBody>
      </p:sp>
    </p:spTree>
    <p:extLst>
      <p:ext uri="{BB962C8B-B14F-4D97-AF65-F5344CB8AC3E}">
        <p14:creationId xmlns:p14="http://schemas.microsoft.com/office/powerpoint/2010/main" val="176735697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rtl="0" eaLnBrk="1" fontAlgn="auto" latinLnBrk="0" hangingPunct="1">
              <a:lnSpc>
                <a:spcPct val="125000"/>
              </a:lnSpc>
              <a:spcBef>
                <a:spcPts val="0"/>
              </a:spcBef>
              <a:spcAft>
                <a:spcPts val="0"/>
              </a:spcAft>
              <a:buClrTx/>
              <a:buSzTx/>
              <a:buFontTx/>
              <a:buNone/>
              <a:tabLst/>
              <a:defRPr/>
            </a:pPr>
            <a:r>
              <a:rPr lang="fr-FR"/>
              <a:t>[JULIEN]</a:t>
            </a:r>
          </a:p>
          <a:p>
            <a:endParaRPr lang="fr-FR"/>
          </a:p>
        </p:txBody>
      </p:sp>
    </p:spTree>
    <p:extLst>
      <p:ext uri="{BB962C8B-B14F-4D97-AF65-F5344CB8AC3E}">
        <p14:creationId xmlns:p14="http://schemas.microsoft.com/office/powerpoint/2010/main" val="37933807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rtl="0" eaLnBrk="1" fontAlgn="auto" latinLnBrk="0" hangingPunct="1">
              <a:lnSpc>
                <a:spcPct val="125000"/>
              </a:lnSpc>
              <a:spcBef>
                <a:spcPts val="0"/>
              </a:spcBef>
              <a:spcAft>
                <a:spcPts val="0"/>
              </a:spcAft>
              <a:buClrTx/>
              <a:buSzTx/>
              <a:buFontTx/>
              <a:buNone/>
              <a:tabLst/>
              <a:defRPr/>
            </a:pPr>
            <a:r>
              <a:rPr lang="fr-FR"/>
              <a:t>[JULIEN]</a:t>
            </a:r>
          </a:p>
          <a:p>
            <a:endParaRPr lang="fr-FR"/>
          </a:p>
        </p:txBody>
      </p:sp>
    </p:spTree>
    <p:extLst>
      <p:ext uri="{BB962C8B-B14F-4D97-AF65-F5344CB8AC3E}">
        <p14:creationId xmlns:p14="http://schemas.microsoft.com/office/powerpoint/2010/main" val="12859048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lgn="l" defTabSz="457200" rtl="0" latinLnBrk="0">
              <a:lnSpc>
                <a:spcPct val="125000"/>
              </a:lnSpc>
            </a:pPr>
            <a:r>
              <a:rPr lang="fr-FR"/>
              <a:t>[MATHIEU]</a:t>
            </a:r>
          </a:p>
        </p:txBody>
      </p:sp>
    </p:spTree>
    <p:extLst>
      <p:ext uri="{BB962C8B-B14F-4D97-AF65-F5344CB8AC3E}">
        <p14:creationId xmlns:p14="http://schemas.microsoft.com/office/powerpoint/2010/main" val="4064390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rtl="0" eaLnBrk="1" fontAlgn="auto" latinLnBrk="0" hangingPunct="1">
              <a:lnSpc>
                <a:spcPct val="125000"/>
              </a:lnSpc>
              <a:spcBef>
                <a:spcPts val="0"/>
              </a:spcBef>
              <a:spcAft>
                <a:spcPts val="0"/>
              </a:spcAft>
              <a:buClrTx/>
              <a:buSzTx/>
              <a:buFontTx/>
              <a:buNone/>
              <a:tabLst/>
              <a:defRPr/>
            </a:pPr>
            <a:r>
              <a:rPr lang="fr-FR"/>
              <a:t>[JULIEN]</a:t>
            </a:r>
          </a:p>
          <a:p>
            <a:endParaRPr lang="fr-FR"/>
          </a:p>
        </p:txBody>
      </p:sp>
    </p:spTree>
    <p:extLst>
      <p:ext uri="{BB962C8B-B14F-4D97-AF65-F5344CB8AC3E}">
        <p14:creationId xmlns:p14="http://schemas.microsoft.com/office/powerpoint/2010/main" val="385231554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rtl="0" eaLnBrk="1" fontAlgn="auto" latinLnBrk="0" hangingPunct="1">
              <a:lnSpc>
                <a:spcPct val="125000"/>
              </a:lnSpc>
              <a:spcBef>
                <a:spcPts val="0"/>
              </a:spcBef>
              <a:spcAft>
                <a:spcPts val="0"/>
              </a:spcAft>
              <a:buClrTx/>
              <a:buSzTx/>
              <a:buFontTx/>
              <a:buNone/>
              <a:tabLst/>
              <a:defRPr/>
            </a:pPr>
            <a:r>
              <a:rPr lang="fr-FR"/>
              <a:t>[JULIEN]</a:t>
            </a:r>
          </a:p>
          <a:p>
            <a:endParaRPr lang="fr-FR"/>
          </a:p>
        </p:txBody>
      </p:sp>
    </p:spTree>
    <p:extLst>
      <p:ext uri="{BB962C8B-B14F-4D97-AF65-F5344CB8AC3E}">
        <p14:creationId xmlns:p14="http://schemas.microsoft.com/office/powerpoint/2010/main" val="302294522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rtl="0" eaLnBrk="1" fontAlgn="auto" latinLnBrk="0" hangingPunct="1">
              <a:lnSpc>
                <a:spcPct val="125000"/>
              </a:lnSpc>
              <a:spcBef>
                <a:spcPts val="0"/>
              </a:spcBef>
              <a:spcAft>
                <a:spcPts val="0"/>
              </a:spcAft>
              <a:buClrTx/>
              <a:buSzTx/>
              <a:buFontTx/>
              <a:buNone/>
              <a:tabLst/>
              <a:defRPr/>
            </a:pPr>
            <a:r>
              <a:rPr lang="fr-FR" dirty="0"/>
              <a:t>[JULIEN]</a:t>
            </a:r>
          </a:p>
          <a:p>
            <a:endParaRPr lang="fr-FR" dirty="0"/>
          </a:p>
        </p:txBody>
      </p:sp>
    </p:spTree>
    <p:extLst>
      <p:ext uri="{BB962C8B-B14F-4D97-AF65-F5344CB8AC3E}">
        <p14:creationId xmlns:p14="http://schemas.microsoft.com/office/powerpoint/2010/main" val="37801747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lgn="l" defTabSz="457200" rtl="0" latinLnBrk="0">
              <a:lnSpc>
                <a:spcPct val="125000"/>
              </a:lnSpc>
            </a:pPr>
            <a:r>
              <a:rPr lang="fr-FR"/>
              <a:t>[JULIEN]</a:t>
            </a:r>
          </a:p>
        </p:txBody>
      </p:sp>
    </p:spTree>
    <p:extLst>
      <p:ext uri="{BB962C8B-B14F-4D97-AF65-F5344CB8AC3E}">
        <p14:creationId xmlns:p14="http://schemas.microsoft.com/office/powerpoint/2010/main" val="56382020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rtl="0" eaLnBrk="1" fontAlgn="auto" latinLnBrk="0" hangingPunct="1">
              <a:lnSpc>
                <a:spcPct val="125000"/>
              </a:lnSpc>
              <a:spcBef>
                <a:spcPts val="0"/>
              </a:spcBef>
              <a:spcAft>
                <a:spcPts val="0"/>
              </a:spcAft>
              <a:buClrTx/>
              <a:buSzTx/>
              <a:buFontTx/>
              <a:buNone/>
              <a:tabLst/>
              <a:defRPr/>
            </a:pPr>
            <a:r>
              <a:rPr lang="fr-FR"/>
              <a:t>[JULIEN]</a:t>
            </a:r>
          </a:p>
          <a:p>
            <a:endParaRPr lang="fr-FR"/>
          </a:p>
          <a:p>
            <a:r>
              <a:rPr lang="fr-FR"/>
              <a:t>Exercice = Prendre un service au hasard et </a:t>
            </a:r>
            <a:r>
              <a:rPr lang="fr-FR" err="1"/>
              <a:t>grace</a:t>
            </a:r>
            <a:r>
              <a:rPr lang="fr-FR"/>
              <a:t> à un IF le démarrer ou l'éteindre en fonction de son </a:t>
            </a:r>
            <a:r>
              <a:rPr lang="fr-FR" err="1"/>
              <a:t>etat</a:t>
            </a:r>
            <a:endParaRPr lang="fr-FR"/>
          </a:p>
        </p:txBody>
      </p:sp>
    </p:spTree>
    <p:extLst>
      <p:ext uri="{BB962C8B-B14F-4D97-AF65-F5344CB8AC3E}">
        <p14:creationId xmlns:p14="http://schemas.microsoft.com/office/powerpoint/2010/main" val="177670088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rtl="0" eaLnBrk="1" fontAlgn="auto" latinLnBrk="0" hangingPunct="1">
              <a:lnSpc>
                <a:spcPct val="125000"/>
              </a:lnSpc>
              <a:spcBef>
                <a:spcPts val="0"/>
              </a:spcBef>
              <a:spcAft>
                <a:spcPts val="0"/>
              </a:spcAft>
              <a:buClrTx/>
              <a:buSzTx/>
              <a:buFontTx/>
              <a:buNone/>
              <a:tabLst/>
              <a:defRPr/>
            </a:pPr>
            <a:r>
              <a:rPr lang="fr-FR"/>
              <a:t>[JULIEN]</a:t>
            </a:r>
          </a:p>
          <a:p>
            <a:endParaRPr lang="fr-FR"/>
          </a:p>
          <a:p>
            <a:endParaRPr lang="fr-FR"/>
          </a:p>
          <a:p>
            <a:r>
              <a:rPr lang="fr-FR"/>
              <a:t>Exemple concret</a:t>
            </a:r>
          </a:p>
        </p:txBody>
      </p:sp>
    </p:spTree>
    <p:extLst>
      <p:ext uri="{BB962C8B-B14F-4D97-AF65-F5344CB8AC3E}">
        <p14:creationId xmlns:p14="http://schemas.microsoft.com/office/powerpoint/2010/main" val="199680149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rtl="0" eaLnBrk="1" fontAlgn="auto" latinLnBrk="0" hangingPunct="1">
              <a:lnSpc>
                <a:spcPct val="125000"/>
              </a:lnSpc>
              <a:spcBef>
                <a:spcPts val="0"/>
              </a:spcBef>
              <a:spcAft>
                <a:spcPts val="0"/>
              </a:spcAft>
              <a:buClrTx/>
              <a:buSzTx/>
              <a:buFontTx/>
              <a:buNone/>
              <a:tabLst/>
              <a:defRPr/>
            </a:pPr>
            <a:r>
              <a:rPr lang="fr-FR"/>
              <a:t>[JULIEN]</a:t>
            </a:r>
          </a:p>
          <a:p>
            <a:endParaRPr lang="fr-FR"/>
          </a:p>
          <a:p>
            <a:endParaRPr lang="fr-FR"/>
          </a:p>
          <a:p>
            <a:r>
              <a:rPr lang="fr-FR"/>
              <a:t>Exemple concret</a:t>
            </a:r>
          </a:p>
        </p:txBody>
      </p:sp>
    </p:spTree>
    <p:extLst>
      <p:ext uri="{BB962C8B-B14F-4D97-AF65-F5344CB8AC3E}">
        <p14:creationId xmlns:p14="http://schemas.microsoft.com/office/powerpoint/2010/main" val="404042205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rtl="0" eaLnBrk="1" fontAlgn="auto" latinLnBrk="0" hangingPunct="1">
              <a:lnSpc>
                <a:spcPct val="125000"/>
              </a:lnSpc>
              <a:spcBef>
                <a:spcPts val="0"/>
              </a:spcBef>
              <a:spcAft>
                <a:spcPts val="0"/>
              </a:spcAft>
              <a:buClrTx/>
              <a:buSzTx/>
              <a:buFontTx/>
              <a:buNone/>
              <a:tabLst/>
              <a:defRPr/>
            </a:pPr>
            <a:r>
              <a:rPr lang="fr-FR"/>
              <a:t>[JULIEN]</a:t>
            </a:r>
          </a:p>
          <a:p>
            <a:endParaRPr lang="fr-FR"/>
          </a:p>
          <a:p>
            <a:endParaRPr lang="fr-FR"/>
          </a:p>
          <a:p>
            <a:r>
              <a:rPr lang="fr-FR"/>
              <a:t>Exemple concret</a:t>
            </a:r>
          </a:p>
        </p:txBody>
      </p:sp>
    </p:spTree>
    <p:extLst>
      <p:ext uri="{BB962C8B-B14F-4D97-AF65-F5344CB8AC3E}">
        <p14:creationId xmlns:p14="http://schemas.microsoft.com/office/powerpoint/2010/main" val="117319674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rtl="0" eaLnBrk="1" fontAlgn="auto" latinLnBrk="0" hangingPunct="1">
              <a:lnSpc>
                <a:spcPct val="125000"/>
              </a:lnSpc>
              <a:spcBef>
                <a:spcPts val="0"/>
              </a:spcBef>
              <a:spcAft>
                <a:spcPts val="0"/>
              </a:spcAft>
              <a:buClrTx/>
              <a:buSzTx/>
              <a:buFontTx/>
              <a:buNone/>
              <a:tabLst/>
              <a:defRPr/>
            </a:pPr>
            <a:r>
              <a:rPr lang="fr-FR"/>
              <a:t>[JULIEN]</a:t>
            </a:r>
          </a:p>
          <a:p>
            <a:endParaRPr lang="fr-FR"/>
          </a:p>
          <a:p>
            <a:endParaRPr lang="fr-FR"/>
          </a:p>
          <a:p>
            <a:r>
              <a:rPr lang="fr-FR"/>
              <a:t>Exemple concret</a:t>
            </a:r>
          </a:p>
        </p:txBody>
      </p:sp>
    </p:spTree>
    <p:extLst>
      <p:ext uri="{BB962C8B-B14F-4D97-AF65-F5344CB8AC3E}">
        <p14:creationId xmlns:p14="http://schemas.microsoft.com/office/powerpoint/2010/main" val="342092081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rtl="0" eaLnBrk="1" fontAlgn="auto" latinLnBrk="0" hangingPunct="1">
              <a:lnSpc>
                <a:spcPct val="125000"/>
              </a:lnSpc>
              <a:spcBef>
                <a:spcPts val="0"/>
              </a:spcBef>
              <a:spcAft>
                <a:spcPts val="0"/>
              </a:spcAft>
              <a:buClrTx/>
              <a:buSzTx/>
              <a:buFontTx/>
              <a:buNone/>
              <a:tabLst/>
              <a:defRPr/>
            </a:pPr>
            <a:r>
              <a:rPr lang="fr-FR"/>
              <a:t>[JULIEN]</a:t>
            </a:r>
          </a:p>
          <a:p>
            <a:endParaRPr lang="fr-FR"/>
          </a:p>
          <a:p>
            <a:r>
              <a:rPr lang="fr-FR"/>
              <a:t>Exemple concret</a:t>
            </a:r>
          </a:p>
        </p:txBody>
      </p:sp>
    </p:spTree>
    <p:extLst>
      <p:ext uri="{BB962C8B-B14F-4D97-AF65-F5344CB8AC3E}">
        <p14:creationId xmlns:p14="http://schemas.microsoft.com/office/powerpoint/2010/main" val="1019230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latin typeface="Avenir Roman"/>
              </a:rPr>
              <a:t>[JULIEN]</a:t>
            </a:r>
          </a:p>
          <a:p>
            <a:endParaRPr lang="fr-FR" dirty="0">
              <a:latin typeface="Avenir Roman"/>
            </a:endParaRPr>
          </a:p>
          <a:p>
            <a:r>
              <a:rPr lang="fr-FR" sz="2400" b="0" dirty="0">
                <a:effectLst/>
                <a:latin typeface="+mj-lt"/>
                <a:ea typeface="+mj-ea"/>
                <a:cs typeface="+mj-cs"/>
                <a:sym typeface="Avenir Roman"/>
              </a:rPr>
              <a:t>#Récupération des </a:t>
            </a:r>
            <a:r>
              <a:rPr lang="fr-FR" sz="2400" b="0" dirty="0" err="1">
                <a:effectLst/>
                <a:latin typeface="+mj-lt"/>
                <a:ea typeface="+mj-ea"/>
                <a:cs typeface="+mj-cs"/>
                <a:sym typeface="Avenir Roman"/>
              </a:rPr>
              <a:t>Verb</a:t>
            </a:r>
            <a:r>
              <a:rPr lang="fr-FR" sz="2400" b="0" dirty="0">
                <a:effectLst/>
                <a:latin typeface="+mj-lt"/>
                <a:ea typeface="+mj-ea"/>
                <a:cs typeface="+mj-cs"/>
                <a:sym typeface="Avenir Roman"/>
              </a:rPr>
              <a:t> "officiel"</a:t>
            </a:r>
          </a:p>
          <a:p>
            <a:r>
              <a:rPr lang="fr-FR" sz="2400" b="0" dirty="0" err="1">
                <a:effectLst/>
                <a:latin typeface="+mj-lt"/>
                <a:ea typeface="+mj-ea"/>
                <a:cs typeface="+mj-cs"/>
                <a:sym typeface="Avenir Roman"/>
              </a:rPr>
              <a:t>Get-Verb</a:t>
            </a:r>
            <a:endParaRPr lang="fr-FR" sz="2400" b="0" dirty="0">
              <a:effectLst/>
              <a:latin typeface="+mj-lt"/>
              <a:ea typeface="+mj-ea"/>
              <a:cs typeface="+mj-cs"/>
              <a:sym typeface="Avenir Roman"/>
            </a:endParaRPr>
          </a:p>
          <a:p>
            <a:br>
              <a:rPr lang="fr-FR" sz="2400" b="0" dirty="0">
                <a:effectLst/>
                <a:latin typeface="+mj-lt"/>
                <a:ea typeface="+mj-ea"/>
                <a:cs typeface="+mj-cs"/>
                <a:sym typeface="Avenir Roman"/>
              </a:rPr>
            </a:br>
            <a:r>
              <a:rPr lang="fr-FR" sz="2400" b="0" dirty="0">
                <a:effectLst/>
                <a:latin typeface="+mj-lt"/>
                <a:ea typeface="+mj-ea"/>
                <a:cs typeface="+mj-cs"/>
                <a:sym typeface="Avenir Roman"/>
              </a:rPr>
              <a:t>## Nous pouvons par exemple demander a récupérer la liste des services en cours</a:t>
            </a:r>
          </a:p>
          <a:p>
            <a:r>
              <a:rPr lang="fr-FR" sz="2400" b="0" dirty="0" err="1">
                <a:effectLst/>
                <a:latin typeface="+mj-lt"/>
                <a:ea typeface="+mj-ea"/>
                <a:cs typeface="+mj-cs"/>
                <a:sym typeface="Avenir Roman"/>
              </a:rPr>
              <a:t>Get</a:t>
            </a:r>
            <a:r>
              <a:rPr lang="fr-FR" sz="2400" b="0" dirty="0">
                <a:effectLst/>
                <a:latin typeface="+mj-lt"/>
                <a:ea typeface="+mj-ea"/>
                <a:cs typeface="+mj-cs"/>
                <a:sym typeface="Avenir Roman"/>
              </a:rPr>
              <a:t>-Service</a:t>
            </a:r>
          </a:p>
          <a:p>
            <a:br>
              <a:rPr lang="fr-FR" sz="2400" b="0" dirty="0">
                <a:effectLst/>
                <a:latin typeface="+mj-lt"/>
                <a:ea typeface="+mj-ea"/>
                <a:cs typeface="+mj-cs"/>
                <a:sym typeface="Avenir Roman"/>
              </a:rPr>
            </a:br>
            <a:r>
              <a:rPr lang="fr-FR" sz="2400" b="0" dirty="0">
                <a:effectLst/>
                <a:latin typeface="+mj-lt"/>
                <a:ea typeface="+mj-ea"/>
                <a:cs typeface="+mj-cs"/>
                <a:sym typeface="Avenir Roman"/>
              </a:rPr>
              <a:t>## Ce sur quoi nous pouvons également appliquer certains filtres via des </a:t>
            </a:r>
            <a:r>
              <a:rPr lang="fr-FR" sz="2400" b="0" dirty="0" err="1">
                <a:effectLst/>
                <a:latin typeface="+mj-lt"/>
                <a:ea typeface="+mj-ea"/>
                <a:cs typeface="+mj-cs"/>
                <a:sym typeface="Avenir Roman"/>
              </a:rPr>
              <a:t>methodes</a:t>
            </a:r>
            <a:r>
              <a:rPr lang="fr-FR" sz="2400" b="0" dirty="0">
                <a:effectLst/>
                <a:latin typeface="+mj-lt"/>
                <a:ea typeface="+mj-ea"/>
                <a:cs typeface="+mj-cs"/>
                <a:sym typeface="Avenir Roman"/>
              </a:rPr>
              <a:t> ou </a:t>
            </a:r>
            <a:r>
              <a:rPr lang="fr-FR" sz="2400" b="0" dirty="0" err="1">
                <a:effectLst/>
                <a:latin typeface="+mj-lt"/>
                <a:ea typeface="+mj-ea"/>
                <a:cs typeface="+mj-cs"/>
                <a:sym typeface="Avenir Roman"/>
              </a:rPr>
              <a:t>proprietes</a:t>
            </a:r>
            <a:r>
              <a:rPr lang="fr-FR" sz="2400" b="0" dirty="0">
                <a:effectLst/>
                <a:latin typeface="+mj-lt"/>
                <a:ea typeface="+mj-ea"/>
                <a:cs typeface="+mj-cs"/>
                <a:sym typeface="Avenir Roman"/>
              </a:rPr>
              <a:t> inhérente a la commande</a:t>
            </a:r>
          </a:p>
          <a:p>
            <a:r>
              <a:rPr lang="fr-FR" sz="2400" b="0" dirty="0" err="1">
                <a:effectLst/>
                <a:latin typeface="+mj-lt"/>
                <a:ea typeface="+mj-ea"/>
                <a:cs typeface="+mj-cs"/>
                <a:sym typeface="Avenir Roman"/>
              </a:rPr>
              <a:t>Get</a:t>
            </a:r>
            <a:r>
              <a:rPr lang="fr-FR" sz="2400" b="0" dirty="0">
                <a:effectLst/>
                <a:latin typeface="+mj-lt"/>
                <a:ea typeface="+mj-ea"/>
                <a:cs typeface="+mj-cs"/>
                <a:sym typeface="Avenir Roman"/>
              </a:rPr>
              <a:t>-Service -Name "*net*"</a:t>
            </a:r>
          </a:p>
          <a:p>
            <a:br>
              <a:rPr lang="fr-FR" sz="2400" b="0" dirty="0">
                <a:effectLst/>
                <a:latin typeface="+mj-lt"/>
                <a:ea typeface="+mj-ea"/>
                <a:cs typeface="+mj-cs"/>
                <a:sym typeface="Avenir Roman"/>
              </a:rPr>
            </a:br>
            <a:r>
              <a:rPr lang="fr-FR" sz="2400" b="0" dirty="0">
                <a:effectLst/>
                <a:latin typeface="+mj-lt"/>
                <a:ea typeface="+mj-ea"/>
                <a:cs typeface="+mj-cs"/>
                <a:sym typeface="Avenir Roman"/>
              </a:rPr>
              <a:t>#Composition Exemple d'une commande</a:t>
            </a:r>
          </a:p>
          <a:p>
            <a:r>
              <a:rPr lang="fr-FR" sz="2400" b="0" dirty="0" err="1">
                <a:effectLst/>
                <a:latin typeface="+mj-lt"/>
                <a:ea typeface="+mj-ea"/>
                <a:cs typeface="+mj-cs"/>
                <a:sym typeface="Avenir Roman"/>
              </a:rPr>
              <a:t>Get</a:t>
            </a:r>
            <a:r>
              <a:rPr lang="fr-FR" sz="2400" b="0" dirty="0">
                <a:effectLst/>
                <a:latin typeface="+mj-lt"/>
                <a:ea typeface="+mj-ea"/>
                <a:cs typeface="+mj-cs"/>
                <a:sym typeface="Avenir Roman"/>
              </a:rPr>
              <a:t>-Service -Name </a:t>
            </a:r>
            <a:r>
              <a:rPr lang="fr-FR" sz="2400" b="0" dirty="0" err="1">
                <a:effectLst/>
                <a:latin typeface="+mj-lt"/>
                <a:ea typeface="+mj-ea"/>
                <a:cs typeface="+mj-cs"/>
                <a:sym typeface="Avenir Roman"/>
              </a:rPr>
              <a:t>Dnscache</a:t>
            </a:r>
            <a:endParaRPr lang="fr-FR" sz="2400" b="0" dirty="0">
              <a:effectLst/>
              <a:latin typeface="+mj-lt"/>
              <a:ea typeface="+mj-ea"/>
              <a:cs typeface="+mj-cs"/>
              <a:sym typeface="Avenir Roman"/>
            </a:endParaRPr>
          </a:p>
          <a:p>
            <a:br>
              <a:rPr lang="fr-FR" sz="2400" b="0" dirty="0">
                <a:effectLst/>
                <a:latin typeface="+mj-lt"/>
                <a:ea typeface="+mj-ea"/>
                <a:cs typeface="+mj-cs"/>
                <a:sym typeface="Avenir Roman"/>
              </a:rPr>
            </a:br>
            <a:r>
              <a:rPr lang="fr-FR" sz="2400" b="0" dirty="0" err="1">
                <a:effectLst/>
                <a:latin typeface="+mj-lt"/>
                <a:ea typeface="+mj-ea"/>
                <a:cs typeface="+mj-cs"/>
                <a:sym typeface="Avenir Roman"/>
              </a:rPr>
              <a:t>Get</a:t>
            </a:r>
            <a:r>
              <a:rPr lang="fr-FR" sz="2400" b="0" dirty="0">
                <a:effectLst/>
                <a:latin typeface="+mj-lt"/>
                <a:ea typeface="+mj-ea"/>
                <a:cs typeface="+mj-cs"/>
                <a:sym typeface="Avenir Roman"/>
              </a:rPr>
              <a:t>-Process -Name </a:t>
            </a:r>
            <a:r>
              <a:rPr lang="fr-FR" sz="2400" b="0" dirty="0" err="1">
                <a:effectLst/>
                <a:latin typeface="+mj-lt"/>
                <a:ea typeface="+mj-ea"/>
                <a:cs typeface="+mj-cs"/>
                <a:sym typeface="Avenir Roman"/>
              </a:rPr>
              <a:t>svchost</a:t>
            </a:r>
            <a:endParaRPr lang="fr-FR" sz="2400" b="0" dirty="0">
              <a:effectLst/>
              <a:latin typeface="+mj-lt"/>
              <a:ea typeface="+mj-ea"/>
              <a:cs typeface="+mj-cs"/>
              <a:sym typeface="Avenir Roman"/>
            </a:endParaRPr>
          </a:p>
          <a:p>
            <a:br>
              <a:rPr lang="fr-FR" sz="2400" b="0" dirty="0">
                <a:effectLst/>
                <a:latin typeface="+mj-lt"/>
                <a:ea typeface="+mj-ea"/>
                <a:cs typeface="+mj-cs"/>
                <a:sym typeface="Avenir Roman"/>
              </a:rPr>
            </a:br>
            <a:r>
              <a:rPr lang="fr-FR" sz="2400" b="0" dirty="0" err="1">
                <a:effectLst/>
                <a:latin typeface="+mj-lt"/>
                <a:ea typeface="+mj-ea"/>
                <a:cs typeface="+mj-cs"/>
                <a:sym typeface="Avenir Roman"/>
              </a:rPr>
              <a:t>Get-ChildItem</a:t>
            </a:r>
            <a:r>
              <a:rPr lang="fr-FR" sz="2400" b="0" dirty="0">
                <a:effectLst/>
                <a:latin typeface="+mj-lt"/>
                <a:ea typeface="+mj-ea"/>
                <a:cs typeface="+mj-cs"/>
                <a:sym typeface="Avenir Roman"/>
              </a:rPr>
              <a:t> -Path C:\Windows -File</a:t>
            </a:r>
          </a:p>
          <a:p>
            <a:r>
              <a:rPr lang="fr-FR" sz="2400" b="0" dirty="0" err="1">
                <a:effectLst/>
                <a:latin typeface="+mj-lt"/>
                <a:ea typeface="+mj-ea"/>
                <a:cs typeface="+mj-cs"/>
                <a:sym typeface="Avenir Roman"/>
              </a:rPr>
              <a:t>Get-ChildItem</a:t>
            </a:r>
            <a:r>
              <a:rPr lang="fr-FR" sz="2400" b="0" dirty="0">
                <a:effectLst/>
                <a:latin typeface="+mj-lt"/>
                <a:ea typeface="+mj-ea"/>
                <a:cs typeface="+mj-cs"/>
                <a:sym typeface="Avenir Roman"/>
              </a:rPr>
              <a:t> -Path C:\Windows -Directory</a:t>
            </a:r>
          </a:p>
          <a:p>
            <a:endParaRPr lang="fr-FR" dirty="0">
              <a:latin typeface="Avenir Roman"/>
            </a:endParaRPr>
          </a:p>
          <a:p>
            <a:endParaRPr lang="fr-FR" dirty="0">
              <a:latin typeface="Avenir Roman"/>
            </a:endParaRPr>
          </a:p>
        </p:txBody>
      </p:sp>
    </p:spTree>
    <p:extLst>
      <p:ext uri="{BB962C8B-B14F-4D97-AF65-F5344CB8AC3E}">
        <p14:creationId xmlns:p14="http://schemas.microsoft.com/office/powerpoint/2010/main" val="266000499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eaLnBrk="1" fontAlgn="auto" latinLnBrk="0" hangingPunct="1">
              <a:lnSpc>
                <a:spcPct val="125000"/>
              </a:lnSpc>
              <a:spcBef>
                <a:spcPts val="0"/>
              </a:spcBef>
              <a:spcAft>
                <a:spcPts val="0"/>
              </a:spcAft>
              <a:buClrTx/>
              <a:buSzTx/>
              <a:buFontTx/>
              <a:buNone/>
              <a:tabLst/>
              <a:defRPr/>
            </a:pPr>
            <a:r>
              <a:rPr lang="fr-FR" dirty="0"/>
              <a:t>[MATHIEU]</a:t>
            </a:r>
          </a:p>
          <a:p>
            <a:pPr algn="l"/>
            <a:endParaRPr lang="en-US" dirty="0"/>
          </a:p>
          <a:p>
            <a:pPr algn="l"/>
            <a:endParaRPr lang="en-US" dirty="0"/>
          </a:p>
          <a:p>
            <a:pPr algn="l"/>
            <a:r>
              <a:rPr lang="en-US" dirty="0"/>
              <a:t>$Proc = Get-</a:t>
            </a:r>
            <a:r>
              <a:rPr lang="en-US" dirty="0" err="1"/>
              <a:t>ChildItem</a:t>
            </a:r>
            <a:r>
              <a:rPr lang="en-US" dirty="0"/>
              <a:t> C:\Windows</a:t>
            </a:r>
            <a:endParaRPr lang="fr-FR" dirty="0"/>
          </a:p>
          <a:p>
            <a:pPr algn="l"/>
            <a:r>
              <a:rPr lang="en-US" dirty="0"/>
              <a:t>$</a:t>
            </a:r>
            <a:r>
              <a:rPr lang="en-US" dirty="0" err="1"/>
              <a:t>ProcCount</a:t>
            </a:r>
            <a:r>
              <a:rPr lang="en-US" dirty="0"/>
              <a:t> = $</a:t>
            </a:r>
            <a:r>
              <a:rPr lang="en-US" dirty="0" err="1"/>
              <a:t>Proc.Count</a:t>
            </a:r>
            <a:endParaRPr lang="en-US" dirty="0"/>
          </a:p>
          <a:p>
            <a:pPr algn="l"/>
            <a:r>
              <a:rPr lang="en-US" dirty="0"/>
              <a:t>$Position = Get-Random -Maximum $</a:t>
            </a:r>
            <a:r>
              <a:rPr lang="en-US" dirty="0" err="1"/>
              <a:t>ProcCount</a:t>
            </a:r>
            <a:endParaRPr lang="en-US" dirty="0"/>
          </a:p>
          <a:p>
            <a:pPr algn="l"/>
            <a:r>
              <a:rPr lang="en-US" dirty="0">
                <a:solidFill>
                  <a:srgbClr val="FFFFFF"/>
                </a:solidFill>
              </a:rPr>
              <a:t> </a:t>
            </a:r>
            <a:endParaRPr lang="en-US" dirty="0"/>
          </a:p>
          <a:p>
            <a:pPr algn="l"/>
            <a:r>
              <a:rPr lang="en-US" dirty="0"/>
              <a:t>$Compare = 1024</a:t>
            </a:r>
          </a:p>
          <a:p>
            <a:pPr algn="l"/>
            <a:r>
              <a:rPr lang="en-US" dirty="0">
                <a:solidFill>
                  <a:srgbClr val="FFFFFF"/>
                </a:solidFill>
              </a:rPr>
              <a:t> </a:t>
            </a:r>
            <a:endParaRPr lang="en-US" dirty="0"/>
          </a:p>
          <a:p>
            <a:pPr algn="l"/>
            <a:r>
              <a:rPr lang="en-US" dirty="0"/>
              <a:t>$Proc[$Position]</a:t>
            </a:r>
          </a:p>
          <a:p>
            <a:pPr algn="l"/>
            <a:r>
              <a:rPr lang="en-US" dirty="0"/>
              <a:t>$Proc[$Position].</a:t>
            </a:r>
            <a:r>
              <a:rPr lang="en-US" dirty="0" err="1"/>
              <a:t>Name.ToUpper</a:t>
            </a:r>
            <a:r>
              <a:rPr lang="en-US" dirty="0"/>
              <a:t>()</a:t>
            </a:r>
          </a:p>
          <a:p>
            <a:pPr algn="l"/>
            <a:r>
              <a:rPr lang="en-US" dirty="0"/>
              <a:t>$Proc[$Position].Id -</a:t>
            </a:r>
            <a:r>
              <a:rPr lang="en-US" dirty="0" err="1"/>
              <a:t>gt</a:t>
            </a:r>
            <a:r>
              <a:rPr lang="en-US" dirty="0"/>
              <a:t> $Compare</a:t>
            </a:r>
          </a:p>
          <a:p>
            <a:pPr algn="l"/>
            <a:endParaRPr lang="en-US" dirty="0"/>
          </a:p>
        </p:txBody>
      </p:sp>
    </p:spTree>
    <p:extLst>
      <p:ext uri="{BB962C8B-B14F-4D97-AF65-F5344CB8AC3E}">
        <p14:creationId xmlns:p14="http://schemas.microsoft.com/office/powerpoint/2010/main" val="29108442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lgn="l" defTabSz="457200" rtl="0" latinLnBrk="0">
              <a:lnSpc>
                <a:spcPct val="125000"/>
              </a:lnSpc>
            </a:pPr>
            <a:endParaRPr lang="fr-FR"/>
          </a:p>
        </p:txBody>
      </p:sp>
    </p:spTree>
    <p:extLst>
      <p:ext uri="{BB962C8B-B14F-4D97-AF65-F5344CB8AC3E}">
        <p14:creationId xmlns:p14="http://schemas.microsoft.com/office/powerpoint/2010/main" val="30725148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Attention, cet</a:t>
            </a:r>
            <a:r>
              <a:rPr lang="fr-FR">
                <a:latin typeface="Avenir Roman"/>
              </a:rPr>
              <a:t> exemple fonctionne </a:t>
            </a:r>
            <a:r>
              <a:rPr lang="fr-FR"/>
              <a:t>mais n'est pas représentatif, </a:t>
            </a:r>
            <a:r>
              <a:rPr lang="fr-FR">
                <a:latin typeface="Avenir Roman"/>
              </a:rPr>
              <a:t>toutes les classes </a:t>
            </a:r>
            <a:r>
              <a:rPr lang="fr-FR"/>
              <a:t>Win32 n'ont pas leurs équivalents</a:t>
            </a:r>
            <a:r>
              <a:rPr lang="fr-FR">
                <a:latin typeface="Avenir Roman"/>
              </a:rPr>
              <a:t> </a:t>
            </a:r>
            <a:r>
              <a:rPr lang="fr-FR" err="1"/>
              <a:t>Cim</a:t>
            </a:r>
            <a:r>
              <a:rPr lang="fr-FR"/>
              <a:t> et inversement</a:t>
            </a:r>
          </a:p>
          <a:p>
            <a:endParaRPr lang="fr-FR">
              <a:latin typeface="Avenir Roman"/>
            </a:endParaRPr>
          </a:p>
        </p:txBody>
      </p:sp>
    </p:spTree>
    <p:extLst>
      <p:ext uri="{BB962C8B-B14F-4D97-AF65-F5344CB8AC3E}">
        <p14:creationId xmlns:p14="http://schemas.microsoft.com/office/powerpoint/2010/main" val="234972494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Attention, cet</a:t>
            </a:r>
            <a:r>
              <a:rPr lang="fr-FR">
                <a:latin typeface="Avenir Roman"/>
              </a:rPr>
              <a:t> exemple fonctionne </a:t>
            </a:r>
            <a:r>
              <a:rPr lang="fr-FR"/>
              <a:t>mais n'est pas représentatif, </a:t>
            </a:r>
            <a:r>
              <a:rPr lang="fr-FR">
                <a:latin typeface="Avenir Roman"/>
              </a:rPr>
              <a:t>toutes les classes </a:t>
            </a:r>
            <a:r>
              <a:rPr lang="fr-FR"/>
              <a:t>Win32 n'ont pas leurs équivalents</a:t>
            </a:r>
            <a:r>
              <a:rPr lang="fr-FR">
                <a:latin typeface="Avenir Roman"/>
              </a:rPr>
              <a:t> </a:t>
            </a:r>
            <a:r>
              <a:rPr lang="fr-FR" err="1"/>
              <a:t>Cim</a:t>
            </a:r>
            <a:r>
              <a:rPr lang="fr-FR"/>
              <a:t> et inversement</a:t>
            </a:r>
          </a:p>
          <a:p>
            <a:endParaRPr lang="fr-FR">
              <a:latin typeface="Avenir Roman"/>
            </a:endParaRPr>
          </a:p>
        </p:txBody>
      </p:sp>
    </p:spTree>
    <p:extLst>
      <p:ext uri="{BB962C8B-B14F-4D97-AF65-F5344CB8AC3E}">
        <p14:creationId xmlns:p14="http://schemas.microsoft.com/office/powerpoint/2010/main" val="14761056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Il </a:t>
            </a:r>
            <a:r>
              <a:rPr lang="fr-FR">
                <a:latin typeface="Avenir Roman"/>
              </a:rPr>
              <a:t>s'agit</a:t>
            </a:r>
            <a:r>
              <a:rPr lang="fr-FR"/>
              <a:t>, ni</a:t>
            </a:r>
            <a:r>
              <a:rPr lang="fr-FR">
                <a:latin typeface="Avenir Roman"/>
              </a:rPr>
              <a:t> plus ni moins, que d'alias permettant un accès rapide à certains environnements.</a:t>
            </a:r>
          </a:p>
          <a:p>
            <a:endParaRPr lang="fr-FR">
              <a:latin typeface="Avenir Roman"/>
            </a:endParaRPr>
          </a:p>
          <a:p>
            <a:r>
              <a:rPr lang="fr-FR">
                <a:latin typeface="Avenir Roman"/>
              </a:rPr>
              <a:t>Par </a:t>
            </a:r>
            <a:r>
              <a:rPr lang="fr-FR" err="1">
                <a:latin typeface="Avenir Roman"/>
              </a:rPr>
              <a:t>defaut</a:t>
            </a:r>
            <a:r>
              <a:rPr lang="fr-FR">
                <a:latin typeface="Avenir Roman"/>
              </a:rPr>
              <a:t> : Il est déjà possible de faire un : </a:t>
            </a:r>
            <a:r>
              <a:rPr lang="fr-FR" err="1">
                <a:latin typeface="Avenir Roman"/>
              </a:rPr>
              <a:t>Get-ChildItem</a:t>
            </a:r>
            <a:r>
              <a:rPr lang="fr-FR">
                <a:latin typeface="Avenir Roman"/>
              </a:rPr>
              <a:t> Cert: / </a:t>
            </a:r>
            <a:r>
              <a:rPr lang="fr-FR" err="1">
                <a:latin typeface="Avenir Roman"/>
              </a:rPr>
              <a:t>Get-Childitem</a:t>
            </a:r>
            <a:r>
              <a:rPr lang="fr-FR">
                <a:latin typeface="Avenir Roman"/>
              </a:rPr>
              <a:t> HKCU:</a:t>
            </a:r>
          </a:p>
          <a:p>
            <a:endParaRPr lang="fr-FR">
              <a:latin typeface="Avenir Roman"/>
            </a:endParaRPr>
          </a:p>
          <a:p>
            <a:r>
              <a:rPr lang="fr-FR">
                <a:latin typeface="Avenir Roman"/>
              </a:rPr>
              <a:t>Il est possible de créer ses propres </a:t>
            </a:r>
            <a:r>
              <a:rPr lang="fr-FR" err="1">
                <a:latin typeface="Avenir Roman"/>
              </a:rPr>
              <a:t>PsDrive</a:t>
            </a:r>
            <a:r>
              <a:rPr lang="fr-FR">
                <a:latin typeface="Avenir Roman"/>
              </a:rPr>
              <a:t> :</a:t>
            </a:r>
          </a:p>
          <a:p>
            <a:pPr algn="l"/>
            <a:r>
              <a:rPr lang="fr-FR"/>
              <a:t>New-</a:t>
            </a:r>
            <a:r>
              <a:rPr lang="fr-FR" err="1"/>
              <a:t>PSDrive</a:t>
            </a:r>
            <a:r>
              <a:rPr lang="fr-FR"/>
              <a:t> -Name Photos -</a:t>
            </a:r>
            <a:r>
              <a:rPr lang="fr-FR" err="1"/>
              <a:t>PSProvider</a:t>
            </a:r>
            <a:r>
              <a:rPr lang="fr-FR"/>
              <a:t> </a:t>
            </a:r>
            <a:r>
              <a:rPr lang="fr-FR" err="1"/>
              <a:t>FileSystem</a:t>
            </a:r>
            <a:r>
              <a:rPr lang="fr-FR"/>
              <a:t> -Root $</a:t>
            </a:r>
            <a:r>
              <a:rPr lang="fr-FR" err="1"/>
              <a:t>env:USERPROFILE</a:t>
            </a:r>
            <a:r>
              <a:rPr lang="fr-FR"/>
              <a:t>\Pictures</a:t>
            </a:r>
          </a:p>
          <a:p>
            <a:pPr algn="l"/>
            <a:r>
              <a:rPr lang="fr-FR"/>
              <a:t>New-</a:t>
            </a:r>
            <a:r>
              <a:rPr lang="fr-FR" err="1"/>
              <a:t>PSDrive</a:t>
            </a:r>
            <a:r>
              <a:rPr lang="fr-FR"/>
              <a:t> -Name </a:t>
            </a:r>
            <a:r>
              <a:rPr lang="fr-FR" err="1"/>
              <a:t>cvkey</a:t>
            </a:r>
            <a:r>
              <a:rPr lang="fr-FR"/>
              <a:t> -</a:t>
            </a:r>
            <a:r>
              <a:rPr lang="fr-FR" err="1"/>
              <a:t>PSProvider</a:t>
            </a:r>
            <a:r>
              <a:rPr lang="fr-FR"/>
              <a:t> </a:t>
            </a:r>
            <a:r>
              <a:rPr lang="fr-FR" err="1"/>
              <a:t>Registry</a:t>
            </a:r>
            <a:r>
              <a:rPr lang="fr-FR"/>
              <a:t> -Root HKLM\Software\Microsoft\Windows\</a:t>
            </a:r>
            <a:r>
              <a:rPr lang="fr-FR" err="1"/>
              <a:t>CurrentVersion</a:t>
            </a:r>
          </a:p>
          <a:p>
            <a:pPr algn="l"/>
            <a:endParaRPr lang="fr-FR"/>
          </a:p>
          <a:p>
            <a:pPr algn="l"/>
            <a:r>
              <a:rPr lang="fr-FR"/>
              <a:t>Il est ensuite possible de naviguer dans ces "répertoires" aussi simplement que n'importe où ailleurs.</a:t>
            </a:r>
          </a:p>
          <a:p>
            <a:pPr algn="l"/>
            <a:r>
              <a:rPr lang="fr-FR"/>
              <a:t>Cd Photos:</a:t>
            </a:r>
          </a:p>
          <a:p>
            <a:pPr algn="l"/>
            <a:r>
              <a:rPr lang="fr-FR"/>
              <a:t>Cd </a:t>
            </a:r>
            <a:r>
              <a:rPr lang="fr-FR" err="1"/>
              <a:t>cvkey</a:t>
            </a:r>
            <a:r>
              <a:rPr lang="fr-FR"/>
              <a:t>:</a:t>
            </a:r>
          </a:p>
        </p:txBody>
      </p:sp>
    </p:spTree>
    <p:extLst>
      <p:ext uri="{BB962C8B-B14F-4D97-AF65-F5344CB8AC3E}">
        <p14:creationId xmlns:p14="http://schemas.microsoft.com/office/powerpoint/2010/main" val="102107066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Il </a:t>
            </a:r>
            <a:r>
              <a:rPr lang="fr-FR">
                <a:latin typeface="Avenir Roman"/>
              </a:rPr>
              <a:t>s'agit</a:t>
            </a:r>
            <a:r>
              <a:rPr lang="fr-FR"/>
              <a:t>, ni</a:t>
            </a:r>
            <a:r>
              <a:rPr lang="fr-FR">
                <a:latin typeface="Avenir Roman"/>
              </a:rPr>
              <a:t> plus ni moins, que d'alias permettant un accès rapide à certains environnements.</a:t>
            </a:r>
          </a:p>
          <a:p>
            <a:endParaRPr lang="fr-FR">
              <a:latin typeface="Avenir Roman"/>
            </a:endParaRPr>
          </a:p>
          <a:p>
            <a:r>
              <a:rPr lang="fr-FR">
                <a:latin typeface="Avenir Roman"/>
              </a:rPr>
              <a:t>Par </a:t>
            </a:r>
            <a:r>
              <a:rPr lang="fr-FR" err="1">
                <a:latin typeface="Avenir Roman"/>
              </a:rPr>
              <a:t>defaut</a:t>
            </a:r>
            <a:r>
              <a:rPr lang="fr-FR">
                <a:latin typeface="Avenir Roman"/>
              </a:rPr>
              <a:t> : Il est déjà possible de faire un : </a:t>
            </a:r>
            <a:r>
              <a:rPr lang="fr-FR" err="1">
                <a:latin typeface="Avenir Roman"/>
              </a:rPr>
              <a:t>Get-ChildItem</a:t>
            </a:r>
            <a:r>
              <a:rPr lang="fr-FR">
                <a:latin typeface="Avenir Roman"/>
              </a:rPr>
              <a:t> Cert: / </a:t>
            </a:r>
            <a:r>
              <a:rPr lang="fr-FR" err="1">
                <a:latin typeface="Avenir Roman"/>
              </a:rPr>
              <a:t>Get-Childitem</a:t>
            </a:r>
            <a:r>
              <a:rPr lang="fr-FR">
                <a:latin typeface="Avenir Roman"/>
              </a:rPr>
              <a:t> HKCU:</a:t>
            </a:r>
          </a:p>
          <a:p>
            <a:endParaRPr lang="fr-FR">
              <a:latin typeface="Avenir Roman"/>
            </a:endParaRPr>
          </a:p>
          <a:p>
            <a:r>
              <a:rPr lang="fr-FR">
                <a:latin typeface="Avenir Roman"/>
              </a:rPr>
              <a:t>Il est possible de créer ses propres </a:t>
            </a:r>
            <a:r>
              <a:rPr lang="fr-FR" err="1">
                <a:latin typeface="Avenir Roman"/>
              </a:rPr>
              <a:t>PsDrive</a:t>
            </a:r>
            <a:r>
              <a:rPr lang="fr-FR">
                <a:latin typeface="Avenir Roman"/>
              </a:rPr>
              <a:t> :</a:t>
            </a:r>
          </a:p>
          <a:p>
            <a:pPr algn="l"/>
            <a:r>
              <a:rPr lang="fr-FR"/>
              <a:t>New-</a:t>
            </a:r>
            <a:r>
              <a:rPr lang="fr-FR" err="1"/>
              <a:t>PSDrive</a:t>
            </a:r>
            <a:r>
              <a:rPr lang="fr-FR"/>
              <a:t> -Name Photos -</a:t>
            </a:r>
            <a:r>
              <a:rPr lang="fr-FR" err="1"/>
              <a:t>PSProvider</a:t>
            </a:r>
            <a:r>
              <a:rPr lang="fr-FR"/>
              <a:t> </a:t>
            </a:r>
            <a:r>
              <a:rPr lang="fr-FR" err="1"/>
              <a:t>FileSystem</a:t>
            </a:r>
            <a:r>
              <a:rPr lang="fr-FR"/>
              <a:t> -Root $</a:t>
            </a:r>
            <a:r>
              <a:rPr lang="fr-FR" err="1"/>
              <a:t>env:USERPROFILE</a:t>
            </a:r>
            <a:r>
              <a:rPr lang="fr-FR"/>
              <a:t>\Pictures</a:t>
            </a:r>
          </a:p>
          <a:p>
            <a:pPr algn="l"/>
            <a:r>
              <a:rPr lang="fr-FR"/>
              <a:t>New-</a:t>
            </a:r>
            <a:r>
              <a:rPr lang="fr-FR" err="1"/>
              <a:t>PSDrive</a:t>
            </a:r>
            <a:r>
              <a:rPr lang="fr-FR"/>
              <a:t> -Name </a:t>
            </a:r>
            <a:r>
              <a:rPr lang="fr-FR" err="1"/>
              <a:t>cvkey</a:t>
            </a:r>
            <a:r>
              <a:rPr lang="fr-FR"/>
              <a:t> -</a:t>
            </a:r>
            <a:r>
              <a:rPr lang="fr-FR" err="1"/>
              <a:t>PSProvider</a:t>
            </a:r>
            <a:r>
              <a:rPr lang="fr-FR"/>
              <a:t> </a:t>
            </a:r>
            <a:r>
              <a:rPr lang="fr-FR" err="1"/>
              <a:t>Registry</a:t>
            </a:r>
            <a:r>
              <a:rPr lang="fr-FR"/>
              <a:t> -Root HKLM\Software\Microsoft\Windows\</a:t>
            </a:r>
            <a:r>
              <a:rPr lang="fr-FR" err="1"/>
              <a:t>CurrentVersion</a:t>
            </a:r>
          </a:p>
          <a:p>
            <a:pPr algn="l"/>
            <a:endParaRPr lang="fr-FR"/>
          </a:p>
          <a:p>
            <a:pPr algn="l"/>
            <a:r>
              <a:rPr lang="fr-FR"/>
              <a:t>Il est ensuite possible de naviguer dans ces "répertoires" aussi simplement que n'importe où ailleurs.</a:t>
            </a:r>
          </a:p>
          <a:p>
            <a:pPr algn="l"/>
            <a:r>
              <a:rPr lang="fr-FR"/>
              <a:t>Cd Photos:</a:t>
            </a:r>
          </a:p>
          <a:p>
            <a:pPr algn="l"/>
            <a:r>
              <a:rPr lang="fr-FR"/>
              <a:t>Cd </a:t>
            </a:r>
            <a:r>
              <a:rPr lang="fr-FR" err="1"/>
              <a:t>cvkey</a:t>
            </a:r>
            <a:r>
              <a:rPr lang="fr-FR"/>
              <a:t>:</a:t>
            </a:r>
          </a:p>
        </p:txBody>
      </p:sp>
    </p:spTree>
    <p:extLst>
      <p:ext uri="{BB962C8B-B14F-4D97-AF65-F5344CB8AC3E}">
        <p14:creationId xmlns:p14="http://schemas.microsoft.com/office/powerpoint/2010/main" val="236853191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Il </a:t>
            </a:r>
            <a:r>
              <a:rPr lang="fr-FR">
                <a:latin typeface="Avenir Roman"/>
              </a:rPr>
              <a:t>s'agit</a:t>
            </a:r>
            <a:r>
              <a:rPr lang="fr-FR"/>
              <a:t>, ni</a:t>
            </a:r>
            <a:r>
              <a:rPr lang="fr-FR">
                <a:latin typeface="Avenir Roman"/>
              </a:rPr>
              <a:t> plus ni moins, que d'alias permettant un accès rapide à certains environnements.</a:t>
            </a:r>
          </a:p>
          <a:p>
            <a:endParaRPr lang="fr-FR">
              <a:latin typeface="Avenir Roman"/>
            </a:endParaRPr>
          </a:p>
          <a:p>
            <a:r>
              <a:rPr lang="fr-FR">
                <a:latin typeface="Avenir Roman"/>
              </a:rPr>
              <a:t>Par </a:t>
            </a:r>
            <a:r>
              <a:rPr lang="fr-FR" err="1">
                <a:latin typeface="Avenir Roman"/>
              </a:rPr>
              <a:t>defaut</a:t>
            </a:r>
            <a:r>
              <a:rPr lang="fr-FR">
                <a:latin typeface="Avenir Roman"/>
              </a:rPr>
              <a:t> : Il est déjà possible de faire un : </a:t>
            </a:r>
            <a:r>
              <a:rPr lang="fr-FR" err="1">
                <a:latin typeface="Avenir Roman"/>
              </a:rPr>
              <a:t>Get-ChildItem</a:t>
            </a:r>
            <a:r>
              <a:rPr lang="fr-FR">
                <a:latin typeface="Avenir Roman"/>
              </a:rPr>
              <a:t> Cert: / </a:t>
            </a:r>
            <a:r>
              <a:rPr lang="fr-FR" err="1">
                <a:latin typeface="Avenir Roman"/>
              </a:rPr>
              <a:t>Get-Childitem</a:t>
            </a:r>
            <a:r>
              <a:rPr lang="fr-FR">
                <a:latin typeface="Avenir Roman"/>
              </a:rPr>
              <a:t> HKCU:</a:t>
            </a:r>
          </a:p>
          <a:p>
            <a:endParaRPr lang="fr-FR">
              <a:latin typeface="Avenir Roman"/>
            </a:endParaRPr>
          </a:p>
          <a:p>
            <a:r>
              <a:rPr lang="fr-FR">
                <a:latin typeface="Avenir Roman"/>
              </a:rPr>
              <a:t>Il est possible de créer ses propres </a:t>
            </a:r>
            <a:r>
              <a:rPr lang="fr-FR" err="1">
                <a:latin typeface="Avenir Roman"/>
              </a:rPr>
              <a:t>PsDrive</a:t>
            </a:r>
            <a:r>
              <a:rPr lang="fr-FR">
                <a:latin typeface="Avenir Roman"/>
              </a:rPr>
              <a:t> :</a:t>
            </a:r>
          </a:p>
          <a:p>
            <a:pPr algn="l"/>
            <a:r>
              <a:rPr lang="fr-FR"/>
              <a:t>New-</a:t>
            </a:r>
            <a:r>
              <a:rPr lang="fr-FR" err="1"/>
              <a:t>PSDrive</a:t>
            </a:r>
            <a:r>
              <a:rPr lang="fr-FR"/>
              <a:t> -Name Photos -</a:t>
            </a:r>
            <a:r>
              <a:rPr lang="fr-FR" err="1"/>
              <a:t>PSProvider</a:t>
            </a:r>
            <a:r>
              <a:rPr lang="fr-FR"/>
              <a:t> </a:t>
            </a:r>
            <a:r>
              <a:rPr lang="fr-FR" err="1"/>
              <a:t>FileSystem</a:t>
            </a:r>
            <a:r>
              <a:rPr lang="fr-FR"/>
              <a:t> -Root $</a:t>
            </a:r>
            <a:r>
              <a:rPr lang="fr-FR" err="1"/>
              <a:t>env:USERPROFILE</a:t>
            </a:r>
            <a:r>
              <a:rPr lang="fr-FR"/>
              <a:t>\Pictures</a:t>
            </a:r>
          </a:p>
          <a:p>
            <a:pPr algn="l"/>
            <a:r>
              <a:rPr lang="fr-FR"/>
              <a:t>New-</a:t>
            </a:r>
            <a:r>
              <a:rPr lang="fr-FR" err="1"/>
              <a:t>PSDrive</a:t>
            </a:r>
            <a:r>
              <a:rPr lang="fr-FR"/>
              <a:t> -Name </a:t>
            </a:r>
            <a:r>
              <a:rPr lang="fr-FR" err="1"/>
              <a:t>cvkey</a:t>
            </a:r>
            <a:r>
              <a:rPr lang="fr-FR"/>
              <a:t> -</a:t>
            </a:r>
            <a:r>
              <a:rPr lang="fr-FR" err="1"/>
              <a:t>PSProvider</a:t>
            </a:r>
            <a:r>
              <a:rPr lang="fr-FR"/>
              <a:t> </a:t>
            </a:r>
            <a:r>
              <a:rPr lang="fr-FR" err="1"/>
              <a:t>Registry</a:t>
            </a:r>
            <a:r>
              <a:rPr lang="fr-FR"/>
              <a:t> -Root HKLM\Software\Microsoft\Windows\</a:t>
            </a:r>
            <a:r>
              <a:rPr lang="fr-FR" err="1"/>
              <a:t>CurrentVersion</a:t>
            </a:r>
            <a:endParaRPr lang="fr-FR" dirty="0"/>
          </a:p>
          <a:p>
            <a:pPr algn="l"/>
            <a:endParaRPr lang="fr-FR"/>
          </a:p>
          <a:p>
            <a:pPr algn="l"/>
            <a:r>
              <a:rPr lang="fr-FR"/>
              <a:t>Il est ensuite possible de naviguer dans ces "répertoires" aussi simplement que n'importe où ailleurs.</a:t>
            </a:r>
          </a:p>
          <a:p>
            <a:pPr algn="l"/>
            <a:r>
              <a:rPr lang="fr-FR"/>
              <a:t>Cd Photos:</a:t>
            </a:r>
          </a:p>
          <a:p>
            <a:pPr algn="l"/>
            <a:r>
              <a:rPr lang="fr-FR"/>
              <a:t>Cd </a:t>
            </a:r>
            <a:r>
              <a:rPr lang="fr-FR" err="1"/>
              <a:t>cvkey</a:t>
            </a:r>
            <a:r>
              <a:rPr lang="fr-FR"/>
              <a:t>:</a:t>
            </a:r>
          </a:p>
        </p:txBody>
      </p:sp>
    </p:spTree>
    <p:extLst>
      <p:ext uri="{BB962C8B-B14F-4D97-AF65-F5344CB8AC3E}">
        <p14:creationId xmlns:p14="http://schemas.microsoft.com/office/powerpoint/2010/main" val="21473774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lgn="l" defTabSz="457200" rtl="0" latinLnBrk="0">
              <a:lnSpc>
                <a:spcPct val="125000"/>
              </a:lnSpc>
            </a:pPr>
            <a:endParaRPr lang="fr-FR"/>
          </a:p>
        </p:txBody>
      </p:sp>
    </p:spTree>
    <p:extLst>
      <p:ext uri="{BB962C8B-B14F-4D97-AF65-F5344CB8AC3E}">
        <p14:creationId xmlns:p14="http://schemas.microsoft.com/office/powerpoint/2010/main" val="403308760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defTabSz="457200" eaLnBrk="1" fontAlgn="auto" latinLnBrk="0" hangingPunct="1">
              <a:lnSpc>
                <a:spcPct val="125000"/>
              </a:lnSpc>
              <a:spcBef>
                <a:spcPts val="0"/>
              </a:spcBef>
              <a:spcAft>
                <a:spcPts val="0"/>
              </a:spcAft>
              <a:buClrTx/>
              <a:buSzTx/>
              <a:buFontTx/>
              <a:buNone/>
              <a:tabLst/>
              <a:defRPr/>
            </a:pPr>
            <a:r>
              <a:rPr lang="fr-FR">
                <a:effectLst/>
              </a:rPr>
              <a:t>[JULIEN]</a:t>
            </a:r>
          </a:p>
          <a:p>
            <a:pPr marL="0" marR="0" lvl="0" indent="0" defTabSz="457200" eaLnBrk="1" fontAlgn="auto" latinLnBrk="0" hangingPunct="1">
              <a:lnSpc>
                <a:spcPct val="125000"/>
              </a:lnSpc>
              <a:spcBef>
                <a:spcPts val="0"/>
              </a:spcBef>
              <a:spcAft>
                <a:spcPts val="0"/>
              </a:spcAft>
              <a:buClrTx/>
              <a:buSzTx/>
              <a:buFontTx/>
              <a:buNone/>
              <a:tabLst/>
              <a:defRPr/>
            </a:pPr>
            <a:endParaRPr lang="fr-FR">
              <a:effectLst/>
            </a:endParaRPr>
          </a:p>
          <a:p>
            <a:pPr marL="0" marR="0" lvl="0" indent="0" defTabSz="457200" eaLnBrk="1" fontAlgn="auto" latinLnBrk="0" hangingPunct="1">
              <a:lnSpc>
                <a:spcPct val="125000"/>
              </a:lnSpc>
              <a:spcBef>
                <a:spcPts val="0"/>
              </a:spcBef>
              <a:spcAft>
                <a:spcPts val="0"/>
              </a:spcAft>
              <a:buClrTx/>
              <a:buSzTx/>
              <a:buFontTx/>
              <a:buNone/>
              <a:tabLst/>
              <a:defRPr/>
            </a:pPr>
            <a:r>
              <a:rPr lang="fr-FR" err="1">
                <a:effectLst/>
              </a:rPr>
              <a:t>Get-NetAdapter</a:t>
            </a:r>
            <a:r>
              <a:rPr lang="fr-FR">
                <a:effectLst/>
              </a:rPr>
              <a:t> -Name *Ethernet*</a:t>
            </a:r>
          </a:p>
          <a:p>
            <a:pPr marL="0" marR="0" lvl="0" indent="0" defTabSz="457200" eaLnBrk="1" fontAlgn="auto" latinLnBrk="0" hangingPunct="1">
              <a:lnSpc>
                <a:spcPct val="125000"/>
              </a:lnSpc>
              <a:spcBef>
                <a:spcPts val="0"/>
              </a:spcBef>
              <a:spcAft>
                <a:spcPts val="0"/>
              </a:spcAft>
              <a:buClrTx/>
              <a:buSzTx/>
              <a:buFontTx/>
              <a:buNone/>
              <a:tabLst/>
              <a:defRPr/>
            </a:pPr>
            <a:r>
              <a:rPr lang="en-US">
                <a:effectLst/>
              </a:rPr>
              <a:t>Get-</a:t>
            </a:r>
            <a:r>
              <a:rPr lang="en-US" err="1">
                <a:effectLst/>
              </a:rPr>
              <a:t>NetAdapter</a:t>
            </a:r>
            <a:r>
              <a:rPr lang="en-US">
                <a:effectLst/>
              </a:rPr>
              <a:t> -Name "Local Area Connection" | Get-</a:t>
            </a:r>
            <a:r>
              <a:rPr lang="en-US" err="1">
                <a:effectLst/>
              </a:rPr>
              <a:t>NetIPAddress</a:t>
            </a:r>
            <a:endParaRPr lang="en-US">
              <a:effectLst/>
            </a:endParaRPr>
          </a:p>
          <a:p>
            <a:pPr marL="0" marR="0" lvl="0" indent="0" defTabSz="457200" eaLnBrk="1" fontAlgn="auto" latinLnBrk="0" hangingPunct="1">
              <a:lnSpc>
                <a:spcPct val="125000"/>
              </a:lnSpc>
              <a:spcBef>
                <a:spcPts val="0"/>
              </a:spcBef>
              <a:spcAft>
                <a:spcPts val="0"/>
              </a:spcAft>
              <a:buClrTx/>
              <a:buSzTx/>
              <a:buFontTx/>
              <a:buNone/>
              <a:tabLst/>
              <a:defRPr/>
            </a:pPr>
            <a:endParaRPr lang="fr-FR">
              <a:effectLst/>
            </a:endParaRPr>
          </a:p>
          <a:p>
            <a:endParaRPr lang="fr-FR"/>
          </a:p>
        </p:txBody>
      </p:sp>
    </p:spTree>
    <p:extLst>
      <p:ext uri="{BB962C8B-B14F-4D97-AF65-F5344CB8AC3E}">
        <p14:creationId xmlns:p14="http://schemas.microsoft.com/office/powerpoint/2010/main" val="365705312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Test-</a:t>
            </a:r>
            <a:r>
              <a:rPr lang="fr-FR" err="1"/>
              <a:t>NetConnection</a:t>
            </a:r>
            <a:r>
              <a:rPr lang="fr-FR"/>
              <a:t> –Quiet –Count</a:t>
            </a:r>
          </a:p>
          <a:p>
            <a:endParaRPr lang="fr-FR"/>
          </a:p>
          <a:p>
            <a:pPr marL="0" marR="0" lvl="0" indent="0" defTabSz="457200" eaLnBrk="1" fontAlgn="auto" latinLnBrk="0" hangingPunct="1">
              <a:lnSpc>
                <a:spcPct val="125000"/>
              </a:lnSpc>
              <a:spcBef>
                <a:spcPts val="0"/>
              </a:spcBef>
              <a:spcAft>
                <a:spcPts val="0"/>
              </a:spcAft>
              <a:buClrTx/>
              <a:buSzTx/>
              <a:buFontTx/>
              <a:buNone/>
              <a:tabLst/>
              <a:defRPr/>
            </a:pPr>
            <a:r>
              <a:rPr lang="en-US">
                <a:effectLst/>
              </a:rPr>
              <a:t>Test-</a:t>
            </a:r>
            <a:r>
              <a:rPr lang="en-US" err="1">
                <a:effectLst/>
              </a:rPr>
              <a:t>NetConnection</a:t>
            </a:r>
            <a:r>
              <a:rPr lang="en-US">
                <a:effectLst/>
              </a:rPr>
              <a:t> -</a:t>
            </a:r>
            <a:r>
              <a:rPr lang="en-US" err="1">
                <a:effectLst/>
              </a:rPr>
              <a:t>ComputerName</a:t>
            </a:r>
            <a:r>
              <a:rPr lang="en-US">
                <a:effectLst/>
              </a:rPr>
              <a:t> google.fr -</a:t>
            </a:r>
            <a:r>
              <a:rPr lang="en-US" err="1">
                <a:effectLst/>
              </a:rPr>
              <a:t>InformationLevel</a:t>
            </a:r>
            <a:r>
              <a:rPr lang="en-US">
                <a:effectLst/>
              </a:rPr>
              <a:t> Detailed</a:t>
            </a:r>
          </a:p>
          <a:p>
            <a:endParaRPr lang="fr-FR"/>
          </a:p>
        </p:txBody>
      </p:sp>
    </p:spTree>
    <p:extLst>
      <p:ext uri="{BB962C8B-B14F-4D97-AF65-F5344CB8AC3E}">
        <p14:creationId xmlns:p14="http://schemas.microsoft.com/office/powerpoint/2010/main" val="42813413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[JULIEN]</a:t>
            </a:r>
          </a:p>
          <a:p>
            <a:endParaRPr lang="fr-FR" dirty="0"/>
          </a:p>
          <a:p>
            <a:endParaRPr lang="fr-FR" dirty="0"/>
          </a:p>
          <a:p>
            <a:r>
              <a:rPr lang="fr-FR" dirty="0"/>
              <a:t>Penser à Update-Help</a:t>
            </a:r>
          </a:p>
          <a:p>
            <a:r>
              <a:rPr lang="fr-FR" dirty="0"/>
              <a:t>Aborder </a:t>
            </a:r>
            <a:r>
              <a:rPr lang="fr-FR" dirty="0" err="1"/>
              <a:t>Get</a:t>
            </a:r>
            <a:r>
              <a:rPr lang="fr-FR" dirty="0"/>
              <a:t>-Alias à la fin de la partie</a:t>
            </a:r>
          </a:p>
          <a:p>
            <a:endParaRPr lang="fr-FR" dirty="0"/>
          </a:p>
          <a:p>
            <a:r>
              <a:rPr lang="fr-FR" dirty="0"/>
              <a:t>-Maintenant que vous savez ca : Trouvez moi la commande qui permet d'envoyer un email et obtenez un exemple d'utilisation.</a:t>
            </a:r>
          </a:p>
          <a:p>
            <a:endParaRPr lang="fr-FR" dirty="0"/>
          </a:p>
          <a:p>
            <a:r>
              <a:rPr lang="fr-FR" sz="2400" b="0" dirty="0">
                <a:effectLst/>
                <a:latin typeface="+mj-lt"/>
                <a:ea typeface="+mj-ea"/>
                <a:cs typeface="+mj-cs"/>
                <a:sym typeface="Avenir Roman"/>
              </a:rPr>
              <a:t>#CHERCHER UNE COMMANDE</a:t>
            </a:r>
          </a:p>
          <a:p>
            <a:br>
              <a:rPr lang="fr-FR" sz="2400" b="0" dirty="0">
                <a:effectLst/>
                <a:latin typeface="+mj-lt"/>
                <a:ea typeface="+mj-ea"/>
                <a:cs typeface="+mj-cs"/>
                <a:sym typeface="Avenir Roman"/>
              </a:rPr>
            </a:br>
            <a:r>
              <a:rPr lang="fr-FR" sz="2400" b="0" dirty="0" err="1">
                <a:effectLst/>
                <a:latin typeface="+mj-lt"/>
                <a:ea typeface="+mj-ea"/>
                <a:cs typeface="+mj-cs"/>
                <a:sym typeface="Avenir Roman"/>
              </a:rPr>
              <a:t>Get</a:t>
            </a:r>
            <a:r>
              <a:rPr lang="fr-FR" sz="2400" b="0" dirty="0">
                <a:effectLst/>
                <a:latin typeface="+mj-lt"/>
                <a:ea typeface="+mj-ea"/>
                <a:cs typeface="+mj-cs"/>
                <a:sym typeface="Avenir Roman"/>
              </a:rPr>
              <a:t>-Command "</a:t>
            </a:r>
            <a:r>
              <a:rPr lang="fr-FR" sz="2400" b="0" dirty="0" err="1">
                <a:effectLst/>
                <a:latin typeface="+mj-lt"/>
                <a:ea typeface="+mj-ea"/>
                <a:cs typeface="+mj-cs"/>
                <a:sym typeface="Avenir Roman"/>
              </a:rPr>
              <a:t>Get</a:t>
            </a:r>
            <a:r>
              <a:rPr lang="fr-FR" sz="2400" b="0" dirty="0">
                <a:effectLst/>
                <a:latin typeface="+mj-lt"/>
                <a:ea typeface="+mj-ea"/>
                <a:cs typeface="+mj-cs"/>
                <a:sym typeface="Avenir Roman"/>
              </a:rPr>
              <a:t>-Process"</a:t>
            </a:r>
          </a:p>
          <a:p>
            <a:r>
              <a:rPr lang="fr-FR" sz="2400" b="0" dirty="0" err="1">
                <a:effectLst/>
                <a:latin typeface="+mj-lt"/>
                <a:ea typeface="+mj-ea"/>
                <a:cs typeface="+mj-cs"/>
                <a:sym typeface="Avenir Roman"/>
              </a:rPr>
              <a:t>Get</a:t>
            </a:r>
            <a:r>
              <a:rPr lang="fr-FR" sz="2400" b="0" dirty="0">
                <a:effectLst/>
                <a:latin typeface="+mj-lt"/>
                <a:ea typeface="+mj-ea"/>
                <a:cs typeface="+mj-cs"/>
                <a:sym typeface="Avenir Roman"/>
              </a:rPr>
              <a:t>-Command *computer*</a:t>
            </a:r>
          </a:p>
          <a:p>
            <a:r>
              <a:rPr lang="fr-FR" sz="2400" b="0" dirty="0" err="1">
                <a:effectLst/>
                <a:latin typeface="+mj-lt"/>
                <a:ea typeface="+mj-ea"/>
                <a:cs typeface="+mj-cs"/>
                <a:sym typeface="Avenir Roman"/>
              </a:rPr>
              <a:t>Get</a:t>
            </a:r>
            <a:r>
              <a:rPr lang="fr-FR" sz="2400" b="0" dirty="0">
                <a:effectLst/>
                <a:latin typeface="+mj-lt"/>
                <a:ea typeface="+mj-ea"/>
                <a:cs typeface="+mj-cs"/>
                <a:sym typeface="Avenir Roman"/>
              </a:rPr>
              <a:t>-Command -Module </a:t>
            </a:r>
            <a:r>
              <a:rPr lang="fr-FR" sz="2400" b="0" dirty="0" err="1">
                <a:effectLst/>
                <a:latin typeface="+mj-lt"/>
                <a:ea typeface="+mj-ea"/>
                <a:cs typeface="+mj-cs"/>
                <a:sym typeface="Avenir Roman"/>
              </a:rPr>
              <a:t>ActiveDirectory</a:t>
            </a:r>
            <a:endParaRPr lang="fr-FR" sz="2400" b="0" dirty="0">
              <a:effectLst/>
              <a:latin typeface="+mj-lt"/>
              <a:ea typeface="+mj-ea"/>
              <a:cs typeface="+mj-cs"/>
              <a:sym typeface="Avenir Roman"/>
            </a:endParaRPr>
          </a:p>
          <a:p>
            <a:br>
              <a:rPr lang="fr-FR" sz="2400" b="0" dirty="0">
                <a:effectLst/>
                <a:latin typeface="+mj-lt"/>
                <a:ea typeface="+mj-ea"/>
                <a:cs typeface="+mj-cs"/>
                <a:sym typeface="Avenir Roman"/>
              </a:rPr>
            </a:br>
            <a:r>
              <a:rPr lang="fr-FR" sz="2400" b="0" dirty="0">
                <a:effectLst/>
                <a:latin typeface="+mj-lt"/>
                <a:ea typeface="+mj-ea"/>
                <a:cs typeface="+mj-cs"/>
                <a:sym typeface="Avenir Roman"/>
              </a:rPr>
              <a:t>#OBTENIR DE L'AIDE SUR UNE COMMANDE</a:t>
            </a:r>
          </a:p>
          <a:p>
            <a:br>
              <a:rPr lang="fr-FR" sz="2400" b="0" dirty="0">
                <a:effectLst/>
                <a:latin typeface="+mj-lt"/>
                <a:ea typeface="+mj-ea"/>
                <a:cs typeface="+mj-cs"/>
                <a:sym typeface="Avenir Roman"/>
              </a:rPr>
            </a:br>
            <a:r>
              <a:rPr lang="fr-FR" sz="2400" b="0" dirty="0" err="1">
                <a:effectLst/>
                <a:latin typeface="+mj-lt"/>
                <a:ea typeface="+mj-ea"/>
                <a:cs typeface="+mj-cs"/>
                <a:sym typeface="Avenir Roman"/>
              </a:rPr>
              <a:t>Get</a:t>
            </a:r>
            <a:r>
              <a:rPr lang="fr-FR" sz="2400" b="0" dirty="0">
                <a:effectLst/>
                <a:latin typeface="+mj-lt"/>
                <a:ea typeface="+mj-ea"/>
                <a:cs typeface="+mj-cs"/>
                <a:sym typeface="Avenir Roman"/>
              </a:rPr>
              <a:t>-Help "</a:t>
            </a:r>
            <a:r>
              <a:rPr lang="fr-FR" sz="2400" b="0" dirty="0" err="1">
                <a:effectLst/>
                <a:latin typeface="+mj-lt"/>
                <a:ea typeface="+mj-ea"/>
                <a:cs typeface="+mj-cs"/>
                <a:sym typeface="Avenir Roman"/>
              </a:rPr>
              <a:t>Get</a:t>
            </a:r>
            <a:r>
              <a:rPr lang="fr-FR" sz="2400" b="0" dirty="0">
                <a:effectLst/>
                <a:latin typeface="+mj-lt"/>
                <a:ea typeface="+mj-ea"/>
                <a:cs typeface="+mj-cs"/>
                <a:sym typeface="Avenir Roman"/>
              </a:rPr>
              <a:t>-Process" -</a:t>
            </a:r>
            <a:r>
              <a:rPr lang="fr-FR" sz="2400" b="0" dirty="0" err="1">
                <a:effectLst/>
                <a:latin typeface="+mj-lt"/>
                <a:ea typeface="+mj-ea"/>
                <a:cs typeface="+mj-cs"/>
                <a:sym typeface="Avenir Roman"/>
              </a:rPr>
              <a:t>Examples</a:t>
            </a:r>
            <a:endParaRPr lang="fr-FR" sz="2400" b="0" dirty="0">
              <a:effectLst/>
              <a:latin typeface="+mj-lt"/>
              <a:ea typeface="+mj-ea"/>
              <a:cs typeface="+mj-cs"/>
              <a:sym typeface="Avenir Roman"/>
            </a:endParaRPr>
          </a:p>
          <a:p>
            <a:r>
              <a:rPr lang="fr-FR" sz="2400" b="0" dirty="0" err="1">
                <a:effectLst/>
                <a:latin typeface="+mj-lt"/>
                <a:ea typeface="+mj-ea"/>
                <a:cs typeface="+mj-cs"/>
                <a:sym typeface="Avenir Roman"/>
              </a:rPr>
              <a:t>Get</a:t>
            </a:r>
            <a:r>
              <a:rPr lang="fr-FR" sz="2400" b="0" dirty="0">
                <a:effectLst/>
                <a:latin typeface="+mj-lt"/>
                <a:ea typeface="+mj-ea"/>
                <a:cs typeface="+mj-cs"/>
                <a:sym typeface="Avenir Roman"/>
              </a:rPr>
              <a:t>-Help "</a:t>
            </a:r>
            <a:r>
              <a:rPr lang="fr-FR" sz="2400" b="0" dirty="0" err="1">
                <a:effectLst/>
                <a:latin typeface="+mj-lt"/>
                <a:ea typeface="+mj-ea"/>
                <a:cs typeface="+mj-cs"/>
                <a:sym typeface="Avenir Roman"/>
              </a:rPr>
              <a:t>Get</a:t>
            </a:r>
            <a:r>
              <a:rPr lang="fr-FR" sz="2400" b="0" dirty="0">
                <a:effectLst/>
                <a:latin typeface="+mj-lt"/>
                <a:ea typeface="+mj-ea"/>
                <a:cs typeface="+mj-cs"/>
                <a:sym typeface="Avenir Roman"/>
              </a:rPr>
              <a:t>-Process" -Online</a:t>
            </a:r>
          </a:p>
          <a:p>
            <a:br>
              <a:rPr lang="fr-FR" sz="2400" b="0" dirty="0">
                <a:effectLst/>
                <a:latin typeface="+mj-lt"/>
                <a:ea typeface="+mj-ea"/>
                <a:cs typeface="+mj-cs"/>
                <a:sym typeface="Avenir Roman"/>
              </a:rPr>
            </a:br>
            <a:r>
              <a:rPr lang="fr-FR" sz="2400" b="0" dirty="0">
                <a:effectLst/>
                <a:latin typeface="+mj-lt"/>
                <a:ea typeface="+mj-ea"/>
                <a:cs typeface="+mj-cs"/>
                <a:sym typeface="Avenir Roman"/>
              </a:rPr>
              <a:t>#OBTENIR LES PROPRIETES ET LE METHODES D'UN OBJET</a:t>
            </a:r>
          </a:p>
          <a:p>
            <a:br>
              <a:rPr lang="fr-FR" sz="2400" b="0" dirty="0">
                <a:effectLst/>
                <a:latin typeface="+mj-lt"/>
                <a:ea typeface="+mj-ea"/>
                <a:cs typeface="+mj-cs"/>
                <a:sym typeface="Avenir Roman"/>
              </a:rPr>
            </a:br>
            <a:r>
              <a:rPr lang="fr-FR" sz="2400" b="0" dirty="0">
                <a:effectLst/>
                <a:latin typeface="+mj-lt"/>
                <a:ea typeface="+mj-ea"/>
                <a:cs typeface="+mj-cs"/>
                <a:sym typeface="Avenir Roman"/>
              </a:rPr>
              <a:t>$Variable = "Texte"</a:t>
            </a:r>
          </a:p>
          <a:p>
            <a:r>
              <a:rPr lang="fr-FR" sz="2400" b="0" dirty="0">
                <a:effectLst/>
                <a:latin typeface="+mj-lt"/>
                <a:ea typeface="+mj-ea"/>
                <a:cs typeface="+mj-cs"/>
                <a:sym typeface="Avenir Roman"/>
              </a:rPr>
              <a:t>$Variable | </a:t>
            </a:r>
            <a:r>
              <a:rPr lang="fr-FR" sz="2400" b="0" dirty="0" err="1">
                <a:effectLst/>
                <a:latin typeface="+mj-lt"/>
                <a:ea typeface="+mj-ea"/>
                <a:cs typeface="+mj-cs"/>
                <a:sym typeface="Avenir Roman"/>
              </a:rPr>
              <a:t>Get-Member</a:t>
            </a:r>
            <a:endParaRPr lang="fr-FR" sz="2400" b="0" dirty="0">
              <a:effectLst/>
              <a:latin typeface="+mj-lt"/>
              <a:ea typeface="+mj-ea"/>
              <a:cs typeface="+mj-cs"/>
              <a:sym typeface="Avenir Roman"/>
            </a:endParaRPr>
          </a:p>
          <a:p>
            <a:br>
              <a:rPr lang="fr-FR" sz="2400" b="0" dirty="0">
                <a:effectLst/>
                <a:latin typeface="+mj-lt"/>
                <a:ea typeface="+mj-ea"/>
                <a:cs typeface="+mj-cs"/>
                <a:sym typeface="Avenir Roman"/>
              </a:rPr>
            </a:br>
            <a:r>
              <a:rPr lang="fr-FR" sz="2400" b="0" dirty="0">
                <a:effectLst/>
                <a:latin typeface="+mj-lt"/>
                <a:ea typeface="+mj-ea"/>
                <a:cs typeface="+mj-cs"/>
                <a:sym typeface="Avenir Roman"/>
              </a:rPr>
              <a:t>$Variable = 42</a:t>
            </a:r>
          </a:p>
          <a:p>
            <a:r>
              <a:rPr lang="fr-FR" sz="2400" b="0" dirty="0">
                <a:effectLst/>
                <a:latin typeface="+mj-lt"/>
                <a:ea typeface="+mj-ea"/>
                <a:cs typeface="+mj-cs"/>
                <a:sym typeface="Avenir Roman"/>
              </a:rPr>
              <a:t>$Variable | </a:t>
            </a:r>
            <a:r>
              <a:rPr lang="fr-FR" sz="2400" b="0" dirty="0" err="1">
                <a:effectLst/>
                <a:latin typeface="+mj-lt"/>
                <a:ea typeface="+mj-ea"/>
                <a:cs typeface="+mj-cs"/>
                <a:sym typeface="Avenir Roman"/>
              </a:rPr>
              <a:t>Get-Member</a:t>
            </a:r>
            <a:endParaRPr lang="fr-FR" sz="2400" b="0" dirty="0">
              <a:effectLst/>
              <a:latin typeface="+mj-lt"/>
              <a:ea typeface="+mj-ea"/>
              <a:cs typeface="+mj-cs"/>
              <a:sym typeface="Avenir Roman"/>
            </a:endParaRPr>
          </a:p>
          <a:p>
            <a:br>
              <a:rPr lang="fr-FR" sz="2400" b="0" dirty="0">
                <a:effectLst/>
                <a:latin typeface="+mj-lt"/>
                <a:ea typeface="+mj-ea"/>
                <a:cs typeface="+mj-cs"/>
                <a:sym typeface="Avenir Roman"/>
              </a:rPr>
            </a:br>
            <a:r>
              <a:rPr lang="fr-FR" sz="2400" b="0" dirty="0">
                <a:effectLst/>
                <a:latin typeface="+mj-lt"/>
                <a:ea typeface="+mj-ea"/>
                <a:cs typeface="+mj-cs"/>
                <a:sym typeface="Avenir Roman"/>
              </a:rPr>
              <a:t>$Variable = </a:t>
            </a:r>
            <a:r>
              <a:rPr lang="fr-FR" sz="2400" b="0" dirty="0" err="1">
                <a:effectLst/>
                <a:latin typeface="+mj-lt"/>
                <a:ea typeface="+mj-ea"/>
                <a:cs typeface="+mj-cs"/>
                <a:sym typeface="Avenir Roman"/>
              </a:rPr>
              <a:t>Get</a:t>
            </a:r>
            <a:r>
              <a:rPr lang="fr-FR" sz="2400" b="0" dirty="0">
                <a:effectLst/>
                <a:latin typeface="+mj-lt"/>
                <a:ea typeface="+mj-ea"/>
                <a:cs typeface="+mj-cs"/>
                <a:sym typeface="Avenir Roman"/>
              </a:rPr>
              <a:t>-Process explorer</a:t>
            </a:r>
          </a:p>
          <a:p>
            <a:r>
              <a:rPr lang="fr-FR" sz="2400" b="0" dirty="0">
                <a:effectLst/>
                <a:latin typeface="+mj-lt"/>
                <a:ea typeface="+mj-ea"/>
                <a:cs typeface="+mj-cs"/>
                <a:sym typeface="Avenir Roman"/>
              </a:rPr>
              <a:t>$Variable | </a:t>
            </a:r>
            <a:r>
              <a:rPr lang="fr-FR" sz="2400" b="0" dirty="0" err="1">
                <a:effectLst/>
                <a:latin typeface="+mj-lt"/>
                <a:ea typeface="+mj-ea"/>
                <a:cs typeface="+mj-cs"/>
                <a:sym typeface="Avenir Roman"/>
              </a:rPr>
              <a:t>Get-Member</a:t>
            </a:r>
            <a:endParaRPr lang="fr-FR" sz="2400" b="0" dirty="0">
              <a:effectLst/>
              <a:latin typeface="+mj-lt"/>
              <a:ea typeface="+mj-ea"/>
              <a:cs typeface="+mj-cs"/>
              <a:sym typeface="Avenir Roman"/>
            </a:endParaRPr>
          </a:p>
          <a:p>
            <a:endParaRPr lang="fr-FR" dirty="0"/>
          </a:p>
        </p:txBody>
      </p:sp>
    </p:spTree>
    <p:extLst>
      <p:ext uri="{BB962C8B-B14F-4D97-AF65-F5344CB8AC3E}">
        <p14:creationId xmlns:p14="http://schemas.microsoft.com/office/powerpoint/2010/main" val="288599516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Tree>
    <p:extLst>
      <p:ext uri="{BB962C8B-B14F-4D97-AF65-F5344CB8AC3E}">
        <p14:creationId xmlns:p14="http://schemas.microsoft.com/office/powerpoint/2010/main" val="282452698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Tree>
    <p:extLst>
      <p:ext uri="{BB962C8B-B14F-4D97-AF65-F5344CB8AC3E}">
        <p14:creationId xmlns:p14="http://schemas.microsoft.com/office/powerpoint/2010/main" val="213891654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Tree>
    <p:extLst>
      <p:ext uri="{BB962C8B-B14F-4D97-AF65-F5344CB8AC3E}">
        <p14:creationId xmlns:p14="http://schemas.microsoft.com/office/powerpoint/2010/main" val="231641293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Tree>
    <p:extLst>
      <p:ext uri="{BB962C8B-B14F-4D97-AF65-F5344CB8AC3E}">
        <p14:creationId xmlns:p14="http://schemas.microsoft.com/office/powerpoint/2010/main" val="235231717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Tree>
    <p:extLst>
      <p:ext uri="{BB962C8B-B14F-4D97-AF65-F5344CB8AC3E}">
        <p14:creationId xmlns:p14="http://schemas.microsoft.com/office/powerpoint/2010/main" val="390010376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Tree>
    <p:extLst>
      <p:ext uri="{BB962C8B-B14F-4D97-AF65-F5344CB8AC3E}">
        <p14:creationId xmlns:p14="http://schemas.microsoft.com/office/powerpoint/2010/main" val="327517359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Tree>
    <p:extLst>
      <p:ext uri="{BB962C8B-B14F-4D97-AF65-F5344CB8AC3E}">
        <p14:creationId xmlns:p14="http://schemas.microsoft.com/office/powerpoint/2010/main" val="245908704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[Julien]</a:t>
            </a:r>
          </a:p>
        </p:txBody>
      </p:sp>
    </p:spTree>
    <p:extLst>
      <p:ext uri="{BB962C8B-B14F-4D97-AF65-F5344CB8AC3E}">
        <p14:creationId xmlns:p14="http://schemas.microsoft.com/office/powerpoint/2010/main" val="5960395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[Julien]</a:t>
            </a:r>
          </a:p>
          <a:p>
            <a:endParaRPr lang="fr-FR"/>
          </a:p>
          <a:p>
            <a:r>
              <a:rPr lang="fr-FR"/>
              <a:t>-Emplacement Module</a:t>
            </a:r>
          </a:p>
          <a:p>
            <a:r>
              <a:rPr lang="fr-FR"/>
              <a:t>-Module perso en exemple.</a:t>
            </a:r>
          </a:p>
          <a:p>
            <a:endParaRPr lang="fr-FR"/>
          </a:p>
          <a:p>
            <a:r>
              <a:rPr lang="fr-FR" err="1"/>
              <a:t>Apparté</a:t>
            </a:r>
            <a:r>
              <a:rPr lang="fr-FR"/>
              <a:t> : </a:t>
            </a:r>
          </a:p>
          <a:p>
            <a:endParaRPr lang="fr-FR"/>
          </a:p>
          <a:p>
            <a:r>
              <a:rPr lang="fr-FR"/>
              <a:t>Module via </a:t>
            </a:r>
            <a:r>
              <a:rPr lang="fr-FR" err="1"/>
              <a:t>PackageManagement</a:t>
            </a:r>
            <a:endParaRPr lang="fr-FR"/>
          </a:p>
        </p:txBody>
      </p:sp>
    </p:spTree>
    <p:extLst>
      <p:ext uri="{BB962C8B-B14F-4D97-AF65-F5344CB8AC3E}">
        <p14:creationId xmlns:p14="http://schemas.microsoft.com/office/powerpoint/2010/main" val="14290587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[Julien]</a:t>
            </a:r>
          </a:p>
        </p:txBody>
      </p:sp>
    </p:spTree>
    <p:extLst>
      <p:ext uri="{BB962C8B-B14F-4D97-AF65-F5344CB8AC3E}">
        <p14:creationId xmlns:p14="http://schemas.microsoft.com/office/powerpoint/2010/main" val="37702675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457200" rtl="0" eaLnBrk="1" fontAlgn="auto" latinLnBrk="0" hangingPunct="1">
              <a:lnSpc>
                <a:spcPct val="125000"/>
              </a:lnSpc>
              <a:spcBef>
                <a:spcPts val="0"/>
              </a:spcBef>
              <a:spcAft>
                <a:spcPts val="0"/>
              </a:spcAft>
              <a:buClrTx/>
              <a:buSzTx/>
              <a:buFontTx/>
              <a:buNone/>
              <a:tabLst/>
              <a:defRPr/>
            </a:pPr>
            <a:r>
              <a:rPr lang="fr-FR"/>
              <a:t>[MATHIEU]</a:t>
            </a:r>
          </a:p>
          <a:p>
            <a:pPr algn="l" defTabSz="457200" rtl="0" latinLnBrk="0">
              <a:lnSpc>
                <a:spcPct val="125000"/>
              </a:lnSpc>
            </a:pPr>
            <a:endParaRPr lang="fr-FR"/>
          </a:p>
        </p:txBody>
      </p:sp>
    </p:spTree>
    <p:extLst>
      <p:ext uri="{BB962C8B-B14F-4D97-AF65-F5344CB8AC3E}">
        <p14:creationId xmlns:p14="http://schemas.microsoft.com/office/powerpoint/2010/main" val="84090635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[Julien]</a:t>
            </a:r>
          </a:p>
        </p:txBody>
      </p:sp>
    </p:spTree>
    <p:extLst>
      <p:ext uri="{BB962C8B-B14F-4D97-AF65-F5344CB8AC3E}">
        <p14:creationId xmlns:p14="http://schemas.microsoft.com/office/powerpoint/2010/main" val="401269001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[Julien]</a:t>
            </a:r>
          </a:p>
        </p:txBody>
      </p:sp>
    </p:spTree>
    <p:extLst>
      <p:ext uri="{BB962C8B-B14F-4D97-AF65-F5344CB8AC3E}">
        <p14:creationId xmlns:p14="http://schemas.microsoft.com/office/powerpoint/2010/main" val="126306189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[Julien]</a:t>
            </a:r>
          </a:p>
        </p:txBody>
      </p:sp>
    </p:spTree>
    <p:extLst>
      <p:ext uri="{BB962C8B-B14F-4D97-AF65-F5344CB8AC3E}">
        <p14:creationId xmlns:p14="http://schemas.microsoft.com/office/powerpoint/2010/main" val="273146837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[Julien]</a:t>
            </a:r>
          </a:p>
        </p:txBody>
      </p:sp>
    </p:spTree>
    <p:extLst>
      <p:ext uri="{BB962C8B-B14F-4D97-AF65-F5344CB8AC3E}">
        <p14:creationId xmlns:p14="http://schemas.microsoft.com/office/powerpoint/2010/main" val="232562461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[Julien]</a:t>
            </a:r>
          </a:p>
        </p:txBody>
      </p:sp>
    </p:spTree>
    <p:extLst>
      <p:ext uri="{BB962C8B-B14F-4D97-AF65-F5344CB8AC3E}">
        <p14:creationId xmlns:p14="http://schemas.microsoft.com/office/powerpoint/2010/main" val="106208093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[Julien]</a:t>
            </a:r>
          </a:p>
        </p:txBody>
      </p:sp>
    </p:spTree>
    <p:extLst>
      <p:ext uri="{BB962C8B-B14F-4D97-AF65-F5344CB8AC3E}">
        <p14:creationId xmlns:p14="http://schemas.microsoft.com/office/powerpoint/2010/main" val="36153007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[MATHIEU]</a:t>
            </a:r>
          </a:p>
        </p:txBody>
      </p:sp>
    </p:spTree>
    <p:extLst>
      <p:ext uri="{BB962C8B-B14F-4D97-AF65-F5344CB8AC3E}">
        <p14:creationId xmlns:p14="http://schemas.microsoft.com/office/powerpoint/2010/main" val="3891186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001">
    <p:spTree>
      <p:nvGrpSpPr>
        <p:cNvPr id="1" name=""/>
        <p:cNvGrpSpPr/>
        <p:nvPr/>
      </p:nvGrpSpPr>
      <p:grpSpPr>
        <a:xfrm>
          <a:off x="0" y="0"/>
          <a:ext cx="0" cy="0"/>
          <a:chOff x="0" y="0"/>
          <a:chExt cx="0" cy="0"/>
        </a:xfrm>
      </p:grpSpPr>
      <p:sp>
        <p:nvSpPr>
          <p:cNvPr id="13" name="Shape 13"/>
          <p:cNvSpPr>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001 copie">
    <p:spTree>
      <p:nvGrpSpPr>
        <p:cNvPr id="1" name=""/>
        <p:cNvGrpSpPr/>
        <p:nvPr/>
      </p:nvGrpSpPr>
      <p:grpSpPr>
        <a:xfrm>
          <a:off x="0" y="0"/>
          <a:ext cx="0" cy="0"/>
          <a:chOff x="0" y="0"/>
          <a:chExt cx="0" cy="0"/>
        </a:xfrm>
      </p:grpSpPr>
      <p:sp>
        <p:nvSpPr>
          <p:cNvPr id="38" name="Shape 56"/>
          <p:cNvSpPr/>
          <p:nvPr userDrawn="1"/>
        </p:nvSpPr>
        <p:spPr>
          <a:xfrm rot="17700000">
            <a:off x="-3018228" y="-1109259"/>
            <a:ext cx="13581013" cy="10214367"/>
          </a:xfrm>
          <a:custGeom>
            <a:avLst/>
            <a:gdLst>
              <a:gd name="connsiteX0" fmla="*/ 0 w 18022274"/>
              <a:gd name="connsiteY0" fmla="*/ 0 h 11822906"/>
              <a:gd name="connsiteX1" fmla="*/ 18022274 w 18022274"/>
              <a:gd name="connsiteY1" fmla="*/ 0 h 11822906"/>
              <a:gd name="connsiteX2" fmla="*/ 18022274 w 18022274"/>
              <a:gd name="connsiteY2" fmla="*/ 11822906 h 11822906"/>
              <a:gd name="connsiteX3" fmla="*/ 0 w 18022274"/>
              <a:gd name="connsiteY3" fmla="*/ 11822906 h 11822906"/>
              <a:gd name="connsiteX4" fmla="*/ 0 w 18022274"/>
              <a:gd name="connsiteY4" fmla="*/ 0 h 11822906"/>
              <a:gd name="connsiteX0" fmla="*/ 0 w 18022274"/>
              <a:gd name="connsiteY0" fmla="*/ 0 h 11822906"/>
              <a:gd name="connsiteX1" fmla="*/ 18022274 w 18022274"/>
              <a:gd name="connsiteY1" fmla="*/ 0 h 11822906"/>
              <a:gd name="connsiteX2" fmla="*/ 16144636 w 18022274"/>
              <a:gd name="connsiteY2" fmla="*/ 11820695 h 11822906"/>
              <a:gd name="connsiteX3" fmla="*/ 0 w 18022274"/>
              <a:gd name="connsiteY3" fmla="*/ 11822906 h 11822906"/>
              <a:gd name="connsiteX4" fmla="*/ 0 w 18022274"/>
              <a:gd name="connsiteY4" fmla="*/ 0 h 11822906"/>
              <a:gd name="connsiteX0" fmla="*/ 0 w 18022274"/>
              <a:gd name="connsiteY0" fmla="*/ 0 h 11822906"/>
              <a:gd name="connsiteX1" fmla="*/ 18022274 w 18022274"/>
              <a:gd name="connsiteY1" fmla="*/ 0 h 11822906"/>
              <a:gd name="connsiteX2" fmla="*/ 17964212 w 18022274"/>
              <a:gd name="connsiteY2" fmla="*/ 360804 h 11822906"/>
              <a:gd name="connsiteX3" fmla="*/ 16144636 w 18022274"/>
              <a:gd name="connsiteY3" fmla="*/ 11820695 h 11822906"/>
              <a:gd name="connsiteX4" fmla="*/ 0 w 18022274"/>
              <a:gd name="connsiteY4" fmla="*/ 11822906 h 11822906"/>
              <a:gd name="connsiteX5" fmla="*/ 0 w 18022274"/>
              <a:gd name="connsiteY5" fmla="*/ 0 h 11822906"/>
              <a:gd name="connsiteX0" fmla="*/ 0 w 18022274"/>
              <a:gd name="connsiteY0" fmla="*/ 0 h 11822906"/>
              <a:gd name="connsiteX1" fmla="*/ 18022274 w 18022274"/>
              <a:gd name="connsiteY1" fmla="*/ 0 h 11822906"/>
              <a:gd name="connsiteX2" fmla="*/ 12006821 w 18022274"/>
              <a:gd name="connsiteY2" fmla="*/ 2947085 h 11822906"/>
              <a:gd name="connsiteX3" fmla="*/ 16144636 w 18022274"/>
              <a:gd name="connsiteY3" fmla="*/ 11820695 h 11822906"/>
              <a:gd name="connsiteX4" fmla="*/ 0 w 18022274"/>
              <a:gd name="connsiteY4" fmla="*/ 11822906 h 11822906"/>
              <a:gd name="connsiteX5" fmla="*/ 0 w 18022274"/>
              <a:gd name="connsiteY5" fmla="*/ 0 h 11822906"/>
              <a:gd name="connsiteX0" fmla="*/ 0 w 16144636"/>
              <a:gd name="connsiteY0" fmla="*/ 0 h 11822906"/>
              <a:gd name="connsiteX1" fmla="*/ 11408355 w 16144636"/>
              <a:gd name="connsiteY1" fmla="*/ 1611085 h 11822906"/>
              <a:gd name="connsiteX2" fmla="*/ 12006821 w 16144636"/>
              <a:gd name="connsiteY2" fmla="*/ 2947085 h 11822906"/>
              <a:gd name="connsiteX3" fmla="*/ 16144636 w 16144636"/>
              <a:gd name="connsiteY3" fmla="*/ 11820695 h 11822906"/>
              <a:gd name="connsiteX4" fmla="*/ 0 w 16144636"/>
              <a:gd name="connsiteY4" fmla="*/ 11822906 h 11822906"/>
              <a:gd name="connsiteX5" fmla="*/ 0 w 16144636"/>
              <a:gd name="connsiteY5" fmla="*/ 0 h 11822906"/>
              <a:gd name="connsiteX0" fmla="*/ 0 w 16144636"/>
              <a:gd name="connsiteY0" fmla="*/ 0 h 11822906"/>
              <a:gd name="connsiteX1" fmla="*/ 11408355 w 16144636"/>
              <a:gd name="connsiteY1" fmla="*/ 1611085 h 11822906"/>
              <a:gd name="connsiteX2" fmla="*/ 12006821 w 16144636"/>
              <a:gd name="connsiteY2" fmla="*/ 2947085 h 11822906"/>
              <a:gd name="connsiteX3" fmla="*/ 16144636 w 16144636"/>
              <a:gd name="connsiteY3" fmla="*/ 11820695 h 11822906"/>
              <a:gd name="connsiteX4" fmla="*/ 0 w 16144636"/>
              <a:gd name="connsiteY4" fmla="*/ 11822906 h 11822906"/>
              <a:gd name="connsiteX5" fmla="*/ 0 w 16144636"/>
              <a:gd name="connsiteY5" fmla="*/ 0 h 11822906"/>
              <a:gd name="connsiteX0" fmla="*/ 0 w 16144636"/>
              <a:gd name="connsiteY0" fmla="*/ 0 h 11825452"/>
              <a:gd name="connsiteX1" fmla="*/ 11408355 w 16144636"/>
              <a:gd name="connsiteY1" fmla="*/ 1611085 h 11825452"/>
              <a:gd name="connsiteX2" fmla="*/ 12006821 w 16144636"/>
              <a:gd name="connsiteY2" fmla="*/ 2947085 h 11825452"/>
              <a:gd name="connsiteX3" fmla="*/ 16144636 w 16144636"/>
              <a:gd name="connsiteY3" fmla="*/ 11820695 h 11825452"/>
              <a:gd name="connsiteX4" fmla="*/ 5346739 w 16144636"/>
              <a:gd name="connsiteY4" fmla="*/ 11825452 h 11825452"/>
              <a:gd name="connsiteX5" fmla="*/ 0 w 16144636"/>
              <a:gd name="connsiteY5" fmla="*/ 0 h 11825452"/>
              <a:gd name="connsiteX0" fmla="*/ 0 w 13581013"/>
              <a:gd name="connsiteY0" fmla="*/ 4114375 h 10214367"/>
              <a:gd name="connsiteX1" fmla="*/ 8844732 w 13581013"/>
              <a:gd name="connsiteY1" fmla="*/ 0 h 10214367"/>
              <a:gd name="connsiteX2" fmla="*/ 9443198 w 13581013"/>
              <a:gd name="connsiteY2" fmla="*/ 1336000 h 10214367"/>
              <a:gd name="connsiteX3" fmla="*/ 13581013 w 13581013"/>
              <a:gd name="connsiteY3" fmla="*/ 10209610 h 10214367"/>
              <a:gd name="connsiteX4" fmla="*/ 2783116 w 13581013"/>
              <a:gd name="connsiteY4" fmla="*/ 10214367 h 10214367"/>
              <a:gd name="connsiteX5" fmla="*/ 0 w 13581013"/>
              <a:gd name="connsiteY5" fmla="*/ 4114375 h 10214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81013" h="10214367">
                <a:moveTo>
                  <a:pt x="0" y="4114375"/>
                </a:moveTo>
                <a:lnTo>
                  <a:pt x="8844732" y="0"/>
                </a:lnTo>
                <a:cubicBezTo>
                  <a:pt x="8861475" y="96709"/>
                  <a:pt x="9459604" y="1223833"/>
                  <a:pt x="9443198" y="1336000"/>
                </a:cubicBezTo>
                <a:lnTo>
                  <a:pt x="13581013" y="10209610"/>
                </a:lnTo>
                <a:lnTo>
                  <a:pt x="2783116" y="10214367"/>
                </a:lnTo>
                <a:lnTo>
                  <a:pt x="0" y="4114375"/>
                </a:lnTo>
                <a:close/>
              </a:path>
            </a:pathLst>
          </a:custGeom>
          <a:solidFill>
            <a:srgbClr val="F5F5F5"/>
          </a:solidFill>
          <a:ln w="12700">
            <a:miter lim="400000"/>
          </a:ln>
        </p:spPr>
        <p:txBody>
          <a:bodyPr lIns="50800" tIns="50800" rIns="50800" bIns="50800" anchor="ctr"/>
          <a:lstStyle/>
          <a:p>
            <a:endParaRPr/>
          </a:p>
        </p:txBody>
      </p:sp>
      <p:pic>
        <p:nvPicPr>
          <p:cNvPr id="22" name="pasted-image.pdf"/>
          <p:cNvPicPr>
            <a:picLocks noChangeAspect="1"/>
          </p:cNvPicPr>
          <p:nvPr/>
        </p:nvPicPr>
        <p:blipFill>
          <a:blip r:embed="rId2">
            <a:alphaModFix amt="14000"/>
          </a:blip>
          <a:stretch>
            <a:fillRect/>
          </a:stretch>
        </p:blipFill>
        <p:spPr>
          <a:xfrm>
            <a:off x="3935863" y="3856208"/>
            <a:ext cx="954799" cy="954799"/>
          </a:xfrm>
          <a:prstGeom prst="rect">
            <a:avLst/>
          </a:prstGeom>
          <a:ln w="12700">
            <a:miter lim="400000"/>
          </a:ln>
        </p:spPr>
      </p:pic>
      <p:pic>
        <p:nvPicPr>
          <p:cNvPr id="23" name="pasted-image.pdf"/>
          <p:cNvPicPr>
            <a:picLocks noChangeAspect="1"/>
          </p:cNvPicPr>
          <p:nvPr/>
        </p:nvPicPr>
        <p:blipFill>
          <a:blip r:embed="rId2">
            <a:alphaModFix amt="14000"/>
          </a:blip>
          <a:stretch>
            <a:fillRect/>
          </a:stretch>
        </p:blipFill>
        <p:spPr>
          <a:xfrm>
            <a:off x="5282063" y="3856208"/>
            <a:ext cx="954799" cy="954799"/>
          </a:xfrm>
          <a:prstGeom prst="rect">
            <a:avLst/>
          </a:prstGeom>
          <a:ln w="12700">
            <a:miter lim="400000"/>
          </a:ln>
        </p:spPr>
      </p:pic>
      <p:pic>
        <p:nvPicPr>
          <p:cNvPr id="24" name="pasted-image.pdf"/>
          <p:cNvPicPr>
            <a:picLocks noChangeAspect="1"/>
          </p:cNvPicPr>
          <p:nvPr/>
        </p:nvPicPr>
        <p:blipFill>
          <a:blip r:embed="rId2">
            <a:alphaModFix amt="14000"/>
          </a:blip>
          <a:stretch>
            <a:fillRect/>
          </a:stretch>
        </p:blipFill>
        <p:spPr>
          <a:xfrm>
            <a:off x="6628263" y="3856208"/>
            <a:ext cx="954799" cy="954799"/>
          </a:xfrm>
          <a:prstGeom prst="rect">
            <a:avLst/>
          </a:prstGeom>
          <a:ln w="12700">
            <a:miter lim="400000"/>
          </a:ln>
        </p:spPr>
      </p:pic>
      <p:pic>
        <p:nvPicPr>
          <p:cNvPr id="25" name="pasted-image.pdf"/>
          <p:cNvPicPr>
            <a:picLocks noChangeAspect="1"/>
          </p:cNvPicPr>
          <p:nvPr/>
        </p:nvPicPr>
        <p:blipFill>
          <a:blip r:embed="rId2">
            <a:alphaModFix amt="14000"/>
          </a:blip>
          <a:stretch>
            <a:fillRect/>
          </a:stretch>
        </p:blipFill>
        <p:spPr>
          <a:xfrm>
            <a:off x="7974463" y="3856208"/>
            <a:ext cx="954799" cy="954799"/>
          </a:xfrm>
          <a:prstGeom prst="rect">
            <a:avLst/>
          </a:prstGeom>
          <a:ln w="12700">
            <a:miter lim="400000"/>
          </a:ln>
        </p:spPr>
      </p:pic>
      <p:pic>
        <p:nvPicPr>
          <p:cNvPr id="26" name="pasted-image.pdf"/>
          <p:cNvPicPr>
            <a:picLocks noChangeAspect="1"/>
          </p:cNvPicPr>
          <p:nvPr/>
        </p:nvPicPr>
        <p:blipFill>
          <a:blip r:embed="rId2">
            <a:alphaModFix amt="14000"/>
          </a:blip>
          <a:stretch>
            <a:fillRect/>
          </a:stretch>
        </p:blipFill>
        <p:spPr>
          <a:xfrm>
            <a:off x="2589663" y="5100808"/>
            <a:ext cx="954799" cy="954799"/>
          </a:xfrm>
          <a:prstGeom prst="rect">
            <a:avLst/>
          </a:prstGeom>
          <a:ln w="12700">
            <a:miter lim="400000"/>
          </a:ln>
        </p:spPr>
      </p:pic>
      <p:pic>
        <p:nvPicPr>
          <p:cNvPr id="27" name="pasted-image.pdf"/>
          <p:cNvPicPr>
            <a:picLocks noChangeAspect="1"/>
          </p:cNvPicPr>
          <p:nvPr/>
        </p:nvPicPr>
        <p:blipFill>
          <a:blip r:embed="rId2">
            <a:alphaModFix amt="14000"/>
          </a:blip>
          <a:stretch>
            <a:fillRect/>
          </a:stretch>
        </p:blipFill>
        <p:spPr>
          <a:xfrm>
            <a:off x="3935863" y="5100808"/>
            <a:ext cx="954799" cy="954799"/>
          </a:xfrm>
          <a:prstGeom prst="rect">
            <a:avLst/>
          </a:prstGeom>
          <a:ln w="12700">
            <a:miter lim="400000"/>
          </a:ln>
        </p:spPr>
      </p:pic>
      <p:pic>
        <p:nvPicPr>
          <p:cNvPr id="28" name="pasted-image.pdf"/>
          <p:cNvPicPr>
            <a:picLocks noChangeAspect="1"/>
          </p:cNvPicPr>
          <p:nvPr/>
        </p:nvPicPr>
        <p:blipFill>
          <a:blip r:embed="rId2">
            <a:alphaModFix amt="14000"/>
          </a:blip>
          <a:stretch>
            <a:fillRect/>
          </a:stretch>
        </p:blipFill>
        <p:spPr>
          <a:xfrm>
            <a:off x="5282063" y="5100808"/>
            <a:ext cx="954799" cy="954799"/>
          </a:xfrm>
          <a:prstGeom prst="rect">
            <a:avLst/>
          </a:prstGeom>
          <a:ln w="12700">
            <a:miter lim="400000"/>
          </a:ln>
        </p:spPr>
      </p:pic>
      <p:pic>
        <p:nvPicPr>
          <p:cNvPr id="29" name="pasted-image.pdf"/>
          <p:cNvPicPr>
            <a:picLocks noChangeAspect="1"/>
          </p:cNvPicPr>
          <p:nvPr/>
        </p:nvPicPr>
        <p:blipFill>
          <a:blip r:embed="rId2">
            <a:alphaModFix amt="14000"/>
          </a:blip>
          <a:stretch>
            <a:fillRect/>
          </a:stretch>
        </p:blipFill>
        <p:spPr>
          <a:xfrm>
            <a:off x="2589663" y="6345408"/>
            <a:ext cx="954799" cy="954799"/>
          </a:xfrm>
          <a:prstGeom prst="rect">
            <a:avLst/>
          </a:prstGeom>
          <a:ln w="12700">
            <a:miter lim="400000"/>
          </a:ln>
        </p:spPr>
      </p:pic>
      <p:pic>
        <p:nvPicPr>
          <p:cNvPr id="30" name="pasted-image.pdf"/>
          <p:cNvPicPr>
            <a:picLocks noChangeAspect="1"/>
          </p:cNvPicPr>
          <p:nvPr/>
        </p:nvPicPr>
        <p:blipFill>
          <a:blip r:embed="rId2">
            <a:alphaModFix amt="14000"/>
          </a:blip>
          <a:stretch>
            <a:fillRect/>
          </a:stretch>
        </p:blipFill>
        <p:spPr>
          <a:xfrm>
            <a:off x="5282063" y="6345408"/>
            <a:ext cx="954799" cy="954799"/>
          </a:xfrm>
          <a:prstGeom prst="rect">
            <a:avLst/>
          </a:prstGeom>
          <a:ln w="12700">
            <a:miter lim="400000"/>
          </a:ln>
        </p:spPr>
      </p:pic>
      <p:pic>
        <p:nvPicPr>
          <p:cNvPr id="31" name="pasted-image.pdf"/>
          <p:cNvPicPr>
            <a:picLocks noChangeAspect="1"/>
          </p:cNvPicPr>
          <p:nvPr/>
        </p:nvPicPr>
        <p:blipFill>
          <a:blip r:embed="rId2">
            <a:alphaModFix amt="14000"/>
          </a:blip>
          <a:stretch>
            <a:fillRect/>
          </a:stretch>
        </p:blipFill>
        <p:spPr>
          <a:xfrm>
            <a:off x="1243463" y="3856208"/>
            <a:ext cx="954799" cy="954799"/>
          </a:xfrm>
          <a:prstGeom prst="rect">
            <a:avLst/>
          </a:prstGeom>
          <a:ln w="12700">
            <a:miter lim="400000"/>
          </a:ln>
        </p:spPr>
      </p:pic>
      <p:pic>
        <p:nvPicPr>
          <p:cNvPr id="32" name="pasted-image.pdf"/>
          <p:cNvPicPr>
            <a:picLocks noChangeAspect="1"/>
          </p:cNvPicPr>
          <p:nvPr/>
        </p:nvPicPr>
        <p:blipFill>
          <a:blip r:embed="rId2">
            <a:alphaModFix amt="14000"/>
          </a:blip>
          <a:stretch>
            <a:fillRect/>
          </a:stretch>
        </p:blipFill>
        <p:spPr>
          <a:xfrm>
            <a:off x="1243463" y="5100808"/>
            <a:ext cx="954799" cy="954799"/>
          </a:xfrm>
          <a:prstGeom prst="rect">
            <a:avLst/>
          </a:prstGeom>
          <a:ln w="12700">
            <a:miter lim="400000"/>
          </a:ln>
        </p:spPr>
      </p:pic>
      <p:pic>
        <p:nvPicPr>
          <p:cNvPr id="33" name="pasted-image.pdf"/>
          <p:cNvPicPr>
            <a:picLocks noChangeAspect="1"/>
          </p:cNvPicPr>
          <p:nvPr/>
        </p:nvPicPr>
        <p:blipFill>
          <a:blip r:embed="rId2">
            <a:alphaModFix amt="14000"/>
          </a:blip>
          <a:stretch>
            <a:fillRect/>
          </a:stretch>
        </p:blipFill>
        <p:spPr>
          <a:xfrm>
            <a:off x="1243463" y="6345408"/>
            <a:ext cx="954799" cy="954799"/>
          </a:xfrm>
          <a:prstGeom prst="rect">
            <a:avLst/>
          </a:prstGeom>
          <a:ln w="12700">
            <a:miter lim="400000"/>
          </a:ln>
        </p:spPr>
      </p:pic>
      <p:pic>
        <p:nvPicPr>
          <p:cNvPr id="34" name="pasted-image.pdf"/>
          <p:cNvPicPr>
            <a:picLocks noChangeAspect="1"/>
          </p:cNvPicPr>
          <p:nvPr/>
        </p:nvPicPr>
        <p:blipFill>
          <a:blip r:embed="rId3"/>
          <a:stretch>
            <a:fillRect/>
          </a:stretch>
        </p:blipFill>
        <p:spPr>
          <a:xfrm>
            <a:off x="2589663" y="3856208"/>
            <a:ext cx="954799" cy="954799"/>
          </a:xfrm>
          <a:prstGeom prst="rect">
            <a:avLst/>
          </a:prstGeom>
          <a:ln w="12700">
            <a:miter lim="400000"/>
          </a:ln>
        </p:spPr>
      </p:pic>
      <p:pic>
        <p:nvPicPr>
          <p:cNvPr id="35" name="pasted-image.pdf"/>
          <p:cNvPicPr>
            <a:picLocks noChangeAspect="1"/>
          </p:cNvPicPr>
          <p:nvPr/>
        </p:nvPicPr>
        <p:blipFill>
          <a:blip r:embed="rId3"/>
          <a:stretch>
            <a:fillRect/>
          </a:stretch>
        </p:blipFill>
        <p:spPr>
          <a:xfrm>
            <a:off x="6628263" y="5100808"/>
            <a:ext cx="954799" cy="954799"/>
          </a:xfrm>
          <a:prstGeom prst="rect">
            <a:avLst/>
          </a:prstGeom>
          <a:ln w="12700">
            <a:miter lim="400000"/>
          </a:ln>
        </p:spPr>
      </p:pic>
      <p:pic>
        <p:nvPicPr>
          <p:cNvPr id="36" name="pasted-image.pdf"/>
          <p:cNvPicPr>
            <a:picLocks noChangeAspect="1"/>
          </p:cNvPicPr>
          <p:nvPr/>
        </p:nvPicPr>
        <p:blipFill>
          <a:blip r:embed="rId3"/>
          <a:stretch>
            <a:fillRect/>
          </a:stretch>
        </p:blipFill>
        <p:spPr>
          <a:xfrm>
            <a:off x="3935863" y="6345408"/>
            <a:ext cx="954799" cy="954799"/>
          </a:xfrm>
          <a:prstGeom prst="rect">
            <a:avLst/>
          </a:prstGeom>
          <a:ln w="12700">
            <a:miter lim="400000"/>
          </a:ln>
        </p:spPr>
      </p:pic>
      <p:sp>
        <p:nvSpPr>
          <p:cNvPr id="37" name="Shape 37"/>
          <p:cNvSpPr>
            <a:spLocks noGrp="1"/>
          </p:cNvSpPr>
          <p:nvPr>
            <p:ph type="sldNum" sz="quarter" idx="2"/>
          </p:nvPr>
        </p:nvSpPr>
        <p:spPr>
          <a:prstGeom prst="rect">
            <a:avLst/>
          </a:prstGeom>
        </p:spPr>
        <p:txBody>
          <a:bodyPr/>
          <a:lstStyle/>
          <a:p>
            <a:fld id="{86CB4B4D-7CA3-9044-876B-883B54F8677D}" type="slidenum">
              <a:t>‹N°›</a:t>
            </a:fld>
            <a:endParaRPr/>
          </a:p>
        </p:txBody>
      </p:sp>
      <p:sp>
        <p:nvSpPr>
          <p:cNvPr id="20" name="Shape 59"/>
          <p:cNvSpPr/>
          <p:nvPr userDrawn="1"/>
        </p:nvSpPr>
        <p:spPr>
          <a:xfrm rot="17700000">
            <a:off x="-1584126" y="818852"/>
            <a:ext cx="3273965" cy="1402211"/>
          </a:xfrm>
          <a:custGeom>
            <a:avLst/>
            <a:gdLst>
              <a:gd name="connsiteX0" fmla="*/ 0 w 4320000"/>
              <a:gd name="connsiteY0" fmla="*/ 0 h 1810278"/>
              <a:gd name="connsiteX1" fmla="*/ 4320000 w 4320000"/>
              <a:gd name="connsiteY1" fmla="*/ 0 h 1810278"/>
              <a:gd name="connsiteX2" fmla="*/ 4320000 w 4320000"/>
              <a:gd name="connsiteY2" fmla="*/ 1810278 h 1810278"/>
              <a:gd name="connsiteX3" fmla="*/ 0 w 4320000"/>
              <a:gd name="connsiteY3" fmla="*/ 1810278 h 1810278"/>
              <a:gd name="connsiteX4" fmla="*/ 0 w 4320000"/>
              <a:gd name="connsiteY4" fmla="*/ 0 h 1810278"/>
              <a:gd name="connsiteX0" fmla="*/ 0 w 4320000"/>
              <a:gd name="connsiteY0" fmla="*/ 0 h 1810278"/>
              <a:gd name="connsiteX1" fmla="*/ 4320000 w 4320000"/>
              <a:gd name="connsiteY1" fmla="*/ 0 h 1810278"/>
              <a:gd name="connsiteX2" fmla="*/ 4320000 w 4320000"/>
              <a:gd name="connsiteY2" fmla="*/ 1810278 h 1810278"/>
              <a:gd name="connsiteX3" fmla="*/ 1050575 w 4320000"/>
              <a:gd name="connsiteY3" fmla="*/ 1802127 h 1810278"/>
              <a:gd name="connsiteX4" fmla="*/ 0 w 4320000"/>
              <a:gd name="connsiteY4" fmla="*/ 0 h 1810278"/>
              <a:gd name="connsiteX0" fmla="*/ 12901 w 3269425"/>
              <a:gd name="connsiteY0" fmla="*/ 1812812 h 1812812"/>
              <a:gd name="connsiteX1" fmla="*/ 3269425 w 3269425"/>
              <a:gd name="connsiteY1" fmla="*/ 0 h 1812812"/>
              <a:gd name="connsiteX2" fmla="*/ 3269425 w 3269425"/>
              <a:gd name="connsiteY2" fmla="*/ 1810278 h 1812812"/>
              <a:gd name="connsiteX3" fmla="*/ 0 w 3269425"/>
              <a:gd name="connsiteY3" fmla="*/ 1802127 h 1812812"/>
              <a:gd name="connsiteX4" fmla="*/ 12901 w 3269425"/>
              <a:gd name="connsiteY4" fmla="*/ 1812812 h 1812812"/>
              <a:gd name="connsiteX0" fmla="*/ 12901 w 3269738"/>
              <a:gd name="connsiteY0" fmla="*/ 1812812 h 1812812"/>
              <a:gd name="connsiteX1" fmla="*/ 3269425 w 3269738"/>
              <a:gd name="connsiteY1" fmla="*/ 0 h 1812812"/>
              <a:gd name="connsiteX2" fmla="*/ 3261768 w 3269738"/>
              <a:gd name="connsiteY2" fmla="*/ 439360 h 1812812"/>
              <a:gd name="connsiteX3" fmla="*/ 3269425 w 3269738"/>
              <a:gd name="connsiteY3" fmla="*/ 1810278 h 1812812"/>
              <a:gd name="connsiteX4" fmla="*/ 0 w 3269738"/>
              <a:gd name="connsiteY4" fmla="*/ 1802127 h 1812812"/>
              <a:gd name="connsiteX5" fmla="*/ 12901 w 3269738"/>
              <a:gd name="connsiteY5" fmla="*/ 1812812 h 1812812"/>
              <a:gd name="connsiteX0" fmla="*/ 12901 w 3269688"/>
              <a:gd name="connsiteY0" fmla="*/ 1812812 h 1812812"/>
              <a:gd name="connsiteX1" fmla="*/ 3269425 w 3269688"/>
              <a:gd name="connsiteY1" fmla="*/ 0 h 1812812"/>
              <a:gd name="connsiteX2" fmla="*/ 3261768 w 3269688"/>
              <a:gd name="connsiteY2" fmla="*/ 439360 h 1812812"/>
              <a:gd name="connsiteX3" fmla="*/ 3269425 w 3269688"/>
              <a:gd name="connsiteY3" fmla="*/ 1810278 h 1812812"/>
              <a:gd name="connsiteX4" fmla="*/ 0 w 3269688"/>
              <a:gd name="connsiteY4" fmla="*/ 1802127 h 1812812"/>
              <a:gd name="connsiteX5" fmla="*/ 12901 w 3269688"/>
              <a:gd name="connsiteY5" fmla="*/ 1812812 h 1812812"/>
              <a:gd name="connsiteX0" fmla="*/ 12901 w 3269791"/>
              <a:gd name="connsiteY0" fmla="*/ 1812812 h 1812812"/>
              <a:gd name="connsiteX1" fmla="*/ 3269425 w 3269791"/>
              <a:gd name="connsiteY1" fmla="*/ 0 h 1812812"/>
              <a:gd name="connsiteX2" fmla="*/ 3266399 w 3269791"/>
              <a:gd name="connsiteY2" fmla="*/ 997716 h 1812812"/>
              <a:gd name="connsiteX3" fmla="*/ 3269425 w 3269791"/>
              <a:gd name="connsiteY3" fmla="*/ 1810278 h 1812812"/>
              <a:gd name="connsiteX4" fmla="*/ 0 w 3269791"/>
              <a:gd name="connsiteY4" fmla="*/ 1802127 h 1812812"/>
              <a:gd name="connsiteX5" fmla="*/ 12901 w 3269791"/>
              <a:gd name="connsiteY5" fmla="*/ 1812812 h 1812812"/>
              <a:gd name="connsiteX0" fmla="*/ 12901 w 3269425"/>
              <a:gd name="connsiteY0" fmla="*/ 1575071 h 1575071"/>
              <a:gd name="connsiteX1" fmla="*/ 2924866 w 3269425"/>
              <a:gd name="connsiteY1" fmla="*/ 0 h 1575071"/>
              <a:gd name="connsiteX2" fmla="*/ 3266399 w 3269425"/>
              <a:gd name="connsiteY2" fmla="*/ 759975 h 1575071"/>
              <a:gd name="connsiteX3" fmla="*/ 3269425 w 3269425"/>
              <a:gd name="connsiteY3" fmla="*/ 1572537 h 1575071"/>
              <a:gd name="connsiteX4" fmla="*/ 0 w 3269425"/>
              <a:gd name="connsiteY4" fmla="*/ 1564386 h 1575071"/>
              <a:gd name="connsiteX5" fmla="*/ 12901 w 3269425"/>
              <a:gd name="connsiteY5" fmla="*/ 1575071 h 1575071"/>
              <a:gd name="connsiteX0" fmla="*/ 12901 w 3269425"/>
              <a:gd name="connsiteY0" fmla="*/ 1437772 h 1437772"/>
              <a:gd name="connsiteX1" fmla="*/ 2803218 w 3269425"/>
              <a:gd name="connsiteY1" fmla="*/ 0 h 1437772"/>
              <a:gd name="connsiteX2" fmla="*/ 3266399 w 3269425"/>
              <a:gd name="connsiteY2" fmla="*/ 622676 h 1437772"/>
              <a:gd name="connsiteX3" fmla="*/ 3269425 w 3269425"/>
              <a:gd name="connsiteY3" fmla="*/ 1435238 h 1437772"/>
              <a:gd name="connsiteX4" fmla="*/ 0 w 3269425"/>
              <a:gd name="connsiteY4" fmla="*/ 1427087 h 1437772"/>
              <a:gd name="connsiteX5" fmla="*/ 12901 w 3269425"/>
              <a:gd name="connsiteY5" fmla="*/ 1437772 h 1437772"/>
              <a:gd name="connsiteX0" fmla="*/ 12901 w 3269425"/>
              <a:gd name="connsiteY0" fmla="*/ 1388227 h 1388227"/>
              <a:gd name="connsiteX1" fmla="*/ 3004987 w 3269425"/>
              <a:gd name="connsiteY1" fmla="*/ 0 h 1388227"/>
              <a:gd name="connsiteX2" fmla="*/ 3266399 w 3269425"/>
              <a:gd name="connsiteY2" fmla="*/ 573131 h 1388227"/>
              <a:gd name="connsiteX3" fmla="*/ 3269425 w 3269425"/>
              <a:gd name="connsiteY3" fmla="*/ 1385693 h 1388227"/>
              <a:gd name="connsiteX4" fmla="*/ 0 w 3269425"/>
              <a:gd name="connsiteY4" fmla="*/ 1377542 h 1388227"/>
              <a:gd name="connsiteX5" fmla="*/ 12901 w 3269425"/>
              <a:gd name="connsiteY5" fmla="*/ 1388227 h 1388227"/>
              <a:gd name="connsiteX0" fmla="*/ 12901 w 3269425"/>
              <a:gd name="connsiteY0" fmla="*/ 1388227 h 1388227"/>
              <a:gd name="connsiteX1" fmla="*/ 3004987 w 3269425"/>
              <a:gd name="connsiteY1" fmla="*/ 0 h 1388227"/>
              <a:gd name="connsiteX2" fmla="*/ 3266399 w 3269425"/>
              <a:gd name="connsiteY2" fmla="*/ 573131 h 1388227"/>
              <a:gd name="connsiteX3" fmla="*/ 3269425 w 3269425"/>
              <a:gd name="connsiteY3" fmla="*/ 1385693 h 1388227"/>
              <a:gd name="connsiteX4" fmla="*/ 0 w 3269425"/>
              <a:gd name="connsiteY4" fmla="*/ 1377542 h 1388227"/>
              <a:gd name="connsiteX5" fmla="*/ 12901 w 3269425"/>
              <a:gd name="connsiteY5" fmla="*/ 1388227 h 1388227"/>
              <a:gd name="connsiteX0" fmla="*/ 12901 w 3269425"/>
              <a:gd name="connsiteY0" fmla="*/ 1388227 h 1388227"/>
              <a:gd name="connsiteX1" fmla="*/ 3004987 w 3269425"/>
              <a:gd name="connsiteY1" fmla="*/ 0 h 1388227"/>
              <a:gd name="connsiteX2" fmla="*/ 3266399 w 3269425"/>
              <a:gd name="connsiteY2" fmla="*/ 573131 h 1388227"/>
              <a:gd name="connsiteX3" fmla="*/ 3269425 w 3269425"/>
              <a:gd name="connsiteY3" fmla="*/ 1385693 h 1388227"/>
              <a:gd name="connsiteX4" fmla="*/ 0 w 3269425"/>
              <a:gd name="connsiteY4" fmla="*/ 1377542 h 1388227"/>
              <a:gd name="connsiteX5" fmla="*/ 12901 w 3269425"/>
              <a:gd name="connsiteY5" fmla="*/ 1388227 h 1388227"/>
              <a:gd name="connsiteX0" fmla="*/ 0 w 3256524"/>
              <a:gd name="connsiteY0" fmla="*/ 1388227 h 1388227"/>
              <a:gd name="connsiteX1" fmla="*/ 2992086 w 3256524"/>
              <a:gd name="connsiteY1" fmla="*/ 0 h 1388227"/>
              <a:gd name="connsiteX2" fmla="*/ 3253498 w 3256524"/>
              <a:gd name="connsiteY2" fmla="*/ 573131 h 1388227"/>
              <a:gd name="connsiteX3" fmla="*/ 3256524 w 3256524"/>
              <a:gd name="connsiteY3" fmla="*/ 1385693 h 1388227"/>
              <a:gd name="connsiteX4" fmla="*/ 0 w 3256524"/>
              <a:gd name="connsiteY4" fmla="*/ 1388227 h 1388227"/>
              <a:gd name="connsiteX0" fmla="*/ 0 w 3256524"/>
              <a:gd name="connsiteY0" fmla="*/ 1304631 h 1304631"/>
              <a:gd name="connsiteX1" fmla="*/ 2880429 w 3256524"/>
              <a:gd name="connsiteY1" fmla="*/ 0 h 1304631"/>
              <a:gd name="connsiteX2" fmla="*/ 3253498 w 3256524"/>
              <a:gd name="connsiteY2" fmla="*/ 489535 h 1304631"/>
              <a:gd name="connsiteX3" fmla="*/ 3256524 w 3256524"/>
              <a:gd name="connsiteY3" fmla="*/ 1302097 h 1304631"/>
              <a:gd name="connsiteX4" fmla="*/ 0 w 3256524"/>
              <a:gd name="connsiteY4" fmla="*/ 1304631 h 1304631"/>
              <a:gd name="connsiteX0" fmla="*/ 0 w 3256524"/>
              <a:gd name="connsiteY0" fmla="*/ 1384201 h 1384201"/>
              <a:gd name="connsiteX1" fmla="*/ 2983454 w 3256524"/>
              <a:gd name="connsiteY1" fmla="*/ 0 h 1384201"/>
              <a:gd name="connsiteX2" fmla="*/ 3253498 w 3256524"/>
              <a:gd name="connsiteY2" fmla="*/ 569105 h 1384201"/>
              <a:gd name="connsiteX3" fmla="*/ 3256524 w 3256524"/>
              <a:gd name="connsiteY3" fmla="*/ 1381667 h 1384201"/>
              <a:gd name="connsiteX4" fmla="*/ 0 w 3256524"/>
              <a:gd name="connsiteY4" fmla="*/ 1384201 h 1384201"/>
              <a:gd name="connsiteX0" fmla="*/ 0 w 3256524"/>
              <a:gd name="connsiteY0" fmla="*/ 1384201 h 1384201"/>
              <a:gd name="connsiteX1" fmla="*/ 2983454 w 3256524"/>
              <a:gd name="connsiteY1" fmla="*/ 0 h 1384201"/>
              <a:gd name="connsiteX2" fmla="*/ 3253498 w 3256524"/>
              <a:gd name="connsiteY2" fmla="*/ 569105 h 1384201"/>
              <a:gd name="connsiteX3" fmla="*/ 3256524 w 3256524"/>
              <a:gd name="connsiteY3" fmla="*/ 1381667 h 1384201"/>
              <a:gd name="connsiteX4" fmla="*/ 0 w 3256524"/>
              <a:gd name="connsiteY4" fmla="*/ 1384201 h 1384201"/>
              <a:gd name="connsiteX0" fmla="*/ 0 w 3256524"/>
              <a:gd name="connsiteY0" fmla="*/ 1384201 h 1384201"/>
              <a:gd name="connsiteX1" fmla="*/ 2983454 w 3256524"/>
              <a:gd name="connsiteY1" fmla="*/ 0 h 1384201"/>
              <a:gd name="connsiteX2" fmla="*/ 3253498 w 3256524"/>
              <a:gd name="connsiteY2" fmla="*/ 569105 h 1384201"/>
              <a:gd name="connsiteX3" fmla="*/ 3256524 w 3256524"/>
              <a:gd name="connsiteY3" fmla="*/ 1381667 h 1384201"/>
              <a:gd name="connsiteX4" fmla="*/ 0 w 3256524"/>
              <a:gd name="connsiteY4" fmla="*/ 1384201 h 1384201"/>
              <a:gd name="connsiteX0" fmla="*/ 0 w 3256524"/>
              <a:gd name="connsiteY0" fmla="*/ 1384201 h 1384201"/>
              <a:gd name="connsiteX1" fmla="*/ 2983454 w 3256524"/>
              <a:gd name="connsiteY1" fmla="*/ 0 h 1384201"/>
              <a:gd name="connsiteX2" fmla="*/ 3253498 w 3256524"/>
              <a:gd name="connsiteY2" fmla="*/ 569105 h 1384201"/>
              <a:gd name="connsiteX3" fmla="*/ 3256524 w 3256524"/>
              <a:gd name="connsiteY3" fmla="*/ 1381667 h 1384201"/>
              <a:gd name="connsiteX4" fmla="*/ 0 w 3256524"/>
              <a:gd name="connsiteY4" fmla="*/ 1384201 h 1384201"/>
              <a:gd name="connsiteX0" fmla="*/ 0 w 3256524"/>
              <a:gd name="connsiteY0" fmla="*/ 1387368 h 1387368"/>
              <a:gd name="connsiteX1" fmla="*/ 2990247 w 3256524"/>
              <a:gd name="connsiteY1" fmla="*/ 0 h 1387368"/>
              <a:gd name="connsiteX2" fmla="*/ 3253498 w 3256524"/>
              <a:gd name="connsiteY2" fmla="*/ 572272 h 1387368"/>
              <a:gd name="connsiteX3" fmla="*/ 3256524 w 3256524"/>
              <a:gd name="connsiteY3" fmla="*/ 1384834 h 1387368"/>
              <a:gd name="connsiteX4" fmla="*/ 0 w 3256524"/>
              <a:gd name="connsiteY4" fmla="*/ 1387368 h 1387368"/>
              <a:gd name="connsiteX0" fmla="*/ 0 w 3256524"/>
              <a:gd name="connsiteY0" fmla="*/ 1349357 h 1349357"/>
              <a:gd name="connsiteX1" fmla="*/ 2908732 w 3256524"/>
              <a:gd name="connsiteY1" fmla="*/ 0 h 1349357"/>
              <a:gd name="connsiteX2" fmla="*/ 3253498 w 3256524"/>
              <a:gd name="connsiteY2" fmla="*/ 534261 h 1349357"/>
              <a:gd name="connsiteX3" fmla="*/ 3256524 w 3256524"/>
              <a:gd name="connsiteY3" fmla="*/ 1346823 h 1349357"/>
              <a:gd name="connsiteX4" fmla="*/ 0 w 3256524"/>
              <a:gd name="connsiteY4" fmla="*/ 1349357 h 1349357"/>
              <a:gd name="connsiteX0" fmla="*/ 0 w 3256524"/>
              <a:gd name="connsiteY0" fmla="*/ 1384200 h 1384200"/>
              <a:gd name="connsiteX1" fmla="*/ 2983454 w 3256524"/>
              <a:gd name="connsiteY1" fmla="*/ 0 h 1384200"/>
              <a:gd name="connsiteX2" fmla="*/ 3253498 w 3256524"/>
              <a:gd name="connsiteY2" fmla="*/ 569104 h 1384200"/>
              <a:gd name="connsiteX3" fmla="*/ 3256524 w 3256524"/>
              <a:gd name="connsiteY3" fmla="*/ 1381666 h 1384200"/>
              <a:gd name="connsiteX4" fmla="*/ 0 w 3256524"/>
              <a:gd name="connsiteY4" fmla="*/ 1384200 h 1384200"/>
              <a:gd name="connsiteX0" fmla="*/ 0 w 3256524"/>
              <a:gd name="connsiteY0" fmla="*/ 1387825 h 1387825"/>
              <a:gd name="connsiteX1" fmla="*/ 2973493 w 3256524"/>
              <a:gd name="connsiteY1" fmla="*/ 0 h 1387825"/>
              <a:gd name="connsiteX2" fmla="*/ 3253498 w 3256524"/>
              <a:gd name="connsiteY2" fmla="*/ 572729 h 1387825"/>
              <a:gd name="connsiteX3" fmla="*/ 3256524 w 3256524"/>
              <a:gd name="connsiteY3" fmla="*/ 1385291 h 1387825"/>
              <a:gd name="connsiteX4" fmla="*/ 0 w 3256524"/>
              <a:gd name="connsiteY4" fmla="*/ 1387825 h 1387825"/>
              <a:gd name="connsiteX0" fmla="*/ 0 w 3256524"/>
              <a:gd name="connsiteY0" fmla="*/ 1394160 h 1394160"/>
              <a:gd name="connsiteX1" fmla="*/ 2987079 w 3256524"/>
              <a:gd name="connsiteY1" fmla="*/ 0 h 1394160"/>
              <a:gd name="connsiteX2" fmla="*/ 3253498 w 3256524"/>
              <a:gd name="connsiteY2" fmla="*/ 579064 h 1394160"/>
              <a:gd name="connsiteX3" fmla="*/ 3256524 w 3256524"/>
              <a:gd name="connsiteY3" fmla="*/ 1391626 h 1394160"/>
              <a:gd name="connsiteX4" fmla="*/ 0 w 3256524"/>
              <a:gd name="connsiteY4" fmla="*/ 1394160 h 1394160"/>
              <a:gd name="connsiteX0" fmla="*/ 0 w 3259771"/>
              <a:gd name="connsiteY0" fmla="*/ 1394160 h 1394160"/>
              <a:gd name="connsiteX1" fmla="*/ 2987079 w 3259771"/>
              <a:gd name="connsiteY1" fmla="*/ 0 h 1394160"/>
              <a:gd name="connsiteX2" fmla="*/ 3259253 w 3259771"/>
              <a:gd name="connsiteY2" fmla="*/ 576381 h 1394160"/>
              <a:gd name="connsiteX3" fmla="*/ 3256524 w 3259771"/>
              <a:gd name="connsiteY3" fmla="*/ 1391626 h 1394160"/>
              <a:gd name="connsiteX4" fmla="*/ 0 w 3259771"/>
              <a:gd name="connsiteY4" fmla="*/ 1394160 h 1394160"/>
              <a:gd name="connsiteX0" fmla="*/ 0 w 3273965"/>
              <a:gd name="connsiteY0" fmla="*/ 1393772 h 1393772"/>
              <a:gd name="connsiteX1" fmla="*/ 3001273 w 3273965"/>
              <a:gd name="connsiteY1" fmla="*/ 0 h 1393772"/>
              <a:gd name="connsiteX2" fmla="*/ 3273447 w 3273965"/>
              <a:gd name="connsiteY2" fmla="*/ 576381 h 1393772"/>
              <a:gd name="connsiteX3" fmla="*/ 3270718 w 3273965"/>
              <a:gd name="connsiteY3" fmla="*/ 1391626 h 1393772"/>
              <a:gd name="connsiteX4" fmla="*/ 0 w 3273965"/>
              <a:gd name="connsiteY4" fmla="*/ 1393772 h 1393772"/>
              <a:gd name="connsiteX0" fmla="*/ 0 w 3273965"/>
              <a:gd name="connsiteY0" fmla="*/ 1402211 h 1402211"/>
              <a:gd name="connsiteX1" fmla="*/ 3004344 w 3273965"/>
              <a:gd name="connsiteY1" fmla="*/ 0 h 1402211"/>
              <a:gd name="connsiteX2" fmla="*/ 3273447 w 3273965"/>
              <a:gd name="connsiteY2" fmla="*/ 584820 h 1402211"/>
              <a:gd name="connsiteX3" fmla="*/ 3270718 w 3273965"/>
              <a:gd name="connsiteY3" fmla="*/ 1400065 h 1402211"/>
              <a:gd name="connsiteX4" fmla="*/ 0 w 3273965"/>
              <a:gd name="connsiteY4" fmla="*/ 1402211 h 14022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965" h="1402211">
                <a:moveTo>
                  <a:pt x="0" y="1402211"/>
                </a:moveTo>
                <a:lnTo>
                  <a:pt x="3004344" y="0"/>
                </a:lnTo>
                <a:cubicBezTo>
                  <a:pt x="3056268" y="100030"/>
                  <a:pt x="3268292" y="592600"/>
                  <a:pt x="3273447" y="584820"/>
                </a:cubicBezTo>
                <a:cubicBezTo>
                  <a:pt x="3275999" y="1041793"/>
                  <a:pt x="3268166" y="943092"/>
                  <a:pt x="3270718" y="1400065"/>
                </a:cubicBezTo>
                <a:lnTo>
                  <a:pt x="0" y="1402211"/>
                </a:lnTo>
                <a:close/>
              </a:path>
            </a:pathLst>
          </a:custGeom>
          <a:solidFill>
            <a:srgbClr val="BE1911"/>
          </a:solidFill>
          <a:ln w="12700">
            <a:miter lim="400000"/>
          </a:ln>
        </p:spPr>
        <p:txBody>
          <a:bodyPr lIns="50800" tIns="50800" rIns="50800" bIns="50800" anchor="ctr"/>
          <a:lstStyle/>
          <a:p>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003">
    <p:spTree>
      <p:nvGrpSpPr>
        <p:cNvPr id="1" name=""/>
        <p:cNvGrpSpPr/>
        <p:nvPr/>
      </p:nvGrpSpPr>
      <p:grpSpPr>
        <a:xfrm>
          <a:off x="0" y="0"/>
          <a:ext cx="0" cy="0"/>
          <a:chOff x="0" y="0"/>
          <a:chExt cx="0" cy="0"/>
        </a:xfrm>
      </p:grpSpPr>
      <p:sp>
        <p:nvSpPr>
          <p:cNvPr id="56" name="Shape 56"/>
          <p:cNvSpPr/>
          <p:nvPr userDrawn="1"/>
        </p:nvSpPr>
        <p:spPr>
          <a:xfrm rot="17700000">
            <a:off x="-3018228" y="-1109259"/>
            <a:ext cx="13581013" cy="10214367"/>
          </a:xfrm>
          <a:custGeom>
            <a:avLst/>
            <a:gdLst>
              <a:gd name="connsiteX0" fmla="*/ 0 w 18022274"/>
              <a:gd name="connsiteY0" fmla="*/ 0 h 11822906"/>
              <a:gd name="connsiteX1" fmla="*/ 18022274 w 18022274"/>
              <a:gd name="connsiteY1" fmla="*/ 0 h 11822906"/>
              <a:gd name="connsiteX2" fmla="*/ 18022274 w 18022274"/>
              <a:gd name="connsiteY2" fmla="*/ 11822906 h 11822906"/>
              <a:gd name="connsiteX3" fmla="*/ 0 w 18022274"/>
              <a:gd name="connsiteY3" fmla="*/ 11822906 h 11822906"/>
              <a:gd name="connsiteX4" fmla="*/ 0 w 18022274"/>
              <a:gd name="connsiteY4" fmla="*/ 0 h 11822906"/>
              <a:gd name="connsiteX0" fmla="*/ 0 w 18022274"/>
              <a:gd name="connsiteY0" fmla="*/ 0 h 11822906"/>
              <a:gd name="connsiteX1" fmla="*/ 18022274 w 18022274"/>
              <a:gd name="connsiteY1" fmla="*/ 0 h 11822906"/>
              <a:gd name="connsiteX2" fmla="*/ 16144636 w 18022274"/>
              <a:gd name="connsiteY2" fmla="*/ 11820695 h 11822906"/>
              <a:gd name="connsiteX3" fmla="*/ 0 w 18022274"/>
              <a:gd name="connsiteY3" fmla="*/ 11822906 h 11822906"/>
              <a:gd name="connsiteX4" fmla="*/ 0 w 18022274"/>
              <a:gd name="connsiteY4" fmla="*/ 0 h 11822906"/>
              <a:gd name="connsiteX0" fmla="*/ 0 w 18022274"/>
              <a:gd name="connsiteY0" fmla="*/ 0 h 11822906"/>
              <a:gd name="connsiteX1" fmla="*/ 18022274 w 18022274"/>
              <a:gd name="connsiteY1" fmla="*/ 0 h 11822906"/>
              <a:gd name="connsiteX2" fmla="*/ 17964212 w 18022274"/>
              <a:gd name="connsiteY2" fmla="*/ 360804 h 11822906"/>
              <a:gd name="connsiteX3" fmla="*/ 16144636 w 18022274"/>
              <a:gd name="connsiteY3" fmla="*/ 11820695 h 11822906"/>
              <a:gd name="connsiteX4" fmla="*/ 0 w 18022274"/>
              <a:gd name="connsiteY4" fmla="*/ 11822906 h 11822906"/>
              <a:gd name="connsiteX5" fmla="*/ 0 w 18022274"/>
              <a:gd name="connsiteY5" fmla="*/ 0 h 11822906"/>
              <a:gd name="connsiteX0" fmla="*/ 0 w 18022274"/>
              <a:gd name="connsiteY0" fmla="*/ 0 h 11822906"/>
              <a:gd name="connsiteX1" fmla="*/ 18022274 w 18022274"/>
              <a:gd name="connsiteY1" fmla="*/ 0 h 11822906"/>
              <a:gd name="connsiteX2" fmla="*/ 12006821 w 18022274"/>
              <a:gd name="connsiteY2" fmla="*/ 2947085 h 11822906"/>
              <a:gd name="connsiteX3" fmla="*/ 16144636 w 18022274"/>
              <a:gd name="connsiteY3" fmla="*/ 11820695 h 11822906"/>
              <a:gd name="connsiteX4" fmla="*/ 0 w 18022274"/>
              <a:gd name="connsiteY4" fmla="*/ 11822906 h 11822906"/>
              <a:gd name="connsiteX5" fmla="*/ 0 w 18022274"/>
              <a:gd name="connsiteY5" fmla="*/ 0 h 11822906"/>
              <a:gd name="connsiteX0" fmla="*/ 0 w 16144636"/>
              <a:gd name="connsiteY0" fmla="*/ 0 h 11822906"/>
              <a:gd name="connsiteX1" fmla="*/ 11408355 w 16144636"/>
              <a:gd name="connsiteY1" fmla="*/ 1611085 h 11822906"/>
              <a:gd name="connsiteX2" fmla="*/ 12006821 w 16144636"/>
              <a:gd name="connsiteY2" fmla="*/ 2947085 h 11822906"/>
              <a:gd name="connsiteX3" fmla="*/ 16144636 w 16144636"/>
              <a:gd name="connsiteY3" fmla="*/ 11820695 h 11822906"/>
              <a:gd name="connsiteX4" fmla="*/ 0 w 16144636"/>
              <a:gd name="connsiteY4" fmla="*/ 11822906 h 11822906"/>
              <a:gd name="connsiteX5" fmla="*/ 0 w 16144636"/>
              <a:gd name="connsiteY5" fmla="*/ 0 h 11822906"/>
              <a:gd name="connsiteX0" fmla="*/ 0 w 16144636"/>
              <a:gd name="connsiteY0" fmla="*/ 0 h 11822906"/>
              <a:gd name="connsiteX1" fmla="*/ 11408355 w 16144636"/>
              <a:gd name="connsiteY1" fmla="*/ 1611085 h 11822906"/>
              <a:gd name="connsiteX2" fmla="*/ 12006821 w 16144636"/>
              <a:gd name="connsiteY2" fmla="*/ 2947085 h 11822906"/>
              <a:gd name="connsiteX3" fmla="*/ 16144636 w 16144636"/>
              <a:gd name="connsiteY3" fmla="*/ 11820695 h 11822906"/>
              <a:gd name="connsiteX4" fmla="*/ 0 w 16144636"/>
              <a:gd name="connsiteY4" fmla="*/ 11822906 h 11822906"/>
              <a:gd name="connsiteX5" fmla="*/ 0 w 16144636"/>
              <a:gd name="connsiteY5" fmla="*/ 0 h 11822906"/>
              <a:gd name="connsiteX0" fmla="*/ 0 w 16144636"/>
              <a:gd name="connsiteY0" fmla="*/ 0 h 11825452"/>
              <a:gd name="connsiteX1" fmla="*/ 11408355 w 16144636"/>
              <a:gd name="connsiteY1" fmla="*/ 1611085 h 11825452"/>
              <a:gd name="connsiteX2" fmla="*/ 12006821 w 16144636"/>
              <a:gd name="connsiteY2" fmla="*/ 2947085 h 11825452"/>
              <a:gd name="connsiteX3" fmla="*/ 16144636 w 16144636"/>
              <a:gd name="connsiteY3" fmla="*/ 11820695 h 11825452"/>
              <a:gd name="connsiteX4" fmla="*/ 5346739 w 16144636"/>
              <a:gd name="connsiteY4" fmla="*/ 11825452 h 11825452"/>
              <a:gd name="connsiteX5" fmla="*/ 0 w 16144636"/>
              <a:gd name="connsiteY5" fmla="*/ 0 h 11825452"/>
              <a:gd name="connsiteX0" fmla="*/ 0 w 13581013"/>
              <a:gd name="connsiteY0" fmla="*/ 4114375 h 10214367"/>
              <a:gd name="connsiteX1" fmla="*/ 8844732 w 13581013"/>
              <a:gd name="connsiteY1" fmla="*/ 0 h 10214367"/>
              <a:gd name="connsiteX2" fmla="*/ 9443198 w 13581013"/>
              <a:gd name="connsiteY2" fmla="*/ 1336000 h 10214367"/>
              <a:gd name="connsiteX3" fmla="*/ 13581013 w 13581013"/>
              <a:gd name="connsiteY3" fmla="*/ 10209610 h 10214367"/>
              <a:gd name="connsiteX4" fmla="*/ 2783116 w 13581013"/>
              <a:gd name="connsiteY4" fmla="*/ 10214367 h 10214367"/>
              <a:gd name="connsiteX5" fmla="*/ 0 w 13581013"/>
              <a:gd name="connsiteY5" fmla="*/ 4114375 h 10214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81013" h="10214367">
                <a:moveTo>
                  <a:pt x="0" y="4114375"/>
                </a:moveTo>
                <a:lnTo>
                  <a:pt x="8844732" y="0"/>
                </a:lnTo>
                <a:cubicBezTo>
                  <a:pt x="8861475" y="96709"/>
                  <a:pt x="9459604" y="1223833"/>
                  <a:pt x="9443198" y="1336000"/>
                </a:cubicBezTo>
                <a:lnTo>
                  <a:pt x="13581013" y="10209610"/>
                </a:lnTo>
                <a:lnTo>
                  <a:pt x="2783116" y="10214367"/>
                </a:lnTo>
                <a:lnTo>
                  <a:pt x="0" y="4114375"/>
                </a:lnTo>
                <a:close/>
              </a:path>
            </a:pathLst>
          </a:custGeom>
          <a:solidFill>
            <a:srgbClr val="F7F7F7"/>
          </a:solidFill>
          <a:ln w="12700">
            <a:miter lim="400000"/>
          </a:ln>
        </p:spPr>
        <p:txBody>
          <a:bodyPr lIns="50800" tIns="50800" rIns="50800" bIns="50800" anchor="ctr"/>
          <a:lstStyle/>
          <a:p>
            <a:endParaRPr/>
          </a:p>
        </p:txBody>
      </p:sp>
      <p:sp>
        <p:nvSpPr>
          <p:cNvPr id="57" name="Shape 57"/>
          <p:cNvSpPr/>
          <p:nvPr/>
        </p:nvSpPr>
        <p:spPr>
          <a:xfrm>
            <a:off x="1207524" y="9125163"/>
            <a:ext cx="9543863" cy="24109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lvl1pPr algn="l">
              <a:defRPr sz="1000" cap="all" spc="150">
                <a:solidFill>
                  <a:srgbClr val="535353"/>
                </a:solidFill>
                <a:latin typeface="Univia Pro Regular"/>
                <a:ea typeface="Univia Pro Regular"/>
                <a:cs typeface="Univia Pro Regular"/>
                <a:sym typeface="Univia Pro Regular"/>
              </a:defRPr>
            </a:lvl1pPr>
          </a:lstStyle>
          <a:p>
            <a:r>
              <a:rPr lang="fr-FR" sz="900" b="0" i="0">
                <a:latin typeface="Montserrat Light" charset="0"/>
                <a:ea typeface="Montserrat Light" charset="0"/>
                <a:cs typeface="Montserrat Light" charset="0"/>
              </a:rPr>
              <a:t>FORMATION POWERSHELL NIV.1 </a:t>
            </a:r>
            <a:r>
              <a:rPr sz="900" b="0" i="0">
                <a:latin typeface="Montserrat Light" charset="0"/>
                <a:ea typeface="Montserrat Light" charset="0"/>
                <a:cs typeface="Montserrat Light" charset="0"/>
              </a:rPr>
              <a:t>- </a:t>
            </a:r>
            <a:r>
              <a:rPr lang="fr-FR" sz="900" b="0" i="0">
                <a:latin typeface="Montserrat Light" charset="0"/>
                <a:ea typeface="Montserrat Light" charset="0"/>
                <a:cs typeface="Montserrat Light" charset="0"/>
              </a:rPr>
              <a:t>AVRIL</a:t>
            </a:r>
            <a:r>
              <a:rPr sz="900" b="0" i="0">
                <a:latin typeface="Montserrat Light" charset="0"/>
                <a:ea typeface="Montserrat Light" charset="0"/>
                <a:cs typeface="Montserrat Light" charset="0"/>
              </a:rPr>
              <a:t> 201</a:t>
            </a:r>
            <a:r>
              <a:rPr lang="fr-FR" sz="900" b="0" i="0">
                <a:latin typeface="Montserrat Light" charset="0"/>
                <a:ea typeface="Montserrat Light" charset="0"/>
                <a:cs typeface="Montserrat Light" charset="0"/>
              </a:rPr>
              <a:t>8</a:t>
            </a:r>
            <a:r>
              <a:rPr sz="900" b="0" i="0">
                <a:latin typeface="Montserrat Light" charset="0"/>
                <a:ea typeface="Montserrat Light" charset="0"/>
                <a:cs typeface="Montserrat Light" charset="0"/>
              </a:rPr>
              <a:t> - document </a:t>
            </a:r>
            <a:r>
              <a:rPr sz="900" b="0" i="0" err="1">
                <a:latin typeface="Montserrat Light" charset="0"/>
                <a:ea typeface="Montserrat Light" charset="0"/>
                <a:cs typeface="Montserrat Light" charset="0"/>
              </a:rPr>
              <a:t>confidentiel</a:t>
            </a:r>
            <a:endParaRPr sz="900" b="0" i="0">
              <a:latin typeface="Montserrat Light" charset="0"/>
              <a:ea typeface="Montserrat Light" charset="0"/>
              <a:cs typeface="Montserrat Light" charset="0"/>
            </a:endParaRPr>
          </a:p>
        </p:txBody>
      </p:sp>
      <p:sp>
        <p:nvSpPr>
          <p:cNvPr id="58" name="Shape 58"/>
          <p:cNvSpPr>
            <a:spLocks noGrp="1"/>
          </p:cNvSpPr>
          <p:nvPr>
            <p:ph type="sldNum" sz="quarter" idx="2"/>
          </p:nvPr>
        </p:nvSpPr>
        <p:spPr>
          <a:xfrm>
            <a:off x="11659502" y="9033723"/>
            <a:ext cx="399148" cy="379591"/>
          </a:xfrm>
          <a:prstGeom prst="rect">
            <a:avLst/>
          </a:prstGeom>
        </p:spPr>
        <p:txBody>
          <a:bodyPr/>
          <a:lstStyle>
            <a:lvl1pPr algn="r">
              <a:defRPr>
                <a:solidFill>
                  <a:srgbClr val="535353"/>
                </a:solidFill>
                <a:latin typeface="Montserrat" charset="0"/>
                <a:ea typeface="Montserrat" charset="0"/>
                <a:cs typeface="Montserrat" charset="0"/>
                <a:sym typeface="Univia Pro Regular"/>
              </a:defRPr>
            </a:lvl1pPr>
          </a:lstStyle>
          <a:p>
            <a:fld id="{86CB4B4D-7CA3-9044-876B-883B54F8677D}" type="slidenum">
              <a:rPr lang="uk-UA" smtClean="0"/>
              <a:pPr/>
              <a:t>‹N°›</a:t>
            </a:fld>
            <a:endParaRPr lang="uk-UA"/>
          </a:p>
        </p:txBody>
      </p:sp>
      <p:sp>
        <p:nvSpPr>
          <p:cNvPr id="60" name="Shape 60"/>
          <p:cNvSpPr/>
          <p:nvPr/>
        </p:nvSpPr>
        <p:spPr>
          <a:xfrm>
            <a:off x="12027924" y="9112463"/>
            <a:ext cx="723962" cy="25648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lvl1pPr algn="l">
              <a:defRPr sz="1000" cap="all" spc="150">
                <a:solidFill>
                  <a:srgbClr val="535353"/>
                </a:solidFill>
                <a:latin typeface="Univia Pro Regular"/>
                <a:ea typeface="Univia Pro Regular"/>
                <a:cs typeface="Univia Pro Regular"/>
                <a:sym typeface="Univia Pro Regular"/>
              </a:defRPr>
            </a:lvl1pPr>
          </a:lstStyle>
          <a:p>
            <a:r>
              <a:rPr dirty="0">
                <a:latin typeface="Montserrat" charset="0"/>
                <a:ea typeface="Montserrat" charset="0"/>
                <a:cs typeface="Montserrat" charset="0"/>
              </a:rPr>
              <a:t>/</a:t>
            </a:r>
            <a:r>
              <a:rPr lang="fr-FR" dirty="0">
                <a:latin typeface="Montserrat" charset="0"/>
                <a:ea typeface="Montserrat" charset="0"/>
                <a:cs typeface="Montserrat" charset="0"/>
              </a:rPr>
              <a:t>94</a:t>
            </a:r>
            <a:endParaRPr dirty="0">
              <a:latin typeface="Montserrat" charset="0"/>
              <a:ea typeface="Montserrat" charset="0"/>
              <a:cs typeface="Montserrat" charset="0"/>
            </a:endParaRPr>
          </a:p>
        </p:txBody>
      </p:sp>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1725" y="8780989"/>
            <a:ext cx="1127936" cy="797722"/>
          </a:xfrm>
          <a:prstGeom prst="rect">
            <a:avLst/>
          </a:prstGeom>
        </p:spPr>
      </p:pic>
      <p:sp>
        <p:nvSpPr>
          <p:cNvPr id="9" name="Shape 59"/>
          <p:cNvSpPr/>
          <p:nvPr userDrawn="1"/>
        </p:nvSpPr>
        <p:spPr>
          <a:xfrm rot="17700000">
            <a:off x="-1584126" y="818852"/>
            <a:ext cx="3273965" cy="1402211"/>
          </a:xfrm>
          <a:custGeom>
            <a:avLst/>
            <a:gdLst>
              <a:gd name="connsiteX0" fmla="*/ 0 w 4320000"/>
              <a:gd name="connsiteY0" fmla="*/ 0 h 1810278"/>
              <a:gd name="connsiteX1" fmla="*/ 4320000 w 4320000"/>
              <a:gd name="connsiteY1" fmla="*/ 0 h 1810278"/>
              <a:gd name="connsiteX2" fmla="*/ 4320000 w 4320000"/>
              <a:gd name="connsiteY2" fmla="*/ 1810278 h 1810278"/>
              <a:gd name="connsiteX3" fmla="*/ 0 w 4320000"/>
              <a:gd name="connsiteY3" fmla="*/ 1810278 h 1810278"/>
              <a:gd name="connsiteX4" fmla="*/ 0 w 4320000"/>
              <a:gd name="connsiteY4" fmla="*/ 0 h 1810278"/>
              <a:gd name="connsiteX0" fmla="*/ 0 w 4320000"/>
              <a:gd name="connsiteY0" fmla="*/ 0 h 1810278"/>
              <a:gd name="connsiteX1" fmla="*/ 4320000 w 4320000"/>
              <a:gd name="connsiteY1" fmla="*/ 0 h 1810278"/>
              <a:gd name="connsiteX2" fmla="*/ 4320000 w 4320000"/>
              <a:gd name="connsiteY2" fmla="*/ 1810278 h 1810278"/>
              <a:gd name="connsiteX3" fmla="*/ 1050575 w 4320000"/>
              <a:gd name="connsiteY3" fmla="*/ 1802127 h 1810278"/>
              <a:gd name="connsiteX4" fmla="*/ 0 w 4320000"/>
              <a:gd name="connsiteY4" fmla="*/ 0 h 1810278"/>
              <a:gd name="connsiteX0" fmla="*/ 12901 w 3269425"/>
              <a:gd name="connsiteY0" fmla="*/ 1812812 h 1812812"/>
              <a:gd name="connsiteX1" fmla="*/ 3269425 w 3269425"/>
              <a:gd name="connsiteY1" fmla="*/ 0 h 1812812"/>
              <a:gd name="connsiteX2" fmla="*/ 3269425 w 3269425"/>
              <a:gd name="connsiteY2" fmla="*/ 1810278 h 1812812"/>
              <a:gd name="connsiteX3" fmla="*/ 0 w 3269425"/>
              <a:gd name="connsiteY3" fmla="*/ 1802127 h 1812812"/>
              <a:gd name="connsiteX4" fmla="*/ 12901 w 3269425"/>
              <a:gd name="connsiteY4" fmla="*/ 1812812 h 1812812"/>
              <a:gd name="connsiteX0" fmla="*/ 12901 w 3269738"/>
              <a:gd name="connsiteY0" fmla="*/ 1812812 h 1812812"/>
              <a:gd name="connsiteX1" fmla="*/ 3269425 w 3269738"/>
              <a:gd name="connsiteY1" fmla="*/ 0 h 1812812"/>
              <a:gd name="connsiteX2" fmla="*/ 3261768 w 3269738"/>
              <a:gd name="connsiteY2" fmla="*/ 439360 h 1812812"/>
              <a:gd name="connsiteX3" fmla="*/ 3269425 w 3269738"/>
              <a:gd name="connsiteY3" fmla="*/ 1810278 h 1812812"/>
              <a:gd name="connsiteX4" fmla="*/ 0 w 3269738"/>
              <a:gd name="connsiteY4" fmla="*/ 1802127 h 1812812"/>
              <a:gd name="connsiteX5" fmla="*/ 12901 w 3269738"/>
              <a:gd name="connsiteY5" fmla="*/ 1812812 h 1812812"/>
              <a:gd name="connsiteX0" fmla="*/ 12901 w 3269688"/>
              <a:gd name="connsiteY0" fmla="*/ 1812812 h 1812812"/>
              <a:gd name="connsiteX1" fmla="*/ 3269425 w 3269688"/>
              <a:gd name="connsiteY1" fmla="*/ 0 h 1812812"/>
              <a:gd name="connsiteX2" fmla="*/ 3261768 w 3269688"/>
              <a:gd name="connsiteY2" fmla="*/ 439360 h 1812812"/>
              <a:gd name="connsiteX3" fmla="*/ 3269425 w 3269688"/>
              <a:gd name="connsiteY3" fmla="*/ 1810278 h 1812812"/>
              <a:gd name="connsiteX4" fmla="*/ 0 w 3269688"/>
              <a:gd name="connsiteY4" fmla="*/ 1802127 h 1812812"/>
              <a:gd name="connsiteX5" fmla="*/ 12901 w 3269688"/>
              <a:gd name="connsiteY5" fmla="*/ 1812812 h 1812812"/>
              <a:gd name="connsiteX0" fmla="*/ 12901 w 3269791"/>
              <a:gd name="connsiteY0" fmla="*/ 1812812 h 1812812"/>
              <a:gd name="connsiteX1" fmla="*/ 3269425 w 3269791"/>
              <a:gd name="connsiteY1" fmla="*/ 0 h 1812812"/>
              <a:gd name="connsiteX2" fmla="*/ 3266399 w 3269791"/>
              <a:gd name="connsiteY2" fmla="*/ 997716 h 1812812"/>
              <a:gd name="connsiteX3" fmla="*/ 3269425 w 3269791"/>
              <a:gd name="connsiteY3" fmla="*/ 1810278 h 1812812"/>
              <a:gd name="connsiteX4" fmla="*/ 0 w 3269791"/>
              <a:gd name="connsiteY4" fmla="*/ 1802127 h 1812812"/>
              <a:gd name="connsiteX5" fmla="*/ 12901 w 3269791"/>
              <a:gd name="connsiteY5" fmla="*/ 1812812 h 1812812"/>
              <a:gd name="connsiteX0" fmla="*/ 12901 w 3269425"/>
              <a:gd name="connsiteY0" fmla="*/ 1575071 h 1575071"/>
              <a:gd name="connsiteX1" fmla="*/ 2924866 w 3269425"/>
              <a:gd name="connsiteY1" fmla="*/ 0 h 1575071"/>
              <a:gd name="connsiteX2" fmla="*/ 3266399 w 3269425"/>
              <a:gd name="connsiteY2" fmla="*/ 759975 h 1575071"/>
              <a:gd name="connsiteX3" fmla="*/ 3269425 w 3269425"/>
              <a:gd name="connsiteY3" fmla="*/ 1572537 h 1575071"/>
              <a:gd name="connsiteX4" fmla="*/ 0 w 3269425"/>
              <a:gd name="connsiteY4" fmla="*/ 1564386 h 1575071"/>
              <a:gd name="connsiteX5" fmla="*/ 12901 w 3269425"/>
              <a:gd name="connsiteY5" fmla="*/ 1575071 h 1575071"/>
              <a:gd name="connsiteX0" fmla="*/ 12901 w 3269425"/>
              <a:gd name="connsiteY0" fmla="*/ 1437772 h 1437772"/>
              <a:gd name="connsiteX1" fmla="*/ 2803218 w 3269425"/>
              <a:gd name="connsiteY1" fmla="*/ 0 h 1437772"/>
              <a:gd name="connsiteX2" fmla="*/ 3266399 w 3269425"/>
              <a:gd name="connsiteY2" fmla="*/ 622676 h 1437772"/>
              <a:gd name="connsiteX3" fmla="*/ 3269425 w 3269425"/>
              <a:gd name="connsiteY3" fmla="*/ 1435238 h 1437772"/>
              <a:gd name="connsiteX4" fmla="*/ 0 w 3269425"/>
              <a:gd name="connsiteY4" fmla="*/ 1427087 h 1437772"/>
              <a:gd name="connsiteX5" fmla="*/ 12901 w 3269425"/>
              <a:gd name="connsiteY5" fmla="*/ 1437772 h 1437772"/>
              <a:gd name="connsiteX0" fmla="*/ 12901 w 3269425"/>
              <a:gd name="connsiteY0" fmla="*/ 1388227 h 1388227"/>
              <a:gd name="connsiteX1" fmla="*/ 3004987 w 3269425"/>
              <a:gd name="connsiteY1" fmla="*/ 0 h 1388227"/>
              <a:gd name="connsiteX2" fmla="*/ 3266399 w 3269425"/>
              <a:gd name="connsiteY2" fmla="*/ 573131 h 1388227"/>
              <a:gd name="connsiteX3" fmla="*/ 3269425 w 3269425"/>
              <a:gd name="connsiteY3" fmla="*/ 1385693 h 1388227"/>
              <a:gd name="connsiteX4" fmla="*/ 0 w 3269425"/>
              <a:gd name="connsiteY4" fmla="*/ 1377542 h 1388227"/>
              <a:gd name="connsiteX5" fmla="*/ 12901 w 3269425"/>
              <a:gd name="connsiteY5" fmla="*/ 1388227 h 1388227"/>
              <a:gd name="connsiteX0" fmla="*/ 12901 w 3269425"/>
              <a:gd name="connsiteY0" fmla="*/ 1388227 h 1388227"/>
              <a:gd name="connsiteX1" fmla="*/ 3004987 w 3269425"/>
              <a:gd name="connsiteY1" fmla="*/ 0 h 1388227"/>
              <a:gd name="connsiteX2" fmla="*/ 3266399 w 3269425"/>
              <a:gd name="connsiteY2" fmla="*/ 573131 h 1388227"/>
              <a:gd name="connsiteX3" fmla="*/ 3269425 w 3269425"/>
              <a:gd name="connsiteY3" fmla="*/ 1385693 h 1388227"/>
              <a:gd name="connsiteX4" fmla="*/ 0 w 3269425"/>
              <a:gd name="connsiteY4" fmla="*/ 1377542 h 1388227"/>
              <a:gd name="connsiteX5" fmla="*/ 12901 w 3269425"/>
              <a:gd name="connsiteY5" fmla="*/ 1388227 h 1388227"/>
              <a:gd name="connsiteX0" fmla="*/ 12901 w 3269425"/>
              <a:gd name="connsiteY0" fmla="*/ 1388227 h 1388227"/>
              <a:gd name="connsiteX1" fmla="*/ 3004987 w 3269425"/>
              <a:gd name="connsiteY1" fmla="*/ 0 h 1388227"/>
              <a:gd name="connsiteX2" fmla="*/ 3266399 w 3269425"/>
              <a:gd name="connsiteY2" fmla="*/ 573131 h 1388227"/>
              <a:gd name="connsiteX3" fmla="*/ 3269425 w 3269425"/>
              <a:gd name="connsiteY3" fmla="*/ 1385693 h 1388227"/>
              <a:gd name="connsiteX4" fmla="*/ 0 w 3269425"/>
              <a:gd name="connsiteY4" fmla="*/ 1377542 h 1388227"/>
              <a:gd name="connsiteX5" fmla="*/ 12901 w 3269425"/>
              <a:gd name="connsiteY5" fmla="*/ 1388227 h 1388227"/>
              <a:gd name="connsiteX0" fmla="*/ 0 w 3256524"/>
              <a:gd name="connsiteY0" fmla="*/ 1388227 h 1388227"/>
              <a:gd name="connsiteX1" fmla="*/ 2992086 w 3256524"/>
              <a:gd name="connsiteY1" fmla="*/ 0 h 1388227"/>
              <a:gd name="connsiteX2" fmla="*/ 3253498 w 3256524"/>
              <a:gd name="connsiteY2" fmla="*/ 573131 h 1388227"/>
              <a:gd name="connsiteX3" fmla="*/ 3256524 w 3256524"/>
              <a:gd name="connsiteY3" fmla="*/ 1385693 h 1388227"/>
              <a:gd name="connsiteX4" fmla="*/ 0 w 3256524"/>
              <a:gd name="connsiteY4" fmla="*/ 1388227 h 1388227"/>
              <a:gd name="connsiteX0" fmla="*/ 0 w 3256524"/>
              <a:gd name="connsiteY0" fmla="*/ 1304631 h 1304631"/>
              <a:gd name="connsiteX1" fmla="*/ 2880429 w 3256524"/>
              <a:gd name="connsiteY1" fmla="*/ 0 h 1304631"/>
              <a:gd name="connsiteX2" fmla="*/ 3253498 w 3256524"/>
              <a:gd name="connsiteY2" fmla="*/ 489535 h 1304631"/>
              <a:gd name="connsiteX3" fmla="*/ 3256524 w 3256524"/>
              <a:gd name="connsiteY3" fmla="*/ 1302097 h 1304631"/>
              <a:gd name="connsiteX4" fmla="*/ 0 w 3256524"/>
              <a:gd name="connsiteY4" fmla="*/ 1304631 h 1304631"/>
              <a:gd name="connsiteX0" fmla="*/ 0 w 3256524"/>
              <a:gd name="connsiteY0" fmla="*/ 1384201 h 1384201"/>
              <a:gd name="connsiteX1" fmla="*/ 2983454 w 3256524"/>
              <a:gd name="connsiteY1" fmla="*/ 0 h 1384201"/>
              <a:gd name="connsiteX2" fmla="*/ 3253498 w 3256524"/>
              <a:gd name="connsiteY2" fmla="*/ 569105 h 1384201"/>
              <a:gd name="connsiteX3" fmla="*/ 3256524 w 3256524"/>
              <a:gd name="connsiteY3" fmla="*/ 1381667 h 1384201"/>
              <a:gd name="connsiteX4" fmla="*/ 0 w 3256524"/>
              <a:gd name="connsiteY4" fmla="*/ 1384201 h 1384201"/>
              <a:gd name="connsiteX0" fmla="*/ 0 w 3256524"/>
              <a:gd name="connsiteY0" fmla="*/ 1384201 h 1384201"/>
              <a:gd name="connsiteX1" fmla="*/ 2983454 w 3256524"/>
              <a:gd name="connsiteY1" fmla="*/ 0 h 1384201"/>
              <a:gd name="connsiteX2" fmla="*/ 3253498 w 3256524"/>
              <a:gd name="connsiteY2" fmla="*/ 569105 h 1384201"/>
              <a:gd name="connsiteX3" fmla="*/ 3256524 w 3256524"/>
              <a:gd name="connsiteY3" fmla="*/ 1381667 h 1384201"/>
              <a:gd name="connsiteX4" fmla="*/ 0 w 3256524"/>
              <a:gd name="connsiteY4" fmla="*/ 1384201 h 1384201"/>
              <a:gd name="connsiteX0" fmla="*/ 0 w 3256524"/>
              <a:gd name="connsiteY0" fmla="*/ 1384201 h 1384201"/>
              <a:gd name="connsiteX1" fmla="*/ 2983454 w 3256524"/>
              <a:gd name="connsiteY1" fmla="*/ 0 h 1384201"/>
              <a:gd name="connsiteX2" fmla="*/ 3253498 w 3256524"/>
              <a:gd name="connsiteY2" fmla="*/ 569105 h 1384201"/>
              <a:gd name="connsiteX3" fmla="*/ 3256524 w 3256524"/>
              <a:gd name="connsiteY3" fmla="*/ 1381667 h 1384201"/>
              <a:gd name="connsiteX4" fmla="*/ 0 w 3256524"/>
              <a:gd name="connsiteY4" fmla="*/ 1384201 h 1384201"/>
              <a:gd name="connsiteX0" fmla="*/ 0 w 3256524"/>
              <a:gd name="connsiteY0" fmla="*/ 1384201 h 1384201"/>
              <a:gd name="connsiteX1" fmla="*/ 2983454 w 3256524"/>
              <a:gd name="connsiteY1" fmla="*/ 0 h 1384201"/>
              <a:gd name="connsiteX2" fmla="*/ 3253498 w 3256524"/>
              <a:gd name="connsiteY2" fmla="*/ 569105 h 1384201"/>
              <a:gd name="connsiteX3" fmla="*/ 3256524 w 3256524"/>
              <a:gd name="connsiteY3" fmla="*/ 1381667 h 1384201"/>
              <a:gd name="connsiteX4" fmla="*/ 0 w 3256524"/>
              <a:gd name="connsiteY4" fmla="*/ 1384201 h 1384201"/>
              <a:gd name="connsiteX0" fmla="*/ 0 w 3256524"/>
              <a:gd name="connsiteY0" fmla="*/ 1387368 h 1387368"/>
              <a:gd name="connsiteX1" fmla="*/ 2990247 w 3256524"/>
              <a:gd name="connsiteY1" fmla="*/ 0 h 1387368"/>
              <a:gd name="connsiteX2" fmla="*/ 3253498 w 3256524"/>
              <a:gd name="connsiteY2" fmla="*/ 572272 h 1387368"/>
              <a:gd name="connsiteX3" fmla="*/ 3256524 w 3256524"/>
              <a:gd name="connsiteY3" fmla="*/ 1384834 h 1387368"/>
              <a:gd name="connsiteX4" fmla="*/ 0 w 3256524"/>
              <a:gd name="connsiteY4" fmla="*/ 1387368 h 1387368"/>
              <a:gd name="connsiteX0" fmla="*/ 0 w 3256524"/>
              <a:gd name="connsiteY0" fmla="*/ 1349357 h 1349357"/>
              <a:gd name="connsiteX1" fmla="*/ 2908732 w 3256524"/>
              <a:gd name="connsiteY1" fmla="*/ 0 h 1349357"/>
              <a:gd name="connsiteX2" fmla="*/ 3253498 w 3256524"/>
              <a:gd name="connsiteY2" fmla="*/ 534261 h 1349357"/>
              <a:gd name="connsiteX3" fmla="*/ 3256524 w 3256524"/>
              <a:gd name="connsiteY3" fmla="*/ 1346823 h 1349357"/>
              <a:gd name="connsiteX4" fmla="*/ 0 w 3256524"/>
              <a:gd name="connsiteY4" fmla="*/ 1349357 h 1349357"/>
              <a:gd name="connsiteX0" fmla="*/ 0 w 3256524"/>
              <a:gd name="connsiteY0" fmla="*/ 1384200 h 1384200"/>
              <a:gd name="connsiteX1" fmla="*/ 2983454 w 3256524"/>
              <a:gd name="connsiteY1" fmla="*/ 0 h 1384200"/>
              <a:gd name="connsiteX2" fmla="*/ 3253498 w 3256524"/>
              <a:gd name="connsiteY2" fmla="*/ 569104 h 1384200"/>
              <a:gd name="connsiteX3" fmla="*/ 3256524 w 3256524"/>
              <a:gd name="connsiteY3" fmla="*/ 1381666 h 1384200"/>
              <a:gd name="connsiteX4" fmla="*/ 0 w 3256524"/>
              <a:gd name="connsiteY4" fmla="*/ 1384200 h 1384200"/>
              <a:gd name="connsiteX0" fmla="*/ 0 w 3256524"/>
              <a:gd name="connsiteY0" fmla="*/ 1387825 h 1387825"/>
              <a:gd name="connsiteX1" fmla="*/ 2973493 w 3256524"/>
              <a:gd name="connsiteY1" fmla="*/ 0 h 1387825"/>
              <a:gd name="connsiteX2" fmla="*/ 3253498 w 3256524"/>
              <a:gd name="connsiteY2" fmla="*/ 572729 h 1387825"/>
              <a:gd name="connsiteX3" fmla="*/ 3256524 w 3256524"/>
              <a:gd name="connsiteY3" fmla="*/ 1385291 h 1387825"/>
              <a:gd name="connsiteX4" fmla="*/ 0 w 3256524"/>
              <a:gd name="connsiteY4" fmla="*/ 1387825 h 1387825"/>
              <a:gd name="connsiteX0" fmla="*/ 0 w 3256524"/>
              <a:gd name="connsiteY0" fmla="*/ 1394160 h 1394160"/>
              <a:gd name="connsiteX1" fmla="*/ 2987079 w 3256524"/>
              <a:gd name="connsiteY1" fmla="*/ 0 h 1394160"/>
              <a:gd name="connsiteX2" fmla="*/ 3253498 w 3256524"/>
              <a:gd name="connsiteY2" fmla="*/ 579064 h 1394160"/>
              <a:gd name="connsiteX3" fmla="*/ 3256524 w 3256524"/>
              <a:gd name="connsiteY3" fmla="*/ 1391626 h 1394160"/>
              <a:gd name="connsiteX4" fmla="*/ 0 w 3256524"/>
              <a:gd name="connsiteY4" fmla="*/ 1394160 h 1394160"/>
              <a:gd name="connsiteX0" fmla="*/ 0 w 3259771"/>
              <a:gd name="connsiteY0" fmla="*/ 1394160 h 1394160"/>
              <a:gd name="connsiteX1" fmla="*/ 2987079 w 3259771"/>
              <a:gd name="connsiteY1" fmla="*/ 0 h 1394160"/>
              <a:gd name="connsiteX2" fmla="*/ 3259253 w 3259771"/>
              <a:gd name="connsiteY2" fmla="*/ 576381 h 1394160"/>
              <a:gd name="connsiteX3" fmla="*/ 3256524 w 3259771"/>
              <a:gd name="connsiteY3" fmla="*/ 1391626 h 1394160"/>
              <a:gd name="connsiteX4" fmla="*/ 0 w 3259771"/>
              <a:gd name="connsiteY4" fmla="*/ 1394160 h 1394160"/>
              <a:gd name="connsiteX0" fmla="*/ 0 w 3273965"/>
              <a:gd name="connsiteY0" fmla="*/ 1393772 h 1393772"/>
              <a:gd name="connsiteX1" fmla="*/ 3001273 w 3273965"/>
              <a:gd name="connsiteY1" fmla="*/ 0 h 1393772"/>
              <a:gd name="connsiteX2" fmla="*/ 3273447 w 3273965"/>
              <a:gd name="connsiteY2" fmla="*/ 576381 h 1393772"/>
              <a:gd name="connsiteX3" fmla="*/ 3270718 w 3273965"/>
              <a:gd name="connsiteY3" fmla="*/ 1391626 h 1393772"/>
              <a:gd name="connsiteX4" fmla="*/ 0 w 3273965"/>
              <a:gd name="connsiteY4" fmla="*/ 1393772 h 1393772"/>
              <a:gd name="connsiteX0" fmla="*/ 0 w 3273965"/>
              <a:gd name="connsiteY0" fmla="*/ 1402211 h 1402211"/>
              <a:gd name="connsiteX1" fmla="*/ 3004344 w 3273965"/>
              <a:gd name="connsiteY1" fmla="*/ 0 h 1402211"/>
              <a:gd name="connsiteX2" fmla="*/ 3273447 w 3273965"/>
              <a:gd name="connsiteY2" fmla="*/ 584820 h 1402211"/>
              <a:gd name="connsiteX3" fmla="*/ 3270718 w 3273965"/>
              <a:gd name="connsiteY3" fmla="*/ 1400065 h 1402211"/>
              <a:gd name="connsiteX4" fmla="*/ 0 w 3273965"/>
              <a:gd name="connsiteY4" fmla="*/ 1402211 h 14022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965" h="1402211">
                <a:moveTo>
                  <a:pt x="0" y="1402211"/>
                </a:moveTo>
                <a:lnTo>
                  <a:pt x="3004344" y="0"/>
                </a:lnTo>
                <a:cubicBezTo>
                  <a:pt x="3056268" y="100030"/>
                  <a:pt x="3268292" y="592600"/>
                  <a:pt x="3273447" y="584820"/>
                </a:cubicBezTo>
                <a:cubicBezTo>
                  <a:pt x="3275999" y="1041793"/>
                  <a:pt x="3268166" y="943092"/>
                  <a:pt x="3270718" y="1400065"/>
                </a:cubicBezTo>
                <a:lnTo>
                  <a:pt x="0" y="1402211"/>
                </a:lnTo>
                <a:close/>
              </a:path>
            </a:pathLst>
          </a:custGeom>
          <a:solidFill>
            <a:srgbClr val="BE1911"/>
          </a:solidFill>
          <a:ln w="12700">
            <a:miter lim="400000"/>
          </a:ln>
        </p:spPr>
        <p:txBody>
          <a:bodyPr lIns="50800" tIns="50800" rIns="50800" bIns="50800" anchor="ctr"/>
          <a:lstStyle/>
          <a:p>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Shape 4"/>
          <p:cNvSpPr>
            <a:spLocks noGrp="1"/>
          </p:cNvSpPr>
          <p:nvPr>
            <p:ph type="title"/>
          </p:nvPr>
        </p:nvSpPr>
        <p:spPr>
          <a:xfrm>
            <a:off x="1270000" y="1638300"/>
            <a:ext cx="10464800" cy="3302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b">
            <a:normAutofit/>
          </a:bodyPr>
          <a:lstStyle/>
          <a:p>
            <a:r>
              <a:t>Texte du titre</a:t>
            </a:r>
          </a:p>
        </p:txBody>
      </p:sp>
      <p:sp>
        <p:nvSpPr>
          <p:cNvPr id="5" name="Shape 5"/>
          <p:cNvSpPr>
            <a:spLocks noGrp="1"/>
          </p:cNvSpPr>
          <p:nvPr>
            <p:ph type="body" idx="1"/>
          </p:nvPr>
        </p:nvSpPr>
        <p:spPr>
          <a:xfrm>
            <a:off x="1270000" y="5029200"/>
            <a:ext cx="10464800" cy="11303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ormAutofit/>
          </a:bodyPr>
          <a:lstStyle/>
          <a:p>
            <a:r>
              <a:t>Texte niveau 1</a:t>
            </a:r>
          </a:p>
          <a:p>
            <a:pPr lvl="1"/>
            <a:r>
              <a:t>Texte niveau 2</a:t>
            </a:r>
          </a:p>
          <a:p>
            <a:pPr lvl="2"/>
            <a:r>
              <a:t>Texte niveau 3</a:t>
            </a:r>
          </a:p>
          <a:p>
            <a:pPr lvl="3"/>
            <a:r>
              <a:t>Texte niveau 4</a:t>
            </a:r>
          </a:p>
          <a:p>
            <a:pPr lvl="4"/>
            <a:r>
              <a:t>Texte niveau 5</a:t>
            </a:r>
          </a:p>
        </p:txBody>
      </p:sp>
      <p:sp>
        <p:nvSpPr>
          <p:cNvPr id="6" name="Shape 6"/>
          <p:cNvSpPr>
            <a:spLocks noGrp="1"/>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fld id="{86CB4B4D-7CA3-9044-876B-883B54F8677D}" type="slidenum">
              <a:t>‹N°›</a:t>
            </a:fld>
            <a:endParaRPr/>
          </a:p>
        </p:txBody>
      </p:sp>
      <p:sp>
        <p:nvSpPr>
          <p:cNvPr id="2" name="Rectangle 1"/>
          <p:cNvSpPr/>
          <p:nvPr userDrawn="1"/>
        </p:nvSpPr>
        <p:spPr>
          <a:xfrm>
            <a:off x="0" y="0"/>
            <a:ext cx="13004800" cy="9753600"/>
          </a:xfrm>
          <a:prstGeom prst="rect">
            <a:avLst/>
          </a:prstGeom>
          <a:solidFill>
            <a:srgbClr val="BE1212"/>
          </a:solidFill>
          <a:ln w="25400" cap="flat">
            <a:noFill/>
            <a:prstDash val="solid"/>
            <a:bevel/>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fr-FR" sz="3600" b="0" i="0" u="none" strike="noStrike" cap="none" spc="0" normalizeH="0" baseline="0">
              <a:ln>
                <a:noFill/>
              </a:ln>
              <a:solidFill>
                <a:srgbClr val="000000"/>
              </a:solidFill>
              <a:effectLst/>
              <a:uFillTx/>
              <a:latin typeface="Helvetica Light"/>
              <a:ea typeface="Helvetica Light"/>
              <a:cs typeface="Helvetica Light"/>
              <a:sym typeface="Helvetica Light"/>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Lst>
  <p:transition spd="med"/>
  <p:txStyles>
    <p:titleStyle>
      <a:lvl1pPr marL="0" marR="0" indent="0" algn="ctr" defTabSz="58420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Helvetica Light"/>
          <a:ea typeface="Helvetica Light"/>
          <a:cs typeface="Helvetica Light"/>
          <a:sym typeface="Helvetica Light"/>
        </a:defRPr>
      </a:lvl1pPr>
      <a:lvl2pPr marL="0" marR="0" indent="228600" algn="ctr" defTabSz="58420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Helvetica Light"/>
          <a:ea typeface="Helvetica Light"/>
          <a:cs typeface="Helvetica Light"/>
          <a:sym typeface="Helvetica Light"/>
        </a:defRPr>
      </a:lvl2pPr>
      <a:lvl3pPr marL="0" marR="0" indent="457200" algn="ctr" defTabSz="58420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Helvetica Light"/>
          <a:ea typeface="Helvetica Light"/>
          <a:cs typeface="Helvetica Light"/>
          <a:sym typeface="Helvetica Light"/>
        </a:defRPr>
      </a:lvl3pPr>
      <a:lvl4pPr marL="0" marR="0" indent="685800" algn="ctr" defTabSz="58420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Helvetica Light"/>
          <a:ea typeface="Helvetica Light"/>
          <a:cs typeface="Helvetica Light"/>
          <a:sym typeface="Helvetica Light"/>
        </a:defRPr>
      </a:lvl4pPr>
      <a:lvl5pPr marL="0" marR="0" indent="914400" algn="ctr" defTabSz="58420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Helvetica Light"/>
          <a:ea typeface="Helvetica Light"/>
          <a:cs typeface="Helvetica Light"/>
          <a:sym typeface="Helvetica Light"/>
        </a:defRPr>
      </a:lvl5pPr>
      <a:lvl6pPr marL="0" marR="0" indent="1143000" algn="ctr" defTabSz="58420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Helvetica Light"/>
          <a:ea typeface="Helvetica Light"/>
          <a:cs typeface="Helvetica Light"/>
          <a:sym typeface="Helvetica Light"/>
        </a:defRPr>
      </a:lvl6pPr>
      <a:lvl7pPr marL="0" marR="0" indent="1371600" algn="ctr" defTabSz="58420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Helvetica Light"/>
          <a:ea typeface="Helvetica Light"/>
          <a:cs typeface="Helvetica Light"/>
          <a:sym typeface="Helvetica Light"/>
        </a:defRPr>
      </a:lvl7pPr>
      <a:lvl8pPr marL="0" marR="0" indent="1600200" algn="ctr" defTabSz="58420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Helvetica Light"/>
          <a:ea typeface="Helvetica Light"/>
          <a:cs typeface="Helvetica Light"/>
          <a:sym typeface="Helvetica Light"/>
        </a:defRPr>
      </a:lvl8pPr>
      <a:lvl9pPr marL="0" marR="0" indent="1828800" algn="ctr" defTabSz="58420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Helvetica Light"/>
          <a:ea typeface="Helvetica Light"/>
          <a:cs typeface="Helvetica Light"/>
          <a:sym typeface="Helvetica Light"/>
        </a:defRPr>
      </a:lvl9pPr>
    </p:titleStyle>
    <p:bodyStyle>
      <a:lvl1pPr marL="0" marR="0" indent="0" algn="ctr" defTabSz="584200" latinLnBrk="0">
        <a:lnSpc>
          <a:spcPct val="100000"/>
        </a:lnSpc>
        <a:spcBef>
          <a:spcPts val="0"/>
        </a:spcBef>
        <a:spcAft>
          <a:spcPts val="0"/>
        </a:spcAft>
        <a:buClrTx/>
        <a:buSzTx/>
        <a:buFontTx/>
        <a:buNone/>
        <a:tabLst/>
        <a:defRPr sz="3200" b="0" i="0" u="none" strike="noStrike" cap="none" spc="0" baseline="0">
          <a:ln>
            <a:noFill/>
          </a:ln>
          <a:solidFill>
            <a:srgbClr val="000000"/>
          </a:solidFill>
          <a:uFillTx/>
          <a:latin typeface="Helvetica Light"/>
          <a:ea typeface="Helvetica Light"/>
          <a:cs typeface="Helvetica Light"/>
          <a:sym typeface="Helvetica Light"/>
        </a:defRPr>
      </a:lvl1pPr>
      <a:lvl2pPr marL="0" marR="0" indent="228600" algn="ctr" defTabSz="584200" latinLnBrk="0">
        <a:lnSpc>
          <a:spcPct val="100000"/>
        </a:lnSpc>
        <a:spcBef>
          <a:spcPts val="0"/>
        </a:spcBef>
        <a:spcAft>
          <a:spcPts val="0"/>
        </a:spcAft>
        <a:buClrTx/>
        <a:buSzTx/>
        <a:buFontTx/>
        <a:buNone/>
        <a:tabLst/>
        <a:defRPr sz="3200" b="0" i="0" u="none" strike="noStrike" cap="none" spc="0" baseline="0">
          <a:ln>
            <a:noFill/>
          </a:ln>
          <a:solidFill>
            <a:srgbClr val="000000"/>
          </a:solidFill>
          <a:uFillTx/>
          <a:latin typeface="Helvetica Light"/>
          <a:ea typeface="Helvetica Light"/>
          <a:cs typeface="Helvetica Light"/>
          <a:sym typeface="Helvetica Light"/>
        </a:defRPr>
      </a:lvl2pPr>
      <a:lvl3pPr marL="0" marR="0" indent="457200" algn="ctr" defTabSz="584200" latinLnBrk="0">
        <a:lnSpc>
          <a:spcPct val="100000"/>
        </a:lnSpc>
        <a:spcBef>
          <a:spcPts val="0"/>
        </a:spcBef>
        <a:spcAft>
          <a:spcPts val="0"/>
        </a:spcAft>
        <a:buClrTx/>
        <a:buSzTx/>
        <a:buFontTx/>
        <a:buNone/>
        <a:tabLst/>
        <a:defRPr sz="3200" b="0" i="0" u="none" strike="noStrike" cap="none" spc="0" baseline="0">
          <a:ln>
            <a:noFill/>
          </a:ln>
          <a:solidFill>
            <a:srgbClr val="000000"/>
          </a:solidFill>
          <a:uFillTx/>
          <a:latin typeface="Helvetica Light"/>
          <a:ea typeface="Helvetica Light"/>
          <a:cs typeface="Helvetica Light"/>
          <a:sym typeface="Helvetica Light"/>
        </a:defRPr>
      </a:lvl3pPr>
      <a:lvl4pPr marL="0" marR="0" indent="685800" algn="ctr" defTabSz="584200" latinLnBrk="0">
        <a:lnSpc>
          <a:spcPct val="100000"/>
        </a:lnSpc>
        <a:spcBef>
          <a:spcPts val="0"/>
        </a:spcBef>
        <a:spcAft>
          <a:spcPts val="0"/>
        </a:spcAft>
        <a:buClrTx/>
        <a:buSzTx/>
        <a:buFontTx/>
        <a:buNone/>
        <a:tabLst/>
        <a:defRPr sz="3200" b="0" i="0" u="none" strike="noStrike" cap="none" spc="0" baseline="0">
          <a:ln>
            <a:noFill/>
          </a:ln>
          <a:solidFill>
            <a:srgbClr val="000000"/>
          </a:solidFill>
          <a:uFillTx/>
          <a:latin typeface="Helvetica Light"/>
          <a:ea typeface="Helvetica Light"/>
          <a:cs typeface="Helvetica Light"/>
          <a:sym typeface="Helvetica Light"/>
        </a:defRPr>
      </a:lvl4pPr>
      <a:lvl5pPr marL="0" marR="0" indent="914400" algn="ctr" defTabSz="584200" latinLnBrk="0">
        <a:lnSpc>
          <a:spcPct val="100000"/>
        </a:lnSpc>
        <a:spcBef>
          <a:spcPts val="0"/>
        </a:spcBef>
        <a:spcAft>
          <a:spcPts val="0"/>
        </a:spcAft>
        <a:buClrTx/>
        <a:buSzTx/>
        <a:buFontTx/>
        <a:buNone/>
        <a:tabLst/>
        <a:defRPr sz="3200" b="0" i="0" u="none" strike="noStrike" cap="none" spc="0" baseline="0">
          <a:ln>
            <a:noFill/>
          </a:ln>
          <a:solidFill>
            <a:srgbClr val="000000"/>
          </a:solidFill>
          <a:uFillTx/>
          <a:latin typeface="Helvetica Light"/>
          <a:ea typeface="Helvetica Light"/>
          <a:cs typeface="Helvetica Light"/>
          <a:sym typeface="Helvetica Light"/>
        </a:defRPr>
      </a:lvl5pPr>
      <a:lvl6pPr marL="0" marR="0" indent="1143000" algn="ctr" defTabSz="584200" latinLnBrk="0">
        <a:lnSpc>
          <a:spcPct val="100000"/>
        </a:lnSpc>
        <a:spcBef>
          <a:spcPts val="0"/>
        </a:spcBef>
        <a:spcAft>
          <a:spcPts val="0"/>
        </a:spcAft>
        <a:buClrTx/>
        <a:buSzTx/>
        <a:buFontTx/>
        <a:buNone/>
        <a:tabLst/>
        <a:defRPr sz="3200" b="0" i="0" u="none" strike="noStrike" cap="none" spc="0" baseline="0">
          <a:ln>
            <a:noFill/>
          </a:ln>
          <a:solidFill>
            <a:srgbClr val="000000"/>
          </a:solidFill>
          <a:uFillTx/>
          <a:latin typeface="Helvetica Light"/>
          <a:ea typeface="Helvetica Light"/>
          <a:cs typeface="Helvetica Light"/>
          <a:sym typeface="Helvetica Light"/>
        </a:defRPr>
      </a:lvl6pPr>
      <a:lvl7pPr marL="0" marR="0" indent="1371600" algn="ctr" defTabSz="584200" latinLnBrk="0">
        <a:lnSpc>
          <a:spcPct val="100000"/>
        </a:lnSpc>
        <a:spcBef>
          <a:spcPts val="0"/>
        </a:spcBef>
        <a:spcAft>
          <a:spcPts val="0"/>
        </a:spcAft>
        <a:buClrTx/>
        <a:buSzTx/>
        <a:buFontTx/>
        <a:buNone/>
        <a:tabLst/>
        <a:defRPr sz="3200" b="0" i="0" u="none" strike="noStrike" cap="none" spc="0" baseline="0">
          <a:ln>
            <a:noFill/>
          </a:ln>
          <a:solidFill>
            <a:srgbClr val="000000"/>
          </a:solidFill>
          <a:uFillTx/>
          <a:latin typeface="Helvetica Light"/>
          <a:ea typeface="Helvetica Light"/>
          <a:cs typeface="Helvetica Light"/>
          <a:sym typeface="Helvetica Light"/>
        </a:defRPr>
      </a:lvl7pPr>
      <a:lvl8pPr marL="0" marR="0" indent="1600200" algn="ctr" defTabSz="584200" latinLnBrk="0">
        <a:lnSpc>
          <a:spcPct val="100000"/>
        </a:lnSpc>
        <a:spcBef>
          <a:spcPts val="0"/>
        </a:spcBef>
        <a:spcAft>
          <a:spcPts val="0"/>
        </a:spcAft>
        <a:buClrTx/>
        <a:buSzTx/>
        <a:buFontTx/>
        <a:buNone/>
        <a:tabLst/>
        <a:defRPr sz="3200" b="0" i="0" u="none" strike="noStrike" cap="none" spc="0" baseline="0">
          <a:ln>
            <a:noFill/>
          </a:ln>
          <a:solidFill>
            <a:srgbClr val="000000"/>
          </a:solidFill>
          <a:uFillTx/>
          <a:latin typeface="Helvetica Light"/>
          <a:ea typeface="Helvetica Light"/>
          <a:cs typeface="Helvetica Light"/>
          <a:sym typeface="Helvetica Light"/>
        </a:defRPr>
      </a:lvl8pPr>
      <a:lvl9pPr marL="0" marR="0" indent="1828800" algn="ctr" defTabSz="584200" latinLnBrk="0">
        <a:lnSpc>
          <a:spcPct val="100000"/>
        </a:lnSpc>
        <a:spcBef>
          <a:spcPts val="0"/>
        </a:spcBef>
        <a:spcAft>
          <a:spcPts val="0"/>
        </a:spcAft>
        <a:buClrTx/>
        <a:buSzTx/>
        <a:buFontTx/>
        <a:buNone/>
        <a:tabLst/>
        <a:defRPr sz="3200" b="0" i="0" u="none" strike="noStrike" cap="none" spc="0" baseline="0">
          <a:ln>
            <a:noFill/>
          </a:ln>
          <a:solidFill>
            <a:srgbClr val="000000"/>
          </a:solidFill>
          <a:uFillTx/>
          <a:latin typeface="Helvetica Light"/>
          <a:ea typeface="Helvetica Light"/>
          <a:cs typeface="Helvetica Light"/>
          <a:sym typeface="Helvetica Light"/>
        </a:defRPr>
      </a:lvl9pPr>
    </p:bodyStyle>
    <p:otherStyle>
      <a:lvl1pPr marL="0" marR="0" indent="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comments" Target="../comments/comment6.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comments" Target="../comments/comment8.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13.xm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14.xm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comments" Target="../comments/comment1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comments" Target="../comments/comment16.xml"/></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17.xm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comments" Target="../comments/comment18.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comments" Target="../comments/comment19.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comments" Target="../comments/comment20.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comments" Target="../comments/comment21.xml"/><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comments" Target="../comments/comment22.xml"/><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1.sv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comments" Target="../comments/comment23.xml"/></Relationships>
</file>

<file path=ppt/slides/_rels/slide29.xml.rels><?xml version="1.0" encoding="UTF-8" standalone="yes"?>
<Relationships xmlns="http://schemas.openxmlformats.org/package/2006/relationships"><Relationship Id="rId3" Type="http://schemas.openxmlformats.org/officeDocument/2006/relationships/comments" Target="../comments/comment24.xml"/><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comments" Target="../comments/comment1.xml"/></Relationships>
</file>

<file path=ppt/slides/_rels/slide30.xml.rels><?xml version="1.0" encoding="UTF-8" standalone="yes"?>
<Relationships xmlns="http://schemas.openxmlformats.org/package/2006/relationships"><Relationship Id="rId3" Type="http://schemas.openxmlformats.org/officeDocument/2006/relationships/comments" Target="../comments/comment25.xml"/><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comments" Target="../comments/comment26.xml"/><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comments" Target="../comments/comment27.xml"/><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comments" Target="../comments/comment28.xml"/><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comments" Target="../comments/comment29.xml"/><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comments" Target="../comments/comment30.xml"/><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comments" Target="../comments/comment31.xml"/><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comments" Target="../comments/comment32.xml"/><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comments" Target="../comments/comment33.xml"/><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comments" Target="../comments/comment34.xml"/><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comments" Target="../comments/commen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comments" Target="../comments/comment35.xml"/><Relationship Id="rId2" Type="http://schemas.openxmlformats.org/officeDocument/2006/relationships/notesSlide" Target="../notesSlides/notesSlide40.xml"/><Relationship Id="rId1" Type="http://schemas.openxmlformats.org/officeDocument/2006/relationships/slideLayout" Target="../slideLayouts/slideLayout3.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comments" Target="../comments/comment36.xml"/><Relationship Id="rId2" Type="http://schemas.openxmlformats.org/officeDocument/2006/relationships/notesSlide" Target="../notesSlides/notesSlide41.xml"/><Relationship Id="rId1" Type="http://schemas.openxmlformats.org/officeDocument/2006/relationships/slideLayout" Target="../slideLayouts/slideLayout3.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comments" Target="../comments/comment37.xml"/><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comments" Target="../comments/comment38.xml"/><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comments" Target="../comments/comment39.xml"/><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comments" Target="../comments/comment40.xml"/><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comments" Target="../comments/comment41.xml"/><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comments" Target="../comments/comment42.xml"/><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comments" Target="../comments/comment43.xml"/><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comments" Target="../comments/comment44.xml"/><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comments" Target="../comments/comment45.xml"/><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comments" Target="../comments/comment46.xml"/><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comments" Target="../comments/comment3.xml"/><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0.xml"/><Relationship Id="rId1" Type="http://schemas.openxmlformats.org/officeDocument/2006/relationships/slideLayout" Target="../slideLayouts/slideLayout3.xml"/><Relationship Id="rId5" Type="http://schemas.openxmlformats.org/officeDocument/2006/relationships/comments" Target="../comments/comment47.xml"/><Relationship Id="rId4" Type="http://schemas.openxmlformats.org/officeDocument/2006/relationships/image" Target="../media/image11.svg"/></Relationships>
</file>

<file path=ppt/slides/_rels/slide6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2.xml"/><Relationship Id="rId1" Type="http://schemas.openxmlformats.org/officeDocument/2006/relationships/slideLayout" Target="../slideLayouts/slideLayout3.xml"/><Relationship Id="rId4" Type="http://schemas.openxmlformats.org/officeDocument/2006/relationships/comments" Target="../comments/comment48.xml"/></Relationships>
</file>

<file path=ppt/slides/_rels/slide6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3.xml"/><Relationship Id="rId1" Type="http://schemas.openxmlformats.org/officeDocument/2006/relationships/slideLayout" Target="../slideLayouts/slideLayout3.xml"/><Relationship Id="rId4" Type="http://schemas.openxmlformats.org/officeDocument/2006/relationships/comments" Target="../comments/comment49.xml"/></Relationships>
</file>

<file path=ppt/slides/_rels/slide6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4.xml"/><Relationship Id="rId1" Type="http://schemas.openxmlformats.org/officeDocument/2006/relationships/slideLayout" Target="../slideLayouts/slideLayout3.xml"/><Relationship Id="rId4" Type="http://schemas.openxmlformats.org/officeDocument/2006/relationships/comments" Target="../comments/comment50.xml"/></Relationships>
</file>

<file path=ppt/slides/_rels/slide6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5.xml"/><Relationship Id="rId1" Type="http://schemas.openxmlformats.org/officeDocument/2006/relationships/slideLayout" Target="../slideLayouts/slideLayout3.xml"/><Relationship Id="rId5" Type="http://schemas.openxmlformats.org/officeDocument/2006/relationships/comments" Target="../comments/comment51.xml"/><Relationship Id="rId4" Type="http://schemas.openxmlformats.org/officeDocument/2006/relationships/image" Target="../media/image21.png"/></Relationships>
</file>

<file path=ppt/slides/_rels/slide6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6.xml"/><Relationship Id="rId1" Type="http://schemas.openxmlformats.org/officeDocument/2006/relationships/slideLayout" Target="../slideLayouts/slideLayout3.xml"/><Relationship Id="rId4" Type="http://schemas.openxmlformats.org/officeDocument/2006/relationships/comments" Target="../comments/comment52.xml"/></Relationships>
</file>

<file path=ppt/slides/_rels/slide6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8.xml"/><Relationship Id="rId1" Type="http://schemas.openxmlformats.org/officeDocument/2006/relationships/slideLayout" Target="../slideLayouts/slideLayout3.xml"/><Relationship Id="rId4" Type="http://schemas.openxmlformats.org/officeDocument/2006/relationships/comments" Target="../comments/comment53.xml"/></Relationships>
</file>

<file path=ppt/slides/_rels/slide6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9.xml"/><Relationship Id="rId1" Type="http://schemas.openxmlformats.org/officeDocument/2006/relationships/slideLayout" Target="../slideLayouts/slideLayout3.xml"/><Relationship Id="rId4" Type="http://schemas.openxmlformats.org/officeDocument/2006/relationships/comments" Target="../comments/comment5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comments" Target="../comments/comment4.xml"/></Relationships>
</file>

<file path=ppt/slides/_rels/slide7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0.xml"/><Relationship Id="rId1" Type="http://schemas.openxmlformats.org/officeDocument/2006/relationships/slideLayout" Target="../slideLayouts/slideLayout3.xml"/><Relationship Id="rId4" Type="http://schemas.openxmlformats.org/officeDocument/2006/relationships/comments" Target="../comments/comment55.xml"/></Relationships>
</file>

<file path=ppt/slides/_rels/slide7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1.xml"/><Relationship Id="rId1" Type="http://schemas.openxmlformats.org/officeDocument/2006/relationships/slideLayout" Target="../slideLayouts/slideLayout3.xml"/><Relationship Id="rId4" Type="http://schemas.openxmlformats.org/officeDocument/2006/relationships/comments" Target="../comments/comment56.xml"/></Relationships>
</file>

<file path=ppt/slides/_rels/slide7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2.xml"/><Relationship Id="rId1" Type="http://schemas.openxmlformats.org/officeDocument/2006/relationships/slideLayout" Target="../slideLayouts/slideLayout3.xml"/><Relationship Id="rId5" Type="http://schemas.openxmlformats.org/officeDocument/2006/relationships/comments" Target="../comments/comment57.xml"/><Relationship Id="rId4" Type="http://schemas.openxmlformats.org/officeDocument/2006/relationships/image" Target="../media/image28.png"/></Relationships>
</file>

<file path=ppt/slides/_rels/slide7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3.xml"/><Relationship Id="rId1" Type="http://schemas.openxmlformats.org/officeDocument/2006/relationships/slideLayout" Target="../slideLayouts/slideLayout3.xml"/><Relationship Id="rId4" Type="http://schemas.openxmlformats.org/officeDocument/2006/relationships/comments" Target="../comments/comment58.xml"/></Relationships>
</file>

<file path=ppt/slides/_rels/slide7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4.xml"/><Relationship Id="rId1" Type="http://schemas.openxmlformats.org/officeDocument/2006/relationships/slideLayout" Target="../slideLayouts/slideLayout3.xml"/><Relationship Id="rId4" Type="http://schemas.openxmlformats.org/officeDocument/2006/relationships/comments" Target="../comments/comment59.xml"/></Relationships>
</file>

<file path=ppt/slides/_rels/slide7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5.xml"/><Relationship Id="rId1" Type="http://schemas.openxmlformats.org/officeDocument/2006/relationships/slideLayout" Target="../slideLayouts/slideLayout3.xml"/><Relationship Id="rId5" Type="http://schemas.openxmlformats.org/officeDocument/2006/relationships/comments" Target="../comments/comment60.xml"/><Relationship Id="rId4" Type="http://schemas.openxmlformats.org/officeDocument/2006/relationships/image" Target="../media/image32.png"/></Relationships>
</file>

<file path=ppt/slides/_rels/slide76.xml.rels><?xml version="1.0" encoding="UTF-8" standalone="yes"?>
<Relationships xmlns="http://schemas.openxmlformats.org/package/2006/relationships"><Relationship Id="rId3" Type="http://schemas.openxmlformats.org/officeDocument/2006/relationships/comments" Target="../comments/comment61.xml"/><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comments" Target="../comments/comment62.xml"/><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comments" Target="../comments/comment63.xml"/><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comments" Target="../comments/comment64.xml"/><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comments" Target="../comments/comment65.xml"/><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comments" Target="../comments/comment66.xml"/><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3" Type="http://schemas.openxmlformats.org/officeDocument/2006/relationships/comments" Target="../comments/comment67.xml"/><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3.xml"/><Relationship Id="rId1" Type="http://schemas.openxmlformats.org/officeDocument/2006/relationships/slideLayout" Target="../slideLayouts/slideLayout3.xml"/><Relationship Id="rId4" Type="http://schemas.openxmlformats.org/officeDocument/2006/relationships/comments" Target="../comments/comment68.xml"/></Relationships>
</file>

<file path=ppt/slides/_rels/slide84.xml.rels><?xml version="1.0" encoding="UTF-8" standalone="yes"?>
<Relationships xmlns="http://schemas.openxmlformats.org/package/2006/relationships"><Relationship Id="rId3" Type="http://schemas.openxmlformats.org/officeDocument/2006/relationships/comments" Target="../comments/comment69.xml"/><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3" Type="http://schemas.openxmlformats.org/officeDocument/2006/relationships/comments" Target="../comments/comment70.xml"/><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Shape 70"/>
          <p:cNvSpPr/>
          <p:nvPr/>
        </p:nvSpPr>
        <p:spPr>
          <a:xfrm>
            <a:off x="1108189" y="2381619"/>
            <a:ext cx="10465349" cy="241091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t">
            <a:spAutoFit/>
          </a:bodyPr>
          <a:lstStyle/>
          <a:p>
            <a:pPr algn="l">
              <a:defRPr sz="4500">
                <a:solidFill>
                  <a:srgbClr val="535353"/>
                </a:solidFill>
                <a:latin typeface="American Typewriter"/>
                <a:ea typeface="American Typewriter"/>
                <a:cs typeface="American Typewriter"/>
                <a:sym typeface="American Typewriter"/>
              </a:defRPr>
            </a:pPr>
            <a:r>
              <a:rPr lang="fr-FR" sz="7500" b="1" dirty="0">
                <a:solidFill>
                  <a:srgbClr val="F7F7F7"/>
                </a:solidFill>
                <a:latin typeface="Montserrat Semi" charset="0"/>
                <a:ea typeface="Montserrat Semi" charset="0"/>
                <a:cs typeface="Montserrat Semi" charset="0"/>
              </a:rPr>
              <a:t>FORMATION</a:t>
            </a:r>
          </a:p>
          <a:p>
            <a:pPr algn="l">
              <a:defRPr sz="4500">
                <a:solidFill>
                  <a:srgbClr val="535353"/>
                </a:solidFill>
                <a:latin typeface="American Typewriter"/>
                <a:ea typeface="American Typewriter"/>
                <a:cs typeface="American Typewriter"/>
                <a:sym typeface="American Typewriter"/>
              </a:defRPr>
            </a:pPr>
            <a:r>
              <a:rPr lang="fr-FR" sz="7500" b="1" dirty="0">
                <a:solidFill>
                  <a:srgbClr val="F7F7F7"/>
                </a:solidFill>
                <a:latin typeface="Montserrat Semi" charset="0"/>
                <a:ea typeface="Montserrat Semi" charset="0"/>
                <a:cs typeface="Montserrat Semi" charset="0"/>
              </a:rPr>
              <a:t>PowerShell</a:t>
            </a:r>
            <a:endParaRPr sz="7500" b="1" dirty="0">
              <a:solidFill>
                <a:srgbClr val="F7F7F7"/>
              </a:solidFill>
              <a:latin typeface="Montserrat Semi" charset="0"/>
              <a:ea typeface="Montserrat Semi" charset="0"/>
              <a:cs typeface="Montserrat Semi" charset="0"/>
            </a:endParaRPr>
          </a:p>
        </p:txBody>
      </p:sp>
      <p:pic>
        <p:nvPicPr>
          <p:cNvPr id="2" name="Imag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7348" y="7947318"/>
            <a:ext cx="2656800" cy="651294"/>
          </a:xfrm>
          <a:prstGeom prst="rect">
            <a:avLst/>
          </a:prstGeom>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10</a:t>
            </a:fld>
            <a:endParaRPr/>
          </a:p>
        </p:txBody>
      </p:sp>
      <p:sp>
        <p:nvSpPr>
          <p:cNvPr id="202" name="Shape 202"/>
          <p:cNvSpPr>
            <a:spLocks noGrp="1"/>
          </p:cNvSpPr>
          <p:nvPr>
            <p:ph type="title" idx="4294967295"/>
          </p:nvPr>
        </p:nvSpPr>
        <p:spPr>
          <a:xfrm>
            <a:off x="2081213" y="3175"/>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Les Variables</a:t>
            </a:r>
            <a:endParaRPr b="1">
              <a:solidFill>
                <a:srgbClr val="353533"/>
              </a:solidFill>
              <a:latin typeface="Montserrat Semi" charset="0"/>
              <a:ea typeface="Montserrat Semi" charset="0"/>
              <a:cs typeface="Montserrat Semi" charset="0"/>
            </a:endParaRPr>
          </a:p>
        </p:txBody>
      </p:sp>
      <p:sp>
        <p:nvSpPr>
          <p:cNvPr id="28" name="Shape 199"/>
          <p:cNvSpPr/>
          <p:nvPr/>
        </p:nvSpPr>
        <p:spPr>
          <a:xfrm>
            <a:off x="1268964" y="1869212"/>
            <a:ext cx="11469026"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algn="l">
              <a:lnSpc>
                <a:spcPct val="150000"/>
              </a:lnSpc>
              <a:spcBef>
                <a:spcPts val="1500"/>
              </a:spcBef>
              <a:buClr>
                <a:srgbClr val="A4140E"/>
              </a:buClr>
              <a:buSzPct val="120000"/>
              <a:defRPr sz="1800"/>
            </a:pPr>
            <a:r>
              <a:rPr lang="fr-FR" sz="1800" b="1" dirty="0">
                <a:solidFill>
                  <a:srgbClr val="BE1911"/>
                </a:solidFill>
                <a:latin typeface="Montserrat Semi" charset="0"/>
                <a:ea typeface="Montserrat Semi" charset="0"/>
                <a:cs typeface="Montserrat Semi" charset="0"/>
                <a:sym typeface="Calibri"/>
              </a:rPr>
              <a:t>Assignations et Comparaisons</a:t>
            </a:r>
            <a:endParaRPr lang="fr-FR" sz="1800" dirty="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r>
              <a:rPr lang="fr-FR" sz="1800" dirty="0">
                <a:solidFill>
                  <a:srgbClr val="353533"/>
                </a:solidFill>
                <a:latin typeface="Montserrat Light" charset="0"/>
                <a:ea typeface="Montserrat Light" charset="0"/>
                <a:cs typeface="Montserrat Light" charset="0"/>
                <a:sym typeface="Arial"/>
              </a:rPr>
              <a:t>L’assignation d’une variable se fait avec le symbole « </a:t>
            </a:r>
            <a:r>
              <a:rPr lang="fr-FR" sz="1800" b="1" dirty="0">
                <a:solidFill>
                  <a:srgbClr val="353533"/>
                </a:solidFill>
                <a:latin typeface="Montserrat Light" charset="0"/>
                <a:ea typeface="Montserrat Light" charset="0"/>
                <a:cs typeface="Montserrat Light" charset="0"/>
                <a:sym typeface="Arial"/>
              </a:rPr>
              <a:t>=</a:t>
            </a:r>
            <a:r>
              <a:rPr lang="fr-FR" sz="1800" dirty="0">
                <a:solidFill>
                  <a:srgbClr val="353533"/>
                </a:solidFill>
                <a:latin typeface="Montserrat Light" charset="0"/>
                <a:ea typeface="Montserrat Light" charset="0"/>
                <a:cs typeface="Montserrat Light" charset="0"/>
                <a:sym typeface="Arial"/>
              </a:rPr>
              <a:t> »</a:t>
            </a:r>
          </a:p>
          <a:p>
            <a:pPr lvl="0" algn="l">
              <a:lnSpc>
                <a:spcPct val="150000"/>
              </a:lnSpc>
              <a:spcBef>
                <a:spcPts val="1500"/>
              </a:spcBef>
              <a:buClr>
                <a:srgbClr val="A4140E"/>
              </a:buClr>
              <a:buSzPct val="120000"/>
              <a:defRPr sz="1800"/>
            </a:pPr>
            <a:endParaRPr lang="fr-FR" sz="1800" dirty="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sz="1800" dirty="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r>
              <a:rPr lang="fr-FR" sz="1800" dirty="0">
                <a:solidFill>
                  <a:srgbClr val="353533"/>
                </a:solidFill>
                <a:latin typeface="Montserrat Light" charset="0"/>
                <a:ea typeface="Montserrat Light" charset="0"/>
                <a:cs typeface="Montserrat Light" charset="0"/>
                <a:sym typeface="Arial"/>
              </a:rPr>
              <a:t> PowerShell est assez "intelligent" pour déterminer le type de variable en fonction de la syntaxe avec laquelle elle est définie.</a:t>
            </a:r>
          </a:p>
          <a:p>
            <a:pPr marL="317500" lvl="0" indent="-317500" algn="l">
              <a:lnSpc>
                <a:spcPct val="150000"/>
              </a:lnSpc>
              <a:spcBef>
                <a:spcPts val="1500"/>
              </a:spcBef>
              <a:buClr>
                <a:srgbClr val="A4140E"/>
              </a:buClr>
              <a:buSzPct val="120000"/>
              <a:buChar char="☉"/>
              <a:defRPr sz="1800"/>
            </a:pPr>
            <a:endParaRPr lang="fr-FR" sz="1800" dirty="0">
              <a:solidFill>
                <a:srgbClr val="353533"/>
              </a:solidFill>
              <a:latin typeface="Montserrat Light" charset="0"/>
              <a:ea typeface="Montserrat Light" charset="0"/>
              <a:cs typeface="Montserrat Light" charset="0"/>
              <a:sym typeface="Arial"/>
            </a:endParaRPr>
          </a:p>
          <a:p>
            <a:pPr marL="317500" indent="-317500" algn="l">
              <a:lnSpc>
                <a:spcPct val="150000"/>
              </a:lnSpc>
              <a:spcBef>
                <a:spcPts val="1500"/>
              </a:spcBef>
              <a:buClr>
                <a:srgbClr val="A4140E"/>
              </a:buClr>
              <a:buSzPct val="120000"/>
              <a:buFontTx/>
              <a:buChar char="☉"/>
              <a:defRPr sz="1800"/>
            </a:pPr>
            <a:endParaRPr lang="fr-FR" sz="1800" dirty="0">
              <a:solidFill>
                <a:srgbClr val="353533"/>
              </a:solidFill>
              <a:latin typeface="Montserrat Light" charset="0"/>
              <a:ea typeface="Montserrat Light" charset="0"/>
              <a:cs typeface="Montserrat Light" charset="0"/>
              <a:sym typeface="Arial"/>
            </a:endParaRPr>
          </a:p>
          <a:p>
            <a:pPr lvl="8" algn="just">
              <a:lnSpc>
                <a:spcPct val="150000"/>
              </a:lnSpc>
              <a:spcBef>
                <a:spcPts val="1500"/>
              </a:spcBef>
              <a:buClr>
                <a:srgbClr val="A4140E"/>
              </a:buClr>
              <a:buSzPct val="120000"/>
              <a:defRPr sz="1800"/>
            </a:pPr>
            <a:endParaRPr lang="fr-FR" sz="1800" dirty="0">
              <a:solidFill>
                <a:srgbClr val="353533"/>
              </a:solidFill>
              <a:latin typeface="Montserrat Light" charset="0"/>
              <a:ea typeface="Montserrat Light" charset="0"/>
              <a:cs typeface="Montserrat Light" charset="0"/>
              <a:sym typeface="Arial"/>
            </a:endParaRPr>
          </a:p>
          <a:p>
            <a:pPr lvl="8" algn="just">
              <a:lnSpc>
                <a:spcPct val="150000"/>
              </a:lnSpc>
              <a:spcBef>
                <a:spcPts val="1500"/>
              </a:spcBef>
              <a:buClr>
                <a:srgbClr val="A4140E"/>
              </a:buClr>
              <a:buSzPct val="120000"/>
              <a:defRPr sz="1800"/>
            </a:pPr>
            <a:endParaRPr lang="fr-FR" sz="1800" dirty="0">
              <a:solidFill>
                <a:srgbClr val="353533"/>
              </a:solidFill>
              <a:latin typeface="Montserrat Light" charset="0"/>
              <a:ea typeface="Montserrat Light" charset="0"/>
              <a:cs typeface="Montserrat Light" charset="0"/>
              <a:sym typeface="Arial"/>
            </a:endParaRPr>
          </a:p>
          <a:p>
            <a:pPr marL="285750" lvl="3" indent="-285750" algn="l">
              <a:lnSpc>
                <a:spcPct val="150000"/>
              </a:lnSpc>
              <a:spcBef>
                <a:spcPts val="1500"/>
              </a:spcBef>
              <a:buClr>
                <a:srgbClr val="A4140E"/>
              </a:buClr>
              <a:buSzPct val="120000"/>
              <a:buFont typeface="Wingdings" panose="05000000000000000000" pitchFamily="2" charset="2"/>
              <a:buChar char="§"/>
              <a:defRPr sz="1800"/>
            </a:pPr>
            <a:endParaRPr lang="fr-FR" sz="1800" dirty="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sz="1800" dirty="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endParaRPr lang="fr-FR" sz="1800" dirty="0">
              <a:solidFill>
                <a:srgbClr val="353533"/>
              </a:solidFill>
              <a:latin typeface="Montserrat Light" charset="0"/>
              <a:ea typeface="Montserrat Light" charset="0"/>
              <a:cs typeface="Montserrat Light" charset="0"/>
              <a:sym typeface="Arial"/>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#3</a:t>
            </a:r>
            <a:endParaRPr sz="3500">
              <a:latin typeface="Montserrat Light" charset="0"/>
              <a:ea typeface="Montserrat Light" charset="0"/>
              <a:cs typeface="Montserrat Light" charset="0"/>
            </a:endParaRPr>
          </a:p>
        </p:txBody>
      </p:sp>
      <p:sp>
        <p:nvSpPr>
          <p:cNvPr id="3" name="ZoneTexte 2">
            <a:extLst>
              <a:ext uri="{FF2B5EF4-FFF2-40B4-BE49-F238E27FC236}">
                <a16:creationId xmlns:a16="http://schemas.microsoft.com/office/drawing/2014/main" id="{BF324351-27F3-4C77-843C-3F6AE972C672}"/>
              </a:ext>
            </a:extLst>
          </p:cNvPr>
          <p:cNvSpPr txBox="1"/>
          <p:nvPr/>
        </p:nvSpPr>
        <p:spPr>
          <a:xfrm>
            <a:off x="1268964" y="3194976"/>
            <a:ext cx="6974491" cy="656590"/>
          </a:xfrm>
          <a:prstGeom prst="rect">
            <a:avLst/>
          </a:prstGeom>
          <a:solidFill>
            <a:srgbClr val="012456"/>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a:solidFill>
                  <a:srgbClr val="353533"/>
                </a:solidFill>
                <a:latin typeface="Montserrat Light" charset="0"/>
                <a:ea typeface="Montserrat Light" charset="0"/>
                <a:cs typeface="Montserrat Light" charset="0"/>
                <a:sym typeface="Arial"/>
              </a:rPr>
              <a:t> </a:t>
            </a:r>
            <a:r>
              <a:rPr lang="fr-FR">
                <a:solidFill>
                  <a:srgbClr val="F7F7F7"/>
                </a:solidFill>
                <a:latin typeface="Consolas" panose="020B0609020204030204" pitchFamily="49" charset="0"/>
                <a:ea typeface="Montserrat Light" charset="0"/>
                <a:cs typeface="Montserrat Light" charset="0"/>
                <a:sym typeface="Arial"/>
              </a:rPr>
              <a:t>$variable = 1</a:t>
            </a:r>
          </a:p>
        </p:txBody>
      </p:sp>
      <p:sp>
        <p:nvSpPr>
          <p:cNvPr id="9" name="ZoneTexte 8">
            <a:extLst>
              <a:ext uri="{FF2B5EF4-FFF2-40B4-BE49-F238E27FC236}">
                <a16:creationId xmlns:a16="http://schemas.microsoft.com/office/drawing/2014/main" id="{1424F140-0260-492F-8837-984AF365BC79}"/>
              </a:ext>
            </a:extLst>
          </p:cNvPr>
          <p:cNvSpPr txBox="1"/>
          <p:nvPr/>
        </p:nvSpPr>
        <p:spPr>
          <a:xfrm>
            <a:off x="1268964" y="5309923"/>
            <a:ext cx="6974491" cy="656590"/>
          </a:xfrm>
          <a:prstGeom prst="rect">
            <a:avLst/>
          </a:prstGeom>
          <a:solidFill>
            <a:srgbClr val="012456"/>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a:solidFill>
                  <a:srgbClr val="353533"/>
                </a:solidFill>
                <a:latin typeface="Montserrat Light" charset="0"/>
                <a:ea typeface="Montserrat Light" charset="0"/>
                <a:cs typeface="Montserrat Light" charset="0"/>
                <a:sym typeface="Arial"/>
              </a:rPr>
              <a:t> </a:t>
            </a:r>
            <a:r>
              <a:rPr lang="fr-FR">
                <a:solidFill>
                  <a:srgbClr val="F7F7F7"/>
                </a:solidFill>
                <a:latin typeface="Consolas" panose="020B0609020204030204" pitchFamily="49" charset="0"/>
                <a:ea typeface="Montserrat Light" charset="0"/>
                <a:cs typeface="Montserrat Light" charset="0"/>
                <a:sym typeface="Arial"/>
              </a:rPr>
              <a:t>$variable = "1"</a:t>
            </a:r>
          </a:p>
        </p:txBody>
      </p:sp>
      <p:sp>
        <p:nvSpPr>
          <p:cNvPr id="10" name="ZoneTexte 9">
            <a:extLst>
              <a:ext uri="{FF2B5EF4-FFF2-40B4-BE49-F238E27FC236}">
                <a16:creationId xmlns:a16="http://schemas.microsoft.com/office/drawing/2014/main" id="{AA68C2CD-C7A3-4B82-9460-7D0D71C9E32D}"/>
              </a:ext>
            </a:extLst>
          </p:cNvPr>
          <p:cNvSpPr txBox="1"/>
          <p:nvPr/>
        </p:nvSpPr>
        <p:spPr>
          <a:xfrm>
            <a:off x="2730407" y="6915917"/>
            <a:ext cx="6832538" cy="656590"/>
          </a:xfrm>
          <a:prstGeom prst="rect">
            <a:avLst/>
          </a:prstGeom>
          <a:solidFill>
            <a:srgbClr val="012456"/>
          </a:solidFill>
          <a:ln>
            <a:noFill/>
          </a:ln>
        </p:spPr>
        <p:style>
          <a:lnRef idx="0">
            <a:scrgbClr r="0" g="0" b="0"/>
          </a:lnRef>
          <a:fillRef idx="0">
            <a:scrgbClr r="0" g="0" b="0"/>
          </a:fillRef>
          <a:effectRef idx="0">
            <a:scrgbClr r="0" g="0" b="0"/>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fr-FR">
                <a:latin typeface="Consolas" panose="020B0609020204030204" pitchFamily="49" charset="0"/>
              </a:rPr>
              <a:t>$variable | </a:t>
            </a:r>
            <a:r>
              <a:rPr lang="fr-FR">
                <a:solidFill>
                  <a:schemeClr val="bg1"/>
                </a:solidFill>
                <a:latin typeface="Consolas" panose="020B0609020204030204" pitchFamily="49" charset="0"/>
              </a:rPr>
              <a:t>Get-Member</a:t>
            </a:r>
            <a:endParaRPr kumimoji="0" lang="fr-FR" sz="3600" b="0" i="0" u="none" strike="noStrike" cap="none" spc="0" normalizeH="0" baseline="0">
              <a:ln>
                <a:noFill/>
              </a:ln>
              <a:solidFill>
                <a:srgbClr val="000000"/>
              </a:solidFill>
              <a:effectLst/>
              <a:uFillTx/>
              <a:latin typeface="Consolas" panose="020B0609020204030204" pitchFamily="49" charset="0"/>
              <a:ea typeface="Helvetica Light"/>
              <a:cs typeface="Helvetica Light"/>
              <a:sym typeface="Helvetica Light"/>
            </a:endParaRPr>
          </a:p>
        </p:txBody>
      </p:sp>
      <p:pic>
        <p:nvPicPr>
          <p:cNvPr id="11" name="Image 10">
            <a:extLst>
              <a:ext uri="{FF2B5EF4-FFF2-40B4-BE49-F238E27FC236}">
                <a16:creationId xmlns:a16="http://schemas.microsoft.com/office/drawing/2014/main" id="{12BD7663-2FE0-441C-A530-A4446261F12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68964" y="6612344"/>
            <a:ext cx="1263736" cy="1263736"/>
          </a:xfrm>
          <a:prstGeom prst="rect">
            <a:avLst/>
          </a:prstGeom>
        </p:spPr>
      </p:pic>
    </p:spTree>
    <p:extLst>
      <p:ext uri="{BB962C8B-B14F-4D97-AF65-F5344CB8AC3E}">
        <p14:creationId xmlns:p14="http://schemas.microsoft.com/office/powerpoint/2010/main" val="3325996195"/>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11</a:t>
            </a:fld>
            <a:endParaRPr/>
          </a:p>
        </p:txBody>
      </p:sp>
      <p:sp>
        <p:nvSpPr>
          <p:cNvPr id="202" name="Shape 202"/>
          <p:cNvSpPr>
            <a:spLocks noGrp="1"/>
          </p:cNvSpPr>
          <p:nvPr>
            <p:ph type="title" idx="4294967295"/>
          </p:nvPr>
        </p:nvSpPr>
        <p:spPr>
          <a:xfrm>
            <a:off x="2081213" y="3175"/>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Le Typage de variables</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#3</a:t>
            </a:r>
            <a:endParaRPr sz="3500">
              <a:latin typeface="Montserrat Light" charset="0"/>
              <a:ea typeface="Montserrat Light" charset="0"/>
              <a:cs typeface="Montserrat Light" charset="0"/>
            </a:endParaRPr>
          </a:p>
        </p:txBody>
      </p:sp>
      <p:sp>
        <p:nvSpPr>
          <p:cNvPr id="6" name="Shape 199">
            <a:extLst>
              <a:ext uri="{FF2B5EF4-FFF2-40B4-BE49-F238E27FC236}">
                <a16:creationId xmlns:a16="http://schemas.microsoft.com/office/drawing/2014/main" id="{DB673146-AC9F-4AFA-8DF2-74D12C2F2A71}"/>
              </a:ext>
            </a:extLst>
          </p:cNvPr>
          <p:cNvSpPr/>
          <p:nvPr/>
        </p:nvSpPr>
        <p:spPr>
          <a:xfrm>
            <a:off x="1211814" y="1821482"/>
            <a:ext cx="11469026" cy="579028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p>
            <a:pPr algn="l">
              <a:lnSpc>
                <a:spcPct val="150000"/>
              </a:lnSpc>
              <a:spcBef>
                <a:spcPts val="1500"/>
              </a:spcBef>
              <a:buClr>
                <a:srgbClr val="A4140E"/>
              </a:buClr>
              <a:buSzPct val="120000"/>
              <a:defRPr sz="1800"/>
            </a:pPr>
            <a:r>
              <a:rPr lang="fr-FR" sz="1800" b="1">
                <a:solidFill>
                  <a:srgbClr val="BE1911"/>
                </a:solidFill>
                <a:latin typeface="Montserrat Semi" charset="0"/>
                <a:ea typeface="Montserrat Semi" charset="0"/>
                <a:cs typeface="Montserrat Semi" charset="0"/>
                <a:sym typeface="Calibri"/>
              </a:rPr>
              <a:t>Forcer le typage d'une variable</a:t>
            </a: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Il peut être nécessaire de forcer le typage d'une variable, pour cela on précède la variable du type voulu entre "[ ]"</a:t>
            </a: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indent="-317500" algn="l">
              <a:lnSpc>
                <a:spcPct val="150000"/>
              </a:lnSpc>
              <a:spcBef>
                <a:spcPts val="1500"/>
              </a:spcBef>
              <a:buClr>
                <a:srgbClr val="A4140E"/>
              </a:buClr>
              <a:buSzPct val="120000"/>
              <a:buFontTx/>
              <a:buChar char="☉"/>
              <a:defRPr sz="1800"/>
            </a:pPr>
            <a:endParaRPr lang="fr-FR" sz="1800">
              <a:solidFill>
                <a:srgbClr val="353533"/>
              </a:solidFill>
              <a:latin typeface="Montserrat Light" charset="0"/>
              <a:ea typeface="Montserrat Light" charset="0"/>
              <a:cs typeface="Montserrat Light" charset="0"/>
              <a:sym typeface="Arial"/>
            </a:endParaRPr>
          </a:p>
          <a:p>
            <a:pPr lvl="8" algn="just">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lvl="8" algn="just">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marL="285750" lvl="3" indent="-285750" algn="l">
              <a:lnSpc>
                <a:spcPct val="150000"/>
              </a:lnSpc>
              <a:spcBef>
                <a:spcPts val="1500"/>
              </a:spcBef>
              <a:buClr>
                <a:srgbClr val="A4140E"/>
              </a:buClr>
              <a:buSzPct val="120000"/>
              <a:buFont typeface="Wingdings" panose="05000000000000000000" pitchFamily="2" charset="2"/>
              <a:buChar char="§"/>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3" name="ZoneTexte 2">
            <a:extLst>
              <a:ext uri="{FF2B5EF4-FFF2-40B4-BE49-F238E27FC236}">
                <a16:creationId xmlns:a16="http://schemas.microsoft.com/office/drawing/2014/main" id="{39103B98-315B-481C-B36A-305C4D1AC54C}"/>
              </a:ext>
            </a:extLst>
          </p:cNvPr>
          <p:cNvSpPr txBox="1"/>
          <p:nvPr/>
        </p:nvSpPr>
        <p:spPr>
          <a:xfrm>
            <a:off x="1211814" y="3155964"/>
            <a:ext cx="9303786" cy="3549690"/>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2800">
                <a:solidFill>
                  <a:srgbClr val="D0B344"/>
                </a:solidFill>
                <a:latin typeface="Consolas" panose="020B0609020204030204" pitchFamily="49" charset="0"/>
              </a:rPr>
              <a:t>[string]</a:t>
            </a:r>
            <a:r>
              <a:rPr lang="fr-FR" sz="2800">
                <a:solidFill>
                  <a:srgbClr val="676867"/>
                </a:solidFill>
                <a:latin typeface="Consolas" panose="020B0609020204030204" pitchFamily="49" charset="0"/>
              </a:rPr>
              <a:t>$</a:t>
            </a:r>
            <a:r>
              <a:rPr lang="fr-FR" sz="2800">
                <a:solidFill>
                  <a:srgbClr val="6089B4"/>
                </a:solidFill>
                <a:latin typeface="Consolas" panose="020B0609020204030204" pitchFamily="49" charset="0"/>
              </a:rPr>
              <a:t>Variable</a:t>
            </a:r>
            <a:r>
              <a:rPr lang="fr-FR" sz="2800">
                <a:solidFill>
                  <a:srgbClr val="C5C8C6"/>
                </a:solidFill>
                <a:latin typeface="Consolas" panose="020B0609020204030204" pitchFamily="49" charset="0"/>
              </a:rPr>
              <a:t> </a:t>
            </a:r>
            <a:r>
              <a:rPr lang="fr-FR" sz="2800">
                <a:solidFill>
                  <a:srgbClr val="676867"/>
                </a:solidFill>
                <a:latin typeface="Consolas" panose="020B0609020204030204" pitchFamily="49" charset="0"/>
              </a:rPr>
              <a:t>=</a:t>
            </a:r>
            <a:r>
              <a:rPr lang="fr-FR" sz="2800">
                <a:solidFill>
                  <a:srgbClr val="C5C8C6"/>
                </a:solidFill>
                <a:latin typeface="Consolas" panose="020B0609020204030204" pitchFamily="49" charset="0"/>
              </a:rPr>
              <a:t> </a:t>
            </a:r>
            <a:r>
              <a:rPr lang="fr-FR" sz="2800">
                <a:solidFill>
                  <a:srgbClr val="C7444A"/>
                </a:solidFill>
                <a:latin typeface="Consolas" panose="020B0609020204030204" pitchFamily="49" charset="0"/>
              </a:rPr>
              <a:t>1</a:t>
            </a:r>
          </a:p>
          <a:p>
            <a:pPr algn="l"/>
            <a:endParaRPr lang="fr-FR" sz="2800">
              <a:solidFill>
                <a:srgbClr val="C5C8C6"/>
              </a:solidFill>
              <a:latin typeface="Consolas" panose="020B0609020204030204" pitchFamily="49" charset="0"/>
            </a:endParaRPr>
          </a:p>
          <a:p>
            <a:pPr algn="l"/>
            <a:r>
              <a:rPr lang="fr-FR" sz="2800">
                <a:solidFill>
                  <a:srgbClr val="D0B344"/>
                </a:solidFill>
                <a:latin typeface="Consolas" panose="020B0609020204030204" pitchFamily="49" charset="0"/>
              </a:rPr>
              <a:t>[</a:t>
            </a:r>
            <a:r>
              <a:rPr lang="fr-FR" sz="2800" err="1">
                <a:solidFill>
                  <a:srgbClr val="D0B344"/>
                </a:solidFill>
                <a:latin typeface="Consolas" panose="020B0609020204030204" pitchFamily="49" charset="0"/>
              </a:rPr>
              <a:t>int</a:t>
            </a:r>
            <a:r>
              <a:rPr lang="fr-FR" sz="2800">
                <a:solidFill>
                  <a:srgbClr val="D0B344"/>
                </a:solidFill>
                <a:latin typeface="Consolas" panose="020B0609020204030204" pitchFamily="49" charset="0"/>
              </a:rPr>
              <a:t>]</a:t>
            </a:r>
            <a:r>
              <a:rPr lang="fr-FR" sz="2800">
                <a:solidFill>
                  <a:srgbClr val="676867"/>
                </a:solidFill>
                <a:latin typeface="Consolas" panose="020B0609020204030204" pitchFamily="49" charset="0"/>
              </a:rPr>
              <a:t>$</a:t>
            </a:r>
            <a:r>
              <a:rPr lang="fr-FR" sz="2800">
                <a:solidFill>
                  <a:srgbClr val="6089B4"/>
                </a:solidFill>
                <a:latin typeface="Consolas" panose="020B0609020204030204" pitchFamily="49" charset="0"/>
              </a:rPr>
              <a:t>Variable</a:t>
            </a:r>
            <a:r>
              <a:rPr lang="fr-FR" sz="2800">
                <a:solidFill>
                  <a:srgbClr val="C5C8C6"/>
                </a:solidFill>
                <a:latin typeface="Consolas" panose="020B0609020204030204" pitchFamily="49" charset="0"/>
              </a:rPr>
              <a:t> </a:t>
            </a:r>
            <a:r>
              <a:rPr lang="fr-FR" sz="2800">
                <a:solidFill>
                  <a:srgbClr val="676867"/>
                </a:solidFill>
                <a:latin typeface="Consolas" panose="020B0609020204030204" pitchFamily="49" charset="0"/>
              </a:rPr>
              <a:t>=</a:t>
            </a:r>
            <a:r>
              <a:rPr lang="fr-FR" sz="2800">
                <a:solidFill>
                  <a:srgbClr val="C5C8C6"/>
                </a:solidFill>
                <a:latin typeface="Consolas" panose="020B0609020204030204" pitchFamily="49" charset="0"/>
              </a:rPr>
              <a:t> </a:t>
            </a:r>
            <a:r>
              <a:rPr lang="fr-FR" sz="2800">
                <a:solidFill>
                  <a:srgbClr val="9AA83A"/>
                </a:solidFill>
                <a:latin typeface="Consolas" panose="020B0609020204030204" pitchFamily="49" charset="0"/>
              </a:rPr>
              <a:t>"1"</a:t>
            </a:r>
          </a:p>
          <a:p>
            <a:pPr algn="l"/>
            <a:endParaRPr lang="fr-FR" sz="2800">
              <a:solidFill>
                <a:srgbClr val="9AA83A"/>
              </a:solidFill>
              <a:latin typeface="Consolas" panose="020B0609020204030204" pitchFamily="49" charset="0"/>
            </a:endParaRPr>
          </a:p>
          <a:p>
            <a:pPr algn="l"/>
            <a:r>
              <a:rPr lang="fr-FR" sz="2800">
                <a:solidFill>
                  <a:srgbClr val="D0B344"/>
                </a:solidFill>
                <a:latin typeface="Consolas" panose="020B0609020204030204" pitchFamily="49" charset="0"/>
              </a:rPr>
              <a:t>[char]</a:t>
            </a:r>
            <a:r>
              <a:rPr lang="fr-FR" sz="2800">
                <a:solidFill>
                  <a:srgbClr val="676867"/>
                </a:solidFill>
                <a:latin typeface="Consolas" panose="020B0609020204030204" pitchFamily="49" charset="0"/>
              </a:rPr>
              <a:t>$</a:t>
            </a:r>
            <a:r>
              <a:rPr lang="fr-FR" sz="2800">
                <a:solidFill>
                  <a:srgbClr val="6089B4"/>
                </a:solidFill>
                <a:latin typeface="Consolas" panose="020B0609020204030204" pitchFamily="49" charset="0"/>
              </a:rPr>
              <a:t>Char</a:t>
            </a:r>
            <a:r>
              <a:rPr lang="fr-FR" sz="2800">
                <a:solidFill>
                  <a:srgbClr val="C5C8C6"/>
                </a:solidFill>
                <a:latin typeface="Consolas" panose="020B0609020204030204" pitchFamily="49" charset="0"/>
              </a:rPr>
              <a:t> </a:t>
            </a:r>
            <a:r>
              <a:rPr lang="fr-FR" sz="2800">
                <a:solidFill>
                  <a:srgbClr val="676867"/>
                </a:solidFill>
                <a:latin typeface="Consolas" panose="020B0609020204030204" pitchFamily="49" charset="0"/>
              </a:rPr>
              <a:t>=</a:t>
            </a:r>
            <a:r>
              <a:rPr lang="fr-FR" sz="2800">
                <a:solidFill>
                  <a:srgbClr val="C5C8C6"/>
                </a:solidFill>
                <a:latin typeface="Consolas" panose="020B0609020204030204" pitchFamily="49" charset="0"/>
              </a:rPr>
              <a:t> </a:t>
            </a:r>
            <a:r>
              <a:rPr lang="fr-FR" sz="2800">
                <a:solidFill>
                  <a:srgbClr val="C7444A"/>
                </a:solidFill>
                <a:latin typeface="Consolas" panose="020B0609020204030204" pitchFamily="49" charset="0"/>
              </a:rPr>
              <a:t>0201</a:t>
            </a:r>
          </a:p>
          <a:p>
            <a:pPr algn="l"/>
            <a:endParaRPr lang="fr-FR" sz="2800">
              <a:solidFill>
                <a:srgbClr val="C7444A"/>
              </a:solidFill>
              <a:latin typeface="Consolas" panose="020B0609020204030204" pitchFamily="49" charset="0"/>
            </a:endParaRPr>
          </a:p>
          <a:p>
            <a:pPr algn="l"/>
            <a:r>
              <a:rPr lang="fr-FR" sz="2800">
                <a:solidFill>
                  <a:srgbClr val="D0B344"/>
                </a:solidFill>
                <a:latin typeface="Consolas" panose="020B0609020204030204" pitchFamily="49" charset="0"/>
              </a:rPr>
              <a:t>[</a:t>
            </a:r>
            <a:r>
              <a:rPr lang="fr-FR" sz="2800" err="1">
                <a:solidFill>
                  <a:srgbClr val="D0B344"/>
                </a:solidFill>
                <a:latin typeface="Consolas" panose="020B0609020204030204" pitchFamily="49" charset="0"/>
              </a:rPr>
              <a:t>datetime</a:t>
            </a:r>
            <a:r>
              <a:rPr lang="fr-FR" sz="2800">
                <a:solidFill>
                  <a:srgbClr val="D0B344"/>
                </a:solidFill>
                <a:latin typeface="Consolas" panose="020B0609020204030204" pitchFamily="49" charset="0"/>
              </a:rPr>
              <a:t>]</a:t>
            </a:r>
            <a:r>
              <a:rPr lang="fr-FR" sz="2800">
                <a:solidFill>
                  <a:srgbClr val="676867"/>
                </a:solidFill>
                <a:latin typeface="Consolas" panose="020B0609020204030204" pitchFamily="49" charset="0"/>
              </a:rPr>
              <a:t>$</a:t>
            </a:r>
            <a:r>
              <a:rPr lang="fr-FR" sz="2800">
                <a:solidFill>
                  <a:srgbClr val="6089B4"/>
                </a:solidFill>
                <a:latin typeface="Consolas" panose="020B0609020204030204" pitchFamily="49" charset="0"/>
              </a:rPr>
              <a:t>variable</a:t>
            </a:r>
            <a:r>
              <a:rPr lang="fr-FR" sz="2800">
                <a:solidFill>
                  <a:srgbClr val="C5C8C6"/>
                </a:solidFill>
                <a:latin typeface="Consolas" panose="020B0609020204030204" pitchFamily="49" charset="0"/>
              </a:rPr>
              <a:t> </a:t>
            </a:r>
            <a:r>
              <a:rPr lang="fr-FR" sz="2800">
                <a:solidFill>
                  <a:srgbClr val="676867"/>
                </a:solidFill>
                <a:latin typeface="Consolas" panose="020B0609020204030204" pitchFamily="49" charset="0"/>
              </a:rPr>
              <a:t>=</a:t>
            </a:r>
            <a:r>
              <a:rPr lang="fr-FR" sz="2800">
                <a:solidFill>
                  <a:srgbClr val="C5C8C6"/>
                </a:solidFill>
                <a:latin typeface="Consolas" panose="020B0609020204030204" pitchFamily="49" charset="0"/>
              </a:rPr>
              <a:t> </a:t>
            </a:r>
            <a:r>
              <a:rPr lang="fr-FR" sz="2800">
                <a:solidFill>
                  <a:srgbClr val="9AA83A"/>
                </a:solidFill>
                <a:latin typeface="Consolas" panose="020B0609020204030204" pitchFamily="49" charset="0"/>
              </a:rPr>
              <a:t>"10/12/1984"</a:t>
            </a:r>
            <a:endParaRPr lang="fr-FR" sz="2800">
              <a:solidFill>
                <a:srgbClr val="C5C8C6"/>
              </a:solidFill>
              <a:latin typeface="Consolas" panose="020B0609020204030204" pitchFamily="49" charset="0"/>
            </a:endParaRPr>
          </a:p>
          <a:p>
            <a:pPr algn="l"/>
            <a:endParaRPr lang="fr-FR" sz="2800">
              <a:solidFill>
                <a:srgbClr val="C5C8C6"/>
              </a:solidFill>
              <a:latin typeface="Consolas" panose="020B0609020204030204" pitchFamily="49" charset="0"/>
            </a:endParaRPr>
          </a:p>
        </p:txBody>
      </p:sp>
    </p:spTree>
    <p:extLst>
      <p:ext uri="{BB962C8B-B14F-4D97-AF65-F5344CB8AC3E}">
        <p14:creationId xmlns:p14="http://schemas.microsoft.com/office/powerpoint/2010/main" val="2709521722"/>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12</a:t>
            </a:fld>
            <a:endParaRPr/>
          </a:p>
        </p:txBody>
      </p:sp>
      <p:sp>
        <p:nvSpPr>
          <p:cNvPr id="202" name="Shape 202"/>
          <p:cNvSpPr>
            <a:spLocks noGrp="1"/>
          </p:cNvSpPr>
          <p:nvPr>
            <p:ph type="title" idx="4294967295"/>
          </p:nvPr>
        </p:nvSpPr>
        <p:spPr>
          <a:xfrm>
            <a:off x="2081213" y="3175"/>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Le Typage de variables</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#3</a:t>
            </a:r>
            <a:endParaRPr sz="3500">
              <a:latin typeface="Montserrat Light" charset="0"/>
              <a:ea typeface="Montserrat Light" charset="0"/>
              <a:cs typeface="Montserrat Light" charset="0"/>
            </a:endParaRPr>
          </a:p>
        </p:txBody>
      </p:sp>
      <p:sp>
        <p:nvSpPr>
          <p:cNvPr id="6" name="Shape 199">
            <a:extLst>
              <a:ext uri="{FF2B5EF4-FFF2-40B4-BE49-F238E27FC236}">
                <a16:creationId xmlns:a16="http://schemas.microsoft.com/office/drawing/2014/main" id="{DB673146-AC9F-4AFA-8DF2-74D12C2F2A71}"/>
              </a:ext>
            </a:extLst>
          </p:cNvPr>
          <p:cNvSpPr/>
          <p:nvPr/>
        </p:nvSpPr>
        <p:spPr>
          <a:xfrm>
            <a:off x="1211814" y="1821482"/>
            <a:ext cx="11469026" cy="579028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p>
            <a:pPr algn="l">
              <a:lnSpc>
                <a:spcPct val="150000"/>
              </a:lnSpc>
              <a:spcBef>
                <a:spcPts val="1500"/>
              </a:spcBef>
              <a:buClr>
                <a:srgbClr val="A4140E"/>
              </a:buClr>
              <a:buSzPct val="120000"/>
              <a:defRPr sz="1800"/>
            </a:pPr>
            <a:r>
              <a:rPr lang="fr-FR" sz="1800" b="1">
                <a:solidFill>
                  <a:srgbClr val="BE1911"/>
                </a:solidFill>
                <a:latin typeface="Montserrat Semi" charset="0"/>
                <a:ea typeface="Montserrat Semi" charset="0"/>
                <a:cs typeface="Montserrat Semi" charset="0"/>
                <a:sym typeface="Calibri"/>
              </a:rPr>
              <a:t>Quelques types de variables</a:t>
            </a: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indent="-317500" algn="l">
              <a:lnSpc>
                <a:spcPct val="150000"/>
              </a:lnSpc>
              <a:spcBef>
                <a:spcPts val="1500"/>
              </a:spcBef>
              <a:buClr>
                <a:srgbClr val="A4140E"/>
              </a:buClr>
              <a:buSzPct val="120000"/>
              <a:buFontTx/>
              <a:buChar char="☉"/>
              <a:defRPr sz="1800"/>
            </a:pPr>
            <a:endParaRPr lang="fr-FR" sz="1800">
              <a:solidFill>
                <a:srgbClr val="353533"/>
              </a:solidFill>
              <a:latin typeface="Montserrat Light" charset="0"/>
              <a:ea typeface="Montserrat Light" charset="0"/>
              <a:cs typeface="Montserrat Light" charset="0"/>
              <a:sym typeface="Arial"/>
            </a:endParaRPr>
          </a:p>
          <a:p>
            <a:pPr lvl="8" algn="just">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lvl="8" algn="just">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marL="285750" lvl="3" indent="-285750" algn="l">
              <a:lnSpc>
                <a:spcPct val="150000"/>
              </a:lnSpc>
              <a:spcBef>
                <a:spcPts val="1500"/>
              </a:spcBef>
              <a:buClr>
                <a:srgbClr val="A4140E"/>
              </a:buClr>
              <a:buSzPct val="120000"/>
              <a:buFont typeface="Wingdings" panose="05000000000000000000" pitchFamily="2" charset="2"/>
              <a:buChar char="§"/>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pic>
        <p:nvPicPr>
          <p:cNvPr id="4" name="Image 3">
            <a:extLst>
              <a:ext uri="{FF2B5EF4-FFF2-40B4-BE49-F238E27FC236}">
                <a16:creationId xmlns:a16="http://schemas.microsoft.com/office/drawing/2014/main" id="{BC268300-4923-4B07-B42E-E4F6D3AE7EEF}"/>
              </a:ext>
            </a:extLst>
          </p:cNvPr>
          <p:cNvPicPr>
            <a:picLocks noChangeAspect="1"/>
          </p:cNvPicPr>
          <p:nvPr/>
        </p:nvPicPr>
        <p:blipFill rotWithShape="1">
          <a:blip r:embed="rId3">
            <a:extLst>
              <a:ext uri="{28A0092B-C50C-407E-A947-70E740481C1C}">
                <a14:useLocalDpi xmlns:a14="http://schemas.microsoft.com/office/drawing/2010/main" val="0"/>
              </a:ext>
            </a:extLst>
          </a:blip>
          <a:srcRect b="9010"/>
          <a:stretch/>
        </p:blipFill>
        <p:spPr>
          <a:xfrm>
            <a:off x="1211814" y="2535980"/>
            <a:ext cx="7610910" cy="5088142"/>
          </a:xfrm>
          <a:prstGeom prst="rect">
            <a:avLst/>
          </a:prstGeom>
        </p:spPr>
      </p:pic>
    </p:spTree>
    <p:extLst>
      <p:ext uri="{BB962C8B-B14F-4D97-AF65-F5344CB8AC3E}">
        <p14:creationId xmlns:p14="http://schemas.microsoft.com/office/powerpoint/2010/main" val="2466662209"/>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13</a:t>
            </a:fld>
            <a:endParaRPr/>
          </a:p>
        </p:txBody>
      </p:sp>
      <p:sp>
        <p:nvSpPr>
          <p:cNvPr id="202" name="Shape 202"/>
          <p:cNvSpPr>
            <a:spLocks noGrp="1"/>
          </p:cNvSpPr>
          <p:nvPr>
            <p:ph type="title" idx="4294967295"/>
          </p:nvPr>
        </p:nvSpPr>
        <p:spPr>
          <a:xfrm>
            <a:off x="2081213" y="3175"/>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Les Variables</a:t>
            </a:r>
            <a:endParaRPr b="1">
              <a:solidFill>
                <a:srgbClr val="353533"/>
              </a:solidFill>
              <a:latin typeface="Montserrat Semi" charset="0"/>
              <a:ea typeface="Montserrat Semi" charset="0"/>
              <a:cs typeface="Montserrat Semi" charset="0"/>
            </a:endParaRPr>
          </a:p>
        </p:txBody>
      </p:sp>
      <p:sp>
        <p:nvSpPr>
          <p:cNvPr id="28" name="Shape 199"/>
          <p:cNvSpPr/>
          <p:nvPr/>
        </p:nvSpPr>
        <p:spPr>
          <a:xfrm>
            <a:off x="1268964" y="1869212"/>
            <a:ext cx="11469026" cy="688142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lstStyle/>
          <a:p>
            <a:pPr algn="l">
              <a:lnSpc>
                <a:spcPct val="150000"/>
              </a:lnSpc>
              <a:spcBef>
                <a:spcPts val="1500"/>
              </a:spcBef>
              <a:buClr>
                <a:srgbClr val="A4140E"/>
              </a:buClr>
              <a:buSzPct val="120000"/>
              <a:defRPr sz="1800"/>
            </a:pPr>
            <a:r>
              <a:rPr lang="fr-FR" sz="1800" b="1">
                <a:solidFill>
                  <a:srgbClr val="BE1911"/>
                </a:solidFill>
                <a:latin typeface="Montserrat Semi" charset="0"/>
                <a:ea typeface="Montserrat Semi" charset="0"/>
                <a:cs typeface="Montserrat Semi" charset="0"/>
                <a:sym typeface="Calibri"/>
              </a:rPr>
              <a:t>Assignations et Comparaisons</a:t>
            </a:r>
            <a:endParaRPr lang="fr-FR" sz="1800">
              <a:solidFill>
                <a:srgbClr val="353533"/>
              </a:solidFill>
              <a:latin typeface="Montserrat Light" charset="0"/>
              <a:ea typeface="Montserrat Light" charset="0"/>
              <a:cs typeface="Montserrat Light" charset="0"/>
              <a:sym typeface="Arial"/>
            </a:endParaRPr>
          </a:p>
          <a:p>
            <a:pPr marL="31750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De</a:t>
            </a:r>
            <a:r>
              <a:rPr lang="fr-FR" sz="1800">
                <a:solidFill>
                  <a:srgbClr val="353533"/>
                </a:solidFill>
                <a:latin typeface="Montserrat Light" charset="0"/>
                <a:ea typeface="Montserrat Light" charset="0"/>
                <a:cs typeface="Montserrat Light" charset="0"/>
              </a:rPr>
              <a:t> la même façon que pour attribuer une valeur simple, une variable peut contenir le résultat d'une commande.</a:t>
            </a: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r>
              <a:rPr lang="fr-FR" sz="1800">
                <a:solidFill>
                  <a:srgbClr val="353533"/>
                </a:solidFill>
                <a:latin typeface="Montserrat Light" charset="0"/>
                <a:ea typeface="Montserrat Light" charset="0"/>
                <a:cs typeface="Montserrat Light" charset="0"/>
              </a:rPr>
              <a:t>Le résultat est le même qu'un </a:t>
            </a:r>
            <a:r>
              <a:rPr lang="fr-FR" sz="1800" err="1">
                <a:solidFill>
                  <a:srgbClr val="353533"/>
                </a:solidFill>
                <a:latin typeface="Montserrat Light" charset="0"/>
                <a:ea typeface="Montserrat Light" charset="0"/>
                <a:cs typeface="Montserrat Light" charset="0"/>
              </a:rPr>
              <a:t>Get</a:t>
            </a:r>
            <a:r>
              <a:rPr lang="fr-FR" sz="1800">
                <a:solidFill>
                  <a:srgbClr val="353533"/>
                </a:solidFill>
                <a:latin typeface="Montserrat Light" charset="0"/>
                <a:ea typeface="Montserrat Light" charset="0"/>
                <a:cs typeface="Montserrat Light" charset="0"/>
              </a:rPr>
              <a:t>-Service</a:t>
            </a:r>
            <a:endParaRPr lang="fr-FR">
              <a:solidFill>
                <a:schemeClr val="tx1"/>
              </a:solidFill>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r>
              <a:rPr lang="fr-FR" sz="1800">
                <a:solidFill>
                  <a:srgbClr val="353533"/>
                </a:solidFill>
                <a:latin typeface="Montserrat Light" charset="0"/>
                <a:ea typeface="Montserrat Light" charset="0"/>
                <a:cs typeface="Montserrat Light" charset="0"/>
              </a:rPr>
              <a:t>Mais le retour a été enregistré au sein d'une variable.</a:t>
            </a: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lvl="8" algn="just">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a:p>
            <a:pPr lvl="8" algn="just">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a:p>
            <a:pPr marL="285750" lvl="3" indent="-285750" algn="l">
              <a:lnSpc>
                <a:spcPct val="150000"/>
              </a:lnSpc>
              <a:spcBef>
                <a:spcPts val="1500"/>
              </a:spcBef>
              <a:buClr>
                <a:srgbClr val="A4140E"/>
              </a:buClr>
              <a:buSzPct val="120000"/>
              <a:buFont typeface="Wingdings" panose="05000000000000000000" pitchFamily="2" charset="2"/>
              <a:buChar char="§"/>
              <a:defRPr sz="1800"/>
            </a:pPr>
            <a:endParaRPr lang="fr-FR" sz="1800">
              <a:solidFill>
                <a:srgbClr val="353533"/>
              </a:solidFill>
              <a:latin typeface="Montserrat Light" charset="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#3</a:t>
            </a:r>
            <a:endParaRPr sz="3500">
              <a:latin typeface="Montserrat Light" charset="0"/>
              <a:ea typeface="Montserrat Light" charset="0"/>
              <a:cs typeface="Montserrat Light" charset="0"/>
            </a:endParaRPr>
          </a:p>
        </p:txBody>
      </p:sp>
      <p:sp>
        <p:nvSpPr>
          <p:cNvPr id="3" name="ZoneTexte 2">
            <a:extLst>
              <a:ext uri="{FF2B5EF4-FFF2-40B4-BE49-F238E27FC236}">
                <a16:creationId xmlns:a16="http://schemas.microsoft.com/office/drawing/2014/main" id="{BF324351-27F3-4C77-843C-3F6AE972C672}"/>
              </a:ext>
            </a:extLst>
          </p:cNvPr>
          <p:cNvSpPr txBox="1"/>
          <p:nvPr/>
        </p:nvSpPr>
        <p:spPr>
          <a:xfrm>
            <a:off x="1238425" y="3418076"/>
            <a:ext cx="6974491" cy="656590"/>
          </a:xfrm>
          <a:prstGeom prst="rect">
            <a:avLst/>
          </a:prstGeom>
          <a:solidFill>
            <a:srgbClr val="012456"/>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a:solidFill>
                  <a:srgbClr val="353533"/>
                </a:solidFill>
                <a:latin typeface="Montserrat Light" charset="0"/>
                <a:ea typeface="Montserrat Light" charset="0"/>
                <a:cs typeface="Montserrat Light" charset="0"/>
                <a:sym typeface="Arial"/>
              </a:rPr>
              <a:t> </a:t>
            </a:r>
            <a:r>
              <a:rPr lang="fr-FR">
                <a:solidFill>
                  <a:srgbClr val="F7F7F7"/>
                </a:solidFill>
                <a:latin typeface="Consolas" panose="020B0609020204030204" pitchFamily="49" charset="0"/>
                <a:ea typeface="Montserrat Light" charset="0"/>
                <a:cs typeface="Montserrat Light" charset="0"/>
                <a:sym typeface="Arial"/>
              </a:rPr>
              <a:t>$variable = </a:t>
            </a:r>
            <a:r>
              <a:rPr lang="fr-FR" err="1">
                <a:solidFill>
                  <a:srgbClr val="F7F7F7"/>
                </a:solidFill>
                <a:latin typeface="Consolas" panose="020B0609020204030204" pitchFamily="49" charset="0"/>
                <a:ea typeface="Montserrat Light" charset="0"/>
                <a:cs typeface="Montserrat Light" charset="0"/>
              </a:rPr>
              <a:t>Get</a:t>
            </a:r>
            <a:r>
              <a:rPr lang="fr-FR">
                <a:solidFill>
                  <a:srgbClr val="F7F7F7"/>
                </a:solidFill>
                <a:latin typeface="Consolas" panose="020B0609020204030204" pitchFamily="49" charset="0"/>
                <a:ea typeface="Montserrat Light" charset="0"/>
                <a:cs typeface="Montserrat Light" charset="0"/>
              </a:rPr>
              <a:t>-Service</a:t>
            </a:r>
            <a:endParaRPr lang="fr-FR">
              <a:solidFill>
                <a:srgbClr val="F7F7F7"/>
              </a:solidFill>
              <a:latin typeface="Consolas" panose="020B0609020204030204" pitchFamily="49" charset="0"/>
              <a:ea typeface="Montserrat Light" charset="0"/>
              <a:cs typeface="Montserrat Light" charset="0"/>
              <a:sym typeface="Arial"/>
            </a:endParaRPr>
          </a:p>
        </p:txBody>
      </p:sp>
      <p:sp>
        <p:nvSpPr>
          <p:cNvPr id="12" name="ZoneTexte 11">
            <a:extLst>
              <a:ext uri="{FF2B5EF4-FFF2-40B4-BE49-F238E27FC236}">
                <a16:creationId xmlns:a16="http://schemas.microsoft.com/office/drawing/2014/main" id="{5DF5AF22-7D11-46BE-AC2F-0B2DC1850592}"/>
              </a:ext>
            </a:extLst>
          </p:cNvPr>
          <p:cNvSpPr txBox="1"/>
          <p:nvPr/>
        </p:nvSpPr>
        <p:spPr>
          <a:xfrm>
            <a:off x="1238426" y="6003906"/>
            <a:ext cx="6974491" cy="656590"/>
          </a:xfrm>
          <a:prstGeom prst="rect">
            <a:avLst/>
          </a:prstGeom>
          <a:solidFill>
            <a:srgbClr val="012456"/>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a:solidFill>
                  <a:srgbClr val="353533"/>
                </a:solidFill>
                <a:latin typeface="Montserrat Light" charset="0"/>
                <a:ea typeface="Montserrat Light" charset="0"/>
                <a:cs typeface="Montserrat Light" charset="0"/>
                <a:sym typeface="Arial"/>
              </a:rPr>
              <a:t> </a:t>
            </a:r>
            <a:r>
              <a:rPr lang="fr-FR">
                <a:solidFill>
                  <a:srgbClr val="F7F7F7"/>
                </a:solidFill>
                <a:latin typeface="Consolas" panose="020B0609020204030204" pitchFamily="49" charset="0"/>
                <a:ea typeface="Montserrat Light" charset="0"/>
                <a:cs typeface="Montserrat Light" charset="0"/>
              </a:rPr>
              <a:t>Get-Service</a:t>
            </a:r>
            <a:endParaRPr lang="fr-FR">
              <a:solidFill>
                <a:srgbClr val="F7F7F7"/>
              </a:solidFill>
              <a:latin typeface="Consolas" panose="020B0609020204030204" pitchFamily="49" charset="0"/>
              <a:ea typeface="Montserrat Light" charset="0"/>
              <a:cs typeface="Montserrat Light" charset="0"/>
              <a:sym typeface="Arial"/>
            </a:endParaRPr>
          </a:p>
        </p:txBody>
      </p:sp>
    </p:spTree>
    <p:extLst>
      <p:ext uri="{BB962C8B-B14F-4D97-AF65-F5344CB8AC3E}">
        <p14:creationId xmlns:p14="http://schemas.microsoft.com/office/powerpoint/2010/main" val="1332161164"/>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 199">
            <a:extLst>
              <a:ext uri="{FF2B5EF4-FFF2-40B4-BE49-F238E27FC236}">
                <a16:creationId xmlns:a16="http://schemas.microsoft.com/office/drawing/2014/main" id="{2C446B46-D7FA-4062-B481-B4B08CE01402}"/>
              </a:ext>
            </a:extLst>
          </p:cNvPr>
          <p:cNvSpPr/>
          <p:nvPr/>
        </p:nvSpPr>
        <p:spPr>
          <a:xfrm>
            <a:off x="1326580" y="1872893"/>
            <a:ext cx="11469026" cy="680155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p>
            <a:pPr algn="l">
              <a:lnSpc>
                <a:spcPct val="150000"/>
              </a:lnSpc>
              <a:spcBef>
                <a:spcPts val="1500"/>
              </a:spcBef>
              <a:buClr>
                <a:srgbClr val="A4140E"/>
              </a:buClr>
              <a:buSzPct val="120000"/>
              <a:defRPr sz="1800"/>
            </a:pPr>
            <a:r>
              <a:rPr lang="fr-FR" sz="1800" b="1">
                <a:solidFill>
                  <a:srgbClr val="BE1911"/>
                </a:solidFill>
                <a:latin typeface="Montserrat Semi" charset="0"/>
                <a:ea typeface="Montserrat Semi" charset="0"/>
                <a:cs typeface="Montserrat Semi" charset="0"/>
                <a:sym typeface="Calibri"/>
              </a:rPr>
              <a:t>Les variables de types "</a:t>
            </a:r>
            <a:r>
              <a:rPr lang="fr-FR" sz="1800" b="1" err="1">
                <a:solidFill>
                  <a:srgbClr val="BE1911"/>
                </a:solidFill>
                <a:latin typeface="Montserrat Semi" charset="0"/>
                <a:ea typeface="Montserrat Semi" charset="0"/>
                <a:cs typeface="Montserrat Semi" charset="0"/>
                <a:sym typeface="Calibri"/>
              </a:rPr>
              <a:t>Array</a:t>
            </a:r>
            <a:r>
              <a:rPr lang="fr-FR" sz="1800" b="1">
                <a:solidFill>
                  <a:srgbClr val="BE1911"/>
                </a:solidFill>
                <a:latin typeface="Montserrat Semi" charset="0"/>
                <a:ea typeface="Montserrat Semi" charset="0"/>
                <a:cs typeface="Montserrat Semi" charset="0"/>
                <a:sym typeface="Calibri"/>
              </a:rPr>
              <a:t>" et les "</a:t>
            </a:r>
            <a:r>
              <a:rPr lang="fr-FR" sz="1800" b="1" err="1">
                <a:solidFill>
                  <a:srgbClr val="BE1911"/>
                </a:solidFill>
                <a:latin typeface="Montserrat Semi" charset="0"/>
                <a:ea typeface="Montserrat Semi" charset="0"/>
                <a:cs typeface="Montserrat Semi" charset="0"/>
                <a:sym typeface="Calibri"/>
              </a:rPr>
              <a:t>HashTables</a:t>
            </a:r>
            <a:r>
              <a:rPr lang="fr-FR" sz="1800" b="1">
                <a:solidFill>
                  <a:srgbClr val="BE1911"/>
                </a:solidFill>
                <a:latin typeface="Montserrat Semi" charset="0"/>
                <a:ea typeface="Montserrat Semi" charset="0"/>
                <a:cs typeface="Montserrat Semi" charset="0"/>
                <a:sym typeface="Calibri"/>
              </a:rPr>
              <a:t>"</a:t>
            </a: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Une "</a:t>
            </a:r>
            <a:r>
              <a:rPr lang="fr-FR" sz="1800" err="1">
                <a:solidFill>
                  <a:srgbClr val="353533"/>
                </a:solidFill>
                <a:latin typeface="Montserrat Light" charset="0"/>
                <a:ea typeface="Montserrat Light" charset="0"/>
                <a:cs typeface="Montserrat Light" charset="0"/>
                <a:sym typeface="Arial"/>
              </a:rPr>
              <a:t>Array</a:t>
            </a:r>
            <a:r>
              <a:rPr lang="fr-FR" sz="1800">
                <a:solidFill>
                  <a:srgbClr val="353533"/>
                </a:solidFill>
                <a:latin typeface="Montserrat Light" charset="0"/>
                <a:ea typeface="Montserrat Light" charset="0"/>
                <a:cs typeface="Montserrat Light" charset="0"/>
                <a:sym typeface="Arial"/>
              </a:rPr>
              <a:t>" est une liste de valeur.</a:t>
            </a: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indent="-317500" algn="l">
              <a:lnSpc>
                <a:spcPct val="150000"/>
              </a:lnSpc>
              <a:spcBef>
                <a:spcPts val="1500"/>
              </a:spcBef>
              <a:buClr>
                <a:srgbClr val="A4140E"/>
              </a:buClr>
              <a:buSzPct val="120000"/>
              <a:buFontTx/>
              <a:buChar char="☉"/>
              <a:defRPr sz="1800"/>
            </a:pPr>
            <a:endParaRPr lang="fr-FR" sz="1800">
              <a:solidFill>
                <a:srgbClr val="353533"/>
              </a:solidFill>
              <a:latin typeface="Montserrat Light" charset="0"/>
              <a:ea typeface="Montserrat Light" charset="0"/>
              <a:cs typeface="Montserrat Light" charset="0"/>
              <a:sym typeface="Arial"/>
            </a:endParaRPr>
          </a:p>
          <a:p>
            <a:pPr marL="317500" indent="-317500" algn="l">
              <a:lnSpc>
                <a:spcPct val="150000"/>
              </a:lnSpc>
              <a:spcBef>
                <a:spcPts val="1500"/>
              </a:spcBef>
              <a:buClr>
                <a:srgbClr val="A4140E"/>
              </a:buClr>
              <a:buSzPct val="120000"/>
              <a:buFontTx/>
              <a:buChar char="☉"/>
              <a:defRPr sz="1800"/>
            </a:pPr>
            <a:r>
              <a:rPr lang="fr-FR" sz="1800">
                <a:solidFill>
                  <a:srgbClr val="353533"/>
                </a:solidFill>
                <a:latin typeface="Montserrat Light" charset="0"/>
                <a:ea typeface="Montserrat Light" charset="0"/>
                <a:cs typeface="Montserrat Light" charset="0"/>
                <a:sym typeface="Arial"/>
              </a:rPr>
              <a:t>Une "</a:t>
            </a:r>
            <a:r>
              <a:rPr lang="fr-FR" sz="1800" err="1">
                <a:solidFill>
                  <a:srgbClr val="353533"/>
                </a:solidFill>
                <a:latin typeface="Montserrat Light" charset="0"/>
                <a:ea typeface="Montserrat Light" charset="0"/>
                <a:cs typeface="Montserrat Light" charset="0"/>
                <a:sym typeface="Arial"/>
              </a:rPr>
              <a:t>Hashtable</a:t>
            </a:r>
            <a:r>
              <a:rPr lang="fr-FR" sz="1800">
                <a:solidFill>
                  <a:srgbClr val="353533"/>
                </a:solidFill>
                <a:latin typeface="Montserrat Light" charset="0"/>
                <a:ea typeface="Montserrat Light" charset="0"/>
                <a:cs typeface="Montserrat Light" charset="0"/>
                <a:sym typeface="Arial"/>
              </a:rPr>
              <a:t>" est une structure de données semblable à un tableau, sauf que vous stockez chaque valeur (objet) à l'aide d'une clé.</a:t>
            </a:r>
          </a:p>
          <a:p>
            <a:pPr lvl="8" algn="just">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lvl="8" algn="just">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algn="l"/>
            <a:r>
              <a:rPr lang="fr-FR" sz="2800">
                <a:solidFill>
                  <a:srgbClr val="C5C8C6"/>
                </a:solidFill>
                <a:latin typeface="Consolas" panose="020B0609020204030204" pitchFamily="49" charset="0"/>
              </a:rPr>
              <a:t> </a:t>
            </a:r>
          </a:p>
          <a:p>
            <a:pPr lvl="3"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lvl="3"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14</a:t>
            </a:fld>
            <a:endParaRPr/>
          </a:p>
        </p:txBody>
      </p:sp>
      <p:sp>
        <p:nvSpPr>
          <p:cNvPr id="202" name="Shape 202"/>
          <p:cNvSpPr>
            <a:spLocks noGrp="1"/>
          </p:cNvSpPr>
          <p:nvPr>
            <p:ph type="title" idx="4294967295"/>
          </p:nvPr>
        </p:nvSpPr>
        <p:spPr>
          <a:xfrm>
            <a:off x="2081213" y="3175"/>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Le Typage de variables</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#3</a:t>
            </a:r>
            <a:endParaRPr sz="3500">
              <a:latin typeface="Montserrat Light" charset="0"/>
              <a:ea typeface="Montserrat Light" charset="0"/>
              <a:cs typeface="Montserrat Light" charset="0"/>
            </a:endParaRPr>
          </a:p>
        </p:txBody>
      </p:sp>
      <p:sp>
        <p:nvSpPr>
          <p:cNvPr id="8" name="ZoneTexte 7">
            <a:extLst>
              <a:ext uri="{FF2B5EF4-FFF2-40B4-BE49-F238E27FC236}">
                <a16:creationId xmlns:a16="http://schemas.microsoft.com/office/drawing/2014/main" id="{D771F9A4-268A-49FC-A5FD-DB7EBBB2BE1E}"/>
              </a:ext>
            </a:extLst>
          </p:cNvPr>
          <p:cNvSpPr txBox="1"/>
          <p:nvPr/>
        </p:nvSpPr>
        <p:spPr>
          <a:xfrm>
            <a:off x="1326580" y="3120050"/>
            <a:ext cx="11203170" cy="964367"/>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2800">
                <a:solidFill>
                  <a:srgbClr val="676867"/>
                </a:solidFill>
                <a:latin typeface="Consolas" panose="020B0609020204030204" pitchFamily="49" charset="0"/>
              </a:rPr>
              <a:t>$</a:t>
            </a:r>
            <a:r>
              <a:rPr lang="fr-FR" sz="2800" err="1">
                <a:solidFill>
                  <a:srgbClr val="6089B4"/>
                </a:solidFill>
                <a:latin typeface="Consolas" panose="020B0609020204030204" pitchFamily="49" charset="0"/>
              </a:rPr>
              <a:t>ArrayOfInts</a:t>
            </a:r>
            <a:r>
              <a:rPr lang="fr-FR" sz="2800">
                <a:solidFill>
                  <a:srgbClr val="C5C8C6"/>
                </a:solidFill>
                <a:latin typeface="Consolas" panose="020B0609020204030204" pitchFamily="49" charset="0"/>
              </a:rPr>
              <a:t> </a:t>
            </a:r>
            <a:r>
              <a:rPr lang="fr-FR" sz="2800">
                <a:solidFill>
                  <a:srgbClr val="676867"/>
                </a:solidFill>
                <a:latin typeface="Consolas" panose="020B0609020204030204" pitchFamily="49" charset="0"/>
              </a:rPr>
              <a:t>=</a:t>
            </a:r>
            <a:r>
              <a:rPr lang="fr-FR" sz="2800">
                <a:solidFill>
                  <a:srgbClr val="C5C8C6"/>
                </a:solidFill>
                <a:latin typeface="Consolas" panose="020B0609020204030204" pitchFamily="49" charset="0"/>
              </a:rPr>
              <a:t> </a:t>
            </a:r>
            <a:r>
              <a:rPr lang="fr-FR" sz="2800">
                <a:solidFill>
                  <a:srgbClr val="C7444A"/>
                </a:solidFill>
                <a:latin typeface="Consolas" panose="020B0609020204030204" pitchFamily="49" charset="0"/>
              </a:rPr>
              <a:t>1</a:t>
            </a:r>
            <a:r>
              <a:rPr lang="fr-FR" sz="2800">
                <a:solidFill>
                  <a:srgbClr val="676867"/>
                </a:solidFill>
                <a:latin typeface="Consolas" panose="020B0609020204030204" pitchFamily="49" charset="0"/>
              </a:rPr>
              <a:t>,</a:t>
            </a:r>
            <a:r>
              <a:rPr lang="fr-FR" sz="2800">
                <a:solidFill>
                  <a:srgbClr val="C7444A"/>
                </a:solidFill>
                <a:latin typeface="Consolas" panose="020B0609020204030204" pitchFamily="49" charset="0"/>
              </a:rPr>
              <a:t>2</a:t>
            </a:r>
            <a:r>
              <a:rPr lang="fr-FR" sz="2800">
                <a:solidFill>
                  <a:srgbClr val="676867"/>
                </a:solidFill>
                <a:latin typeface="Consolas" panose="020B0609020204030204" pitchFamily="49" charset="0"/>
              </a:rPr>
              <a:t>,</a:t>
            </a:r>
            <a:r>
              <a:rPr lang="fr-FR" sz="2800">
                <a:solidFill>
                  <a:srgbClr val="C7444A"/>
                </a:solidFill>
                <a:latin typeface="Consolas" panose="020B0609020204030204" pitchFamily="49" charset="0"/>
              </a:rPr>
              <a:t>3</a:t>
            </a:r>
            <a:r>
              <a:rPr lang="fr-FR" sz="2800">
                <a:solidFill>
                  <a:srgbClr val="676867"/>
                </a:solidFill>
                <a:latin typeface="Consolas" panose="020B0609020204030204" pitchFamily="49" charset="0"/>
              </a:rPr>
              <a:t>,</a:t>
            </a:r>
            <a:r>
              <a:rPr lang="fr-FR" sz="2800">
                <a:solidFill>
                  <a:srgbClr val="C7444A"/>
                </a:solidFill>
                <a:latin typeface="Consolas" panose="020B0609020204030204" pitchFamily="49" charset="0"/>
              </a:rPr>
              <a:t>4</a:t>
            </a:r>
            <a:r>
              <a:rPr lang="fr-FR" sz="2800">
                <a:solidFill>
                  <a:srgbClr val="C5C8C6"/>
                </a:solidFill>
                <a:latin typeface="Consolas" panose="020B0609020204030204" pitchFamily="49" charset="0"/>
              </a:rPr>
              <a:t> </a:t>
            </a:r>
          </a:p>
          <a:p>
            <a:pPr algn="l"/>
            <a:r>
              <a:rPr lang="fr-FR" sz="2800">
                <a:solidFill>
                  <a:srgbClr val="676867"/>
                </a:solidFill>
                <a:latin typeface="Consolas" panose="020B0609020204030204" pitchFamily="49" charset="0"/>
              </a:rPr>
              <a:t>$</a:t>
            </a:r>
            <a:r>
              <a:rPr lang="fr-FR" sz="2800" err="1">
                <a:solidFill>
                  <a:srgbClr val="6089B4"/>
                </a:solidFill>
                <a:latin typeface="Consolas" panose="020B0609020204030204" pitchFamily="49" charset="0"/>
              </a:rPr>
              <a:t>ArrayOfStrings</a:t>
            </a:r>
            <a:r>
              <a:rPr lang="fr-FR" sz="2800">
                <a:solidFill>
                  <a:srgbClr val="C5C8C6"/>
                </a:solidFill>
                <a:latin typeface="Consolas" panose="020B0609020204030204" pitchFamily="49" charset="0"/>
              </a:rPr>
              <a:t> </a:t>
            </a:r>
            <a:r>
              <a:rPr lang="fr-FR" sz="2800">
                <a:solidFill>
                  <a:srgbClr val="676867"/>
                </a:solidFill>
                <a:latin typeface="Consolas" panose="020B0609020204030204" pitchFamily="49" charset="0"/>
              </a:rPr>
              <a:t>=</a:t>
            </a:r>
            <a:r>
              <a:rPr lang="fr-FR" sz="2800">
                <a:solidFill>
                  <a:srgbClr val="C5C8C6"/>
                </a:solidFill>
                <a:latin typeface="Consolas" panose="020B0609020204030204" pitchFamily="49" charset="0"/>
              </a:rPr>
              <a:t> </a:t>
            </a:r>
            <a:r>
              <a:rPr lang="fr-FR" sz="2800">
                <a:solidFill>
                  <a:srgbClr val="9AA83A"/>
                </a:solidFill>
                <a:latin typeface="Consolas" panose="020B0609020204030204" pitchFamily="49" charset="0"/>
              </a:rPr>
              <a:t>"</a:t>
            </a:r>
            <a:r>
              <a:rPr lang="fr-FR" sz="2800" err="1">
                <a:solidFill>
                  <a:srgbClr val="9AA83A"/>
                </a:solidFill>
                <a:latin typeface="Consolas" panose="020B0609020204030204" pitchFamily="49" charset="0"/>
              </a:rPr>
              <a:t>Un"</a:t>
            </a:r>
            <a:r>
              <a:rPr lang="fr-FR" sz="2800" err="1">
                <a:solidFill>
                  <a:srgbClr val="676867"/>
                </a:solidFill>
                <a:latin typeface="Consolas" panose="020B0609020204030204" pitchFamily="49" charset="0"/>
              </a:rPr>
              <a:t>,</a:t>
            </a:r>
            <a:r>
              <a:rPr lang="fr-FR" sz="2800" err="1">
                <a:solidFill>
                  <a:srgbClr val="9AA83A"/>
                </a:solidFill>
                <a:latin typeface="Consolas" panose="020B0609020204030204" pitchFamily="49" charset="0"/>
              </a:rPr>
              <a:t>"Deux"</a:t>
            </a:r>
            <a:r>
              <a:rPr lang="fr-FR" sz="2800" err="1">
                <a:solidFill>
                  <a:srgbClr val="676867"/>
                </a:solidFill>
                <a:latin typeface="Consolas" panose="020B0609020204030204" pitchFamily="49" charset="0"/>
              </a:rPr>
              <a:t>,</a:t>
            </a:r>
            <a:r>
              <a:rPr lang="fr-FR" sz="2800" err="1">
                <a:solidFill>
                  <a:srgbClr val="9AA83A"/>
                </a:solidFill>
                <a:latin typeface="Consolas" panose="020B0609020204030204" pitchFamily="49" charset="0"/>
              </a:rPr>
              <a:t>"Trois"</a:t>
            </a:r>
            <a:r>
              <a:rPr lang="fr-FR" sz="2800" err="1">
                <a:solidFill>
                  <a:srgbClr val="676867"/>
                </a:solidFill>
                <a:latin typeface="Consolas" panose="020B0609020204030204" pitchFamily="49" charset="0"/>
              </a:rPr>
              <a:t>,</a:t>
            </a:r>
            <a:r>
              <a:rPr lang="fr-FR" sz="2800" err="1">
                <a:solidFill>
                  <a:srgbClr val="9AA83A"/>
                </a:solidFill>
                <a:latin typeface="Consolas" panose="020B0609020204030204" pitchFamily="49" charset="0"/>
              </a:rPr>
              <a:t>"Quatre</a:t>
            </a:r>
            <a:r>
              <a:rPr lang="fr-FR" sz="2800">
                <a:solidFill>
                  <a:srgbClr val="9AA83A"/>
                </a:solidFill>
                <a:latin typeface="Consolas" panose="020B0609020204030204" pitchFamily="49" charset="0"/>
              </a:rPr>
              <a:t>"</a:t>
            </a:r>
            <a:endParaRPr lang="fr-FR" sz="2800">
              <a:solidFill>
                <a:srgbClr val="C5C8C6"/>
              </a:solidFill>
              <a:latin typeface="Consolas" panose="020B0609020204030204" pitchFamily="49" charset="0"/>
            </a:endParaRPr>
          </a:p>
        </p:txBody>
      </p:sp>
      <p:sp>
        <p:nvSpPr>
          <p:cNvPr id="10" name="ZoneTexte 9">
            <a:extLst>
              <a:ext uri="{FF2B5EF4-FFF2-40B4-BE49-F238E27FC236}">
                <a16:creationId xmlns:a16="http://schemas.microsoft.com/office/drawing/2014/main" id="{46AC95B6-D6AE-4284-9932-04888C590FEC}"/>
              </a:ext>
            </a:extLst>
          </p:cNvPr>
          <p:cNvSpPr txBox="1"/>
          <p:nvPr/>
        </p:nvSpPr>
        <p:spPr>
          <a:xfrm>
            <a:off x="1326579" y="6143467"/>
            <a:ext cx="11203171" cy="471924"/>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2400" dirty="0">
                <a:solidFill>
                  <a:srgbClr val="676867"/>
                </a:solidFill>
                <a:latin typeface="Consolas" panose="020B0609020204030204" pitchFamily="49" charset="0"/>
              </a:rPr>
              <a:t>$</a:t>
            </a:r>
            <a:r>
              <a:rPr lang="en-US" sz="2400" dirty="0">
                <a:solidFill>
                  <a:srgbClr val="6089B4"/>
                </a:solidFill>
                <a:latin typeface="Consolas" panose="020B0609020204030204" pitchFamily="49" charset="0"/>
              </a:rPr>
              <a:t>Hash</a:t>
            </a:r>
            <a:r>
              <a:rPr lang="en-US" sz="2400" dirty="0">
                <a:solidFill>
                  <a:srgbClr val="C5C8C6"/>
                </a:solidFill>
                <a:latin typeface="Consolas" panose="020B0609020204030204" pitchFamily="49" charset="0"/>
              </a:rPr>
              <a:t> </a:t>
            </a:r>
            <a:r>
              <a:rPr lang="en-US" sz="2400" dirty="0">
                <a:solidFill>
                  <a:srgbClr val="676867"/>
                </a:solidFill>
                <a:latin typeface="Consolas" panose="020B0609020204030204" pitchFamily="49" charset="0"/>
              </a:rPr>
              <a:t>=</a:t>
            </a:r>
            <a:r>
              <a:rPr lang="en-US" sz="2400" dirty="0">
                <a:solidFill>
                  <a:srgbClr val="C5C8C6"/>
                </a:solidFill>
                <a:latin typeface="Consolas" panose="020B0609020204030204" pitchFamily="49" charset="0"/>
              </a:rPr>
              <a:t> @{Number </a:t>
            </a:r>
            <a:r>
              <a:rPr lang="en-US" sz="2400" dirty="0">
                <a:solidFill>
                  <a:srgbClr val="676867"/>
                </a:solidFill>
                <a:latin typeface="Consolas" panose="020B0609020204030204" pitchFamily="49" charset="0"/>
              </a:rPr>
              <a:t>=</a:t>
            </a:r>
            <a:r>
              <a:rPr lang="en-US" sz="2400" dirty="0">
                <a:solidFill>
                  <a:srgbClr val="C5C8C6"/>
                </a:solidFill>
                <a:latin typeface="Consolas" panose="020B0609020204030204" pitchFamily="49" charset="0"/>
              </a:rPr>
              <a:t> </a:t>
            </a:r>
            <a:r>
              <a:rPr lang="en-US" sz="2400" dirty="0">
                <a:solidFill>
                  <a:srgbClr val="C7444A"/>
                </a:solidFill>
                <a:latin typeface="Consolas" panose="020B0609020204030204" pitchFamily="49" charset="0"/>
              </a:rPr>
              <a:t>1</a:t>
            </a:r>
            <a:r>
              <a:rPr lang="en-US" sz="2400" dirty="0">
                <a:solidFill>
                  <a:srgbClr val="676867"/>
                </a:solidFill>
                <a:latin typeface="Consolas" panose="020B0609020204030204" pitchFamily="49" charset="0"/>
              </a:rPr>
              <a:t>;</a:t>
            </a:r>
            <a:r>
              <a:rPr lang="en-US" sz="2400" dirty="0">
                <a:solidFill>
                  <a:srgbClr val="C5C8C6"/>
                </a:solidFill>
                <a:latin typeface="Consolas" panose="020B0609020204030204" pitchFamily="49" charset="0"/>
              </a:rPr>
              <a:t> </a:t>
            </a:r>
            <a:r>
              <a:rPr lang="en-US" sz="2400" dirty="0" err="1">
                <a:solidFill>
                  <a:srgbClr val="C5C8C6"/>
                </a:solidFill>
                <a:latin typeface="Consolas" panose="020B0609020204030204" pitchFamily="49" charset="0"/>
              </a:rPr>
              <a:t>Forme</a:t>
            </a:r>
            <a:r>
              <a:rPr lang="en-US" sz="2400" dirty="0">
                <a:solidFill>
                  <a:srgbClr val="C5C8C6"/>
                </a:solidFill>
                <a:latin typeface="Consolas" panose="020B0609020204030204" pitchFamily="49" charset="0"/>
              </a:rPr>
              <a:t> </a:t>
            </a:r>
            <a:r>
              <a:rPr lang="en-US" sz="2400" dirty="0">
                <a:solidFill>
                  <a:srgbClr val="676867"/>
                </a:solidFill>
                <a:latin typeface="Consolas" panose="020B0609020204030204" pitchFamily="49" charset="0"/>
              </a:rPr>
              <a:t>=</a:t>
            </a:r>
            <a:r>
              <a:rPr lang="en-US" sz="2400" dirty="0">
                <a:solidFill>
                  <a:srgbClr val="C5C8C6"/>
                </a:solidFill>
                <a:latin typeface="Consolas" panose="020B0609020204030204" pitchFamily="49" charset="0"/>
              </a:rPr>
              <a:t> </a:t>
            </a:r>
            <a:r>
              <a:rPr lang="en-US" sz="2400" dirty="0">
                <a:solidFill>
                  <a:srgbClr val="9AA83A"/>
                </a:solidFill>
                <a:latin typeface="Consolas" panose="020B0609020204030204" pitchFamily="49" charset="0"/>
              </a:rPr>
              <a:t>"Square"</a:t>
            </a:r>
            <a:r>
              <a:rPr lang="en-US" sz="2400" dirty="0">
                <a:solidFill>
                  <a:srgbClr val="676867"/>
                </a:solidFill>
                <a:latin typeface="Consolas" panose="020B0609020204030204" pitchFamily="49" charset="0"/>
              </a:rPr>
              <a:t>;</a:t>
            </a:r>
            <a:r>
              <a:rPr lang="en-US" sz="2400" dirty="0">
                <a:solidFill>
                  <a:srgbClr val="C5C8C6"/>
                </a:solidFill>
                <a:latin typeface="Consolas" panose="020B0609020204030204" pitchFamily="49" charset="0"/>
              </a:rPr>
              <a:t> Couleur </a:t>
            </a:r>
            <a:r>
              <a:rPr lang="en-US" sz="2400" dirty="0">
                <a:solidFill>
                  <a:srgbClr val="676867"/>
                </a:solidFill>
                <a:latin typeface="Consolas" panose="020B0609020204030204" pitchFamily="49" charset="0"/>
              </a:rPr>
              <a:t>=</a:t>
            </a:r>
            <a:r>
              <a:rPr lang="en-US" sz="2400" dirty="0">
                <a:solidFill>
                  <a:srgbClr val="C5C8C6"/>
                </a:solidFill>
                <a:latin typeface="Consolas" panose="020B0609020204030204" pitchFamily="49" charset="0"/>
              </a:rPr>
              <a:t> </a:t>
            </a:r>
            <a:r>
              <a:rPr lang="en-US" sz="2400" dirty="0">
                <a:solidFill>
                  <a:srgbClr val="9AA83A"/>
                </a:solidFill>
                <a:latin typeface="Consolas" panose="020B0609020204030204" pitchFamily="49" charset="0"/>
              </a:rPr>
              <a:t>"Blue"</a:t>
            </a:r>
            <a:r>
              <a:rPr lang="en-US" sz="2400" dirty="0">
                <a:solidFill>
                  <a:srgbClr val="C5C8C6"/>
                </a:solidFill>
                <a:latin typeface="Consolas" panose="020B0609020204030204" pitchFamily="49" charset="0"/>
              </a:rPr>
              <a:t>}</a:t>
            </a:r>
          </a:p>
        </p:txBody>
      </p:sp>
    </p:spTree>
    <p:extLst>
      <p:ext uri="{BB962C8B-B14F-4D97-AF65-F5344CB8AC3E}">
        <p14:creationId xmlns:p14="http://schemas.microsoft.com/office/powerpoint/2010/main" val="259324777"/>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 199">
            <a:extLst>
              <a:ext uri="{FF2B5EF4-FFF2-40B4-BE49-F238E27FC236}">
                <a16:creationId xmlns:a16="http://schemas.microsoft.com/office/drawing/2014/main" id="{2C446B46-D7FA-4062-B481-B4B08CE01402}"/>
              </a:ext>
            </a:extLst>
          </p:cNvPr>
          <p:cNvSpPr/>
          <p:nvPr/>
        </p:nvSpPr>
        <p:spPr>
          <a:xfrm>
            <a:off x="1326580" y="1872893"/>
            <a:ext cx="11469026" cy="680155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algn="l">
              <a:lnSpc>
                <a:spcPct val="150000"/>
              </a:lnSpc>
              <a:spcBef>
                <a:spcPts val="1500"/>
              </a:spcBef>
              <a:buClr>
                <a:srgbClr val="A4140E"/>
              </a:buClr>
              <a:buSzPct val="120000"/>
              <a:defRPr sz="1800"/>
            </a:pPr>
            <a:r>
              <a:rPr lang="fr-FR" sz="1800" b="1">
                <a:solidFill>
                  <a:srgbClr val="BE1911"/>
                </a:solidFill>
                <a:latin typeface="Montserrat Semi" charset="0"/>
                <a:ea typeface="Montserrat Semi" charset="0"/>
                <a:cs typeface="Montserrat Semi" charset="0"/>
                <a:sym typeface="Calibri"/>
              </a:rPr>
              <a:t>Le </a:t>
            </a:r>
            <a:r>
              <a:rPr lang="fr-FR" sz="1800" b="1" err="1">
                <a:solidFill>
                  <a:srgbClr val="BE1911"/>
                </a:solidFill>
                <a:latin typeface="Montserrat Semi" charset="0"/>
                <a:ea typeface="Montserrat Semi" charset="0"/>
                <a:cs typeface="Montserrat Semi" charset="0"/>
                <a:sym typeface="Calibri"/>
              </a:rPr>
              <a:t>PSCustomObject</a:t>
            </a:r>
            <a:r>
              <a:rPr lang="fr-FR" sz="1800" b="1">
                <a:solidFill>
                  <a:srgbClr val="BE1911"/>
                </a:solidFill>
                <a:latin typeface="Montserrat Semi" charset="0"/>
                <a:ea typeface="Montserrat Semi" charset="0"/>
                <a:cs typeface="Montserrat Semi" charset="0"/>
                <a:sym typeface="Calibri"/>
              </a:rPr>
              <a:t> [Méthode Mathieu]</a:t>
            </a: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Il permet la création d'un objet personnalisé pour lequel vous définirez l'ensemble de ces propriétés.</a:t>
            </a:r>
            <a:endParaRPr lang="fr-FR" sz="1800">
              <a:solidFill>
                <a:srgbClr val="353533"/>
              </a:solidFill>
              <a:latin typeface="Montserrat Light" charset="0"/>
              <a:ea typeface="Montserrat Light" charset="0"/>
              <a:cs typeface="Montserrat Light" charset="0"/>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lvl="8" algn="just">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a:p>
            <a:pPr lvl="8" algn="just">
              <a:lnSpc>
                <a:spcPct val="150000"/>
              </a:lnSpc>
              <a:spcBef>
                <a:spcPts val="1500"/>
              </a:spcBef>
            </a:pPr>
            <a:endParaRPr lang="fr-FR" sz="1800">
              <a:solidFill>
                <a:srgbClr val="353533"/>
              </a:solidFill>
              <a:latin typeface="Montserrat Light"/>
            </a:endParaRPr>
          </a:p>
          <a:p>
            <a:pPr marL="317500" indent="-317500" algn="l">
              <a:lnSpc>
                <a:spcPct val="150000"/>
              </a:lnSpc>
              <a:spcBef>
                <a:spcPts val="1500"/>
              </a:spcBef>
              <a:buClr>
                <a:srgbClr val="A4140E"/>
              </a:buClr>
              <a:buSzPct val="120000"/>
              <a:buChar char="☉"/>
              <a:defRPr sz="1800"/>
            </a:pPr>
            <a:r>
              <a:rPr lang="fr-FR" sz="1800">
                <a:solidFill>
                  <a:srgbClr val="353533"/>
                </a:solidFill>
                <a:latin typeface="Montserrat Light"/>
                <a:ea typeface="Montserrat Light" charset="0"/>
                <a:cs typeface="Montserrat Light" charset="0"/>
              </a:rPr>
              <a:t>Avec cette méthode nous commençons par créer un objet PowerShell custom, vide, puis nous lui ajoutons les propriétés désirées avec les valeurs associées.</a:t>
            </a: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lvl="3"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15</a:t>
            </a:fld>
            <a:endParaRPr/>
          </a:p>
        </p:txBody>
      </p:sp>
      <p:sp>
        <p:nvSpPr>
          <p:cNvPr id="202" name="Shape 202"/>
          <p:cNvSpPr>
            <a:spLocks noGrp="1"/>
          </p:cNvSpPr>
          <p:nvPr>
            <p:ph type="title" idx="4294967295"/>
          </p:nvPr>
        </p:nvSpPr>
        <p:spPr>
          <a:xfrm>
            <a:off x="2081213" y="3175"/>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Le Typage de variables</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#3</a:t>
            </a:r>
            <a:endParaRPr sz="3500">
              <a:latin typeface="Montserrat Light" charset="0"/>
              <a:ea typeface="Montserrat Light" charset="0"/>
              <a:cs typeface="Montserrat Light" charset="0"/>
            </a:endParaRPr>
          </a:p>
        </p:txBody>
      </p:sp>
      <p:sp>
        <p:nvSpPr>
          <p:cNvPr id="11" name="ZoneTexte 10">
            <a:extLst>
              <a:ext uri="{FF2B5EF4-FFF2-40B4-BE49-F238E27FC236}">
                <a16:creationId xmlns:a16="http://schemas.microsoft.com/office/drawing/2014/main" id="{D7C6E4DD-5A29-44B7-9E3E-D76177A71B16}"/>
              </a:ext>
            </a:extLst>
          </p:cNvPr>
          <p:cNvSpPr txBox="1"/>
          <p:nvPr/>
        </p:nvSpPr>
        <p:spPr>
          <a:xfrm>
            <a:off x="1326580" y="3363995"/>
            <a:ext cx="11203170" cy="1210588"/>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1800" dirty="0">
                <a:solidFill>
                  <a:srgbClr val="676867"/>
                </a:solidFill>
                <a:latin typeface="Consolas" panose="020B0609020204030204" pitchFamily="49" charset="0"/>
              </a:rPr>
              <a:t>$</a:t>
            </a:r>
            <a:r>
              <a:rPr lang="fr-FR" sz="1800" dirty="0" err="1">
                <a:solidFill>
                  <a:srgbClr val="6089B4"/>
                </a:solidFill>
                <a:latin typeface="Consolas" panose="020B0609020204030204" pitchFamily="49" charset="0"/>
              </a:rPr>
              <a:t>MyPsObject</a:t>
            </a:r>
            <a:r>
              <a:rPr lang="fr-FR" sz="1800" dirty="0">
                <a:solidFill>
                  <a:srgbClr val="C5C8C6"/>
                </a:solidFill>
                <a:latin typeface="Consolas" panose="020B0609020204030204" pitchFamily="49" charset="0"/>
              </a:rPr>
              <a:t> </a:t>
            </a:r>
            <a:r>
              <a:rPr lang="fr-FR" sz="1800" dirty="0">
                <a:solidFill>
                  <a:srgbClr val="676867"/>
                </a:solidFill>
                <a:latin typeface="Consolas" panose="020B0609020204030204" pitchFamily="49" charset="0"/>
              </a:rPr>
              <a:t>=</a:t>
            </a:r>
            <a:r>
              <a:rPr lang="fr-FR" sz="1800" dirty="0">
                <a:solidFill>
                  <a:srgbClr val="C5C8C6"/>
                </a:solidFill>
                <a:latin typeface="Consolas" panose="020B0609020204030204" pitchFamily="49" charset="0"/>
              </a:rPr>
              <a:t> </a:t>
            </a:r>
            <a:r>
              <a:rPr lang="fr-FR" sz="1800" dirty="0">
                <a:solidFill>
                  <a:srgbClr val="9872A2"/>
                </a:solidFill>
                <a:latin typeface="Consolas" panose="020B0609020204030204" pitchFamily="49" charset="0"/>
              </a:rPr>
              <a:t>New-Object</a:t>
            </a:r>
            <a:r>
              <a:rPr lang="fr-FR" sz="1800" dirty="0">
                <a:solidFill>
                  <a:srgbClr val="C5C8C6"/>
                </a:solidFill>
                <a:latin typeface="Consolas" panose="020B0609020204030204" pitchFamily="49" charset="0"/>
              </a:rPr>
              <a:t> </a:t>
            </a:r>
            <a:r>
              <a:rPr lang="fr-FR" sz="1800" dirty="0" err="1">
                <a:solidFill>
                  <a:srgbClr val="C5C8C6"/>
                </a:solidFill>
                <a:latin typeface="Consolas" panose="020B0609020204030204" pitchFamily="49" charset="0"/>
              </a:rPr>
              <a:t>PsObject</a:t>
            </a:r>
            <a:endParaRPr lang="fr-FR" sz="1800" dirty="0">
              <a:solidFill>
                <a:srgbClr val="C5C8C6"/>
              </a:solidFill>
              <a:latin typeface="Consolas" panose="020B0609020204030204" pitchFamily="49" charset="0"/>
            </a:endParaRPr>
          </a:p>
          <a:p>
            <a:pPr algn="l"/>
            <a:r>
              <a:rPr lang="fr-FR" sz="1800" dirty="0">
                <a:solidFill>
                  <a:srgbClr val="676867"/>
                </a:solidFill>
                <a:latin typeface="Consolas" panose="020B0609020204030204" pitchFamily="49" charset="0"/>
              </a:rPr>
              <a:t>$</a:t>
            </a:r>
            <a:r>
              <a:rPr lang="fr-FR" sz="1800" dirty="0" err="1">
                <a:solidFill>
                  <a:srgbClr val="6089B4"/>
                </a:solidFill>
                <a:latin typeface="Consolas" panose="020B0609020204030204" pitchFamily="49" charset="0"/>
              </a:rPr>
              <a:t>MyPsObject</a:t>
            </a:r>
            <a:r>
              <a:rPr lang="fr-FR" sz="1800" dirty="0">
                <a:solidFill>
                  <a:srgbClr val="C5C8C6"/>
                </a:solidFill>
                <a:latin typeface="Consolas" panose="020B0609020204030204" pitchFamily="49" charset="0"/>
              </a:rPr>
              <a:t> </a:t>
            </a:r>
            <a:r>
              <a:rPr lang="fr-FR" sz="1800" dirty="0">
                <a:solidFill>
                  <a:srgbClr val="676867"/>
                </a:solidFill>
                <a:latin typeface="Consolas" panose="020B0609020204030204" pitchFamily="49" charset="0"/>
              </a:rPr>
              <a:t>|</a:t>
            </a:r>
            <a:r>
              <a:rPr lang="fr-FR" sz="1800" dirty="0">
                <a:solidFill>
                  <a:srgbClr val="C5C8C6"/>
                </a:solidFill>
                <a:latin typeface="Consolas" panose="020B0609020204030204" pitchFamily="49" charset="0"/>
              </a:rPr>
              <a:t> </a:t>
            </a:r>
            <a:r>
              <a:rPr lang="fr-FR" sz="1800" dirty="0" err="1">
                <a:solidFill>
                  <a:srgbClr val="9872A2"/>
                </a:solidFill>
                <a:latin typeface="Consolas" panose="020B0609020204030204" pitchFamily="49" charset="0"/>
              </a:rPr>
              <a:t>Add-Member</a:t>
            </a:r>
            <a:r>
              <a:rPr lang="fr-FR" sz="1800" dirty="0">
                <a:solidFill>
                  <a:srgbClr val="C5C8C6"/>
                </a:solidFill>
                <a:latin typeface="Consolas" panose="020B0609020204030204" pitchFamily="49" charset="0"/>
              </a:rPr>
              <a:t> </a:t>
            </a:r>
            <a:r>
              <a:rPr lang="fr-FR" sz="1800" dirty="0">
                <a:solidFill>
                  <a:srgbClr val="676867"/>
                </a:solidFill>
                <a:latin typeface="Consolas" panose="020B0609020204030204" pitchFamily="49" charset="0"/>
              </a:rPr>
              <a:t>-</a:t>
            </a:r>
            <a:r>
              <a:rPr lang="fr-FR" sz="1800" dirty="0" err="1">
                <a:solidFill>
                  <a:srgbClr val="C5C8C6"/>
                </a:solidFill>
                <a:latin typeface="Consolas" panose="020B0609020204030204" pitchFamily="49" charset="0"/>
              </a:rPr>
              <a:t>MemberType</a:t>
            </a:r>
            <a:r>
              <a:rPr lang="fr-FR" sz="1800" dirty="0">
                <a:solidFill>
                  <a:srgbClr val="C5C8C6"/>
                </a:solidFill>
                <a:latin typeface="Consolas" panose="020B0609020204030204" pitchFamily="49" charset="0"/>
              </a:rPr>
              <a:t> </a:t>
            </a:r>
            <a:r>
              <a:rPr lang="fr-FR" sz="1800" dirty="0" err="1">
                <a:solidFill>
                  <a:srgbClr val="C5C8C6"/>
                </a:solidFill>
                <a:latin typeface="Consolas" panose="020B0609020204030204" pitchFamily="49" charset="0"/>
              </a:rPr>
              <a:t>NoteProperty</a:t>
            </a:r>
            <a:r>
              <a:rPr lang="fr-FR" sz="1800" dirty="0">
                <a:solidFill>
                  <a:srgbClr val="C5C8C6"/>
                </a:solidFill>
                <a:latin typeface="Consolas" panose="020B0609020204030204" pitchFamily="49" charset="0"/>
              </a:rPr>
              <a:t> </a:t>
            </a:r>
            <a:r>
              <a:rPr lang="fr-FR" sz="1800" dirty="0">
                <a:solidFill>
                  <a:srgbClr val="676867"/>
                </a:solidFill>
                <a:latin typeface="Consolas" panose="020B0609020204030204" pitchFamily="49" charset="0"/>
              </a:rPr>
              <a:t>-</a:t>
            </a:r>
            <a:r>
              <a:rPr lang="fr-FR" sz="1800" dirty="0">
                <a:solidFill>
                  <a:srgbClr val="C5C8C6"/>
                </a:solidFill>
                <a:latin typeface="Consolas" panose="020B0609020204030204" pitchFamily="49" charset="0"/>
              </a:rPr>
              <a:t>Name Computer </a:t>
            </a:r>
            <a:r>
              <a:rPr lang="fr-FR" sz="1800" dirty="0">
                <a:solidFill>
                  <a:srgbClr val="676867"/>
                </a:solidFill>
                <a:latin typeface="Consolas" panose="020B0609020204030204" pitchFamily="49" charset="0"/>
              </a:rPr>
              <a:t>-</a:t>
            </a:r>
            <a:r>
              <a:rPr lang="fr-FR" sz="1800" dirty="0">
                <a:solidFill>
                  <a:srgbClr val="C5C8C6"/>
                </a:solidFill>
                <a:latin typeface="Consolas" panose="020B0609020204030204" pitchFamily="49" charset="0"/>
              </a:rPr>
              <a:t>Value </a:t>
            </a:r>
            <a:r>
              <a:rPr lang="fr-FR" sz="1800" dirty="0">
                <a:solidFill>
                  <a:srgbClr val="9AA83A"/>
                </a:solidFill>
                <a:latin typeface="Consolas" panose="020B0609020204030204" pitchFamily="49" charset="0"/>
              </a:rPr>
              <a:t>"HAL9000"</a:t>
            </a:r>
            <a:endParaRPr lang="fr-FR" sz="1800" dirty="0">
              <a:solidFill>
                <a:srgbClr val="C5C8C6"/>
              </a:solidFill>
              <a:latin typeface="Consolas" panose="020B0609020204030204" pitchFamily="49" charset="0"/>
            </a:endParaRPr>
          </a:p>
          <a:p>
            <a:pPr algn="l"/>
            <a:r>
              <a:rPr lang="fr-FR" sz="1800" dirty="0">
                <a:solidFill>
                  <a:srgbClr val="676867"/>
                </a:solidFill>
                <a:latin typeface="Consolas" panose="020B0609020204030204" pitchFamily="49" charset="0"/>
              </a:rPr>
              <a:t>$</a:t>
            </a:r>
            <a:r>
              <a:rPr lang="fr-FR" sz="1800" dirty="0" err="1">
                <a:solidFill>
                  <a:srgbClr val="6089B4"/>
                </a:solidFill>
                <a:latin typeface="Consolas" panose="020B0609020204030204" pitchFamily="49" charset="0"/>
              </a:rPr>
              <a:t>MyPsObject</a:t>
            </a:r>
            <a:r>
              <a:rPr lang="fr-FR" sz="1800" dirty="0">
                <a:solidFill>
                  <a:srgbClr val="C5C8C6"/>
                </a:solidFill>
                <a:latin typeface="Consolas" panose="020B0609020204030204" pitchFamily="49" charset="0"/>
              </a:rPr>
              <a:t> </a:t>
            </a:r>
            <a:r>
              <a:rPr lang="fr-FR" sz="1800" dirty="0">
                <a:solidFill>
                  <a:srgbClr val="676867"/>
                </a:solidFill>
                <a:latin typeface="Consolas" panose="020B0609020204030204" pitchFamily="49" charset="0"/>
              </a:rPr>
              <a:t>|</a:t>
            </a:r>
            <a:r>
              <a:rPr lang="fr-FR" sz="1800" dirty="0">
                <a:solidFill>
                  <a:srgbClr val="C5C8C6"/>
                </a:solidFill>
                <a:latin typeface="Consolas" panose="020B0609020204030204" pitchFamily="49" charset="0"/>
              </a:rPr>
              <a:t> </a:t>
            </a:r>
            <a:r>
              <a:rPr lang="fr-FR" sz="1800" dirty="0" err="1">
                <a:solidFill>
                  <a:srgbClr val="9872A2"/>
                </a:solidFill>
                <a:latin typeface="Consolas" panose="020B0609020204030204" pitchFamily="49" charset="0"/>
              </a:rPr>
              <a:t>Add-Member</a:t>
            </a:r>
            <a:r>
              <a:rPr lang="fr-FR" sz="1800" dirty="0">
                <a:solidFill>
                  <a:srgbClr val="C5C8C6"/>
                </a:solidFill>
                <a:latin typeface="Consolas" panose="020B0609020204030204" pitchFamily="49" charset="0"/>
              </a:rPr>
              <a:t> </a:t>
            </a:r>
            <a:r>
              <a:rPr lang="fr-FR" sz="1800" dirty="0">
                <a:solidFill>
                  <a:srgbClr val="676867"/>
                </a:solidFill>
                <a:latin typeface="Consolas" panose="020B0609020204030204" pitchFamily="49" charset="0"/>
              </a:rPr>
              <a:t>-</a:t>
            </a:r>
            <a:r>
              <a:rPr lang="fr-FR" sz="1800" dirty="0" err="1">
                <a:solidFill>
                  <a:srgbClr val="C5C8C6"/>
                </a:solidFill>
                <a:latin typeface="Consolas" panose="020B0609020204030204" pitchFamily="49" charset="0"/>
              </a:rPr>
              <a:t>MemberType</a:t>
            </a:r>
            <a:r>
              <a:rPr lang="fr-FR" sz="1800" dirty="0">
                <a:solidFill>
                  <a:srgbClr val="C5C8C6"/>
                </a:solidFill>
                <a:latin typeface="Consolas" panose="020B0609020204030204" pitchFamily="49" charset="0"/>
              </a:rPr>
              <a:t> </a:t>
            </a:r>
            <a:r>
              <a:rPr lang="fr-FR" sz="1800" dirty="0" err="1">
                <a:solidFill>
                  <a:srgbClr val="C5C8C6"/>
                </a:solidFill>
                <a:latin typeface="Consolas" panose="020B0609020204030204" pitchFamily="49" charset="0"/>
              </a:rPr>
              <a:t>NoteProperty</a:t>
            </a:r>
            <a:r>
              <a:rPr lang="fr-FR" sz="1800" dirty="0">
                <a:solidFill>
                  <a:srgbClr val="C5C8C6"/>
                </a:solidFill>
                <a:latin typeface="Consolas" panose="020B0609020204030204" pitchFamily="49" charset="0"/>
              </a:rPr>
              <a:t> </a:t>
            </a:r>
            <a:r>
              <a:rPr lang="fr-FR" sz="1800" dirty="0">
                <a:solidFill>
                  <a:srgbClr val="676867"/>
                </a:solidFill>
                <a:latin typeface="Consolas" panose="020B0609020204030204" pitchFamily="49" charset="0"/>
              </a:rPr>
              <a:t>-</a:t>
            </a:r>
            <a:r>
              <a:rPr lang="fr-FR" sz="1800" dirty="0">
                <a:solidFill>
                  <a:srgbClr val="C5C8C6"/>
                </a:solidFill>
                <a:latin typeface="Consolas" panose="020B0609020204030204" pitchFamily="49" charset="0"/>
              </a:rPr>
              <a:t>Name OS </a:t>
            </a:r>
            <a:r>
              <a:rPr lang="fr-FR" sz="1800" dirty="0">
                <a:solidFill>
                  <a:srgbClr val="676867"/>
                </a:solidFill>
                <a:latin typeface="Consolas" panose="020B0609020204030204" pitchFamily="49" charset="0"/>
              </a:rPr>
              <a:t>-</a:t>
            </a:r>
            <a:r>
              <a:rPr lang="fr-FR" sz="1800" dirty="0">
                <a:solidFill>
                  <a:srgbClr val="C5C8C6"/>
                </a:solidFill>
                <a:latin typeface="Consolas" panose="020B0609020204030204" pitchFamily="49" charset="0"/>
              </a:rPr>
              <a:t>Value </a:t>
            </a:r>
            <a:r>
              <a:rPr lang="fr-FR" sz="1800" dirty="0">
                <a:solidFill>
                  <a:srgbClr val="9AA83A"/>
                </a:solidFill>
                <a:latin typeface="Consolas" panose="020B0609020204030204" pitchFamily="49" charset="0"/>
              </a:rPr>
              <a:t>"Windows 3.11"</a:t>
            </a:r>
            <a:endParaRPr lang="fr-FR" sz="1800" dirty="0">
              <a:solidFill>
                <a:srgbClr val="C5C8C6"/>
              </a:solidFill>
              <a:latin typeface="Consolas" panose="020B0609020204030204" pitchFamily="49" charset="0"/>
            </a:endParaRPr>
          </a:p>
          <a:p>
            <a:pPr algn="l"/>
            <a:r>
              <a:rPr lang="fr-FR" sz="1800" dirty="0">
                <a:solidFill>
                  <a:srgbClr val="676867"/>
                </a:solidFill>
                <a:latin typeface="Consolas" panose="020B0609020204030204" pitchFamily="49" charset="0"/>
              </a:rPr>
              <a:t>$</a:t>
            </a:r>
            <a:r>
              <a:rPr lang="fr-FR" sz="1800" dirty="0" err="1">
                <a:solidFill>
                  <a:srgbClr val="6089B4"/>
                </a:solidFill>
                <a:latin typeface="Consolas" panose="020B0609020204030204" pitchFamily="49" charset="0"/>
              </a:rPr>
              <a:t>MyPsObject</a:t>
            </a:r>
            <a:r>
              <a:rPr lang="fr-FR" sz="1800" dirty="0">
                <a:solidFill>
                  <a:srgbClr val="C5C8C6"/>
                </a:solidFill>
                <a:latin typeface="Consolas" panose="020B0609020204030204" pitchFamily="49" charset="0"/>
              </a:rPr>
              <a:t> </a:t>
            </a:r>
            <a:r>
              <a:rPr lang="fr-FR" sz="1800" dirty="0">
                <a:solidFill>
                  <a:srgbClr val="676867"/>
                </a:solidFill>
                <a:latin typeface="Consolas" panose="020B0609020204030204" pitchFamily="49" charset="0"/>
              </a:rPr>
              <a:t>|</a:t>
            </a:r>
            <a:r>
              <a:rPr lang="fr-FR" sz="1800" dirty="0">
                <a:solidFill>
                  <a:srgbClr val="C5C8C6"/>
                </a:solidFill>
                <a:latin typeface="Consolas" panose="020B0609020204030204" pitchFamily="49" charset="0"/>
              </a:rPr>
              <a:t> </a:t>
            </a:r>
            <a:r>
              <a:rPr lang="fr-FR" sz="1800" dirty="0" err="1">
                <a:solidFill>
                  <a:srgbClr val="9872A2"/>
                </a:solidFill>
                <a:latin typeface="Consolas" panose="020B0609020204030204" pitchFamily="49" charset="0"/>
              </a:rPr>
              <a:t>Add-Member</a:t>
            </a:r>
            <a:r>
              <a:rPr lang="fr-FR" sz="1800" dirty="0">
                <a:solidFill>
                  <a:srgbClr val="C5C8C6"/>
                </a:solidFill>
                <a:latin typeface="Consolas" panose="020B0609020204030204" pitchFamily="49" charset="0"/>
              </a:rPr>
              <a:t> </a:t>
            </a:r>
            <a:r>
              <a:rPr lang="fr-FR" sz="1800" dirty="0">
                <a:solidFill>
                  <a:srgbClr val="676867"/>
                </a:solidFill>
                <a:latin typeface="Consolas" panose="020B0609020204030204" pitchFamily="49" charset="0"/>
              </a:rPr>
              <a:t>-</a:t>
            </a:r>
            <a:r>
              <a:rPr lang="fr-FR" sz="1800" dirty="0" err="1">
                <a:solidFill>
                  <a:srgbClr val="C5C8C6"/>
                </a:solidFill>
                <a:latin typeface="Consolas" panose="020B0609020204030204" pitchFamily="49" charset="0"/>
              </a:rPr>
              <a:t>MemberType</a:t>
            </a:r>
            <a:r>
              <a:rPr lang="fr-FR" sz="1800" dirty="0">
                <a:solidFill>
                  <a:srgbClr val="C5C8C6"/>
                </a:solidFill>
                <a:latin typeface="Consolas" panose="020B0609020204030204" pitchFamily="49" charset="0"/>
              </a:rPr>
              <a:t> </a:t>
            </a:r>
            <a:r>
              <a:rPr lang="fr-FR" sz="1800" dirty="0" err="1">
                <a:solidFill>
                  <a:srgbClr val="C5C8C6"/>
                </a:solidFill>
                <a:latin typeface="Consolas" panose="020B0609020204030204" pitchFamily="49" charset="0"/>
              </a:rPr>
              <a:t>NoteProperty</a:t>
            </a:r>
            <a:r>
              <a:rPr lang="fr-FR" sz="1800" dirty="0">
                <a:solidFill>
                  <a:srgbClr val="C5C8C6"/>
                </a:solidFill>
                <a:latin typeface="Consolas" panose="020B0609020204030204" pitchFamily="49" charset="0"/>
              </a:rPr>
              <a:t> </a:t>
            </a:r>
            <a:r>
              <a:rPr lang="fr-FR" sz="1800" dirty="0">
                <a:solidFill>
                  <a:srgbClr val="676867"/>
                </a:solidFill>
                <a:latin typeface="Consolas" panose="020B0609020204030204" pitchFamily="49" charset="0"/>
              </a:rPr>
              <a:t>-</a:t>
            </a:r>
            <a:r>
              <a:rPr lang="fr-FR" sz="1800" dirty="0">
                <a:solidFill>
                  <a:srgbClr val="C5C8C6"/>
                </a:solidFill>
                <a:latin typeface="Consolas" panose="020B0609020204030204" pitchFamily="49" charset="0"/>
              </a:rPr>
              <a:t>Name Disk </a:t>
            </a:r>
            <a:r>
              <a:rPr lang="fr-FR" sz="1800" dirty="0">
                <a:solidFill>
                  <a:srgbClr val="676867"/>
                </a:solidFill>
                <a:latin typeface="Consolas" panose="020B0609020204030204" pitchFamily="49" charset="0"/>
              </a:rPr>
              <a:t>-</a:t>
            </a:r>
            <a:r>
              <a:rPr lang="fr-FR" sz="1800" dirty="0">
                <a:solidFill>
                  <a:srgbClr val="C5C8C6"/>
                </a:solidFill>
                <a:latin typeface="Consolas" panose="020B0609020204030204" pitchFamily="49" charset="0"/>
              </a:rPr>
              <a:t>Value </a:t>
            </a:r>
            <a:r>
              <a:rPr lang="fr-FR" sz="1800" dirty="0">
                <a:solidFill>
                  <a:srgbClr val="9AA83A"/>
                </a:solidFill>
                <a:latin typeface="Consolas" panose="020B0609020204030204" pitchFamily="49" charset="0"/>
              </a:rPr>
              <a:t>"256MO"</a:t>
            </a:r>
            <a:endParaRPr lang="fr-FR" sz="1800" dirty="0">
              <a:solidFill>
                <a:srgbClr val="C5C8C6"/>
              </a:solidFill>
              <a:latin typeface="Consolas" panose="020B0609020204030204" pitchFamily="49" charset="0"/>
            </a:endParaRPr>
          </a:p>
        </p:txBody>
      </p:sp>
    </p:spTree>
    <p:extLst>
      <p:ext uri="{BB962C8B-B14F-4D97-AF65-F5344CB8AC3E}">
        <p14:creationId xmlns:p14="http://schemas.microsoft.com/office/powerpoint/2010/main" val="2612928353"/>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 199">
            <a:extLst>
              <a:ext uri="{FF2B5EF4-FFF2-40B4-BE49-F238E27FC236}">
                <a16:creationId xmlns:a16="http://schemas.microsoft.com/office/drawing/2014/main" id="{2C446B46-D7FA-4062-B481-B4B08CE01402}"/>
              </a:ext>
            </a:extLst>
          </p:cNvPr>
          <p:cNvSpPr/>
          <p:nvPr/>
        </p:nvSpPr>
        <p:spPr>
          <a:xfrm>
            <a:off x="1326580" y="1872893"/>
            <a:ext cx="11469026" cy="680155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algn="l">
              <a:lnSpc>
                <a:spcPct val="150000"/>
              </a:lnSpc>
              <a:spcBef>
                <a:spcPts val="1500"/>
              </a:spcBef>
              <a:buClr>
                <a:srgbClr val="A4140E"/>
              </a:buClr>
              <a:buSzPct val="120000"/>
              <a:defRPr sz="1800"/>
            </a:pPr>
            <a:r>
              <a:rPr lang="fr-FR" sz="1800" b="1">
                <a:solidFill>
                  <a:srgbClr val="BE1911"/>
                </a:solidFill>
                <a:latin typeface="Montserrat Semi" charset="0"/>
                <a:ea typeface="Montserrat Semi" charset="0"/>
                <a:cs typeface="Montserrat Semi" charset="0"/>
                <a:sym typeface="Calibri"/>
              </a:rPr>
              <a:t>Le </a:t>
            </a:r>
            <a:r>
              <a:rPr lang="fr-FR" sz="1800" b="1" err="1">
                <a:solidFill>
                  <a:srgbClr val="BE1911"/>
                </a:solidFill>
                <a:latin typeface="Montserrat Semi" charset="0"/>
                <a:ea typeface="Montserrat Semi" charset="0"/>
                <a:cs typeface="Montserrat Semi" charset="0"/>
                <a:sym typeface="Calibri"/>
              </a:rPr>
              <a:t>PSCustomObject</a:t>
            </a:r>
            <a:r>
              <a:rPr lang="fr-FR" sz="1800" b="1">
                <a:solidFill>
                  <a:srgbClr val="BE1911"/>
                </a:solidFill>
                <a:latin typeface="Montserrat Semi" charset="0"/>
                <a:ea typeface="Montserrat Semi" charset="0"/>
                <a:cs typeface="Montserrat Semi" charset="0"/>
                <a:sym typeface="Calibri"/>
              </a:rPr>
              <a:t> [Méthode Julien]</a:t>
            </a: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Il permet la création d'un objet personnalisé pour lequel vous définirez l'ensemble de ces propriétés.</a:t>
            </a:r>
            <a:endParaRPr lang="fr-FR" sz="180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indent="-317500" algn="l">
              <a:lnSpc>
                <a:spcPct val="150000"/>
              </a:lnSpc>
              <a:spcBef>
                <a:spcPts val="1500"/>
              </a:spcBef>
              <a:buClr>
                <a:srgbClr val="A4140E"/>
              </a:buClr>
              <a:buSzPct val="120000"/>
              <a:buFontTx/>
              <a:buChar char="☉"/>
              <a:defRPr sz="1800"/>
            </a:pPr>
            <a:endParaRPr lang="fr-FR" sz="1800">
              <a:solidFill>
                <a:srgbClr val="353533"/>
              </a:solidFill>
              <a:latin typeface="Montserrat Light" charset="0"/>
              <a:ea typeface="Montserrat Light" charset="0"/>
              <a:cs typeface="Montserrat Light" charset="0"/>
              <a:sym typeface="Arial"/>
            </a:endParaRPr>
          </a:p>
          <a:p>
            <a:pPr lvl="8" algn="just">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lvl="8" algn="just">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algn="l"/>
            <a:endParaRPr lang="fr-FR" sz="1800">
              <a:solidFill>
                <a:srgbClr val="353533"/>
              </a:solidFill>
              <a:latin typeface="Montserrat Light" charset="0"/>
              <a:ea typeface="Montserrat Light" charset="0"/>
              <a:cs typeface="Montserrat Light" charset="0"/>
            </a:endParaRPr>
          </a:p>
          <a:p>
            <a:pPr algn="l"/>
            <a:endParaRPr lang="fr-FR" sz="1800">
              <a:solidFill>
                <a:srgbClr val="353533"/>
              </a:solidFill>
              <a:latin typeface="Montserrat Light" charset="0"/>
              <a:ea typeface="Montserrat Light" charset="0"/>
              <a:cs typeface="Montserrat Light" charset="0"/>
              <a:sym typeface="Arial"/>
            </a:endParaRPr>
          </a:p>
          <a:p>
            <a:pPr marL="31750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rPr>
              <a:t>Il est possible de "compléter" l'objet ultérieurement via un </a:t>
            </a:r>
            <a:r>
              <a:rPr lang="fr-FR" sz="1800" b="1">
                <a:solidFill>
                  <a:srgbClr val="353533"/>
                </a:solidFill>
                <a:latin typeface="Montserrat Light" charset="0"/>
                <a:ea typeface="Montserrat Light" charset="0"/>
                <a:cs typeface="Montserrat Light" charset="0"/>
              </a:rPr>
              <a:t>$</a:t>
            </a:r>
            <a:r>
              <a:rPr lang="fr-FR" sz="1800" b="1" err="1">
                <a:solidFill>
                  <a:srgbClr val="353533"/>
                </a:solidFill>
                <a:latin typeface="Montserrat Light" charset="0"/>
                <a:ea typeface="Montserrat Light" charset="0"/>
                <a:cs typeface="Montserrat Light" charset="0"/>
              </a:rPr>
              <a:t>MyPsObject</a:t>
            </a:r>
            <a:r>
              <a:rPr lang="fr-FR" sz="1800" b="1">
                <a:solidFill>
                  <a:srgbClr val="353533"/>
                </a:solidFill>
                <a:latin typeface="Montserrat Light" charset="0"/>
                <a:ea typeface="Montserrat Light" charset="0"/>
                <a:cs typeface="Montserrat Light" charset="0"/>
              </a:rPr>
              <a:t> | </a:t>
            </a:r>
            <a:r>
              <a:rPr lang="fr-FR" sz="1800" b="1" err="1">
                <a:solidFill>
                  <a:srgbClr val="353533"/>
                </a:solidFill>
                <a:latin typeface="Montserrat Light" charset="0"/>
                <a:ea typeface="Montserrat Light" charset="0"/>
                <a:cs typeface="Montserrat Light" charset="0"/>
              </a:rPr>
              <a:t>Add-Member</a:t>
            </a:r>
            <a:r>
              <a:rPr lang="fr-FR" sz="1800" b="1">
                <a:solidFill>
                  <a:srgbClr val="353533"/>
                </a:solidFill>
                <a:latin typeface="Montserrat Light" charset="0"/>
                <a:ea typeface="Montserrat Light" charset="0"/>
                <a:cs typeface="Montserrat Light" charset="0"/>
              </a:rPr>
              <a:t> ...</a:t>
            </a:r>
          </a:p>
          <a:p>
            <a:pPr marL="317500" indent="-317500" algn="l">
              <a:lnSpc>
                <a:spcPct val="150000"/>
              </a:lnSpc>
              <a:spcBef>
                <a:spcPts val="1500"/>
              </a:spcBef>
              <a:buClr>
                <a:srgbClr val="A4140E"/>
              </a:buClr>
              <a:buSzPct val="120000"/>
              <a:buChar char="☉"/>
              <a:defRPr sz="1800"/>
            </a:pPr>
            <a:r>
              <a:rPr lang="fr-FR" sz="1800" b="1">
                <a:solidFill>
                  <a:srgbClr val="353533"/>
                </a:solidFill>
                <a:latin typeface="Montserrat Light" charset="0"/>
                <a:ea typeface="Montserrat Light" charset="0"/>
                <a:cs typeface="Montserrat Light" charset="0"/>
              </a:rPr>
              <a:t>Peu </a:t>
            </a:r>
            <a:r>
              <a:rPr lang="fr-FR" b="1">
                <a:solidFill>
                  <a:srgbClr val="353533"/>
                </a:solidFill>
                <a:latin typeface="Montserrat Light" charset="0"/>
                <a:ea typeface="Montserrat Light" charset="0"/>
                <a:cs typeface="Montserrat Light" charset="0"/>
              </a:rPr>
              <a:t>importe</a:t>
            </a:r>
            <a:r>
              <a:rPr lang="fr-FR" sz="1800" b="1">
                <a:solidFill>
                  <a:srgbClr val="353533"/>
                </a:solidFill>
                <a:latin typeface="Montserrat Light" charset="0"/>
                <a:ea typeface="Montserrat Light" charset="0"/>
                <a:cs typeface="Montserrat Light" charset="0"/>
              </a:rPr>
              <a:t> la méthode pour créer un </a:t>
            </a:r>
            <a:r>
              <a:rPr lang="fr-FR" sz="1800" b="1" err="1">
                <a:solidFill>
                  <a:srgbClr val="353533"/>
                </a:solidFill>
                <a:latin typeface="Montserrat Light" charset="0"/>
                <a:ea typeface="Montserrat Light" charset="0"/>
                <a:cs typeface="Montserrat Light" charset="0"/>
              </a:rPr>
              <a:t>PSCustomObject</a:t>
            </a:r>
            <a:r>
              <a:rPr lang="fr-FR" sz="1800" b="1">
                <a:solidFill>
                  <a:srgbClr val="353533"/>
                </a:solidFill>
                <a:latin typeface="Montserrat Light" charset="0"/>
                <a:ea typeface="Montserrat Light" charset="0"/>
                <a:cs typeface="Montserrat Light" charset="0"/>
              </a:rPr>
              <a:t>, il est la méthode à privilégier pour consolider un lot de données.</a:t>
            </a: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a:p>
            <a:pPr lvl="3"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16</a:t>
            </a:fld>
            <a:endParaRPr/>
          </a:p>
        </p:txBody>
      </p:sp>
      <p:sp>
        <p:nvSpPr>
          <p:cNvPr id="202" name="Shape 202"/>
          <p:cNvSpPr>
            <a:spLocks noGrp="1"/>
          </p:cNvSpPr>
          <p:nvPr>
            <p:ph type="title" idx="4294967295"/>
          </p:nvPr>
        </p:nvSpPr>
        <p:spPr>
          <a:xfrm>
            <a:off x="2081213" y="3175"/>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Le Typage de variables</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#3</a:t>
            </a:r>
            <a:endParaRPr sz="3500">
              <a:latin typeface="Montserrat Light" charset="0"/>
              <a:ea typeface="Montserrat Light" charset="0"/>
              <a:cs typeface="Montserrat Light" charset="0"/>
            </a:endParaRPr>
          </a:p>
        </p:txBody>
      </p:sp>
      <p:sp>
        <p:nvSpPr>
          <p:cNvPr id="8" name="ZoneTexte 7">
            <a:extLst>
              <a:ext uri="{FF2B5EF4-FFF2-40B4-BE49-F238E27FC236}">
                <a16:creationId xmlns:a16="http://schemas.microsoft.com/office/drawing/2014/main" id="{D771F9A4-268A-49FC-A5FD-DB7EBBB2BE1E}"/>
              </a:ext>
            </a:extLst>
          </p:cNvPr>
          <p:cNvSpPr txBox="1"/>
          <p:nvPr/>
        </p:nvSpPr>
        <p:spPr>
          <a:xfrm>
            <a:off x="1326580" y="3496741"/>
            <a:ext cx="11203170" cy="2257028"/>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2800" dirty="0">
                <a:solidFill>
                  <a:srgbClr val="676867"/>
                </a:solidFill>
                <a:latin typeface="Consolas" panose="020B0609020204030204" pitchFamily="49" charset="0"/>
              </a:rPr>
              <a:t>$</a:t>
            </a:r>
            <a:r>
              <a:rPr lang="en-US" sz="2800" dirty="0" err="1">
                <a:solidFill>
                  <a:srgbClr val="6089B4"/>
                </a:solidFill>
                <a:latin typeface="Consolas" panose="020B0609020204030204" pitchFamily="49" charset="0"/>
              </a:rPr>
              <a:t>MyPsObject</a:t>
            </a:r>
            <a:r>
              <a:rPr lang="en-US" sz="2800" dirty="0">
                <a:solidFill>
                  <a:srgbClr val="C5C8C6"/>
                </a:solidFill>
                <a:latin typeface="Consolas" panose="020B0609020204030204" pitchFamily="49" charset="0"/>
              </a:rPr>
              <a:t> </a:t>
            </a:r>
            <a:r>
              <a:rPr lang="en-US" sz="2800" dirty="0">
                <a:solidFill>
                  <a:srgbClr val="676867"/>
                </a:solidFill>
                <a:latin typeface="Consolas" panose="020B0609020204030204" pitchFamily="49" charset="0"/>
              </a:rPr>
              <a:t>=</a:t>
            </a:r>
            <a:r>
              <a:rPr lang="en-US" sz="2800" dirty="0">
                <a:solidFill>
                  <a:srgbClr val="C5C8C6"/>
                </a:solidFill>
                <a:latin typeface="Consolas" panose="020B0609020204030204" pitchFamily="49" charset="0"/>
              </a:rPr>
              <a:t> </a:t>
            </a:r>
            <a:r>
              <a:rPr lang="en-US" sz="2800" dirty="0">
                <a:solidFill>
                  <a:srgbClr val="D0B344"/>
                </a:solidFill>
                <a:latin typeface="Consolas" panose="020B0609020204030204" pitchFamily="49" charset="0"/>
              </a:rPr>
              <a:t>[</a:t>
            </a:r>
            <a:r>
              <a:rPr lang="en-US" sz="2800" dirty="0" err="1">
                <a:solidFill>
                  <a:srgbClr val="D0B344"/>
                </a:solidFill>
                <a:latin typeface="Consolas" panose="020B0609020204030204" pitchFamily="49" charset="0"/>
              </a:rPr>
              <a:t>PSCustomObject</a:t>
            </a:r>
            <a:r>
              <a:rPr lang="en-US" sz="2800" dirty="0">
                <a:solidFill>
                  <a:srgbClr val="D0B344"/>
                </a:solidFill>
                <a:latin typeface="Consolas" panose="020B0609020204030204" pitchFamily="49" charset="0"/>
              </a:rPr>
              <a:t>]</a:t>
            </a:r>
            <a:r>
              <a:rPr lang="en-US" sz="2800" dirty="0">
                <a:solidFill>
                  <a:srgbClr val="C5C8C6"/>
                </a:solidFill>
                <a:latin typeface="Consolas" panose="020B0609020204030204" pitchFamily="49" charset="0"/>
              </a:rPr>
              <a:t>@{</a:t>
            </a:r>
          </a:p>
          <a:p>
            <a:pPr algn="l"/>
            <a:r>
              <a:rPr lang="en-US" sz="2800" dirty="0">
                <a:solidFill>
                  <a:srgbClr val="C5C8C6"/>
                </a:solidFill>
                <a:latin typeface="Consolas" panose="020B0609020204030204" pitchFamily="49" charset="0"/>
              </a:rPr>
              <a:t>	Computer </a:t>
            </a:r>
            <a:r>
              <a:rPr lang="en-US" sz="2800" dirty="0">
                <a:solidFill>
                  <a:srgbClr val="676867"/>
                </a:solidFill>
                <a:latin typeface="Consolas" panose="020B0609020204030204" pitchFamily="49" charset="0"/>
              </a:rPr>
              <a:t>=</a:t>
            </a:r>
            <a:r>
              <a:rPr lang="en-US" sz="2800" dirty="0">
                <a:solidFill>
                  <a:srgbClr val="C5C8C6"/>
                </a:solidFill>
                <a:latin typeface="Consolas" panose="020B0609020204030204" pitchFamily="49" charset="0"/>
              </a:rPr>
              <a:t> </a:t>
            </a:r>
            <a:r>
              <a:rPr lang="en-US" sz="2800" dirty="0">
                <a:solidFill>
                  <a:srgbClr val="9AA83A"/>
                </a:solidFill>
                <a:latin typeface="Consolas" panose="020B0609020204030204" pitchFamily="49" charset="0"/>
              </a:rPr>
              <a:t>"HAL9000"</a:t>
            </a:r>
            <a:endParaRPr lang="en-US" sz="2800" dirty="0">
              <a:solidFill>
                <a:srgbClr val="C5C8C6"/>
              </a:solidFill>
              <a:latin typeface="Consolas" panose="020B0609020204030204" pitchFamily="49" charset="0"/>
            </a:endParaRPr>
          </a:p>
          <a:p>
            <a:pPr algn="l"/>
            <a:r>
              <a:rPr lang="en-US" sz="2800" dirty="0">
                <a:solidFill>
                  <a:srgbClr val="C5C8C6"/>
                </a:solidFill>
                <a:latin typeface="Consolas" panose="020B0609020204030204" pitchFamily="49" charset="0"/>
              </a:rPr>
              <a:t>	OS </a:t>
            </a:r>
            <a:r>
              <a:rPr lang="en-US" sz="2800" dirty="0">
                <a:solidFill>
                  <a:srgbClr val="676867"/>
                </a:solidFill>
                <a:latin typeface="Consolas" panose="020B0609020204030204" pitchFamily="49" charset="0"/>
              </a:rPr>
              <a:t>=</a:t>
            </a:r>
            <a:r>
              <a:rPr lang="en-US" sz="2800" dirty="0">
                <a:solidFill>
                  <a:srgbClr val="C5C8C6"/>
                </a:solidFill>
                <a:latin typeface="Consolas" panose="020B0609020204030204" pitchFamily="49" charset="0"/>
              </a:rPr>
              <a:t> </a:t>
            </a:r>
            <a:r>
              <a:rPr lang="en-US" sz="2800" dirty="0">
                <a:solidFill>
                  <a:srgbClr val="9AA83A"/>
                </a:solidFill>
                <a:latin typeface="Consolas" panose="020B0609020204030204" pitchFamily="49" charset="0"/>
              </a:rPr>
              <a:t>"Windows 3.11"</a:t>
            </a:r>
            <a:endParaRPr lang="en-US" sz="2800" dirty="0">
              <a:solidFill>
                <a:srgbClr val="C5C8C6"/>
              </a:solidFill>
              <a:latin typeface="Consolas" panose="020B0609020204030204" pitchFamily="49" charset="0"/>
            </a:endParaRPr>
          </a:p>
          <a:p>
            <a:pPr algn="l"/>
            <a:r>
              <a:rPr lang="en-US" sz="2800" dirty="0">
                <a:solidFill>
                  <a:srgbClr val="C5C8C6"/>
                </a:solidFill>
                <a:latin typeface="Consolas" panose="020B0609020204030204" pitchFamily="49" charset="0"/>
              </a:rPr>
              <a:t>	Disks </a:t>
            </a:r>
            <a:r>
              <a:rPr lang="en-US" sz="2800" dirty="0">
                <a:solidFill>
                  <a:srgbClr val="676867"/>
                </a:solidFill>
                <a:latin typeface="Consolas" panose="020B0609020204030204" pitchFamily="49" charset="0"/>
              </a:rPr>
              <a:t>=</a:t>
            </a:r>
            <a:r>
              <a:rPr lang="en-US" sz="2800" dirty="0">
                <a:solidFill>
                  <a:srgbClr val="C5C8C6"/>
                </a:solidFill>
                <a:latin typeface="Consolas" panose="020B0609020204030204" pitchFamily="49" charset="0"/>
              </a:rPr>
              <a:t> </a:t>
            </a:r>
            <a:r>
              <a:rPr lang="en-US" sz="2800" dirty="0">
                <a:solidFill>
                  <a:srgbClr val="9AA83A"/>
                </a:solidFill>
                <a:latin typeface="Consolas" panose="020B0609020204030204" pitchFamily="49" charset="0"/>
              </a:rPr>
              <a:t>"256Mo"</a:t>
            </a:r>
            <a:endParaRPr lang="en-US" sz="2800" dirty="0">
              <a:solidFill>
                <a:srgbClr val="C5C8C6"/>
              </a:solidFill>
              <a:latin typeface="Consolas" panose="020B0609020204030204" pitchFamily="49" charset="0"/>
            </a:endParaRPr>
          </a:p>
          <a:p>
            <a:pPr algn="l"/>
            <a:r>
              <a:rPr lang="en-US" sz="2800" dirty="0">
                <a:solidFill>
                  <a:srgbClr val="C5C8C6"/>
                </a:solidFill>
                <a:latin typeface="Consolas" panose="020B0609020204030204" pitchFamily="49" charset="0"/>
              </a:rPr>
              <a:t>}</a:t>
            </a:r>
          </a:p>
        </p:txBody>
      </p:sp>
    </p:spTree>
    <p:extLst>
      <p:ext uri="{BB962C8B-B14F-4D97-AF65-F5344CB8AC3E}">
        <p14:creationId xmlns:p14="http://schemas.microsoft.com/office/powerpoint/2010/main" val="4178176612"/>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 199">
            <a:extLst>
              <a:ext uri="{FF2B5EF4-FFF2-40B4-BE49-F238E27FC236}">
                <a16:creationId xmlns:a16="http://schemas.microsoft.com/office/drawing/2014/main" id="{2C446B46-D7FA-4062-B481-B4B08CE01402}"/>
              </a:ext>
            </a:extLst>
          </p:cNvPr>
          <p:cNvSpPr/>
          <p:nvPr/>
        </p:nvSpPr>
        <p:spPr>
          <a:xfrm>
            <a:off x="1326580" y="1872893"/>
            <a:ext cx="11469026" cy="680155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algn="l">
              <a:lnSpc>
                <a:spcPct val="150000"/>
              </a:lnSpc>
              <a:spcBef>
                <a:spcPts val="1500"/>
              </a:spcBef>
              <a:buClr>
                <a:srgbClr val="A4140E"/>
              </a:buClr>
              <a:buSzPct val="120000"/>
              <a:defRPr sz="1800"/>
            </a:pPr>
            <a:r>
              <a:rPr lang="fr-FR" sz="1800" b="1">
                <a:solidFill>
                  <a:srgbClr val="BE1911"/>
                </a:solidFill>
                <a:latin typeface="Montserrat Semi" charset="0"/>
                <a:ea typeface="Montserrat Semi" charset="0"/>
                <a:cs typeface="Montserrat Semi" charset="0"/>
                <a:sym typeface="Calibri"/>
              </a:rPr>
              <a:t>Indexage d’un tableau</a:t>
            </a: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Peut importe le type d’objet, à partir du moment où nous avons une collection de ces objets, il est possible d’appeler un ou plusieurs éléments via son index. On précisera celui-ci entre « [] »</a:t>
            </a: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indent="-317500" algn="l">
              <a:lnSpc>
                <a:spcPct val="150000"/>
              </a:lnSpc>
              <a:spcBef>
                <a:spcPts val="1500"/>
              </a:spcBef>
              <a:buClr>
                <a:srgbClr val="A4140E"/>
              </a:buClr>
              <a:buSzPct val="120000"/>
              <a:buFontTx/>
              <a:buChar char="☉"/>
              <a:defRPr sz="1800"/>
            </a:pPr>
            <a:endParaRPr lang="fr-FR" sz="1800">
              <a:solidFill>
                <a:srgbClr val="353533"/>
              </a:solidFill>
              <a:latin typeface="Montserrat Light" charset="0"/>
              <a:ea typeface="Montserrat Light" charset="0"/>
              <a:cs typeface="Montserrat Light" charset="0"/>
              <a:sym typeface="Arial"/>
            </a:endParaRPr>
          </a:p>
          <a:p>
            <a:pPr lvl="8" algn="just">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lvl="8" algn="just">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algn="l"/>
            <a:endParaRPr lang="fr-FR" sz="1800">
              <a:solidFill>
                <a:srgbClr val="353533"/>
              </a:solidFill>
              <a:latin typeface="Montserrat Light" charset="0"/>
              <a:ea typeface="Montserrat Light" charset="0"/>
              <a:cs typeface="Montserrat Light" charset="0"/>
            </a:endParaRPr>
          </a:p>
          <a:p>
            <a:pPr algn="l"/>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a:p>
            <a:pPr lvl="3"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17</a:t>
            </a:fld>
            <a:endParaRPr/>
          </a:p>
        </p:txBody>
      </p:sp>
      <p:sp>
        <p:nvSpPr>
          <p:cNvPr id="202" name="Shape 202"/>
          <p:cNvSpPr>
            <a:spLocks noGrp="1"/>
          </p:cNvSpPr>
          <p:nvPr>
            <p:ph type="title" idx="4294967295"/>
          </p:nvPr>
        </p:nvSpPr>
        <p:spPr>
          <a:xfrm>
            <a:off x="2081213" y="3175"/>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dirty="0">
                <a:solidFill>
                  <a:srgbClr val="353533"/>
                </a:solidFill>
                <a:latin typeface="Montserrat Semi" charset="0"/>
                <a:ea typeface="Montserrat Semi" charset="0"/>
                <a:cs typeface="Montserrat Semi" charset="0"/>
              </a:rPr>
              <a:t>Le Typage de variables</a:t>
            </a:r>
            <a:endParaRPr b="1" dirty="0">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#3</a:t>
            </a:r>
            <a:endParaRPr sz="3500">
              <a:latin typeface="Montserrat Light" charset="0"/>
              <a:ea typeface="Montserrat Light" charset="0"/>
              <a:cs typeface="Montserrat Light" charset="0"/>
            </a:endParaRPr>
          </a:p>
        </p:txBody>
      </p:sp>
      <p:sp>
        <p:nvSpPr>
          <p:cNvPr id="8" name="ZoneTexte 7">
            <a:extLst>
              <a:ext uri="{FF2B5EF4-FFF2-40B4-BE49-F238E27FC236}">
                <a16:creationId xmlns:a16="http://schemas.microsoft.com/office/drawing/2014/main" id="{D771F9A4-268A-49FC-A5FD-DB7EBBB2BE1E}"/>
              </a:ext>
            </a:extLst>
          </p:cNvPr>
          <p:cNvSpPr txBox="1"/>
          <p:nvPr/>
        </p:nvSpPr>
        <p:spPr>
          <a:xfrm>
            <a:off x="2003477" y="3460279"/>
            <a:ext cx="4771400" cy="5365571"/>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1800" dirty="0">
                <a:solidFill>
                  <a:srgbClr val="676867"/>
                </a:solidFill>
                <a:latin typeface="Consolas" panose="020B0609020204030204" pitchFamily="49" charset="0"/>
              </a:rPr>
              <a:t>$</a:t>
            </a:r>
            <a:r>
              <a:rPr lang="fr-FR" sz="1800" dirty="0">
                <a:solidFill>
                  <a:srgbClr val="6089B4"/>
                </a:solidFill>
                <a:latin typeface="Consolas" panose="020B0609020204030204" pitchFamily="49" charset="0"/>
              </a:rPr>
              <a:t>Liste</a:t>
            </a:r>
            <a:r>
              <a:rPr lang="fr-FR" sz="1800" dirty="0">
                <a:solidFill>
                  <a:srgbClr val="C5C8C6"/>
                </a:solidFill>
                <a:latin typeface="Consolas" panose="020B0609020204030204" pitchFamily="49" charset="0"/>
              </a:rPr>
              <a:t> </a:t>
            </a:r>
            <a:r>
              <a:rPr lang="fr-FR" sz="1800" dirty="0">
                <a:solidFill>
                  <a:srgbClr val="676867"/>
                </a:solidFill>
                <a:latin typeface="Consolas" panose="020B0609020204030204" pitchFamily="49" charset="0"/>
              </a:rPr>
              <a:t>=</a:t>
            </a:r>
            <a:r>
              <a:rPr lang="fr-FR" sz="1800" dirty="0">
                <a:solidFill>
                  <a:srgbClr val="C5C8C6"/>
                </a:solidFill>
                <a:latin typeface="Consolas" panose="020B0609020204030204" pitchFamily="49" charset="0"/>
              </a:rPr>
              <a:t> </a:t>
            </a:r>
            <a:r>
              <a:rPr lang="fr-FR" sz="1800" dirty="0">
                <a:solidFill>
                  <a:srgbClr val="676867"/>
                </a:solidFill>
                <a:latin typeface="Consolas" panose="020B0609020204030204" pitchFamily="49" charset="0"/>
              </a:rPr>
              <a:t>@</a:t>
            </a:r>
            <a:r>
              <a:rPr lang="fr-FR" sz="1800" dirty="0">
                <a:solidFill>
                  <a:srgbClr val="C5C8C6"/>
                </a:solidFill>
                <a:latin typeface="Consolas" panose="020B0609020204030204" pitchFamily="49" charset="0"/>
              </a:rPr>
              <a:t>(</a:t>
            </a:r>
          </a:p>
          <a:p>
            <a:pPr algn="l"/>
            <a:r>
              <a:rPr lang="fr-FR" sz="1800" dirty="0">
                <a:solidFill>
                  <a:srgbClr val="9AA83A"/>
                </a:solidFill>
                <a:latin typeface="Consolas" panose="020B0609020204030204" pitchFamily="49" charset="0"/>
              </a:rPr>
              <a:t>"Element1"</a:t>
            </a:r>
            <a:r>
              <a:rPr lang="fr-FR" sz="1800" dirty="0">
                <a:solidFill>
                  <a:srgbClr val="676867"/>
                </a:solidFill>
                <a:latin typeface="Consolas" panose="020B0609020204030204" pitchFamily="49" charset="0"/>
              </a:rPr>
              <a:t>,</a:t>
            </a:r>
            <a:endParaRPr lang="fr-FR" sz="1800" dirty="0">
              <a:solidFill>
                <a:srgbClr val="C5C8C6"/>
              </a:solidFill>
              <a:latin typeface="Consolas" panose="020B0609020204030204" pitchFamily="49" charset="0"/>
            </a:endParaRPr>
          </a:p>
          <a:p>
            <a:pPr algn="l"/>
            <a:r>
              <a:rPr lang="fr-FR" sz="1800" dirty="0">
                <a:solidFill>
                  <a:srgbClr val="9AA83A"/>
                </a:solidFill>
                <a:latin typeface="Consolas" panose="020B0609020204030204" pitchFamily="49" charset="0"/>
              </a:rPr>
              <a:t>"Element2"</a:t>
            </a:r>
            <a:r>
              <a:rPr lang="fr-FR" sz="1800" dirty="0">
                <a:solidFill>
                  <a:srgbClr val="676867"/>
                </a:solidFill>
                <a:latin typeface="Consolas" panose="020B0609020204030204" pitchFamily="49" charset="0"/>
              </a:rPr>
              <a:t>,</a:t>
            </a:r>
            <a:endParaRPr lang="fr-FR" sz="1800" dirty="0">
              <a:solidFill>
                <a:srgbClr val="C5C8C6"/>
              </a:solidFill>
              <a:latin typeface="Consolas" panose="020B0609020204030204" pitchFamily="49" charset="0"/>
            </a:endParaRPr>
          </a:p>
          <a:p>
            <a:pPr algn="l"/>
            <a:r>
              <a:rPr lang="fr-FR" sz="1800" dirty="0">
                <a:solidFill>
                  <a:srgbClr val="9AA83A"/>
                </a:solidFill>
                <a:latin typeface="Consolas" panose="020B0609020204030204" pitchFamily="49" charset="0"/>
              </a:rPr>
              <a:t>"Element3"</a:t>
            </a:r>
            <a:r>
              <a:rPr lang="fr-FR" sz="1800" dirty="0">
                <a:solidFill>
                  <a:srgbClr val="676867"/>
                </a:solidFill>
                <a:latin typeface="Consolas" panose="020B0609020204030204" pitchFamily="49" charset="0"/>
              </a:rPr>
              <a:t>,</a:t>
            </a:r>
            <a:endParaRPr lang="fr-FR" sz="1800" dirty="0">
              <a:solidFill>
                <a:srgbClr val="C5C8C6"/>
              </a:solidFill>
              <a:latin typeface="Consolas" panose="020B0609020204030204" pitchFamily="49" charset="0"/>
            </a:endParaRPr>
          </a:p>
          <a:p>
            <a:pPr algn="l"/>
            <a:r>
              <a:rPr lang="fr-FR" sz="1800" dirty="0">
                <a:solidFill>
                  <a:srgbClr val="9AA83A"/>
                </a:solidFill>
                <a:latin typeface="Consolas" panose="020B0609020204030204" pitchFamily="49" charset="0"/>
              </a:rPr>
              <a:t>"Element4"</a:t>
            </a:r>
            <a:r>
              <a:rPr lang="fr-FR" sz="1800" dirty="0">
                <a:solidFill>
                  <a:srgbClr val="676867"/>
                </a:solidFill>
                <a:latin typeface="Consolas" panose="020B0609020204030204" pitchFamily="49" charset="0"/>
              </a:rPr>
              <a:t>,</a:t>
            </a:r>
            <a:endParaRPr lang="fr-FR" sz="1800" dirty="0">
              <a:solidFill>
                <a:srgbClr val="C5C8C6"/>
              </a:solidFill>
              <a:latin typeface="Consolas" panose="020B0609020204030204" pitchFamily="49" charset="0"/>
            </a:endParaRPr>
          </a:p>
          <a:p>
            <a:pPr algn="l"/>
            <a:r>
              <a:rPr lang="fr-FR" sz="1800" dirty="0">
                <a:solidFill>
                  <a:srgbClr val="9AA83A"/>
                </a:solidFill>
                <a:latin typeface="Consolas" panose="020B0609020204030204" pitchFamily="49" charset="0"/>
              </a:rPr>
              <a:t>"Element5"</a:t>
            </a:r>
            <a:r>
              <a:rPr lang="fr-FR" sz="1800" dirty="0">
                <a:solidFill>
                  <a:srgbClr val="676867"/>
                </a:solidFill>
                <a:latin typeface="Consolas" panose="020B0609020204030204" pitchFamily="49" charset="0"/>
              </a:rPr>
              <a:t>,</a:t>
            </a:r>
            <a:endParaRPr lang="fr-FR" sz="1800" dirty="0">
              <a:solidFill>
                <a:srgbClr val="C5C8C6"/>
              </a:solidFill>
              <a:latin typeface="Consolas" panose="020B0609020204030204" pitchFamily="49" charset="0"/>
            </a:endParaRPr>
          </a:p>
          <a:p>
            <a:pPr algn="l"/>
            <a:r>
              <a:rPr lang="fr-FR" sz="1800" dirty="0">
                <a:solidFill>
                  <a:srgbClr val="C5C8C6"/>
                </a:solidFill>
                <a:latin typeface="Consolas" panose="020B0609020204030204" pitchFamily="49" charset="0"/>
              </a:rPr>
              <a:t>)</a:t>
            </a:r>
          </a:p>
          <a:p>
            <a:pPr algn="l"/>
            <a:br>
              <a:rPr lang="fr-FR" sz="1800" dirty="0">
                <a:solidFill>
                  <a:srgbClr val="C5C8C6"/>
                </a:solidFill>
                <a:latin typeface="Consolas" panose="020B0609020204030204" pitchFamily="49" charset="0"/>
              </a:rPr>
            </a:br>
            <a:r>
              <a:rPr lang="fr-FR" sz="1800" dirty="0">
                <a:solidFill>
                  <a:srgbClr val="676867"/>
                </a:solidFill>
                <a:latin typeface="Consolas" panose="020B0609020204030204" pitchFamily="49" charset="0"/>
              </a:rPr>
              <a:t>$</a:t>
            </a:r>
            <a:r>
              <a:rPr lang="fr-FR" sz="1800" dirty="0">
                <a:solidFill>
                  <a:srgbClr val="6089B4"/>
                </a:solidFill>
                <a:latin typeface="Consolas" panose="020B0609020204030204" pitchFamily="49" charset="0"/>
              </a:rPr>
              <a:t>Liste</a:t>
            </a:r>
            <a:r>
              <a:rPr lang="fr-FR" sz="1800" dirty="0">
                <a:solidFill>
                  <a:srgbClr val="C5C8C6"/>
                </a:solidFill>
                <a:latin typeface="Consolas" panose="020B0609020204030204" pitchFamily="49" charset="0"/>
              </a:rPr>
              <a:t>[</a:t>
            </a:r>
            <a:r>
              <a:rPr lang="fr-FR" sz="1800" dirty="0">
                <a:solidFill>
                  <a:srgbClr val="6089B4"/>
                </a:solidFill>
                <a:latin typeface="Consolas" panose="020B0609020204030204" pitchFamily="49" charset="0"/>
              </a:rPr>
              <a:t>0</a:t>
            </a:r>
            <a:r>
              <a:rPr lang="fr-FR" sz="1800" dirty="0">
                <a:solidFill>
                  <a:srgbClr val="C5C8C6"/>
                </a:solidFill>
                <a:latin typeface="Consolas" panose="020B0609020204030204" pitchFamily="49" charset="0"/>
              </a:rPr>
              <a:t>]</a:t>
            </a:r>
          </a:p>
          <a:p>
            <a:pPr algn="l"/>
            <a:r>
              <a:rPr lang="fr-FR" sz="1800" dirty="0">
                <a:solidFill>
                  <a:srgbClr val="676867"/>
                </a:solidFill>
                <a:latin typeface="Consolas" panose="020B0609020204030204" pitchFamily="49" charset="0"/>
              </a:rPr>
              <a:t>&gt;</a:t>
            </a:r>
            <a:r>
              <a:rPr lang="fr-FR" sz="1800" dirty="0">
                <a:solidFill>
                  <a:srgbClr val="C5C8C6"/>
                </a:solidFill>
                <a:latin typeface="Consolas" panose="020B0609020204030204" pitchFamily="49" charset="0"/>
              </a:rPr>
              <a:t> Element1</a:t>
            </a:r>
          </a:p>
          <a:p>
            <a:pPr algn="l"/>
            <a:br>
              <a:rPr lang="fr-FR" sz="1800" dirty="0">
                <a:solidFill>
                  <a:srgbClr val="C5C8C6"/>
                </a:solidFill>
                <a:latin typeface="Consolas" panose="020B0609020204030204" pitchFamily="49" charset="0"/>
              </a:rPr>
            </a:br>
            <a:r>
              <a:rPr lang="fr-FR" sz="1800" dirty="0">
                <a:solidFill>
                  <a:srgbClr val="676867"/>
                </a:solidFill>
                <a:latin typeface="Consolas" panose="020B0609020204030204" pitchFamily="49" charset="0"/>
              </a:rPr>
              <a:t>$</a:t>
            </a:r>
            <a:r>
              <a:rPr lang="fr-FR" sz="1800" dirty="0" err="1">
                <a:solidFill>
                  <a:srgbClr val="6089B4"/>
                </a:solidFill>
                <a:latin typeface="Consolas" panose="020B0609020204030204" pitchFamily="49" charset="0"/>
              </a:rPr>
              <a:t>int</a:t>
            </a:r>
            <a:r>
              <a:rPr lang="fr-FR" sz="1800" dirty="0">
                <a:solidFill>
                  <a:srgbClr val="C5C8C6"/>
                </a:solidFill>
                <a:latin typeface="Consolas" panose="020B0609020204030204" pitchFamily="49" charset="0"/>
              </a:rPr>
              <a:t> </a:t>
            </a:r>
            <a:r>
              <a:rPr lang="fr-FR" sz="1800" dirty="0">
                <a:solidFill>
                  <a:srgbClr val="676867"/>
                </a:solidFill>
                <a:latin typeface="Consolas" panose="020B0609020204030204" pitchFamily="49" charset="0"/>
              </a:rPr>
              <a:t>=</a:t>
            </a:r>
            <a:r>
              <a:rPr lang="fr-FR" sz="1800" dirty="0">
                <a:solidFill>
                  <a:srgbClr val="C5C8C6"/>
                </a:solidFill>
                <a:latin typeface="Consolas" panose="020B0609020204030204" pitchFamily="49" charset="0"/>
              </a:rPr>
              <a:t> </a:t>
            </a:r>
            <a:r>
              <a:rPr lang="fr-FR" sz="1800" dirty="0">
                <a:solidFill>
                  <a:srgbClr val="6089B4"/>
                </a:solidFill>
                <a:latin typeface="Consolas" panose="020B0609020204030204" pitchFamily="49" charset="0"/>
              </a:rPr>
              <a:t>2</a:t>
            </a:r>
            <a:endParaRPr lang="fr-FR" sz="1800" dirty="0">
              <a:solidFill>
                <a:srgbClr val="C5C8C6"/>
              </a:solidFill>
              <a:latin typeface="Consolas" panose="020B0609020204030204" pitchFamily="49" charset="0"/>
            </a:endParaRPr>
          </a:p>
          <a:p>
            <a:pPr algn="l"/>
            <a:r>
              <a:rPr lang="fr-FR" sz="1800" dirty="0">
                <a:solidFill>
                  <a:srgbClr val="676867"/>
                </a:solidFill>
                <a:latin typeface="Consolas" panose="020B0609020204030204" pitchFamily="49" charset="0"/>
              </a:rPr>
              <a:t>$</a:t>
            </a:r>
            <a:r>
              <a:rPr lang="fr-FR" sz="1800" dirty="0">
                <a:solidFill>
                  <a:srgbClr val="6089B4"/>
                </a:solidFill>
                <a:latin typeface="Consolas" panose="020B0609020204030204" pitchFamily="49" charset="0"/>
              </a:rPr>
              <a:t>Liste</a:t>
            </a:r>
            <a:r>
              <a:rPr lang="fr-FR" sz="1800" dirty="0">
                <a:solidFill>
                  <a:srgbClr val="C5C8C6"/>
                </a:solidFill>
                <a:latin typeface="Consolas" panose="020B0609020204030204" pitchFamily="49" charset="0"/>
              </a:rPr>
              <a:t>[</a:t>
            </a:r>
            <a:r>
              <a:rPr lang="fr-FR" sz="1800" dirty="0">
                <a:solidFill>
                  <a:srgbClr val="676867"/>
                </a:solidFill>
                <a:latin typeface="Consolas" panose="020B0609020204030204" pitchFamily="49" charset="0"/>
              </a:rPr>
              <a:t>$</a:t>
            </a:r>
            <a:r>
              <a:rPr lang="fr-FR" sz="1800" dirty="0" err="1">
                <a:solidFill>
                  <a:srgbClr val="6089B4"/>
                </a:solidFill>
                <a:latin typeface="Consolas" panose="020B0609020204030204" pitchFamily="49" charset="0"/>
              </a:rPr>
              <a:t>int</a:t>
            </a:r>
            <a:r>
              <a:rPr lang="fr-FR" sz="1800" dirty="0">
                <a:solidFill>
                  <a:srgbClr val="C5C8C6"/>
                </a:solidFill>
                <a:latin typeface="Consolas" panose="020B0609020204030204" pitchFamily="49" charset="0"/>
              </a:rPr>
              <a:t>]</a:t>
            </a:r>
          </a:p>
          <a:p>
            <a:pPr algn="l"/>
            <a:r>
              <a:rPr lang="fr-FR" sz="1800" dirty="0">
                <a:solidFill>
                  <a:srgbClr val="676867"/>
                </a:solidFill>
                <a:latin typeface="Consolas" panose="020B0609020204030204" pitchFamily="49" charset="0"/>
              </a:rPr>
              <a:t>&gt;</a:t>
            </a:r>
            <a:r>
              <a:rPr lang="fr-FR" sz="1800" dirty="0">
                <a:solidFill>
                  <a:srgbClr val="C5C8C6"/>
                </a:solidFill>
                <a:latin typeface="Consolas" panose="020B0609020204030204" pitchFamily="49" charset="0"/>
              </a:rPr>
              <a:t>Element3</a:t>
            </a:r>
          </a:p>
          <a:p>
            <a:pPr algn="l"/>
            <a:br>
              <a:rPr lang="fr-FR" sz="1800" dirty="0">
                <a:solidFill>
                  <a:srgbClr val="C5C8C6"/>
                </a:solidFill>
                <a:latin typeface="Consolas" panose="020B0609020204030204" pitchFamily="49" charset="0"/>
              </a:rPr>
            </a:br>
            <a:r>
              <a:rPr lang="fr-FR" sz="1800" dirty="0">
                <a:solidFill>
                  <a:srgbClr val="676867"/>
                </a:solidFill>
                <a:latin typeface="Consolas" panose="020B0609020204030204" pitchFamily="49" charset="0"/>
              </a:rPr>
              <a:t>$</a:t>
            </a:r>
            <a:r>
              <a:rPr lang="fr-FR" sz="1800" dirty="0">
                <a:solidFill>
                  <a:srgbClr val="6089B4"/>
                </a:solidFill>
                <a:latin typeface="Consolas" panose="020B0609020204030204" pitchFamily="49" charset="0"/>
              </a:rPr>
              <a:t>Liste</a:t>
            </a:r>
            <a:r>
              <a:rPr lang="fr-FR" sz="1800" dirty="0">
                <a:solidFill>
                  <a:srgbClr val="C5C8C6"/>
                </a:solidFill>
                <a:latin typeface="Consolas" panose="020B0609020204030204" pitchFamily="49" charset="0"/>
              </a:rPr>
              <a:t>[</a:t>
            </a:r>
            <a:r>
              <a:rPr lang="fr-FR" sz="1800" dirty="0">
                <a:solidFill>
                  <a:srgbClr val="6089B4"/>
                </a:solidFill>
                <a:latin typeface="Consolas" panose="020B0609020204030204" pitchFamily="49" charset="0"/>
              </a:rPr>
              <a:t>0</a:t>
            </a:r>
            <a:r>
              <a:rPr lang="fr-FR" sz="1800" dirty="0">
                <a:solidFill>
                  <a:srgbClr val="676867"/>
                </a:solidFill>
                <a:latin typeface="Consolas" panose="020B0609020204030204" pitchFamily="49" charset="0"/>
              </a:rPr>
              <a:t>..</a:t>
            </a:r>
            <a:r>
              <a:rPr lang="fr-FR" sz="1800" dirty="0">
                <a:solidFill>
                  <a:srgbClr val="6089B4"/>
                </a:solidFill>
                <a:latin typeface="Consolas" panose="020B0609020204030204" pitchFamily="49" charset="0"/>
              </a:rPr>
              <a:t>2</a:t>
            </a:r>
            <a:r>
              <a:rPr lang="fr-FR" sz="1800" dirty="0">
                <a:solidFill>
                  <a:srgbClr val="C5C8C6"/>
                </a:solidFill>
                <a:latin typeface="Consolas" panose="020B0609020204030204" pitchFamily="49" charset="0"/>
              </a:rPr>
              <a:t>]</a:t>
            </a:r>
          </a:p>
          <a:p>
            <a:pPr algn="l"/>
            <a:r>
              <a:rPr lang="fr-FR" sz="1800" dirty="0">
                <a:solidFill>
                  <a:srgbClr val="676867"/>
                </a:solidFill>
                <a:latin typeface="Consolas" panose="020B0609020204030204" pitchFamily="49" charset="0"/>
              </a:rPr>
              <a:t>&gt;</a:t>
            </a:r>
            <a:r>
              <a:rPr lang="fr-FR" sz="1800" dirty="0">
                <a:solidFill>
                  <a:srgbClr val="C5C8C6"/>
                </a:solidFill>
                <a:latin typeface="Consolas" panose="020B0609020204030204" pitchFamily="49" charset="0"/>
              </a:rPr>
              <a:t>Element1</a:t>
            </a:r>
          </a:p>
          <a:p>
            <a:pPr algn="l"/>
            <a:r>
              <a:rPr lang="fr-FR" sz="1800" dirty="0">
                <a:solidFill>
                  <a:srgbClr val="676867"/>
                </a:solidFill>
                <a:latin typeface="Consolas" panose="020B0609020204030204" pitchFamily="49" charset="0"/>
              </a:rPr>
              <a:t>&gt;</a:t>
            </a:r>
            <a:r>
              <a:rPr lang="fr-FR" sz="1800" dirty="0">
                <a:solidFill>
                  <a:srgbClr val="C5C8C6"/>
                </a:solidFill>
                <a:latin typeface="Consolas" panose="020B0609020204030204" pitchFamily="49" charset="0"/>
              </a:rPr>
              <a:t>Element2</a:t>
            </a:r>
          </a:p>
          <a:p>
            <a:pPr algn="l"/>
            <a:r>
              <a:rPr lang="fr-FR" sz="1800" dirty="0">
                <a:solidFill>
                  <a:srgbClr val="676867"/>
                </a:solidFill>
                <a:latin typeface="Consolas" panose="020B0609020204030204" pitchFamily="49" charset="0"/>
              </a:rPr>
              <a:t>&gt;</a:t>
            </a:r>
            <a:r>
              <a:rPr lang="fr-FR" sz="1800" dirty="0">
                <a:solidFill>
                  <a:srgbClr val="C5C8C6"/>
                </a:solidFill>
                <a:latin typeface="Consolas" panose="020B0609020204030204" pitchFamily="49" charset="0"/>
              </a:rPr>
              <a:t>Element3</a:t>
            </a:r>
          </a:p>
        </p:txBody>
      </p:sp>
      <p:sp>
        <p:nvSpPr>
          <p:cNvPr id="10" name="ZoneTexte 9">
            <a:extLst>
              <a:ext uri="{FF2B5EF4-FFF2-40B4-BE49-F238E27FC236}">
                <a16:creationId xmlns:a16="http://schemas.microsoft.com/office/drawing/2014/main" id="{6D43B2D8-F6E1-4E20-855D-F082477711D5}"/>
              </a:ext>
            </a:extLst>
          </p:cNvPr>
          <p:cNvSpPr txBox="1"/>
          <p:nvPr/>
        </p:nvSpPr>
        <p:spPr>
          <a:xfrm>
            <a:off x="7036247" y="3460278"/>
            <a:ext cx="4771400" cy="5365571"/>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1800" dirty="0">
                <a:solidFill>
                  <a:srgbClr val="676867"/>
                </a:solidFill>
                <a:latin typeface="Consolas" panose="020B0609020204030204" pitchFamily="49" charset="0"/>
              </a:rPr>
              <a:t>$</a:t>
            </a:r>
            <a:r>
              <a:rPr lang="fr-FR" sz="1800" dirty="0">
                <a:solidFill>
                  <a:srgbClr val="6089B4"/>
                </a:solidFill>
                <a:latin typeface="Consolas" panose="020B0609020204030204" pitchFamily="49" charset="0"/>
              </a:rPr>
              <a:t>Liste</a:t>
            </a:r>
            <a:r>
              <a:rPr lang="fr-FR" sz="1800" dirty="0">
                <a:solidFill>
                  <a:srgbClr val="C5C8C6"/>
                </a:solidFill>
                <a:latin typeface="Consolas" panose="020B0609020204030204" pitchFamily="49" charset="0"/>
              </a:rPr>
              <a:t>[</a:t>
            </a:r>
            <a:r>
              <a:rPr lang="fr-FR" sz="1800" dirty="0">
                <a:solidFill>
                  <a:srgbClr val="6089B4"/>
                </a:solidFill>
                <a:latin typeface="Consolas" panose="020B0609020204030204" pitchFamily="49" charset="0"/>
              </a:rPr>
              <a:t>2</a:t>
            </a:r>
            <a:r>
              <a:rPr lang="fr-FR" sz="1800" dirty="0">
                <a:solidFill>
                  <a:srgbClr val="676867"/>
                </a:solidFill>
                <a:latin typeface="Consolas" panose="020B0609020204030204" pitchFamily="49" charset="0"/>
              </a:rPr>
              <a:t>..</a:t>
            </a:r>
            <a:r>
              <a:rPr lang="fr-FR" sz="1800" dirty="0">
                <a:solidFill>
                  <a:srgbClr val="6089B4"/>
                </a:solidFill>
                <a:latin typeface="Consolas" panose="020B0609020204030204" pitchFamily="49" charset="0"/>
              </a:rPr>
              <a:t>0</a:t>
            </a:r>
            <a:r>
              <a:rPr lang="fr-FR" sz="1800" dirty="0">
                <a:solidFill>
                  <a:srgbClr val="C5C8C6"/>
                </a:solidFill>
                <a:latin typeface="Consolas" panose="020B0609020204030204" pitchFamily="49" charset="0"/>
              </a:rPr>
              <a:t>]</a:t>
            </a:r>
          </a:p>
          <a:p>
            <a:pPr algn="l"/>
            <a:r>
              <a:rPr lang="fr-FR" sz="1800" dirty="0">
                <a:solidFill>
                  <a:srgbClr val="676867"/>
                </a:solidFill>
                <a:latin typeface="Consolas" panose="020B0609020204030204" pitchFamily="49" charset="0"/>
              </a:rPr>
              <a:t>&gt;</a:t>
            </a:r>
            <a:r>
              <a:rPr lang="fr-FR" sz="1800" dirty="0">
                <a:solidFill>
                  <a:srgbClr val="C5C8C6"/>
                </a:solidFill>
                <a:latin typeface="Consolas" panose="020B0609020204030204" pitchFamily="49" charset="0"/>
              </a:rPr>
              <a:t>Element3</a:t>
            </a:r>
          </a:p>
          <a:p>
            <a:pPr algn="l"/>
            <a:r>
              <a:rPr lang="fr-FR" sz="1800" dirty="0">
                <a:solidFill>
                  <a:srgbClr val="676867"/>
                </a:solidFill>
                <a:latin typeface="Consolas" panose="020B0609020204030204" pitchFamily="49" charset="0"/>
              </a:rPr>
              <a:t>&gt;</a:t>
            </a:r>
            <a:r>
              <a:rPr lang="fr-FR" sz="1800" dirty="0">
                <a:solidFill>
                  <a:srgbClr val="C5C8C6"/>
                </a:solidFill>
                <a:latin typeface="Consolas" panose="020B0609020204030204" pitchFamily="49" charset="0"/>
              </a:rPr>
              <a:t>Element2</a:t>
            </a:r>
          </a:p>
          <a:p>
            <a:pPr algn="l"/>
            <a:r>
              <a:rPr lang="fr-FR" sz="1800" dirty="0">
                <a:solidFill>
                  <a:srgbClr val="676867"/>
                </a:solidFill>
                <a:latin typeface="Consolas" panose="020B0609020204030204" pitchFamily="49" charset="0"/>
              </a:rPr>
              <a:t>&gt;</a:t>
            </a:r>
            <a:r>
              <a:rPr lang="fr-FR" sz="1800" dirty="0">
                <a:solidFill>
                  <a:srgbClr val="C5C8C6"/>
                </a:solidFill>
                <a:latin typeface="Consolas" panose="020B0609020204030204" pitchFamily="49" charset="0"/>
              </a:rPr>
              <a:t>Element1</a:t>
            </a:r>
          </a:p>
          <a:p>
            <a:pPr algn="l"/>
            <a:br>
              <a:rPr lang="fr-FR" sz="1800" dirty="0">
                <a:solidFill>
                  <a:srgbClr val="C5C8C6"/>
                </a:solidFill>
                <a:latin typeface="Consolas" panose="020B0609020204030204" pitchFamily="49" charset="0"/>
              </a:rPr>
            </a:br>
            <a:r>
              <a:rPr lang="fr-FR" sz="1800" dirty="0">
                <a:solidFill>
                  <a:srgbClr val="676867"/>
                </a:solidFill>
                <a:latin typeface="Consolas" panose="020B0609020204030204" pitchFamily="49" charset="0"/>
              </a:rPr>
              <a:t>$</a:t>
            </a:r>
            <a:r>
              <a:rPr lang="fr-FR" sz="1800" dirty="0">
                <a:solidFill>
                  <a:srgbClr val="6089B4"/>
                </a:solidFill>
                <a:latin typeface="Consolas" panose="020B0609020204030204" pitchFamily="49" charset="0"/>
              </a:rPr>
              <a:t>Liste</a:t>
            </a:r>
            <a:r>
              <a:rPr lang="fr-FR" sz="1800" dirty="0">
                <a:solidFill>
                  <a:srgbClr val="C5C8C6"/>
                </a:solidFill>
                <a:latin typeface="Consolas" panose="020B0609020204030204" pitchFamily="49" charset="0"/>
              </a:rPr>
              <a:t>[</a:t>
            </a:r>
            <a:r>
              <a:rPr lang="fr-FR" sz="1800" dirty="0">
                <a:solidFill>
                  <a:srgbClr val="6089B4"/>
                </a:solidFill>
                <a:latin typeface="Consolas" panose="020B0609020204030204" pitchFamily="49" charset="0"/>
              </a:rPr>
              <a:t>-1</a:t>
            </a:r>
            <a:r>
              <a:rPr lang="fr-FR" sz="1800" dirty="0">
                <a:solidFill>
                  <a:srgbClr val="C5C8C6"/>
                </a:solidFill>
                <a:latin typeface="Consolas" panose="020B0609020204030204" pitchFamily="49" charset="0"/>
              </a:rPr>
              <a:t>]</a:t>
            </a:r>
          </a:p>
          <a:p>
            <a:pPr algn="l"/>
            <a:r>
              <a:rPr lang="fr-FR" sz="1800" dirty="0">
                <a:solidFill>
                  <a:srgbClr val="676867"/>
                </a:solidFill>
                <a:latin typeface="Consolas" panose="020B0609020204030204" pitchFamily="49" charset="0"/>
              </a:rPr>
              <a:t>&gt;</a:t>
            </a:r>
            <a:r>
              <a:rPr lang="fr-FR" sz="1800" dirty="0">
                <a:solidFill>
                  <a:srgbClr val="C5C8C6"/>
                </a:solidFill>
                <a:latin typeface="Consolas" panose="020B0609020204030204" pitchFamily="49" charset="0"/>
              </a:rPr>
              <a:t> Element5</a:t>
            </a:r>
          </a:p>
          <a:p>
            <a:pPr algn="l"/>
            <a:br>
              <a:rPr lang="fr-FR" sz="1800" dirty="0">
                <a:solidFill>
                  <a:srgbClr val="C5C8C6"/>
                </a:solidFill>
                <a:latin typeface="Consolas" panose="020B0609020204030204" pitchFamily="49" charset="0"/>
              </a:rPr>
            </a:br>
            <a:r>
              <a:rPr lang="fr-FR" sz="1800" dirty="0">
                <a:solidFill>
                  <a:srgbClr val="676867"/>
                </a:solidFill>
                <a:latin typeface="Consolas" panose="020B0609020204030204" pitchFamily="49" charset="0"/>
              </a:rPr>
              <a:t>$</a:t>
            </a:r>
            <a:r>
              <a:rPr lang="fr-FR" sz="1800" dirty="0">
                <a:solidFill>
                  <a:srgbClr val="6089B4"/>
                </a:solidFill>
                <a:latin typeface="Consolas" panose="020B0609020204030204" pitchFamily="49" charset="0"/>
              </a:rPr>
              <a:t>Liste</a:t>
            </a:r>
            <a:r>
              <a:rPr lang="fr-FR" sz="1800" dirty="0">
                <a:solidFill>
                  <a:srgbClr val="C5C8C6"/>
                </a:solidFill>
                <a:latin typeface="Consolas" panose="020B0609020204030204" pitchFamily="49" charset="0"/>
              </a:rPr>
              <a:t>[</a:t>
            </a:r>
            <a:r>
              <a:rPr lang="fr-FR" sz="1800" dirty="0">
                <a:solidFill>
                  <a:srgbClr val="6089B4"/>
                </a:solidFill>
                <a:latin typeface="Consolas" panose="020B0609020204030204" pitchFamily="49" charset="0"/>
              </a:rPr>
              <a:t>-2</a:t>
            </a:r>
            <a:r>
              <a:rPr lang="fr-FR" sz="1800" dirty="0">
                <a:solidFill>
                  <a:srgbClr val="C5C8C6"/>
                </a:solidFill>
                <a:latin typeface="Consolas" panose="020B0609020204030204" pitchFamily="49" charset="0"/>
              </a:rPr>
              <a:t>]</a:t>
            </a:r>
          </a:p>
          <a:p>
            <a:pPr algn="l"/>
            <a:r>
              <a:rPr lang="fr-FR" sz="1800" dirty="0">
                <a:solidFill>
                  <a:srgbClr val="676867"/>
                </a:solidFill>
                <a:latin typeface="Consolas" panose="020B0609020204030204" pitchFamily="49" charset="0"/>
              </a:rPr>
              <a:t>&gt;</a:t>
            </a:r>
            <a:r>
              <a:rPr lang="fr-FR" sz="1800" dirty="0">
                <a:solidFill>
                  <a:srgbClr val="C5C8C6"/>
                </a:solidFill>
                <a:latin typeface="Consolas" panose="020B0609020204030204" pitchFamily="49" charset="0"/>
              </a:rPr>
              <a:t> Element4</a:t>
            </a:r>
          </a:p>
          <a:p>
            <a:pPr algn="l"/>
            <a:br>
              <a:rPr lang="fr-FR" sz="1800" dirty="0">
                <a:solidFill>
                  <a:srgbClr val="C5C8C6"/>
                </a:solidFill>
                <a:latin typeface="Consolas" panose="020B0609020204030204" pitchFamily="49" charset="0"/>
              </a:rPr>
            </a:br>
            <a:br>
              <a:rPr lang="fr-FR" sz="1800" dirty="0">
                <a:solidFill>
                  <a:srgbClr val="C5C8C6"/>
                </a:solidFill>
                <a:latin typeface="Consolas" panose="020B0609020204030204" pitchFamily="49" charset="0"/>
              </a:rPr>
            </a:br>
            <a:endParaRPr lang="fr-FR" sz="1800" dirty="0">
              <a:solidFill>
                <a:srgbClr val="C5C8C6"/>
              </a:solidFill>
              <a:latin typeface="Consolas" panose="020B0609020204030204" pitchFamily="49" charset="0"/>
            </a:endParaRPr>
          </a:p>
          <a:p>
            <a:pPr algn="l"/>
            <a:endParaRPr lang="fr-FR" sz="1800" dirty="0">
              <a:solidFill>
                <a:srgbClr val="C5C8C6"/>
              </a:solidFill>
              <a:latin typeface="Consolas" panose="020B0609020204030204" pitchFamily="49" charset="0"/>
            </a:endParaRPr>
          </a:p>
          <a:p>
            <a:pPr algn="l"/>
            <a:endParaRPr lang="fr-FR" sz="1800" dirty="0">
              <a:solidFill>
                <a:srgbClr val="C5C8C6"/>
              </a:solidFill>
              <a:latin typeface="Consolas" panose="020B0609020204030204" pitchFamily="49" charset="0"/>
            </a:endParaRPr>
          </a:p>
          <a:p>
            <a:pPr algn="l"/>
            <a:br>
              <a:rPr lang="fr-FR" sz="1800" dirty="0">
                <a:solidFill>
                  <a:srgbClr val="C5C8C6"/>
                </a:solidFill>
                <a:latin typeface="Consolas" panose="020B0609020204030204" pitchFamily="49" charset="0"/>
              </a:rPr>
            </a:br>
            <a:br>
              <a:rPr lang="fr-FR" sz="1800" dirty="0">
                <a:solidFill>
                  <a:srgbClr val="C5C8C6"/>
                </a:solidFill>
                <a:latin typeface="Consolas" panose="020B0609020204030204" pitchFamily="49" charset="0"/>
              </a:rPr>
            </a:br>
            <a:br>
              <a:rPr lang="fr-FR" sz="1800" dirty="0">
                <a:solidFill>
                  <a:srgbClr val="C5C8C6"/>
                </a:solidFill>
                <a:latin typeface="Consolas" panose="020B0609020204030204" pitchFamily="49" charset="0"/>
              </a:rPr>
            </a:br>
            <a:endParaRPr lang="fr-FR" sz="1800" dirty="0">
              <a:solidFill>
                <a:srgbClr val="C5C8C6"/>
              </a:solidFill>
              <a:latin typeface="Consolas" panose="020B0609020204030204" pitchFamily="49" charset="0"/>
            </a:endParaRPr>
          </a:p>
        </p:txBody>
      </p:sp>
    </p:spTree>
    <p:extLst>
      <p:ext uri="{BB962C8B-B14F-4D97-AF65-F5344CB8AC3E}">
        <p14:creationId xmlns:p14="http://schemas.microsoft.com/office/powerpoint/2010/main" val="68772405"/>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 199">
            <a:extLst>
              <a:ext uri="{FF2B5EF4-FFF2-40B4-BE49-F238E27FC236}">
                <a16:creationId xmlns:a16="http://schemas.microsoft.com/office/drawing/2014/main" id="{2C446B46-D7FA-4062-B481-B4B08CE01402}"/>
              </a:ext>
            </a:extLst>
          </p:cNvPr>
          <p:cNvSpPr/>
          <p:nvPr/>
        </p:nvSpPr>
        <p:spPr>
          <a:xfrm>
            <a:off x="1326580" y="1872893"/>
            <a:ext cx="11469026" cy="680155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Les opérateurs de comparaisons permettent d’effectuer un test sur la valeur d’une variable.</a:t>
            </a:r>
          </a:p>
          <a:p>
            <a:pPr algn="l">
              <a:lnSpc>
                <a:spcPct val="150000"/>
              </a:lnSpc>
              <a:spcBef>
                <a:spcPts val="1500"/>
              </a:spcBef>
              <a:buClr>
                <a:srgbClr val="A4140E"/>
              </a:buClr>
              <a:buSzPct val="120000"/>
              <a:defRPr sz="1800"/>
            </a:pPr>
            <a:r>
              <a:rPr lang="fr-FR" sz="1800" b="1">
                <a:solidFill>
                  <a:srgbClr val="BE1911"/>
                </a:solidFill>
                <a:latin typeface="Montserrat Semi" charset="0"/>
                <a:ea typeface="Montserrat Semi" charset="0"/>
                <a:cs typeface="Montserrat Semi" charset="0"/>
                <a:sym typeface="Calibri"/>
              </a:rPr>
              <a:t>-EQ : Opérateur d’égalité</a:t>
            </a: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indent="-317500" algn="l">
              <a:lnSpc>
                <a:spcPct val="150000"/>
              </a:lnSpc>
              <a:spcBef>
                <a:spcPts val="1500"/>
              </a:spcBef>
              <a:buClr>
                <a:srgbClr val="A4140E"/>
              </a:buClr>
              <a:buSzPct val="120000"/>
              <a:buFontTx/>
              <a:buChar char="☉"/>
              <a:defRPr sz="1800"/>
            </a:pPr>
            <a:endParaRPr lang="fr-FR" sz="1800">
              <a:solidFill>
                <a:srgbClr val="353533"/>
              </a:solidFill>
              <a:latin typeface="Montserrat Light" charset="0"/>
              <a:ea typeface="Montserrat Light" charset="0"/>
              <a:cs typeface="Montserrat Light" charset="0"/>
              <a:sym typeface="Arial"/>
            </a:endParaRPr>
          </a:p>
          <a:p>
            <a:pPr lvl="8" algn="just">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lvl="8" algn="just">
              <a:lnSpc>
                <a:spcPct val="150000"/>
              </a:lnSpc>
              <a:spcBef>
                <a:spcPts val="1500"/>
              </a:spcBef>
              <a:buClr>
                <a:srgbClr val="A4140E"/>
              </a:buClr>
              <a:buSzPct val="120000"/>
              <a:defRPr sz="1800"/>
            </a:pPr>
            <a:r>
              <a:rPr lang="fr-FR" sz="1800">
                <a:solidFill>
                  <a:srgbClr val="353533"/>
                </a:solidFill>
                <a:latin typeface="Montserrat Light" charset="0"/>
                <a:ea typeface="Montserrat Light" charset="0"/>
                <a:cs typeface="Montserrat Light" charset="0"/>
                <a:sym typeface="Arial"/>
              </a:rPr>
              <a:t>-</a:t>
            </a:r>
            <a:r>
              <a:rPr lang="fr-FR" sz="1800" b="1">
                <a:solidFill>
                  <a:srgbClr val="BE1911"/>
                </a:solidFill>
                <a:latin typeface="Montserrat Semi" charset="0"/>
                <a:ea typeface="Montserrat Semi" charset="0"/>
                <a:cs typeface="Montserrat Semi" charset="0"/>
                <a:sym typeface="Calibri"/>
              </a:rPr>
              <a:t>LIKE = Opérateur </a:t>
            </a:r>
            <a:r>
              <a:rPr lang="fr-FR" sz="1800" b="1" err="1">
                <a:solidFill>
                  <a:srgbClr val="BE1911"/>
                </a:solidFill>
                <a:latin typeface="Montserrat Semi" charset="0"/>
                <a:ea typeface="Montserrat Semi" charset="0"/>
                <a:cs typeface="Montserrat Semi" charset="0"/>
                <a:sym typeface="Calibri"/>
              </a:rPr>
              <a:t>WildCard</a:t>
            </a:r>
            <a:endParaRPr lang="fr-FR" sz="1800">
              <a:solidFill>
                <a:srgbClr val="353533"/>
              </a:solidFill>
              <a:latin typeface="Montserrat Light" charset="0"/>
              <a:ea typeface="Montserrat Light" charset="0"/>
              <a:cs typeface="Montserrat Light" charset="0"/>
              <a:sym typeface="Arial"/>
            </a:endParaRPr>
          </a:p>
          <a:p>
            <a:pPr lvl="8" algn="just">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algn="l"/>
            <a:r>
              <a:rPr lang="fr-FR" sz="2800">
                <a:solidFill>
                  <a:srgbClr val="C5C8C6"/>
                </a:solidFill>
                <a:latin typeface="Consolas" panose="020B0609020204030204" pitchFamily="49" charset="0"/>
              </a:rPr>
              <a:t> </a:t>
            </a: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lvl="3"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18</a:t>
            </a:fld>
            <a:endParaRPr/>
          </a:p>
        </p:txBody>
      </p:sp>
      <p:sp>
        <p:nvSpPr>
          <p:cNvPr id="202" name="Shape 202"/>
          <p:cNvSpPr>
            <a:spLocks noGrp="1"/>
          </p:cNvSpPr>
          <p:nvPr>
            <p:ph type="title" idx="4294967295"/>
          </p:nvPr>
        </p:nvSpPr>
        <p:spPr>
          <a:xfrm>
            <a:off x="2081213" y="3175"/>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Les Opérateurs de comparaisons</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#3</a:t>
            </a:r>
            <a:endParaRPr sz="3500">
              <a:latin typeface="Montserrat Light" charset="0"/>
              <a:ea typeface="Montserrat Light" charset="0"/>
              <a:cs typeface="Montserrat Light" charset="0"/>
            </a:endParaRPr>
          </a:p>
        </p:txBody>
      </p:sp>
      <p:sp>
        <p:nvSpPr>
          <p:cNvPr id="8" name="ZoneTexte 7">
            <a:extLst>
              <a:ext uri="{FF2B5EF4-FFF2-40B4-BE49-F238E27FC236}">
                <a16:creationId xmlns:a16="http://schemas.microsoft.com/office/drawing/2014/main" id="{D771F9A4-268A-49FC-A5FD-DB7EBBB2BE1E}"/>
              </a:ext>
            </a:extLst>
          </p:cNvPr>
          <p:cNvSpPr txBox="1"/>
          <p:nvPr/>
        </p:nvSpPr>
        <p:spPr>
          <a:xfrm>
            <a:off x="1326580" y="3129513"/>
            <a:ext cx="11203170" cy="1395254"/>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2800" dirty="0">
                <a:solidFill>
                  <a:srgbClr val="676867"/>
                </a:solidFill>
                <a:latin typeface="Consolas" panose="020B0609020204030204" pitchFamily="49" charset="0"/>
              </a:rPr>
              <a:t>$</a:t>
            </a:r>
            <a:r>
              <a:rPr lang="fr-FR" sz="2800" dirty="0">
                <a:solidFill>
                  <a:srgbClr val="6089B4"/>
                </a:solidFill>
                <a:latin typeface="Consolas" panose="020B0609020204030204" pitchFamily="49" charset="0"/>
              </a:rPr>
              <a:t>Variable</a:t>
            </a:r>
            <a:r>
              <a:rPr lang="fr-FR" sz="2800" dirty="0">
                <a:solidFill>
                  <a:srgbClr val="C5C8C6"/>
                </a:solidFill>
                <a:latin typeface="Consolas" panose="020B0609020204030204" pitchFamily="49" charset="0"/>
              </a:rPr>
              <a:t> </a:t>
            </a:r>
            <a:r>
              <a:rPr lang="fr-FR" sz="2800" dirty="0">
                <a:solidFill>
                  <a:srgbClr val="676867"/>
                </a:solidFill>
                <a:latin typeface="Consolas" panose="020B0609020204030204" pitchFamily="49" charset="0"/>
              </a:rPr>
              <a:t>=</a:t>
            </a:r>
            <a:r>
              <a:rPr lang="fr-FR" sz="2800" dirty="0">
                <a:solidFill>
                  <a:srgbClr val="C5C8C6"/>
                </a:solidFill>
                <a:latin typeface="Consolas" panose="020B0609020204030204" pitchFamily="49" charset="0"/>
              </a:rPr>
              <a:t> </a:t>
            </a:r>
            <a:r>
              <a:rPr lang="fr-FR" sz="2800" dirty="0">
                <a:solidFill>
                  <a:srgbClr val="C7444A"/>
                </a:solidFill>
                <a:latin typeface="Consolas" panose="020B0609020204030204" pitchFamily="49" charset="0"/>
              </a:rPr>
              <a:t>1</a:t>
            </a:r>
            <a:endParaRPr lang="fr-FR" sz="2800" dirty="0">
              <a:solidFill>
                <a:srgbClr val="C5C8C6"/>
              </a:solidFill>
              <a:latin typeface="Consolas" panose="020B0609020204030204" pitchFamily="49" charset="0"/>
            </a:endParaRPr>
          </a:p>
          <a:p>
            <a:pPr algn="l"/>
            <a:r>
              <a:rPr lang="fr-FR" sz="2800" dirty="0">
                <a:solidFill>
                  <a:srgbClr val="676867"/>
                </a:solidFill>
                <a:latin typeface="Consolas" panose="020B0609020204030204" pitchFamily="49" charset="0"/>
              </a:rPr>
              <a:t>$</a:t>
            </a:r>
            <a:r>
              <a:rPr lang="fr-FR" sz="2800" dirty="0">
                <a:solidFill>
                  <a:srgbClr val="6089B4"/>
                </a:solidFill>
                <a:latin typeface="Consolas" panose="020B0609020204030204" pitchFamily="49" charset="0"/>
              </a:rPr>
              <a:t>Variable</a:t>
            </a:r>
            <a:r>
              <a:rPr lang="fr-FR" sz="2800" dirty="0">
                <a:solidFill>
                  <a:srgbClr val="C5C8C6"/>
                </a:solidFill>
                <a:latin typeface="Consolas" panose="020B0609020204030204" pitchFamily="49" charset="0"/>
              </a:rPr>
              <a:t> </a:t>
            </a:r>
            <a:r>
              <a:rPr lang="fr-FR" sz="2800" dirty="0">
                <a:solidFill>
                  <a:srgbClr val="676867"/>
                </a:solidFill>
                <a:latin typeface="Consolas" panose="020B0609020204030204" pitchFamily="49" charset="0"/>
              </a:rPr>
              <a:t>-eq</a:t>
            </a:r>
            <a:r>
              <a:rPr lang="fr-FR" sz="2800" dirty="0">
                <a:solidFill>
                  <a:srgbClr val="C5C8C6"/>
                </a:solidFill>
                <a:latin typeface="Consolas" panose="020B0609020204030204" pitchFamily="49" charset="0"/>
              </a:rPr>
              <a:t> </a:t>
            </a:r>
            <a:r>
              <a:rPr lang="fr-FR" sz="2800" dirty="0">
                <a:solidFill>
                  <a:srgbClr val="C7444A"/>
                </a:solidFill>
                <a:latin typeface="Consolas" panose="020B0609020204030204" pitchFamily="49" charset="0"/>
              </a:rPr>
              <a:t>1</a:t>
            </a:r>
            <a:endParaRPr lang="fr-FR" sz="2800" dirty="0">
              <a:solidFill>
                <a:srgbClr val="C5C8C6"/>
              </a:solidFill>
              <a:latin typeface="Consolas" panose="020B0609020204030204" pitchFamily="49" charset="0"/>
            </a:endParaRPr>
          </a:p>
          <a:p>
            <a:pPr algn="l"/>
            <a:r>
              <a:rPr lang="fr-FR" sz="2800" dirty="0">
                <a:solidFill>
                  <a:srgbClr val="676867"/>
                </a:solidFill>
                <a:latin typeface="Consolas" panose="020B0609020204030204" pitchFamily="49" charset="0"/>
              </a:rPr>
              <a:t>PS&gt;</a:t>
            </a:r>
            <a:r>
              <a:rPr lang="fr-FR" sz="2800" dirty="0" err="1">
                <a:solidFill>
                  <a:srgbClr val="C5C8C6"/>
                </a:solidFill>
                <a:latin typeface="Consolas" panose="020B0609020204030204" pitchFamily="49" charset="0"/>
              </a:rPr>
              <a:t>True</a:t>
            </a:r>
            <a:endParaRPr lang="fr-FR" sz="2800" dirty="0">
              <a:solidFill>
                <a:srgbClr val="C5C8C6"/>
              </a:solidFill>
              <a:latin typeface="Consolas" panose="020B0609020204030204" pitchFamily="49" charset="0"/>
            </a:endParaRPr>
          </a:p>
        </p:txBody>
      </p:sp>
      <p:sp>
        <p:nvSpPr>
          <p:cNvPr id="10" name="ZoneTexte 9">
            <a:extLst>
              <a:ext uri="{FF2B5EF4-FFF2-40B4-BE49-F238E27FC236}">
                <a16:creationId xmlns:a16="http://schemas.microsoft.com/office/drawing/2014/main" id="{632F0F0A-4AE7-4BAD-9EFC-16A399FBE10C}"/>
              </a:ext>
            </a:extLst>
          </p:cNvPr>
          <p:cNvSpPr txBox="1"/>
          <p:nvPr/>
        </p:nvSpPr>
        <p:spPr>
          <a:xfrm>
            <a:off x="1326580" y="5878275"/>
            <a:ext cx="11203170" cy="1395254"/>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2800" dirty="0">
                <a:solidFill>
                  <a:srgbClr val="676867"/>
                </a:solidFill>
                <a:latin typeface="Consolas" panose="020B0609020204030204" pitchFamily="49" charset="0"/>
              </a:rPr>
              <a:t>$</a:t>
            </a:r>
            <a:r>
              <a:rPr lang="fr-FR" sz="2800" dirty="0">
                <a:solidFill>
                  <a:srgbClr val="6089B4"/>
                </a:solidFill>
                <a:latin typeface="Consolas" panose="020B0609020204030204" pitchFamily="49" charset="0"/>
              </a:rPr>
              <a:t>Variable</a:t>
            </a:r>
            <a:r>
              <a:rPr lang="fr-FR" sz="2800" dirty="0">
                <a:solidFill>
                  <a:srgbClr val="C5C8C6"/>
                </a:solidFill>
                <a:latin typeface="Consolas" panose="020B0609020204030204" pitchFamily="49" charset="0"/>
              </a:rPr>
              <a:t> </a:t>
            </a:r>
            <a:r>
              <a:rPr lang="fr-FR" sz="2800" dirty="0">
                <a:solidFill>
                  <a:srgbClr val="676867"/>
                </a:solidFill>
                <a:latin typeface="Consolas" panose="020B0609020204030204" pitchFamily="49" charset="0"/>
              </a:rPr>
              <a:t>=</a:t>
            </a:r>
            <a:r>
              <a:rPr lang="fr-FR" sz="2800" dirty="0">
                <a:solidFill>
                  <a:srgbClr val="C5C8C6"/>
                </a:solidFill>
                <a:latin typeface="Consolas" panose="020B0609020204030204" pitchFamily="49" charset="0"/>
              </a:rPr>
              <a:t> </a:t>
            </a:r>
            <a:r>
              <a:rPr lang="fr-FR" sz="2800" dirty="0">
                <a:solidFill>
                  <a:srgbClr val="9AA83A"/>
                </a:solidFill>
                <a:latin typeface="Consolas" panose="020B0609020204030204" pitchFamily="49" charset="0"/>
              </a:rPr>
              <a:t>"Texte"</a:t>
            </a:r>
            <a:endParaRPr lang="fr-FR" sz="2800" dirty="0">
              <a:solidFill>
                <a:srgbClr val="C5C8C6"/>
              </a:solidFill>
              <a:latin typeface="Consolas" panose="020B0609020204030204" pitchFamily="49" charset="0"/>
            </a:endParaRPr>
          </a:p>
          <a:p>
            <a:pPr algn="l"/>
            <a:r>
              <a:rPr lang="fr-FR" sz="2800" dirty="0">
                <a:solidFill>
                  <a:srgbClr val="676867"/>
                </a:solidFill>
                <a:latin typeface="Consolas" panose="020B0609020204030204" pitchFamily="49" charset="0"/>
              </a:rPr>
              <a:t>$</a:t>
            </a:r>
            <a:r>
              <a:rPr lang="fr-FR" sz="2800" dirty="0">
                <a:solidFill>
                  <a:srgbClr val="6089B4"/>
                </a:solidFill>
                <a:latin typeface="Consolas" panose="020B0609020204030204" pitchFamily="49" charset="0"/>
              </a:rPr>
              <a:t>Variable</a:t>
            </a:r>
            <a:r>
              <a:rPr lang="fr-FR" sz="2800" dirty="0">
                <a:solidFill>
                  <a:srgbClr val="C5C8C6"/>
                </a:solidFill>
                <a:latin typeface="Consolas" panose="020B0609020204030204" pitchFamily="49" charset="0"/>
              </a:rPr>
              <a:t> </a:t>
            </a:r>
            <a:r>
              <a:rPr lang="fr-FR" sz="2800" dirty="0">
                <a:solidFill>
                  <a:srgbClr val="676867"/>
                </a:solidFill>
                <a:latin typeface="Consolas" panose="020B0609020204030204" pitchFamily="49" charset="0"/>
              </a:rPr>
              <a:t>-like</a:t>
            </a:r>
            <a:r>
              <a:rPr lang="fr-FR" sz="2800" dirty="0">
                <a:solidFill>
                  <a:srgbClr val="C5C8C6"/>
                </a:solidFill>
                <a:latin typeface="Consolas" panose="020B0609020204030204" pitchFamily="49" charset="0"/>
              </a:rPr>
              <a:t> </a:t>
            </a:r>
            <a:r>
              <a:rPr lang="fr-FR" sz="2800" dirty="0">
                <a:solidFill>
                  <a:srgbClr val="9AA83A"/>
                </a:solidFill>
                <a:latin typeface="Consolas" panose="020B0609020204030204" pitchFamily="49" charset="0"/>
              </a:rPr>
              <a:t>"Tex*"</a:t>
            </a:r>
          </a:p>
          <a:p>
            <a:pPr algn="l"/>
            <a:r>
              <a:rPr lang="fr-FR" sz="2800" dirty="0">
                <a:solidFill>
                  <a:srgbClr val="676867"/>
                </a:solidFill>
                <a:latin typeface="Consolas" panose="020B0609020204030204" pitchFamily="49" charset="0"/>
              </a:rPr>
              <a:t>PS&gt;</a:t>
            </a:r>
            <a:r>
              <a:rPr lang="fr-FR" sz="2800" dirty="0" err="1">
                <a:solidFill>
                  <a:srgbClr val="C5C8C6"/>
                </a:solidFill>
                <a:latin typeface="Consolas" panose="020B0609020204030204" pitchFamily="49" charset="0"/>
              </a:rPr>
              <a:t>True</a:t>
            </a:r>
            <a:endParaRPr lang="fr-FR" sz="2800" dirty="0">
              <a:solidFill>
                <a:srgbClr val="C5C8C6"/>
              </a:solidFill>
              <a:latin typeface="Consolas" panose="020B0609020204030204" pitchFamily="49" charset="0"/>
            </a:endParaRPr>
          </a:p>
        </p:txBody>
      </p:sp>
    </p:spTree>
    <p:extLst>
      <p:ext uri="{BB962C8B-B14F-4D97-AF65-F5344CB8AC3E}">
        <p14:creationId xmlns:p14="http://schemas.microsoft.com/office/powerpoint/2010/main" val="6568418"/>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19</a:t>
            </a:fld>
            <a:endParaRPr/>
          </a:p>
        </p:txBody>
      </p:sp>
      <p:sp>
        <p:nvSpPr>
          <p:cNvPr id="202" name="Shape 202"/>
          <p:cNvSpPr>
            <a:spLocks noGrp="1"/>
          </p:cNvSpPr>
          <p:nvPr>
            <p:ph type="title" idx="4294967295"/>
          </p:nvPr>
        </p:nvSpPr>
        <p:spPr>
          <a:xfrm>
            <a:off x="2081213" y="3175"/>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Les Opérateurs de comparaison</a:t>
            </a:r>
            <a:endParaRPr b="1">
              <a:solidFill>
                <a:srgbClr val="353533"/>
              </a:solidFill>
              <a:latin typeface="Montserrat Semi" charset="0"/>
              <a:ea typeface="Montserrat Semi" charset="0"/>
              <a:cs typeface="Montserrat Semi" charset="0"/>
            </a:endParaRPr>
          </a:p>
        </p:txBody>
      </p:sp>
      <p:sp>
        <p:nvSpPr>
          <p:cNvPr id="28" name="Shape 199"/>
          <p:cNvSpPr/>
          <p:nvPr/>
        </p:nvSpPr>
        <p:spPr>
          <a:xfrm>
            <a:off x="1268964" y="1536705"/>
            <a:ext cx="11469026" cy="749701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lstStyle/>
          <a:p>
            <a:pPr algn="l">
              <a:lnSpc>
                <a:spcPct val="150000"/>
              </a:lnSpc>
              <a:spcBef>
                <a:spcPts val="1500"/>
              </a:spcBef>
              <a:buClr>
                <a:srgbClr val="A4140E"/>
              </a:buClr>
              <a:buSzPct val="120000"/>
              <a:defRPr sz="1800"/>
            </a:pPr>
            <a:r>
              <a:rPr lang="fr-FR" sz="1800" b="1">
                <a:solidFill>
                  <a:srgbClr val="BE1911"/>
                </a:solidFill>
                <a:latin typeface="Montserrat Semi" charset="0"/>
                <a:ea typeface="Montserrat Light" charset="0"/>
                <a:cs typeface="Montserrat Light" charset="0"/>
                <a:sym typeface="Calibri"/>
              </a:rPr>
              <a:t>Les opérateurs</a:t>
            </a: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marL="285750" indent="-285750" algn="l">
              <a:lnSpc>
                <a:spcPct val="150000"/>
              </a:lnSpc>
              <a:spcBef>
                <a:spcPts val="1500"/>
              </a:spcBef>
              <a:buClr>
                <a:srgbClr val="A4140E"/>
              </a:buClr>
              <a:buSzPct val="120000"/>
              <a:buFont typeface="Arial" panose="020B0604020202020204" pitchFamily="34" charset="0"/>
              <a:buChar char="•"/>
              <a:defRPr sz="1800"/>
            </a:pPr>
            <a:endParaRPr lang="fr-FR" sz="1800" b="1">
              <a:solidFill>
                <a:srgbClr val="BE1911"/>
              </a:solidFill>
              <a:latin typeface="Montserrat Semi"/>
              <a:ea typeface="Montserrat Light" charset="0"/>
              <a:cs typeface="Montserrat Light" charset="0"/>
            </a:endParaRPr>
          </a:p>
          <a:p>
            <a:pPr marL="285750" indent="-285750" algn="l">
              <a:lnSpc>
                <a:spcPct val="150000"/>
              </a:lnSpc>
              <a:spcBef>
                <a:spcPts val="1500"/>
              </a:spcBef>
              <a:buClr>
                <a:srgbClr val="A4140E"/>
              </a:buClr>
              <a:buSzPct val="120000"/>
              <a:buFont typeface="Arial" panose="020B0604020202020204" pitchFamily="34" charset="0"/>
              <a:buChar char="•"/>
              <a:defRPr sz="1800"/>
            </a:pPr>
            <a:endParaRPr lang="fr-FR" sz="1800" b="1">
              <a:solidFill>
                <a:srgbClr val="BE1911"/>
              </a:solidFill>
              <a:latin typeface="Montserrat Semi"/>
              <a:ea typeface="Montserrat Light" charset="0"/>
              <a:cs typeface="Montserrat Light" charset="0"/>
            </a:endParaRPr>
          </a:p>
          <a:p>
            <a:pPr marL="285750" indent="-285750" algn="l">
              <a:lnSpc>
                <a:spcPct val="150000"/>
              </a:lnSpc>
              <a:spcBef>
                <a:spcPts val="1500"/>
              </a:spcBef>
              <a:buClr>
                <a:srgbClr val="A4140E"/>
              </a:buClr>
              <a:buSzPct val="120000"/>
              <a:buFont typeface="Arial" panose="020B0604020202020204" pitchFamily="34" charset="0"/>
              <a:buChar char="•"/>
              <a:defRPr sz="1800"/>
            </a:pPr>
            <a:endParaRPr lang="fr-FR" sz="1800" b="1">
              <a:solidFill>
                <a:srgbClr val="BE1911"/>
              </a:solidFill>
              <a:latin typeface="Montserrat Semi"/>
              <a:ea typeface="Montserrat Light" charset="0"/>
              <a:cs typeface="Montserrat Light" charset="0"/>
            </a:endParaRPr>
          </a:p>
          <a:p>
            <a:pPr marL="285750" indent="-285750" algn="l">
              <a:lnSpc>
                <a:spcPct val="150000"/>
              </a:lnSpc>
              <a:spcBef>
                <a:spcPts val="1500"/>
              </a:spcBef>
              <a:buClr>
                <a:srgbClr val="A4140E"/>
              </a:buClr>
              <a:buSzPct val="120000"/>
              <a:buFont typeface="Arial" panose="020B0604020202020204" pitchFamily="34" charset="0"/>
              <a:buChar char="•"/>
              <a:defRPr sz="1800"/>
            </a:pPr>
            <a:r>
              <a:rPr lang="fr-FR" sz="1800" b="1">
                <a:solidFill>
                  <a:srgbClr val="BE1911"/>
                </a:solidFill>
                <a:latin typeface="Montserrat Semi"/>
                <a:ea typeface="Montserrat Light" charset="0"/>
                <a:cs typeface="Montserrat Light" charset="0"/>
              </a:rPr>
              <a:t>Ces opérateurs, précédés de la lettre « C » (-</a:t>
            </a:r>
            <a:r>
              <a:rPr lang="fr-FR" sz="1800" b="1" err="1">
                <a:solidFill>
                  <a:srgbClr val="BE1911"/>
                </a:solidFill>
                <a:latin typeface="Montserrat Semi"/>
                <a:ea typeface="Montserrat Light" charset="0"/>
                <a:cs typeface="Montserrat Light" charset="0"/>
              </a:rPr>
              <a:t>ceq</a:t>
            </a:r>
            <a:r>
              <a:rPr lang="fr-FR" sz="1800" b="1">
                <a:solidFill>
                  <a:srgbClr val="BE1911"/>
                </a:solidFill>
                <a:latin typeface="Montserrat Semi"/>
                <a:ea typeface="Montserrat Light" charset="0"/>
                <a:cs typeface="Montserrat Light" charset="0"/>
              </a:rPr>
              <a:t> , -</a:t>
            </a:r>
            <a:r>
              <a:rPr lang="fr-FR" sz="1800" b="1" err="1">
                <a:solidFill>
                  <a:srgbClr val="BE1911"/>
                </a:solidFill>
                <a:latin typeface="Montserrat Semi"/>
                <a:ea typeface="Montserrat Light" charset="0"/>
                <a:cs typeface="Montserrat Light" charset="0"/>
              </a:rPr>
              <a:t>clike</a:t>
            </a:r>
            <a:r>
              <a:rPr lang="fr-FR" sz="1800" b="1">
                <a:solidFill>
                  <a:srgbClr val="BE1911"/>
                </a:solidFill>
                <a:latin typeface="Montserrat Semi"/>
                <a:ea typeface="Montserrat Light" charset="0"/>
                <a:cs typeface="Montserrat Light" charset="0"/>
              </a:rPr>
              <a:t>, …) rend la comparaison sensible à la case</a:t>
            </a:r>
          </a:p>
          <a:p>
            <a:pPr marL="285750" indent="-285750" algn="l">
              <a:lnSpc>
                <a:spcPct val="150000"/>
              </a:lnSpc>
              <a:spcBef>
                <a:spcPts val="1500"/>
              </a:spcBef>
              <a:buClr>
                <a:srgbClr val="A4140E"/>
              </a:buClr>
              <a:buSzPct val="120000"/>
              <a:buFont typeface="Arial" panose="020B0604020202020204" pitchFamily="34" charset="0"/>
              <a:buChar char="•"/>
              <a:defRPr sz="1800"/>
            </a:pPr>
            <a:r>
              <a:rPr lang="fr-FR" sz="1800" b="1">
                <a:solidFill>
                  <a:srgbClr val="BE1911"/>
                </a:solidFill>
                <a:latin typeface="Montserrat Semi"/>
                <a:ea typeface="Montserrat Light" charset="0"/>
                <a:cs typeface="Montserrat Light" charset="0"/>
              </a:rPr>
              <a:t>Ces opérateurs, précédés « Not » (-</a:t>
            </a:r>
            <a:r>
              <a:rPr lang="fr-FR" sz="1800" b="1" err="1">
                <a:solidFill>
                  <a:srgbClr val="BE1911"/>
                </a:solidFill>
                <a:latin typeface="Montserrat Semi"/>
                <a:ea typeface="Montserrat Light" charset="0"/>
                <a:cs typeface="Montserrat Light" charset="0"/>
              </a:rPr>
              <a:t>notlike</a:t>
            </a:r>
            <a:r>
              <a:rPr lang="fr-FR" sz="1800" b="1">
                <a:solidFill>
                  <a:srgbClr val="BE1911"/>
                </a:solidFill>
                <a:latin typeface="Montserrat Semi"/>
                <a:ea typeface="Montserrat Light" charset="0"/>
                <a:cs typeface="Montserrat Light" charset="0"/>
              </a:rPr>
              <a:t>, -</a:t>
            </a:r>
            <a:r>
              <a:rPr lang="fr-FR" sz="1800" b="1" err="1">
                <a:solidFill>
                  <a:srgbClr val="BE1911"/>
                </a:solidFill>
                <a:latin typeface="Montserrat Semi"/>
                <a:ea typeface="Montserrat Light" charset="0"/>
                <a:cs typeface="Montserrat Light" charset="0"/>
              </a:rPr>
              <a:t>notmatch</a:t>
            </a:r>
            <a:r>
              <a:rPr lang="fr-FR" sz="1800" b="1">
                <a:solidFill>
                  <a:srgbClr val="BE1911"/>
                </a:solidFill>
                <a:latin typeface="Montserrat Semi"/>
                <a:ea typeface="Montserrat Light" charset="0"/>
                <a:cs typeface="Montserrat Light" charset="0"/>
              </a:rPr>
              <a:t>, …) inverse la comparaison</a:t>
            </a:r>
          </a:p>
          <a:p>
            <a:pPr marL="285750" indent="-285750" algn="l">
              <a:lnSpc>
                <a:spcPct val="150000"/>
              </a:lnSpc>
              <a:spcBef>
                <a:spcPts val="1500"/>
              </a:spcBef>
              <a:buClr>
                <a:srgbClr val="A4140E"/>
              </a:buClr>
              <a:buSzPct val="120000"/>
              <a:buFont typeface="Arial" panose="020B0604020202020204" pitchFamily="34" charset="0"/>
              <a:buChar char="•"/>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b="1">
              <a:solidFill>
                <a:srgbClr val="BE1911"/>
              </a:solidFill>
              <a:latin typeface="Montserrat Semi"/>
              <a:ea typeface="Montserrat Light" charset="0"/>
              <a:cs typeface="Montserrat Light" charset="0"/>
            </a:endParaRPr>
          </a:p>
          <a:p>
            <a:pPr lvl="8" algn="just">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285750" lvl="3" indent="-285750" algn="l">
              <a:lnSpc>
                <a:spcPct val="150000"/>
              </a:lnSpc>
              <a:spcBef>
                <a:spcPts val="1500"/>
              </a:spcBef>
              <a:buClr>
                <a:srgbClr val="A4140E"/>
              </a:buClr>
              <a:buSzPct val="120000"/>
              <a:buFont typeface="Wingdings" panose="05000000000000000000" pitchFamily="2" charset="2"/>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#3</a:t>
            </a:r>
            <a:endParaRPr sz="3500">
              <a:latin typeface="Montserrat Light" charset="0"/>
              <a:ea typeface="Montserrat Light" charset="0"/>
              <a:cs typeface="Montserrat Light" charset="0"/>
            </a:endParaRPr>
          </a:p>
        </p:txBody>
      </p:sp>
      <p:graphicFrame>
        <p:nvGraphicFramePr>
          <p:cNvPr id="2" name="Tableau 3">
            <a:extLst>
              <a:ext uri="{FF2B5EF4-FFF2-40B4-BE49-F238E27FC236}">
                <a16:creationId xmlns:a16="http://schemas.microsoft.com/office/drawing/2014/main" id="{8323DE56-0E25-4A77-85F0-74D25C2A56F6}"/>
              </a:ext>
            </a:extLst>
          </p:cNvPr>
          <p:cNvGraphicFramePr>
            <a:graphicFrameLocks noGrp="1"/>
          </p:cNvGraphicFramePr>
          <p:nvPr>
            <p:extLst>
              <p:ext uri="{D42A27DB-BD31-4B8C-83A1-F6EECF244321}">
                <p14:modId xmlns:p14="http://schemas.microsoft.com/office/powerpoint/2010/main" val="1183157789"/>
              </p:ext>
            </p:extLst>
          </p:nvPr>
        </p:nvGraphicFramePr>
        <p:xfrm>
          <a:off x="1255296" y="1973116"/>
          <a:ext cx="11482694" cy="3937000"/>
        </p:xfrm>
        <a:graphic>
          <a:graphicData uri="http://schemas.openxmlformats.org/drawingml/2006/table">
            <a:tbl>
              <a:tblPr firstRow="1" bandRow="1">
                <a:tableStyleId>{2708684C-4D16-4618-839F-0558EEFCDFE6}</a:tableStyleId>
              </a:tblPr>
              <a:tblGrid>
                <a:gridCol w="4574448">
                  <a:extLst>
                    <a:ext uri="{9D8B030D-6E8A-4147-A177-3AD203B41FA5}">
                      <a16:colId xmlns:a16="http://schemas.microsoft.com/office/drawing/2014/main" val="2627194069"/>
                    </a:ext>
                  </a:extLst>
                </a:gridCol>
                <a:gridCol w="6908246">
                  <a:extLst>
                    <a:ext uri="{9D8B030D-6E8A-4147-A177-3AD203B41FA5}">
                      <a16:colId xmlns:a16="http://schemas.microsoft.com/office/drawing/2014/main" val="3515070210"/>
                    </a:ext>
                  </a:extLst>
                </a:gridCol>
              </a:tblGrid>
              <a:tr h="370840">
                <a:tc>
                  <a:txBody>
                    <a:bodyPr/>
                    <a:lstStyle/>
                    <a:p>
                      <a:pPr lvl="0">
                        <a:buNone/>
                      </a:pPr>
                      <a:r>
                        <a:rPr lang="fr-FR" sz="1400" i="0">
                          <a:latin typeface="Montserrat Semi"/>
                        </a:rPr>
                        <a:t>Opérateurs</a:t>
                      </a:r>
                      <a:endParaRPr lang="fr-FR" sz="1400" b="1" i="0">
                        <a:latin typeface="Montserrat Semi"/>
                      </a:endParaRPr>
                    </a:p>
                  </a:txBody>
                  <a:tcPr/>
                </a:tc>
                <a:tc>
                  <a:txBody>
                    <a:bodyPr/>
                    <a:lstStyle/>
                    <a:p>
                      <a:pPr>
                        <a:buNone/>
                      </a:pPr>
                      <a:r>
                        <a:rPr lang="fr-FR" sz="1400" i="0">
                          <a:latin typeface="Montserrat Semi"/>
                        </a:rPr>
                        <a:t>Description</a:t>
                      </a:r>
                      <a:endParaRPr lang="fr-FR" sz="1400" b="1" i="0">
                        <a:latin typeface="Montserrat Semi"/>
                      </a:endParaRPr>
                    </a:p>
                  </a:txBody>
                  <a:tcPr/>
                </a:tc>
                <a:extLst>
                  <a:ext uri="{0D108BD9-81ED-4DB2-BD59-A6C34878D82A}">
                    <a16:rowId xmlns:a16="http://schemas.microsoft.com/office/drawing/2014/main" val="2074053739"/>
                  </a:ext>
                </a:extLst>
              </a:tr>
              <a:tr h="370840">
                <a:tc>
                  <a:txBody>
                    <a:bodyPr/>
                    <a:lstStyle/>
                    <a:p>
                      <a:pPr>
                        <a:buNone/>
                      </a:pPr>
                      <a:r>
                        <a:rPr lang="fr-FR" sz="2000" b="1" i="0">
                          <a:latin typeface="Montserrat Semi"/>
                        </a:rPr>
                        <a:t>-eq</a:t>
                      </a:r>
                    </a:p>
                  </a:txBody>
                  <a:tcPr/>
                </a:tc>
                <a:tc>
                  <a:txBody>
                    <a:bodyPr/>
                    <a:lstStyle/>
                    <a:p>
                      <a:pPr lvl="0" algn="l">
                        <a:buNone/>
                      </a:pPr>
                      <a:r>
                        <a:rPr lang="fr-FR" sz="1400" b="1" i="0">
                          <a:latin typeface="Montserrat Semi"/>
                        </a:rPr>
                        <a:t>Vérifie l’égalité</a:t>
                      </a:r>
                    </a:p>
                  </a:txBody>
                  <a:tcPr/>
                </a:tc>
                <a:extLst>
                  <a:ext uri="{0D108BD9-81ED-4DB2-BD59-A6C34878D82A}">
                    <a16:rowId xmlns:a16="http://schemas.microsoft.com/office/drawing/2014/main" val="4058063332"/>
                  </a:ext>
                </a:extLst>
              </a:tr>
              <a:tr h="370840">
                <a:tc>
                  <a:txBody>
                    <a:bodyPr/>
                    <a:lstStyle/>
                    <a:p>
                      <a:pPr>
                        <a:buNone/>
                      </a:pPr>
                      <a:r>
                        <a:rPr lang="fr-FR" sz="2000" b="1" i="0">
                          <a:latin typeface="Montserrat Semi"/>
                        </a:rPr>
                        <a:t>-ne</a:t>
                      </a:r>
                    </a:p>
                  </a:txBody>
                  <a:tcPr/>
                </a:tc>
                <a:tc>
                  <a:txBody>
                    <a:bodyPr/>
                    <a:lstStyle/>
                    <a:p>
                      <a:pPr lvl="0" algn="l">
                        <a:buNone/>
                      </a:pPr>
                      <a:r>
                        <a:rPr lang="fr-FR" sz="1400" b="1" i="0">
                          <a:latin typeface="Montserrat Semi"/>
                        </a:rPr>
                        <a:t>Vérifie la différence</a:t>
                      </a:r>
                    </a:p>
                  </a:txBody>
                  <a:tcPr/>
                </a:tc>
                <a:extLst>
                  <a:ext uri="{0D108BD9-81ED-4DB2-BD59-A6C34878D82A}">
                    <a16:rowId xmlns:a16="http://schemas.microsoft.com/office/drawing/2014/main" val="1807253253"/>
                  </a:ext>
                </a:extLst>
              </a:tr>
              <a:tr h="370840">
                <a:tc>
                  <a:txBody>
                    <a:bodyPr/>
                    <a:lstStyle/>
                    <a:p>
                      <a:pPr>
                        <a:buNone/>
                      </a:pPr>
                      <a:r>
                        <a:rPr lang="fr-FR" sz="2000" b="1" i="0">
                          <a:latin typeface="Montserrat Semi"/>
                        </a:rPr>
                        <a:t>-like</a:t>
                      </a:r>
                    </a:p>
                  </a:txBody>
                  <a:tcPr/>
                </a:tc>
                <a:tc>
                  <a:txBody>
                    <a:bodyPr/>
                    <a:lstStyle/>
                    <a:p>
                      <a:pPr lvl="0" algn="l">
                        <a:buNone/>
                      </a:pPr>
                      <a:r>
                        <a:rPr lang="fr-FR" sz="1400" b="1" i="0">
                          <a:latin typeface="Montserrat Semi"/>
                        </a:rPr>
                        <a:t>Correspondance avec </a:t>
                      </a:r>
                      <a:r>
                        <a:rPr lang="fr-FR" sz="1400" b="1" i="0" err="1">
                          <a:latin typeface="Montserrat Semi"/>
                        </a:rPr>
                        <a:t>Wildcard</a:t>
                      </a:r>
                      <a:r>
                        <a:rPr lang="fr-FR" sz="1400" b="1" i="0">
                          <a:latin typeface="Montserrat Semi"/>
                        </a:rPr>
                        <a:t> « * »</a:t>
                      </a:r>
                    </a:p>
                  </a:txBody>
                  <a:tcPr/>
                </a:tc>
                <a:extLst>
                  <a:ext uri="{0D108BD9-81ED-4DB2-BD59-A6C34878D82A}">
                    <a16:rowId xmlns:a16="http://schemas.microsoft.com/office/drawing/2014/main" val="2092565338"/>
                  </a:ext>
                </a:extLst>
              </a:tr>
              <a:tr h="370837">
                <a:tc>
                  <a:txBody>
                    <a:bodyPr/>
                    <a:lstStyle/>
                    <a:p>
                      <a:pPr lvl="0">
                        <a:buNone/>
                      </a:pPr>
                      <a:r>
                        <a:rPr lang="fr-FR" sz="2000" b="1" i="0">
                          <a:latin typeface="Montserrat Semi"/>
                        </a:rPr>
                        <a:t>-match</a:t>
                      </a:r>
                    </a:p>
                  </a:txBody>
                  <a:tcPr/>
                </a:tc>
                <a:tc>
                  <a:txBody>
                    <a:bodyPr/>
                    <a:lstStyle/>
                    <a:p>
                      <a:pPr lvl="0" algn="l">
                        <a:buNone/>
                      </a:pPr>
                      <a:r>
                        <a:rPr lang="fr-FR" sz="1400" b="1" i="0">
                          <a:latin typeface="Montserrat Semi"/>
                        </a:rPr>
                        <a:t>Vérifie qu’une chaine en contient une autre ou correspond à un modèle de chaine [</a:t>
                      </a:r>
                      <a:r>
                        <a:rPr lang="fr-FR" sz="1400" b="1" i="0" err="1">
                          <a:latin typeface="Montserrat Semi"/>
                        </a:rPr>
                        <a:t>RegEx</a:t>
                      </a:r>
                      <a:r>
                        <a:rPr lang="fr-FR" sz="1400" b="1" i="0">
                          <a:latin typeface="Montserrat Semi"/>
                        </a:rPr>
                        <a:t>]</a:t>
                      </a:r>
                    </a:p>
                  </a:txBody>
                  <a:tcPr/>
                </a:tc>
                <a:extLst>
                  <a:ext uri="{0D108BD9-81ED-4DB2-BD59-A6C34878D82A}">
                    <a16:rowId xmlns:a16="http://schemas.microsoft.com/office/drawing/2014/main" val="2226283679"/>
                  </a:ext>
                </a:extLst>
              </a:tr>
              <a:tr h="370837">
                <a:tc>
                  <a:txBody>
                    <a:bodyPr/>
                    <a:lstStyle/>
                    <a:p>
                      <a:pPr lvl="0">
                        <a:buNone/>
                      </a:pPr>
                      <a:r>
                        <a:rPr lang="fr-FR" sz="2000" b="1" i="0" dirty="0">
                          <a:latin typeface="Montserrat Semi"/>
                        </a:rPr>
                        <a:t>-</a:t>
                      </a:r>
                      <a:r>
                        <a:rPr lang="fr-FR" sz="2000" b="1" i="0" dirty="0" err="1">
                          <a:latin typeface="Montserrat Semi"/>
                        </a:rPr>
                        <a:t>contains</a:t>
                      </a:r>
                      <a:endParaRPr lang="fr-FR" sz="2000" b="1" i="0" dirty="0">
                        <a:latin typeface="Montserrat Semi"/>
                      </a:endParaRPr>
                    </a:p>
                  </a:txBody>
                  <a:tcPr/>
                </a:tc>
                <a:tc>
                  <a:txBody>
                    <a:bodyPr/>
                    <a:lstStyle/>
                    <a:p>
                      <a:pPr lvl="0" algn="l">
                        <a:buNone/>
                      </a:pPr>
                      <a:r>
                        <a:rPr lang="fr-FR" sz="1400" b="1" i="0">
                          <a:latin typeface="Montserrat Semi"/>
                        </a:rPr>
                        <a:t>Vérifie la présence d’une valeur dans une liste de valeurs</a:t>
                      </a:r>
                    </a:p>
                  </a:txBody>
                  <a:tcPr/>
                </a:tc>
                <a:extLst>
                  <a:ext uri="{0D108BD9-81ED-4DB2-BD59-A6C34878D82A}">
                    <a16:rowId xmlns:a16="http://schemas.microsoft.com/office/drawing/2014/main" val="2358606634"/>
                  </a:ext>
                </a:extLst>
              </a:tr>
              <a:tr h="370837">
                <a:tc>
                  <a:txBody>
                    <a:bodyPr/>
                    <a:lstStyle/>
                    <a:p>
                      <a:pPr lvl="0">
                        <a:buNone/>
                      </a:pPr>
                      <a:r>
                        <a:rPr lang="fr-FR" sz="2000" b="1" i="0">
                          <a:latin typeface="Montserrat Semi"/>
                        </a:rPr>
                        <a:t>-lt</a:t>
                      </a:r>
                    </a:p>
                  </a:txBody>
                  <a:tcPr/>
                </a:tc>
                <a:tc>
                  <a:txBody>
                    <a:bodyPr/>
                    <a:lstStyle/>
                    <a:p>
                      <a:pPr lvl="0" algn="l">
                        <a:buNone/>
                      </a:pPr>
                      <a:r>
                        <a:rPr lang="fr-FR" sz="1400" b="1" i="0">
                          <a:latin typeface="Montserrat Semi"/>
                        </a:rPr>
                        <a:t>Vérifie que la valeur est inférieur à</a:t>
                      </a:r>
                    </a:p>
                  </a:txBody>
                  <a:tcPr/>
                </a:tc>
                <a:extLst>
                  <a:ext uri="{0D108BD9-81ED-4DB2-BD59-A6C34878D82A}">
                    <a16:rowId xmlns:a16="http://schemas.microsoft.com/office/drawing/2014/main" val="71247993"/>
                  </a:ext>
                </a:extLst>
              </a:tr>
              <a:tr h="370837">
                <a:tc>
                  <a:txBody>
                    <a:bodyPr/>
                    <a:lstStyle/>
                    <a:p>
                      <a:pPr lvl="0">
                        <a:buNone/>
                      </a:pPr>
                      <a:r>
                        <a:rPr lang="fr-FR" sz="2000" b="1" i="0">
                          <a:latin typeface="Montserrat Semi"/>
                        </a:rPr>
                        <a:t>-gt</a:t>
                      </a:r>
                    </a:p>
                  </a:txBody>
                  <a:tcPr/>
                </a:tc>
                <a:tc>
                  <a:txBody>
                    <a:bodyPr/>
                    <a:lstStyle/>
                    <a:p>
                      <a:pPr lvl="0" algn="l">
                        <a:buNone/>
                      </a:pPr>
                      <a:r>
                        <a:rPr lang="fr-FR" sz="1400" b="1" i="0">
                          <a:latin typeface="Montserrat Semi"/>
                        </a:rPr>
                        <a:t>Vérifie que la valeur est supérieur à</a:t>
                      </a:r>
                    </a:p>
                  </a:txBody>
                  <a:tcPr/>
                </a:tc>
                <a:extLst>
                  <a:ext uri="{0D108BD9-81ED-4DB2-BD59-A6C34878D82A}">
                    <a16:rowId xmlns:a16="http://schemas.microsoft.com/office/drawing/2014/main" val="3776093489"/>
                  </a:ext>
                </a:extLst>
              </a:tr>
              <a:tr h="370837">
                <a:tc>
                  <a:txBody>
                    <a:bodyPr/>
                    <a:lstStyle/>
                    <a:p>
                      <a:pPr lvl="0">
                        <a:buNone/>
                      </a:pPr>
                      <a:r>
                        <a:rPr lang="fr-FR" sz="2000" b="1" i="0">
                          <a:latin typeface="Montserrat Semi"/>
                        </a:rPr>
                        <a:t>-le</a:t>
                      </a:r>
                    </a:p>
                  </a:txBody>
                  <a:tcPr/>
                </a:tc>
                <a:tc>
                  <a:txBody>
                    <a:bodyPr/>
                    <a:lstStyle/>
                    <a:p>
                      <a:pPr lvl="0" algn="l">
                        <a:buNone/>
                      </a:pPr>
                      <a:r>
                        <a:rPr lang="fr-FR" sz="1400" b="1" i="0">
                          <a:latin typeface="Montserrat Semi"/>
                        </a:rPr>
                        <a:t>Vérifie que la valeur est inférieure ou égale à</a:t>
                      </a:r>
                    </a:p>
                  </a:txBody>
                  <a:tcPr/>
                </a:tc>
                <a:extLst>
                  <a:ext uri="{0D108BD9-81ED-4DB2-BD59-A6C34878D82A}">
                    <a16:rowId xmlns:a16="http://schemas.microsoft.com/office/drawing/2014/main" val="831423183"/>
                  </a:ext>
                </a:extLst>
              </a:tr>
              <a:tr h="370837">
                <a:tc>
                  <a:txBody>
                    <a:bodyPr/>
                    <a:lstStyle/>
                    <a:p>
                      <a:pPr lvl="0">
                        <a:buNone/>
                      </a:pPr>
                      <a:r>
                        <a:rPr lang="fr-FR" sz="2000" b="1" i="0">
                          <a:latin typeface="Montserrat Semi"/>
                        </a:rPr>
                        <a:t>-</a:t>
                      </a:r>
                      <a:r>
                        <a:rPr lang="fr-FR" sz="2000" b="1" i="0" err="1">
                          <a:latin typeface="Montserrat Semi"/>
                        </a:rPr>
                        <a:t>ge</a:t>
                      </a:r>
                      <a:endParaRPr lang="fr-FR" sz="2000" b="1" i="0">
                        <a:latin typeface="Montserrat Semi"/>
                      </a:endParaRPr>
                    </a:p>
                  </a:txBody>
                  <a:tcPr/>
                </a:tc>
                <a:tc>
                  <a:txBody>
                    <a:bodyPr/>
                    <a:lstStyle/>
                    <a:p>
                      <a:pPr lvl="0" algn="l">
                        <a:buNone/>
                      </a:pPr>
                      <a:r>
                        <a:rPr lang="fr-FR" sz="1400" b="1" i="0" dirty="0">
                          <a:latin typeface="Montserrat Semi"/>
                        </a:rPr>
                        <a:t>Vérifie que la valeur est supérieure ou égale à</a:t>
                      </a:r>
                    </a:p>
                  </a:txBody>
                  <a:tcPr/>
                </a:tc>
                <a:extLst>
                  <a:ext uri="{0D108BD9-81ED-4DB2-BD59-A6C34878D82A}">
                    <a16:rowId xmlns:a16="http://schemas.microsoft.com/office/drawing/2014/main" val="1825808827"/>
                  </a:ext>
                </a:extLst>
              </a:tr>
            </a:tbl>
          </a:graphicData>
        </a:graphic>
      </p:graphicFrame>
      <p:sp>
        <p:nvSpPr>
          <p:cNvPr id="9" name="ZoneTexte 8">
            <a:extLst>
              <a:ext uri="{FF2B5EF4-FFF2-40B4-BE49-F238E27FC236}">
                <a16:creationId xmlns:a16="http://schemas.microsoft.com/office/drawing/2014/main" id="{0D0088B7-E3B5-4682-B967-8E27D09CDBC9}"/>
              </a:ext>
            </a:extLst>
          </p:cNvPr>
          <p:cNvSpPr txBox="1"/>
          <p:nvPr/>
        </p:nvSpPr>
        <p:spPr>
          <a:xfrm>
            <a:off x="3137840" y="7901637"/>
            <a:ext cx="8028923" cy="595035"/>
          </a:xfrm>
          <a:prstGeom prst="rect">
            <a:avLst/>
          </a:prstGeom>
          <a:solidFill>
            <a:srgbClr val="012456"/>
          </a:solidFill>
          <a:ln>
            <a:noFill/>
          </a:ln>
        </p:spPr>
        <p:style>
          <a:lnRef idx="0">
            <a:scrgbClr r="0" g="0" b="0"/>
          </a:lnRef>
          <a:fillRef idx="0">
            <a:scrgbClr r="0" g="0" b="0"/>
          </a:fillRef>
          <a:effectRef idx="0">
            <a:scrgbClr r="0" g="0" b="0"/>
          </a:effectRef>
          <a:fontRef idx="minor">
            <a:schemeClr val="lt1"/>
          </a:fontRef>
        </p:style>
        <p:txBody>
          <a:bodyPr rot="0" spcFirstLastPara="1" vertOverflow="overflow" horzOverflow="overflow" vert="horz" wrap="square" lIns="50800" tIns="50800" rIns="50800" bIns="50800" numCol="1" spcCol="38100" rtlCol="0" anchor="ctr">
            <a:spAutoFit/>
          </a:bodyPr>
          <a:lstStyle/>
          <a:p>
            <a:r>
              <a:rPr lang="fr-FR" sz="3200" dirty="0"/>
              <a:t> </a:t>
            </a:r>
            <a:r>
              <a:rPr lang="fr-FR" sz="2800" dirty="0" err="1">
                <a:solidFill>
                  <a:schemeClr val="bg1"/>
                </a:solidFill>
                <a:latin typeface="Consolas" panose="020B0609020204030204" pitchFamily="49" charset="0"/>
              </a:rPr>
              <a:t>Get</a:t>
            </a:r>
            <a:r>
              <a:rPr lang="fr-FR" sz="2800" dirty="0">
                <a:solidFill>
                  <a:schemeClr val="bg1"/>
                </a:solidFill>
                <a:latin typeface="Consolas" panose="020B0609020204030204" pitchFamily="49" charset="0"/>
              </a:rPr>
              <a:t>-Help </a:t>
            </a:r>
            <a:r>
              <a:rPr lang="fr-FR" sz="2800" dirty="0" err="1">
                <a:solidFill>
                  <a:schemeClr val="bg1"/>
                </a:solidFill>
                <a:latin typeface="Consolas" panose="020B0609020204030204" pitchFamily="49" charset="0"/>
              </a:rPr>
              <a:t>About_Comparison_Operators</a:t>
            </a:r>
            <a:r>
              <a:rPr lang="fr-FR" sz="2800" dirty="0">
                <a:solidFill>
                  <a:schemeClr val="bg1"/>
                </a:solidFill>
                <a:latin typeface="Consolas" panose="020B0609020204030204" pitchFamily="49" charset="0"/>
              </a:rPr>
              <a:t> </a:t>
            </a:r>
            <a:endParaRPr lang="fr-FR" sz="3200" dirty="0">
              <a:solidFill>
                <a:schemeClr val="bg1"/>
              </a:solidFill>
              <a:latin typeface="Consolas" panose="020B0609020204030204" pitchFamily="49" charset="0"/>
            </a:endParaRPr>
          </a:p>
        </p:txBody>
      </p:sp>
      <p:pic>
        <p:nvPicPr>
          <p:cNvPr id="10" name="Image 9">
            <a:extLst>
              <a:ext uri="{FF2B5EF4-FFF2-40B4-BE49-F238E27FC236}">
                <a16:creationId xmlns:a16="http://schemas.microsoft.com/office/drawing/2014/main" id="{E34B0DE5-4326-4A8C-96F8-B4A55E32F35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6398" y="7567287"/>
            <a:ext cx="1263736" cy="1263736"/>
          </a:xfrm>
          <a:prstGeom prst="rect">
            <a:avLst/>
          </a:prstGeom>
        </p:spPr>
      </p:pic>
    </p:spTree>
    <p:extLst>
      <p:ext uri="{BB962C8B-B14F-4D97-AF65-F5344CB8AC3E}">
        <p14:creationId xmlns:p14="http://schemas.microsoft.com/office/powerpoint/2010/main" val="2567335719"/>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Shape 70"/>
          <p:cNvSpPr/>
          <p:nvPr/>
        </p:nvSpPr>
        <p:spPr>
          <a:xfrm>
            <a:off x="1108189" y="2381619"/>
            <a:ext cx="10976719" cy="1256754"/>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t">
            <a:spAutoFit/>
          </a:bodyPr>
          <a:lstStyle/>
          <a:p>
            <a:pPr algn="l">
              <a:defRPr sz="4500">
                <a:solidFill>
                  <a:srgbClr val="535353"/>
                </a:solidFill>
                <a:latin typeface="American Typewriter"/>
                <a:ea typeface="American Typewriter"/>
                <a:cs typeface="American Typewriter"/>
                <a:sym typeface="American Typewriter"/>
              </a:defRPr>
            </a:pPr>
            <a:r>
              <a:rPr lang="fr-FR" sz="7500" b="1">
                <a:solidFill>
                  <a:srgbClr val="F7F7F7"/>
                </a:solidFill>
                <a:latin typeface="Montserrat Semi" charset="0"/>
                <a:ea typeface="Montserrat Semi" charset="0"/>
                <a:cs typeface="Montserrat Semi" charset="0"/>
              </a:rPr>
              <a:t>Qu'est ce que PowerShell ?</a:t>
            </a:r>
            <a:endParaRPr sz="7500" b="1">
              <a:solidFill>
                <a:srgbClr val="F7F7F7"/>
              </a:solidFill>
              <a:latin typeface="Montserrat Semi" charset="0"/>
              <a:ea typeface="Montserrat Semi" charset="0"/>
              <a:cs typeface="Montserrat Semi" charset="0"/>
            </a:endParaRPr>
          </a:p>
        </p:txBody>
      </p:sp>
      <p:pic>
        <p:nvPicPr>
          <p:cNvPr id="2" name="Imag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7348" y="7947318"/>
            <a:ext cx="2656800" cy="651294"/>
          </a:xfrm>
          <a:prstGeom prst="rect">
            <a:avLst/>
          </a:prstGeom>
        </p:spPr>
      </p:pic>
    </p:spTree>
    <p:extLst>
      <p:ext uri="{BB962C8B-B14F-4D97-AF65-F5344CB8AC3E}">
        <p14:creationId xmlns:p14="http://schemas.microsoft.com/office/powerpoint/2010/main" val="3302885701"/>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20</a:t>
            </a:fld>
            <a:endParaRPr/>
          </a:p>
        </p:txBody>
      </p:sp>
      <p:sp>
        <p:nvSpPr>
          <p:cNvPr id="202" name="Shape 202"/>
          <p:cNvSpPr>
            <a:spLocks noGrp="1"/>
          </p:cNvSpPr>
          <p:nvPr>
            <p:ph type="title" idx="4294967295"/>
          </p:nvPr>
        </p:nvSpPr>
        <p:spPr>
          <a:xfrm>
            <a:off x="2081213" y="3175"/>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Les Opérateurs logiques</a:t>
            </a:r>
            <a:endParaRPr b="1">
              <a:solidFill>
                <a:srgbClr val="353533"/>
              </a:solidFill>
              <a:latin typeface="Montserrat Semi" charset="0"/>
              <a:ea typeface="Montserrat Semi" charset="0"/>
              <a:cs typeface="Montserrat Semi" charset="0"/>
            </a:endParaRPr>
          </a:p>
        </p:txBody>
      </p:sp>
      <p:sp>
        <p:nvSpPr>
          <p:cNvPr id="28" name="Shape 199"/>
          <p:cNvSpPr/>
          <p:nvPr/>
        </p:nvSpPr>
        <p:spPr>
          <a:xfrm>
            <a:off x="1268964" y="1536705"/>
            <a:ext cx="11469026" cy="749701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lstStyle/>
          <a:p>
            <a:pPr algn="l">
              <a:lnSpc>
                <a:spcPct val="150000"/>
              </a:lnSpc>
              <a:spcBef>
                <a:spcPts val="1500"/>
              </a:spcBef>
              <a:buClr>
                <a:srgbClr val="A4140E"/>
              </a:buClr>
              <a:buSzPct val="120000"/>
              <a:defRPr sz="1800"/>
            </a:pPr>
            <a:r>
              <a:rPr lang="fr-FR" sz="1800" b="1">
                <a:solidFill>
                  <a:srgbClr val="BE1911"/>
                </a:solidFill>
                <a:latin typeface="Montserrat Semi" charset="0"/>
                <a:ea typeface="Montserrat Light" charset="0"/>
                <a:cs typeface="Montserrat Light" charset="0"/>
                <a:sym typeface="Calibri"/>
              </a:rPr>
              <a:t>Les opérateurs</a:t>
            </a: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b="1">
              <a:solidFill>
                <a:srgbClr val="BE1911"/>
              </a:solidFill>
              <a:latin typeface="Montserrat Semi"/>
              <a:ea typeface="Montserrat Light" charset="0"/>
              <a:cs typeface="Montserrat Light" charset="0"/>
            </a:endParaRPr>
          </a:p>
          <a:p>
            <a:pPr lvl="8" algn="just">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285750" lvl="3" indent="-285750" algn="l">
              <a:lnSpc>
                <a:spcPct val="150000"/>
              </a:lnSpc>
              <a:spcBef>
                <a:spcPts val="1500"/>
              </a:spcBef>
              <a:buClr>
                <a:srgbClr val="A4140E"/>
              </a:buClr>
              <a:buSzPct val="120000"/>
              <a:buFont typeface="Wingdings" panose="05000000000000000000" pitchFamily="2" charset="2"/>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#3</a:t>
            </a:r>
            <a:endParaRPr sz="3500">
              <a:latin typeface="Montserrat Light" charset="0"/>
              <a:ea typeface="Montserrat Light" charset="0"/>
              <a:cs typeface="Montserrat Light" charset="0"/>
            </a:endParaRPr>
          </a:p>
        </p:txBody>
      </p:sp>
      <p:graphicFrame>
        <p:nvGraphicFramePr>
          <p:cNvPr id="2" name="Tableau 3">
            <a:extLst>
              <a:ext uri="{FF2B5EF4-FFF2-40B4-BE49-F238E27FC236}">
                <a16:creationId xmlns:a16="http://schemas.microsoft.com/office/drawing/2014/main" id="{8323DE56-0E25-4A77-85F0-74D25C2A56F6}"/>
              </a:ext>
            </a:extLst>
          </p:cNvPr>
          <p:cNvGraphicFramePr>
            <a:graphicFrameLocks noGrp="1"/>
          </p:cNvGraphicFramePr>
          <p:nvPr>
            <p:extLst>
              <p:ext uri="{D42A27DB-BD31-4B8C-83A1-F6EECF244321}">
                <p14:modId xmlns:p14="http://schemas.microsoft.com/office/powerpoint/2010/main" val="3815518149"/>
              </p:ext>
            </p:extLst>
          </p:nvPr>
        </p:nvGraphicFramePr>
        <p:xfrm>
          <a:off x="1255296" y="1973116"/>
          <a:ext cx="11482694" cy="1955800"/>
        </p:xfrm>
        <a:graphic>
          <a:graphicData uri="http://schemas.openxmlformats.org/drawingml/2006/table">
            <a:tbl>
              <a:tblPr firstRow="1" bandRow="1">
                <a:tableStyleId>{2708684C-4D16-4618-839F-0558EEFCDFE6}</a:tableStyleId>
              </a:tblPr>
              <a:tblGrid>
                <a:gridCol w="4574448">
                  <a:extLst>
                    <a:ext uri="{9D8B030D-6E8A-4147-A177-3AD203B41FA5}">
                      <a16:colId xmlns:a16="http://schemas.microsoft.com/office/drawing/2014/main" val="2627194069"/>
                    </a:ext>
                  </a:extLst>
                </a:gridCol>
                <a:gridCol w="6908246">
                  <a:extLst>
                    <a:ext uri="{9D8B030D-6E8A-4147-A177-3AD203B41FA5}">
                      <a16:colId xmlns:a16="http://schemas.microsoft.com/office/drawing/2014/main" val="3515070210"/>
                    </a:ext>
                  </a:extLst>
                </a:gridCol>
              </a:tblGrid>
              <a:tr h="370840">
                <a:tc>
                  <a:txBody>
                    <a:bodyPr/>
                    <a:lstStyle/>
                    <a:p>
                      <a:pPr lvl="0">
                        <a:buNone/>
                      </a:pPr>
                      <a:r>
                        <a:rPr lang="fr-FR" sz="1400" i="0">
                          <a:latin typeface="Montserrat Semi"/>
                        </a:rPr>
                        <a:t>Opérateurs</a:t>
                      </a:r>
                      <a:endParaRPr lang="fr-FR" sz="1400" b="1" i="0">
                        <a:latin typeface="Montserrat Semi"/>
                      </a:endParaRPr>
                    </a:p>
                  </a:txBody>
                  <a:tcPr/>
                </a:tc>
                <a:tc>
                  <a:txBody>
                    <a:bodyPr/>
                    <a:lstStyle/>
                    <a:p>
                      <a:pPr>
                        <a:buNone/>
                      </a:pPr>
                      <a:r>
                        <a:rPr lang="fr-FR" sz="1400" i="0">
                          <a:latin typeface="Montserrat Semi"/>
                        </a:rPr>
                        <a:t>Description</a:t>
                      </a:r>
                      <a:endParaRPr lang="fr-FR" sz="1400" b="1" i="0">
                        <a:latin typeface="Montserrat Semi"/>
                      </a:endParaRPr>
                    </a:p>
                  </a:txBody>
                  <a:tcPr/>
                </a:tc>
                <a:extLst>
                  <a:ext uri="{0D108BD9-81ED-4DB2-BD59-A6C34878D82A}">
                    <a16:rowId xmlns:a16="http://schemas.microsoft.com/office/drawing/2014/main" val="2074053739"/>
                  </a:ext>
                </a:extLst>
              </a:tr>
              <a:tr h="370840">
                <a:tc>
                  <a:txBody>
                    <a:bodyPr/>
                    <a:lstStyle/>
                    <a:p>
                      <a:pPr>
                        <a:buNone/>
                      </a:pPr>
                      <a:r>
                        <a:rPr lang="fr-FR" sz="2000" b="1" i="0">
                          <a:latin typeface="Montserrat Semi"/>
                        </a:rPr>
                        <a:t>-and</a:t>
                      </a:r>
                    </a:p>
                  </a:txBody>
                  <a:tcPr/>
                </a:tc>
                <a:tc>
                  <a:txBody>
                    <a:bodyPr/>
                    <a:lstStyle/>
                    <a:p>
                      <a:pPr lvl="0" algn="l">
                        <a:buNone/>
                      </a:pPr>
                      <a:r>
                        <a:rPr lang="fr-FR" sz="1400" b="1" i="0">
                          <a:latin typeface="Montserrat Semi"/>
                        </a:rPr>
                        <a:t>ET</a:t>
                      </a:r>
                    </a:p>
                  </a:txBody>
                  <a:tcPr/>
                </a:tc>
                <a:extLst>
                  <a:ext uri="{0D108BD9-81ED-4DB2-BD59-A6C34878D82A}">
                    <a16:rowId xmlns:a16="http://schemas.microsoft.com/office/drawing/2014/main" val="4058063332"/>
                  </a:ext>
                </a:extLst>
              </a:tr>
              <a:tr h="370840">
                <a:tc>
                  <a:txBody>
                    <a:bodyPr/>
                    <a:lstStyle/>
                    <a:p>
                      <a:pPr>
                        <a:buNone/>
                      </a:pPr>
                      <a:r>
                        <a:rPr lang="fr-FR" sz="2000" b="1" i="0">
                          <a:latin typeface="Montserrat Semi"/>
                        </a:rPr>
                        <a:t>-or</a:t>
                      </a:r>
                    </a:p>
                  </a:txBody>
                  <a:tcPr/>
                </a:tc>
                <a:tc>
                  <a:txBody>
                    <a:bodyPr/>
                    <a:lstStyle/>
                    <a:p>
                      <a:pPr lvl="0" algn="l">
                        <a:buNone/>
                      </a:pPr>
                      <a:r>
                        <a:rPr lang="fr-FR" sz="1400" b="1" i="0">
                          <a:latin typeface="Montserrat Semi"/>
                        </a:rPr>
                        <a:t>OU</a:t>
                      </a:r>
                    </a:p>
                  </a:txBody>
                  <a:tcPr/>
                </a:tc>
                <a:extLst>
                  <a:ext uri="{0D108BD9-81ED-4DB2-BD59-A6C34878D82A}">
                    <a16:rowId xmlns:a16="http://schemas.microsoft.com/office/drawing/2014/main" val="1807253253"/>
                  </a:ext>
                </a:extLst>
              </a:tr>
              <a:tr h="370840">
                <a:tc>
                  <a:txBody>
                    <a:bodyPr/>
                    <a:lstStyle/>
                    <a:p>
                      <a:pPr>
                        <a:buNone/>
                      </a:pPr>
                      <a:r>
                        <a:rPr lang="fr-FR" sz="2000" b="1" i="0">
                          <a:latin typeface="Montserrat Semi"/>
                        </a:rPr>
                        <a:t>-not</a:t>
                      </a:r>
                    </a:p>
                  </a:txBody>
                  <a:tcPr/>
                </a:tc>
                <a:tc>
                  <a:txBody>
                    <a:bodyPr/>
                    <a:lstStyle/>
                    <a:p>
                      <a:pPr lvl="0" algn="l">
                        <a:buNone/>
                      </a:pPr>
                      <a:r>
                        <a:rPr lang="fr-FR" sz="1400" b="1" i="0">
                          <a:latin typeface="Montserrat Semi"/>
                        </a:rPr>
                        <a:t>N'est pas ou n'existe pas</a:t>
                      </a:r>
                    </a:p>
                  </a:txBody>
                  <a:tcPr/>
                </a:tc>
                <a:extLst>
                  <a:ext uri="{0D108BD9-81ED-4DB2-BD59-A6C34878D82A}">
                    <a16:rowId xmlns:a16="http://schemas.microsoft.com/office/drawing/2014/main" val="2092565338"/>
                  </a:ext>
                </a:extLst>
              </a:tr>
              <a:tr h="370837">
                <a:tc>
                  <a:txBody>
                    <a:bodyPr/>
                    <a:lstStyle/>
                    <a:p>
                      <a:pPr lvl="0">
                        <a:buNone/>
                      </a:pPr>
                      <a:r>
                        <a:rPr lang="fr-FR" sz="2000" b="1" i="0">
                          <a:latin typeface="Montserrat Semi"/>
                        </a:rPr>
                        <a:t>-</a:t>
                      </a:r>
                      <a:r>
                        <a:rPr lang="fr-FR" sz="2000" b="1" i="0" err="1">
                          <a:latin typeface="Montserrat Semi"/>
                        </a:rPr>
                        <a:t>xor</a:t>
                      </a:r>
                      <a:endParaRPr lang="fr-FR" sz="2000" b="1" i="0">
                        <a:latin typeface="Montserrat Semi"/>
                      </a:endParaRPr>
                    </a:p>
                  </a:txBody>
                  <a:tcPr/>
                </a:tc>
                <a:tc>
                  <a:txBody>
                    <a:bodyPr/>
                    <a:lstStyle/>
                    <a:p>
                      <a:pPr lvl="0" algn="l">
                        <a:buNone/>
                      </a:pPr>
                      <a:r>
                        <a:rPr lang="fr-FR" sz="1400" b="1" i="0">
                          <a:latin typeface="Montserrat Semi"/>
                        </a:rPr>
                        <a:t>OU Exclusif ["Le résultat n'est vrai que si une et une seule des valeurs est vrai"]</a:t>
                      </a:r>
                    </a:p>
                  </a:txBody>
                  <a:tcPr/>
                </a:tc>
                <a:extLst>
                  <a:ext uri="{0D108BD9-81ED-4DB2-BD59-A6C34878D82A}">
                    <a16:rowId xmlns:a16="http://schemas.microsoft.com/office/drawing/2014/main" val="2226283679"/>
                  </a:ext>
                </a:extLst>
              </a:tr>
            </a:tbl>
          </a:graphicData>
        </a:graphic>
      </p:graphicFrame>
      <p:sp>
        <p:nvSpPr>
          <p:cNvPr id="9" name="ZoneTexte 8">
            <a:extLst>
              <a:ext uri="{FF2B5EF4-FFF2-40B4-BE49-F238E27FC236}">
                <a16:creationId xmlns:a16="http://schemas.microsoft.com/office/drawing/2014/main" id="{0D0088B7-E3B5-4682-B967-8E27D09CDBC9}"/>
              </a:ext>
            </a:extLst>
          </p:cNvPr>
          <p:cNvSpPr txBox="1"/>
          <p:nvPr/>
        </p:nvSpPr>
        <p:spPr>
          <a:xfrm>
            <a:off x="3137840" y="6360517"/>
            <a:ext cx="8028923" cy="595035"/>
          </a:xfrm>
          <a:prstGeom prst="rect">
            <a:avLst/>
          </a:prstGeom>
          <a:solidFill>
            <a:srgbClr val="012456"/>
          </a:solidFill>
          <a:ln>
            <a:noFill/>
          </a:ln>
        </p:spPr>
        <p:style>
          <a:lnRef idx="0">
            <a:scrgbClr r="0" g="0" b="0"/>
          </a:lnRef>
          <a:fillRef idx="0">
            <a:scrgbClr r="0" g="0" b="0"/>
          </a:fillRef>
          <a:effectRef idx="0">
            <a:scrgbClr r="0" g="0" b="0"/>
          </a:effectRef>
          <a:fontRef idx="minor">
            <a:schemeClr val="lt1"/>
          </a:fontRef>
        </p:style>
        <p:txBody>
          <a:bodyPr rot="0" spcFirstLastPara="1" vertOverflow="overflow" horzOverflow="overflow" vert="horz" wrap="square" lIns="50800" tIns="50800" rIns="50800" bIns="50800" numCol="1" spcCol="38100" rtlCol="0" anchor="ctr">
            <a:spAutoFit/>
          </a:bodyPr>
          <a:lstStyle/>
          <a:p>
            <a:r>
              <a:rPr lang="fr-FR" sz="3200"/>
              <a:t> </a:t>
            </a:r>
            <a:r>
              <a:rPr lang="fr-FR" sz="2800" err="1">
                <a:solidFill>
                  <a:schemeClr val="bg1"/>
                </a:solidFill>
                <a:latin typeface="Consolas" panose="020B0609020204030204" pitchFamily="49" charset="0"/>
              </a:rPr>
              <a:t>Get</a:t>
            </a:r>
            <a:r>
              <a:rPr lang="fr-FR" sz="2800">
                <a:solidFill>
                  <a:schemeClr val="bg1"/>
                </a:solidFill>
                <a:latin typeface="Consolas" panose="020B0609020204030204" pitchFamily="49" charset="0"/>
              </a:rPr>
              <a:t>-Help </a:t>
            </a:r>
            <a:r>
              <a:rPr lang="fr-FR" sz="2800" err="1">
                <a:solidFill>
                  <a:schemeClr val="bg1"/>
                </a:solidFill>
                <a:latin typeface="Consolas" panose="020B0609020204030204" pitchFamily="49" charset="0"/>
              </a:rPr>
              <a:t>About_Logical_Operators</a:t>
            </a:r>
            <a:r>
              <a:rPr lang="fr-FR" sz="2800">
                <a:solidFill>
                  <a:schemeClr val="bg1"/>
                </a:solidFill>
                <a:latin typeface="Consolas" panose="020B0609020204030204" pitchFamily="49" charset="0"/>
              </a:rPr>
              <a:t> </a:t>
            </a:r>
            <a:endParaRPr lang="fr-FR" sz="3200">
              <a:solidFill>
                <a:schemeClr val="bg1"/>
              </a:solidFill>
              <a:latin typeface="Consolas" panose="020B0609020204030204" pitchFamily="49" charset="0"/>
            </a:endParaRPr>
          </a:p>
        </p:txBody>
      </p:sp>
      <p:pic>
        <p:nvPicPr>
          <p:cNvPr id="10" name="Image 9">
            <a:extLst>
              <a:ext uri="{FF2B5EF4-FFF2-40B4-BE49-F238E27FC236}">
                <a16:creationId xmlns:a16="http://schemas.microsoft.com/office/drawing/2014/main" id="{E34B0DE5-4326-4A8C-96F8-B4A55E32F35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6398" y="6026167"/>
            <a:ext cx="1263736" cy="1263736"/>
          </a:xfrm>
          <a:prstGeom prst="rect">
            <a:avLst/>
          </a:prstGeom>
        </p:spPr>
      </p:pic>
    </p:spTree>
    <p:extLst>
      <p:ext uri="{BB962C8B-B14F-4D97-AF65-F5344CB8AC3E}">
        <p14:creationId xmlns:p14="http://schemas.microsoft.com/office/powerpoint/2010/main" val="1555749430"/>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21</a:t>
            </a:fld>
            <a:endParaRPr/>
          </a:p>
        </p:txBody>
      </p:sp>
      <p:sp>
        <p:nvSpPr>
          <p:cNvPr id="202" name="Shape 202"/>
          <p:cNvSpPr>
            <a:spLocks noGrp="1"/>
          </p:cNvSpPr>
          <p:nvPr>
            <p:ph type="title" idx="4294967295"/>
          </p:nvPr>
        </p:nvSpPr>
        <p:spPr>
          <a:xfrm>
            <a:off x="2081213" y="3175"/>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Les Opérateurs de manipulation de chaînes</a:t>
            </a:r>
            <a:endParaRPr b="1">
              <a:solidFill>
                <a:srgbClr val="353533"/>
              </a:solidFill>
              <a:latin typeface="Montserrat Semi" charset="0"/>
              <a:ea typeface="Montserrat Semi" charset="0"/>
              <a:cs typeface="Montserrat Semi" charset="0"/>
            </a:endParaRPr>
          </a:p>
        </p:txBody>
      </p:sp>
      <p:sp>
        <p:nvSpPr>
          <p:cNvPr id="28" name="Shape 199"/>
          <p:cNvSpPr/>
          <p:nvPr/>
        </p:nvSpPr>
        <p:spPr>
          <a:xfrm>
            <a:off x="1268964" y="1536705"/>
            <a:ext cx="11469026" cy="749701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lstStyle/>
          <a:p>
            <a:pPr algn="l">
              <a:lnSpc>
                <a:spcPct val="150000"/>
              </a:lnSpc>
              <a:spcBef>
                <a:spcPts val="1500"/>
              </a:spcBef>
              <a:buClr>
                <a:srgbClr val="A4140E"/>
              </a:buClr>
              <a:buSzPct val="120000"/>
              <a:defRPr sz="1800"/>
            </a:pPr>
            <a:r>
              <a:rPr lang="fr-FR" sz="1800" b="1">
                <a:solidFill>
                  <a:srgbClr val="BE1911"/>
                </a:solidFill>
                <a:latin typeface="Montserrat Semi" charset="0"/>
                <a:ea typeface="Montserrat Light" charset="0"/>
                <a:cs typeface="Montserrat Light" charset="0"/>
                <a:sym typeface="Calibri"/>
              </a:rPr>
              <a:t>Les opérateurs</a:t>
            </a: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b="1">
              <a:solidFill>
                <a:srgbClr val="BE1911"/>
              </a:solidFill>
              <a:latin typeface="Montserrat Semi"/>
              <a:ea typeface="Montserrat Light" charset="0"/>
              <a:cs typeface="Montserrat Light" charset="0"/>
            </a:endParaRPr>
          </a:p>
          <a:p>
            <a:pPr lvl="8" algn="just">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285750" lvl="3" indent="-285750" algn="l">
              <a:lnSpc>
                <a:spcPct val="150000"/>
              </a:lnSpc>
              <a:spcBef>
                <a:spcPts val="1500"/>
              </a:spcBef>
              <a:buClr>
                <a:srgbClr val="A4140E"/>
              </a:buClr>
              <a:buSzPct val="120000"/>
              <a:buFont typeface="Wingdings" panose="05000000000000000000" pitchFamily="2" charset="2"/>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#3</a:t>
            </a:r>
            <a:endParaRPr sz="3500">
              <a:latin typeface="Montserrat Light" charset="0"/>
              <a:ea typeface="Montserrat Light" charset="0"/>
              <a:cs typeface="Montserrat Light" charset="0"/>
            </a:endParaRPr>
          </a:p>
        </p:txBody>
      </p:sp>
      <p:graphicFrame>
        <p:nvGraphicFramePr>
          <p:cNvPr id="2" name="Tableau 3">
            <a:extLst>
              <a:ext uri="{FF2B5EF4-FFF2-40B4-BE49-F238E27FC236}">
                <a16:creationId xmlns:a16="http://schemas.microsoft.com/office/drawing/2014/main" id="{8323DE56-0E25-4A77-85F0-74D25C2A56F6}"/>
              </a:ext>
            </a:extLst>
          </p:cNvPr>
          <p:cNvGraphicFramePr>
            <a:graphicFrameLocks noGrp="1"/>
          </p:cNvGraphicFramePr>
          <p:nvPr>
            <p:extLst>
              <p:ext uri="{D42A27DB-BD31-4B8C-83A1-F6EECF244321}">
                <p14:modId xmlns:p14="http://schemas.microsoft.com/office/powerpoint/2010/main" val="2742604241"/>
              </p:ext>
            </p:extLst>
          </p:nvPr>
        </p:nvGraphicFramePr>
        <p:xfrm>
          <a:off x="1255296" y="1973116"/>
          <a:ext cx="11482694" cy="1559560"/>
        </p:xfrm>
        <a:graphic>
          <a:graphicData uri="http://schemas.openxmlformats.org/drawingml/2006/table">
            <a:tbl>
              <a:tblPr firstRow="1" bandRow="1">
                <a:tableStyleId>{2708684C-4D16-4618-839F-0558EEFCDFE6}</a:tableStyleId>
              </a:tblPr>
              <a:tblGrid>
                <a:gridCol w="4574448">
                  <a:extLst>
                    <a:ext uri="{9D8B030D-6E8A-4147-A177-3AD203B41FA5}">
                      <a16:colId xmlns:a16="http://schemas.microsoft.com/office/drawing/2014/main" val="2627194069"/>
                    </a:ext>
                  </a:extLst>
                </a:gridCol>
                <a:gridCol w="6908246">
                  <a:extLst>
                    <a:ext uri="{9D8B030D-6E8A-4147-A177-3AD203B41FA5}">
                      <a16:colId xmlns:a16="http://schemas.microsoft.com/office/drawing/2014/main" val="3515070210"/>
                    </a:ext>
                  </a:extLst>
                </a:gridCol>
              </a:tblGrid>
              <a:tr h="370840">
                <a:tc>
                  <a:txBody>
                    <a:bodyPr/>
                    <a:lstStyle/>
                    <a:p>
                      <a:pPr lvl="0">
                        <a:buNone/>
                      </a:pPr>
                      <a:r>
                        <a:rPr lang="fr-FR" sz="1400" i="0">
                          <a:latin typeface="Montserrat Semi"/>
                        </a:rPr>
                        <a:t>Opérateurs</a:t>
                      </a:r>
                      <a:endParaRPr lang="fr-FR" sz="1400" b="1" i="0">
                        <a:latin typeface="Montserrat Semi"/>
                      </a:endParaRPr>
                    </a:p>
                  </a:txBody>
                  <a:tcPr/>
                </a:tc>
                <a:tc>
                  <a:txBody>
                    <a:bodyPr/>
                    <a:lstStyle/>
                    <a:p>
                      <a:pPr>
                        <a:buNone/>
                      </a:pPr>
                      <a:r>
                        <a:rPr lang="fr-FR" sz="1400" i="0">
                          <a:latin typeface="Montserrat Semi"/>
                        </a:rPr>
                        <a:t>Description</a:t>
                      </a:r>
                      <a:endParaRPr lang="fr-FR" sz="1400" b="1" i="0">
                        <a:latin typeface="Montserrat Semi"/>
                      </a:endParaRPr>
                    </a:p>
                  </a:txBody>
                  <a:tcPr/>
                </a:tc>
                <a:extLst>
                  <a:ext uri="{0D108BD9-81ED-4DB2-BD59-A6C34878D82A}">
                    <a16:rowId xmlns:a16="http://schemas.microsoft.com/office/drawing/2014/main" val="2074053739"/>
                  </a:ext>
                </a:extLst>
              </a:tr>
              <a:tr h="370840">
                <a:tc>
                  <a:txBody>
                    <a:bodyPr/>
                    <a:lstStyle/>
                    <a:p>
                      <a:pPr>
                        <a:buNone/>
                      </a:pPr>
                      <a:r>
                        <a:rPr lang="fr-FR" sz="2000" b="1" i="0">
                          <a:latin typeface="Montserrat Semi"/>
                        </a:rPr>
                        <a:t>-replace</a:t>
                      </a:r>
                    </a:p>
                  </a:txBody>
                  <a:tcPr/>
                </a:tc>
                <a:tc>
                  <a:txBody>
                    <a:bodyPr/>
                    <a:lstStyle/>
                    <a:p>
                      <a:pPr lvl="0" algn="l">
                        <a:buNone/>
                      </a:pPr>
                      <a:r>
                        <a:rPr lang="fr-FR" sz="1400" b="1" i="0">
                          <a:latin typeface="Montserrat Semi"/>
                        </a:rPr>
                        <a:t>Remplace une chaîne par une autre</a:t>
                      </a:r>
                    </a:p>
                  </a:txBody>
                  <a:tcPr/>
                </a:tc>
                <a:extLst>
                  <a:ext uri="{0D108BD9-81ED-4DB2-BD59-A6C34878D82A}">
                    <a16:rowId xmlns:a16="http://schemas.microsoft.com/office/drawing/2014/main" val="4058063332"/>
                  </a:ext>
                </a:extLst>
              </a:tr>
              <a:tr h="370840">
                <a:tc>
                  <a:txBody>
                    <a:bodyPr/>
                    <a:lstStyle/>
                    <a:p>
                      <a:pPr>
                        <a:buNone/>
                      </a:pPr>
                      <a:r>
                        <a:rPr lang="fr-FR" sz="2000" b="1" i="0">
                          <a:latin typeface="Montserrat Semi"/>
                        </a:rPr>
                        <a:t>-split</a:t>
                      </a:r>
                    </a:p>
                  </a:txBody>
                  <a:tcPr/>
                </a:tc>
                <a:tc>
                  <a:txBody>
                    <a:bodyPr/>
                    <a:lstStyle/>
                    <a:p>
                      <a:pPr lvl="0" algn="l">
                        <a:buNone/>
                      </a:pPr>
                      <a:r>
                        <a:rPr lang="fr-FR" sz="1400" b="1" i="0">
                          <a:latin typeface="Montserrat Semi"/>
                        </a:rPr>
                        <a:t>Sépare une chaine à l'emplacement du ou des caractères désignés</a:t>
                      </a:r>
                    </a:p>
                  </a:txBody>
                  <a:tcPr/>
                </a:tc>
                <a:extLst>
                  <a:ext uri="{0D108BD9-81ED-4DB2-BD59-A6C34878D82A}">
                    <a16:rowId xmlns:a16="http://schemas.microsoft.com/office/drawing/2014/main" val="1807253253"/>
                  </a:ext>
                </a:extLst>
              </a:tr>
              <a:tr h="370840">
                <a:tc>
                  <a:txBody>
                    <a:bodyPr/>
                    <a:lstStyle/>
                    <a:p>
                      <a:pPr>
                        <a:buNone/>
                      </a:pPr>
                      <a:r>
                        <a:rPr lang="fr-FR" sz="2000" b="1" i="0">
                          <a:latin typeface="Montserrat Semi"/>
                        </a:rPr>
                        <a:t>-</a:t>
                      </a:r>
                      <a:r>
                        <a:rPr lang="fr-FR" sz="2000" b="1" i="0" err="1">
                          <a:latin typeface="Montserrat Semi"/>
                        </a:rPr>
                        <a:t>join</a:t>
                      </a:r>
                      <a:endParaRPr lang="fr-FR" sz="2000" b="1" i="0">
                        <a:latin typeface="Montserrat Semi"/>
                      </a:endParaRPr>
                    </a:p>
                  </a:txBody>
                  <a:tcPr/>
                </a:tc>
                <a:tc>
                  <a:txBody>
                    <a:bodyPr/>
                    <a:lstStyle/>
                    <a:p>
                      <a:pPr lvl="0" algn="l">
                        <a:buNone/>
                      </a:pPr>
                      <a:r>
                        <a:rPr lang="fr-FR" sz="1400" b="1" i="0" dirty="0">
                          <a:latin typeface="Montserrat Semi"/>
                        </a:rPr>
                        <a:t>Concatène une chaîne avec le caractère donné.</a:t>
                      </a:r>
                    </a:p>
                  </a:txBody>
                  <a:tcPr/>
                </a:tc>
                <a:extLst>
                  <a:ext uri="{0D108BD9-81ED-4DB2-BD59-A6C34878D82A}">
                    <a16:rowId xmlns:a16="http://schemas.microsoft.com/office/drawing/2014/main" val="2092565338"/>
                  </a:ext>
                </a:extLst>
              </a:tr>
            </a:tbl>
          </a:graphicData>
        </a:graphic>
      </p:graphicFrame>
      <p:sp>
        <p:nvSpPr>
          <p:cNvPr id="11" name="ZoneTexte 10">
            <a:extLst>
              <a:ext uri="{FF2B5EF4-FFF2-40B4-BE49-F238E27FC236}">
                <a16:creationId xmlns:a16="http://schemas.microsoft.com/office/drawing/2014/main" id="{ACD34488-1708-41CB-9CCD-D0818A2488FA}"/>
              </a:ext>
            </a:extLst>
          </p:cNvPr>
          <p:cNvSpPr txBox="1"/>
          <p:nvPr/>
        </p:nvSpPr>
        <p:spPr>
          <a:xfrm>
            <a:off x="1255296" y="4296657"/>
            <a:ext cx="11482694" cy="2318583"/>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1600" dirty="0">
                <a:solidFill>
                  <a:srgbClr val="9AA83A"/>
                </a:solidFill>
                <a:latin typeface="Consolas" panose="020B0609020204030204" pitchFamily="49" charset="0"/>
              </a:rPr>
              <a:t>"Le héros s'appelle Zelda !"</a:t>
            </a:r>
            <a:r>
              <a:rPr lang="fr-FR" sz="1600" dirty="0">
                <a:solidFill>
                  <a:srgbClr val="C5C8C6"/>
                </a:solidFill>
                <a:latin typeface="Consolas" panose="020B0609020204030204" pitchFamily="49" charset="0"/>
              </a:rPr>
              <a:t> </a:t>
            </a:r>
            <a:r>
              <a:rPr lang="fr-FR" sz="1600" dirty="0">
                <a:solidFill>
                  <a:srgbClr val="676867"/>
                </a:solidFill>
                <a:latin typeface="Consolas" panose="020B0609020204030204" pitchFamily="49" charset="0"/>
              </a:rPr>
              <a:t>-replace</a:t>
            </a:r>
            <a:r>
              <a:rPr lang="fr-FR" sz="1600" dirty="0">
                <a:solidFill>
                  <a:srgbClr val="C5C8C6"/>
                </a:solidFill>
                <a:latin typeface="Consolas" panose="020B0609020204030204" pitchFamily="49" charset="0"/>
              </a:rPr>
              <a:t> </a:t>
            </a:r>
            <a:r>
              <a:rPr lang="fr-FR" sz="1600" dirty="0">
                <a:solidFill>
                  <a:srgbClr val="9AA83A"/>
                </a:solidFill>
                <a:latin typeface="Consolas" panose="020B0609020204030204" pitchFamily="49" charset="0"/>
              </a:rPr>
              <a:t>"</a:t>
            </a:r>
            <a:r>
              <a:rPr lang="fr-FR" sz="1600" dirty="0" err="1">
                <a:solidFill>
                  <a:srgbClr val="9AA83A"/>
                </a:solidFill>
                <a:latin typeface="Consolas" panose="020B0609020204030204" pitchFamily="49" charset="0"/>
              </a:rPr>
              <a:t>Zelda"</a:t>
            </a:r>
            <a:r>
              <a:rPr lang="fr-FR" sz="1600" dirty="0" err="1">
                <a:solidFill>
                  <a:srgbClr val="676867"/>
                </a:solidFill>
                <a:latin typeface="Consolas" panose="020B0609020204030204" pitchFamily="49" charset="0"/>
              </a:rPr>
              <a:t>,</a:t>
            </a:r>
            <a:r>
              <a:rPr lang="fr-FR" sz="1600" dirty="0" err="1">
                <a:solidFill>
                  <a:srgbClr val="9AA83A"/>
                </a:solidFill>
                <a:latin typeface="Consolas" panose="020B0609020204030204" pitchFamily="49" charset="0"/>
              </a:rPr>
              <a:t>"Link</a:t>
            </a:r>
            <a:r>
              <a:rPr lang="fr-FR" sz="1600" dirty="0">
                <a:solidFill>
                  <a:srgbClr val="9AA83A"/>
                </a:solidFill>
                <a:latin typeface="Consolas" panose="020B0609020204030204" pitchFamily="49" charset="0"/>
              </a:rPr>
              <a:t>"</a:t>
            </a:r>
            <a:r>
              <a:rPr lang="fr-FR" sz="1600" dirty="0">
                <a:solidFill>
                  <a:srgbClr val="C5C8C6"/>
                </a:solidFill>
                <a:latin typeface="Consolas" panose="020B0609020204030204" pitchFamily="49" charset="0"/>
              </a:rPr>
              <a:t> </a:t>
            </a:r>
          </a:p>
          <a:p>
            <a:pPr algn="l"/>
            <a:r>
              <a:rPr lang="fr-FR" sz="1600" dirty="0">
                <a:solidFill>
                  <a:srgbClr val="9A9B99"/>
                </a:solidFill>
                <a:latin typeface="Consolas" panose="020B0609020204030204" pitchFamily="49" charset="0"/>
              </a:rPr>
              <a:t>&gt;Le héros s'appelle Link !</a:t>
            </a:r>
            <a:endParaRPr lang="fr-FR" sz="1600" dirty="0">
              <a:solidFill>
                <a:srgbClr val="C5C8C6"/>
              </a:solidFill>
              <a:latin typeface="Consolas" panose="020B0609020204030204" pitchFamily="49" charset="0"/>
            </a:endParaRPr>
          </a:p>
          <a:p>
            <a:pPr algn="l"/>
            <a:br>
              <a:rPr lang="fr-FR" sz="1600" dirty="0">
                <a:solidFill>
                  <a:schemeClr val="tx1"/>
                </a:solidFill>
                <a:latin typeface="Consolas" panose="020B0609020204030204" pitchFamily="49" charset="0"/>
              </a:rPr>
            </a:br>
            <a:r>
              <a:rPr lang="fr-FR" sz="1600" dirty="0">
                <a:solidFill>
                  <a:srgbClr val="9AA83A"/>
                </a:solidFill>
                <a:latin typeface="Consolas" panose="020B0609020204030204" pitchFamily="49" charset="0"/>
              </a:rPr>
              <a:t>"jmazoyer@synapsys-it.com"</a:t>
            </a:r>
            <a:r>
              <a:rPr lang="fr-FR" sz="1600" dirty="0">
                <a:solidFill>
                  <a:srgbClr val="C5C8C6"/>
                </a:solidFill>
                <a:latin typeface="Consolas" panose="020B0609020204030204" pitchFamily="49" charset="0"/>
              </a:rPr>
              <a:t> </a:t>
            </a:r>
            <a:r>
              <a:rPr lang="fr-FR" sz="1600" dirty="0">
                <a:solidFill>
                  <a:srgbClr val="676867"/>
                </a:solidFill>
                <a:latin typeface="Consolas" panose="020B0609020204030204" pitchFamily="49" charset="0"/>
              </a:rPr>
              <a:t>-split</a:t>
            </a:r>
            <a:r>
              <a:rPr lang="fr-FR" sz="1600" dirty="0">
                <a:solidFill>
                  <a:srgbClr val="C5C8C6"/>
                </a:solidFill>
                <a:latin typeface="Consolas" panose="020B0609020204030204" pitchFamily="49" charset="0"/>
              </a:rPr>
              <a:t> </a:t>
            </a:r>
            <a:r>
              <a:rPr lang="fr-FR" sz="1600" dirty="0">
                <a:solidFill>
                  <a:srgbClr val="9AA83A"/>
                </a:solidFill>
                <a:latin typeface="Consolas" panose="020B0609020204030204" pitchFamily="49" charset="0"/>
              </a:rPr>
              <a:t>"@"</a:t>
            </a:r>
            <a:r>
              <a:rPr lang="fr-FR" sz="1600" dirty="0">
                <a:solidFill>
                  <a:srgbClr val="C5C8C6"/>
                </a:solidFill>
                <a:latin typeface="Consolas" panose="020B0609020204030204" pitchFamily="49" charset="0"/>
              </a:rPr>
              <a:t> </a:t>
            </a:r>
          </a:p>
          <a:p>
            <a:pPr algn="l"/>
            <a:r>
              <a:rPr lang="fr-FR" sz="1600" dirty="0">
                <a:solidFill>
                  <a:srgbClr val="9A9B99"/>
                </a:solidFill>
                <a:latin typeface="Consolas" panose="020B0609020204030204" pitchFamily="49" charset="0"/>
              </a:rPr>
              <a:t>&gt;</a:t>
            </a:r>
            <a:r>
              <a:rPr lang="fr-FR" sz="1600" dirty="0" err="1">
                <a:solidFill>
                  <a:srgbClr val="9A9B99"/>
                </a:solidFill>
                <a:latin typeface="Consolas" panose="020B0609020204030204" pitchFamily="49" charset="0"/>
              </a:rPr>
              <a:t>jmazoyer</a:t>
            </a:r>
            <a:endParaRPr lang="fr-FR" sz="1600" dirty="0">
              <a:solidFill>
                <a:srgbClr val="C5C8C6"/>
              </a:solidFill>
              <a:latin typeface="Consolas" panose="020B0609020204030204" pitchFamily="49" charset="0"/>
            </a:endParaRPr>
          </a:p>
          <a:p>
            <a:pPr algn="l"/>
            <a:r>
              <a:rPr lang="fr-FR" sz="1600" dirty="0">
                <a:solidFill>
                  <a:srgbClr val="9A9B99"/>
                </a:solidFill>
                <a:latin typeface="Consolas" panose="020B0609020204030204" pitchFamily="49" charset="0"/>
              </a:rPr>
              <a:t>&gt;synapsys-it.com</a:t>
            </a:r>
            <a:endParaRPr lang="fr-FR" sz="1600" dirty="0">
              <a:solidFill>
                <a:srgbClr val="C5C8C6"/>
              </a:solidFill>
              <a:latin typeface="Consolas" panose="020B0609020204030204" pitchFamily="49" charset="0"/>
            </a:endParaRPr>
          </a:p>
          <a:p>
            <a:pPr algn="l"/>
            <a:br>
              <a:rPr lang="fr-FR" sz="1600" dirty="0">
                <a:solidFill>
                  <a:schemeClr val="tx1"/>
                </a:solidFill>
                <a:latin typeface="Consolas" panose="020B0609020204030204" pitchFamily="49" charset="0"/>
              </a:rPr>
            </a:br>
            <a:r>
              <a:rPr lang="fr-FR" sz="1600" dirty="0">
                <a:solidFill>
                  <a:srgbClr val="9AA83A"/>
                </a:solidFill>
                <a:latin typeface="Consolas" panose="020B0609020204030204" pitchFamily="49" charset="0"/>
              </a:rPr>
              <a:t>"A"</a:t>
            </a:r>
            <a:r>
              <a:rPr lang="fr-FR" sz="1600" dirty="0">
                <a:solidFill>
                  <a:srgbClr val="676867"/>
                </a:solidFill>
                <a:latin typeface="Consolas" panose="020B0609020204030204" pitchFamily="49" charset="0"/>
              </a:rPr>
              <a:t>,</a:t>
            </a:r>
            <a:r>
              <a:rPr lang="fr-FR" sz="1600" dirty="0">
                <a:solidFill>
                  <a:srgbClr val="9AA83A"/>
                </a:solidFill>
                <a:latin typeface="Consolas" panose="020B0609020204030204" pitchFamily="49" charset="0"/>
              </a:rPr>
              <a:t>"B"</a:t>
            </a:r>
            <a:r>
              <a:rPr lang="fr-FR" sz="1600" dirty="0">
                <a:solidFill>
                  <a:srgbClr val="676867"/>
                </a:solidFill>
                <a:latin typeface="Consolas" panose="020B0609020204030204" pitchFamily="49" charset="0"/>
              </a:rPr>
              <a:t>,</a:t>
            </a:r>
            <a:r>
              <a:rPr lang="fr-FR" sz="1600" dirty="0">
                <a:solidFill>
                  <a:srgbClr val="9AA83A"/>
                </a:solidFill>
                <a:latin typeface="Consolas" panose="020B0609020204030204" pitchFamily="49" charset="0"/>
              </a:rPr>
              <a:t>"C"</a:t>
            </a:r>
            <a:r>
              <a:rPr lang="fr-FR" sz="1600" dirty="0">
                <a:solidFill>
                  <a:srgbClr val="C5C8C6"/>
                </a:solidFill>
                <a:latin typeface="Consolas" panose="020B0609020204030204" pitchFamily="49" charset="0"/>
              </a:rPr>
              <a:t> </a:t>
            </a:r>
            <a:r>
              <a:rPr lang="fr-FR" sz="1600" dirty="0">
                <a:solidFill>
                  <a:srgbClr val="676867"/>
                </a:solidFill>
                <a:latin typeface="Consolas" panose="020B0609020204030204" pitchFamily="49" charset="0"/>
              </a:rPr>
              <a:t>-</a:t>
            </a:r>
            <a:r>
              <a:rPr lang="fr-FR" sz="1600" dirty="0" err="1">
                <a:solidFill>
                  <a:srgbClr val="676867"/>
                </a:solidFill>
                <a:latin typeface="Consolas" panose="020B0609020204030204" pitchFamily="49" charset="0"/>
              </a:rPr>
              <a:t>join</a:t>
            </a:r>
            <a:r>
              <a:rPr lang="fr-FR" sz="1600" dirty="0">
                <a:solidFill>
                  <a:srgbClr val="C5C8C6"/>
                </a:solidFill>
                <a:latin typeface="Consolas" panose="020B0609020204030204" pitchFamily="49" charset="0"/>
              </a:rPr>
              <a:t> </a:t>
            </a:r>
            <a:r>
              <a:rPr lang="fr-FR" sz="1600" dirty="0">
                <a:solidFill>
                  <a:srgbClr val="9AA83A"/>
                </a:solidFill>
                <a:latin typeface="Consolas" panose="020B0609020204030204" pitchFamily="49" charset="0"/>
              </a:rPr>
              <a:t>";"</a:t>
            </a:r>
            <a:endParaRPr lang="fr-FR" sz="1600" dirty="0">
              <a:solidFill>
                <a:srgbClr val="C5C8C6"/>
              </a:solidFill>
              <a:latin typeface="Consolas" panose="020B0609020204030204" pitchFamily="49" charset="0"/>
            </a:endParaRPr>
          </a:p>
          <a:p>
            <a:pPr algn="l"/>
            <a:r>
              <a:rPr lang="fr-FR" sz="1600" dirty="0">
                <a:solidFill>
                  <a:srgbClr val="9A9B99"/>
                </a:solidFill>
                <a:latin typeface="Consolas" panose="020B0609020204030204" pitchFamily="49" charset="0"/>
              </a:rPr>
              <a:t>&gt;A;B;C</a:t>
            </a:r>
            <a:endParaRPr lang="fr-FR" sz="1600" dirty="0">
              <a:solidFill>
                <a:srgbClr val="C5C8C6"/>
              </a:solidFill>
              <a:latin typeface="Consolas" panose="020B0609020204030204" pitchFamily="49" charset="0"/>
            </a:endParaRPr>
          </a:p>
        </p:txBody>
      </p:sp>
    </p:spTree>
    <p:extLst>
      <p:ext uri="{BB962C8B-B14F-4D97-AF65-F5344CB8AC3E}">
        <p14:creationId xmlns:p14="http://schemas.microsoft.com/office/powerpoint/2010/main" val="1585661230"/>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22</a:t>
            </a:fld>
            <a:endParaRPr/>
          </a:p>
        </p:txBody>
      </p:sp>
      <p:sp>
        <p:nvSpPr>
          <p:cNvPr id="202" name="Shape 202"/>
          <p:cNvSpPr>
            <a:spLocks noGrp="1"/>
          </p:cNvSpPr>
          <p:nvPr>
            <p:ph type="title" idx="4294967295"/>
          </p:nvPr>
        </p:nvSpPr>
        <p:spPr>
          <a:xfrm>
            <a:off x="2081213" y="3175"/>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Les Opérateurs arithmétiques</a:t>
            </a:r>
            <a:endParaRPr b="1">
              <a:solidFill>
                <a:srgbClr val="353533"/>
              </a:solidFill>
              <a:latin typeface="Montserrat Semi" charset="0"/>
              <a:ea typeface="Montserrat Semi" charset="0"/>
              <a:cs typeface="Montserrat Semi" charset="0"/>
            </a:endParaRPr>
          </a:p>
        </p:txBody>
      </p:sp>
      <p:sp>
        <p:nvSpPr>
          <p:cNvPr id="28" name="Shape 199"/>
          <p:cNvSpPr/>
          <p:nvPr/>
        </p:nvSpPr>
        <p:spPr>
          <a:xfrm>
            <a:off x="1268964" y="1869212"/>
            <a:ext cx="11469026" cy="688142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lstStyle/>
          <a:p>
            <a:pPr algn="l">
              <a:lnSpc>
                <a:spcPct val="150000"/>
              </a:lnSpc>
              <a:spcBef>
                <a:spcPts val="1500"/>
              </a:spcBef>
              <a:buClr>
                <a:srgbClr val="A4140E"/>
              </a:buClr>
              <a:buSzPct val="120000"/>
              <a:defRPr sz="1800"/>
            </a:pPr>
            <a:r>
              <a:rPr lang="fr-FR" sz="1800" b="1">
                <a:solidFill>
                  <a:srgbClr val="BE1911"/>
                </a:solidFill>
                <a:latin typeface="Montserrat Semi" charset="0"/>
                <a:ea typeface="Montserrat Light" charset="0"/>
                <a:cs typeface="Montserrat Light" charset="0"/>
                <a:sym typeface="Calibri"/>
              </a:rPr>
              <a:t>Les opérateurs </a:t>
            </a:r>
            <a:r>
              <a:rPr lang="fr-FR" b="1">
                <a:solidFill>
                  <a:srgbClr val="BE1811"/>
                </a:solidFill>
                <a:latin typeface="Montserrat Semi" charset="0"/>
                <a:ea typeface="Montserrat Semi" charset="0"/>
                <a:cs typeface="Montserrat Semi" charset="0"/>
              </a:rPr>
              <a:t>arithmétiques</a:t>
            </a:r>
            <a:endParaRPr lang="fr-FR" sz="1800" b="1">
              <a:solidFill>
                <a:srgbClr val="BE18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b="1">
              <a:solidFill>
                <a:srgbClr val="BE1911"/>
              </a:solidFill>
              <a:latin typeface="Montserrat Semi"/>
              <a:ea typeface="Montserrat Light" charset="0"/>
              <a:cs typeface="Montserrat Light" charset="0"/>
            </a:endParaRPr>
          </a:p>
          <a:p>
            <a:pPr lvl="8" algn="just">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285750" lvl="3" indent="-285750" algn="l">
              <a:lnSpc>
                <a:spcPct val="150000"/>
              </a:lnSpc>
              <a:spcBef>
                <a:spcPts val="1500"/>
              </a:spcBef>
              <a:buClr>
                <a:srgbClr val="A4140E"/>
              </a:buClr>
              <a:buSzPct val="120000"/>
              <a:buFont typeface="Wingdings" panose="05000000000000000000" pitchFamily="2" charset="2"/>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#3</a:t>
            </a:r>
            <a:endParaRPr sz="3500">
              <a:latin typeface="Montserrat Light" charset="0"/>
              <a:ea typeface="Montserrat Light" charset="0"/>
              <a:cs typeface="Montserrat Light" charset="0"/>
            </a:endParaRPr>
          </a:p>
        </p:txBody>
      </p:sp>
      <p:graphicFrame>
        <p:nvGraphicFramePr>
          <p:cNvPr id="2" name="Tableau 3">
            <a:extLst>
              <a:ext uri="{FF2B5EF4-FFF2-40B4-BE49-F238E27FC236}">
                <a16:creationId xmlns:a16="http://schemas.microsoft.com/office/drawing/2014/main" id="{8323DE56-0E25-4A77-85F0-74D25C2A56F6}"/>
              </a:ext>
            </a:extLst>
          </p:cNvPr>
          <p:cNvGraphicFramePr>
            <a:graphicFrameLocks noGrp="1"/>
          </p:cNvGraphicFramePr>
          <p:nvPr>
            <p:extLst>
              <p:ext uri="{D42A27DB-BD31-4B8C-83A1-F6EECF244321}">
                <p14:modId xmlns:p14="http://schemas.microsoft.com/office/powerpoint/2010/main" val="3715940096"/>
              </p:ext>
            </p:extLst>
          </p:nvPr>
        </p:nvGraphicFramePr>
        <p:xfrm>
          <a:off x="1255296" y="2398686"/>
          <a:ext cx="11272518" cy="1955800"/>
        </p:xfrm>
        <a:graphic>
          <a:graphicData uri="http://schemas.openxmlformats.org/drawingml/2006/table">
            <a:tbl>
              <a:tblPr firstRow="1" bandRow="1">
                <a:tableStyleId>{2708684C-4D16-4618-839F-0558EEFCDFE6}</a:tableStyleId>
              </a:tblPr>
              <a:tblGrid>
                <a:gridCol w="4490719">
                  <a:extLst>
                    <a:ext uri="{9D8B030D-6E8A-4147-A177-3AD203B41FA5}">
                      <a16:colId xmlns:a16="http://schemas.microsoft.com/office/drawing/2014/main" val="2627194069"/>
                    </a:ext>
                  </a:extLst>
                </a:gridCol>
                <a:gridCol w="6781799">
                  <a:extLst>
                    <a:ext uri="{9D8B030D-6E8A-4147-A177-3AD203B41FA5}">
                      <a16:colId xmlns:a16="http://schemas.microsoft.com/office/drawing/2014/main" val="3515070210"/>
                    </a:ext>
                  </a:extLst>
                </a:gridCol>
              </a:tblGrid>
              <a:tr h="370840">
                <a:tc>
                  <a:txBody>
                    <a:bodyPr/>
                    <a:lstStyle/>
                    <a:p>
                      <a:pPr lvl="0">
                        <a:buNone/>
                      </a:pPr>
                      <a:r>
                        <a:rPr lang="fr-FR" sz="1200" i="0">
                          <a:latin typeface="Montserrat Light"/>
                        </a:rPr>
                        <a:t>Opérateurs</a:t>
                      </a:r>
                    </a:p>
                  </a:txBody>
                  <a:tcPr/>
                </a:tc>
                <a:tc>
                  <a:txBody>
                    <a:bodyPr/>
                    <a:lstStyle/>
                    <a:p>
                      <a:pPr>
                        <a:buNone/>
                      </a:pPr>
                      <a:r>
                        <a:rPr lang="fr-FR" sz="1200" i="0">
                          <a:latin typeface="Montserrat Light"/>
                        </a:rPr>
                        <a:t>Signification</a:t>
                      </a:r>
                    </a:p>
                  </a:txBody>
                  <a:tcPr/>
                </a:tc>
                <a:extLst>
                  <a:ext uri="{0D108BD9-81ED-4DB2-BD59-A6C34878D82A}">
                    <a16:rowId xmlns:a16="http://schemas.microsoft.com/office/drawing/2014/main" val="2074053739"/>
                  </a:ext>
                </a:extLst>
              </a:tr>
              <a:tr h="370840">
                <a:tc>
                  <a:txBody>
                    <a:bodyPr/>
                    <a:lstStyle/>
                    <a:p>
                      <a:pPr lvl="0" algn="l">
                        <a:buNone/>
                      </a:pPr>
                      <a:r>
                        <a:rPr lang="fr-FR" sz="2000" i="0">
                          <a:latin typeface="Montserrat Light"/>
                        </a:rPr>
                        <a:t>+</a:t>
                      </a:r>
                    </a:p>
                  </a:txBody>
                  <a:tcPr/>
                </a:tc>
                <a:tc>
                  <a:txBody>
                    <a:bodyPr/>
                    <a:lstStyle/>
                    <a:p>
                      <a:pPr lvl="0" algn="l">
                        <a:buNone/>
                      </a:pPr>
                      <a:r>
                        <a:rPr lang="fr-FR" sz="1400" i="0">
                          <a:latin typeface="Montserrat Light"/>
                        </a:rPr>
                        <a:t>Addition</a:t>
                      </a:r>
                    </a:p>
                  </a:txBody>
                  <a:tcPr/>
                </a:tc>
                <a:extLst>
                  <a:ext uri="{0D108BD9-81ED-4DB2-BD59-A6C34878D82A}">
                    <a16:rowId xmlns:a16="http://schemas.microsoft.com/office/drawing/2014/main" val="4058063332"/>
                  </a:ext>
                </a:extLst>
              </a:tr>
              <a:tr h="370839">
                <a:tc>
                  <a:txBody>
                    <a:bodyPr/>
                    <a:lstStyle/>
                    <a:p>
                      <a:pPr lvl="0" algn="l">
                        <a:buNone/>
                      </a:pPr>
                      <a:r>
                        <a:rPr lang="fr-FR" sz="2000" i="0">
                          <a:latin typeface="Montserrat Light"/>
                        </a:rPr>
                        <a:t>- </a:t>
                      </a:r>
                    </a:p>
                  </a:txBody>
                  <a:tcPr/>
                </a:tc>
                <a:tc>
                  <a:txBody>
                    <a:bodyPr/>
                    <a:lstStyle/>
                    <a:p>
                      <a:pPr lvl="0" algn="l">
                        <a:buNone/>
                      </a:pPr>
                      <a:r>
                        <a:rPr lang="fr-FR" sz="1400" i="0" err="1">
                          <a:latin typeface="Montserrat Light"/>
                        </a:rPr>
                        <a:t>Substraction</a:t>
                      </a:r>
                      <a:endParaRPr lang="fr-FR" sz="1400" i="0">
                        <a:latin typeface="Montserrat Light"/>
                      </a:endParaRPr>
                    </a:p>
                  </a:txBody>
                  <a:tcPr/>
                </a:tc>
                <a:extLst>
                  <a:ext uri="{0D108BD9-81ED-4DB2-BD59-A6C34878D82A}">
                    <a16:rowId xmlns:a16="http://schemas.microsoft.com/office/drawing/2014/main" val="3666818268"/>
                  </a:ext>
                </a:extLst>
              </a:tr>
              <a:tr h="370840">
                <a:tc>
                  <a:txBody>
                    <a:bodyPr/>
                    <a:lstStyle/>
                    <a:p>
                      <a:pPr lvl="0" algn="l">
                        <a:buNone/>
                      </a:pPr>
                      <a:r>
                        <a:rPr lang="fr-FR" sz="2000" i="0">
                          <a:latin typeface="Montserrat Light"/>
                        </a:rPr>
                        <a:t>*</a:t>
                      </a:r>
                    </a:p>
                  </a:txBody>
                  <a:tcPr/>
                </a:tc>
                <a:tc>
                  <a:txBody>
                    <a:bodyPr/>
                    <a:lstStyle/>
                    <a:p>
                      <a:pPr lvl="0" algn="l">
                        <a:buNone/>
                      </a:pPr>
                      <a:r>
                        <a:rPr lang="fr-FR" sz="1400" i="0">
                          <a:latin typeface="Montserrat Light"/>
                        </a:rPr>
                        <a:t>Multiplication</a:t>
                      </a:r>
                    </a:p>
                  </a:txBody>
                  <a:tcPr/>
                </a:tc>
                <a:extLst>
                  <a:ext uri="{0D108BD9-81ED-4DB2-BD59-A6C34878D82A}">
                    <a16:rowId xmlns:a16="http://schemas.microsoft.com/office/drawing/2014/main" val="2092565338"/>
                  </a:ext>
                </a:extLst>
              </a:tr>
              <a:tr h="370840">
                <a:tc>
                  <a:txBody>
                    <a:bodyPr/>
                    <a:lstStyle/>
                    <a:p>
                      <a:pPr lvl="0" algn="l">
                        <a:buNone/>
                      </a:pPr>
                      <a:r>
                        <a:rPr lang="fr-FR" sz="2000" i="0">
                          <a:latin typeface="Montserrat Light"/>
                        </a:rPr>
                        <a:t>/</a:t>
                      </a:r>
                    </a:p>
                  </a:txBody>
                  <a:tcPr/>
                </a:tc>
                <a:tc>
                  <a:txBody>
                    <a:bodyPr/>
                    <a:lstStyle/>
                    <a:p>
                      <a:pPr lvl="0" algn="l">
                        <a:buNone/>
                      </a:pPr>
                      <a:r>
                        <a:rPr lang="fr-FR" sz="1400" i="0">
                          <a:latin typeface="Montserrat Light"/>
                        </a:rPr>
                        <a:t>Division</a:t>
                      </a:r>
                    </a:p>
                  </a:txBody>
                  <a:tcPr/>
                </a:tc>
                <a:extLst>
                  <a:ext uri="{0D108BD9-81ED-4DB2-BD59-A6C34878D82A}">
                    <a16:rowId xmlns:a16="http://schemas.microsoft.com/office/drawing/2014/main" val="2611270655"/>
                  </a:ext>
                </a:extLst>
              </a:tr>
            </a:tbl>
          </a:graphicData>
        </a:graphic>
      </p:graphicFrame>
      <p:sp>
        <p:nvSpPr>
          <p:cNvPr id="8" name="ZoneTexte 7">
            <a:extLst>
              <a:ext uri="{FF2B5EF4-FFF2-40B4-BE49-F238E27FC236}">
                <a16:creationId xmlns:a16="http://schemas.microsoft.com/office/drawing/2014/main" id="{047CA6F8-BB6C-439A-85D9-CB7E8C061C33}"/>
              </a:ext>
            </a:extLst>
          </p:cNvPr>
          <p:cNvSpPr txBox="1"/>
          <p:nvPr/>
        </p:nvSpPr>
        <p:spPr>
          <a:xfrm>
            <a:off x="3137840" y="6360517"/>
            <a:ext cx="8028923" cy="595035"/>
          </a:xfrm>
          <a:prstGeom prst="rect">
            <a:avLst/>
          </a:prstGeom>
          <a:solidFill>
            <a:srgbClr val="012456"/>
          </a:solidFill>
          <a:ln>
            <a:noFill/>
          </a:ln>
        </p:spPr>
        <p:style>
          <a:lnRef idx="0">
            <a:scrgbClr r="0" g="0" b="0"/>
          </a:lnRef>
          <a:fillRef idx="0">
            <a:scrgbClr r="0" g="0" b="0"/>
          </a:fillRef>
          <a:effectRef idx="0">
            <a:scrgbClr r="0" g="0" b="0"/>
          </a:effectRef>
          <a:fontRef idx="minor">
            <a:schemeClr val="lt1"/>
          </a:fontRef>
        </p:style>
        <p:txBody>
          <a:bodyPr rot="0" spcFirstLastPara="1" vertOverflow="overflow" horzOverflow="overflow" vert="horz" wrap="square" lIns="50800" tIns="50800" rIns="50800" bIns="50800" numCol="1" spcCol="38100" rtlCol="0" anchor="ctr">
            <a:spAutoFit/>
          </a:bodyPr>
          <a:lstStyle/>
          <a:p>
            <a:r>
              <a:rPr lang="fr-FR" sz="3200"/>
              <a:t> </a:t>
            </a:r>
            <a:r>
              <a:rPr lang="fr-FR" sz="2800" err="1">
                <a:solidFill>
                  <a:schemeClr val="bg1"/>
                </a:solidFill>
                <a:latin typeface="Consolas" panose="020B0609020204030204" pitchFamily="49" charset="0"/>
              </a:rPr>
              <a:t>Get</a:t>
            </a:r>
            <a:r>
              <a:rPr lang="fr-FR" sz="2800">
                <a:solidFill>
                  <a:schemeClr val="bg1"/>
                </a:solidFill>
                <a:latin typeface="Consolas" panose="020B0609020204030204" pitchFamily="49" charset="0"/>
              </a:rPr>
              <a:t>-Help </a:t>
            </a:r>
            <a:r>
              <a:rPr lang="fr-FR" sz="2800" err="1">
                <a:solidFill>
                  <a:schemeClr val="bg1"/>
                </a:solidFill>
                <a:latin typeface="Consolas" panose="020B0609020204030204" pitchFamily="49" charset="0"/>
              </a:rPr>
              <a:t>About_Arithmetic_Operators</a:t>
            </a:r>
            <a:r>
              <a:rPr lang="fr-FR" sz="2800">
                <a:solidFill>
                  <a:schemeClr val="bg1"/>
                </a:solidFill>
                <a:latin typeface="Consolas" panose="020B0609020204030204" pitchFamily="49" charset="0"/>
              </a:rPr>
              <a:t> </a:t>
            </a:r>
            <a:endParaRPr lang="fr-FR" sz="3200">
              <a:solidFill>
                <a:schemeClr val="bg1"/>
              </a:solidFill>
              <a:latin typeface="Consolas" panose="020B0609020204030204" pitchFamily="49" charset="0"/>
            </a:endParaRPr>
          </a:p>
        </p:txBody>
      </p:sp>
      <p:pic>
        <p:nvPicPr>
          <p:cNvPr id="9" name="Image 8">
            <a:extLst>
              <a:ext uri="{FF2B5EF4-FFF2-40B4-BE49-F238E27FC236}">
                <a16:creationId xmlns:a16="http://schemas.microsoft.com/office/drawing/2014/main" id="{15D4E49A-87A5-46B5-A259-4240E32DE6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6398" y="6026167"/>
            <a:ext cx="1263736" cy="1263736"/>
          </a:xfrm>
          <a:prstGeom prst="rect">
            <a:avLst/>
          </a:prstGeom>
        </p:spPr>
      </p:pic>
    </p:spTree>
    <p:extLst>
      <p:ext uri="{BB962C8B-B14F-4D97-AF65-F5344CB8AC3E}">
        <p14:creationId xmlns:p14="http://schemas.microsoft.com/office/powerpoint/2010/main" val="2883984387"/>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23</a:t>
            </a:fld>
            <a:endParaRPr/>
          </a:p>
        </p:txBody>
      </p:sp>
      <p:sp>
        <p:nvSpPr>
          <p:cNvPr id="202" name="Shape 202"/>
          <p:cNvSpPr>
            <a:spLocks noGrp="1"/>
          </p:cNvSpPr>
          <p:nvPr>
            <p:ph type="title" idx="4294967295"/>
          </p:nvPr>
        </p:nvSpPr>
        <p:spPr>
          <a:xfrm>
            <a:off x="2081213" y="3175"/>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Les Opérateurs d'assignation</a:t>
            </a:r>
            <a:endParaRPr b="1">
              <a:solidFill>
                <a:srgbClr val="353533"/>
              </a:solidFill>
              <a:latin typeface="Montserrat Semi" charset="0"/>
              <a:ea typeface="Montserrat Semi" charset="0"/>
              <a:cs typeface="Montserrat Semi" charset="0"/>
            </a:endParaRPr>
          </a:p>
        </p:txBody>
      </p:sp>
      <p:sp>
        <p:nvSpPr>
          <p:cNvPr id="28" name="Shape 199"/>
          <p:cNvSpPr/>
          <p:nvPr/>
        </p:nvSpPr>
        <p:spPr>
          <a:xfrm>
            <a:off x="1268964" y="1869212"/>
            <a:ext cx="11469026" cy="688142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lstStyle/>
          <a:p>
            <a:pPr algn="l">
              <a:lnSpc>
                <a:spcPct val="150000"/>
              </a:lnSpc>
              <a:spcBef>
                <a:spcPts val="1500"/>
              </a:spcBef>
              <a:buClr>
                <a:srgbClr val="A4140E"/>
              </a:buClr>
              <a:buSzPct val="120000"/>
              <a:defRPr sz="1800"/>
            </a:pPr>
            <a:r>
              <a:rPr lang="fr-FR" sz="1800" b="1">
                <a:solidFill>
                  <a:srgbClr val="BE1911"/>
                </a:solidFill>
                <a:latin typeface="Montserrat Semi" charset="0"/>
                <a:ea typeface="Montserrat Light" charset="0"/>
                <a:cs typeface="Montserrat Light" charset="0"/>
                <a:sym typeface="Calibri"/>
              </a:rPr>
              <a:t>Les opérateurs </a:t>
            </a:r>
            <a:r>
              <a:rPr lang="fr-FR" b="1">
                <a:solidFill>
                  <a:srgbClr val="BE1811"/>
                </a:solidFill>
                <a:latin typeface="Montserrat Semi" charset="0"/>
                <a:ea typeface="Montserrat Semi" charset="0"/>
                <a:cs typeface="Montserrat Semi" charset="0"/>
              </a:rPr>
              <a:t>d'assignation</a:t>
            </a:r>
            <a:endParaRPr lang="fr-FR" sz="1800" b="1">
              <a:solidFill>
                <a:srgbClr val="BE18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r>
              <a:rPr lang="fr-FR" sz="1800" b="1">
                <a:solidFill>
                  <a:srgbClr val="BE1911"/>
                </a:solidFill>
                <a:latin typeface="Montserrat Semi" charset="0"/>
                <a:ea typeface="Montserrat Light" charset="0"/>
                <a:cs typeface="Montserrat Light" charset="0"/>
                <a:sym typeface="Calibri"/>
              </a:rPr>
              <a:t>Incrémenter et décrémenter</a:t>
            </a:r>
            <a:endParaRPr lang="fr-FR" sz="1800" b="1">
              <a:solidFill>
                <a:srgbClr val="BE18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b="1">
              <a:solidFill>
                <a:srgbClr val="BE1911"/>
              </a:solidFill>
              <a:latin typeface="Montserrat Semi"/>
              <a:ea typeface="Montserrat Light" charset="0"/>
              <a:cs typeface="Montserrat Light" charset="0"/>
            </a:endParaRPr>
          </a:p>
          <a:p>
            <a:pPr lvl="8" algn="just">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285750" lvl="3" indent="-285750" algn="l">
              <a:lnSpc>
                <a:spcPct val="150000"/>
              </a:lnSpc>
              <a:spcBef>
                <a:spcPts val="1500"/>
              </a:spcBef>
              <a:buClr>
                <a:srgbClr val="A4140E"/>
              </a:buClr>
              <a:buSzPct val="120000"/>
              <a:buFont typeface="Wingdings" panose="05000000000000000000" pitchFamily="2" charset="2"/>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#3</a:t>
            </a:r>
            <a:endParaRPr sz="3500">
              <a:latin typeface="Montserrat Light" charset="0"/>
              <a:ea typeface="Montserrat Light" charset="0"/>
              <a:cs typeface="Montserrat Light" charset="0"/>
            </a:endParaRPr>
          </a:p>
        </p:txBody>
      </p:sp>
      <p:graphicFrame>
        <p:nvGraphicFramePr>
          <p:cNvPr id="2" name="Tableau 3">
            <a:extLst>
              <a:ext uri="{FF2B5EF4-FFF2-40B4-BE49-F238E27FC236}">
                <a16:creationId xmlns:a16="http://schemas.microsoft.com/office/drawing/2014/main" id="{8323DE56-0E25-4A77-85F0-74D25C2A56F6}"/>
              </a:ext>
            </a:extLst>
          </p:cNvPr>
          <p:cNvGraphicFramePr>
            <a:graphicFrameLocks noGrp="1"/>
          </p:cNvGraphicFramePr>
          <p:nvPr>
            <p:extLst>
              <p:ext uri="{D42A27DB-BD31-4B8C-83A1-F6EECF244321}">
                <p14:modId xmlns:p14="http://schemas.microsoft.com/office/powerpoint/2010/main" val="2532888766"/>
              </p:ext>
            </p:extLst>
          </p:nvPr>
        </p:nvGraphicFramePr>
        <p:xfrm>
          <a:off x="1255296" y="2398686"/>
          <a:ext cx="11272518" cy="2352040"/>
        </p:xfrm>
        <a:graphic>
          <a:graphicData uri="http://schemas.openxmlformats.org/drawingml/2006/table">
            <a:tbl>
              <a:tblPr firstRow="1" bandRow="1">
                <a:tableStyleId>{2708684C-4D16-4618-839F-0558EEFCDFE6}</a:tableStyleId>
              </a:tblPr>
              <a:tblGrid>
                <a:gridCol w="4490719">
                  <a:extLst>
                    <a:ext uri="{9D8B030D-6E8A-4147-A177-3AD203B41FA5}">
                      <a16:colId xmlns:a16="http://schemas.microsoft.com/office/drawing/2014/main" val="2627194069"/>
                    </a:ext>
                  </a:extLst>
                </a:gridCol>
                <a:gridCol w="6781799">
                  <a:extLst>
                    <a:ext uri="{9D8B030D-6E8A-4147-A177-3AD203B41FA5}">
                      <a16:colId xmlns:a16="http://schemas.microsoft.com/office/drawing/2014/main" val="3515070210"/>
                    </a:ext>
                  </a:extLst>
                </a:gridCol>
              </a:tblGrid>
              <a:tr h="370840">
                <a:tc>
                  <a:txBody>
                    <a:bodyPr/>
                    <a:lstStyle/>
                    <a:p>
                      <a:pPr lvl="0">
                        <a:buNone/>
                      </a:pPr>
                      <a:r>
                        <a:rPr lang="fr-FR" sz="1200" i="0">
                          <a:latin typeface="Montserrat Light"/>
                        </a:rPr>
                        <a:t>Opérateurs</a:t>
                      </a:r>
                    </a:p>
                  </a:txBody>
                  <a:tcPr/>
                </a:tc>
                <a:tc>
                  <a:txBody>
                    <a:bodyPr/>
                    <a:lstStyle/>
                    <a:p>
                      <a:pPr>
                        <a:buNone/>
                      </a:pPr>
                      <a:r>
                        <a:rPr lang="fr-FR" sz="1200" i="0">
                          <a:latin typeface="Montserrat Light"/>
                        </a:rPr>
                        <a:t>Signification</a:t>
                      </a:r>
                    </a:p>
                  </a:txBody>
                  <a:tcPr/>
                </a:tc>
                <a:extLst>
                  <a:ext uri="{0D108BD9-81ED-4DB2-BD59-A6C34878D82A}">
                    <a16:rowId xmlns:a16="http://schemas.microsoft.com/office/drawing/2014/main" val="2074053739"/>
                  </a:ext>
                </a:extLst>
              </a:tr>
              <a:tr h="370840">
                <a:tc>
                  <a:txBody>
                    <a:bodyPr/>
                    <a:lstStyle/>
                    <a:p>
                      <a:pPr lvl="0" algn="l">
                        <a:buNone/>
                      </a:pPr>
                      <a:r>
                        <a:rPr lang="fr-FR" sz="2000" i="0">
                          <a:latin typeface="Montserrat Light"/>
                        </a:rPr>
                        <a:t>$var = 1</a:t>
                      </a:r>
                    </a:p>
                  </a:txBody>
                  <a:tcPr/>
                </a:tc>
                <a:tc>
                  <a:txBody>
                    <a:bodyPr/>
                    <a:lstStyle/>
                    <a:p>
                      <a:pPr lvl="0" algn="l">
                        <a:buNone/>
                      </a:pPr>
                      <a:r>
                        <a:rPr lang="fr-FR" sz="1400" i="0">
                          <a:latin typeface="Montserrat Light"/>
                        </a:rPr>
                        <a:t>Assigner la valeur</a:t>
                      </a:r>
                    </a:p>
                  </a:txBody>
                  <a:tcPr/>
                </a:tc>
                <a:extLst>
                  <a:ext uri="{0D108BD9-81ED-4DB2-BD59-A6C34878D82A}">
                    <a16:rowId xmlns:a16="http://schemas.microsoft.com/office/drawing/2014/main" val="4058063332"/>
                  </a:ext>
                </a:extLst>
              </a:tr>
              <a:tr h="370839">
                <a:tc>
                  <a:txBody>
                    <a:bodyPr/>
                    <a:lstStyle/>
                    <a:p>
                      <a:pPr lvl="0" algn="l">
                        <a:buNone/>
                      </a:pPr>
                      <a:r>
                        <a:rPr lang="fr-FR" sz="2000" i="0">
                          <a:latin typeface="Montserrat Light"/>
                        </a:rPr>
                        <a:t>$var += 2</a:t>
                      </a:r>
                    </a:p>
                  </a:txBody>
                  <a:tcPr/>
                </a:tc>
                <a:tc>
                  <a:txBody>
                    <a:bodyPr/>
                    <a:lstStyle/>
                    <a:p>
                      <a:pPr lvl="0" algn="l">
                        <a:buNone/>
                      </a:pPr>
                      <a:r>
                        <a:rPr lang="fr-FR" sz="1400" i="0">
                          <a:latin typeface="Montserrat Light"/>
                        </a:rPr>
                        <a:t>Augmente la valeur de la variable par la valeur donnée</a:t>
                      </a:r>
                    </a:p>
                  </a:txBody>
                  <a:tcPr/>
                </a:tc>
                <a:extLst>
                  <a:ext uri="{0D108BD9-81ED-4DB2-BD59-A6C34878D82A}">
                    <a16:rowId xmlns:a16="http://schemas.microsoft.com/office/drawing/2014/main" val="3666818268"/>
                  </a:ext>
                </a:extLst>
              </a:tr>
              <a:tr h="370840">
                <a:tc>
                  <a:txBody>
                    <a:bodyPr/>
                    <a:lstStyle/>
                    <a:p>
                      <a:pPr lvl="0" algn="l">
                        <a:buNone/>
                      </a:pPr>
                      <a:r>
                        <a:rPr lang="fr-FR" sz="2000" i="0">
                          <a:latin typeface="Montserrat Light"/>
                        </a:rPr>
                        <a:t>$var -= 2</a:t>
                      </a:r>
                    </a:p>
                  </a:txBody>
                  <a:tcPr/>
                </a:tc>
                <a:tc>
                  <a:txBody>
                    <a:bodyPr/>
                    <a:lstStyle/>
                    <a:p>
                      <a:pPr lvl="0" algn="l">
                        <a:buNone/>
                      </a:pPr>
                      <a:r>
                        <a:rPr lang="fr-FR" sz="1400" i="0">
                          <a:latin typeface="Montserrat Light"/>
                        </a:rPr>
                        <a:t>Diminue la valeur de la variable par la valeur donnée</a:t>
                      </a:r>
                    </a:p>
                  </a:txBody>
                  <a:tcPr/>
                </a:tc>
                <a:extLst>
                  <a:ext uri="{0D108BD9-81ED-4DB2-BD59-A6C34878D82A}">
                    <a16:rowId xmlns:a16="http://schemas.microsoft.com/office/drawing/2014/main" val="2092565338"/>
                  </a:ext>
                </a:extLst>
              </a:tr>
              <a:tr h="370840">
                <a:tc>
                  <a:txBody>
                    <a:bodyPr/>
                    <a:lstStyle/>
                    <a:p>
                      <a:pPr lvl="0" algn="l">
                        <a:buNone/>
                      </a:pPr>
                      <a:r>
                        <a:rPr lang="fr-FR" sz="2000" i="0">
                          <a:latin typeface="Montserrat Light"/>
                        </a:rPr>
                        <a:t>$var *= 2</a:t>
                      </a:r>
                    </a:p>
                  </a:txBody>
                  <a:tcPr/>
                </a:tc>
                <a:tc>
                  <a:txBody>
                    <a:bodyPr/>
                    <a:lstStyle/>
                    <a:p>
                      <a:pPr lvl="0" algn="l">
                        <a:buNone/>
                      </a:pPr>
                      <a:r>
                        <a:rPr lang="fr-FR" sz="1400" i="0">
                          <a:latin typeface="Montserrat Light"/>
                        </a:rPr>
                        <a:t>Multiplie la valeur de la variable par la valeur donnée</a:t>
                      </a:r>
                    </a:p>
                  </a:txBody>
                  <a:tcPr/>
                </a:tc>
                <a:extLst>
                  <a:ext uri="{0D108BD9-81ED-4DB2-BD59-A6C34878D82A}">
                    <a16:rowId xmlns:a16="http://schemas.microsoft.com/office/drawing/2014/main" val="2611270655"/>
                  </a:ext>
                </a:extLst>
              </a:tr>
              <a:tr h="370840">
                <a:tc>
                  <a:txBody>
                    <a:bodyPr/>
                    <a:lstStyle/>
                    <a:p>
                      <a:pPr marL="0" marR="0" lvl="0" indent="0" algn="l" defTabSz="584200" eaLnBrk="1" fontAlgn="auto" latinLnBrk="0" hangingPunct="1">
                        <a:lnSpc>
                          <a:spcPct val="100000"/>
                        </a:lnSpc>
                        <a:spcBef>
                          <a:spcPts val="0"/>
                        </a:spcBef>
                        <a:spcAft>
                          <a:spcPts val="0"/>
                        </a:spcAft>
                        <a:buClrTx/>
                        <a:buSzTx/>
                        <a:buFontTx/>
                        <a:buNone/>
                        <a:tabLst/>
                        <a:defRPr/>
                      </a:pPr>
                      <a:r>
                        <a:rPr lang="fr-FR" sz="2000" i="0">
                          <a:latin typeface="Montserrat Light"/>
                        </a:rPr>
                        <a:t>$var /= 2</a:t>
                      </a:r>
                    </a:p>
                  </a:txBody>
                  <a:tcPr/>
                </a:tc>
                <a:tc>
                  <a:txBody>
                    <a:bodyPr/>
                    <a:lstStyle/>
                    <a:p>
                      <a:pPr marL="0" marR="0" lvl="0" indent="0" algn="l" defTabSz="584200" eaLnBrk="1" fontAlgn="auto" latinLnBrk="0" hangingPunct="1">
                        <a:lnSpc>
                          <a:spcPct val="100000"/>
                        </a:lnSpc>
                        <a:spcBef>
                          <a:spcPts val="0"/>
                        </a:spcBef>
                        <a:spcAft>
                          <a:spcPts val="0"/>
                        </a:spcAft>
                        <a:buClrTx/>
                        <a:buSzTx/>
                        <a:buFontTx/>
                        <a:buNone/>
                        <a:tabLst/>
                        <a:defRPr/>
                      </a:pPr>
                      <a:r>
                        <a:rPr lang="fr-FR" sz="1400" i="0">
                          <a:latin typeface="Montserrat Light"/>
                        </a:rPr>
                        <a:t>Divise la valeur de la variable par la valeur donnée</a:t>
                      </a:r>
                    </a:p>
                  </a:txBody>
                  <a:tcPr/>
                </a:tc>
                <a:extLst>
                  <a:ext uri="{0D108BD9-81ED-4DB2-BD59-A6C34878D82A}">
                    <a16:rowId xmlns:a16="http://schemas.microsoft.com/office/drawing/2014/main" val="2539327338"/>
                  </a:ext>
                </a:extLst>
              </a:tr>
            </a:tbl>
          </a:graphicData>
        </a:graphic>
      </p:graphicFrame>
      <p:sp>
        <p:nvSpPr>
          <p:cNvPr id="8" name="ZoneTexte 7">
            <a:extLst>
              <a:ext uri="{FF2B5EF4-FFF2-40B4-BE49-F238E27FC236}">
                <a16:creationId xmlns:a16="http://schemas.microsoft.com/office/drawing/2014/main" id="{047CA6F8-BB6C-439A-85D9-CB7E8C061C33}"/>
              </a:ext>
            </a:extLst>
          </p:cNvPr>
          <p:cNvSpPr txBox="1"/>
          <p:nvPr/>
        </p:nvSpPr>
        <p:spPr>
          <a:xfrm>
            <a:off x="3137840" y="7613956"/>
            <a:ext cx="8028923" cy="595035"/>
          </a:xfrm>
          <a:prstGeom prst="rect">
            <a:avLst/>
          </a:prstGeom>
          <a:solidFill>
            <a:srgbClr val="012456"/>
          </a:solidFill>
          <a:ln>
            <a:noFill/>
          </a:ln>
        </p:spPr>
        <p:style>
          <a:lnRef idx="0">
            <a:scrgbClr r="0" g="0" b="0"/>
          </a:lnRef>
          <a:fillRef idx="0">
            <a:scrgbClr r="0" g="0" b="0"/>
          </a:fillRef>
          <a:effectRef idx="0">
            <a:scrgbClr r="0" g="0" b="0"/>
          </a:effectRef>
          <a:fontRef idx="minor">
            <a:schemeClr val="lt1"/>
          </a:fontRef>
        </p:style>
        <p:txBody>
          <a:bodyPr rot="0" spcFirstLastPara="1" vertOverflow="overflow" horzOverflow="overflow" vert="horz" wrap="square" lIns="50800" tIns="50800" rIns="50800" bIns="50800" numCol="1" spcCol="38100" rtlCol="0" anchor="ctr">
            <a:spAutoFit/>
          </a:bodyPr>
          <a:lstStyle/>
          <a:p>
            <a:r>
              <a:rPr lang="fr-FR" sz="3200"/>
              <a:t> </a:t>
            </a:r>
            <a:r>
              <a:rPr lang="fr-FR" sz="2800" err="1">
                <a:solidFill>
                  <a:schemeClr val="bg1"/>
                </a:solidFill>
                <a:latin typeface="Consolas" panose="020B0609020204030204" pitchFamily="49" charset="0"/>
              </a:rPr>
              <a:t>Get</a:t>
            </a:r>
            <a:r>
              <a:rPr lang="fr-FR" sz="2800">
                <a:solidFill>
                  <a:schemeClr val="bg1"/>
                </a:solidFill>
                <a:latin typeface="Consolas" panose="020B0609020204030204" pitchFamily="49" charset="0"/>
              </a:rPr>
              <a:t>-Help </a:t>
            </a:r>
            <a:r>
              <a:rPr lang="fr-FR" sz="2800" err="1">
                <a:solidFill>
                  <a:schemeClr val="bg1"/>
                </a:solidFill>
                <a:latin typeface="Consolas" panose="020B0609020204030204" pitchFamily="49" charset="0"/>
              </a:rPr>
              <a:t>about_Assignment_Operators</a:t>
            </a:r>
            <a:r>
              <a:rPr lang="fr-FR" sz="2800">
                <a:solidFill>
                  <a:schemeClr val="bg1"/>
                </a:solidFill>
                <a:latin typeface="Consolas" panose="020B0609020204030204" pitchFamily="49" charset="0"/>
              </a:rPr>
              <a:t> </a:t>
            </a:r>
            <a:endParaRPr lang="fr-FR" sz="3200">
              <a:solidFill>
                <a:schemeClr val="bg1"/>
              </a:solidFill>
              <a:latin typeface="Consolas" panose="020B0609020204030204" pitchFamily="49" charset="0"/>
            </a:endParaRPr>
          </a:p>
        </p:txBody>
      </p:sp>
      <p:pic>
        <p:nvPicPr>
          <p:cNvPr id="9" name="Image 8">
            <a:extLst>
              <a:ext uri="{FF2B5EF4-FFF2-40B4-BE49-F238E27FC236}">
                <a16:creationId xmlns:a16="http://schemas.microsoft.com/office/drawing/2014/main" id="{15D4E49A-87A5-46B5-A259-4240E32DE6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6398" y="7279606"/>
            <a:ext cx="1263736" cy="1263736"/>
          </a:xfrm>
          <a:prstGeom prst="rect">
            <a:avLst/>
          </a:prstGeom>
        </p:spPr>
      </p:pic>
      <p:graphicFrame>
        <p:nvGraphicFramePr>
          <p:cNvPr id="10" name="Tableau 3">
            <a:extLst>
              <a:ext uri="{FF2B5EF4-FFF2-40B4-BE49-F238E27FC236}">
                <a16:creationId xmlns:a16="http://schemas.microsoft.com/office/drawing/2014/main" id="{47F67828-AFD5-40E2-9773-D614F039B4D2}"/>
              </a:ext>
            </a:extLst>
          </p:cNvPr>
          <p:cNvGraphicFramePr>
            <a:graphicFrameLocks noGrp="1"/>
          </p:cNvGraphicFramePr>
          <p:nvPr>
            <p:extLst>
              <p:ext uri="{D42A27DB-BD31-4B8C-83A1-F6EECF244321}">
                <p14:modId xmlns:p14="http://schemas.microsoft.com/office/powerpoint/2010/main" val="1474125482"/>
              </p:ext>
            </p:extLst>
          </p:nvPr>
        </p:nvGraphicFramePr>
        <p:xfrm>
          <a:off x="1255296" y="5536017"/>
          <a:ext cx="11272518" cy="1163320"/>
        </p:xfrm>
        <a:graphic>
          <a:graphicData uri="http://schemas.openxmlformats.org/drawingml/2006/table">
            <a:tbl>
              <a:tblPr firstRow="1" bandRow="1">
                <a:tableStyleId>{2708684C-4D16-4618-839F-0558EEFCDFE6}</a:tableStyleId>
              </a:tblPr>
              <a:tblGrid>
                <a:gridCol w="4361658">
                  <a:extLst>
                    <a:ext uri="{9D8B030D-6E8A-4147-A177-3AD203B41FA5}">
                      <a16:colId xmlns:a16="http://schemas.microsoft.com/office/drawing/2014/main" val="2627194069"/>
                    </a:ext>
                  </a:extLst>
                </a:gridCol>
                <a:gridCol w="6910860">
                  <a:extLst>
                    <a:ext uri="{9D8B030D-6E8A-4147-A177-3AD203B41FA5}">
                      <a16:colId xmlns:a16="http://schemas.microsoft.com/office/drawing/2014/main" val="3515070210"/>
                    </a:ext>
                  </a:extLst>
                </a:gridCol>
              </a:tblGrid>
              <a:tr h="370840">
                <a:tc>
                  <a:txBody>
                    <a:bodyPr/>
                    <a:lstStyle/>
                    <a:p>
                      <a:pPr lvl="0">
                        <a:buNone/>
                      </a:pPr>
                      <a:r>
                        <a:rPr lang="fr-FR" sz="1200" i="0">
                          <a:latin typeface="Montserrat Light"/>
                        </a:rPr>
                        <a:t>Opérateurs</a:t>
                      </a:r>
                    </a:p>
                  </a:txBody>
                  <a:tcPr/>
                </a:tc>
                <a:tc>
                  <a:txBody>
                    <a:bodyPr/>
                    <a:lstStyle/>
                    <a:p>
                      <a:pPr>
                        <a:buNone/>
                      </a:pPr>
                      <a:r>
                        <a:rPr lang="fr-FR" sz="1200" i="0">
                          <a:latin typeface="Montserrat Light"/>
                        </a:rPr>
                        <a:t>Signification</a:t>
                      </a:r>
                    </a:p>
                  </a:txBody>
                  <a:tcPr/>
                </a:tc>
                <a:extLst>
                  <a:ext uri="{0D108BD9-81ED-4DB2-BD59-A6C34878D82A}">
                    <a16:rowId xmlns:a16="http://schemas.microsoft.com/office/drawing/2014/main" val="2074053739"/>
                  </a:ext>
                </a:extLst>
              </a:tr>
              <a:tr h="370840">
                <a:tc>
                  <a:txBody>
                    <a:bodyPr/>
                    <a:lstStyle/>
                    <a:p>
                      <a:pPr lvl="0" algn="l">
                        <a:buNone/>
                      </a:pPr>
                      <a:r>
                        <a:rPr lang="fr-FR" sz="2000" i="0">
                          <a:latin typeface="Montserrat Light"/>
                        </a:rPr>
                        <a:t>$var ++</a:t>
                      </a:r>
                    </a:p>
                  </a:txBody>
                  <a:tcPr/>
                </a:tc>
                <a:tc>
                  <a:txBody>
                    <a:bodyPr/>
                    <a:lstStyle/>
                    <a:p>
                      <a:pPr lvl="0" algn="l">
                        <a:buNone/>
                      </a:pPr>
                      <a:r>
                        <a:rPr lang="fr-FR" sz="1400" i="0">
                          <a:latin typeface="Montserrat Light"/>
                        </a:rPr>
                        <a:t>Incrémente la valeur</a:t>
                      </a:r>
                    </a:p>
                  </a:txBody>
                  <a:tcPr/>
                </a:tc>
                <a:extLst>
                  <a:ext uri="{0D108BD9-81ED-4DB2-BD59-A6C34878D82A}">
                    <a16:rowId xmlns:a16="http://schemas.microsoft.com/office/drawing/2014/main" val="4058063332"/>
                  </a:ext>
                </a:extLst>
              </a:tr>
              <a:tr h="370839">
                <a:tc>
                  <a:txBody>
                    <a:bodyPr/>
                    <a:lstStyle/>
                    <a:p>
                      <a:pPr lvl="0" algn="l">
                        <a:buNone/>
                      </a:pPr>
                      <a:r>
                        <a:rPr lang="fr-FR" sz="2000" i="0">
                          <a:latin typeface="Montserrat Light"/>
                        </a:rPr>
                        <a:t>$var -- </a:t>
                      </a:r>
                    </a:p>
                  </a:txBody>
                  <a:tcPr/>
                </a:tc>
                <a:tc>
                  <a:txBody>
                    <a:bodyPr/>
                    <a:lstStyle/>
                    <a:p>
                      <a:pPr lvl="0" algn="l">
                        <a:buNone/>
                      </a:pPr>
                      <a:r>
                        <a:rPr lang="fr-FR" sz="1400" i="0">
                          <a:latin typeface="Montserrat Light"/>
                        </a:rPr>
                        <a:t>Décrémente la valeur</a:t>
                      </a:r>
                    </a:p>
                  </a:txBody>
                  <a:tcPr/>
                </a:tc>
                <a:extLst>
                  <a:ext uri="{0D108BD9-81ED-4DB2-BD59-A6C34878D82A}">
                    <a16:rowId xmlns:a16="http://schemas.microsoft.com/office/drawing/2014/main" val="3666818268"/>
                  </a:ext>
                </a:extLst>
              </a:tr>
            </a:tbl>
          </a:graphicData>
        </a:graphic>
      </p:graphicFrame>
    </p:spTree>
    <p:extLst>
      <p:ext uri="{BB962C8B-B14F-4D97-AF65-F5344CB8AC3E}">
        <p14:creationId xmlns:p14="http://schemas.microsoft.com/office/powerpoint/2010/main" val="3289298953"/>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24</a:t>
            </a:fld>
            <a:endParaRPr/>
          </a:p>
        </p:txBody>
      </p:sp>
      <p:sp>
        <p:nvSpPr>
          <p:cNvPr id="202" name="Shape 202"/>
          <p:cNvSpPr>
            <a:spLocks noGrp="1"/>
          </p:cNvSpPr>
          <p:nvPr>
            <p:ph type="title" idx="4294967295"/>
          </p:nvPr>
        </p:nvSpPr>
        <p:spPr>
          <a:xfrm>
            <a:off x="2081213" y="3175"/>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Les Variables Automatiques</a:t>
            </a:r>
            <a:endParaRPr b="1">
              <a:solidFill>
                <a:srgbClr val="353533"/>
              </a:solidFill>
              <a:latin typeface="Montserrat Semi" charset="0"/>
              <a:ea typeface="Montserrat Semi" charset="0"/>
              <a:cs typeface="Montserrat Semi" charset="0"/>
            </a:endParaRPr>
          </a:p>
        </p:txBody>
      </p:sp>
      <p:sp>
        <p:nvSpPr>
          <p:cNvPr id="28" name="Shape 199"/>
          <p:cNvSpPr/>
          <p:nvPr/>
        </p:nvSpPr>
        <p:spPr>
          <a:xfrm>
            <a:off x="1268964" y="1536705"/>
            <a:ext cx="11469026" cy="749701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lstStyle/>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Il existe de nombreuses variables « utilitaires » présentes et alimentées en permanence et de manière automatique.</a:t>
            </a: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marL="285750" indent="-285750" algn="l">
              <a:lnSpc>
                <a:spcPct val="150000"/>
              </a:lnSpc>
              <a:spcBef>
                <a:spcPts val="1500"/>
              </a:spcBef>
              <a:buClr>
                <a:srgbClr val="A4140E"/>
              </a:buClr>
              <a:buSzPct val="120000"/>
              <a:buFont typeface="Arial" panose="020B0604020202020204" pitchFamily="34" charset="0"/>
              <a:buChar char="•"/>
              <a:defRPr sz="1800"/>
            </a:pPr>
            <a:endParaRPr lang="fr-FR" sz="1800" b="1">
              <a:solidFill>
                <a:srgbClr val="BE1911"/>
              </a:solidFill>
              <a:latin typeface="Montserrat Semi"/>
              <a:ea typeface="Montserrat Light" charset="0"/>
              <a:cs typeface="Montserrat Light" charset="0"/>
            </a:endParaRPr>
          </a:p>
          <a:p>
            <a:pPr marL="285750" indent="-285750" algn="l">
              <a:lnSpc>
                <a:spcPct val="150000"/>
              </a:lnSpc>
              <a:spcBef>
                <a:spcPts val="1500"/>
              </a:spcBef>
              <a:buClr>
                <a:srgbClr val="A4140E"/>
              </a:buClr>
              <a:buSzPct val="120000"/>
              <a:buFont typeface="Arial" panose="020B0604020202020204" pitchFamily="34" charset="0"/>
              <a:buChar char="•"/>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b="1">
              <a:solidFill>
                <a:srgbClr val="BE1911"/>
              </a:solidFill>
              <a:latin typeface="Montserrat Semi"/>
              <a:ea typeface="Montserrat Light" charset="0"/>
              <a:cs typeface="Montserrat Light" charset="0"/>
            </a:endParaRPr>
          </a:p>
          <a:p>
            <a:pPr lvl="8" algn="just">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285750" lvl="3" indent="-285750" algn="l">
              <a:lnSpc>
                <a:spcPct val="150000"/>
              </a:lnSpc>
              <a:spcBef>
                <a:spcPts val="1500"/>
              </a:spcBef>
              <a:buClr>
                <a:srgbClr val="A4140E"/>
              </a:buClr>
              <a:buSzPct val="120000"/>
              <a:buFont typeface="Wingdings" panose="05000000000000000000" pitchFamily="2" charset="2"/>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#3</a:t>
            </a:r>
            <a:endParaRPr sz="3500">
              <a:latin typeface="Montserrat Light" charset="0"/>
              <a:ea typeface="Montserrat Light" charset="0"/>
              <a:cs typeface="Montserrat Light" charset="0"/>
            </a:endParaRPr>
          </a:p>
        </p:txBody>
      </p:sp>
      <p:graphicFrame>
        <p:nvGraphicFramePr>
          <p:cNvPr id="2" name="Tableau 3">
            <a:extLst>
              <a:ext uri="{FF2B5EF4-FFF2-40B4-BE49-F238E27FC236}">
                <a16:creationId xmlns:a16="http://schemas.microsoft.com/office/drawing/2014/main" id="{8323DE56-0E25-4A77-85F0-74D25C2A56F6}"/>
              </a:ext>
            </a:extLst>
          </p:cNvPr>
          <p:cNvGraphicFramePr>
            <a:graphicFrameLocks noGrp="1"/>
          </p:cNvGraphicFramePr>
          <p:nvPr>
            <p:extLst>
              <p:ext uri="{D42A27DB-BD31-4B8C-83A1-F6EECF244321}">
                <p14:modId xmlns:p14="http://schemas.microsoft.com/office/powerpoint/2010/main" val="969244591"/>
              </p:ext>
            </p:extLst>
          </p:nvPr>
        </p:nvGraphicFramePr>
        <p:xfrm>
          <a:off x="1255296" y="2306093"/>
          <a:ext cx="11482694" cy="2473960"/>
        </p:xfrm>
        <a:graphic>
          <a:graphicData uri="http://schemas.openxmlformats.org/drawingml/2006/table">
            <a:tbl>
              <a:tblPr firstRow="1" bandRow="1">
                <a:tableStyleId>{2708684C-4D16-4618-839F-0558EEFCDFE6}</a:tableStyleId>
              </a:tblPr>
              <a:tblGrid>
                <a:gridCol w="4574448">
                  <a:extLst>
                    <a:ext uri="{9D8B030D-6E8A-4147-A177-3AD203B41FA5}">
                      <a16:colId xmlns:a16="http://schemas.microsoft.com/office/drawing/2014/main" val="2627194069"/>
                    </a:ext>
                  </a:extLst>
                </a:gridCol>
                <a:gridCol w="6908246">
                  <a:extLst>
                    <a:ext uri="{9D8B030D-6E8A-4147-A177-3AD203B41FA5}">
                      <a16:colId xmlns:a16="http://schemas.microsoft.com/office/drawing/2014/main" val="3515070210"/>
                    </a:ext>
                  </a:extLst>
                </a:gridCol>
              </a:tblGrid>
              <a:tr h="370840">
                <a:tc>
                  <a:txBody>
                    <a:bodyPr/>
                    <a:lstStyle/>
                    <a:p>
                      <a:pPr lvl="0">
                        <a:buNone/>
                      </a:pPr>
                      <a:r>
                        <a:rPr lang="fr-FR" sz="1400" i="0">
                          <a:latin typeface="Montserrat Semi"/>
                        </a:rPr>
                        <a:t>Opérateurs</a:t>
                      </a:r>
                      <a:endParaRPr lang="fr-FR" sz="1400" b="1" i="0">
                        <a:latin typeface="Montserrat Semi"/>
                      </a:endParaRPr>
                    </a:p>
                  </a:txBody>
                  <a:tcPr/>
                </a:tc>
                <a:tc>
                  <a:txBody>
                    <a:bodyPr/>
                    <a:lstStyle/>
                    <a:p>
                      <a:pPr>
                        <a:buNone/>
                      </a:pPr>
                      <a:r>
                        <a:rPr lang="fr-FR" sz="1400" i="0">
                          <a:latin typeface="Montserrat Semi"/>
                        </a:rPr>
                        <a:t>Description</a:t>
                      </a:r>
                      <a:endParaRPr lang="fr-FR" sz="1400" b="1" i="0">
                        <a:latin typeface="Montserrat Semi"/>
                      </a:endParaRPr>
                    </a:p>
                  </a:txBody>
                  <a:tcPr/>
                </a:tc>
                <a:extLst>
                  <a:ext uri="{0D108BD9-81ED-4DB2-BD59-A6C34878D82A}">
                    <a16:rowId xmlns:a16="http://schemas.microsoft.com/office/drawing/2014/main" val="2074053739"/>
                  </a:ext>
                </a:extLst>
              </a:tr>
              <a:tr h="370840">
                <a:tc>
                  <a:txBody>
                    <a:bodyPr/>
                    <a:lstStyle/>
                    <a:p>
                      <a:pPr>
                        <a:buNone/>
                      </a:pPr>
                      <a:r>
                        <a:rPr lang="fr-FR" sz="2000" b="1" i="0">
                          <a:latin typeface="Montserrat Semi"/>
                        </a:rPr>
                        <a:t>$?</a:t>
                      </a:r>
                    </a:p>
                  </a:txBody>
                  <a:tcPr/>
                </a:tc>
                <a:tc>
                  <a:txBody>
                    <a:bodyPr/>
                    <a:lstStyle/>
                    <a:p>
                      <a:pPr lvl="0" algn="l">
                        <a:buNone/>
                      </a:pPr>
                      <a:r>
                        <a:rPr lang="fr-FR" sz="1400" b="1" i="0">
                          <a:latin typeface="Montserrat Semi"/>
                        </a:rPr>
                        <a:t>Contient le statut de la dernière commande. TRUE si elle a réussi, FALSE si elle a échoué</a:t>
                      </a:r>
                    </a:p>
                  </a:txBody>
                  <a:tcPr/>
                </a:tc>
                <a:extLst>
                  <a:ext uri="{0D108BD9-81ED-4DB2-BD59-A6C34878D82A}">
                    <a16:rowId xmlns:a16="http://schemas.microsoft.com/office/drawing/2014/main" val="4058063332"/>
                  </a:ext>
                </a:extLst>
              </a:tr>
              <a:tr h="370840">
                <a:tc>
                  <a:txBody>
                    <a:bodyPr/>
                    <a:lstStyle/>
                    <a:p>
                      <a:pPr>
                        <a:buNone/>
                      </a:pPr>
                      <a:r>
                        <a:rPr lang="fr-FR" sz="2000" b="1" i="0">
                          <a:latin typeface="Montserrat Semi"/>
                        </a:rPr>
                        <a:t>$</a:t>
                      </a:r>
                      <a:r>
                        <a:rPr lang="fr-FR" sz="2000" b="1" i="0" err="1">
                          <a:latin typeface="Montserrat Semi"/>
                        </a:rPr>
                        <a:t>Null</a:t>
                      </a:r>
                      <a:endParaRPr lang="fr-FR" sz="2000" b="1" i="0">
                        <a:latin typeface="Montserrat Semi"/>
                      </a:endParaRPr>
                    </a:p>
                  </a:txBody>
                  <a:tcPr/>
                </a:tc>
                <a:tc>
                  <a:txBody>
                    <a:bodyPr/>
                    <a:lstStyle/>
                    <a:p>
                      <a:pPr lvl="0" algn="l">
                        <a:buNone/>
                      </a:pPr>
                      <a:r>
                        <a:rPr lang="fr-FR" sz="1400" b="1" i="0">
                          <a:latin typeface="Montserrat Semi"/>
                        </a:rPr>
                        <a:t>Représente la valeur </a:t>
                      </a:r>
                      <a:r>
                        <a:rPr lang="fr-FR" sz="1400" b="1" i="0" err="1">
                          <a:latin typeface="Montserrat Semi"/>
                        </a:rPr>
                        <a:t>null</a:t>
                      </a:r>
                      <a:r>
                        <a:rPr lang="fr-FR" sz="1400" b="1" i="0">
                          <a:latin typeface="Montserrat Semi"/>
                        </a:rPr>
                        <a:t> ou indéfinie. Peut-être utile pour vider ou une variable ou envoyer le résultat d'une commande dans un "trou-noir"</a:t>
                      </a:r>
                    </a:p>
                  </a:txBody>
                  <a:tcPr/>
                </a:tc>
                <a:extLst>
                  <a:ext uri="{0D108BD9-81ED-4DB2-BD59-A6C34878D82A}">
                    <a16:rowId xmlns:a16="http://schemas.microsoft.com/office/drawing/2014/main" val="1807253253"/>
                  </a:ext>
                </a:extLst>
              </a:tr>
              <a:tr h="370840">
                <a:tc>
                  <a:txBody>
                    <a:bodyPr/>
                    <a:lstStyle/>
                    <a:p>
                      <a:pPr>
                        <a:buNone/>
                      </a:pPr>
                      <a:r>
                        <a:rPr lang="fr-FR" sz="2000" b="1" i="0">
                          <a:latin typeface="Montserrat Semi"/>
                        </a:rPr>
                        <a:t>$</a:t>
                      </a:r>
                      <a:r>
                        <a:rPr lang="fr-FR" sz="2000" b="1" i="0" err="1">
                          <a:latin typeface="Montserrat Semi"/>
                        </a:rPr>
                        <a:t>error</a:t>
                      </a:r>
                      <a:endParaRPr lang="fr-FR" sz="2000" b="1" i="0">
                        <a:latin typeface="Montserrat Semi"/>
                      </a:endParaRPr>
                    </a:p>
                  </a:txBody>
                  <a:tcPr/>
                </a:tc>
                <a:tc>
                  <a:txBody>
                    <a:bodyPr/>
                    <a:lstStyle/>
                    <a:p>
                      <a:pPr lvl="0" algn="l">
                        <a:buNone/>
                      </a:pPr>
                      <a:r>
                        <a:rPr lang="fr-FR" sz="1400" b="1" i="0">
                          <a:latin typeface="Montserrat Semi"/>
                        </a:rPr>
                        <a:t>Contient le tableau des erreurs les plus récentes</a:t>
                      </a:r>
                    </a:p>
                  </a:txBody>
                  <a:tcPr/>
                </a:tc>
                <a:extLst>
                  <a:ext uri="{0D108BD9-81ED-4DB2-BD59-A6C34878D82A}">
                    <a16:rowId xmlns:a16="http://schemas.microsoft.com/office/drawing/2014/main" val="2092565338"/>
                  </a:ext>
                </a:extLst>
              </a:tr>
              <a:tr h="370837">
                <a:tc>
                  <a:txBody>
                    <a:bodyPr/>
                    <a:lstStyle/>
                    <a:p>
                      <a:pPr lvl="0">
                        <a:buNone/>
                      </a:pPr>
                      <a:r>
                        <a:rPr lang="fr-FR" sz="2000" b="1" i="0">
                          <a:latin typeface="Montserrat Semi"/>
                        </a:rPr>
                        <a:t>$</a:t>
                      </a:r>
                      <a:r>
                        <a:rPr lang="fr-FR" sz="2000" b="1" i="0" err="1">
                          <a:latin typeface="Montserrat Semi"/>
                        </a:rPr>
                        <a:t>True</a:t>
                      </a:r>
                      <a:r>
                        <a:rPr lang="fr-FR" sz="2000" b="1" i="0">
                          <a:latin typeface="Montserrat Semi"/>
                        </a:rPr>
                        <a:t> / $False</a:t>
                      </a:r>
                    </a:p>
                  </a:txBody>
                  <a:tcPr/>
                </a:tc>
                <a:tc>
                  <a:txBody>
                    <a:bodyPr/>
                    <a:lstStyle/>
                    <a:p>
                      <a:pPr lvl="0" algn="l">
                        <a:buNone/>
                      </a:pPr>
                      <a:r>
                        <a:rPr lang="fr-FR" sz="1400" b="1" i="0">
                          <a:latin typeface="Montserrat Semi"/>
                        </a:rPr>
                        <a:t>Représente les valeurs booléenne logique</a:t>
                      </a:r>
                    </a:p>
                  </a:txBody>
                  <a:tcPr/>
                </a:tc>
                <a:extLst>
                  <a:ext uri="{0D108BD9-81ED-4DB2-BD59-A6C34878D82A}">
                    <a16:rowId xmlns:a16="http://schemas.microsoft.com/office/drawing/2014/main" val="2226283679"/>
                  </a:ext>
                </a:extLst>
              </a:tr>
              <a:tr h="370837">
                <a:tc>
                  <a:txBody>
                    <a:bodyPr/>
                    <a:lstStyle/>
                    <a:p>
                      <a:pPr lvl="0">
                        <a:buNone/>
                      </a:pPr>
                      <a:r>
                        <a:rPr lang="fr-FR" sz="2000" b="1" i="0">
                          <a:latin typeface="Montserrat Semi"/>
                        </a:rPr>
                        <a:t>$_  /  $</a:t>
                      </a:r>
                      <a:r>
                        <a:rPr lang="fr-FR" sz="2000" b="1" i="0" err="1">
                          <a:latin typeface="Montserrat Semi"/>
                        </a:rPr>
                        <a:t>PSItem</a:t>
                      </a:r>
                      <a:endParaRPr lang="fr-FR" sz="2000" b="1" i="0">
                        <a:latin typeface="Montserrat Semi"/>
                      </a:endParaRPr>
                    </a:p>
                  </a:txBody>
                  <a:tcPr/>
                </a:tc>
                <a:tc>
                  <a:txBody>
                    <a:bodyPr/>
                    <a:lstStyle/>
                    <a:p>
                      <a:pPr lvl="0" algn="l">
                        <a:buNone/>
                      </a:pPr>
                      <a:r>
                        <a:rPr lang="fr-FR" sz="1400" b="1" i="0">
                          <a:latin typeface="Montserrat Semi"/>
                        </a:rPr>
                        <a:t>Représente l'objet courant dans le pipeline  [Voir "Manipulation des Objets"]</a:t>
                      </a:r>
                    </a:p>
                  </a:txBody>
                  <a:tcPr/>
                </a:tc>
                <a:extLst>
                  <a:ext uri="{0D108BD9-81ED-4DB2-BD59-A6C34878D82A}">
                    <a16:rowId xmlns:a16="http://schemas.microsoft.com/office/drawing/2014/main" val="2358606634"/>
                  </a:ext>
                </a:extLst>
              </a:tr>
            </a:tbl>
          </a:graphicData>
        </a:graphic>
      </p:graphicFrame>
      <p:sp>
        <p:nvSpPr>
          <p:cNvPr id="9" name="ZoneTexte 8">
            <a:extLst>
              <a:ext uri="{FF2B5EF4-FFF2-40B4-BE49-F238E27FC236}">
                <a16:creationId xmlns:a16="http://schemas.microsoft.com/office/drawing/2014/main" id="{0D0088B7-E3B5-4682-B967-8E27D09CDBC9}"/>
              </a:ext>
            </a:extLst>
          </p:cNvPr>
          <p:cNvSpPr txBox="1"/>
          <p:nvPr/>
        </p:nvSpPr>
        <p:spPr>
          <a:xfrm>
            <a:off x="3137840" y="6566000"/>
            <a:ext cx="8028923" cy="595035"/>
          </a:xfrm>
          <a:prstGeom prst="rect">
            <a:avLst/>
          </a:prstGeom>
          <a:solidFill>
            <a:srgbClr val="012456"/>
          </a:solidFill>
          <a:ln>
            <a:noFill/>
          </a:ln>
        </p:spPr>
        <p:style>
          <a:lnRef idx="0">
            <a:scrgbClr r="0" g="0" b="0"/>
          </a:lnRef>
          <a:fillRef idx="0">
            <a:scrgbClr r="0" g="0" b="0"/>
          </a:fillRef>
          <a:effectRef idx="0">
            <a:scrgbClr r="0" g="0" b="0"/>
          </a:effectRef>
          <a:fontRef idx="minor">
            <a:schemeClr val="lt1"/>
          </a:fontRef>
        </p:style>
        <p:txBody>
          <a:bodyPr rot="0" spcFirstLastPara="1" vertOverflow="overflow" horzOverflow="overflow" vert="horz" wrap="square" lIns="50800" tIns="50800" rIns="50800" bIns="50800" numCol="1" spcCol="38100" rtlCol="0" anchor="ctr">
            <a:spAutoFit/>
          </a:bodyPr>
          <a:lstStyle/>
          <a:p>
            <a:r>
              <a:rPr lang="fr-FR" sz="3200"/>
              <a:t> </a:t>
            </a:r>
            <a:r>
              <a:rPr lang="fr-FR" sz="2800" err="1">
                <a:solidFill>
                  <a:schemeClr val="bg1"/>
                </a:solidFill>
                <a:latin typeface="Consolas" panose="020B0609020204030204" pitchFamily="49" charset="0"/>
              </a:rPr>
              <a:t>Get</a:t>
            </a:r>
            <a:r>
              <a:rPr lang="fr-FR" sz="2800">
                <a:solidFill>
                  <a:schemeClr val="bg1"/>
                </a:solidFill>
                <a:latin typeface="Consolas" panose="020B0609020204030204" pitchFamily="49" charset="0"/>
              </a:rPr>
              <a:t>-Help </a:t>
            </a:r>
            <a:r>
              <a:rPr lang="fr-FR" sz="2800" err="1">
                <a:solidFill>
                  <a:schemeClr val="bg1"/>
                </a:solidFill>
                <a:latin typeface="Consolas" panose="020B0609020204030204" pitchFamily="49" charset="0"/>
              </a:rPr>
              <a:t>About_Automatic_Variable</a:t>
            </a:r>
            <a:r>
              <a:rPr lang="fr-FR" sz="2800">
                <a:solidFill>
                  <a:schemeClr val="bg1"/>
                </a:solidFill>
                <a:latin typeface="Consolas" panose="020B0609020204030204" pitchFamily="49" charset="0"/>
              </a:rPr>
              <a:t> </a:t>
            </a:r>
            <a:endParaRPr lang="fr-FR" sz="3200">
              <a:solidFill>
                <a:schemeClr val="bg1"/>
              </a:solidFill>
              <a:latin typeface="Consolas" panose="020B0609020204030204" pitchFamily="49" charset="0"/>
            </a:endParaRPr>
          </a:p>
        </p:txBody>
      </p:sp>
      <p:pic>
        <p:nvPicPr>
          <p:cNvPr id="10" name="Image 9">
            <a:extLst>
              <a:ext uri="{FF2B5EF4-FFF2-40B4-BE49-F238E27FC236}">
                <a16:creationId xmlns:a16="http://schemas.microsoft.com/office/drawing/2014/main" id="{E34B0DE5-4326-4A8C-96F8-B4A55E32F35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6398" y="6231650"/>
            <a:ext cx="1263736" cy="1263736"/>
          </a:xfrm>
          <a:prstGeom prst="rect">
            <a:avLst/>
          </a:prstGeom>
        </p:spPr>
      </p:pic>
    </p:spTree>
    <p:extLst>
      <p:ext uri="{BB962C8B-B14F-4D97-AF65-F5344CB8AC3E}">
        <p14:creationId xmlns:p14="http://schemas.microsoft.com/office/powerpoint/2010/main" val="2677160807"/>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25</a:t>
            </a:fld>
            <a:endParaRPr/>
          </a:p>
        </p:txBody>
      </p:sp>
      <p:sp>
        <p:nvSpPr>
          <p:cNvPr id="202" name="Shape 202"/>
          <p:cNvSpPr>
            <a:spLocks noGrp="1"/>
          </p:cNvSpPr>
          <p:nvPr>
            <p:ph type="title" idx="4294967295"/>
          </p:nvPr>
        </p:nvSpPr>
        <p:spPr>
          <a:xfrm>
            <a:off x="2081213" y="3175"/>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dirty="0">
                <a:solidFill>
                  <a:srgbClr val="353533"/>
                </a:solidFill>
                <a:latin typeface="Montserrat Semi" charset="0"/>
                <a:ea typeface="Montserrat Semi" charset="0"/>
                <a:cs typeface="Montserrat Semi" charset="0"/>
              </a:rPr>
              <a:t>Exercices</a:t>
            </a:r>
            <a:endParaRPr b="1" dirty="0">
              <a:solidFill>
                <a:srgbClr val="353533"/>
              </a:solidFill>
              <a:latin typeface="Montserrat Semi" charset="0"/>
              <a:ea typeface="Montserrat Semi" charset="0"/>
              <a:cs typeface="Montserrat Semi" charset="0"/>
            </a:endParaRPr>
          </a:p>
        </p:txBody>
      </p:sp>
      <p:sp>
        <p:nvSpPr>
          <p:cNvPr id="28" name="Shape 199"/>
          <p:cNvSpPr/>
          <p:nvPr/>
        </p:nvSpPr>
        <p:spPr>
          <a:xfrm>
            <a:off x="1268964" y="1536705"/>
            <a:ext cx="11469026" cy="749701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marL="285750" indent="-285750" algn="l">
              <a:lnSpc>
                <a:spcPct val="150000"/>
              </a:lnSpc>
              <a:spcBef>
                <a:spcPts val="1500"/>
              </a:spcBef>
              <a:buClr>
                <a:srgbClr val="A4140E"/>
              </a:buClr>
              <a:buSzPct val="120000"/>
              <a:buFont typeface="Arial" panose="020B0604020202020204" pitchFamily="34" charset="0"/>
              <a:buChar char="•"/>
              <a:defRPr sz="1800"/>
            </a:pPr>
            <a:endParaRPr lang="fr-FR" sz="1800" b="1">
              <a:solidFill>
                <a:srgbClr val="BE1911"/>
              </a:solidFill>
              <a:latin typeface="Montserrat Semi"/>
              <a:ea typeface="Montserrat Light" charset="0"/>
              <a:cs typeface="Montserrat Light" charset="0"/>
            </a:endParaRPr>
          </a:p>
          <a:p>
            <a:pPr marL="285750" indent="-285750" algn="l">
              <a:lnSpc>
                <a:spcPct val="150000"/>
              </a:lnSpc>
              <a:spcBef>
                <a:spcPts val="1500"/>
              </a:spcBef>
              <a:buClr>
                <a:srgbClr val="A4140E"/>
              </a:buClr>
              <a:buSzPct val="120000"/>
              <a:buFont typeface="Arial" panose="020B0604020202020204" pitchFamily="34" charset="0"/>
              <a:buChar char="•"/>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b="1">
              <a:solidFill>
                <a:srgbClr val="BE1911"/>
              </a:solidFill>
              <a:latin typeface="Montserrat Semi"/>
              <a:ea typeface="Montserrat Light" charset="0"/>
              <a:cs typeface="Montserrat Light" charset="0"/>
            </a:endParaRPr>
          </a:p>
          <a:p>
            <a:pPr lvl="8" algn="just">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285750" lvl="3" indent="-285750" algn="l">
              <a:lnSpc>
                <a:spcPct val="150000"/>
              </a:lnSpc>
              <a:spcBef>
                <a:spcPts val="1500"/>
              </a:spcBef>
              <a:buClr>
                <a:srgbClr val="A4140E"/>
              </a:buClr>
              <a:buSzPct val="120000"/>
              <a:buFont typeface="Wingdings" panose="05000000000000000000" pitchFamily="2" charset="2"/>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#3</a:t>
            </a:r>
            <a:endParaRPr sz="3500">
              <a:latin typeface="Montserrat Light" charset="0"/>
              <a:ea typeface="Montserrat Light" charset="0"/>
              <a:cs typeface="Montserrat Light" charset="0"/>
            </a:endParaRPr>
          </a:p>
        </p:txBody>
      </p:sp>
      <p:sp>
        <p:nvSpPr>
          <p:cNvPr id="8" name="ZoneTexte 7">
            <a:extLst>
              <a:ext uri="{FF2B5EF4-FFF2-40B4-BE49-F238E27FC236}">
                <a16:creationId xmlns:a16="http://schemas.microsoft.com/office/drawing/2014/main" id="{4FA8E730-2BDF-4AA8-A53C-F5AD1E945183}"/>
              </a:ext>
            </a:extLst>
          </p:cNvPr>
          <p:cNvSpPr txBox="1"/>
          <p:nvPr/>
        </p:nvSpPr>
        <p:spPr>
          <a:xfrm>
            <a:off x="1787236" y="1900601"/>
            <a:ext cx="10271414" cy="2687915"/>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algn="l"/>
            <a:r>
              <a:rPr lang="fr-FR" sz="2400" b="1" u="sng" dirty="0">
                <a:solidFill>
                  <a:schemeClr val="bg1"/>
                </a:solidFill>
                <a:latin typeface="Montserrat Light"/>
                <a:ea typeface="Helvetica Light"/>
                <a:cs typeface="Helvetica Light"/>
              </a:rPr>
              <a:t>Exercice 1</a:t>
            </a:r>
          </a:p>
          <a:p>
            <a:pPr algn="l"/>
            <a:endParaRPr lang="fr-FR" sz="2400" b="1" u="sng" dirty="0">
              <a:solidFill>
                <a:srgbClr val="000000"/>
              </a:solidFill>
              <a:latin typeface="Montserrat Light"/>
              <a:ea typeface="Helvetica Light"/>
              <a:cs typeface="Helvetica Light"/>
            </a:endParaRPr>
          </a:p>
          <a:p>
            <a:pPr marL="457200" indent="-457200" algn="l">
              <a:buFont typeface="+mj-lt"/>
              <a:buAutoNum type="arabicPeriod"/>
            </a:pPr>
            <a:r>
              <a:rPr lang="fr-FR" sz="2400" dirty="0">
                <a:solidFill>
                  <a:srgbClr val="000000"/>
                </a:solidFill>
                <a:latin typeface="Montserrat Light"/>
                <a:ea typeface="Helvetica Light"/>
                <a:cs typeface="Helvetica Light"/>
              </a:rPr>
              <a:t>Recherchez la commande permettant de récupérer les infos d'un disque dur.</a:t>
            </a:r>
          </a:p>
          <a:p>
            <a:pPr marL="457200" indent="-457200" algn="l">
              <a:buFont typeface="+mj-lt"/>
              <a:buAutoNum type="arabicPeriod"/>
            </a:pPr>
            <a:endParaRPr lang="fr-FR" sz="2400" dirty="0">
              <a:solidFill>
                <a:srgbClr val="000000"/>
              </a:solidFill>
              <a:latin typeface="Montserrat Light"/>
              <a:ea typeface="Helvetica Light"/>
              <a:cs typeface="Helvetica Light"/>
            </a:endParaRPr>
          </a:p>
          <a:p>
            <a:pPr marL="457200" indent="-457200" algn="l">
              <a:buFont typeface="+mj-lt"/>
              <a:buAutoNum type="arabicPeriod"/>
            </a:pPr>
            <a:r>
              <a:rPr lang="fr-FR" sz="2400" dirty="0">
                <a:solidFill>
                  <a:srgbClr val="000000"/>
                </a:solidFill>
                <a:latin typeface="Montserrat Light"/>
                <a:ea typeface="Helvetica Light"/>
                <a:cs typeface="Helvetica Light"/>
              </a:rPr>
              <a:t>En utilisant un paramètre de cette commande, n'affichez que le disque 0</a:t>
            </a:r>
          </a:p>
          <a:p>
            <a:pPr marL="457200" indent="-457200" algn="l">
              <a:buFont typeface="+mj-lt"/>
              <a:buAutoNum type="arabicPeriod"/>
            </a:pPr>
            <a:endParaRPr lang="fr-FR" sz="2400" dirty="0">
              <a:solidFill>
                <a:srgbClr val="000000"/>
              </a:solidFill>
              <a:latin typeface="Montserrat Light"/>
              <a:ea typeface="Helvetica Light"/>
              <a:cs typeface="Helvetica Light"/>
            </a:endParaRPr>
          </a:p>
          <a:p>
            <a:pPr marL="457200" indent="-457200" algn="l">
              <a:buFont typeface="+mj-lt"/>
              <a:buAutoNum type="arabicPeriod"/>
            </a:pPr>
            <a:r>
              <a:rPr lang="fr-FR" sz="2400" dirty="0">
                <a:solidFill>
                  <a:srgbClr val="000000"/>
                </a:solidFill>
                <a:latin typeface="Montserrat Light"/>
                <a:ea typeface="Helvetica Light"/>
                <a:cs typeface="Helvetica Light"/>
              </a:rPr>
              <a:t>Affichez le type, les propriétés et les méthode de l'objet obtenu</a:t>
            </a:r>
            <a:endParaRPr kumimoji="0" lang="fr-FR" sz="2400" b="0" i="0" u="none" strike="noStrike" cap="none" spc="0" normalizeH="0" baseline="0" dirty="0">
              <a:ln>
                <a:noFill/>
              </a:ln>
              <a:solidFill>
                <a:srgbClr val="000000"/>
              </a:solidFill>
              <a:effectLst/>
              <a:uFillTx/>
              <a:latin typeface="Montserrat Light"/>
              <a:ea typeface="Helvetica Light"/>
              <a:cs typeface="Helvetica Light"/>
              <a:sym typeface="Helvetica Light"/>
            </a:endParaRPr>
          </a:p>
        </p:txBody>
      </p:sp>
      <p:sp>
        <p:nvSpPr>
          <p:cNvPr id="9" name="ZoneTexte 8">
            <a:extLst>
              <a:ext uri="{FF2B5EF4-FFF2-40B4-BE49-F238E27FC236}">
                <a16:creationId xmlns:a16="http://schemas.microsoft.com/office/drawing/2014/main" id="{F4EE2CAA-5885-4EB5-8CA3-FF524583FEA0}"/>
              </a:ext>
            </a:extLst>
          </p:cNvPr>
          <p:cNvSpPr txBox="1"/>
          <p:nvPr/>
        </p:nvSpPr>
        <p:spPr>
          <a:xfrm>
            <a:off x="1787236" y="4902843"/>
            <a:ext cx="10271414" cy="2687915"/>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algn="l"/>
            <a:r>
              <a:rPr lang="fr-FR" sz="2400" b="1" u="sng" dirty="0">
                <a:solidFill>
                  <a:schemeClr val="bg1"/>
                </a:solidFill>
                <a:latin typeface="Montserrat Light"/>
                <a:ea typeface="Helvetica Light"/>
                <a:cs typeface="Helvetica Light"/>
              </a:rPr>
              <a:t>Exercice 2</a:t>
            </a:r>
          </a:p>
          <a:p>
            <a:pPr algn="l"/>
            <a:endParaRPr lang="fr-FR" sz="2400" b="1" u="sng" dirty="0">
              <a:solidFill>
                <a:srgbClr val="000000"/>
              </a:solidFill>
              <a:latin typeface="Montserrat Light"/>
              <a:ea typeface="Helvetica Light"/>
              <a:cs typeface="Helvetica Light"/>
            </a:endParaRPr>
          </a:p>
          <a:p>
            <a:pPr marL="457200" indent="-457200" algn="l">
              <a:buFont typeface="+mj-lt"/>
              <a:buAutoNum type="arabicPeriod"/>
            </a:pPr>
            <a:r>
              <a:rPr lang="fr-FR" sz="2400" dirty="0">
                <a:solidFill>
                  <a:srgbClr val="000000"/>
                </a:solidFill>
                <a:latin typeface="Montserrat Light"/>
                <a:ea typeface="Helvetica Light"/>
                <a:cs typeface="Helvetica Light"/>
              </a:rPr>
              <a:t>A l'aide d'une </a:t>
            </a:r>
            <a:r>
              <a:rPr lang="fr-FR" sz="2400" dirty="0" err="1">
                <a:solidFill>
                  <a:srgbClr val="000000"/>
                </a:solidFill>
                <a:latin typeface="Montserrat Light"/>
                <a:ea typeface="Helvetica Light"/>
                <a:cs typeface="Helvetica Light"/>
              </a:rPr>
              <a:t>Array</a:t>
            </a:r>
            <a:r>
              <a:rPr lang="fr-FR" sz="2400" dirty="0">
                <a:solidFill>
                  <a:srgbClr val="000000"/>
                </a:solidFill>
                <a:latin typeface="Montserrat Light"/>
                <a:ea typeface="Helvetica Light"/>
                <a:cs typeface="Helvetica Light"/>
              </a:rPr>
              <a:t>, </a:t>
            </a:r>
            <a:r>
              <a:rPr lang="fr-FR" sz="2400" dirty="0" err="1">
                <a:solidFill>
                  <a:srgbClr val="000000"/>
                </a:solidFill>
                <a:latin typeface="Montserrat Light"/>
                <a:ea typeface="Helvetica Light"/>
                <a:cs typeface="Helvetica Light"/>
              </a:rPr>
              <a:t>Hashtable</a:t>
            </a:r>
            <a:r>
              <a:rPr lang="fr-FR" sz="2400" dirty="0">
                <a:solidFill>
                  <a:srgbClr val="000000"/>
                </a:solidFill>
                <a:latin typeface="Montserrat Light"/>
                <a:ea typeface="Helvetica Light"/>
                <a:cs typeface="Helvetica Light"/>
              </a:rPr>
              <a:t> ou </a:t>
            </a:r>
            <a:r>
              <a:rPr lang="fr-FR" sz="2400" dirty="0" err="1">
                <a:solidFill>
                  <a:srgbClr val="000000"/>
                </a:solidFill>
                <a:latin typeface="Montserrat Light"/>
                <a:ea typeface="Helvetica Light"/>
                <a:cs typeface="Helvetica Light"/>
              </a:rPr>
              <a:t>CustomObject</a:t>
            </a:r>
            <a:r>
              <a:rPr lang="fr-FR" sz="2400" dirty="0">
                <a:solidFill>
                  <a:srgbClr val="000000"/>
                </a:solidFill>
                <a:latin typeface="Montserrat Light"/>
                <a:ea typeface="Helvetica Light"/>
                <a:cs typeface="Helvetica Light"/>
              </a:rPr>
              <a:t>, stockez dans une seule variable votre prénom, nom et </a:t>
            </a:r>
            <a:r>
              <a:rPr lang="fr-FR" sz="2400" dirty="0" err="1">
                <a:solidFill>
                  <a:srgbClr val="000000"/>
                </a:solidFill>
                <a:latin typeface="Montserrat Light"/>
                <a:ea typeface="Helvetica Light"/>
                <a:cs typeface="Helvetica Light"/>
              </a:rPr>
              <a:t>age</a:t>
            </a:r>
            <a:r>
              <a:rPr lang="fr-FR" sz="2400" dirty="0">
                <a:solidFill>
                  <a:srgbClr val="000000"/>
                </a:solidFill>
                <a:latin typeface="Montserrat Light"/>
                <a:ea typeface="Helvetica Light"/>
                <a:cs typeface="Helvetica Light"/>
              </a:rPr>
              <a:t>.</a:t>
            </a:r>
          </a:p>
          <a:p>
            <a:pPr marL="457200" indent="-457200" algn="l">
              <a:buFont typeface="+mj-lt"/>
              <a:buAutoNum type="arabicPeriod"/>
            </a:pPr>
            <a:endParaRPr lang="fr-FR" sz="2400" dirty="0">
              <a:solidFill>
                <a:srgbClr val="000000"/>
              </a:solidFill>
              <a:latin typeface="Montserrat Light"/>
              <a:ea typeface="Helvetica Light"/>
              <a:cs typeface="Helvetica Light"/>
            </a:endParaRPr>
          </a:p>
          <a:p>
            <a:pPr marL="457200" indent="-457200" algn="l">
              <a:buFont typeface="+mj-lt"/>
              <a:buAutoNum type="arabicPeriod"/>
            </a:pPr>
            <a:r>
              <a:rPr lang="fr-FR" sz="2400" dirty="0">
                <a:solidFill>
                  <a:srgbClr val="000000"/>
                </a:solidFill>
                <a:latin typeface="Montserrat Light"/>
                <a:ea typeface="Helvetica Light"/>
                <a:cs typeface="Helvetica Light"/>
              </a:rPr>
              <a:t>Puis écrivez dans la console une phrase vous présentant en utilisant cette variable</a:t>
            </a:r>
            <a:endParaRPr kumimoji="0" lang="fr-FR" sz="2400" b="0" i="0" u="none" strike="noStrike" cap="none" spc="0" normalizeH="0" baseline="0" dirty="0">
              <a:ln>
                <a:noFill/>
              </a:ln>
              <a:solidFill>
                <a:srgbClr val="000000"/>
              </a:solidFill>
              <a:effectLst/>
              <a:uFillTx/>
              <a:latin typeface="Montserrat Light"/>
              <a:ea typeface="Helvetica Light"/>
              <a:cs typeface="Helvetica Light"/>
              <a:sym typeface="Helvetica Light"/>
            </a:endParaRPr>
          </a:p>
        </p:txBody>
      </p:sp>
      <p:sp>
        <p:nvSpPr>
          <p:cNvPr id="10" name="ZoneTexte 9">
            <a:extLst>
              <a:ext uri="{FF2B5EF4-FFF2-40B4-BE49-F238E27FC236}">
                <a16:creationId xmlns:a16="http://schemas.microsoft.com/office/drawing/2014/main" id="{EFC563BF-1209-4AE7-BCF2-330DD7F0C805}"/>
              </a:ext>
            </a:extLst>
          </p:cNvPr>
          <p:cNvSpPr txBox="1"/>
          <p:nvPr/>
        </p:nvSpPr>
        <p:spPr>
          <a:xfrm>
            <a:off x="1787236" y="7744971"/>
            <a:ext cx="10271414" cy="471924"/>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algn="l"/>
            <a:r>
              <a:rPr lang="fr-FR" sz="2400" b="1" u="sng" dirty="0">
                <a:solidFill>
                  <a:schemeClr val="bg1"/>
                </a:solidFill>
                <a:latin typeface="Montserrat Light"/>
                <a:ea typeface="Helvetica Light"/>
                <a:cs typeface="Helvetica Light"/>
              </a:rPr>
              <a:t>Indice : </a:t>
            </a:r>
            <a:r>
              <a:rPr lang="fr-FR" sz="2400" dirty="0" err="1">
                <a:solidFill>
                  <a:srgbClr val="000000"/>
                </a:solidFill>
                <a:latin typeface="Montserrat Light"/>
                <a:ea typeface="Helvetica Light"/>
                <a:cs typeface="Helvetica Light"/>
              </a:rPr>
              <a:t>Get</a:t>
            </a:r>
            <a:r>
              <a:rPr lang="fr-FR" sz="2400" dirty="0">
                <a:solidFill>
                  <a:srgbClr val="000000"/>
                </a:solidFill>
                <a:latin typeface="Montserrat Light"/>
                <a:ea typeface="Helvetica Light"/>
                <a:cs typeface="Helvetica Light"/>
              </a:rPr>
              <a:t>-Command peut vous aider à trouver comment </a:t>
            </a:r>
            <a:r>
              <a:rPr lang="fr-FR" sz="2400" b="1" dirty="0">
                <a:solidFill>
                  <a:srgbClr val="000000"/>
                </a:solidFill>
                <a:latin typeface="Montserrat Light"/>
                <a:ea typeface="Helvetica Light"/>
                <a:cs typeface="Helvetica Light"/>
              </a:rPr>
              <a:t>écrire</a:t>
            </a:r>
            <a:r>
              <a:rPr lang="fr-FR" sz="2400" dirty="0">
                <a:solidFill>
                  <a:srgbClr val="000000"/>
                </a:solidFill>
                <a:latin typeface="Montserrat Light"/>
                <a:ea typeface="Helvetica Light"/>
                <a:cs typeface="Helvetica Light"/>
              </a:rPr>
              <a:t> dans la </a:t>
            </a:r>
            <a:r>
              <a:rPr lang="fr-FR" sz="2400" b="1" dirty="0">
                <a:solidFill>
                  <a:srgbClr val="000000"/>
                </a:solidFill>
                <a:latin typeface="Montserrat Light"/>
                <a:ea typeface="Helvetica Light"/>
                <a:cs typeface="Helvetica Light"/>
              </a:rPr>
              <a:t>console</a:t>
            </a:r>
          </a:p>
        </p:txBody>
      </p:sp>
      <p:pic>
        <p:nvPicPr>
          <p:cNvPr id="4" name="Graphique 3" descr="Liste de vérification">
            <a:extLst>
              <a:ext uri="{FF2B5EF4-FFF2-40B4-BE49-F238E27FC236}">
                <a16:creationId xmlns:a16="http://schemas.microsoft.com/office/drawing/2014/main" id="{1EE115E5-275F-4755-ABA7-872513C6F15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1764" y="2787358"/>
            <a:ext cx="914400" cy="914400"/>
          </a:xfrm>
          <a:prstGeom prst="rect">
            <a:avLst/>
          </a:prstGeom>
        </p:spPr>
      </p:pic>
      <p:pic>
        <p:nvPicPr>
          <p:cNvPr id="13" name="Graphique 12" descr="Liste de vérification">
            <a:extLst>
              <a:ext uri="{FF2B5EF4-FFF2-40B4-BE49-F238E27FC236}">
                <a16:creationId xmlns:a16="http://schemas.microsoft.com/office/drawing/2014/main" id="{F7413B04-33E1-4E9C-AA90-BDFCDCF11C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1764" y="5789600"/>
            <a:ext cx="914400" cy="914400"/>
          </a:xfrm>
          <a:prstGeom prst="rect">
            <a:avLst/>
          </a:prstGeom>
        </p:spPr>
      </p:pic>
      <p:pic>
        <p:nvPicPr>
          <p:cNvPr id="11" name="Graphique 10" descr="Main levée">
            <a:extLst>
              <a:ext uri="{FF2B5EF4-FFF2-40B4-BE49-F238E27FC236}">
                <a16:creationId xmlns:a16="http://schemas.microsoft.com/office/drawing/2014/main" id="{34F05D3B-2D6F-465B-8B30-9238CFE04AD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46150" y="7654612"/>
            <a:ext cx="655264" cy="655264"/>
          </a:xfrm>
          <a:prstGeom prst="rect">
            <a:avLst/>
          </a:prstGeom>
        </p:spPr>
      </p:pic>
    </p:spTree>
    <p:extLst>
      <p:ext uri="{BB962C8B-B14F-4D97-AF65-F5344CB8AC3E}">
        <p14:creationId xmlns:p14="http://schemas.microsoft.com/office/powerpoint/2010/main" val="1597145505"/>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26</a:t>
            </a:fld>
            <a:endParaRPr/>
          </a:p>
        </p:txBody>
      </p:sp>
      <p:sp>
        <p:nvSpPr>
          <p:cNvPr id="202" name="Shape 202"/>
          <p:cNvSpPr>
            <a:spLocks noGrp="1"/>
          </p:cNvSpPr>
          <p:nvPr>
            <p:ph type="title" idx="4294967295"/>
          </p:nvPr>
        </p:nvSpPr>
        <p:spPr>
          <a:xfrm>
            <a:off x="2081213" y="3175"/>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dirty="0">
                <a:solidFill>
                  <a:srgbClr val="353533"/>
                </a:solidFill>
                <a:latin typeface="Montserrat Semi" charset="0"/>
                <a:ea typeface="Montserrat Semi" charset="0"/>
                <a:cs typeface="Montserrat Semi" charset="0"/>
              </a:rPr>
              <a:t>Exercices</a:t>
            </a:r>
            <a:endParaRPr b="1" dirty="0">
              <a:solidFill>
                <a:srgbClr val="353533"/>
              </a:solidFill>
              <a:latin typeface="Montserrat Semi" charset="0"/>
              <a:ea typeface="Montserrat Semi" charset="0"/>
              <a:cs typeface="Montserrat Semi" charset="0"/>
            </a:endParaRPr>
          </a:p>
        </p:txBody>
      </p:sp>
      <p:sp>
        <p:nvSpPr>
          <p:cNvPr id="28" name="Shape 199"/>
          <p:cNvSpPr/>
          <p:nvPr/>
        </p:nvSpPr>
        <p:spPr>
          <a:xfrm>
            <a:off x="1268964" y="1536705"/>
            <a:ext cx="11469026" cy="749701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marL="285750" indent="-285750" algn="l">
              <a:lnSpc>
                <a:spcPct val="150000"/>
              </a:lnSpc>
              <a:spcBef>
                <a:spcPts val="1500"/>
              </a:spcBef>
              <a:buClr>
                <a:srgbClr val="A4140E"/>
              </a:buClr>
              <a:buSzPct val="120000"/>
              <a:buFont typeface="Arial" panose="020B0604020202020204" pitchFamily="34" charset="0"/>
              <a:buChar char="•"/>
              <a:defRPr sz="1800"/>
            </a:pPr>
            <a:endParaRPr lang="fr-FR" sz="1800" b="1">
              <a:solidFill>
                <a:srgbClr val="BE1911"/>
              </a:solidFill>
              <a:latin typeface="Montserrat Semi"/>
              <a:ea typeface="Montserrat Light" charset="0"/>
              <a:cs typeface="Montserrat Light" charset="0"/>
            </a:endParaRPr>
          </a:p>
          <a:p>
            <a:pPr marL="285750" indent="-285750" algn="l">
              <a:lnSpc>
                <a:spcPct val="150000"/>
              </a:lnSpc>
              <a:spcBef>
                <a:spcPts val="1500"/>
              </a:spcBef>
              <a:buClr>
                <a:srgbClr val="A4140E"/>
              </a:buClr>
              <a:buSzPct val="120000"/>
              <a:buFont typeface="Arial" panose="020B0604020202020204" pitchFamily="34" charset="0"/>
              <a:buChar char="•"/>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b="1">
              <a:solidFill>
                <a:srgbClr val="BE1911"/>
              </a:solidFill>
              <a:latin typeface="Montserrat Semi"/>
              <a:ea typeface="Montserrat Light" charset="0"/>
              <a:cs typeface="Montserrat Light" charset="0"/>
            </a:endParaRPr>
          </a:p>
          <a:p>
            <a:pPr lvl="8" algn="just">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285750" lvl="3" indent="-285750" algn="l">
              <a:lnSpc>
                <a:spcPct val="150000"/>
              </a:lnSpc>
              <a:spcBef>
                <a:spcPts val="1500"/>
              </a:spcBef>
              <a:buClr>
                <a:srgbClr val="A4140E"/>
              </a:buClr>
              <a:buSzPct val="120000"/>
              <a:buFont typeface="Wingdings" panose="05000000000000000000" pitchFamily="2" charset="2"/>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#3</a:t>
            </a:r>
            <a:endParaRPr sz="3500">
              <a:latin typeface="Montserrat Light" charset="0"/>
              <a:ea typeface="Montserrat Light" charset="0"/>
              <a:cs typeface="Montserrat Light" charset="0"/>
            </a:endParaRPr>
          </a:p>
        </p:txBody>
      </p:sp>
      <p:sp>
        <p:nvSpPr>
          <p:cNvPr id="8" name="ZoneTexte 7">
            <a:extLst>
              <a:ext uri="{FF2B5EF4-FFF2-40B4-BE49-F238E27FC236}">
                <a16:creationId xmlns:a16="http://schemas.microsoft.com/office/drawing/2014/main" id="{4FA8E730-2BDF-4AA8-A53C-F5AD1E945183}"/>
              </a:ext>
            </a:extLst>
          </p:cNvPr>
          <p:cNvSpPr txBox="1"/>
          <p:nvPr/>
        </p:nvSpPr>
        <p:spPr>
          <a:xfrm>
            <a:off x="1787236" y="1900601"/>
            <a:ext cx="10271414" cy="2687915"/>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algn="l"/>
            <a:r>
              <a:rPr lang="fr-FR" sz="2400" b="1" u="sng" dirty="0">
                <a:solidFill>
                  <a:schemeClr val="bg1"/>
                </a:solidFill>
                <a:latin typeface="Montserrat Light"/>
                <a:ea typeface="Helvetica Light"/>
                <a:cs typeface="Helvetica Light"/>
              </a:rPr>
              <a:t>Exercice 3</a:t>
            </a:r>
          </a:p>
          <a:p>
            <a:pPr algn="l"/>
            <a:endParaRPr lang="fr-FR" sz="2400" b="1" u="sng" dirty="0">
              <a:solidFill>
                <a:srgbClr val="000000"/>
              </a:solidFill>
              <a:latin typeface="Montserrat Light"/>
              <a:ea typeface="Helvetica Light"/>
              <a:cs typeface="Helvetica Light"/>
            </a:endParaRPr>
          </a:p>
          <a:p>
            <a:pPr algn="l"/>
            <a:r>
              <a:rPr lang="fr-FR" sz="2400" dirty="0">
                <a:solidFill>
                  <a:srgbClr val="000000"/>
                </a:solidFill>
                <a:latin typeface="Montserrat Light"/>
                <a:ea typeface="Helvetica Light"/>
                <a:cs typeface="Helvetica Light"/>
              </a:rPr>
              <a:t>Ecrivez une phrase de votre choix et stockez la dans une variable</a:t>
            </a:r>
          </a:p>
          <a:p>
            <a:pPr algn="l"/>
            <a:r>
              <a:rPr lang="fr-FR" sz="2400" dirty="0">
                <a:solidFill>
                  <a:srgbClr val="000000"/>
                </a:solidFill>
                <a:latin typeface="Montserrat Light"/>
                <a:ea typeface="Helvetica Light"/>
                <a:cs typeface="Helvetica Light"/>
              </a:rPr>
              <a:t>	- Remplacez les "e" de votre phrase par un "3"</a:t>
            </a:r>
          </a:p>
          <a:p>
            <a:pPr algn="l"/>
            <a:r>
              <a:rPr lang="fr-FR" sz="2400" dirty="0">
                <a:solidFill>
                  <a:srgbClr val="000000"/>
                </a:solidFill>
                <a:latin typeface="Montserrat Light"/>
                <a:ea typeface="Helvetica Light"/>
                <a:cs typeface="Helvetica Light"/>
              </a:rPr>
              <a:t>	- Découpez votre phrase au niveau des espaces</a:t>
            </a:r>
          </a:p>
          <a:p>
            <a:pPr algn="l"/>
            <a:r>
              <a:rPr lang="fr-FR" sz="2400" dirty="0">
                <a:solidFill>
                  <a:srgbClr val="000000"/>
                </a:solidFill>
                <a:latin typeface="Montserrat Light"/>
                <a:ea typeface="Helvetica Light"/>
                <a:cs typeface="Helvetica Light"/>
              </a:rPr>
              <a:t>	- N'affichez que le 3ème mot de la liste (</a:t>
            </a:r>
            <a:r>
              <a:rPr lang="fr-FR" sz="2400" dirty="0" err="1">
                <a:solidFill>
                  <a:srgbClr val="000000"/>
                </a:solidFill>
                <a:latin typeface="Montserrat Light"/>
                <a:ea typeface="Helvetica Light"/>
                <a:cs typeface="Helvetica Light"/>
              </a:rPr>
              <a:t>array</a:t>
            </a:r>
            <a:r>
              <a:rPr lang="fr-FR" sz="2400" dirty="0">
                <a:solidFill>
                  <a:srgbClr val="000000"/>
                </a:solidFill>
                <a:latin typeface="Montserrat Light"/>
                <a:ea typeface="Helvetica Light"/>
                <a:cs typeface="Helvetica Light"/>
              </a:rPr>
              <a:t>) obtenue</a:t>
            </a:r>
          </a:p>
          <a:p>
            <a:pPr algn="l"/>
            <a:r>
              <a:rPr lang="fr-FR" sz="2400" dirty="0">
                <a:solidFill>
                  <a:srgbClr val="000000"/>
                </a:solidFill>
                <a:latin typeface="Montserrat Light"/>
                <a:ea typeface="Helvetica Light"/>
                <a:cs typeface="Helvetica Light"/>
              </a:rPr>
              <a:t>	- Affichez ce mot en majuscule.</a:t>
            </a:r>
            <a:endParaRPr kumimoji="0" lang="fr-FR" sz="2400" b="0" i="0" u="none" strike="noStrike" cap="none" spc="0" normalizeH="0" baseline="0" dirty="0">
              <a:ln>
                <a:noFill/>
              </a:ln>
              <a:solidFill>
                <a:srgbClr val="000000"/>
              </a:solidFill>
              <a:effectLst/>
              <a:uFillTx/>
              <a:latin typeface="Montserrat Light"/>
              <a:ea typeface="Helvetica Light"/>
              <a:cs typeface="Helvetica Light"/>
              <a:sym typeface="Helvetica Light"/>
            </a:endParaRPr>
          </a:p>
        </p:txBody>
      </p:sp>
      <p:sp>
        <p:nvSpPr>
          <p:cNvPr id="10" name="ZoneTexte 9">
            <a:extLst>
              <a:ext uri="{FF2B5EF4-FFF2-40B4-BE49-F238E27FC236}">
                <a16:creationId xmlns:a16="http://schemas.microsoft.com/office/drawing/2014/main" id="{EFC563BF-1209-4AE7-BCF2-330DD7F0C805}"/>
              </a:ext>
            </a:extLst>
          </p:cNvPr>
          <p:cNvSpPr txBox="1"/>
          <p:nvPr/>
        </p:nvSpPr>
        <p:spPr>
          <a:xfrm>
            <a:off x="1787236" y="4893889"/>
            <a:ext cx="10271414" cy="471924"/>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algn="l"/>
            <a:r>
              <a:rPr lang="fr-FR" sz="2400" dirty="0">
                <a:solidFill>
                  <a:srgbClr val="000000"/>
                </a:solidFill>
                <a:latin typeface="Montserrat Light"/>
                <a:ea typeface="Helvetica Light"/>
                <a:cs typeface="Helvetica Light"/>
              </a:rPr>
              <a:t>A chaque étape, la variable de départ devra être réalimentée et réutilisée.</a:t>
            </a:r>
            <a:endParaRPr lang="fr-FR" sz="2400" b="1" dirty="0">
              <a:solidFill>
                <a:srgbClr val="000000"/>
              </a:solidFill>
              <a:latin typeface="Montserrat Light"/>
              <a:ea typeface="Helvetica Light"/>
              <a:cs typeface="Helvetica Light"/>
            </a:endParaRPr>
          </a:p>
        </p:txBody>
      </p:sp>
      <p:pic>
        <p:nvPicPr>
          <p:cNvPr id="4" name="Graphique 3" descr="Liste de vérification">
            <a:extLst>
              <a:ext uri="{FF2B5EF4-FFF2-40B4-BE49-F238E27FC236}">
                <a16:creationId xmlns:a16="http://schemas.microsoft.com/office/drawing/2014/main" id="{1EE115E5-275F-4755-ABA7-872513C6F15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1764" y="2787358"/>
            <a:ext cx="914400" cy="914400"/>
          </a:xfrm>
          <a:prstGeom prst="rect">
            <a:avLst/>
          </a:prstGeom>
        </p:spPr>
      </p:pic>
      <p:pic>
        <p:nvPicPr>
          <p:cNvPr id="3" name="Graphique 2" descr="Avertissement">
            <a:extLst>
              <a:ext uri="{FF2B5EF4-FFF2-40B4-BE49-F238E27FC236}">
                <a16:creationId xmlns:a16="http://schemas.microsoft.com/office/drawing/2014/main" id="{EA5772EC-D912-4B0D-8E06-14AFE4284CC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51644" y="4818404"/>
            <a:ext cx="634640" cy="634640"/>
          </a:xfrm>
          <a:prstGeom prst="rect">
            <a:avLst/>
          </a:prstGeom>
        </p:spPr>
      </p:pic>
    </p:spTree>
    <p:extLst>
      <p:ext uri="{BB962C8B-B14F-4D97-AF65-F5344CB8AC3E}">
        <p14:creationId xmlns:p14="http://schemas.microsoft.com/office/powerpoint/2010/main" val="1018268795"/>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Shape 70"/>
          <p:cNvSpPr/>
          <p:nvPr/>
        </p:nvSpPr>
        <p:spPr>
          <a:xfrm>
            <a:off x="1108189" y="2381619"/>
            <a:ext cx="10465349" cy="125675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4500">
                <a:solidFill>
                  <a:srgbClr val="535353"/>
                </a:solidFill>
                <a:latin typeface="American Typewriter"/>
                <a:ea typeface="American Typewriter"/>
                <a:cs typeface="American Typewriter"/>
                <a:sym typeface="American Typewriter"/>
              </a:defRPr>
            </a:pPr>
            <a:r>
              <a:rPr lang="fr-FR" sz="7500" b="1">
                <a:solidFill>
                  <a:srgbClr val="F7F7F7"/>
                </a:solidFill>
                <a:latin typeface="Montserrat Semi" charset="0"/>
                <a:ea typeface="Montserrat Semi" charset="0"/>
                <a:cs typeface="Montserrat Semi" charset="0"/>
              </a:rPr>
              <a:t>Manipulation des objets</a:t>
            </a:r>
            <a:endParaRPr sz="7500" b="1">
              <a:solidFill>
                <a:srgbClr val="F7F7F7"/>
              </a:solidFill>
              <a:latin typeface="Montserrat Semi" charset="0"/>
              <a:ea typeface="Montserrat Semi" charset="0"/>
              <a:cs typeface="Montserrat Semi" charset="0"/>
            </a:endParaRPr>
          </a:p>
        </p:txBody>
      </p:sp>
      <p:pic>
        <p:nvPicPr>
          <p:cNvPr id="2" name="Imag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7348" y="7947318"/>
            <a:ext cx="2656800" cy="651294"/>
          </a:xfrm>
          <a:prstGeom prst="rect">
            <a:avLst/>
          </a:prstGeom>
        </p:spPr>
      </p:pic>
    </p:spTree>
    <p:extLst>
      <p:ext uri="{BB962C8B-B14F-4D97-AF65-F5344CB8AC3E}">
        <p14:creationId xmlns:p14="http://schemas.microsoft.com/office/powerpoint/2010/main" val="3987166470"/>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t>28</a:t>
            </a:fld>
            <a:endParaRPr/>
          </a:p>
        </p:txBody>
      </p:sp>
      <p:sp>
        <p:nvSpPr>
          <p:cNvPr id="202" name="Shape 202"/>
          <p:cNvSpPr>
            <a:spLocks noGrp="1"/>
          </p:cNvSpPr>
          <p:nvPr>
            <p:ph type="title" idx="4294967295"/>
          </p:nvPr>
        </p:nvSpPr>
        <p:spPr>
          <a:xfrm>
            <a:off x="2081213" y="-20955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Manipulation des objets : Formatage, Affichage, Export</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#4</a:t>
            </a:r>
            <a:endParaRPr sz="3500">
              <a:latin typeface="Montserrat Light" charset="0"/>
              <a:ea typeface="Montserrat Light" charset="0"/>
              <a:cs typeface="Montserrat Light" charset="0"/>
            </a:endParaRPr>
          </a:p>
        </p:txBody>
      </p:sp>
      <p:sp>
        <p:nvSpPr>
          <p:cNvPr id="11" name="Shape 199">
            <a:extLst>
              <a:ext uri="{FF2B5EF4-FFF2-40B4-BE49-F238E27FC236}">
                <a16:creationId xmlns:a16="http://schemas.microsoft.com/office/drawing/2014/main" id="{45EA097A-AEE6-4AA4-8A53-090B0949A694}"/>
              </a:ext>
            </a:extLst>
          </p:cNvPr>
          <p:cNvSpPr/>
          <p:nvPr/>
        </p:nvSpPr>
        <p:spPr>
          <a:xfrm>
            <a:off x="1748268" y="1605976"/>
            <a:ext cx="10416023" cy="6881422"/>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p>
            <a:pPr lvl="8" indent="0" algn="l">
              <a:spcBef>
                <a:spcPts val="1000"/>
              </a:spcBef>
              <a:defRPr sz="1800"/>
            </a:pPr>
            <a:r>
              <a:rPr lang="fr-FR" sz="2200" b="1">
                <a:solidFill>
                  <a:srgbClr val="BE1911"/>
                </a:solidFill>
                <a:latin typeface="Montserrat Semi" charset="0"/>
                <a:ea typeface="Montserrat Semi" charset="0"/>
                <a:cs typeface="Montserrat Semi" charset="0"/>
                <a:sym typeface="Calibri"/>
              </a:rPr>
              <a:t>Le Pipeline</a:t>
            </a:r>
          </a:p>
          <a:p>
            <a:pPr marL="317500" lvl="0" indent="-317500" algn="l">
              <a:lnSpc>
                <a:spcPct val="150000"/>
              </a:lnSpc>
              <a:spcBef>
                <a:spcPts val="1500"/>
              </a:spcBef>
              <a:buClr>
                <a:srgbClr val="A4140E"/>
              </a:buClr>
              <a:buSzPct val="120000"/>
              <a:buChar char="☉"/>
              <a:defRPr sz="1800"/>
            </a:pPr>
            <a:r>
              <a:rPr lang="fr-FR"/>
              <a:t>Le pipeline, symbolisée par le caractère “</a:t>
            </a:r>
            <a:r>
              <a:rPr lang="fr-FR" b="1"/>
              <a:t>|</a:t>
            </a:r>
            <a:r>
              <a:rPr lang="fr-FR"/>
              <a:t>” ([</a:t>
            </a:r>
            <a:r>
              <a:rPr lang="fr-FR" b="1"/>
              <a:t>AltGr</a:t>
            </a:r>
            <a:r>
              <a:rPr lang="fr-FR"/>
              <a:t>] + [</a:t>
            </a:r>
            <a:r>
              <a:rPr lang="fr-FR" b="1"/>
              <a:t>6</a:t>
            </a:r>
            <a:r>
              <a:rPr lang="fr-FR"/>
              <a:t>]) permet de “</a:t>
            </a:r>
            <a:r>
              <a:rPr lang="fr-FR" b="1"/>
              <a:t>chainer</a:t>
            </a:r>
            <a:r>
              <a:rPr lang="fr-FR"/>
              <a:t>” plusieurs commandes entre elles.</a:t>
            </a:r>
          </a:p>
          <a:p>
            <a:pPr marL="317500" lvl="0" indent="-317500" algn="l">
              <a:lnSpc>
                <a:spcPct val="150000"/>
              </a:lnSpc>
              <a:spcBef>
                <a:spcPts val="1500"/>
              </a:spcBef>
              <a:buClr>
                <a:srgbClr val="A4140E"/>
              </a:buClr>
              <a:buSzPct val="120000"/>
              <a:buChar char="☉"/>
              <a:defRPr sz="1800"/>
            </a:pPr>
            <a:r>
              <a:rPr lang="fr-FR"/>
              <a:t>Autrement dit, la </a:t>
            </a:r>
            <a:r>
              <a:rPr lang="fr-FR" b="1"/>
              <a:t>sortie</a:t>
            </a:r>
            <a:r>
              <a:rPr lang="fr-FR"/>
              <a:t> d'une commande correspond à l'</a:t>
            </a:r>
            <a:r>
              <a:rPr lang="fr-FR" b="1"/>
              <a:t>entrée</a:t>
            </a:r>
            <a:r>
              <a:rPr lang="fr-FR"/>
              <a:t> de la suivante. On peut considérer cet ensemble comme un tout, éventuellement destiné à une variable ou à un nouveau pipeline.</a:t>
            </a: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pic>
        <p:nvPicPr>
          <p:cNvPr id="3" name="Image 2">
            <a:extLst>
              <a:ext uri="{FF2B5EF4-FFF2-40B4-BE49-F238E27FC236}">
                <a16:creationId xmlns:a16="http://schemas.microsoft.com/office/drawing/2014/main" id="{4C5B60A8-9337-4820-BDFD-05D1C43494E5}"/>
              </a:ext>
            </a:extLst>
          </p:cNvPr>
          <p:cNvPicPr>
            <a:picLocks noChangeAspect="1"/>
          </p:cNvPicPr>
          <p:nvPr/>
        </p:nvPicPr>
        <p:blipFill rotWithShape="1">
          <a:blip r:embed="rId3">
            <a:extLst>
              <a:ext uri="{28A0092B-C50C-407E-A947-70E740481C1C}">
                <a14:useLocalDpi xmlns:a14="http://schemas.microsoft.com/office/drawing/2010/main" val="0"/>
              </a:ext>
            </a:extLst>
          </a:blip>
          <a:srcRect t="14846"/>
          <a:stretch/>
        </p:blipFill>
        <p:spPr>
          <a:xfrm>
            <a:off x="2081213" y="5070764"/>
            <a:ext cx="10193914" cy="3804566"/>
          </a:xfrm>
          <a:prstGeom prst="rect">
            <a:avLst/>
          </a:prstGeom>
        </p:spPr>
      </p:pic>
      <p:sp>
        <p:nvSpPr>
          <p:cNvPr id="4" name="ZoneTexte 3">
            <a:extLst>
              <a:ext uri="{FF2B5EF4-FFF2-40B4-BE49-F238E27FC236}">
                <a16:creationId xmlns:a16="http://schemas.microsoft.com/office/drawing/2014/main" id="{7DBA8E32-E4ED-4634-A3AF-EC0B8F7FCC4F}"/>
              </a:ext>
            </a:extLst>
          </p:cNvPr>
          <p:cNvSpPr txBox="1"/>
          <p:nvPr/>
        </p:nvSpPr>
        <p:spPr>
          <a:xfrm>
            <a:off x="2081213" y="4412203"/>
            <a:ext cx="10193914"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fr-FR" sz="3600" b="0" i="0" u="none" strike="noStrike" cap="none" spc="0" normalizeH="0" baseline="0" err="1">
                <a:ln>
                  <a:noFill/>
                </a:ln>
                <a:solidFill>
                  <a:schemeClr val="accent1">
                    <a:lumMod val="60000"/>
                    <a:lumOff val="40000"/>
                  </a:schemeClr>
                </a:solidFill>
                <a:effectLst/>
                <a:uFillTx/>
                <a:latin typeface="Consolas" panose="020B0609020204030204" pitchFamily="49" charset="0"/>
                <a:sym typeface="Helvetica Light"/>
              </a:rPr>
              <a:t>Get</a:t>
            </a:r>
            <a:r>
              <a:rPr kumimoji="0" lang="fr-FR" sz="3600" b="0" i="0" u="none" strike="noStrike" cap="none" spc="0" normalizeH="0" baseline="0">
                <a:ln>
                  <a:noFill/>
                </a:ln>
                <a:solidFill>
                  <a:schemeClr val="accent1">
                    <a:lumMod val="60000"/>
                    <a:lumOff val="40000"/>
                  </a:schemeClr>
                </a:solidFill>
                <a:effectLst/>
                <a:uFillTx/>
                <a:latin typeface="Consolas" panose="020B0609020204030204" pitchFamily="49" charset="0"/>
                <a:sym typeface="Helvetica Light"/>
              </a:rPr>
              <a:t>-Service</a:t>
            </a:r>
            <a:r>
              <a:rPr kumimoji="0" lang="fr-FR" sz="3600" b="0" i="0" u="none" strike="noStrike" cap="none" spc="0" normalizeH="0" baseline="0">
                <a:ln>
                  <a:noFill/>
                </a:ln>
                <a:solidFill>
                  <a:srgbClr val="000000"/>
                </a:solidFill>
                <a:effectLst/>
                <a:uFillTx/>
                <a:latin typeface="Consolas" panose="020B0609020204030204" pitchFamily="49" charset="0"/>
                <a:sym typeface="Helvetica Light"/>
              </a:rPr>
              <a:t> | </a:t>
            </a:r>
            <a:r>
              <a:rPr kumimoji="0" lang="fr-FR" sz="3600" b="0" i="0" u="none" strike="noStrike" cap="none" spc="0" normalizeH="0" baseline="0" err="1">
                <a:ln>
                  <a:noFill/>
                </a:ln>
                <a:solidFill>
                  <a:schemeClr val="accent1">
                    <a:lumMod val="60000"/>
                    <a:lumOff val="40000"/>
                  </a:schemeClr>
                </a:solidFill>
                <a:effectLst/>
                <a:uFillTx/>
                <a:latin typeface="Consolas" panose="020B0609020204030204" pitchFamily="49" charset="0"/>
                <a:sym typeface="Helvetica Light"/>
              </a:rPr>
              <a:t>Foreach</a:t>
            </a:r>
            <a:r>
              <a:rPr kumimoji="0" lang="fr-FR" sz="3600" b="0" i="0" u="none" strike="noStrike" cap="none" spc="0" normalizeH="0" baseline="0">
                <a:ln>
                  <a:noFill/>
                </a:ln>
                <a:solidFill>
                  <a:schemeClr val="accent1">
                    <a:lumMod val="60000"/>
                    <a:lumOff val="40000"/>
                  </a:schemeClr>
                </a:solidFill>
                <a:effectLst/>
                <a:uFillTx/>
                <a:latin typeface="Consolas" panose="020B0609020204030204" pitchFamily="49" charset="0"/>
                <a:sym typeface="Helvetica Light"/>
              </a:rPr>
              <a:t>-Object</a:t>
            </a:r>
            <a:r>
              <a:rPr kumimoji="0" lang="fr-FR" sz="3600" b="0" i="0" u="none" strike="noStrike" cap="none" spc="0" normalizeH="0" baseline="0">
                <a:ln>
                  <a:noFill/>
                </a:ln>
                <a:solidFill>
                  <a:srgbClr val="000000"/>
                </a:solidFill>
                <a:effectLst/>
                <a:uFillTx/>
                <a:latin typeface="Consolas" panose="020B0609020204030204" pitchFamily="49" charset="0"/>
                <a:sym typeface="Helvetica Light"/>
              </a:rPr>
              <a:t> </a:t>
            </a:r>
            <a:r>
              <a:rPr kumimoji="0" lang="fr-FR" sz="3600" b="0" i="0" u="none" strike="noStrike" cap="none" spc="0" normalizeH="0" baseline="0">
                <a:ln>
                  <a:noFill/>
                </a:ln>
                <a:solidFill>
                  <a:schemeClr val="accent4">
                    <a:lumMod val="60000"/>
                    <a:lumOff val="40000"/>
                  </a:schemeClr>
                </a:solidFill>
                <a:effectLst/>
                <a:uFillTx/>
                <a:latin typeface="Consolas" panose="020B0609020204030204" pitchFamily="49" charset="0"/>
                <a:sym typeface="Helvetica Light"/>
              </a:rPr>
              <a:t>{$_.Name …}</a:t>
            </a:r>
          </a:p>
        </p:txBody>
      </p:sp>
    </p:spTree>
    <p:extLst>
      <p:ext uri="{BB962C8B-B14F-4D97-AF65-F5344CB8AC3E}">
        <p14:creationId xmlns:p14="http://schemas.microsoft.com/office/powerpoint/2010/main" val="684908831"/>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29</a:t>
            </a:fld>
            <a:endParaRPr/>
          </a:p>
        </p:txBody>
      </p:sp>
      <p:sp>
        <p:nvSpPr>
          <p:cNvPr id="202" name="Shape 202"/>
          <p:cNvSpPr>
            <a:spLocks noGrp="1"/>
          </p:cNvSpPr>
          <p:nvPr>
            <p:ph type="title" idx="4294967295"/>
          </p:nvPr>
        </p:nvSpPr>
        <p:spPr>
          <a:xfrm>
            <a:off x="2081213" y="-20955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Manipulation des objets : Formatage, Affichage, Export</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#4</a:t>
            </a:r>
            <a:endParaRPr sz="3500">
              <a:latin typeface="Montserrat Light" charset="0"/>
              <a:ea typeface="Montserrat Light" charset="0"/>
              <a:cs typeface="Montserrat Light" charset="0"/>
            </a:endParaRPr>
          </a:p>
        </p:txBody>
      </p:sp>
      <p:sp>
        <p:nvSpPr>
          <p:cNvPr id="11" name="Shape 199">
            <a:extLst>
              <a:ext uri="{FF2B5EF4-FFF2-40B4-BE49-F238E27FC236}">
                <a16:creationId xmlns:a16="http://schemas.microsoft.com/office/drawing/2014/main" id="{45EA097A-AEE6-4AA4-8A53-090B0949A694}"/>
              </a:ext>
            </a:extLst>
          </p:cNvPr>
          <p:cNvSpPr/>
          <p:nvPr/>
        </p:nvSpPr>
        <p:spPr>
          <a:xfrm>
            <a:off x="1748268" y="1605976"/>
            <a:ext cx="10416023" cy="688142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lstStyle/>
          <a:p>
            <a:pPr lvl="8" indent="0" algn="l">
              <a:spcBef>
                <a:spcPts val="1000"/>
              </a:spcBef>
              <a:defRPr sz="1800"/>
            </a:pPr>
            <a:r>
              <a:rPr lang="fr-FR" sz="2200" b="1">
                <a:solidFill>
                  <a:srgbClr val="BE1911"/>
                </a:solidFill>
                <a:latin typeface="Montserrat Semi" charset="0"/>
                <a:ea typeface="Montserrat Semi" charset="0"/>
                <a:cs typeface="Montserrat Semi" charset="0"/>
                <a:sym typeface="Calibri"/>
              </a:rPr>
              <a:t>Manipulation d’objets</a:t>
            </a:r>
          </a:p>
          <a:p>
            <a:pPr marL="317500" lvl="0" indent="-317500" algn="l">
              <a:lnSpc>
                <a:spcPct val="150000"/>
              </a:lnSpc>
              <a:spcBef>
                <a:spcPts val="1500"/>
              </a:spcBef>
              <a:buClr>
                <a:srgbClr val="A4140E"/>
              </a:buClr>
              <a:buSzPct val="120000"/>
              <a:buChar char="☉"/>
              <a:defRPr sz="1800"/>
            </a:pPr>
            <a:r>
              <a:rPr lang="fr-FR"/>
              <a:t>Plusieurs commandes ont pour unique but de manipuler des objets :</a:t>
            </a: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r>
              <a:rPr lang="fr-FR" sz="1800">
                <a:ea typeface="Montserrat Light" charset="0"/>
                <a:cs typeface="Montserrat Light" charset="0"/>
              </a:rPr>
              <a:t>Ces </a:t>
            </a:r>
            <a:r>
              <a:rPr lang="fr-FR" sz="1800" b="1" err="1">
                <a:ea typeface="Montserrat Light" charset="0"/>
                <a:cs typeface="Montserrat Light" charset="0"/>
              </a:rPr>
              <a:t>cmdlet</a:t>
            </a:r>
            <a:r>
              <a:rPr lang="fr-FR" sz="1800">
                <a:ea typeface="Montserrat Light" charset="0"/>
                <a:cs typeface="Montserrat Light" charset="0"/>
              </a:rPr>
              <a:t> ont en commun de n'être principalement utilisés qu'après un pipeline.</a:t>
            </a:r>
            <a:endParaRPr lang="fr-FR">
              <a:solidFill>
                <a:schemeClr val="tx1"/>
              </a:solidFill>
            </a:endParaRPr>
          </a:p>
          <a:p>
            <a:pPr algn="l">
              <a:lnSpc>
                <a:spcPct val="150000"/>
              </a:lnSpc>
              <a:spcBef>
                <a:spcPts val="1500"/>
              </a:spcBef>
              <a:buClr>
                <a:srgbClr val="A4140E"/>
              </a:buClr>
              <a:buSzPct val="120000"/>
              <a:defRPr sz="1800"/>
            </a:pPr>
            <a:endParaRPr lang="fr-FR" sz="180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p:txBody>
      </p:sp>
      <p:sp>
        <p:nvSpPr>
          <p:cNvPr id="8" name="ZoneTexte 7">
            <a:extLst>
              <a:ext uri="{FF2B5EF4-FFF2-40B4-BE49-F238E27FC236}">
                <a16:creationId xmlns:a16="http://schemas.microsoft.com/office/drawing/2014/main" id="{AAA593CB-0CA1-457A-BB13-297F1EF423D7}"/>
              </a:ext>
            </a:extLst>
          </p:cNvPr>
          <p:cNvSpPr txBox="1"/>
          <p:nvPr/>
        </p:nvSpPr>
        <p:spPr>
          <a:xfrm>
            <a:off x="1748268" y="2747417"/>
            <a:ext cx="6974491"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a:solidFill>
                  <a:srgbClr val="F7F7F7"/>
                </a:solidFill>
                <a:latin typeface="Consolas" panose="020B0609020204030204" pitchFamily="49" charset="0"/>
              </a:rPr>
              <a:t>Select-Object</a:t>
            </a:r>
            <a:endParaRPr lang="fr-FR">
              <a:solidFill>
                <a:srgbClr val="F7F7F7"/>
              </a:solidFill>
              <a:latin typeface="Consolas" panose="020B0609020204030204" pitchFamily="49" charset="0"/>
              <a:ea typeface="Montserrat Light" charset="0"/>
              <a:cs typeface="Montserrat Light" charset="0"/>
              <a:sym typeface="Arial"/>
            </a:endParaRPr>
          </a:p>
        </p:txBody>
      </p:sp>
      <p:sp>
        <p:nvSpPr>
          <p:cNvPr id="9" name="ZoneTexte 8">
            <a:extLst>
              <a:ext uri="{FF2B5EF4-FFF2-40B4-BE49-F238E27FC236}">
                <a16:creationId xmlns:a16="http://schemas.microsoft.com/office/drawing/2014/main" id="{15DAA0C7-BCBD-4CF6-8A2F-306A870BC299}"/>
              </a:ext>
            </a:extLst>
          </p:cNvPr>
          <p:cNvSpPr txBox="1"/>
          <p:nvPr/>
        </p:nvSpPr>
        <p:spPr>
          <a:xfrm>
            <a:off x="1748267" y="3469355"/>
            <a:ext cx="6974491"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a:solidFill>
                  <a:srgbClr val="F7F7F7"/>
                </a:solidFill>
                <a:latin typeface="Consolas" panose="020B0609020204030204" pitchFamily="49" charset="0"/>
              </a:rPr>
              <a:t>Where-Object</a:t>
            </a:r>
            <a:endParaRPr lang="fr-FR">
              <a:solidFill>
                <a:srgbClr val="F7F7F7"/>
              </a:solidFill>
              <a:latin typeface="Consolas" panose="020B0609020204030204" pitchFamily="49" charset="0"/>
              <a:ea typeface="Montserrat Light" charset="0"/>
              <a:cs typeface="Montserrat Light" charset="0"/>
              <a:sym typeface="Arial"/>
            </a:endParaRPr>
          </a:p>
        </p:txBody>
      </p:sp>
      <p:sp>
        <p:nvSpPr>
          <p:cNvPr id="10" name="ZoneTexte 9">
            <a:extLst>
              <a:ext uri="{FF2B5EF4-FFF2-40B4-BE49-F238E27FC236}">
                <a16:creationId xmlns:a16="http://schemas.microsoft.com/office/drawing/2014/main" id="{0AECD74C-AA63-4375-B5E7-1316E8326766}"/>
              </a:ext>
            </a:extLst>
          </p:cNvPr>
          <p:cNvSpPr txBox="1"/>
          <p:nvPr/>
        </p:nvSpPr>
        <p:spPr>
          <a:xfrm>
            <a:off x="1748268" y="4177689"/>
            <a:ext cx="6974491"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a:solidFill>
                  <a:srgbClr val="F7F7F7"/>
                </a:solidFill>
                <a:latin typeface="Consolas" panose="020B0609020204030204" pitchFamily="49" charset="0"/>
              </a:rPr>
              <a:t>Sort-Object</a:t>
            </a:r>
            <a:endParaRPr lang="fr-FR">
              <a:solidFill>
                <a:srgbClr val="F7F7F7"/>
              </a:solidFill>
              <a:latin typeface="Consolas" panose="020B0609020204030204" pitchFamily="49" charset="0"/>
              <a:ea typeface="Montserrat Light" charset="0"/>
              <a:cs typeface="Montserrat Light" charset="0"/>
              <a:sym typeface="Arial"/>
            </a:endParaRPr>
          </a:p>
        </p:txBody>
      </p:sp>
      <p:sp>
        <p:nvSpPr>
          <p:cNvPr id="12" name="ZoneTexte 11">
            <a:extLst>
              <a:ext uri="{FF2B5EF4-FFF2-40B4-BE49-F238E27FC236}">
                <a16:creationId xmlns:a16="http://schemas.microsoft.com/office/drawing/2014/main" id="{0B23ABA7-23DA-4F7B-AF8E-321C3063E690}"/>
              </a:ext>
            </a:extLst>
          </p:cNvPr>
          <p:cNvSpPr txBox="1"/>
          <p:nvPr/>
        </p:nvSpPr>
        <p:spPr>
          <a:xfrm>
            <a:off x="1748268" y="4895344"/>
            <a:ext cx="6974491"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a:solidFill>
                  <a:srgbClr val="F7F7F7"/>
                </a:solidFill>
                <a:latin typeface="Consolas" panose="020B0609020204030204" pitchFamily="49" charset="0"/>
              </a:rPr>
              <a:t>Group-Object</a:t>
            </a:r>
            <a:endParaRPr lang="fr-FR">
              <a:solidFill>
                <a:srgbClr val="F7F7F7"/>
              </a:solidFill>
              <a:latin typeface="Consolas" panose="020B0609020204030204" pitchFamily="49" charset="0"/>
              <a:ea typeface="Montserrat Light" charset="0"/>
              <a:cs typeface="Montserrat Light" charset="0"/>
              <a:sym typeface="Arial"/>
            </a:endParaRPr>
          </a:p>
        </p:txBody>
      </p:sp>
      <p:sp>
        <p:nvSpPr>
          <p:cNvPr id="13" name="ZoneTexte 12">
            <a:extLst>
              <a:ext uri="{FF2B5EF4-FFF2-40B4-BE49-F238E27FC236}">
                <a16:creationId xmlns:a16="http://schemas.microsoft.com/office/drawing/2014/main" id="{A01349DA-DE54-4BE5-B132-A68BE5581B7E}"/>
              </a:ext>
            </a:extLst>
          </p:cNvPr>
          <p:cNvSpPr txBox="1"/>
          <p:nvPr/>
        </p:nvSpPr>
        <p:spPr>
          <a:xfrm>
            <a:off x="1748266" y="5607961"/>
            <a:ext cx="6974491"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a:solidFill>
                  <a:srgbClr val="F7F7F7"/>
                </a:solidFill>
                <a:latin typeface="Consolas" panose="020B0609020204030204" pitchFamily="49" charset="0"/>
              </a:rPr>
              <a:t>Foreach-Object</a:t>
            </a:r>
            <a:endParaRPr lang="fr-FR">
              <a:solidFill>
                <a:srgbClr val="F7F7F7"/>
              </a:solidFill>
              <a:latin typeface="Consolas" panose="020B0609020204030204" pitchFamily="49" charset="0"/>
              <a:ea typeface="Montserrat Light" charset="0"/>
              <a:cs typeface="Montserrat Light" charset="0"/>
              <a:sym typeface="Arial"/>
            </a:endParaRPr>
          </a:p>
        </p:txBody>
      </p:sp>
    </p:spTree>
    <p:extLst>
      <p:ext uri="{BB962C8B-B14F-4D97-AF65-F5344CB8AC3E}">
        <p14:creationId xmlns:p14="http://schemas.microsoft.com/office/powerpoint/2010/main" val="3843674005"/>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a:t>
            </a:fld>
            <a:endParaRPr/>
          </a:p>
        </p:txBody>
      </p:sp>
      <p:sp>
        <p:nvSpPr>
          <p:cNvPr id="202" name="Shape 202"/>
          <p:cNvSpPr>
            <a:spLocks noGrp="1"/>
          </p:cNvSpPr>
          <p:nvPr>
            <p:ph type="title" idx="4294967295"/>
          </p:nvPr>
        </p:nvSpPr>
        <p:spPr>
          <a:xfrm>
            <a:off x="2081213" y="-20955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dirty="0">
                <a:solidFill>
                  <a:srgbClr val="353533"/>
                </a:solidFill>
                <a:latin typeface="Montserrat Semi" charset="0"/>
                <a:ea typeface="Montserrat Semi" charset="0"/>
                <a:cs typeface="Montserrat Semi" charset="0"/>
              </a:rPr>
              <a:t>Qu'est-ce que PowerShell ?</a:t>
            </a:r>
            <a:endParaRPr b="1" dirty="0">
              <a:solidFill>
                <a:srgbClr val="353533"/>
              </a:solidFill>
              <a:latin typeface="Montserrat Semi" charset="0"/>
              <a:ea typeface="Montserrat Semi" charset="0"/>
              <a:cs typeface="Montserrat Semi" charset="0"/>
            </a:endParaRPr>
          </a:p>
        </p:txBody>
      </p:sp>
      <p:sp>
        <p:nvSpPr>
          <p:cNvPr id="28" name="Shape 199"/>
          <p:cNvSpPr/>
          <p:nvPr/>
        </p:nvSpPr>
        <p:spPr>
          <a:xfrm>
            <a:off x="1676399" y="1537742"/>
            <a:ext cx="10059379"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marL="342900" lvl="8" indent="-342900" algn="l">
              <a:spcBef>
                <a:spcPts val="1000"/>
              </a:spcBef>
              <a:buFont typeface="Wingdings" panose="05000000000000000000" pitchFamily="2" charset="2"/>
              <a:buChar char="§"/>
              <a:defRPr sz="1800"/>
            </a:pPr>
            <a:r>
              <a:rPr lang="fr-FR" sz="2200" b="1" err="1">
                <a:solidFill>
                  <a:srgbClr val="BE1911"/>
                </a:solidFill>
                <a:latin typeface="Montserrat Semi" charset="0"/>
                <a:ea typeface="Montserrat Semi" charset="0"/>
                <a:cs typeface="Montserrat Semi" charset="0"/>
                <a:sym typeface="Calibri"/>
              </a:rPr>
              <a:t>Powershell</a:t>
            </a:r>
            <a:r>
              <a:rPr lang="fr-FR" sz="2200" b="1">
                <a:solidFill>
                  <a:srgbClr val="BE1911"/>
                </a:solidFill>
                <a:latin typeface="Montserrat Semi" charset="0"/>
                <a:ea typeface="Montserrat Semi" charset="0"/>
                <a:cs typeface="Montserrat Semi" charset="0"/>
                <a:sym typeface="Calibri"/>
              </a:rPr>
              <a:t> &amp; version de Windows</a:t>
            </a:r>
          </a:p>
          <a:p>
            <a:pPr lvl="8" indent="0" algn="l">
              <a:spcBef>
                <a:spcPts val="1000"/>
              </a:spcBef>
              <a:defRPr sz="1800"/>
            </a:pPr>
            <a:endParaRPr lang="fr-FR" sz="2200" b="1">
              <a:solidFill>
                <a:srgbClr val="BE1911"/>
              </a:solidFill>
              <a:latin typeface="Montserrat Semi" charset="0"/>
              <a:ea typeface="Montserrat Semi" charset="0"/>
              <a:cs typeface="Montserrat Semi" charset="0"/>
              <a:sym typeface="Calibri"/>
            </a:endParaRPr>
          </a:p>
          <a:p>
            <a:pPr lvl="8" indent="0" algn="l">
              <a:spcBef>
                <a:spcPts val="1000"/>
              </a:spcBef>
              <a:defRPr sz="1800"/>
            </a:pPr>
            <a:endParaRPr lang="fr-FR" sz="2200" b="1">
              <a:solidFill>
                <a:srgbClr val="BE1911"/>
              </a:solidFill>
              <a:latin typeface="Montserrat Semi" charset="0"/>
              <a:ea typeface="Montserrat Semi" charset="0"/>
              <a:cs typeface="Montserrat Semi" charset="0"/>
              <a:sym typeface="Calibri"/>
            </a:endParaRPr>
          </a:p>
          <a:p>
            <a:pPr lvl="8" indent="0" algn="l">
              <a:spcBef>
                <a:spcPts val="1000"/>
              </a:spcBef>
              <a:defRPr sz="1800"/>
            </a:pPr>
            <a:endParaRPr lang="fr-FR" sz="2200" b="1">
              <a:solidFill>
                <a:srgbClr val="BE1911"/>
              </a:solidFill>
              <a:latin typeface="Montserrat Semi" charset="0"/>
              <a:ea typeface="Montserrat Semi" charset="0"/>
              <a:cs typeface="Montserrat Semi" charset="0"/>
              <a:sym typeface="Calibri"/>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7" name="Shape 82"/>
          <p:cNvSpPr/>
          <p:nvPr/>
        </p:nvSpPr>
        <p:spPr>
          <a:xfrm>
            <a:off x="280424" y="249257"/>
            <a:ext cx="58509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#1</a:t>
            </a:r>
            <a:endParaRPr sz="3500">
              <a:latin typeface="Montserrat Light" charset="0"/>
              <a:ea typeface="Montserrat Light" charset="0"/>
              <a:cs typeface="Montserrat Light" charset="0"/>
            </a:endParaRPr>
          </a:p>
        </p:txBody>
      </p:sp>
      <p:graphicFrame>
        <p:nvGraphicFramePr>
          <p:cNvPr id="4" name="Tableau 3">
            <a:extLst>
              <a:ext uri="{FF2B5EF4-FFF2-40B4-BE49-F238E27FC236}">
                <a16:creationId xmlns:a16="http://schemas.microsoft.com/office/drawing/2014/main" id="{D56F2B16-D4CF-4189-A57D-AB6181243234}"/>
              </a:ext>
            </a:extLst>
          </p:cNvPr>
          <p:cNvGraphicFramePr>
            <a:graphicFrameLocks noGrp="1"/>
          </p:cNvGraphicFramePr>
          <p:nvPr>
            <p:extLst>
              <p:ext uri="{D42A27DB-BD31-4B8C-83A1-F6EECF244321}">
                <p14:modId xmlns:p14="http://schemas.microsoft.com/office/powerpoint/2010/main" val="1352238622"/>
              </p:ext>
            </p:extLst>
          </p:nvPr>
        </p:nvGraphicFramePr>
        <p:xfrm>
          <a:off x="1676399" y="2079970"/>
          <a:ext cx="10382250" cy="4258872"/>
        </p:xfrm>
        <a:graphic>
          <a:graphicData uri="http://schemas.openxmlformats.org/drawingml/2006/table">
            <a:tbl>
              <a:tblPr firstRow="1" bandRow="1">
                <a:tableStyleId>{5940675A-B579-460E-94D1-54222C63F5DA}</a:tableStyleId>
              </a:tblPr>
              <a:tblGrid>
                <a:gridCol w="2076450">
                  <a:extLst>
                    <a:ext uri="{9D8B030D-6E8A-4147-A177-3AD203B41FA5}">
                      <a16:colId xmlns:a16="http://schemas.microsoft.com/office/drawing/2014/main" val="2540208428"/>
                    </a:ext>
                  </a:extLst>
                </a:gridCol>
                <a:gridCol w="2076450">
                  <a:extLst>
                    <a:ext uri="{9D8B030D-6E8A-4147-A177-3AD203B41FA5}">
                      <a16:colId xmlns:a16="http://schemas.microsoft.com/office/drawing/2014/main" val="2387189743"/>
                    </a:ext>
                  </a:extLst>
                </a:gridCol>
                <a:gridCol w="2076450">
                  <a:extLst>
                    <a:ext uri="{9D8B030D-6E8A-4147-A177-3AD203B41FA5}">
                      <a16:colId xmlns:a16="http://schemas.microsoft.com/office/drawing/2014/main" val="1450660927"/>
                    </a:ext>
                  </a:extLst>
                </a:gridCol>
                <a:gridCol w="2076450">
                  <a:extLst>
                    <a:ext uri="{9D8B030D-6E8A-4147-A177-3AD203B41FA5}">
                      <a16:colId xmlns:a16="http://schemas.microsoft.com/office/drawing/2014/main" val="4097424162"/>
                    </a:ext>
                  </a:extLst>
                </a:gridCol>
                <a:gridCol w="2076450">
                  <a:extLst>
                    <a:ext uri="{9D8B030D-6E8A-4147-A177-3AD203B41FA5}">
                      <a16:colId xmlns:a16="http://schemas.microsoft.com/office/drawing/2014/main" val="3937600832"/>
                    </a:ext>
                  </a:extLst>
                </a:gridCol>
              </a:tblGrid>
              <a:tr h="635146">
                <a:tc>
                  <a:txBody>
                    <a:bodyPr/>
                    <a:lstStyle/>
                    <a:p>
                      <a:pPr>
                        <a:buNone/>
                      </a:pPr>
                      <a:endParaRPr lang="fr-FR" dirty="0">
                        <a:latin typeface="Montserrat"/>
                      </a:endParaRPr>
                    </a:p>
                  </a:txBody>
                  <a:tcPr/>
                </a:tc>
                <a:tc>
                  <a:txBody>
                    <a:bodyPr/>
                    <a:lstStyle/>
                    <a:p>
                      <a:pPr>
                        <a:buNone/>
                      </a:pPr>
                      <a:r>
                        <a:rPr lang="fr-FR" dirty="0">
                          <a:latin typeface="Montserrat"/>
                        </a:rPr>
                        <a:t>XP</a:t>
                      </a:r>
                    </a:p>
                    <a:p>
                      <a:pPr>
                        <a:buNone/>
                      </a:pPr>
                      <a:r>
                        <a:rPr lang="fr-FR" dirty="0">
                          <a:latin typeface="Montserrat"/>
                        </a:rPr>
                        <a:t>2008</a:t>
                      </a:r>
                    </a:p>
                  </a:txBody>
                  <a:tcPr/>
                </a:tc>
                <a:tc>
                  <a:txBody>
                    <a:bodyPr/>
                    <a:lstStyle/>
                    <a:p>
                      <a:pPr>
                        <a:buNone/>
                      </a:pPr>
                      <a:r>
                        <a:rPr lang="fr-FR" dirty="0">
                          <a:latin typeface="Montserrat"/>
                        </a:rPr>
                        <a:t>7</a:t>
                      </a:r>
                    </a:p>
                    <a:p>
                      <a:pPr>
                        <a:buNone/>
                      </a:pPr>
                      <a:r>
                        <a:rPr lang="fr-FR" dirty="0">
                          <a:latin typeface="Montserrat"/>
                        </a:rPr>
                        <a:t>2008R2</a:t>
                      </a:r>
                    </a:p>
                  </a:txBody>
                  <a:tcPr/>
                </a:tc>
                <a:tc>
                  <a:txBody>
                    <a:bodyPr/>
                    <a:lstStyle/>
                    <a:p>
                      <a:pPr>
                        <a:buNone/>
                      </a:pPr>
                      <a:r>
                        <a:rPr lang="fr-FR">
                          <a:latin typeface="Montserrat"/>
                        </a:rPr>
                        <a:t>8.x</a:t>
                      </a:r>
                    </a:p>
                    <a:p>
                      <a:pPr>
                        <a:buNone/>
                      </a:pPr>
                      <a:r>
                        <a:rPr lang="fr-FR">
                          <a:latin typeface="Montserrat"/>
                        </a:rPr>
                        <a:t>2012/2012R2</a:t>
                      </a:r>
                    </a:p>
                  </a:txBody>
                  <a:tcPr/>
                </a:tc>
                <a:tc>
                  <a:txBody>
                    <a:bodyPr/>
                    <a:lstStyle/>
                    <a:p>
                      <a:pPr>
                        <a:buNone/>
                      </a:pPr>
                      <a:r>
                        <a:rPr lang="fr-FR">
                          <a:latin typeface="Montserrat"/>
                        </a:rPr>
                        <a:t>10</a:t>
                      </a:r>
                    </a:p>
                    <a:p>
                      <a:pPr>
                        <a:buNone/>
                      </a:pPr>
                      <a:r>
                        <a:rPr lang="fr-FR">
                          <a:latin typeface="Montserrat"/>
                        </a:rPr>
                        <a:t>2016</a:t>
                      </a:r>
                    </a:p>
                  </a:txBody>
                  <a:tcPr/>
                </a:tc>
                <a:extLst>
                  <a:ext uri="{0D108BD9-81ED-4DB2-BD59-A6C34878D82A}">
                    <a16:rowId xmlns:a16="http://schemas.microsoft.com/office/drawing/2014/main" val="2933710103"/>
                  </a:ext>
                </a:extLst>
              </a:tr>
              <a:tr h="603132">
                <a:tc>
                  <a:txBody>
                    <a:bodyPr/>
                    <a:lstStyle/>
                    <a:p>
                      <a:pPr>
                        <a:buNone/>
                      </a:pPr>
                      <a:r>
                        <a:rPr lang="fr-FR" dirty="0">
                          <a:latin typeface="Montserrat"/>
                        </a:rPr>
                        <a:t>1.0</a:t>
                      </a:r>
                    </a:p>
                  </a:txBody>
                  <a:tcPr/>
                </a:tc>
                <a:tc>
                  <a:txBody>
                    <a:bodyPr/>
                    <a:lstStyle/>
                    <a:p>
                      <a:pPr>
                        <a:buNone/>
                      </a:pPr>
                      <a:endParaRPr lang="fr-FR" dirty="0">
                        <a:latin typeface="Montserrat"/>
                      </a:endParaRPr>
                    </a:p>
                  </a:txBody>
                  <a:tcPr>
                    <a:solidFill>
                      <a:schemeClr val="accent1">
                        <a:lumMod val="60000"/>
                        <a:lumOff val="40000"/>
                      </a:schemeClr>
                    </a:solidFill>
                  </a:tcPr>
                </a:tc>
                <a:tc>
                  <a:txBody>
                    <a:bodyPr/>
                    <a:lstStyle/>
                    <a:p>
                      <a:pPr>
                        <a:buNone/>
                      </a:pPr>
                      <a:endParaRPr lang="fr-FR">
                        <a:latin typeface="Montserrat"/>
                      </a:endParaRPr>
                    </a:p>
                  </a:txBody>
                  <a:tcPr/>
                </a:tc>
                <a:tc>
                  <a:txBody>
                    <a:bodyPr/>
                    <a:lstStyle/>
                    <a:p>
                      <a:pPr>
                        <a:buNone/>
                      </a:pPr>
                      <a:endParaRPr lang="fr-FR" dirty="0">
                        <a:latin typeface="Montserrat"/>
                      </a:endParaRPr>
                    </a:p>
                  </a:txBody>
                  <a:tcPr/>
                </a:tc>
                <a:tc>
                  <a:txBody>
                    <a:bodyPr/>
                    <a:lstStyle/>
                    <a:p>
                      <a:pPr>
                        <a:buNone/>
                      </a:pPr>
                      <a:endParaRPr lang="fr-FR">
                        <a:latin typeface="Montserrat"/>
                      </a:endParaRPr>
                    </a:p>
                  </a:txBody>
                  <a:tcPr/>
                </a:tc>
                <a:extLst>
                  <a:ext uri="{0D108BD9-81ED-4DB2-BD59-A6C34878D82A}">
                    <a16:rowId xmlns:a16="http://schemas.microsoft.com/office/drawing/2014/main" val="144912792"/>
                  </a:ext>
                </a:extLst>
              </a:tr>
              <a:tr h="603132">
                <a:tc>
                  <a:txBody>
                    <a:bodyPr/>
                    <a:lstStyle/>
                    <a:p>
                      <a:pPr>
                        <a:buNone/>
                      </a:pPr>
                      <a:r>
                        <a:rPr lang="fr-FR">
                          <a:latin typeface="Montserrat"/>
                        </a:rPr>
                        <a:t>2.0</a:t>
                      </a:r>
                    </a:p>
                  </a:txBody>
                  <a:tcPr/>
                </a:tc>
                <a:tc>
                  <a:txBody>
                    <a:bodyPr/>
                    <a:lstStyle/>
                    <a:p>
                      <a:pPr>
                        <a:buNone/>
                      </a:pPr>
                      <a:endParaRPr lang="fr-FR" dirty="0">
                        <a:latin typeface="Montserrat"/>
                      </a:endParaRPr>
                    </a:p>
                  </a:txBody>
                  <a:tcPr/>
                </a:tc>
                <a:tc>
                  <a:txBody>
                    <a:bodyPr/>
                    <a:lstStyle/>
                    <a:p>
                      <a:pPr>
                        <a:buNone/>
                      </a:pPr>
                      <a:endParaRPr lang="fr-FR" dirty="0">
                        <a:latin typeface="Montserrat"/>
                      </a:endParaRPr>
                    </a:p>
                  </a:txBody>
                  <a:tcPr>
                    <a:solidFill>
                      <a:schemeClr val="accent1">
                        <a:lumMod val="60000"/>
                        <a:lumOff val="40000"/>
                      </a:schemeClr>
                    </a:solidFill>
                  </a:tcPr>
                </a:tc>
                <a:tc>
                  <a:txBody>
                    <a:bodyPr/>
                    <a:lstStyle/>
                    <a:p>
                      <a:pPr>
                        <a:buNone/>
                      </a:pPr>
                      <a:endParaRPr lang="fr-FR">
                        <a:latin typeface="Montserrat"/>
                      </a:endParaRPr>
                    </a:p>
                  </a:txBody>
                  <a:tcPr/>
                </a:tc>
                <a:tc>
                  <a:txBody>
                    <a:bodyPr/>
                    <a:lstStyle/>
                    <a:p>
                      <a:pPr>
                        <a:buNone/>
                      </a:pPr>
                      <a:endParaRPr lang="fr-FR">
                        <a:latin typeface="Montserrat"/>
                      </a:endParaRPr>
                    </a:p>
                  </a:txBody>
                  <a:tcPr/>
                </a:tc>
                <a:extLst>
                  <a:ext uri="{0D108BD9-81ED-4DB2-BD59-A6C34878D82A}">
                    <a16:rowId xmlns:a16="http://schemas.microsoft.com/office/drawing/2014/main" val="3982143466"/>
                  </a:ext>
                </a:extLst>
              </a:tr>
              <a:tr h="603132">
                <a:tc>
                  <a:txBody>
                    <a:bodyPr/>
                    <a:lstStyle/>
                    <a:p>
                      <a:pPr>
                        <a:buNone/>
                      </a:pPr>
                      <a:r>
                        <a:rPr lang="fr-FR">
                          <a:latin typeface="Montserrat"/>
                        </a:rPr>
                        <a:t>3.0</a:t>
                      </a:r>
                    </a:p>
                  </a:txBody>
                  <a:tcPr/>
                </a:tc>
                <a:tc>
                  <a:txBody>
                    <a:bodyPr/>
                    <a:lstStyle/>
                    <a:p>
                      <a:pPr>
                        <a:buNone/>
                      </a:pPr>
                      <a:endParaRPr lang="fr-FR">
                        <a:latin typeface="Montserrat"/>
                      </a:endParaRPr>
                    </a:p>
                  </a:txBody>
                  <a:tcPr/>
                </a:tc>
                <a:tc>
                  <a:txBody>
                    <a:bodyPr/>
                    <a:lstStyle/>
                    <a:p>
                      <a:pPr>
                        <a:buNone/>
                      </a:pPr>
                      <a:endParaRPr lang="fr-FR" dirty="0">
                        <a:latin typeface="Montserrat"/>
                      </a:endParaRPr>
                    </a:p>
                  </a:txBody>
                  <a:tcPr>
                    <a:solidFill>
                      <a:schemeClr val="accent1">
                        <a:lumMod val="60000"/>
                        <a:lumOff val="40000"/>
                      </a:schemeClr>
                    </a:solidFill>
                  </a:tcPr>
                </a:tc>
                <a:tc>
                  <a:txBody>
                    <a:bodyPr/>
                    <a:lstStyle/>
                    <a:p>
                      <a:pPr>
                        <a:buNone/>
                      </a:pPr>
                      <a:endParaRPr lang="fr-FR">
                        <a:latin typeface="Montserrat"/>
                      </a:endParaRPr>
                    </a:p>
                  </a:txBody>
                  <a:tcPr>
                    <a:solidFill>
                      <a:schemeClr val="accent1">
                        <a:lumMod val="60000"/>
                        <a:lumOff val="40000"/>
                      </a:schemeClr>
                    </a:solidFill>
                  </a:tcPr>
                </a:tc>
                <a:tc>
                  <a:txBody>
                    <a:bodyPr/>
                    <a:lstStyle/>
                    <a:p>
                      <a:pPr>
                        <a:buNone/>
                      </a:pPr>
                      <a:endParaRPr lang="fr-FR">
                        <a:latin typeface="Montserrat"/>
                      </a:endParaRPr>
                    </a:p>
                  </a:txBody>
                  <a:tcPr/>
                </a:tc>
                <a:extLst>
                  <a:ext uri="{0D108BD9-81ED-4DB2-BD59-A6C34878D82A}">
                    <a16:rowId xmlns:a16="http://schemas.microsoft.com/office/drawing/2014/main" val="488348118"/>
                  </a:ext>
                </a:extLst>
              </a:tr>
              <a:tr h="603132">
                <a:tc>
                  <a:txBody>
                    <a:bodyPr/>
                    <a:lstStyle/>
                    <a:p>
                      <a:pPr>
                        <a:buNone/>
                      </a:pPr>
                      <a:r>
                        <a:rPr lang="fr-FR">
                          <a:latin typeface="Montserrat"/>
                        </a:rPr>
                        <a:t>4.0</a:t>
                      </a:r>
                    </a:p>
                  </a:txBody>
                  <a:tcPr/>
                </a:tc>
                <a:tc>
                  <a:txBody>
                    <a:bodyPr/>
                    <a:lstStyle/>
                    <a:p>
                      <a:pPr>
                        <a:buNone/>
                      </a:pPr>
                      <a:endParaRPr lang="fr-FR">
                        <a:latin typeface="Montserrat"/>
                      </a:endParaRPr>
                    </a:p>
                  </a:txBody>
                  <a:tcPr/>
                </a:tc>
                <a:tc>
                  <a:txBody>
                    <a:bodyPr/>
                    <a:lstStyle/>
                    <a:p>
                      <a:pPr>
                        <a:buNone/>
                      </a:pPr>
                      <a:endParaRPr lang="fr-FR" dirty="0">
                        <a:latin typeface="Montserrat"/>
                      </a:endParaRPr>
                    </a:p>
                  </a:txBody>
                  <a:tcPr>
                    <a:solidFill>
                      <a:schemeClr val="accent1">
                        <a:lumMod val="60000"/>
                        <a:lumOff val="40000"/>
                      </a:schemeClr>
                    </a:solidFill>
                  </a:tcPr>
                </a:tc>
                <a:tc>
                  <a:txBody>
                    <a:bodyPr/>
                    <a:lstStyle/>
                    <a:p>
                      <a:pPr>
                        <a:buNone/>
                      </a:pPr>
                      <a:endParaRPr lang="fr-FR" dirty="0">
                        <a:latin typeface="Montserrat"/>
                      </a:endParaRPr>
                    </a:p>
                  </a:txBody>
                  <a:tcPr>
                    <a:solidFill>
                      <a:schemeClr val="accent1">
                        <a:lumMod val="60000"/>
                        <a:lumOff val="40000"/>
                      </a:schemeClr>
                    </a:solidFill>
                  </a:tcPr>
                </a:tc>
                <a:tc>
                  <a:txBody>
                    <a:bodyPr/>
                    <a:lstStyle/>
                    <a:p>
                      <a:pPr>
                        <a:buNone/>
                      </a:pPr>
                      <a:endParaRPr lang="fr-FR">
                        <a:latin typeface="Montserrat"/>
                      </a:endParaRPr>
                    </a:p>
                  </a:txBody>
                  <a:tcPr/>
                </a:tc>
                <a:extLst>
                  <a:ext uri="{0D108BD9-81ED-4DB2-BD59-A6C34878D82A}">
                    <a16:rowId xmlns:a16="http://schemas.microsoft.com/office/drawing/2014/main" val="3784537904"/>
                  </a:ext>
                </a:extLst>
              </a:tr>
              <a:tr h="603132">
                <a:tc>
                  <a:txBody>
                    <a:bodyPr/>
                    <a:lstStyle/>
                    <a:p>
                      <a:pPr>
                        <a:buNone/>
                      </a:pPr>
                      <a:r>
                        <a:rPr lang="fr-FR">
                          <a:latin typeface="Montserrat"/>
                        </a:rPr>
                        <a:t>5.x</a:t>
                      </a:r>
                    </a:p>
                  </a:txBody>
                  <a:tcPr/>
                </a:tc>
                <a:tc>
                  <a:txBody>
                    <a:bodyPr/>
                    <a:lstStyle/>
                    <a:p>
                      <a:pPr>
                        <a:buNone/>
                      </a:pPr>
                      <a:endParaRPr lang="fr-FR">
                        <a:latin typeface="Montserrat"/>
                      </a:endParaRPr>
                    </a:p>
                  </a:txBody>
                  <a:tcPr/>
                </a:tc>
                <a:tc>
                  <a:txBody>
                    <a:bodyPr/>
                    <a:lstStyle/>
                    <a:p>
                      <a:pPr>
                        <a:buNone/>
                      </a:pPr>
                      <a:endParaRPr lang="fr-FR">
                        <a:latin typeface="Montserrat"/>
                      </a:endParaRPr>
                    </a:p>
                  </a:txBody>
                  <a:tcPr>
                    <a:solidFill>
                      <a:schemeClr val="accent1">
                        <a:lumMod val="60000"/>
                        <a:lumOff val="40000"/>
                      </a:schemeClr>
                    </a:solidFill>
                  </a:tcPr>
                </a:tc>
                <a:tc>
                  <a:txBody>
                    <a:bodyPr/>
                    <a:lstStyle/>
                    <a:p>
                      <a:pPr>
                        <a:buNone/>
                      </a:pPr>
                      <a:endParaRPr lang="fr-FR" dirty="0">
                        <a:latin typeface="Montserrat"/>
                      </a:endParaRPr>
                    </a:p>
                  </a:txBody>
                  <a:tcPr>
                    <a:solidFill>
                      <a:schemeClr val="accent1">
                        <a:lumMod val="60000"/>
                        <a:lumOff val="40000"/>
                      </a:schemeClr>
                    </a:solidFill>
                  </a:tcPr>
                </a:tc>
                <a:tc>
                  <a:txBody>
                    <a:bodyPr/>
                    <a:lstStyle/>
                    <a:p>
                      <a:pPr>
                        <a:buNone/>
                      </a:pPr>
                      <a:endParaRPr lang="fr-FR" dirty="0">
                        <a:latin typeface="Montserrat"/>
                      </a:endParaRPr>
                    </a:p>
                  </a:txBody>
                  <a:tcPr>
                    <a:solidFill>
                      <a:schemeClr val="accent1">
                        <a:lumMod val="60000"/>
                        <a:lumOff val="40000"/>
                      </a:schemeClr>
                    </a:solidFill>
                  </a:tcPr>
                </a:tc>
                <a:extLst>
                  <a:ext uri="{0D108BD9-81ED-4DB2-BD59-A6C34878D82A}">
                    <a16:rowId xmlns:a16="http://schemas.microsoft.com/office/drawing/2014/main" val="1423650903"/>
                  </a:ext>
                </a:extLst>
              </a:tr>
              <a:tr h="603132">
                <a:tc>
                  <a:txBody>
                    <a:bodyPr/>
                    <a:lstStyle/>
                    <a:p>
                      <a:pPr>
                        <a:buNone/>
                      </a:pPr>
                      <a:r>
                        <a:rPr lang="fr-FR" b="1" dirty="0">
                          <a:solidFill>
                            <a:schemeClr val="accent5">
                              <a:lumMod val="60000"/>
                              <a:lumOff val="40000"/>
                            </a:schemeClr>
                          </a:solidFill>
                          <a:latin typeface="Montserrat"/>
                        </a:rPr>
                        <a:t>6.X / 7.X ..</a:t>
                      </a:r>
                    </a:p>
                  </a:txBody>
                  <a:tcPr/>
                </a:tc>
                <a:tc>
                  <a:txBody>
                    <a:bodyPr/>
                    <a:lstStyle/>
                    <a:p>
                      <a:pPr>
                        <a:buNone/>
                      </a:pPr>
                      <a:endParaRPr lang="fr-FR">
                        <a:latin typeface="Montserrat"/>
                      </a:endParaRPr>
                    </a:p>
                  </a:txBody>
                  <a:tcPr/>
                </a:tc>
                <a:tc>
                  <a:txBody>
                    <a:bodyPr/>
                    <a:lstStyle/>
                    <a:p>
                      <a:pPr>
                        <a:buNone/>
                      </a:pPr>
                      <a:endParaRPr lang="fr-FR">
                        <a:latin typeface="Montserrat"/>
                      </a:endParaRPr>
                    </a:p>
                  </a:txBody>
                  <a:tcPr/>
                </a:tc>
                <a:tc>
                  <a:txBody>
                    <a:bodyPr/>
                    <a:lstStyle/>
                    <a:p>
                      <a:pPr>
                        <a:buNone/>
                      </a:pPr>
                      <a:endParaRPr lang="fr-FR">
                        <a:solidFill>
                          <a:schemeClr val="bg1">
                            <a:lumMod val="50000"/>
                          </a:schemeClr>
                        </a:solidFill>
                        <a:latin typeface="Montserrat"/>
                      </a:endParaRPr>
                    </a:p>
                  </a:txBody>
                  <a:tcPr>
                    <a:solidFill>
                      <a:schemeClr val="bg1"/>
                    </a:solidFill>
                  </a:tcPr>
                </a:tc>
                <a:tc>
                  <a:txBody>
                    <a:bodyPr/>
                    <a:lstStyle/>
                    <a:p>
                      <a:pPr>
                        <a:buNone/>
                      </a:pPr>
                      <a:r>
                        <a:rPr lang="fr-FR" sz="1600" dirty="0">
                          <a:latin typeface="Montserrat"/>
                        </a:rPr>
                        <a:t>Et Linux, Mac Os …</a:t>
                      </a:r>
                    </a:p>
                  </a:txBody>
                  <a:tcPr>
                    <a:solidFill>
                      <a:schemeClr val="accent1">
                        <a:lumMod val="60000"/>
                        <a:lumOff val="40000"/>
                      </a:schemeClr>
                    </a:solidFill>
                  </a:tcPr>
                </a:tc>
                <a:extLst>
                  <a:ext uri="{0D108BD9-81ED-4DB2-BD59-A6C34878D82A}">
                    <a16:rowId xmlns:a16="http://schemas.microsoft.com/office/drawing/2014/main" val="3853439222"/>
                  </a:ext>
                </a:extLst>
              </a:tr>
            </a:tbl>
          </a:graphicData>
        </a:graphic>
      </p:graphicFrame>
      <p:sp>
        <p:nvSpPr>
          <p:cNvPr id="6" name="ZoneTexte 5">
            <a:extLst>
              <a:ext uri="{FF2B5EF4-FFF2-40B4-BE49-F238E27FC236}">
                <a16:creationId xmlns:a16="http://schemas.microsoft.com/office/drawing/2014/main" id="{246F7200-04EE-4FBB-9B9D-087A6B6377E3}"/>
              </a:ext>
            </a:extLst>
          </p:cNvPr>
          <p:cNvSpPr txBox="1"/>
          <p:nvPr/>
        </p:nvSpPr>
        <p:spPr>
          <a:xfrm>
            <a:off x="1676399" y="6588537"/>
            <a:ext cx="10382250"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kumimoji="0" lang="fr-FR" sz="2000" b="1" i="0" u="none" strike="noStrike" cap="none" spc="0" normalizeH="0" baseline="0" dirty="0">
                <a:ln>
                  <a:noFill/>
                </a:ln>
                <a:solidFill>
                  <a:srgbClr val="BE1811"/>
                </a:solidFill>
                <a:effectLst/>
                <a:uFillTx/>
                <a:latin typeface="Montserrat Semi"/>
                <a:sym typeface="Helvetica Light"/>
              </a:rPr>
              <a:t>Répertoire </a:t>
            </a:r>
            <a:r>
              <a:rPr lang="fr-FR" sz="2000" b="1" dirty="0">
                <a:solidFill>
                  <a:srgbClr val="BE1811"/>
                </a:solidFill>
                <a:latin typeface="Montserrat Semi"/>
              </a:rPr>
              <a:t>d’installation : </a:t>
            </a:r>
            <a:r>
              <a:rPr lang="fr-FR" sz="2000" dirty="0">
                <a:solidFill>
                  <a:schemeClr val="tx1"/>
                </a:solidFill>
                <a:latin typeface="Montserrat Semi"/>
              </a:rPr>
              <a:t>C</a:t>
            </a:r>
            <a:r>
              <a:rPr lang="fr-FR" sz="2000" dirty="0">
                <a:latin typeface="Montserrat Semi"/>
              </a:rPr>
              <a:t>:\Windows\System32\WindowsPowerShell</a:t>
            </a:r>
            <a:endParaRPr kumimoji="0" lang="fr-FR" sz="2000" i="0" u="none" strike="noStrike" cap="none" spc="0" normalizeH="0" baseline="0" dirty="0">
              <a:ln>
                <a:noFill/>
              </a:ln>
              <a:solidFill>
                <a:srgbClr val="000000"/>
              </a:solidFill>
              <a:effectLst/>
              <a:uFillTx/>
              <a:latin typeface="Montserrat Semi"/>
              <a:sym typeface="Helvetica Light"/>
            </a:endParaRPr>
          </a:p>
        </p:txBody>
      </p:sp>
      <p:sp>
        <p:nvSpPr>
          <p:cNvPr id="8" name="ZoneTexte 7">
            <a:extLst>
              <a:ext uri="{FF2B5EF4-FFF2-40B4-BE49-F238E27FC236}">
                <a16:creationId xmlns:a16="http://schemas.microsoft.com/office/drawing/2014/main" id="{59EE3A0B-8061-4C42-94BD-58C19D1B0F01}"/>
              </a:ext>
            </a:extLst>
          </p:cNvPr>
          <p:cNvSpPr txBox="1"/>
          <p:nvPr/>
        </p:nvSpPr>
        <p:spPr>
          <a:xfrm>
            <a:off x="3137841" y="7738448"/>
            <a:ext cx="6832538" cy="533479"/>
          </a:xfrm>
          <a:prstGeom prst="rect">
            <a:avLst/>
          </a:prstGeom>
          <a:solidFill>
            <a:srgbClr val="012456"/>
          </a:solidFill>
          <a:ln>
            <a:noFill/>
          </a:ln>
        </p:spPr>
        <p:style>
          <a:lnRef idx="0">
            <a:scrgbClr r="0" g="0" b="0"/>
          </a:lnRef>
          <a:fillRef idx="0">
            <a:scrgbClr r="0" g="0" b="0"/>
          </a:fillRef>
          <a:effectRef idx="0">
            <a:scrgbClr r="0" g="0" b="0"/>
          </a:effectRef>
          <a:fontRef idx="minor">
            <a:schemeClr val="lt1"/>
          </a:fontRef>
        </p:style>
        <p:txBody>
          <a:bodyPr rot="0" spcFirstLastPara="1" vertOverflow="overflow" horzOverflow="overflow" vert="horz" wrap="square" lIns="50800" tIns="50800" rIns="50800" bIns="50800" numCol="1" spcCol="38100" rtlCol="0" anchor="ctr">
            <a:spAutoFit/>
          </a:bodyPr>
          <a:lstStyle/>
          <a:p>
            <a:r>
              <a:rPr lang="fr-FR" sz="2800" dirty="0">
                <a:latin typeface="consolas"/>
              </a:rPr>
              <a:t> </a:t>
            </a:r>
            <a:r>
              <a:rPr lang="fr-FR" sz="2800" dirty="0">
                <a:solidFill>
                  <a:srgbClr val="FF4500"/>
                </a:solidFill>
                <a:latin typeface="consolas"/>
              </a:rPr>
              <a:t>$</a:t>
            </a:r>
            <a:r>
              <a:rPr lang="fr-FR" sz="2800">
                <a:solidFill>
                  <a:srgbClr val="FF4500"/>
                </a:solidFill>
                <a:latin typeface="consolas"/>
              </a:rPr>
              <a:t>PSVersionTable</a:t>
            </a:r>
            <a:r>
              <a:rPr lang="fr-FR" sz="2800">
                <a:solidFill>
                  <a:srgbClr val="A9A9A9"/>
                </a:solidFill>
                <a:latin typeface="consolas"/>
              </a:rPr>
              <a:t>.</a:t>
            </a:r>
            <a:r>
              <a:rPr lang="fr-FR" sz="2800">
                <a:solidFill>
                  <a:schemeClr val="bg1"/>
                </a:solidFill>
                <a:latin typeface="consolas"/>
              </a:rPr>
              <a:t>PSVersion</a:t>
            </a:r>
            <a:r>
              <a:rPr lang="fr-FR" sz="2800" dirty="0">
                <a:solidFill>
                  <a:prstClr val="black"/>
                </a:solidFill>
                <a:latin typeface="consolas"/>
              </a:rPr>
              <a:t> </a:t>
            </a:r>
          </a:p>
        </p:txBody>
      </p:sp>
      <p:pic>
        <p:nvPicPr>
          <p:cNvPr id="9" name="Image 8">
            <a:extLst>
              <a:ext uri="{FF2B5EF4-FFF2-40B4-BE49-F238E27FC236}">
                <a16:creationId xmlns:a16="http://schemas.microsoft.com/office/drawing/2014/main" id="{A5A5688A-E886-49D4-B434-A22C742FDE8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6398" y="7373320"/>
            <a:ext cx="1263736" cy="1263736"/>
          </a:xfrm>
          <a:prstGeom prst="rect">
            <a:avLst/>
          </a:prstGeom>
        </p:spPr>
      </p:pic>
    </p:spTree>
    <p:extLst>
      <p:ext uri="{BB962C8B-B14F-4D97-AF65-F5344CB8AC3E}">
        <p14:creationId xmlns:p14="http://schemas.microsoft.com/office/powerpoint/2010/main" val="3956690648"/>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30</a:t>
            </a:fld>
            <a:endParaRPr/>
          </a:p>
        </p:txBody>
      </p:sp>
      <p:sp>
        <p:nvSpPr>
          <p:cNvPr id="202" name="Shape 202"/>
          <p:cNvSpPr>
            <a:spLocks noGrp="1"/>
          </p:cNvSpPr>
          <p:nvPr>
            <p:ph type="title" idx="4294967295"/>
          </p:nvPr>
        </p:nvSpPr>
        <p:spPr>
          <a:xfrm>
            <a:off x="2081213" y="-20955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Manipulation des objets : Formatage, Affichage, Export</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#4</a:t>
            </a:r>
            <a:endParaRPr sz="3500">
              <a:latin typeface="Montserrat Light" charset="0"/>
              <a:ea typeface="Montserrat Light" charset="0"/>
              <a:cs typeface="Montserrat Light" charset="0"/>
            </a:endParaRPr>
          </a:p>
        </p:txBody>
      </p:sp>
      <p:sp>
        <p:nvSpPr>
          <p:cNvPr id="11" name="Shape 199">
            <a:extLst>
              <a:ext uri="{FF2B5EF4-FFF2-40B4-BE49-F238E27FC236}">
                <a16:creationId xmlns:a16="http://schemas.microsoft.com/office/drawing/2014/main" id="{45EA097A-AEE6-4AA4-8A53-090B0949A694}"/>
              </a:ext>
            </a:extLst>
          </p:cNvPr>
          <p:cNvSpPr/>
          <p:nvPr/>
        </p:nvSpPr>
        <p:spPr>
          <a:xfrm>
            <a:off x="1748268" y="1605976"/>
            <a:ext cx="10416023" cy="688142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lstStyle/>
          <a:p>
            <a:pPr lvl="8" indent="0" algn="l">
              <a:spcBef>
                <a:spcPts val="1000"/>
              </a:spcBef>
              <a:defRPr sz="1800"/>
            </a:pPr>
            <a:r>
              <a:rPr lang="fr-FR" sz="2200" b="1">
                <a:solidFill>
                  <a:srgbClr val="BE1911"/>
                </a:solidFill>
                <a:latin typeface="Montserrat Semi" charset="0"/>
                <a:ea typeface="Montserrat Semi" charset="0"/>
                <a:cs typeface="Montserrat Semi" charset="0"/>
                <a:sym typeface="Calibri"/>
              </a:rPr>
              <a:t>Manipulation d’objets</a:t>
            </a:r>
          </a:p>
          <a:p>
            <a:pPr marL="317500" lvl="0" indent="-317500" algn="l">
              <a:lnSpc>
                <a:spcPct val="150000"/>
              </a:lnSpc>
              <a:spcBef>
                <a:spcPts val="1500"/>
              </a:spcBef>
              <a:buClr>
                <a:srgbClr val="A4140E"/>
              </a:buClr>
              <a:buSzPct val="120000"/>
              <a:buChar char="☉"/>
              <a:defRPr sz="1800"/>
            </a:pPr>
            <a:r>
              <a:rPr lang="fr-FR"/>
              <a:t>Select-Object :</a:t>
            </a: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r>
              <a:rPr lang="fr-FR" sz="1800">
                <a:ea typeface="Montserrat Light" charset="0"/>
                <a:cs typeface="Montserrat Light" charset="0"/>
              </a:rPr>
              <a:t>Cette </a:t>
            </a:r>
            <a:r>
              <a:rPr lang="fr-FR" sz="1800" err="1">
                <a:ea typeface="Montserrat Light" charset="0"/>
                <a:cs typeface="Montserrat Light" charset="0"/>
              </a:rPr>
              <a:t>cmdlet</a:t>
            </a:r>
            <a:r>
              <a:rPr lang="fr-FR" sz="1800">
                <a:ea typeface="Montserrat Light" charset="0"/>
                <a:cs typeface="Montserrat Light" charset="0"/>
              </a:rPr>
              <a:t> nous permets de sélectionner que certains membres ou propriétés de l'objet en entrée.</a:t>
            </a:r>
          </a:p>
          <a:p>
            <a:pPr marL="317500" indent="-317500" algn="l">
              <a:lnSpc>
                <a:spcPct val="150000"/>
              </a:lnSpc>
              <a:spcBef>
                <a:spcPts val="1500"/>
              </a:spcBef>
              <a:buClr>
                <a:srgbClr val="A4140E"/>
              </a:buClr>
              <a:buSzPct val="120000"/>
              <a:buChar char="☉"/>
              <a:defRPr sz="1800"/>
            </a:pPr>
            <a:r>
              <a:rPr lang="fr-FR" sz="1800">
                <a:ea typeface="Montserrat Light" charset="0"/>
                <a:cs typeface="Montserrat Light" charset="0"/>
              </a:rPr>
              <a:t>Certaines informations s'affichent seulement via un Select-Object *.</a:t>
            </a:r>
          </a:p>
          <a:p>
            <a:pPr marL="317500" indent="-317500" algn="l">
              <a:lnSpc>
                <a:spcPct val="150000"/>
              </a:lnSpc>
              <a:spcBef>
                <a:spcPts val="1500"/>
              </a:spcBef>
              <a:buClr>
                <a:srgbClr val="A4140E"/>
              </a:buClr>
              <a:buSzPct val="120000"/>
              <a:buChar char="☉"/>
              <a:defRPr sz="1800"/>
            </a:pPr>
            <a:r>
              <a:rPr lang="fr-FR" sz="1800">
                <a:ea typeface="Montserrat Light" charset="0"/>
                <a:cs typeface="Montserrat Light" charset="0"/>
              </a:rPr>
              <a:t>Il est possible de créer, lors d'un Select-Object, des propriétés personnalisées.</a:t>
            </a:r>
          </a:p>
          <a:p>
            <a:pPr marL="317500" indent="-317500" algn="l">
              <a:lnSpc>
                <a:spcPct val="150000"/>
              </a:lnSpc>
              <a:spcBef>
                <a:spcPts val="1500"/>
              </a:spcBef>
              <a:buClr>
                <a:srgbClr val="A4140E"/>
              </a:buClr>
              <a:buSzPct val="120000"/>
              <a:buChar char="☉"/>
              <a:defRPr sz="1800"/>
            </a:pPr>
            <a:r>
              <a:rPr lang="fr-FR" sz="1800">
                <a:ea typeface="Montserrat Light" charset="0"/>
                <a:cs typeface="Montserrat Light" charset="0"/>
              </a:rPr>
              <a:t>La commande Select-Object possède des paramètre "First" et "Last" pour ne prendre récupérer qu'un certains nombres d'objet dans la collection.</a:t>
            </a:r>
          </a:p>
          <a:p>
            <a:pPr algn="l">
              <a:lnSpc>
                <a:spcPct val="150000"/>
              </a:lnSpc>
              <a:spcBef>
                <a:spcPts val="1500"/>
              </a:spcBef>
              <a:buClr>
                <a:srgbClr val="A4140E"/>
              </a:buClr>
              <a:buSzPct val="120000"/>
              <a:defRPr sz="1800"/>
            </a:pPr>
            <a:endParaRPr lang="fr-FR" sz="180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p:txBody>
      </p:sp>
      <p:sp>
        <p:nvSpPr>
          <p:cNvPr id="8" name="ZoneTexte 7">
            <a:extLst>
              <a:ext uri="{FF2B5EF4-FFF2-40B4-BE49-F238E27FC236}">
                <a16:creationId xmlns:a16="http://schemas.microsoft.com/office/drawing/2014/main" id="{AAA593CB-0CA1-457A-BB13-297F1EF423D7}"/>
              </a:ext>
            </a:extLst>
          </p:cNvPr>
          <p:cNvSpPr txBox="1"/>
          <p:nvPr/>
        </p:nvSpPr>
        <p:spPr>
          <a:xfrm>
            <a:off x="1748268" y="2747417"/>
            <a:ext cx="6974491"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a:solidFill>
                  <a:srgbClr val="F7F7F7"/>
                </a:solidFill>
                <a:latin typeface="Consolas" panose="020B0609020204030204" pitchFamily="49" charset="0"/>
              </a:rPr>
              <a:t>Select-Object</a:t>
            </a:r>
            <a:endParaRPr lang="fr-FR">
              <a:solidFill>
                <a:srgbClr val="F7F7F7"/>
              </a:solidFill>
              <a:latin typeface="Consolas" panose="020B0609020204030204" pitchFamily="49" charset="0"/>
              <a:ea typeface="Montserrat Light" charset="0"/>
              <a:cs typeface="Montserrat Light" charset="0"/>
              <a:sym typeface="Arial"/>
            </a:endParaRPr>
          </a:p>
        </p:txBody>
      </p:sp>
    </p:spTree>
    <p:extLst>
      <p:ext uri="{BB962C8B-B14F-4D97-AF65-F5344CB8AC3E}">
        <p14:creationId xmlns:p14="http://schemas.microsoft.com/office/powerpoint/2010/main" val="1299042138"/>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31</a:t>
            </a:fld>
            <a:endParaRPr/>
          </a:p>
        </p:txBody>
      </p:sp>
      <p:sp>
        <p:nvSpPr>
          <p:cNvPr id="202" name="Shape 202"/>
          <p:cNvSpPr>
            <a:spLocks noGrp="1"/>
          </p:cNvSpPr>
          <p:nvPr>
            <p:ph type="title" idx="4294967295"/>
          </p:nvPr>
        </p:nvSpPr>
        <p:spPr>
          <a:xfrm>
            <a:off x="2081213" y="-20955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Manipulation des objets : Formatage, Affichage, Export</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#4</a:t>
            </a:r>
            <a:endParaRPr sz="3500">
              <a:latin typeface="Montserrat Light" charset="0"/>
              <a:ea typeface="Montserrat Light" charset="0"/>
              <a:cs typeface="Montserrat Light" charset="0"/>
            </a:endParaRPr>
          </a:p>
        </p:txBody>
      </p:sp>
      <p:sp>
        <p:nvSpPr>
          <p:cNvPr id="11" name="Shape 199">
            <a:extLst>
              <a:ext uri="{FF2B5EF4-FFF2-40B4-BE49-F238E27FC236}">
                <a16:creationId xmlns:a16="http://schemas.microsoft.com/office/drawing/2014/main" id="{45EA097A-AEE6-4AA4-8A53-090B0949A694}"/>
              </a:ext>
            </a:extLst>
          </p:cNvPr>
          <p:cNvSpPr/>
          <p:nvPr/>
        </p:nvSpPr>
        <p:spPr>
          <a:xfrm>
            <a:off x="1748268" y="1605976"/>
            <a:ext cx="10416023"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lvl="8" indent="0" algn="l">
              <a:spcBef>
                <a:spcPts val="1000"/>
              </a:spcBef>
              <a:defRPr sz="1800"/>
            </a:pPr>
            <a:r>
              <a:rPr lang="fr-FR" sz="2200" b="1">
                <a:solidFill>
                  <a:srgbClr val="BE1911"/>
                </a:solidFill>
                <a:latin typeface="Montserrat Semi" charset="0"/>
                <a:ea typeface="Montserrat Semi" charset="0"/>
                <a:cs typeface="Montserrat Semi" charset="0"/>
                <a:sym typeface="Calibri"/>
              </a:rPr>
              <a:t>Manipulation d’objets</a:t>
            </a:r>
          </a:p>
          <a:p>
            <a:pPr marL="317500" lvl="0" indent="-317500" algn="l">
              <a:lnSpc>
                <a:spcPct val="150000"/>
              </a:lnSpc>
              <a:spcBef>
                <a:spcPts val="1500"/>
              </a:spcBef>
              <a:buClr>
                <a:srgbClr val="A4140E"/>
              </a:buClr>
              <a:buSzPct val="120000"/>
              <a:buChar char="☉"/>
              <a:defRPr sz="1800"/>
            </a:pPr>
            <a:r>
              <a:rPr lang="fr-FR" err="1"/>
              <a:t>Where</a:t>
            </a:r>
            <a:r>
              <a:rPr lang="fr-FR"/>
              <a:t>-Object :</a:t>
            </a: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r>
              <a:rPr lang="fr-FR" sz="1800">
                <a:ea typeface="Montserrat Light" charset="0"/>
                <a:cs typeface="Montserrat Light" charset="0"/>
              </a:rPr>
              <a:t>Cette </a:t>
            </a:r>
            <a:r>
              <a:rPr lang="fr-FR" sz="1800" err="1">
                <a:ea typeface="Montserrat Light" charset="0"/>
                <a:cs typeface="Montserrat Light" charset="0"/>
              </a:rPr>
              <a:t>cmdlet</a:t>
            </a:r>
            <a:r>
              <a:rPr lang="fr-FR" sz="1800">
                <a:ea typeface="Montserrat Light" charset="0"/>
                <a:cs typeface="Montserrat Light" charset="0"/>
              </a:rPr>
              <a:t> permet de trier le résultat pour n'afficher que ceux répondant à des conditions précises.</a:t>
            </a: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p:txBody>
      </p:sp>
      <p:sp>
        <p:nvSpPr>
          <p:cNvPr id="8" name="ZoneTexte 7">
            <a:extLst>
              <a:ext uri="{FF2B5EF4-FFF2-40B4-BE49-F238E27FC236}">
                <a16:creationId xmlns:a16="http://schemas.microsoft.com/office/drawing/2014/main" id="{AAA593CB-0CA1-457A-BB13-297F1EF423D7}"/>
              </a:ext>
            </a:extLst>
          </p:cNvPr>
          <p:cNvSpPr txBox="1"/>
          <p:nvPr/>
        </p:nvSpPr>
        <p:spPr>
          <a:xfrm>
            <a:off x="1748268" y="2747417"/>
            <a:ext cx="6974491"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err="1">
                <a:solidFill>
                  <a:srgbClr val="F7F7F7"/>
                </a:solidFill>
                <a:latin typeface="Consolas" panose="020B0609020204030204" pitchFamily="49" charset="0"/>
              </a:rPr>
              <a:t>Where</a:t>
            </a:r>
            <a:r>
              <a:rPr lang="fr-FR">
                <a:solidFill>
                  <a:srgbClr val="F7F7F7"/>
                </a:solidFill>
                <a:latin typeface="Consolas" panose="020B0609020204030204" pitchFamily="49" charset="0"/>
              </a:rPr>
              <a:t>-Object</a:t>
            </a:r>
            <a:endParaRPr lang="fr-FR">
              <a:solidFill>
                <a:srgbClr val="F7F7F7"/>
              </a:solidFill>
              <a:latin typeface="Consolas" panose="020B0609020204030204" pitchFamily="49" charset="0"/>
              <a:ea typeface="Montserrat Light" charset="0"/>
              <a:cs typeface="Montserrat Light" charset="0"/>
              <a:sym typeface="Arial"/>
            </a:endParaRPr>
          </a:p>
        </p:txBody>
      </p:sp>
    </p:spTree>
    <p:extLst>
      <p:ext uri="{BB962C8B-B14F-4D97-AF65-F5344CB8AC3E}">
        <p14:creationId xmlns:p14="http://schemas.microsoft.com/office/powerpoint/2010/main" val="750225493"/>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32</a:t>
            </a:fld>
            <a:endParaRPr/>
          </a:p>
        </p:txBody>
      </p:sp>
      <p:sp>
        <p:nvSpPr>
          <p:cNvPr id="202" name="Shape 202"/>
          <p:cNvSpPr>
            <a:spLocks noGrp="1"/>
          </p:cNvSpPr>
          <p:nvPr>
            <p:ph type="title" idx="4294967295"/>
          </p:nvPr>
        </p:nvSpPr>
        <p:spPr>
          <a:xfrm>
            <a:off x="2081213" y="-20955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Manipulation des objets : Formatage, Affichage, Export</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#4</a:t>
            </a:r>
            <a:endParaRPr sz="3500">
              <a:latin typeface="Montserrat Light" charset="0"/>
              <a:ea typeface="Montserrat Light" charset="0"/>
              <a:cs typeface="Montserrat Light" charset="0"/>
            </a:endParaRPr>
          </a:p>
        </p:txBody>
      </p:sp>
      <p:sp>
        <p:nvSpPr>
          <p:cNvPr id="11" name="Shape 199">
            <a:extLst>
              <a:ext uri="{FF2B5EF4-FFF2-40B4-BE49-F238E27FC236}">
                <a16:creationId xmlns:a16="http://schemas.microsoft.com/office/drawing/2014/main" id="{45EA097A-AEE6-4AA4-8A53-090B0949A694}"/>
              </a:ext>
            </a:extLst>
          </p:cNvPr>
          <p:cNvSpPr/>
          <p:nvPr/>
        </p:nvSpPr>
        <p:spPr>
          <a:xfrm>
            <a:off x="1748268" y="1605976"/>
            <a:ext cx="10416023" cy="688142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lstStyle/>
          <a:p>
            <a:pPr lvl="8" indent="0" algn="l">
              <a:spcBef>
                <a:spcPts val="1000"/>
              </a:spcBef>
              <a:defRPr sz="1800"/>
            </a:pPr>
            <a:r>
              <a:rPr lang="fr-FR" sz="2200" b="1">
                <a:solidFill>
                  <a:srgbClr val="BE1911"/>
                </a:solidFill>
                <a:latin typeface="Montserrat Semi" charset="0"/>
                <a:ea typeface="Montserrat Semi" charset="0"/>
                <a:cs typeface="Montserrat Semi" charset="0"/>
                <a:sym typeface="Calibri"/>
              </a:rPr>
              <a:t>Manipulation d’objets</a:t>
            </a:r>
          </a:p>
          <a:p>
            <a:pPr marL="317500" lvl="0" indent="-317500" algn="l">
              <a:lnSpc>
                <a:spcPct val="150000"/>
              </a:lnSpc>
              <a:spcBef>
                <a:spcPts val="1500"/>
              </a:spcBef>
              <a:buClr>
                <a:srgbClr val="A4140E"/>
              </a:buClr>
              <a:buSzPct val="120000"/>
              <a:buChar char="☉"/>
              <a:defRPr sz="1800"/>
            </a:pPr>
            <a:r>
              <a:rPr lang="fr-FR"/>
              <a:t>Sort-Object :</a:t>
            </a: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r>
              <a:rPr lang="fr-FR" sz="1800">
                <a:ea typeface="Montserrat Light" charset="0"/>
                <a:cs typeface="Montserrat Light" charset="0"/>
              </a:rPr>
              <a:t>Cette </a:t>
            </a:r>
            <a:r>
              <a:rPr lang="fr-FR" sz="1800" err="1">
                <a:ea typeface="Montserrat Light" charset="0"/>
                <a:cs typeface="Montserrat Light" charset="0"/>
              </a:rPr>
              <a:t>cmdlet</a:t>
            </a:r>
            <a:r>
              <a:rPr lang="fr-FR" sz="1800">
                <a:ea typeface="Montserrat Light" charset="0"/>
                <a:cs typeface="Montserrat Light" charset="0"/>
              </a:rPr>
              <a:t> nous permet de trier un résultat d'après une ou plusieurs propriétés</a:t>
            </a: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p:txBody>
      </p:sp>
      <p:sp>
        <p:nvSpPr>
          <p:cNvPr id="8" name="ZoneTexte 7">
            <a:extLst>
              <a:ext uri="{FF2B5EF4-FFF2-40B4-BE49-F238E27FC236}">
                <a16:creationId xmlns:a16="http://schemas.microsoft.com/office/drawing/2014/main" id="{AAA593CB-0CA1-457A-BB13-297F1EF423D7}"/>
              </a:ext>
            </a:extLst>
          </p:cNvPr>
          <p:cNvSpPr txBox="1"/>
          <p:nvPr/>
        </p:nvSpPr>
        <p:spPr>
          <a:xfrm>
            <a:off x="1748268" y="2747417"/>
            <a:ext cx="6974491"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a:solidFill>
                  <a:srgbClr val="F7F7F7"/>
                </a:solidFill>
                <a:latin typeface="Consolas" panose="020B0609020204030204" pitchFamily="49" charset="0"/>
              </a:rPr>
              <a:t>Sort-Object</a:t>
            </a:r>
            <a:endParaRPr lang="fr-FR">
              <a:solidFill>
                <a:srgbClr val="F7F7F7"/>
              </a:solidFill>
              <a:latin typeface="Consolas" panose="020B0609020204030204" pitchFamily="49" charset="0"/>
              <a:ea typeface="Montserrat Light" charset="0"/>
              <a:cs typeface="Montserrat Light" charset="0"/>
              <a:sym typeface="Arial"/>
            </a:endParaRPr>
          </a:p>
        </p:txBody>
      </p:sp>
    </p:spTree>
    <p:extLst>
      <p:ext uri="{BB962C8B-B14F-4D97-AF65-F5344CB8AC3E}">
        <p14:creationId xmlns:p14="http://schemas.microsoft.com/office/powerpoint/2010/main" val="3966825542"/>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33</a:t>
            </a:fld>
            <a:endParaRPr/>
          </a:p>
        </p:txBody>
      </p:sp>
      <p:sp>
        <p:nvSpPr>
          <p:cNvPr id="202" name="Shape 202"/>
          <p:cNvSpPr>
            <a:spLocks noGrp="1"/>
          </p:cNvSpPr>
          <p:nvPr>
            <p:ph type="title" idx="4294967295"/>
          </p:nvPr>
        </p:nvSpPr>
        <p:spPr>
          <a:xfrm>
            <a:off x="2081213" y="-20955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Manipulation des objets : Formatage, Affichage, Export</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#4</a:t>
            </a:r>
            <a:endParaRPr sz="3500">
              <a:latin typeface="Montserrat Light" charset="0"/>
              <a:ea typeface="Montserrat Light" charset="0"/>
              <a:cs typeface="Montserrat Light" charset="0"/>
            </a:endParaRPr>
          </a:p>
        </p:txBody>
      </p:sp>
      <p:sp>
        <p:nvSpPr>
          <p:cNvPr id="11" name="Shape 199">
            <a:extLst>
              <a:ext uri="{FF2B5EF4-FFF2-40B4-BE49-F238E27FC236}">
                <a16:creationId xmlns:a16="http://schemas.microsoft.com/office/drawing/2014/main" id="{45EA097A-AEE6-4AA4-8A53-090B0949A694}"/>
              </a:ext>
            </a:extLst>
          </p:cNvPr>
          <p:cNvSpPr/>
          <p:nvPr/>
        </p:nvSpPr>
        <p:spPr>
          <a:xfrm>
            <a:off x="1748268" y="1605976"/>
            <a:ext cx="10416023" cy="688142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lstStyle/>
          <a:p>
            <a:pPr lvl="8" indent="0" algn="l">
              <a:spcBef>
                <a:spcPts val="1000"/>
              </a:spcBef>
              <a:defRPr sz="1800"/>
            </a:pPr>
            <a:r>
              <a:rPr lang="fr-FR" sz="2200" b="1">
                <a:solidFill>
                  <a:srgbClr val="BE1911"/>
                </a:solidFill>
                <a:latin typeface="Montserrat Semi" charset="0"/>
                <a:ea typeface="Montserrat Semi" charset="0"/>
                <a:cs typeface="Montserrat Semi" charset="0"/>
                <a:sym typeface="Calibri"/>
              </a:rPr>
              <a:t>Manipulation d’objets</a:t>
            </a:r>
          </a:p>
          <a:p>
            <a:pPr marL="317500" lvl="0" indent="-317500" algn="l">
              <a:lnSpc>
                <a:spcPct val="150000"/>
              </a:lnSpc>
              <a:spcBef>
                <a:spcPts val="1500"/>
              </a:spcBef>
              <a:buClr>
                <a:srgbClr val="A4140E"/>
              </a:buClr>
              <a:buSzPct val="120000"/>
              <a:buChar char="☉"/>
              <a:defRPr sz="1800"/>
            </a:pPr>
            <a:r>
              <a:rPr lang="fr-FR"/>
              <a:t>Group-Object :</a:t>
            </a: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r>
              <a:rPr lang="fr-FR" sz="1800">
                <a:ea typeface="Montserrat Light" charset="0"/>
                <a:cs typeface="Montserrat Light" charset="0"/>
              </a:rPr>
              <a:t>Cette </a:t>
            </a:r>
            <a:r>
              <a:rPr lang="fr-FR" sz="1800" err="1">
                <a:ea typeface="Montserrat Light" charset="0"/>
                <a:cs typeface="Montserrat Light" charset="0"/>
              </a:rPr>
              <a:t>cmdlet</a:t>
            </a:r>
            <a:r>
              <a:rPr lang="fr-FR" sz="1800">
                <a:ea typeface="Montserrat Light" charset="0"/>
                <a:cs typeface="Montserrat Light" charset="0"/>
              </a:rPr>
              <a:t> nous permet de regrouper le résultat d'une commande dans un objet spécial de type </a:t>
            </a:r>
            <a:r>
              <a:rPr lang="fr-FR" sz="1800" err="1">
                <a:ea typeface="Montserrat Light" charset="0"/>
                <a:cs typeface="Montserrat Light" charset="0"/>
              </a:rPr>
              <a:t>GroupInfo</a:t>
            </a: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p:txBody>
      </p:sp>
      <p:sp>
        <p:nvSpPr>
          <p:cNvPr id="8" name="ZoneTexte 7">
            <a:extLst>
              <a:ext uri="{FF2B5EF4-FFF2-40B4-BE49-F238E27FC236}">
                <a16:creationId xmlns:a16="http://schemas.microsoft.com/office/drawing/2014/main" id="{AAA593CB-0CA1-457A-BB13-297F1EF423D7}"/>
              </a:ext>
            </a:extLst>
          </p:cNvPr>
          <p:cNvSpPr txBox="1"/>
          <p:nvPr/>
        </p:nvSpPr>
        <p:spPr>
          <a:xfrm>
            <a:off x="1748268" y="2747417"/>
            <a:ext cx="6974491"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a:solidFill>
                  <a:srgbClr val="F7F7F7"/>
                </a:solidFill>
                <a:latin typeface="Consolas" panose="020B0609020204030204" pitchFamily="49" charset="0"/>
              </a:rPr>
              <a:t>Group-Object</a:t>
            </a:r>
            <a:endParaRPr lang="fr-FR">
              <a:solidFill>
                <a:srgbClr val="F7F7F7"/>
              </a:solidFill>
              <a:latin typeface="Consolas" panose="020B0609020204030204" pitchFamily="49" charset="0"/>
              <a:ea typeface="Montserrat Light" charset="0"/>
              <a:cs typeface="Montserrat Light" charset="0"/>
              <a:sym typeface="Arial"/>
            </a:endParaRPr>
          </a:p>
        </p:txBody>
      </p:sp>
    </p:spTree>
    <p:extLst>
      <p:ext uri="{BB962C8B-B14F-4D97-AF65-F5344CB8AC3E}">
        <p14:creationId xmlns:p14="http://schemas.microsoft.com/office/powerpoint/2010/main" val="2322095583"/>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34</a:t>
            </a:fld>
            <a:endParaRPr/>
          </a:p>
        </p:txBody>
      </p:sp>
      <p:sp>
        <p:nvSpPr>
          <p:cNvPr id="202" name="Shape 202"/>
          <p:cNvSpPr>
            <a:spLocks noGrp="1"/>
          </p:cNvSpPr>
          <p:nvPr>
            <p:ph type="title" idx="4294967295"/>
          </p:nvPr>
        </p:nvSpPr>
        <p:spPr>
          <a:xfrm>
            <a:off x="2081213" y="-20955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Manipulation des objets : Formatage, Affichage, Export</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#4</a:t>
            </a:r>
            <a:endParaRPr sz="3500">
              <a:latin typeface="Montserrat Light" charset="0"/>
              <a:ea typeface="Montserrat Light" charset="0"/>
              <a:cs typeface="Montserrat Light" charset="0"/>
            </a:endParaRPr>
          </a:p>
        </p:txBody>
      </p:sp>
      <p:sp>
        <p:nvSpPr>
          <p:cNvPr id="11" name="Shape 199">
            <a:extLst>
              <a:ext uri="{FF2B5EF4-FFF2-40B4-BE49-F238E27FC236}">
                <a16:creationId xmlns:a16="http://schemas.microsoft.com/office/drawing/2014/main" id="{45EA097A-AEE6-4AA4-8A53-090B0949A694}"/>
              </a:ext>
            </a:extLst>
          </p:cNvPr>
          <p:cNvSpPr/>
          <p:nvPr/>
        </p:nvSpPr>
        <p:spPr>
          <a:xfrm>
            <a:off x="1748268" y="1605976"/>
            <a:ext cx="10416023"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lvl="8" indent="0" algn="l">
              <a:spcBef>
                <a:spcPts val="1000"/>
              </a:spcBef>
              <a:defRPr sz="1800"/>
            </a:pPr>
            <a:r>
              <a:rPr lang="fr-FR" sz="2200" b="1">
                <a:solidFill>
                  <a:srgbClr val="BE1911"/>
                </a:solidFill>
                <a:latin typeface="Montserrat Semi" charset="0"/>
                <a:ea typeface="Montserrat Semi" charset="0"/>
                <a:cs typeface="Montserrat Semi" charset="0"/>
                <a:sym typeface="Calibri"/>
              </a:rPr>
              <a:t>Manipulation d’objets</a:t>
            </a:r>
          </a:p>
          <a:p>
            <a:pPr marL="317500" lvl="0" indent="-317500" algn="l">
              <a:lnSpc>
                <a:spcPct val="150000"/>
              </a:lnSpc>
              <a:spcBef>
                <a:spcPts val="1500"/>
              </a:spcBef>
              <a:buClr>
                <a:srgbClr val="A4140E"/>
              </a:buClr>
              <a:buSzPct val="120000"/>
              <a:buChar char="☉"/>
              <a:defRPr sz="1800"/>
            </a:pPr>
            <a:r>
              <a:rPr lang="fr-FR" err="1"/>
              <a:t>Foreach</a:t>
            </a:r>
            <a:r>
              <a:rPr lang="fr-FR"/>
              <a:t>-Object :</a:t>
            </a: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r>
              <a:rPr lang="fr-FR" sz="1800">
                <a:ea typeface="Montserrat Light" charset="0"/>
                <a:cs typeface="Montserrat Light" charset="0"/>
              </a:rPr>
              <a:t>Cette </a:t>
            </a:r>
            <a:r>
              <a:rPr lang="fr-FR" sz="1800" err="1">
                <a:ea typeface="Montserrat Light" charset="0"/>
                <a:cs typeface="Montserrat Light" charset="0"/>
              </a:rPr>
              <a:t>cmdlet</a:t>
            </a:r>
            <a:r>
              <a:rPr lang="fr-FR" sz="1800">
                <a:ea typeface="Montserrat Light" charset="0"/>
                <a:cs typeface="Montserrat Light" charset="0"/>
              </a:rPr>
              <a:t> permet de réaliser une opération sur chaque élément d'une collection d'objets en entrée.</a:t>
            </a:r>
          </a:p>
        </p:txBody>
      </p:sp>
      <p:sp>
        <p:nvSpPr>
          <p:cNvPr id="8" name="ZoneTexte 7">
            <a:extLst>
              <a:ext uri="{FF2B5EF4-FFF2-40B4-BE49-F238E27FC236}">
                <a16:creationId xmlns:a16="http://schemas.microsoft.com/office/drawing/2014/main" id="{AAA593CB-0CA1-457A-BB13-297F1EF423D7}"/>
              </a:ext>
            </a:extLst>
          </p:cNvPr>
          <p:cNvSpPr txBox="1"/>
          <p:nvPr/>
        </p:nvSpPr>
        <p:spPr>
          <a:xfrm>
            <a:off x="1748268" y="2747417"/>
            <a:ext cx="6974491"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err="1">
                <a:solidFill>
                  <a:srgbClr val="F7F7F7"/>
                </a:solidFill>
                <a:latin typeface="Consolas" panose="020B0609020204030204" pitchFamily="49" charset="0"/>
              </a:rPr>
              <a:t>Foreach</a:t>
            </a:r>
            <a:r>
              <a:rPr lang="fr-FR">
                <a:solidFill>
                  <a:srgbClr val="F7F7F7"/>
                </a:solidFill>
                <a:latin typeface="Consolas" panose="020B0609020204030204" pitchFamily="49" charset="0"/>
              </a:rPr>
              <a:t>-Object</a:t>
            </a:r>
            <a:endParaRPr lang="fr-FR">
              <a:solidFill>
                <a:srgbClr val="F7F7F7"/>
              </a:solidFill>
              <a:latin typeface="Consolas" panose="020B0609020204030204" pitchFamily="49" charset="0"/>
              <a:ea typeface="Montserrat Light" charset="0"/>
              <a:cs typeface="Montserrat Light" charset="0"/>
              <a:sym typeface="Arial"/>
            </a:endParaRPr>
          </a:p>
        </p:txBody>
      </p:sp>
    </p:spTree>
    <p:extLst>
      <p:ext uri="{BB962C8B-B14F-4D97-AF65-F5344CB8AC3E}">
        <p14:creationId xmlns:p14="http://schemas.microsoft.com/office/powerpoint/2010/main" val="1628301397"/>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35</a:t>
            </a:fld>
            <a:endParaRPr/>
          </a:p>
        </p:txBody>
      </p:sp>
      <p:sp>
        <p:nvSpPr>
          <p:cNvPr id="202" name="Shape 202"/>
          <p:cNvSpPr>
            <a:spLocks noGrp="1"/>
          </p:cNvSpPr>
          <p:nvPr>
            <p:ph type="title" idx="4294967295"/>
          </p:nvPr>
        </p:nvSpPr>
        <p:spPr>
          <a:xfrm>
            <a:off x="2081213" y="-20955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Manipulation des objets : Formatage, Affichage, Export, Import</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#4</a:t>
            </a:r>
            <a:endParaRPr sz="3500">
              <a:latin typeface="Montserrat Light" charset="0"/>
              <a:ea typeface="Montserrat Light" charset="0"/>
              <a:cs typeface="Montserrat Light" charset="0"/>
            </a:endParaRPr>
          </a:p>
        </p:txBody>
      </p:sp>
      <p:sp>
        <p:nvSpPr>
          <p:cNvPr id="11" name="Shape 199">
            <a:extLst>
              <a:ext uri="{FF2B5EF4-FFF2-40B4-BE49-F238E27FC236}">
                <a16:creationId xmlns:a16="http://schemas.microsoft.com/office/drawing/2014/main" id="{45EA097A-AEE6-4AA4-8A53-090B0949A694}"/>
              </a:ext>
            </a:extLst>
          </p:cNvPr>
          <p:cNvSpPr/>
          <p:nvPr/>
        </p:nvSpPr>
        <p:spPr>
          <a:xfrm>
            <a:off x="1670315" y="1543614"/>
            <a:ext cx="10416023"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lvl="8" indent="0" algn="l">
              <a:spcBef>
                <a:spcPts val="1000"/>
              </a:spcBef>
              <a:defRPr sz="1800"/>
            </a:pPr>
            <a:r>
              <a:rPr lang="fr-FR" sz="2200" b="1">
                <a:solidFill>
                  <a:srgbClr val="BE1911"/>
                </a:solidFill>
                <a:latin typeface="Montserrat Semi" charset="0"/>
                <a:ea typeface="Montserrat Semi" charset="0"/>
                <a:cs typeface="Montserrat Semi" charset="0"/>
                <a:sym typeface="Calibri"/>
              </a:rPr>
              <a:t>Manipulation d’objets</a:t>
            </a:r>
          </a:p>
          <a:p>
            <a:pPr marL="317500" indent="-317500" algn="l">
              <a:lnSpc>
                <a:spcPct val="150000"/>
              </a:lnSpc>
              <a:spcBef>
                <a:spcPts val="1500"/>
              </a:spcBef>
              <a:buClr>
                <a:srgbClr val="A4140E"/>
              </a:buClr>
              <a:buSzPct val="120000"/>
              <a:buChar char="☉"/>
              <a:defRPr sz="1800"/>
            </a:pPr>
            <a:r>
              <a:rPr lang="fr-FR"/>
              <a:t>D’autre d’exporter les résultats :</a:t>
            </a: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r>
              <a:rPr lang="fr-FR" sz="1800">
                <a:ea typeface="Montserrat Light" charset="0"/>
                <a:cs typeface="Montserrat Light" charset="0"/>
              </a:rPr>
              <a:t>Ou au contraire, d'importer le contenu de différents fichiers :</a:t>
            </a: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p:txBody>
      </p:sp>
      <p:sp>
        <p:nvSpPr>
          <p:cNvPr id="8" name="ZoneTexte 7">
            <a:extLst>
              <a:ext uri="{FF2B5EF4-FFF2-40B4-BE49-F238E27FC236}">
                <a16:creationId xmlns:a16="http://schemas.microsoft.com/office/drawing/2014/main" id="{AAA593CB-0CA1-457A-BB13-297F1EF423D7}"/>
              </a:ext>
            </a:extLst>
          </p:cNvPr>
          <p:cNvSpPr txBox="1"/>
          <p:nvPr/>
        </p:nvSpPr>
        <p:spPr>
          <a:xfrm>
            <a:off x="1748268" y="2747417"/>
            <a:ext cx="6974491"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a:solidFill>
                  <a:srgbClr val="F7F7F7"/>
                </a:solidFill>
                <a:latin typeface="Consolas" panose="020B0609020204030204" pitchFamily="49" charset="0"/>
                <a:ea typeface="Montserrat Light" charset="0"/>
                <a:cs typeface="Montserrat Light" charset="0"/>
                <a:sym typeface="Arial"/>
              </a:rPr>
              <a:t>Out-File</a:t>
            </a:r>
          </a:p>
        </p:txBody>
      </p:sp>
      <p:sp>
        <p:nvSpPr>
          <p:cNvPr id="9" name="ZoneTexte 8">
            <a:extLst>
              <a:ext uri="{FF2B5EF4-FFF2-40B4-BE49-F238E27FC236}">
                <a16:creationId xmlns:a16="http://schemas.microsoft.com/office/drawing/2014/main" id="{15DAA0C7-BCBD-4CF6-8A2F-306A870BC299}"/>
              </a:ext>
            </a:extLst>
          </p:cNvPr>
          <p:cNvSpPr txBox="1"/>
          <p:nvPr/>
        </p:nvSpPr>
        <p:spPr>
          <a:xfrm>
            <a:off x="1748267" y="3469355"/>
            <a:ext cx="6974491"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a:solidFill>
                  <a:srgbClr val="F7F7F7"/>
                </a:solidFill>
                <a:latin typeface="Consolas" panose="020B0609020204030204" pitchFamily="49" charset="0"/>
                <a:ea typeface="Montserrat Light" charset="0"/>
                <a:cs typeface="Montserrat Light" charset="0"/>
                <a:sym typeface="Arial"/>
              </a:rPr>
              <a:t>Export-CSV</a:t>
            </a:r>
          </a:p>
        </p:txBody>
      </p:sp>
      <p:sp>
        <p:nvSpPr>
          <p:cNvPr id="12" name="ZoneTexte 11">
            <a:extLst>
              <a:ext uri="{FF2B5EF4-FFF2-40B4-BE49-F238E27FC236}">
                <a16:creationId xmlns:a16="http://schemas.microsoft.com/office/drawing/2014/main" id="{5DE1D98B-244D-4709-820A-0E6C738F2C8B}"/>
              </a:ext>
            </a:extLst>
          </p:cNvPr>
          <p:cNvSpPr txBox="1"/>
          <p:nvPr/>
        </p:nvSpPr>
        <p:spPr>
          <a:xfrm>
            <a:off x="1748595" y="5160220"/>
            <a:ext cx="6974491"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err="1">
                <a:solidFill>
                  <a:srgbClr val="F7F7F7"/>
                </a:solidFill>
                <a:latin typeface="Consolas" panose="020B0609020204030204" pitchFamily="49" charset="0"/>
              </a:rPr>
              <a:t>Get</a:t>
            </a:r>
            <a:r>
              <a:rPr lang="fr-FR">
                <a:solidFill>
                  <a:srgbClr val="F7F7F7"/>
                </a:solidFill>
                <a:latin typeface="Consolas" panose="020B0609020204030204" pitchFamily="49" charset="0"/>
              </a:rPr>
              <a:t>-Content</a:t>
            </a:r>
            <a:endParaRPr lang="fr-FR">
              <a:solidFill>
                <a:srgbClr val="F7F7F7"/>
              </a:solidFill>
              <a:latin typeface="Consolas" panose="020B0609020204030204" pitchFamily="49" charset="0"/>
              <a:ea typeface="Montserrat Light" charset="0"/>
              <a:cs typeface="Montserrat Light" charset="0"/>
              <a:sym typeface="Arial"/>
            </a:endParaRPr>
          </a:p>
        </p:txBody>
      </p:sp>
      <p:sp>
        <p:nvSpPr>
          <p:cNvPr id="15" name="ZoneTexte 14">
            <a:extLst>
              <a:ext uri="{FF2B5EF4-FFF2-40B4-BE49-F238E27FC236}">
                <a16:creationId xmlns:a16="http://schemas.microsoft.com/office/drawing/2014/main" id="{F9D3A7CF-E768-4B8A-A835-8B6640057631}"/>
              </a:ext>
            </a:extLst>
          </p:cNvPr>
          <p:cNvSpPr txBox="1"/>
          <p:nvPr/>
        </p:nvSpPr>
        <p:spPr>
          <a:xfrm>
            <a:off x="1748922" y="5893303"/>
            <a:ext cx="6974491"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a:solidFill>
                  <a:srgbClr val="F7F7F7"/>
                </a:solidFill>
                <a:latin typeface="Consolas" panose="020B0609020204030204" pitchFamily="49" charset="0"/>
              </a:rPr>
              <a:t>Import-CSV</a:t>
            </a:r>
            <a:endParaRPr lang="fr-FR">
              <a:solidFill>
                <a:srgbClr val="F7F7F7"/>
              </a:solidFill>
              <a:latin typeface="Consolas" panose="020B0609020204030204" pitchFamily="49" charset="0"/>
              <a:ea typeface="Montserrat Light" charset="0"/>
              <a:cs typeface="Montserrat Light" charset="0"/>
              <a:sym typeface="Arial"/>
            </a:endParaRPr>
          </a:p>
        </p:txBody>
      </p:sp>
    </p:spTree>
    <p:extLst>
      <p:ext uri="{BB962C8B-B14F-4D97-AF65-F5344CB8AC3E}">
        <p14:creationId xmlns:p14="http://schemas.microsoft.com/office/powerpoint/2010/main" val="2711692921"/>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36</a:t>
            </a:fld>
            <a:endParaRPr/>
          </a:p>
        </p:txBody>
      </p:sp>
      <p:sp>
        <p:nvSpPr>
          <p:cNvPr id="202" name="Shape 202"/>
          <p:cNvSpPr>
            <a:spLocks noGrp="1"/>
          </p:cNvSpPr>
          <p:nvPr>
            <p:ph type="title" idx="4294967295"/>
          </p:nvPr>
        </p:nvSpPr>
        <p:spPr>
          <a:xfrm>
            <a:off x="2081213" y="-20955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Manipulation des objets : Formatage, Affichage, Export, Import</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#4</a:t>
            </a:r>
            <a:endParaRPr sz="3500">
              <a:latin typeface="Montserrat Light" charset="0"/>
              <a:ea typeface="Montserrat Light" charset="0"/>
              <a:cs typeface="Montserrat Light" charset="0"/>
            </a:endParaRPr>
          </a:p>
        </p:txBody>
      </p:sp>
      <p:sp>
        <p:nvSpPr>
          <p:cNvPr id="11" name="Shape 199">
            <a:extLst>
              <a:ext uri="{FF2B5EF4-FFF2-40B4-BE49-F238E27FC236}">
                <a16:creationId xmlns:a16="http://schemas.microsoft.com/office/drawing/2014/main" id="{45EA097A-AEE6-4AA4-8A53-090B0949A694}"/>
              </a:ext>
            </a:extLst>
          </p:cNvPr>
          <p:cNvSpPr/>
          <p:nvPr/>
        </p:nvSpPr>
        <p:spPr>
          <a:xfrm>
            <a:off x="1748268" y="1605976"/>
            <a:ext cx="10416023" cy="688142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lstStyle/>
          <a:p>
            <a:pPr lvl="8" indent="0" algn="l">
              <a:spcBef>
                <a:spcPts val="1000"/>
              </a:spcBef>
              <a:defRPr sz="1800"/>
            </a:pPr>
            <a:r>
              <a:rPr lang="fr-FR" sz="2200" b="1">
                <a:solidFill>
                  <a:srgbClr val="BE1911"/>
                </a:solidFill>
                <a:latin typeface="Montserrat Semi" charset="0"/>
                <a:ea typeface="Montserrat Semi" charset="0"/>
                <a:cs typeface="Montserrat Semi" charset="0"/>
                <a:sym typeface="Calibri"/>
              </a:rPr>
              <a:t>Manipulation d’objets</a:t>
            </a:r>
          </a:p>
          <a:p>
            <a:pPr marL="317500" indent="-317500" algn="l">
              <a:lnSpc>
                <a:spcPct val="150000"/>
              </a:lnSpc>
              <a:spcBef>
                <a:spcPts val="1500"/>
              </a:spcBef>
              <a:buClr>
                <a:srgbClr val="A4140E"/>
              </a:buClr>
              <a:buSzPct val="120000"/>
              <a:buChar char="☉"/>
              <a:defRPr sz="1800"/>
            </a:pPr>
            <a:r>
              <a:rPr lang="fr-FR"/>
              <a:t>Out-File :</a:t>
            </a: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r>
              <a:rPr lang="fr-FR" sz="1800">
                <a:ea typeface="Montserrat Light" charset="0"/>
                <a:cs typeface="Montserrat Light" charset="0"/>
              </a:rPr>
              <a:t>La </a:t>
            </a:r>
            <a:r>
              <a:rPr lang="fr-FR" sz="1800" err="1">
                <a:ea typeface="Montserrat Light" charset="0"/>
                <a:cs typeface="Montserrat Light" charset="0"/>
              </a:rPr>
              <a:t>cmdlet</a:t>
            </a:r>
            <a:r>
              <a:rPr lang="fr-FR" sz="1800">
                <a:ea typeface="Montserrat Light" charset="0"/>
                <a:cs typeface="Montserrat Light" charset="0"/>
              </a:rPr>
              <a:t> </a:t>
            </a:r>
            <a:r>
              <a:rPr lang="fr-FR" sz="1800">
                <a:latin typeface="Consolas"/>
                <a:ea typeface="Montserrat Light" charset="0"/>
                <a:cs typeface="Montserrat Light" charset="0"/>
              </a:rPr>
              <a:t>Out-File</a:t>
            </a:r>
            <a:r>
              <a:rPr lang="fr-FR" sz="1800">
                <a:ea typeface="Montserrat Light" charset="0"/>
                <a:cs typeface="Montserrat Light" charset="0"/>
              </a:rPr>
              <a:t> envoie la sortie dans un fichier</a:t>
            </a: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p:txBody>
      </p:sp>
      <p:sp>
        <p:nvSpPr>
          <p:cNvPr id="8" name="ZoneTexte 7">
            <a:extLst>
              <a:ext uri="{FF2B5EF4-FFF2-40B4-BE49-F238E27FC236}">
                <a16:creationId xmlns:a16="http://schemas.microsoft.com/office/drawing/2014/main" id="{AAA593CB-0CA1-457A-BB13-297F1EF423D7}"/>
              </a:ext>
            </a:extLst>
          </p:cNvPr>
          <p:cNvSpPr txBox="1"/>
          <p:nvPr/>
        </p:nvSpPr>
        <p:spPr>
          <a:xfrm>
            <a:off x="1748268" y="2747417"/>
            <a:ext cx="6974491"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a:solidFill>
                  <a:srgbClr val="F7F7F7"/>
                </a:solidFill>
                <a:latin typeface="Consolas" panose="020B0609020204030204" pitchFamily="49" charset="0"/>
                <a:ea typeface="Montserrat Light" charset="0"/>
                <a:cs typeface="Montserrat Light" charset="0"/>
                <a:sym typeface="Arial"/>
              </a:rPr>
              <a:t>Out-File</a:t>
            </a:r>
          </a:p>
        </p:txBody>
      </p:sp>
    </p:spTree>
    <p:extLst>
      <p:ext uri="{BB962C8B-B14F-4D97-AF65-F5344CB8AC3E}">
        <p14:creationId xmlns:p14="http://schemas.microsoft.com/office/powerpoint/2010/main" val="831309226"/>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37</a:t>
            </a:fld>
            <a:endParaRPr/>
          </a:p>
        </p:txBody>
      </p:sp>
      <p:sp>
        <p:nvSpPr>
          <p:cNvPr id="202" name="Shape 202"/>
          <p:cNvSpPr>
            <a:spLocks noGrp="1"/>
          </p:cNvSpPr>
          <p:nvPr>
            <p:ph type="title" idx="4294967295"/>
          </p:nvPr>
        </p:nvSpPr>
        <p:spPr>
          <a:xfrm>
            <a:off x="2081213" y="-20955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Manipulation des objets : Formatage, Affichage, Export, Import</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#4</a:t>
            </a:r>
            <a:endParaRPr sz="3500">
              <a:latin typeface="Montserrat Light" charset="0"/>
              <a:ea typeface="Montserrat Light" charset="0"/>
              <a:cs typeface="Montserrat Light" charset="0"/>
            </a:endParaRPr>
          </a:p>
        </p:txBody>
      </p:sp>
      <p:sp>
        <p:nvSpPr>
          <p:cNvPr id="11" name="Shape 199">
            <a:extLst>
              <a:ext uri="{FF2B5EF4-FFF2-40B4-BE49-F238E27FC236}">
                <a16:creationId xmlns:a16="http://schemas.microsoft.com/office/drawing/2014/main" id="{45EA097A-AEE6-4AA4-8A53-090B0949A694}"/>
              </a:ext>
            </a:extLst>
          </p:cNvPr>
          <p:cNvSpPr/>
          <p:nvPr/>
        </p:nvSpPr>
        <p:spPr>
          <a:xfrm>
            <a:off x="1748268" y="1605976"/>
            <a:ext cx="10416023" cy="688142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lstStyle/>
          <a:p>
            <a:pPr lvl="8" indent="0" algn="l">
              <a:spcBef>
                <a:spcPts val="1000"/>
              </a:spcBef>
              <a:defRPr sz="1800"/>
            </a:pPr>
            <a:r>
              <a:rPr lang="fr-FR" sz="2200" b="1">
                <a:solidFill>
                  <a:srgbClr val="BE1911"/>
                </a:solidFill>
                <a:latin typeface="Montserrat Semi" charset="0"/>
                <a:ea typeface="Montserrat Semi" charset="0"/>
                <a:cs typeface="Montserrat Semi" charset="0"/>
                <a:sym typeface="Calibri"/>
              </a:rPr>
              <a:t>Manipulation d’objets</a:t>
            </a:r>
          </a:p>
          <a:p>
            <a:pPr marL="317500" indent="-317500" algn="l">
              <a:lnSpc>
                <a:spcPct val="150000"/>
              </a:lnSpc>
              <a:spcBef>
                <a:spcPts val="1500"/>
              </a:spcBef>
              <a:buClr>
                <a:srgbClr val="A4140E"/>
              </a:buClr>
              <a:buSzPct val="120000"/>
              <a:buChar char="☉"/>
              <a:defRPr sz="1800"/>
            </a:pPr>
            <a:r>
              <a:rPr lang="fr-FR" err="1"/>
              <a:t>Get</a:t>
            </a:r>
            <a:r>
              <a:rPr lang="fr-FR"/>
              <a:t>-Content</a:t>
            </a: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r>
              <a:rPr lang="fr-FR" sz="1800">
                <a:ea typeface="Montserrat Light" charset="0"/>
                <a:cs typeface="Montserrat Light" charset="0"/>
              </a:rPr>
              <a:t>Le </a:t>
            </a:r>
            <a:r>
              <a:rPr lang="fr-FR" sz="1800" err="1">
                <a:ea typeface="Montserrat Light" charset="0"/>
                <a:cs typeface="Montserrat Light" charset="0"/>
              </a:rPr>
              <a:t>cmdlet</a:t>
            </a:r>
            <a:r>
              <a:rPr lang="fr-FR" sz="1800">
                <a:ea typeface="Montserrat Light" charset="0"/>
                <a:cs typeface="Montserrat Light" charset="0"/>
              </a:rPr>
              <a:t> </a:t>
            </a:r>
            <a:r>
              <a:rPr lang="fr-FR" sz="1800" err="1">
                <a:ea typeface="Montserrat Light" charset="0"/>
                <a:cs typeface="Montserrat Light" charset="0"/>
              </a:rPr>
              <a:t>Get</a:t>
            </a:r>
            <a:r>
              <a:rPr lang="fr-FR" sz="1800">
                <a:ea typeface="Montserrat Light" charset="0"/>
                <a:cs typeface="Montserrat Light" charset="0"/>
              </a:rPr>
              <a:t>-Content permets de lire les fichiers types texte, comme les .txt par exemple.</a:t>
            </a: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p:txBody>
      </p:sp>
      <p:sp>
        <p:nvSpPr>
          <p:cNvPr id="8" name="ZoneTexte 7">
            <a:extLst>
              <a:ext uri="{FF2B5EF4-FFF2-40B4-BE49-F238E27FC236}">
                <a16:creationId xmlns:a16="http://schemas.microsoft.com/office/drawing/2014/main" id="{AAA593CB-0CA1-457A-BB13-297F1EF423D7}"/>
              </a:ext>
            </a:extLst>
          </p:cNvPr>
          <p:cNvSpPr txBox="1"/>
          <p:nvPr/>
        </p:nvSpPr>
        <p:spPr>
          <a:xfrm>
            <a:off x="1748268" y="2747417"/>
            <a:ext cx="6974491"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err="1">
                <a:solidFill>
                  <a:srgbClr val="F7F7F7"/>
                </a:solidFill>
                <a:latin typeface="Consolas" panose="020B0609020204030204" pitchFamily="49" charset="0"/>
                <a:ea typeface="Montserrat Light" charset="0"/>
                <a:cs typeface="Montserrat Light" charset="0"/>
                <a:sym typeface="Arial"/>
              </a:rPr>
              <a:t>Get</a:t>
            </a:r>
            <a:r>
              <a:rPr lang="fr-FR">
                <a:solidFill>
                  <a:srgbClr val="F7F7F7"/>
                </a:solidFill>
                <a:latin typeface="Consolas" panose="020B0609020204030204" pitchFamily="49" charset="0"/>
                <a:ea typeface="Montserrat Light" charset="0"/>
                <a:cs typeface="Montserrat Light" charset="0"/>
                <a:sym typeface="Arial"/>
              </a:rPr>
              <a:t>-Content</a:t>
            </a:r>
          </a:p>
        </p:txBody>
      </p:sp>
    </p:spTree>
    <p:extLst>
      <p:ext uri="{BB962C8B-B14F-4D97-AF65-F5344CB8AC3E}">
        <p14:creationId xmlns:p14="http://schemas.microsoft.com/office/powerpoint/2010/main" val="4193772261"/>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38</a:t>
            </a:fld>
            <a:endParaRPr/>
          </a:p>
        </p:txBody>
      </p:sp>
      <p:sp>
        <p:nvSpPr>
          <p:cNvPr id="202" name="Shape 202"/>
          <p:cNvSpPr>
            <a:spLocks noGrp="1"/>
          </p:cNvSpPr>
          <p:nvPr>
            <p:ph type="title" idx="4294967295"/>
          </p:nvPr>
        </p:nvSpPr>
        <p:spPr>
          <a:xfrm>
            <a:off x="2081213" y="-20955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Manipulation des objets : Formatage, Affichage, Export, Import</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#4</a:t>
            </a:r>
            <a:endParaRPr sz="3500">
              <a:latin typeface="Montserrat Light" charset="0"/>
              <a:ea typeface="Montserrat Light" charset="0"/>
              <a:cs typeface="Montserrat Light" charset="0"/>
            </a:endParaRPr>
          </a:p>
        </p:txBody>
      </p:sp>
      <p:sp>
        <p:nvSpPr>
          <p:cNvPr id="11" name="Shape 199">
            <a:extLst>
              <a:ext uri="{FF2B5EF4-FFF2-40B4-BE49-F238E27FC236}">
                <a16:creationId xmlns:a16="http://schemas.microsoft.com/office/drawing/2014/main" id="{45EA097A-AEE6-4AA4-8A53-090B0949A694}"/>
              </a:ext>
            </a:extLst>
          </p:cNvPr>
          <p:cNvSpPr/>
          <p:nvPr/>
        </p:nvSpPr>
        <p:spPr>
          <a:xfrm>
            <a:off x="1748268" y="1605976"/>
            <a:ext cx="10416023" cy="722365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lvl="8" indent="0" algn="l">
              <a:spcBef>
                <a:spcPts val="1000"/>
              </a:spcBef>
              <a:defRPr sz="1800"/>
            </a:pPr>
            <a:r>
              <a:rPr lang="fr-FR" sz="2200" b="1">
                <a:solidFill>
                  <a:srgbClr val="BE1911"/>
                </a:solidFill>
                <a:latin typeface="Montserrat Semi" charset="0"/>
                <a:ea typeface="Montserrat Semi" charset="0"/>
                <a:cs typeface="Montserrat Semi" charset="0"/>
                <a:sym typeface="Calibri"/>
              </a:rPr>
              <a:t>Manipulation d’objets</a:t>
            </a:r>
          </a:p>
          <a:p>
            <a:pPr marL="317500" indent="-317500" algn="l">
              <a:lnSpc>
                <a:spcPct val="150000"/>
              </a:lnSpc>
              <a:spcBef>
                <a:spcPts val="1500"/>
              </a:spcBef>
              <a:buClr>
                <a:srgbClr val="A4140E"/>
              </a:buClr>
              <a:buSzPct val="120000"/>
              <a:buChar char="☉"/>
              <a:defRPr sz="1800"/>
            </a:pPr>
            <a:r>
              <a:rPr lang="fr-FR"/>
              <a:t>Export-CSV :</a:t>
            </a: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r>
              <a:rPr lang="fr-FR" sz="1800">
                <a:ea typeface="Montserrat Light" charset="0"/>
                <a:cs typeface="Montserrat Light" charset="0"/>
              </a:rPr>
              <a:t>La </a:t>
            </a:r>
            <a:r>
              <a:rPr lang="fr-FR" sz="1800" err="1">
                <a:ea typeface="Montserrat Light" charset="0"/>
                <a:cs typeface="Montserrat Light" charset="0"/>
              </a:rPr>
              <a:t>cmdlet</a:t>
            </a:r>
            <a:r>
              <a:rPr lang="fr-FR" sz="1800">
                <a:ea typeface="Montserrat Light" charset="0"/>
                <a:cs typeface="Montserrat Light" charset="0"/>
              </a:rPr>
              <a:t> Export-CSV convertit des objets en une série de chaînes séparées par des virgules et enregistre ces chaînes dans un fichier au format CSV. </a:t>
            </a:r>
          </a:p>
          <a:p>
            <a:pPr algn="l">
              <a:lnSpc>
                <a:spcPct val="150000"/>
              </a:lnSpc>
              <a:spcBef>
                <a:spcPts val="1500"/>
              </a:spcBef>
              <a:buClr>
                <a:srgbClr val="A4140E"/>
              </a:buClr>
              <a:buSzPct val="120000"/>
              <a:defRPr sz="1800"/>
            </a:pPr>
            <a:endParaRPr lang="fr-FR" sz="1800"/>
          </a:p>
          <a:p>
            <a:pPr marL="317500" indent="-317500" algn="l">
              <a:lnSpc>
                <a:spcPct val="150000"/>
              </a:lnSpc>
              <a:spcBef>
                <a:spcPts val="1500"/>
              </a:spcBef>
              <a:buClr>
                <a:srgbClr val="A4140E"/>
              </a:buClr>
              <a:buSzPct val="120000"/>
              <a:buChar char="☉"/>
              <a:defRPr sz="1800"/>
            </a:pPr>
            <a:r>
              <a:rPr lang="fr-FR" sz="1800">
                <a:latin typeface="Montserrat Light" charset="0"/>
              </a:rPr>
              <a:t>Export-</a:t>
            </a:r>
            <a:r>
              <a:rPr lang="fr-FR" sz="1800" err="1">
                <a:latin typeface="Montserrat Light" charset="0"/>
              </a:rPr>
              <a:t>CliXML</a:t>
            </a:r>
            <a:r>
              <a:rPr lang="fr-FR" sz="1800">
                <a:latin typeface="Montserrat Light" charset="0"/>
              </a:rPr>
              <a:t> :</a:t>
            </a:r>
          </a:p>
          <a:p>
            <a:pPr marL="317500" indent="-317500" algn="l">
              <a:lnSpc>
                <a:spcPct val="150000"/>
              </a:lnSpc>
              <a:spcBef>
                <a:spcPts val="1500"/>
              </a:spcBef>
              <a:buClr>
                <a:srgbClr val="A4140E"/>
              </a:buClr>
              <a:buSzPct val="120000"/>
              <a:buChar char="☉"/>
              <a:defRPr sz="1800"/>
            </a:pPr>
            <a:endParaRPr lang="fr-FR" sz="1800">
              <a:latin typeface="Montserrat Light" charset="0"/>
            </a:endParaRPr>
          </a:p>
          <a:p>
            <a:pPr marL="317500" indent="-317500" algn="l">
              <a:lnSpc>
                <a:spcPct val="150000"/>
              </a:lnSpc>
              <a:spcBef>
                <a:spcPts val="1500"/>
              </a:spcBef>
              <a:buClr>
                <a:srgbClr val="A4140E"/>
              </a:buClr>
              <a:buSzPct val="120000"/>
              <a:buChar char="☉"/>
              <a:defRPr sz="1800"/>
            </a:pPr>
            <a:endParaRPr lang="fr-FR" sz="1800">
              <a:latin typeface="Montserrat Light" charset="0"/>
            </a:endParaRPr>
          </a:p>
          <a:p>
            <a:pPr marL="317500" indent="-317500" algn="l">
              <a:lnSpc>
                <a:spcPct val="150000"/>
              </a:lnSpc>
              <a:spcBef>
                <a:spcPts val="1500"/>
              </a:spcBef>
              <a:buClr>
                <a:srgbClr val="A4140E"/>
              </a:buClr>
              <a:buSzPct val="120000"/>
              <a:buChar char="☉"/>
              <a:defRPr sz="1800"/>
            </a:pPr>
            <a:r>
              <a:rPr lang="fr-FR" sz="1800">
                <a:latin typeface="Montserrat Light" charset="0"/>
              </a:rPr>
              <a:t>Permet l'export d'un objet dans un format XML permettant de conserver en plus des données, le type de l'objet exporté (et donc ses méthodes et ses propriétés)</a:t>
            </a:r>
          </a:p>
        </p:txBody>
      </p:sp>
      <p:sp>
        <p:nvSpPr>
          <p:cNvPr id="8" name="ZoneTexte 7">
            <a:extLst>
              <a:ext uri="{FF2B5EF4-FFF2-40B4-BE49-F238E27FC236}">
                <a16:creationId xmlns:a16="http://schemas.microsoft.com/office/drawing/2014/main" id="{AAA593CB-0CA1-457A-BB13-297F1EF423D7}"/>
              </a:ext>
            </a:extLst>
          </p:cNvPr>
          <p:cNvSpPr txBox="1"/>
          <p:nvPr/>
        </p:nvSpPr>
        <p:spPr>
          <a:xfrm>
            <a:off x="1748268" y="2747417"/>
            <a:ext cx="6974491"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a:solidFill>
                  <a:srgbClr val="F7F7F7"/>
                </a:solidFill>
                <a:latin typeface="Consolas" panose="020B0609020204030204" pitchFamily="49" charset="0"/>
                <a:ea typeface="Montserrat Light" charset="0"/>
                <a:cs typeface="Montserrat Light" charset="0"/>
                <a:sym typeface="Arial"/>
              </a:rPr>
              <a:t>Export-CSV</a:t>
            </a:r>
          </a:p>
        </p:txBody>
      </p:sp>
      <p:sp>
        <p:nvSpPr>
          <p:cNvPr id="9" name="ZoneTexte 8">
            <a:extLst>
              <a:ext uri="{FF2B5EF4-FFF2-40B4-BE49-F238E27FC236}">
                <a16:creationId xmlns:a16="http://schemas.microsoft.com/office/drawing/2014/main" id="{C42D542A-5EC5-44D8-8D6A-4E7B151F4E7B}"/>
              </a:ext>
            </a:extLst>
          </p:cNvPr>
          <p:cNvSpPr txBox="1"/>
          <p:nvPr/>
        </p:nvSpPr>
        <p:spPr>
          <a:xfrm>
            <a:off x="1748516" y="6062659"/>
            <a:ext cx="6974491"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dirty="0">
                <a:solidFill>
                  <a:srgbClr val="F7F7F7"/>
                </a:solidFill>
                <a:latin typeface="Consolas" panose="020B0609020204030204" pitchFamily="49" charset="0"/>
                <a:ea typeface="Montserrat Light" charset="0"/>
                <a:cs typeface="Montserrat Light" charset="0"/>
                <a:sym typeface="Arial"/>
              </a:rPr>
              <a:t>Export-</a:t>
            </a:r>
            <a:r>
              <a:rPr lang="fr-FR" dirty="0" err="1">
                <a:solidFill>
                  <a:srgbClr val="F7F7F7"/>
                </a:solidFill>
                <a:latin typeface="Consolas" panose="020B0609020204030204" pitchFamily="49" charset="0"/>
                <a:ea typeface="Montserrat Light" charset="0"/>
                <a:cs typeface="Montserrat Light" charset="0"/>
                <a:sym typeface="Arial"/>
              </a:rPr>
              <a:t>CliXML</a:t>
            </a:r>
          </a:p>
        </p:txBody>
      </p:sp>
    </p:spTree>
    <p:extLst>
      <p:ext uri="{BB962C8B-B14F-4D97-AF65-F5344CB8AC3E}">
        <p14:creationId xmlns:p14="http://schemas.microsoft.com/office/powerpoint/2010/main" val="1781340077"/>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39</a:t>
            </a:fld>
            <a:endParaRPr/>
          </a:p>
        </p:txBody>
      </p:sp>
      <p:sp>
        <p:nvSpPr>
          <p:cNvPr id="202" name="Shape 202"/>
          <p:cNvSpPr>
            <a:spLocks noGrp="1"/>
          </p:cNvSpPr>
          <p:nvPr>
            <p:ph type="title" idx="4294967295"/>
          </p:nvPr>
        </p:nvSpPr>
        <p:spPr>
          <a:xfrm>
            <a:off x="2081213" y="-20955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Manipulation des objets : Formatage, Affichage, Export, Import</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#4</a:t>
            </a:r>
            <a:endParaRPr sz="3500">
              <a:latin typeface="Montserrat Light" charset="0"/>
              <a:ea typeface="Montserrat Light" charset="0"/>
              <a:cs typeface="Montserrat Light" charset="0"/>
            </a:endParaRPr>
          </a:p>
        </p:txBody>
      </p:sp>
      <p:sp>
        <p:nvSpPr>
          <p:cNvPr id="11" name="Shape 199">
            <a:extLst>
              <a:ext uri="{FF2B5EF4-FFF2-40B4-BE49-F238E27FC236}">
                <a16:creationId xmlns:a16="http://schemas.microsoft.com/office/drawing/2014/main" id="{45EA097A-AEE6-4AA4-8A53-090B0949A694}"/>
              </a:ext>
            </a:extLst>
          </p:cNvPr>
          <p:cNvSpPr/>
          <p:nvPr/>
        </p:nvSpPr>
        <p:spPr>
          <a:xfrm>
            <a:off x="1748268" y="1605976"/>
            <a:ext cx="10416023" cy="688142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lstStyle/>
          <a:p>
            <a:pPr lvl="8" indent="0" algn="l">
              <a:spcBef>
                <a:spcPts val="1000"/>
              </a:spcBef>
              <a:defRPr sz="1800"/>
            </a:pPr>
            <a:r>
              <a:rPr lang="fr-FR" sz="2200" b="1">
                <a:solidFill>
                  <a:srgbClr val="BE1911"/>
                </a:solidFill>
                <a:latin typeface="Montserrat Semi" charset="0"/>
                <a:ea typeface="Montserrat Semi" charset="0"/>
                <a:cs typeface="Montserrat Semi" charset="0"/>
                <a:sym typeface="Calibri"/>
              </a:rPr>
              <a:t>Manipulation d’objets</a:t>
            </a:r>
          </a:p>
          <a:p>
            <a:pPr marL="317500" indent="-317500" algn="l">
              <a:lnSpc>
                <a:spcPct val="150000"/>
              </a:lnSpc>
              <a:spcBef>
                <a:spcPts val="1500"/>
              </a:spcBef>
              <a:buClr>
                <a:srgbClr val="A4140E"/>
              </a:buClr>
              <a:buSzPct val="120000"/>
              <a:buChar char="☉"/>
              <a:defRPr sz="1800"/>
            </a:pPr>
            <a:r>
              <a:rPr lang="fr-FR"/>
              <a:t>Import-CSV</a:t>
            </a:r>
            <a:endParaRPr lang="fr-FR">
              <a:solidFill>
                <a:schemeClr val="tx1"/>
              </a:solidFill>
            </a:endParaRP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r>
              <a:rPr lang="fr-FR" sz="1800">
                <a:ea typeface="Montserrat Light" charset="0"/>
                <a:cs typeface="Montserrat Light" charset="0"/>
              </a:rPr>
              <a:t>Le </a:t>
            </a:r>
            <a:r>
              <a:rPr lang="fr-FR" sz="1800" err="1">
                <a:ea typeface="Montserrat Light" charset="0"/>
                <a:cs typeface="Montserrat Light" charset="0"/>
              </a:rPr>
              <a:t>cmdlet</a:t>
            </a:r>
            <a:r>
              <a:rPr lang="fr-FR" sz="1800">
                <a:ea typeface="Montserrat Light" charset="0"/>
                <a:cs typeface="Montserrat Light" charset="0"/>
              </a:rPr>
              <a:t> </a:t>
            </a:r>
            <a:r>
              <a:rPr lang="fr-FR" sz="1800" err="1">
                <a:ea typeface="Montserrat Light" charset="0"/>
                <a:cs typeface="Montserrat Light" charset="0"/>
              </a:rPr>
              <a:t>Get</a:t>
            </a:r>
            <a:r>
              <a:rPr lang="fr-FR" sz="1800">
                <a:ea typeface="Montserrat Light" charset="0"/>
                <a:cs typeface="Montserrat Light" charset="0"/>
              </a:rPr>
              <a:t>-Content permets de lire les fichiers types CSV</a:t>
            </a:r>
          </a:p>
          <a:p>
            <a:pPr marL="317500" indent="-317500" algn="l">
              <a:lnSpc>
                <a:spcPct val="150000"/>
              </a:lnSpc>
              <a:spcBef>
                <a:spcPts val="1500"/>
              </a:spcBef>
              <a:buClr>
                <a:srgbClr val="A4140E"/>
              </a:buClr>
              <a:buSzPct val="120000"/>
              <a:buChar char="☉"/>
              <a:defRPr sz="1800"/>
            </a:pPr>
            <a:r>
              <a:rPr lang="fr-FR" sz="1800">
                <a:ea typeface="Montserrat Light" charset="0"/>
                <a:cs typeface="Montserrat Light" charset="0"/>
              </a:rPr>
              <a:t>Il est important de faire attention lors de l'importation au délimiteur ainsi qu'à l'encodage.</a:t>
            </a:r>
          </a:p>
        </p:txBody>
      </p:sp>
      <p:sp>
        <p:nvSpPr>
          <p:cNvPr id="8" name="ZoneTexte 7">
            <a:extLst>
              <a:ext uri="{FF2B5EF4-FFF2-40B4-BE49-F238E27FC236}">
                <a16:creationId xmlns:a16="http://schemas.microsoft.com/office/drawing/2014/main" id="{AAA593CB-0CA1-457A-BB13-297F1EF423D7}"/>
              </a:ext>
            </a:extLst>
          </p:cNvPr>
          <p:cNvSpPr txBox="1"/>
          <p:nvPr/>
        </p:nvSpPr>
        <p:spPr>
          <a:xfrm>
            <a:off x="1748268" y="2747417"/>
            <a:ext cx="6974491"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a:solidFill>
                  <a:srgbClr val="F7F7F7"/>
                </a:solidFill>
                <a:latin typeface="Consolas" panose="020B0609020204030204" pitchFamily="49" charset="0"/>
                <a:ea typeface="Montserrat Light" charset="0"/>
                <a:cs typeface="Montserrat Light" charset="0"/>
                <a:sym typeface="Arial"/>
              </a:rPr>
              <a:t>Import-CSV</a:t>
            </a:r>
          </a:p>
        </p:txBody>
      </p:sp>
      <p:sp>
        <p:nvSpPr>
          <p:cNvPr id="9" name="ZoneTexte 8">
            <a:extLst>
              <a:ext uri="{FF2B5EF4-FFF2-40B4-BE49-F238E27FC236}">
                <a16:creationId xmlns:a16="http://schemas.microsoft.com/office/drawing/2014/main" id="{02CB14CB-57EB-4AD7-B7F8-795F9E08E099}"/>
              </a:ext>
            </a:extLst>
          </p:cNvPr>
          <p:cNvSpPr txBox="1"/>
          <p:nvPr/>
        </p:nvSpPr>
        <p:spPr>
          <a:xfrm>
            <a:off x="1748268" y="5693004"/>
            <a:ext cx="6974491"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dirty="0">
                <a:solidFill>
                  <a:srgbClr val="F7F7F7"/>
                </a:solidFill>
                <a:latin typeface="Consolas" panose="020B0609020204030204" pitchFamily="49" charset="0"/>
                <a:ea typeface="Montserrat Light" charset="0"/>
                <a:cs typeface="Montserrat Light" charset="0"/>
                <a:sym typeface="Arial"/>
              </a:rPr>
              <a:t>Import-</a:t>
            </a:r>
            <a:r>
              <a:rPr lang="fr-FR" dirty="0" err="1">
                <a:solidFill>
                  <a:srgbClr val="F7F7F7"/>
                </a:solidFill>
                <a:latin typeface="Consolas" panose="020B0609020204030204" pitchFamily="49" charset="0"/>
                <a:ea typeface="Montserrat Light" charset="0"/>
                <a:cs typeface="Montserrat Light" charset="0"/>
                <a:sym typeface="Arial"/>
              </a:rPr>
              <a:t>CliXML</a:t>
            </a:r>
            <a:endParaRPr lang="fr-FR" dirty="0">
              <a:solidFill>
                <a:srgbClr val="F7F7F7"/>
              </a:solidFill>
              <a:latin typeface="Consolas" panose="020B0609020204030204" pitchFamily="49" charset="0"/>
              <a:ea typeface="Montserrat Light" charset="0"/>
              <a:cs typeface="Montserrat Light" charset="0"/>
              <a:sym typeface="Arial"/>
            </a:endParaRPr>
          </a:p>
        </p:txBody>
      </p:sp>
    </p:spTree>
    <p:extLst>
      <p:ext uri="{BB962C8B-B14F-4D97-AF65-F5344CB8AC3E}">
        <p14:creationId xmlns:p14="http://schemas.microsoft.com/office/powerpoint/2010/main" val="2605233791"/>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4</a:t>
            </a:fld>
            <a:endParaRPr/>
          </a:p>
        </p:txBody>
      </p:sp>
      <p:sp>
        <p:nvSpPr>
          <p:cNvPr id="202" name="Shape 202"/>
          <p:cNvSpPr>
            <a:spLocks noGrp="1"/>
          </p:cNvSpPr>
          <p:nvPr>
            <p:ph type="title" idx="4294967295"/>
          </p:nvPr>
        </p:nvSpPr>
        <p:spPr>
          <a:xfrm>
            <a:off x="2081213" y="-20955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Qu'est-ce que PowerShell ?</a:t>
            </a:r>
            <a:endParaRPr b="1">
              <a:solidFill>
                <a:srgbClr val="353533"/>
              </a:solidFill>
              <a:latin typeface="Montserrat Semi" charset="0"/>
              <a:ea typeface="Montserrat Semi" charset="0"/>
              <a:cs typeface="Montserrat Semi" charset="0"/>
            </a:endParaRPr>
          </a:p>
        </p:txBody>
      </p:sp>
      <p:sp>
        <p:nvSpPr>
          <p:cNvPr id="28" name="Shape 199"/>
          <p:cNvSpPr/>
          <p:nvPr/>
        </p:nvSpPr>
        <p:spPr>
          <a:xfrm>
            <a:off x="865522" y="1869212"/>
            <a:ext cx="11460089" cy="3793346"/>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t">
            <a:spAutoFit/>
          </a:bodyPr>
          <a:lstStyle/>
          <a:p>
            <a:pPr marL="342900" lvl="8" indent="-342900" algn="l">
              <a:spcBef>
                <a:spcPts val="1000"/>
              </a:spcBef>
              <a:buFont typeface="Wingdings" panose="05000000000000000000" pitchFamily="2" charset="2"/>
              <a:buChar char="§"/>
              <a:defRPr sz="1800"/>
            </a:pPr>
            <a:r>
              <a:rPr lang="fr-FR" sz="2200" b="1" dirty="0">
                <a:solidFill>
                  <a:srgbClr val="BE1911"/>
                </a:solidFill>
                <a:latin typeface="Montserrat Semi" charset="0"/>
                <a:ea typeface="Montserrat Semi" charset="0"/>
                <a:cs typeface="Montserrat Semi" charset="0"/>
                <a:sym typeface="Calibri"/>
              </a:rPr>
              <a:t>Le langage orienté Objet</a:t>
            </a:r>
          </a:p>
          <a:p>
            <a:pPr marL="317500" lvl="0" indent="-317500" algn="l">
              <a:lnSpc>
                <a:spcPct val="150000"/>
              </a:lnSpc>
              <a:spcBef>
                <a:spcPts val="1500"/>
              </a:spcBef>
              <a:buClr>
                <a:srgbClr val="A4140E"/>
              </a:buClr>
              <a:buSzPct val="120000"/>
              <a:buChar char="☉"/>
              <a:defRPr sz="1800"/>
            </a:pPr>
            <a:r>
              <a:rPr lang="fr-FR" sz="1800" dirty="0">
                <a:solidFill>
                  <a:srgbClr val="353533"/>
                </a:solidFill>
                <a:latin typeface="Montserrat Light" charset="0"/>
                <a:ea typeface="Montserrat Light" charset="0"/>
                <a:cs typeface="Montserrat Light" charset="0"/>
                <a:sym typeface="Arial"/>
              </a:rPr>
              <a:t>Batch ou Bash sont des langages orientés « textes ». Récupérer une information précise nécessite de "</a:t>
            </a:r>
            <a:r>
              <a:rPr lang="fr-FR" sz="1800" dirty="0" err="1">
                <a:solidFill>
                  <a:srgbClr val="353533"/>
                </a:solidFill>
                <a:latin typeface="Montserrat Light" charset="0"/>
                <a:ea typeface="Montserrat Light" charset="0"/>
                <a:cs typeface="Montserrat Light" charset="0"/>
                <a:sym typeface="Arial"/>
              </a:rPr>
              <a:t>parser</a:t>
            </a:r>
            <a:r>
              <a:rPr lang="fr-FR" sz="1800" dirty="0">
                <a:solidFill>
                  <a:srgbClr val="353533"/>
                </a:solidFill>
                <a:latin typeface="Montserrat Light" charset="0"/>
                <a:ea typeface="Montserrat Light" charset="0"/>
                <a:cs typeface="Montserrat Light" charset="0"/>
                <a:sym typeface="Arial"/>
              </a:rPr>
              <a:t>" la sortie de la commande.</a:t>
            </a:r>
            <a:endParaRPr lang="fr-FR" sz="1800" dirty="0">
              <a:solidFill>
                <a:srgbClr val="353533"/>
              </a:solidFill>
              <a:latin typeface="Montserrat Light" charset="0"/>
              <a:ea typeface="Montserrat Light" charset="0"/>
              <a:cs typeface="Montserrat Light" charset="0"/>
            </a:endParaRPr>
          </a:p>
          <a:p>
            <a:pPr marL="317500" lvl="0" indent="-317500" algn="l">
              <a:lnSpc>
                <a:spcPct val="150000"/>
              </a:lnSpc>
              <a:spcBef>
                <a:spcPts val="1500"/>
              </a:spcBef>
              <a:buClr>
                <a:srgbClr val="A4140E"/>
              </a:buClr>
              <a:buSzPct val="120000"/>
              <a:buChar char="☉"/>
              <a:defRPr sz="1800"/>
            </a:pPr>
            <a:r>
              <a:rPr lang="fr-FR" sz="1800" dirty="0">
                <a:solidFill>
                  <a:srgbClr val="353533"/>
                </a:solidFill>
                <a:latin typeface="Montserrat Light" charset="0"/>
                <a:ea typeface="Montserrat Light" charset="0"/>
                <a:cs typeface="Montserrat Light" charset="0"/>
                <a:sym typeface="Arial"/>
              </a:rPr>
              <a:t>Sous PowerShell, chaque commande renverra un objet d’un type précis possédant ses propriétés et ses méthodes :</a:t>
            </a:r>
            <a:endParaRPr lang="fr-FR" sz="1800" dirty="0">
              <a:solidFill>
                <a:srgbClr val="353533"/>
              </a:solidFill>
              <a:latin typeface="Montserrat Light" charset="0"/>
              <a:ea typeface="Montserrat Light" charset="0"/>
              <a:cs typeface="Montserrat Light" charset="0"/>
            </a:endParaRPr>
          </a:p>
          <a:p>
            <a:pPr marL="317500" lvl="0" indent="-317500" algn="l">
              <a:lnSpc>
                <a:spcPct val="150000"/>
              </a:lnSpc>
              <a:spcBef>
                <a:spcPts val="1500"/>
              </a:spcBef>
              <a:buClr>
                <a:srgbClr val="A4140E"/>
              </a:buClr>
              <a:buSzPct val="120000"/>
              <a:buChar char="☉"/>
              <a:defRPr sz="1800"/>
            </a:pPr>
            <a:endParaRPr lang="fr-FR" sz="1800" dirty="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sz="1800" dirty="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endParaRPr lang="fr-FR" sz="1800" dirty="0">
              <a:solidFill>
                <a:srgbClr val="353533"/>
              </a:solidFill>
              <a:latin typeface="Montserrat Light" charset="0"/>
              <a:ea typeface="Montserrat Light" charset="0"/>
              <a:cs typeface="Montserrat Light" charset="0"/>
              <a:sym typeface="Arial"/>
            </a:endParaRPr>
          </a:p>
        </p:txBody>
      </p:sp>
      <p:sp>
        <p:nvSpPr>
          <p:cNvPr id="7" name="Shape 82"/>
          <p:cNvSpPr/>
          <p:nvPr/>
        </p:nvSpPr>
        <p:spPr>
          <a:xfrm>
            <a:off x="280424" y="249257"/>
            <a:ext cx="58509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#1</a:t>
            </a:r>
            <a:endParaRPr sz="3500">
              <a:latin typeface="Montserrat Light" charset="0"/>
              <a:ea typeface="Montserrat Light" charset="0"/>
              <a:cs typeface="Montserrat Light" charset="0"/>
            </a:endParaRPr>
          </a:p>
        </p:txBody>
      </p:sp>
      <p:pic>
        <p:nvPicPr>
          <p:cNvPr id="6" name="Image 5">
            <a:extLst>
              <a:ext uri="{FF2B5EF4-FFF2-40B4-BE49-F238E27FC236}">
                <a16:creationId xmlns:a16="http://schemas.microsoft.com/office/drawing/2014/main" id="{34521377-0B0B-42F4-BA46-97C0057574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0472" y="5894835"/>
            <a:ext cx="3385323" cy="1730517"/>
          </a:xfrm>
          <a:prstGeom prst="rect">
            <a:avLst/>
          </a:prstGeom>
        </p:spPr>
      </p:pic>
      <p:sp>
        <p:nvSpPr>
          <p:cNvPr id="11" name="Bulle narrative : rectangle 10">
            <a:extLst>
              <a:ext uri="{FF2B5EF4-FFF2-40B4-BE49-F238E27FC236}">
                <a16:creationId xmlns:a16="http://schemas.microsoft.com/office/drawing/2014/main" id="{D4CCFA8D-91C6-4036-9A5B-67A24084CFD9}"/>
              </a:ext>
            </a:extLst>
          </p:cNvPr>
          <p:cNvSpPr/>
          <p:nvPr/>
        </p:nvSpPr>
        <p:spPr>
          <a:xfrm>
            <a:off x="679189" y="5203653"/>
            <a:ext cx="4661941" cy="471924"/>
          </a:xfrm>
          <a:prstGeom prst="wedgeRectCallout">
            <a:avLst>
              <a:gd name="adj1" fmla="val -14724"/>
              <a:gd name="adj2" fmla="val 105878"/>
            </a:avLst>
          </a:prstGeom>
          <a:solidFill>
            <a:srgbClr val="FFFFFF"/>
          </a:solidFill>
          <a:ln w="25400" cap="flat">
            <a:solidFill>
              <a:srgbClr val="BE1811"/>
            </a:solidFill>
            <a:prstDash val="solid"/>
            <a:bevel/>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fr-FR" sz="2400" b="1" i="0" u="none" strike="noStrike" cap="none" spc="0" normalizeH="0" baseline="0">
                <a:ln>
                  <a:noFill/>
                </a:ln>
                <a:solidFill>
                  <a:srgbClr val="C00000"/>
                </a:solidFill>
                <a:effectLst/>
                <a:uFillTx/>
                <a:latin typeface="Montserrat Semi"/>
                <a:sym typeface="Helvetica Light"/>
              </a:rPr>
              <a:t>Objet</a:t>
            </a:r>
            <a:r>
              <a:rPr kumimoji="0" lang="fr-FR" sz="2400" b="1" i="0" u="none" strike="noStrike" cap="none" spc="0" normalizeH="0" baseline="0">
                <a:ln>
                  <a:noFill/>
                </a:ln>
                <a:solidFill>
                  <a:srgbClr val="000000"/>
                </a:solidFill>
                <a:effectLst/>
                <a:uFillTx/>
                <a:latin typeface="Montserrat Semi"/>
                <a:sym typeface="Helvetica Light"/>
              </a:rPr>
              <a:t> = « Voiture »</a:t>
            </a:r>
          </a:p>
        </p:txBody>
      </p:sp>
      <p:sp>
        <p:nvSpPr>
          <p:cNvPr id="17" name="Bulle narrative : rectangle 16">
            <a:extLst>
              <a:ext uri="{FF2B5EF4-FFF2-40B4-BE49-F238E27FC236}">
                <a16:creationId xmlns:a16="http://schemas.microsoft.com/office/drawing/2014/main" id="{6BE38CB3-2692-4BA8-A5E2-FB99F0002A01}"/>
              </a:ext>
            </a:extLst>
          </p:cNvPr>
          <p:cNvSpPr/>
          <p:nvPr/>
        </p:nvSpPr>
        <p:spPr>
          <a:xfrm>
            <a:off x="6063933" y="5018987"/>
            <a:ext cx="5994717" cy="841256"/>
          </a:xfrm>
          <a:prstGeom prst="wedgeRectCallout">
            <a:avLst>
              <a:gd name="adj1" fmla="val -72816"/>
              <a:gd name="adj2" fmla="val 131057"/>
            </a:avLst>
          </a:prstGeom>
          <a:solidFill>
            <a:srgbClr val="FFFFFF"/>
          </a:solidFill>
          <a:ln w="25400" cap="flat">
            <a:solidFill>
              <a:srgbClr val="BE1811"/>
            </a:solidFill>
            <a:prstDash val="solid"/>
            <a:bevel/>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fr-FR" sz="2400" b="1" i="0" u="none" strike="noStrike" cap="none" spc="0" normalizeH="0" baseline="0" dirty="0" err="1">
                <a:ln>
                  <a:noFill/>
                </a:ln>
                <a:solidFill>
                  <a:srgbClr val="C00000"/>
                </a:solidFill>
                <a:effectLst/>
                <a:uFillTx/>
                <a:latin typeface="Montserrat Semi"/>
                <a:sym typeface="Helvetica Light"/>
              </a:rPr>
              <a:t>Objet.</a:t>
            </a:r>
            <a:r>
              <a:rPr lang="fr-FR" sz="2400" b="1" dirty="0" err="1">
                <a:solidFill>
                  <a:srgbClr val="C00000"/>
                </a:solidFill>
                <a:latin typeface="Montserrat Semi"/>
              </a:rPr>
              <a:t>Méthode</a:t>
            </a:r>
            <a:r>
              <a:rPr kumimoji="0" lang="fr-FR" sz="2400" b="1" i="0" u="none" strike="noStrike" cap="none" spc="0" normalizeH="0" baseline="0" dirty="0">
                <a:ln>
                  <a:noFill/>
                </a:ln>
                <a:solidFill>
                  <a:srgbClr val="C00000"/>
                </a:solidFill>
                <a:effectLst/>
                <a:uFillTx/>
                <a:latin typeface="Montserrat Semi"/>
                <a:sym typeface="Helvetica Light"/>
              </a:rPr>
              <a:t>()</a:t>
            </a:r>
            <a:r>
              <a:rPr kumimoji="0" lang="fr-FR" sz="2400" b="1" i="0" u="none" strike="noStrike" cap="none" spc="0" normalizeH="0" baseline="0" dirty="0">
                <a:ln>
                  <a:noFill/>
                </a:ln>
                <a:solidFill>
                  <a:srgbClr val="000000"/>
                </a:solidFill>
                <a:effectLst/>
                <a:uFillTx/>
                <a:latin typeface="Montserrat Semi"/>
                <a:sym typeface="Helvetica Light"/>
              </a:rPr>
              <a:t> / </a:t>
            </a:r>
            <a:r>
              <a:rPr kumimoji="0" lang="fr-FR" sz="2400" b="1" i="0" u="none" strike="noStrike" cap="none" spc="0" normalizeH="0" baseline="0" dirty="0" err="1">
                <a:ln>
                  <a:noFill/>
                </a:ln>
                <a:solidFill>
                  <a:srgbClr val="000000"/>
                </a:solidFill>
                <a:effectLst/>
                <a:uFillTx/>
                <a:latin typeface="Montserrat Semi"/>
                <a:sym typeface="Helvetica Light"/>
              </a:rPr>
              <a:t>Voiture.Demarrer</a:t>
            </a:r>
            <a:r>
              <a:rPr kumimoji="0" lang="fr-FR" sz="2400" b="1" i="0" u="none" strike="noStrike" cap="none" spc="0" normalizeH="0" baseline="0" dirty="0">
                <a:ln>
                  <a:noFill/>
                </a:ln>
                <a:solidFill>
                  <a:srgbClr val="000000"/>
                </a:solidFill>
                <a:effectLst/>
                <a:uFillTx/>
                <a:latin typeface="Montserrat Semi"/>
                <a:sym typeface="Helvetica Light"/>
              </a:rPr>
              <a:t>()</a:t>
            </a:r>
          </a:p>
          <a:p>
            <a:pPr marL="0" marR="0" indent="0" algn="ctr" defTabSz="584200" rtl="0" fontAlgn="auto" latinLnBrk="0" hangingPunct="0">
              <a:lnSpc>
                <a:spcPct val="100000"/>
              </a:lnSpc>
              <a:spcBef>
                <a:spcPts val="0"/>
              </a:spcBef>
              <a:spcAft>
                <a:spcPts val="0"/>
              </a:spcAft>
              <a:buClrTx/>
              <a:buSzTx/>
              <a:buFontTx/>
              <a:buNone/>
              <a:tabLst/>
            </a:pPr>
            <a:r>
              <a:rPr lang="fr-FR" sz="2400" b="1" dirty="0">
                <a:latin typeface="Montserrat Semi"/>
              </a:rPr>
              <a:t> 			       </a:t>
            </a:r>
            <a:r>
              <a:rPr lang="fr-FR" sz="2400" b="1" dirty="0" err="1">
                <a:latin typeface="Montserrat Semi"/>
              </a:rPr>
              <a:t>Voiture.Avancer</a:t>
            </a:r>
            <a:r>
              <a:rPr lang="fr-FR" sz="2400" b="1" dirty="0">
                <a:latin typeface="Montserrat Semi"/>
              </a:rPr>
              <a:t>()</a:t>
            </a:r>
            <a:endParaRPr kumimoji="0" lang="fr-FR" sz="2400" b="1" i="0" u="none" strike="noStrike" cap="none" spc="0" normalizeH="0" baseline="0" dirty="0">
              <a:ln>
                <a:noFill/>
              </a:ln>
              <a:solidFill>
                <a:srgbClr val="000000"/>
              </a:solidFill>
              <a:effectLst/>
              <a:uFillTx/>
              <a:latin typeface="Montserrat Semi"/>
              <a:sym typeface="Helvetica Light"/>
            </a:endParaRPr>
          </a:p>
        </p:txBody>
      </p:sp>
      <p:sp>
        <p:nvSpPr>
          <p:cNvPr id="18" name="Bulle narrative : rectangle 17">
            <a:extLst>
              <a:ext uri="{FF2B5EF4-FFF2-40B4-BE49-F238E27FC236}">
                <a16:creationId xmlns:a16="http://schemas.microsoft.com/office/drawing/2014/main" id="{FF96362D-B9AA-4E89-8B05-55A50A63649D}"/>
              </a:ext>
            </a:extLst>
          </p:cNvPr>
          <p:cNvSpPr/>
          <p:nvPr/>
        </p:nvSpPr>
        <p:spPr>
          <a:xfrm>
            <a:off x="5614533" y="7610142"/>
            <a:ext cx="7123456" cy="841256"/>
          </a:xfrm>
          <a:prstGeom prst="wedgeRectCallout">
            <a:avLst>
              <a:gd name="adj1" fmla="val -64064"/>
              <a:gd name="adj2" fmla="val -125534"/>
            </a:avLst>
          </a:prstGeom>
          <a:solidFill>
            <a:srgbClr val="FFFFFF"/>
          </a:solidFill>
          <a:ln w="25400" cap="flat">
            <a:solidFill>
              <a:srgbClr val="BE1811"/>
            </a:solidFill>
            <a:prstDash val="solid"/>
            <a:bevel/>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fr-FR" sz="2400" b="1" i="0" u="none" strike="noStrike" cap="none" spc="0" normalizeH="0" baseline="0" err="1">
                <a:ln>
                  <a:noFill/>
                </a:ln>
                <a:solidFill>
                  <a:srgbClr val="C00000"/>
                </a:solidFill>
                <a:effectLst/>
                <a:uFillTx/>
                <a:latin typeface="Montserrat Semi"/>
                <a:sym typeface="Helvetica Light"/>
              </a:rPr>
              <a:t>Objet.</a:t>
            </a:r>
            <a:r>
              <a:rPr kumimoji="0" lang="fr-FR" sz="2400" b="1" i="0" u="none" strike="noStrike" cap="none" spc="0" normalizeH="0" baseline="0">
                <a:ln>
                  <a:noFill/>
                </a:ln>
                <a:solidFill>
                  <a:srgbClr val="C00000"/>
                </a:solidFill>
                <a:effectLst/>
                <a:uFillTx/>
                <a:latin typeface="Montserrat Semi"/>
                <a:sym typeface="Helvetica Light"/>
              </a:rPr>
              <a:t>Propriété</a:t>
            </a:r>
            <a:r>
              <a:rPr kumimoji="0" lang="fr-FR" sz="2400" b="1" i="0" u="none" strike="noStrike" cap="none" spc="0" normalizeH="0" baseline="0">
                <a:ln>
                  <a:noFill/>
                </a:ln>
                <a:solidFill>
                  <a:srgbClr val="000000"/>
                </a:solidFill>
                <a:effectLst/>
                <a:uFillTx/>
                <a:latin typeface="Montserrat Semi"/>
                <a:sym typeface="Helvetica Light"/>
              </a:rPr>
              <a:t> / </a:t>
            </a:r>
            <a:r>
              <a:rPr kumimoji="0" lang="fr-FR" sz="2400" b="1" i="0" u="none" strike="noStrike" cap="none" spc="0" normalizeH="0" baseline="0" err="1">
                <a:ln>
                  <a:noFill/>
                </a:ln>
                <a:solidFill>
                  <a:srgbClr val="000000"/>
                </a:solidFill>
                <a:effectLst/>
                <a:uFillTx/>
                <a:latin typeface="Montserrat Semi"/>
                <a:sym typeface="Helvetica Light"/>
              </a:rPr>
              <a:t>Voiture.NbRoues</a:t>
            </a:r>
            <a:r>
              <a:rPr kumimoji="0" lang="fr-FR" sz="2400" b="1" i="0" u="none" strike="noStrike" cap="none" spc="0" normalizeH="0" baseline="0">
                <a:ln>
                  <a:noFill/>
                </a:ln>
                <a:solidFill>
                  <a:srgbClr val="000000"/>
                </a:solidFill>
                <a:effectLst/>
                <a:uFillTx/>
                <a:latin typeface="Montserrat Semi"/>
                <a:sym typeface="Helvetica Light"/>
              </a:rPr>
              <a:t> </a:t>
            </a:r>
            <a:r>
              <a:rPr kumimoji="0" lang="fr-FR" sz="2400" b="1" i="0" u="none" strike="noStrike" cap="none" spc="0" normalizeH="0" baseline="0">
                <a:ln>
                  <a:noFill/>
                </a:ln>
                <a:solidFill>
                  <a:srgbClr val="000000"/>
                </a:solidFill>
                <a:effectLst/>
                <a:uFillTx/>
                <a:latin typeface="Montserrat Semi"/>
                <a:sym typeface="Wingdings" panose="05000000000000000000" pitchFamily="2" charset="2"/>
              </a:rPr>
              <a:t> "4 "</a:t>
            </a:r>
          </a:p>
          <a:p>
            <a:pPr marL="0" marR="0" indent="0" algn="ctr" defTabSz="584200" rtl="0" fontAlgn="auto" latinLnBrk="0" hangingPunct="0">
              <a:lnSpc>
                <a:spcPct val="100000"/>
              </a:lnSpc>
              <a:spcBef>
                <a:spcPts val="0"/>
              </a:spcBef>
              <a:spcAft>
                <a:spcPts val="0"/>
              </a:spcAft>
              <a:buClrTx/>
              <a:buSzTx/>
              <a:buFontTx/>
              <a:buNone/>
              <a:tabLst/>
            </a:pPr>
            <a:r>
              <a:rPr lang="fr-FR" sz="2400" b="1">
                <a:latin typeface="Montserrat Semi"/>
                <a:sym typeface="Wingdings" panose="05000000000000000000" pitchFamily="2" charset="2"/>
              </a:rPr>
              <a:t> 				       </a:t>
            </a:r>
            <a:r>
              <a:rPr lang="fr-FR" sz="2400" b="1" err="1">
                <a:latin typeface="Montserrat Semi"/>
                <a:sym typeface="Wingdings" panose="05000000000000000000" pitchFamily="2" charset="2"/>
              </a:rPr>
              <a:t>Voiture.Couleur</a:t>
            </a:r>
            <a:r>
              <a:rPr lang="fr-FR" sz="2400" b="1">
                <a:latin typeface="Montserrat Semi"/>
                <a:sym typeface="Wingdings" panose="05000000000000000000" pitchFamily="2" charset="2"/>
              </a:rPr>
              <a:t>  "Rouge"</a:t>
            </a:r>
            <a:endParaRPr kumimoji="0" lang="fr-FR" sz="2400" b="1" i="0" u="none" strike="noStrike" cap="none" spc="0" normalizeH="0" baseline="0">
              <a:ln>
                <a:noFill/>
              </a:ln>
              <a:solidFill>
                <a:srgbClr val="000000"/>
              </a:solidFill>
              <a:effectLst/>
              <a:uFillTx/>
              <a:latin typeface="Montserrat Semi"/>
              <a:sym typeface="Helvetica Light"/>
            </a:endParaRPr>
          </a:p>
        </p:txBody>
      </p:sp>
    </p:spTree>
    <p:extLst>
      <p:ext uri="{BB962C8B-B14F-4D97-AF65-F5344CB8AC3E}">
        <p14:creationId xmlns:p14="http://schemas.microsoft.com/office/powerpoint/2010/main" val="3807921302"/>
      </p:ext>
    </p:extLst>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40</a:t>
            </a:fld>
            <a:endParaRPr/>
          </a:p>
        </p:txBody>
      </p:sp>
      <p:sp>
        <p:nvSpPr>
          <p:cNvPr id="202" name="Shape 202"/>
          <p:cNvSpPr>
            <a:spLocks noGrp="1"/>
          </p:cNvSpPr>
          <p:nvPr>
            <p:ph type="title" idx="4294967295"/>
          </p:nvPr>
        </p:nvSpPr>
        <p:spPr>
          <a:xfrm>
            <a:off x="2081213" y="3175"/>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dirty="0">
                <a:solidFill>
                  <a:srgbClr val="353533"/>
                </a:solidFill>
                <a:latin typeface="Montserrat Semi" charset="0"/>
                <a:ea typeface="Montserrat Semi" charset="0"/>
                <a:cs typeface="Montserrat Semi" charset="0"/>
              </a:rPr>
              <a:t>Exercices</a:t>
            </a:r>
            <a:endParaRPr b="1" dirty="0">
              <a:solidFill>
                <a:srgbClr val="353533"/>
              </a:solidFill>
              <a:latin typeface="Montserrat Semi" charset="0"/>
              <a:ea typeface="Montserrat Semi" charset="0"/>
              <a:cs typeface="Montserrat Semi" charset="0"/>
            </a:endParaRPr>
          </a:p>
        </p:txBody>
      </p:sp>
      <p:sp>
        <p:nvSpPr>
          <p:cNvPr id="28" name="Shape 199"/>
          <p:cNvSpPr/>
          <p:nvPr/>
        </p:nvSpPr>
        <p:spPr>
          <a:xfrm>
            <a:off x="1268964" y="1536705"/>
            <a:ext cx="11469026" cy="749701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lstStyle/>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marL="285750" indent="-285750" algn="l">
              <a:lnSpc>
                <a:spcPct val="150000"/>
              </a:lnSpc>
              <a:spcBef>
                <a:spcPts val="1500"/>
              </a:spcBef>
              <a:buClr>
                <a:srgbClr val="A4140E"/>
              </a:buClr>
              <a:buSzPct val="120000"/>
              <a:buFont typeface="Arial" panose="020B0604020202020204" pitchFamily="34" charset="0"/>
              <a:buChar char="•"/>
              <a:defRPr sz="1800"/>
            </a:pPr>
            <a:endParaRPr lang="fr-FR" sz="1800" b="1">
              <a:solidFill>
                <a:srgbClr val="BE1911"/>
              </a:solidFill>
              <a:latin typeface="Montserrat Semi"/>
              <a:ea typeface="Montserrat Light" charset="0"/>
              <a:cs typeface="Montserrat Light" charset="0"/>
            </a:endParaRPr>
          </a:p>
          <a:p>
            <a:pPr marL="285750" indent="-285750" algn="l">
              <a:lnSpc>
                <a:spcPct val="150000"/>
              </a:lnSpc>
              <a:spcBef>
                <a:spcPts val="1500"/>
              </a:spcBef>
              <a:buClr>
                <a:srgbClr val="A4140E"/>
              </a:buClr>
              <a:buSzPct val="120000"/>
              <a:buFont typeface="Arial" panose="020B0604020202020204" pitchFamily="34" charset="0"/>
              <a:buChar char="•"/>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b="1">
              <a:solidFill>
                <a:srgbClr val="BE1911"/>
              </a:solidFill>
              <a:latin typeface="Montserrat Semi"/>
              <a:ea typeface="Montserrat Light" charset="0"/>
              <a:cs typeface="Montserrat Light" charset="0"/>
            </a:endParaRPr>
          </a:p>
          <a:p>
            <a:pPr lvl="8" algn="just">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285750" lvl="3" indent="-285750" algn="l">
              <a:lnSpc>
                <a:spcPct val="150000"/>
              </a:lnSpc>
              <a:spcBef>
                <a:spcPts val="1500"/>
              </a:spcBef>
              <a:buClr>
                <a:srgbClr val="A4140E"/>
              </a:buClr>
              <a:buSzPct val="120000"/>
              <a:buFont typeface="Wingdings" panose="05000000000000000000" pitchFamily="2" charset="2"/>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#4</a:t>
            </a:r>
            <a:endParaRPr sz="3500">
              <a:latin typeface="Montserrat Light" charset="0"/>
              <a:ea typeface="Montserrat Light" charset="0"/>
              <a:cs typeface="Montserrat Light" charset="0"/>
            </a:endParaRPr>
          </a:p>
        </p:txBody>
      </p:sp>
      <p:sp>
        <p:nvSpPr>
          <p:cNvPr id="8" name="ZoneTexte 7">
            <a:extLst>
              <a:ext uri="{FF2B5EF4-FFF2-40B4-BE49-F238E27FC236}">
                <a16:creationId xmlns:a16="http://schemas.microsoft.com/office/drawing/2014/main" id="{4FA8E730-2BDF-4AA8-A53C-F5AD1E945183}"/>
              </a:ext>
            </a:extLst>
          </p:cNvPr>
          <p:cNvSpPr txBox="1"/>
          <p:nvPr/>
        </p:nvSpPr>
        <p:spPr>
          <a:xfrm>
            <a:off x="1787236" y="2454598"/>
            <a:ext cx="10271414" cy="157992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algn="l"/>
            <a:r>
              <a:rPr lang="fr-FR" sz="2400" b="1" u="sng" dirty="0">
                <a:solidFill>
                  <a:schemeClr val="bg1"/>
                </a:solidFill>
                <a:latin typeface="Montserrat Light"/>
                <a:ea typeface="Helvetica Light"/>
                <a:cs typeface="Helvetica Light"/>
              </a:rPr>
              <a:t>Exercice 4</a:t>
            </a:r>
          </a:p>
          <a:p>
            <a:pPr algn="l"/>
            <a:endParaRPr lang="fr-FR" sz="2400" b="1" u="sng" dirty="0">
              <a:solidFill>
                <a:srgbClr val="000000"/>
              </a:solidFill>
              <a:latin typeface="Montserrat Light"/>
              <a:ea typeface="Helvetica Light"/>
              <a:cs typeface="Helvetica Light"/>
            </a:endParaRPr>
          </a:p>
          <a:p>
            <a:pPr algn="l"/>
            <a:r>
              <a:rPr lang="fr-FR" sz="2400" dirty="0">
                <a:solidFill>
                  <a:srgbClr val="000000"/>
                </a:solidFill>
                <a:latin typeface="Montserrat Light"/>
                <a:ea typeface="Helvetica Light"/>
                <a:cs typeface="Helvetica Light"/>
              </a:rPr>
              <a:t>Lister tous les services dont le nom complet commence par "Win" et afficher en plus des informations déjà obtenus, leur type de démarrage.</a:t>
            </a:r>
            <a:endParaRPr kumimoji="0" lang="fr-FR" sz="2400" b="0" i="0" u="none" strike="noStrike" cap="none" spc="0" normalizeH="0" baseline="0" dirty="0">
              <a:ln>
                <a:noFill/>
              </a:ln>
              <a:solidFill>
                <a:srgbClr val="000000"/>
              </a:solidFill>
              <a:effectLst/>
              <a:uFillTx/>
              <a:latin typeface="Montserrat Light"/>
              <a:ea typeface="Helvetica Light"/>
              <a:cs typeface="Helvetica Light"/>
              <a:sym typeface="Helvetica Light"/>
            </a:endParaRPr>
          </a:p>
        </p:txBody>
      </p:sp>
      <p:sp>
        <p:nvSpPr>
          <p:cNvPr id="9" name="ZoneTexte 8">
            <a:extLst>
              <a:ext uri="{FF2B5EF4-FFF2-40B4-BE49-F238E27FC236}">
                <a16:creationId xmlns:a16="http://schemas.microsoft.com/office/drawing/2014/main" id="{F4EE2CAA-5885-4EB5-8CA3-FF524583FEA0}"/>
              </a:ext>
            </a:extLst>
          </p:cNvPr>
          <p:cNvSpPr txBox="1"/>
          <p:nvPr/>
        </p:nvSpPr>
        <p:spPr>
          <a:xfrm>
            <a:off x="1767727" y="5113788"/>
            <a:ext cx="10271414" cy="1210588"/>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algn="l"/>
            <a:r>
              <a:rPr lang="fr-FR" sz="2400" b="1" u="sng" dirty="0">
                <a:solidFill>
                  <a:schemeClr val="bg1"/>
                </a:solidFill>
                <a:latin typeface="Montserrat Light"/>
                <a:ea typeface="Helvetica Light"/>
                <a:cs typeface="Helvetica Light"/>
              </a:rPr>
              <a:t>Exercice 5</a:t>
            </a:r>
          </a:p>
          <a:p>
            <a:pPr algn="l"/>
            <a:endParaRPr lang="fr-FR" sz="2400" b="1" u="sng" dirty="0">
              <a:solidFill>
                <a:srgbClr val="000000"/>
              </a:solidFill>
              <a:latin typeface="Montserrat Light"/>
              <a:ea typeface="Helvetica Light"/>
              <a:cs typeface="Helvetica Light"/>
            </a:endParaRPr>
          </a:p>
          <a:p>
            <a:pPr algn="l"/>
            <a:r>
              <a:rPr lang="fr-FR" sz="2400" dirty="0">
                <a:solidFill>
                  <a:srgbClr val="000000"/>
                </a:solidFill>
                <a:latin typeface="Montserrat Light"/>
                <a:ea typeface="Helvetica Light"/>
                <a:cs typeface="Helvetica Light"/>
              </a:rPr>
              <a:t>Lister les 10 derniers évènements du journal d'évènement "System"</a:t>
            </a:r>
            <a:endParaRPr kumimoji="0" lang="fr-FR" sz="2400" b="0" i="0" u="none" strike="noStrike" cap="none" spc="0" normalizeH="0" baseline="0" dirty="0">
              <a:ln>
                <a:noFill/>
              </a:ln>
              <a:solidFill>
                <a:srgbClr val="000000"/>
              </a:solidFill>
              <a:effectLst/>
              <a:uFillTx/>
              <a:latin typeface="Montserrat Light"/>
              <a:ea typeface="Helvetica Light"/>
              <a:cs typeface="Helvetica Light"/>
              <a:sym typeface="Helvetica Light"/>
            </a:endParaRPr>
          </a:p>
        </p:txBody>
      </p:sp>
      <p:sp>
        <p:nvSpPr>
          <p:cNvPr id="10" name="ZoneTexte 9">
            <a:extLst>
              <a:ext uri="{FF2B5EF4-FFF2-40B4-BE49-F238E27FC236}">
                <a16:creationId xmlns:a16="http://schemas.microsoft.com/office/drawing/2014/main" id="{EFC563BF-1209-4AE7-BCF2-330DD7F0C805}"/>
              </a:ext>
            </a:extLst>
          </p:cNvPr>
          <p:cNvSpPr txBox="1"/>
          <p:nvPr/>
        </p:nvSpPr>
        <p:spPr>
          <a:xfrm>
            <a:off x="1787236" y="6743865"/>
            <a:ext cx="10271414" cy="471924"/>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algn="l"/>
            <a:r>
              <a:rPr lang="fr-FR" sz="2400" b="1" u="sng" dirty="0">
                <a:solidFill>
                  <a:schemeClr val="bg1"/>
                </a:solidFill>
                <a:latin typeface="Montserrat Light"/>
                <a:ea typeface="Helvetica Light"/>
                <a:cs typeface="Helvetica Light"/>
              </a:rPr>
              <a:t>Indice :</a:t>
            </a:r>
            <a:r>
              <a:rPr lang="fr-FR" sz="2400" b="1" dirty="0">
                <a:solidFill>
                  <a:schemeClr val="bg1"/>
                </a:solidFill>
                <a:latin typeface="Montserrat Light"/>
                <a:ea typeface="Helvetica Light"/>
                <a:cs typeface="Helvetica Light"/>
              </a:rPr>
              <a:t> </a:t>
            </a:r>
            <a:r>
              <a:rPr lang="fr-FR" sz="2400" dirty="0" err="1">
                <a:solidFill>
                  <a:srgbClr val="000000"/>
                </a:solidFill>
                <a:latin typeface="Montserrat Light"/>
                <a:ea typeface="Helvetica Light"/>
                <a:cs typeface="Helvetica Light"/>
              </a:rPr>
              <a:t>Get</a:t>
            </a:r>
            <a:r>
              <a:rPr lang="fr-FR" sz="2400" dirty="0">
                <a:solidFill>
                  <a:srgbClr val="000000"/>
                </a:solidFill>
                <a:latin typeface="Montserrat Light"/>
                <a:ea typeface="Helvetica Light"/>
                <a:cs typeface="Helvetica Light"/>
              </a:rPr>
              <a:t>-Command peut vous aider à savoir comment </a:t>
            </a:r>
            <a:r>
              <a:rPr lang="fr-FR" sz="2400" b="1" dirty="0">
                <a:solidFill>
                  <a:srgbClr val="000000"/>
                </a:solidFill>
                <a:latin typeface="Montserrat Light"/>
                <a:ea typeface="Helvetica Light"/>
                <a:cs typeface="Helvetica Light"/>
              </a:rPr>
              <a:t>obtenir</a:t>
            </a:r>
            <a:r>
              <a:rPr lang="fr-FR" sz="2400" dirty="0">
                <a:solidFill>
                  <a:srgbClr val="000000"/>
                </a:solidFill>
                <a:latin typeface="Montserrat Light"/>
                <a:ea typeface="Helvetica Light"/>
                <a:cs typeface="Helvetica Light"/>
              </a:rPr>
              <a:t> les </a:t>
            </a:r>
            <a:r>
              <a:rPr lang="fr-FR" sz="2400" b="1" dirty="0">
                <a:solidFill>
                  <a:srgbClr val="000000"/>
                </a:solidFill>
                <a:latin typeface="Montserrat Light"/>
                <a:ea typeface="Helvetica Light"/>
                <a:cs typeface="Helvetica Light"/>
              </a:rPr>
              <a:t>évènements</a:t>
            </a:r>
          </a:p>
        </p:txBody>
      </p:sp>
      <p:pic>
        <p:nvPicPr>
          <p:cNvPr id="4" name="Graphique 3" descr="Liste de vérification">
            <a:extLst>
              <a:ext uri="{FF2B5EF4-FFF2-40B4-BE49-F238E27FC236}">
                <a16:creationId xmlns:a16="http://schemas.microsoft.com/office/drawing/2014/main" id="{1EE115E5-275F-4755-ABA7-872513C6F15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3327" y="2787358"/>
            <a:ext cx="914400" cy="914400"/>
          </a:xfrm>
          <a:prstGeom prst="rect">
            <a:avLst/>
          </a:prstGeom>
        </p:spPr>
      </p:pic>
      <p:pic>
        <p:nvPicPr>
          <p:cNvPr id="13" name="Graphique 12" descr="Liste de vérification">
            <a:extLst>
              <a:ext uri="{FF2B5EF4-FFF2-40B4-BE49-F238E27FC236}">
                <a16:creationId xmlns:a16="http://schemas.microsoft.com/office/drawing/2014/main" id="{F7413B04-33E1-4E9C-AA90-BDFCDCF11C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3327" y="5261882"/>
            <a:ext cx="914400" cy="914400"/>
          </a:xfrm>
          <a:prstGeom prst="rect">
            <a:avLst/>
          </a:prstGeom>
        </p:spPr>
      </p:pic>
      <p:pic>
        <p:nvPicPr>
          <p:cNvPr id="11" name="Graphique 10" descr="Main levée">
            <a:extLst>
              <a:ext uri="{FF2B5EF4-FFF2-40B4-BE49-F238E27FC236}">
                <a16:creationId xmlns:a16="http://schemas.microsoft.com/office/drawing/2014/main" id="{34F05D3B-2D6F-465B-8B30-9238CFE04AD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7896" y="6652195"/>
            <a:ext cx="655264" cy="655264"/>
          </a:xfrm>
          <a:prstGeom prst="rect">
            <a:avLst/>
          </a:prstGeom>
        </p:spPr>
      </p:pic>
    </p:spTree>
    <p:extLst>
      <p:ext uri="{BB962C8B-B14F-4D97-AF65-F5344CB8AC3E}">
        <p14:creationId xmlns:p14="http://schemas.microsoft.com/office/powerpoint/2010/main" val="3105386527"/>
      </p:ext>
    </p:extLst>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41</a:t>
            </a:fld>
            <a:endParaRPr/>
          </a:p>
        </p:txBody>
      </p:sp>
      <p:sp>
        <p:nvSpPr>
          <p:cNvPr id="202" name="Shape 202"/>
          <p:cNvSpPr>
            <a:spLocks noGrp="1"/>
          </p:cNvSpPr>
          <p:nvPr>
            <p:ph type="title" idx="4294967295"/>
          </p:nvPr>
        </p:nvSpPr>
        <p:spPr>
          <a:xfrm>
            <a:off x="2081213" y="3175"/>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dirty="0">
                <a:solidFill>
                  <a:srgbClr val="353533"/>
                </a:solidFill>
                <a:latin typeface="Montserrat Semi" charset="0"/>
                <a:ea typeface="Montserrat Semi" charset="0"/>
                <a:cs typeface="Montserrat Semi" charset="0"/>
              </a:rPr>
              <a:t>Exercices</a:t>
            </a:r>
            <a:endParaRPr b="1" dirty="0">
              <a:solidFill>
                <a:srgbClr val="353533"/>
              </a:solidFill>
              <a:latin typeface="Montserrat Semi" charset="0"/>
              <a:ea typeface="Montserrat Semi" charset="0"/>
              <a:cs typeface="Montserrat Semi" charset="0"/>
            </a:endParaRPr>
          </a:p>
        </p:txBody>
      </p:sp>
      <p:sp>
        <p:nvSpPr>
          <p:cNvPr id="28" name="Shape 199"/>
          <p:cNvSpPr/>
          <p:nvPr/>
        </p:nvSpPr>
        <p:spPr>
          <a:xfrm>
            <a:off x="1268964" y="1536705"/>
            <a:ext cx="11469026" cy="749701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lstStyle/>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marL="285750" indent="-285750" algn="l">
              <a:lnSpc>
                <a:spcPct val="150000"/>
              </a:lnSpc>
              <a:spcBef>
                <a:spcPts val="1500"/>
              </a:spcBef>
              <a:buClr>
                <a:srgbClr val="A4140E"/>
              </a:buClr>
              <a:buSzPct val="120000"/>
              <a:buFont typeface="Arial" panose="020B0604020202020204" pitchFamily="34" charset="0"/>
              <a:buChar char="•"/>
              <a:defRPr sz="1800"/>
            </a:pPr>
            <a:endParaRPr lang="fr-FR" sz="1800" b="1">
              <a:solidFill>
                <a:srgbClr val="BE1911"/>
              </a:solidFill>
              <a:latin typeface="Montserrat Semi"/>
              <a:ea typeface="Montserrat Light" charset="0"/>
              <a:cs typeface="Montserrat Light" charset="0"/>
            </a:endParaRPr>
          </a:p>
          <a:p>
            <a:pPr marL="285750" indent="-285750" algn="l">
              <a:lnSpc>
                <a:spcPct val="150000"/>
              </a:lnSpc>
              <a:spcBef>
                <a:spcPts val="1500"/>
              </a:spcBef>
              <a:buClr>
                <a:srgbClr val="A4140E"/>
              </a:buClr>
              <a:buSzPct val="120000"/>
              <a:buFont typeface="Arial" panose="020B0604020202020204" pitchFamily="34" charset="0"/>
              <a:buChar char="•"/>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b="1">
              <a:solidFill>
                <a:srgbClr val="BE1911"/>
              </a:solidFill>
              <a:latin typeface="Montserrat Semi"/>
              <a:ea typeface="Montserrat Light" charset="0"/>
              <a:cs typeface="Montserrat Light" charset="0"/>
            </a:endParaRPr>
          </a:p>
          <a:p>
            <a:pPr lvl="8" algn="just">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285750" lvl="3" indent="-285750" algn="l">
              <a:lnSpc>
                <a:spcPct val="150000"/>
              </a:lnSpc>
              <a:spcBef>
                <a:spcPts val="1500"/>
              </a:spcBef>
              <a:buClr>
                <a:srgbClr val="A4140E"/>
              </a:buClr>
              <a:buSzPct val="120000"/>
              <a:buFont typeface="Wingdings" panose="05000000000000000000" pitchFamily="2" charset="2"/>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#4</a:t>
            </a:r>
            <a:endParaRPr sz="3500">
              <a:latin typeface="Montserrat Light" charset="0"/>
              <a:ea typeface="Montserrat Light" charset="0"/>
              <a:cs typeface="Montserrat Light" charset="0"/>
            </a:endParaRPr>
          </a:p>
        </p:txBody>
      </p:sp>
      <p:sp>
        <p:nvSpPr>
          <p:cNvPr id="8" name="ZoneTexte 7">
            <a:extLst>
              <a:ext uri="{FF2B5EF4-FFF2-40B4-BE49-F238E27FC236}">
                <a16:creationId xmlns:a16="http://schemas.microsoft.com/office/drawing/2014/main" id="{4FA8E730-2BDF-4AA8-A53C-F5AD1E945183}"/>
              </a:ext>
            </a:extLst>
          </p:cNvPr>
          <p:cNvSpPr txBox="1"/>
          <p:nvPr/>
        </p:nvSpPr>
        <p:spPr>
          <a:xfrm>
            <a:off x="1787236" y="2639264"/>
            <a:ext cx="10271414" cy="1210588"/>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algn="l"/>
            <a:r>
              <a:rPr lang="fr-FR" sz="2400" b="1" u="sng" dirty="0">
                <a:solidFill>
                  <a:schemeClr val="bg1"/>
                </a:solidFill>
                <a:latin typeface="Montserrat Light"/>
                <a:ea typeface="Helvetica Light"/>
                <a:cs typeface="Helvetica Light"/>
              </a:rPr>
              <a:t>Exercice 6</a:t>
            </a:r>
          </a:p>
          <a:p>
            <a:pPr algn="l"/>
            <a:endParaRPr lang="fr-FR" sz="2400" b="1" u="sng" dirty="0">
              <a:solidFill>
                <a:srgbClr val="000000"/>
              </a:solidFill>
              <a:latin typeface="Montserrat Light"/>
              <a:ea typeface="Helvetica Light"/>
              <a:cs typeface="Helvetica Light"/>
            </a:endParaRPr>
          </a:p>
          <a:p>
            <a:pPr algn="l"/>
            <a:r>
              <a:rPr lang="fr-FR" sz="2400" dirty="0">
                <a:solidFill>
                  <a:srgbClr val="000000"/>
                </a:solidFill>
                <a:latin typeface="Montserrat Light"/>
                <a:ea typeface="Helvetica Light"/>
                <a:cs typeface="Helvetica Light"/>
              </a:rPr>
              <a:t>Lister, dans l'ordre décroissant,  les 5 processus utilisant le plus de CPU</a:t>
            </a:r>
            <a:endParaRPr kumimoji="0" lang="fr-FR" sz="2400" b="0" i="0" u="none" strike="noStrike" cap="none" spc="0" normalizeH="0" baseline="0" dirty="0">
              <a:ln>
                <a:noFill/>
              </a:ln>
              <a:solidFill>
                <a:srgbClr val="000000"/>
              </a:solidFill>
              <a:effectLst/>
              <a:uFillTx/>
              <a:latin typeface="Montserrat Light"/>
              <a:ea typeface="Helvetica Light"/>
              <a:cs typeface="Helvetica Light"/>
              <a:sym typeface="Helvetica Light"/>
            </a:endParaRPr>
          </a:p>
        </p:txBody>
      </p:sp>
      <p:sp>
        <p:nvSpPr>
          <p:cNvPr id="9" name="ZoneTexte 8">
            <a:extLst>
              <a:ext uri="{FF2B5EF4-FFF2-40B4-BE49-F238E27FC236}">
                <a16:creationId xmlns:a16="http://schemas.microsoft.com/office/drawing/2014/main" id="{F4EE2CAA-5885-4EB5-8CA3-FF524583FEA0}"/>
              </a:ext>
            </a:extLst>
          </p:cNvPr>
          <p:cNvSpPr txBox="1"/>
          <p:nvPr/>
        </p:nvSpPr>
        <p:spPr>
          <a:xfrm>
            <a:off x="1767727" y="5113788"/>
            <a:ext cx="10271414" cy="1210588"/>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algn="l"/>
            <a:r>
              <a:rPr lang="fr-FR" sz="2400" b="1" u="sng" dirty="0">
                <a:solidFill>
                  <a:schemeClr val="bg1"/>
                </a:solidFill>
                <a:latin typeface="Montserrat Light"/>
                <a:ea typeface="Helvetica Light"/>
                <a:cs typeface="Helvetica Light"/>
              </a:rPr>
              <a:t>Exercice 7</a:t>
            </a:r>
          </a:p>
          <a:p>
            <a:pPr algn="l"/>
            <a:endParaRPr lang="fr-FR" sz="2400" b="1" u="sng" dirty="0">
              <a:solidFill>
                <a:srgbClr val="000000"/>
              </a:solidFill>
              <a:latin typeface="Montserrat Light"/>
              <a:ea typeface="Helvetica Light"/>
              <a:cs typeface="Helvetica Light"/>
            </a:endParaRPr>
          </a:p>
          <a:p>
            <a:pPr algn="l"/>
            <a:r>
              <a:rPr lang="fr-FR" sz="2400" dirty="0">
                <a:solidFill>
                  <a:srgbClr val="000000"/>
                </a:solidFill>
                <a:latin typeface="Montserrat Light"/>
                <a:ea typeface="Helvetica Light"/>
                <a:cs typeface="Helvetica Light"/>
              </a:rPr>
              <a:t>Lister les fichiers du dossier temp modifiés dans les derniers 30 jours</a:t>
            </a:r>
            <a:endParaRPr kumimoji="0" lang="fr-FR" sz="2400" b="0" i="0" u="none" strike="noStrike" cap="none" spc="0" normalizeH="0" baseline="0" dirty="0">
              <a:ln>
                <a:noFill/>
              </a:ln>
              <a:solidFill>
                <a:srgbClr val="000000"/>
              </a:solidFill>
              <a:effectLst/>
              <a:uFillTx/>
              <a:latin typeface="Montserrat Light"/>
              <a:ea typeface="Helvetica Light"/>
              <a:cs typeface="Helvetica Light"/>
              <a:sym typeface="Helvetica Light"/>
            </a:endParaRPr>
          </a:p>
        </p:txBody>
      </p:sp>
      <p:sp>
        <p:nvSpPr>
          <p:cNvPr id="10" name="ZoneTexte 9">
            <a:extLst>
              <a:ext uri="{FF2B5EF4-FFF2-40B4-BE49-F238E27FC236}">
                <a16:creationId xmlns:a16="http://schemas.microsoft.com/office/drawing/2014/main" id="{EFC563BF-1209-4AE7-BCF2-330DD7F0C805}"/>
              </a:ext>
            </a:extLst>
          </p:cNvPr>
          <p:cNvSpPr txBox="1"/>
          <p:nvPr/>
        </p:nvSpPr>
        <p:spPr>
          <a:xfrm>
            <a:off x="1787236" y="6559199"/>
            <a:ext cx="10271414" cy="841256"/>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algn="l"/>
            <a:r>
              <a:rPr lang="fr-FR" sz="2400" b="1" u="sng" dirty="0">
                <a:solidFill>
                  <a:schemeClr val="bg1"/>
                </a:solidFill>
                <a:latin typeface="Montserrat Light"/>
                <a:ea typeface="Helvetica Light"/>
                <a:cs typeface="Helvetica Light"/>
              </a:rPr>
              <a:t>Indice: </a:t>
            </a:r>
            <a:r>
              <a:rPr lang="fr-FR" sz="2400" dirty="0">
                <a:solidFill>
                  <a:srgbClr val="000000"/>
                </a:solidFill>
                <a:latin typeface="Montserrat Light"/>
                <a:ea typeface="Helvetica Light"/>
                <a:cs typeface="Helvetica Light"/>
              </a:rPr>
              <a:t>Vous aurez besoin de la commande permettant d'</a:t>
            </a:r>
            <a:r>
              <a:rPr lang="fr-FR" sz="2400" b="1" dirty="0">
                <a:solidFill>
                  <a:srgbClr val="000000"/>
                </a:solidFill>
                <a:latin typeface="Montserrat Light"/>
                <a:ea typeface="Helvetica Light"/>
                <a:cs typeface="Helvetica Light"/>
              </a:rPr>
              <a:t>obtenir</a:t>
            </a:r>
            <a:r>
              <a:rPr lang="fr-FR" sz="2400" dirty="0">
                <a:solidFill>
                  <a:srgbClr val="000000"/>
                </a:solidFill>
                <a:latin typeface="Montserrat Light"/>
                <a:ea typeface="Helvetica Light"/>
                <a:cs typeface="Helvetica Light"/>
              </a:rPr>
              <a:t> la </a:t>
            </a:r>
            <a:r>
              <a:rPr lang="fr-FR" sz="2400" b="1" dirty="0">
                <a:solidFill>
                  <a:srgbClr val="000000"/>
                </a:solidFill>
                <a:latin typeface="Montserrat Light"/>
                <a:ea typeface="Helvetica Light"/>
                <a:cs typeface="Helvetica Light"/>
              </a:rPr>
              <a:t>date</a:t>
            </a:r>
            <a:r>
              <a:rPr lang="fr-FR" sz="2400" dirty="0">
                <a:solidFill>
                  <a:srgbClr val="000000"/>
                </a:solidFill>
                <a:latin typeface="Montserrat Light"/>
                <a:ea typeface="Helvetica Light"/>
                <a:cs typeface="Helvetica Light"/>
              </a:rPr>
              <a:t> et d'une des méthodes d'un objet de type [</a:t>
            </a:r>
            <a:r>
              <a:rPr lang="fr-FR" sz="2400" dirty="0" err="1">
                <a:solidFill>
                  <a:srgbClr val="000000"/>
                </a:solidFill>
                <a:latin typeface="Montserrat Light"/>
                <a:ea typeface="Helvetica Light"/>
                <a:cs typeface="Helvetica Light"/>
              </a:rPr>
              <a:t>datetime</a:t>
            </a:r>
            <a:r>
              <a:rPr lang="fr-FR" sz="2400" dirty="0">
                <a:solidFill>
                  <a:srgbClr val="000000"/>
                </a:solidFill>
                <a:latin typeface="Montserrat Light"/>
                <a:ea typeface="Helvetica Light"/>
                <a:cs typeface="Helvetica Light"/>
              </a:rPr>
              <a:t>]</a:t>
            </a:r>
          </a:p>
        </p:txBody>
      </p:sp>
      <p:pic>
        <p:nvPicPr>
          <p:cNvPr id="4" name="Graphique 3" descr="Liste de vérification">
            <a:extLst>
              <a:ext uri="{FF2B5EF4-FFF2-40B4-BE49-F238E27FC236}">
                <a16:creationId xmlns:a16="http://schemas.microsoft.com/office/drawing/2014/main" id="{1EE115E5-275F-4755-ABA7-872513C6F15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3327" y="2787358"/>
            <a:ext cx="914400" cy="914400"/>
          </a:xfrm>
          <a:prstGeom prst="rect">
            <a:avLst/>
          </a:prstGeom>
        </p:spPr>
      </p:pic>
      <p:pic>
        <p:nvPicPr>
          <p:cNvPr id="13" name="Graphique 12" descr="Liste de vérification">
            <a:extLst>
              <a:ext uri="{FF2B5EF4-FFF2-40B4-BE49-F238E27FC236}">
                <a16:creationId xmlns:a16="http://schemas.microsoft.com/office/drawing/2014/main" id="{F7413B04-33E1-4E9C-AA90-BDFCDCF11C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3327" y="5261882"/>
            <a:ext cx="914400" cy="914400"/>
          </a:xfrm>
          <a:prstGeom prst="rect">
            <a:avLst/>
          </a:prstGeom>
        </p:spPr>
      </p:pic>
      <p:pic>
        <p:nvPicPr>
          <p:cNvPr id="11" name="Graphique 10" descr="Main levée">
            <a:extLst>
              <a:ext uri="{FF2B5EF4-FFF2-40B4-BE49-F238E27FC236}">
                <a16:creationId xmlns:a16="http://schemas.microsoft.com/office/drawing/2014/main" id="{34F05D3B-2D6F-465B-8B30-9238CFE04AD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7896" y="6652195"/>
            <a:ext cx="655264" cy="655264"/>
          </a:xfrm>
          <a:prstGeom prst="rect">
            <a:avLst/>
          </a:prstGeom>
        </p:spPr>
      </p:pic>
    </p:spTree>
    <p:extLst>
      <p:ext uri="{BB962C8B-B14F-4D97-AF65-F5344CB8AC3E}">
        <p14:creationId xmlns:p14="http://schemas.microsoft.com/office/powerpoint/2010/main" val="2618894309"/>
      </p:ext>
    </p:extLst>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Shape 70"/>
          <p:cNvSpPr/>
          <p:nvPr/>
        </p:nvSpPr>
        <p:spPr>
          <a:xfrm>
            <a:off x="1108189" y="2381619"/>
            <a:ext cx="10465349" cy="125675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4500">
                <a:solidFill>
                  <a:srgbClr val="535353"/>
                </a:solidFill>
                <a:latin typeface="American Typewriter"/>
                <a:ea typeface="American Typewriter"/>
                <a:cs typeface="American Typewriter"/>
                <a:sym typeface="American Typewriter"/>
              </a:defRPr>
            </a:pPr>
            <a:r>
              <a:rPr lang="fr-FR" sz="7500" b="1">
                <a:solidFill>
                  <a:srgbClr val="F7F7F7"/>
                </a:solidFill>
                <a:latin typeface="Montserrat Semi" charset="0"/>
                <a:ea typeface="Montserrat Semi" charset="0"/>
                <a:cs typeface="Montserrat Semi" charset="0"/>
              </a:rPr>
              <a:t>Scripts &amp; Fonctions</a:t>
            </a:r>
            <a:endParaRPr sz="7500" b="1">
              <a:solidFill>
                <a:srgbClr val="F7F7F7"/>
              </a:solidFill>
              <a:latin typeface="Montserrat Semi" charset="0"/>
              <a:ea typeface="Montserrat Semi" charset="0"/>
              <a:cs typeface="Montserrat Semi" charset="0"/>
            </a:endParaRPr>
          </a:p>
        </p:txBody>
      </p:sp>
      <p:pic>
        <p:nvPicPr>
          <p:cNvPr id="2" name="Imag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7348" y="7947318"/>
            <a:ext cx="2656800" cy="651294"/>
          </a:xfrm>
          <a:prstGeom prst="rect">
            <a:avLst/>
          </a:prstGeom>
        </p:spPr>
      </p:pic>
    </p:spTree>
    <p:extLst>
      <p:ext uri="{BB962C8B-B14F-4D97-AF65-F5344CB8AC3E}">
        <p14:creationId xmlns:p14="http://schemas.microsoft.com/office/powerpoint/2010/main" val="3579017839"/>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43</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Scripts &amp; Fonctions</a:t>
            </a:r>
            <a:endParaRPr b="1">
              <a:solidFill>
                <a:srgbClr val="353533"/>
              </a:solidFill>
              <a:latin typeface="Montserrat Semi" charset="0"/>
              <a:ea typeface="Montserrat Semi" charset="0"/>
              <a:cs typeface="Montserrat Semi" charset="0"/>
            </a:endParaRPr>
          </a:p>
        </p:txBody>
      </p:sp>
      <p:sp>
        <p:nvSpPr>
          <p:cNvPr id="28" name="Shape 199"/>
          <p:cNvSpPr/>
          <p:nvPr/>
        </p:nvSpPr>
        <p:spPr>
          <a:xfrm>
            <a:off x="1258690" y="1521444"/>
            <a:ext cx="11469026"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p>
            <a:pPr lvl="8" indent="0" algn="l">
              <a:spcBef>
                <a:spcPts val="1000"/>
              </a:spcBef>
              <a:defRPr sz="1800"/>
            </a:pPr>
            <a:r>
              <a:rPr lang="fr-FR" sz="2200" b="1">
                <a:solidFill>
                  <a:srgbClr val="BE1911"/>
                </a:solidFill>
                <a:latin typeface="Montserrat Semi" charset="0"/>
                <a:ea typeface="Montserrat Semi" charset="0"/>
                <a:cs typeface="Montserrat Semi" charset="0"/>
                <a:sym typeface="Calibri"/>
              </a:rPr>
              <a:t>Différence entre Script et Fonction</a:t>
            </a: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Un script est un enchainement de multiples commandes, actions et opérations permettant l’automatisation d’un processus complexe.</a:t>
            </a: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Une fonction ne doit avoir qu’un seul et unique but réutilisable et transposable dans différents scripts et contexte.</a:t>
            </a:r>
            <a:br>
              <a:rPr lang="fr-FR" sz="1800">
                <a:solidFill>
                  <a:srgbClr val="353533"/>
                </a:solidFill>
                <a:latin typeface="Montserrat Light" charset="0"/>
                <a:ea typeface="Montserrat Light" charset="0"/>
                <a:cs typeface="Montserrat Light" charset="0"/>
                <a:sym typeface="Arial"/>
              </a:rPr>
            </a:br>
            <a:endParaRPr lang="fr-FR" altLang="fr-FR" sz="1800">
              <a:solidFill>
                <a:srgbClr val="353533"/>
              </a:solidFill>
              <a:latin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#5</a:t>
            </a:r>
            <a:endParaRPr sz="3500">
              <a:latin typeface="Montserrat Light" charset="0"/>
              <a:ea typeface="Montserrat Light" charset="0"/>
              <a:cs typeface="Montserrat Light" charset="0"/>
            </a:endParaRPr>
          </a:p>
        </p:txBody>
      </p:sp>
    </p:spTree>
    <p:extLst>
      <p:ext uri="{BB962C8B-B14F-4D97-AF65-F5344CB8AC3E}">
        <p14:creationId xmlns:p14="http://schemas.microsoft.com/office/powerpoint/2010/main" val="4013181762"/>
      </p:ext>
    </p:extLst>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44</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Scripts &amp; Fonctions</a:t>
            </a:r>
            <a:endParaRPr b="1">
              <a:solidFill>
                <a:srgbClr val="353533"/>
              </a:solidFill>
              <a:latin typeface="Montserrat Semi" charset="0"/>
              <a:ea typeface="Montserrat Semi" charset="0"/>
              <a:cs typeface="Montserrat Semi" charset="0"/>
            </a:endParaRPr>
          </a:p>
        </p:txBody>
      </p:sp>
      <p:sp>
        <p:nvSpPr>
          <p:cNvPr id="28" name="Shape 199"/>
          <p:cNvSpPr/>
          <p:nvPr/>
        </p:nvSpPr>
        <p:spPr>
          <a:xfrm>
            <a:off x="1258690" y="1521444"/>
            <a:ext cx="11469026"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p>
            <a:pPr lvl="8" indent="0" algn="l">
              <a:spcBef>
                <a:spcPts val="1000"/>
              </a:spcBef>
              <a:defRPr sz="1800"/>
            </a:pPr>
            <a:r>
              <a:rPr lang="fr-FR" sz="2200" b="1">
                <a:solidFill>
                  <a:srgbClr val="BE1911"/>
                </a:solidFill>
                <a:latin typeface="Montserrat Semi" charset="0"/>
                <a:ea typeface="Montserrat Semi" charset="0"/>
                <a:cs typeface="Montserrat Semi" charset="0"/>
                <a:sym typeface="Calibri"/>
              </a:rPr>
              <a:t>Les Scripts :</a:t>
            </a: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Un script est un fichier est un fichier "texte" au format </a:t>
            </a:r>
            <a:r>
              <a:rPr lang="fr-FR" sz="1800" b="1">
                <a:solidFill>
                  <a:srgbClr val="353533"/>
                </a:solidFill>
                <a:latin typeface="Montserrat Light" charset="0"/>
                <a:ea typeface="Montserrat Light" charset="0"/>
                <a:cs typeface="Montserrat Light" charset="0"/>
                <a:sym typeface="Arial"/>
              </a:rPr>
              <a:t>.ps1 </a:t>
            </a:r>
            <a:r>
              <a:rPr lang="fr-FR" sz="1800">
                <a:solidFill>
                  <a:srgbClr val="353533"/>
                </a:solidFill>
                <a:latin typeface="Montserrat Light" charset="0"/>
                <a:ea typeface="Montserrat Light" charset="0"/>
                <a:cs typeface="Montserrat Light" charset="0"/>
                <a:sym typeface="Arial"/>
              </a:rPr>
              <a:t>contenant un enchainement de commande, de structures et de fonctions.</a:t>
            </a: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Un script peut accepter des paramètres en entrée :</a:t>
            </a: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1"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br>
              <a:rPr lang="fr-FR" sz="1800">
                <a:solidFill>
                  <a:srgbClr val="353533"/>
                </a:solidFill>
                <a:latin typeface="Montserrat Light" charset="0"/>
                <a:ea typeface="Montserrat Light" charset="0"/>
                <a:cs typeface="Montserrat Light" charset="0"/>
                <a:sym typeface="Arial"/>
              </a:rPr>
            </a:br>
            <a:endParaRPr lang="fr-FR" altLang="fr-FR" sz="1800">
              <a:solidFill>
                <a:srgbClr val="353533"/>
              </a:solidFill>
              <a:latin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#6</a:t>
            </a:r>
            <a:endParaRPr sz="3500">
              <a:latin typeface="Montserrat Light" charset="0"/>
              <a:ea typeface="Montserrat Light" charset="0"/>
              <a:cs typeface="Montserrat Light" charset="0"/>
            </a:endParaRPr>
          </a:p>
        </p:txBody>
      </p:sp>
      <p:sp>
        <p:nvSpPr>
          <p:cNvPr id="6" name="ZoneTexte 5">
            <a:extLst>
              <a:ext uri="{FF2B5EF4-FFF2-40B4-BE49-F238E27FC236}">
                <a16:creationId xmlns:a16="http://schemas.microsoft.com/office/drawing/2014/main" id="{7E9CAE96-0220-40C6-9C4B-45D40D88719F}"/>
              </a:ext>
            </a:extLst>
          </p:cNvPr>
          <p:cNvSpPr txBox="1"/>
          <p:nvPr/>
        </p:nvSpPr>
        <p:spPr>
          <a:xfrm>
            <a:off x="1245022" y="3816610"/>
            <a:ext cx="11482694" cy="2257028"/>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2800">
                <a:solidFill>
                  <a:srgbClr val="9872A2"/>
                </a:solidFill>
                <a:latin typeface="Consolas" panose="020B0609020204030204" pitchFamily="49" charset="0"/>
              </a:rPr>
              <a:t>Param</a:t>
            </a:r>
          </a:p>
          <a:p>
            <a:pPr algn="l"/>
            <a:r>
              <a:rPr lang="en-US" sz="2800">
                <a:solidFill>
                  <a:srgbClr val="676867"/>
                </a:solidFill>
                <a:latin typeface="Consolas" panose="020B0609020204030204" pitchFamily="49" charset="0"/>
              </a:rPr>
              <a:t>(</a:t>
            </a:r>
            <a:endParaRPr lang="en-US" sz="2800">
              <a:solidFill>
                <a:srgbClr val="C5C8C6"/>
              </a:solidFill>
              <a:latin typeface="Consolas" panose="020B0609020204030204" pitchFamily="49" charset="0"/>
            </a:endParaRPr>
          </a:p>
          <a:p>
            <a:pPr lvl="2" algn="l"/>
            <a:r>
              <a:rPr lang="en-US" sz="2800">
                <a:solidFill>
                  <a:srgbClr val="D0B344"/>
                </a:solidFill>
                <a:latin typeface="Consolas" panose="020B0609020204030204" pitchFamily="49" charset="0"/>
              </a:rPr>
              <a:t>	[string]</a:t>
            </a:r>
            <a:r>
              <a:rPr lang="en-US" sz="2800">
                <a:solidFill>
                  <a:srgbClr val="676867"/>
                </a:solidFill>
                <a:latin typeface="Consolas" panose="020B0609020204030204" pitchFamily="49" charset="0"/>
              </a:rPr>
              <a:t>$</a:t>
            </a:r>
            <a:r>
              <a:rPr lang="en-US" sz="2800" err="1">
                <a:solidFill>
                  <a:srgbClr val="6089B4"/>
                </a:solidFill>
                <a:latin typeface="Consolas" panose="020B0609020204030204" pitchFamily="49" charset="0"/>
              </a:rPr>
              <a:t>computerName</a:t>
            </a:r>
            <a:r>
              <a:rPr lang="en-US" sz="2800">
                <a:solidFill>
                  <a:srgbClr val="676867"/>
                </a:solidFill>
                <a:latin typeface="Consolas" panose="020B0609020204030204" pitchFamily="49" charset="0"/>
              </a:rPr>
              <a:t>,</a:t>
            </a:r>
            <a:endParaRPr lang="en-US" sz="2800">
              <a:solidFill>
                <a:srgbClr val="C5C8C6"/>
              </a:solidFill>
              <a:latin typeface="Consolas" panose="020B0609020204030204" pitchFamily="49" charset="0"/>
            </a:endParaRPr>
          </a:p>
          <a:p>
            <a:pPr algn="l"/>
            <a:r>
              <a:rPr lang="en-US" sz="2800">
                <a:solidFill>
                  <a:srgbClr val="D0B344"/>
                </a:solidFill>
                <a:latin typeface="Consolas" panose="020B0609020204030204" pitchFamily="49" charset="0"/>
              </a:rPr>
              <a:t>	[string]</a:t>
            </a:r>
            <a:r>
              <a:rPr lang="en-US" sz="2800">
                <a:solidFill>
                  <a:srgbClr val="676867"/>
                </a:solidFill>
                <a:latin typeface="Consolas" panose="020B0609020204030204" pitchFamily="49" charset="0"/>
              </a:rPr>
              <a:t>$</a:t>
            </a:r>
            <a:r>
              <a:rPr lang="en-US" sz="2800" err="1">
                <a:solidFill>
                  <a:srgbClr val="6089B4"/>
                </a:solidFill>
                <a:latin typeface="Consolas" panose="020B0609020204030204" pitchFamily="49" charset="0"/>
              </a:rPr>
              <a:t>filePath</a:t>
            </a:r>
            <a:endParaRPr lang="en-US" sz="2800">
              <a:solidFill>
                <a:srgbClr val="C5C8C6"/>
              </a:solidFill>
              <a:latin typeface="Consolas" panose="020B0609020204030204" pitchFamily="49" charset="0"/>
            </a:endParaRPr>
          </a:p>
          <a:p>
            <a:pPr algn="l"/>
            <a:r>
              <a:rPr lang="en-US" sz="2800">
                <a:solidFill>
                  <a:srgbClr val="676867"/>
                </a:solidFill>
                <a:latin typeface="Consolas" panose="020B0609020204030204" pitchFamily="49" charset="0"/>
              </a:rPr>
              <a:t>)</a:t>
            </a:r>
            <a:endParaRPr lang="en-US" sz="2800">
              <a:solidFill>
                <a:srgbClr val="C5C8C6"/>
              </a:solidFill>
              <a:latin typeface="Consolas" panose="020B0609020204030204" pitchFamily="49" charset="0"/>
            </a:endParaRPr>
          </a:p>
        </p:txBody>
      </p:sp>
    </p:spTree>
    <p:extLst>
      <p:ext uri="{BB962C8B-B14F-4D97-AF65-F5344CB8AC3E}">
        <p14:creationId xmlns:p14="http://schemas.microsoft.com/office/powerpoint/2010/main" val="1059203679"/>
      </p:ext>
    </p:extLst>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45</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Scripts &amp; Fonctions</a:t>
            </a:r>
            <a:endParaRPr b="1">
              <a:solidFill>
                <a:srgbClr val="353533"/>
              </a:solidFill>
              <a:latin typeface="Montserrat Semi" charset="0"/>
              <a:ea typeface="Montserrat Semi" charset="0"/>
              <a:cs typeface="Montserrat Semi" charset="0"/>
            </a:endParaRPr>
          </a:p>
        </p:txBody>
      </p:sp>
      <p:sp>
        <p:nvSpPr>
          <p:cNvPr id="28" name="Shape 199"/>
          <p:cNvSpPr/>
          <p:nvPr/>
        </p:nvSpPr>
        <p:spPr>
          <a:xfrm>
            <a:off x="1258690" y="1521444"/>
            <a:ext cx="11469026" cy="6065061"/>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p>
            <a:pPr lvl="8" indent="0" algn="l">
              <a:spcBef>
                <a:spcPts val="1000"/>
              </a:spcBef>
              <a:defRPr sz="1800"/>
            </a:pPr>
            <a:r>
              <a:rPr lang="fr-FR" sz="2200" b="1">
                <a:solidFill>
                  <a:srgbClr val="BE1911"/>
                </a:solidFill>
                <a:latin typeface="Montserrat Semi" charset="0"/>
                <a:ea typeface="Montserrat Semi" charset="0"/>
                <a:cs typeface="Montserrat Semi" charset="0"/>
                <a:sym typeface="Calibri"/>
              </a:rPr>
              <a:t>Les Scripts : Exécution</a:t>
            </a: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Depuis l'explorateur : </a:t>
            </a:r>
          </a:p>
          <a:p>
            <a:pPr algn="l">
              <a:lnSpc>
                <a:spcPct val="150000"/>
              </a:lnSpc>
              <a:spcBef>
                <a:spcPts val="1500"/>
              </a:spcBef>
              <a:buClr>
                <a:srgbClr val="A4140E"/>
              </a:buClr>
              <a:buSzPct val="120000"/>
              <a:defRPr sz="1800"/>
            </a:pPr>
            <a:r>
              <a:rPr lang="fr-FR" sz="1800" b="1">
                <a:solidFill>
                  <a:srgbClr val="353533"/>
                </a:solidFill>
                <a:latin typeface="Montserrat Light" charset="0"/>
                <a:ea typeface="Montserrat Light" charset="0"/>
                <a:cs typeface="Montserrat Light" charset="0"/>
                <a:sym typeface="Arial"/>
              </a:rPr>
              <a:t>Clic droit &gt; Exécuter avec </a:t>
            </a:r>
            <a:r>
              <a:rPr lang="fr-FR" sz="1800" b="1" err="1">
                <a:solidFill>
                  <a:srgbClr val="353533"/>
                </a:solidFill>
                <a:latin typeface="Montserrat Light" charset="0"/>
                <a:ea typeface="Montserrat Light" charset="0"/>
                <a:cs typeface="Montserrat Light" charset="0"/>
                <a:sym typeface="Arial"/>
              </a:rPr>
              <a:t>Powershell</a:t>
            </a:r>
            <a:endParaRPr lang="fr-FR" sz="1800" b="1">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Depuis la console ou depuis un autre script</a:t>
            </a: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Depuis un autre script :</a:t>
            </a: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lvl="1" algn="l">
              <a:lnSpc>
                <a:spcPct val="150000"/>
              </a:lnSpc>
              <a:spcBef>
                <a:spcPts val="1500"/>
              </a:spcBef>
              <a:buClr>
                <a:srgbClr val="A4140E"/>
              </a:buClr>
              <a:buSzPct val="120000"/>
              <a:defRPr sz="1800"/>
            </a:pPr>
            <a:endParaRPr lang="fr-FR" sz="1800" b="1">
              <a:solidFill>
                <a:srgbClr val="353533"/>
              </a:solidFill>
              <a:latin typeface="Montserrat Light" charset="0"/>
              <a:ea typeface="Montserrat Light" charset="0"/>
              <a:cs typeface="Montserrat Light" charset="0"/>
              <a:sym typeface="Arial"/>
            </a:endParaRPr>
          </a:p>
          <a:p>
            <a:pPr lvl="1" algn="l">
              <a:lnSpc>
                <a:spcPct val="150000"/>
              </a:lnSpc>
              <a:spcBef>
                <a:spcPts val="1500"/>
              </a:spcBef>
              <a:buClr>
                <a:srgbClr val="A4140E"/>
              </a:buClr>
              <a:buSzPct val="120000"/>
              <a:defRPr sz="1800"/>
            </a:pPr>
            <a:endParaRPr lang="fr-FR" sz="1800" b="1">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1"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br>
              <a:rPr lang="fr-FR" sz="1800">
                <a:solidFill>
                  <a:srgbClr val="353533"/>
                </a:solidFill>
                <a:latin typeface="Montserrat Light" charset="0"/>
                <a:ea typeface="Montserrat Light" charset="0"/>
                <a:cs typeface="Montserrat Light" charset="0"/>
                <a:sym typeface="Arial"/>
              </a:rPr>
            </a:br>
            <a:endParaRPr lang="fr-FR" altLang="fr-FR" sz="1800">
              <a:solidFill>
                <a:srgbClr val="353533"/>
              </a:solidFill>
              <a:latin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#5</a:t>
            </a:r>
            <a:endParaRPr sz="3500">
              <a:latin typeface="Montserrat Light" charset="0"/>
              <a:ea typeface="Montserrat Light" charset="0"/>
              <a:cs typeface="Montserrat Light" charset="0"/>
            </a:endParaRPr>
          </a:p>
        </p:txBody>
      </p:sp>
      <p:sp>
        <p:nvSpPr>
          <p:cNvPr id="10" name="ZoneTexte 9">
            <a:extLst>
              <a:ext uri="{FF2B5EF4-FFF2-40B4-BE49-F238E27FC236}">
                <a16:creationId xmlns:a16="http://schemas.microsoft.com/office/drawing/2014/main" id="{9C6BE2FA-A034-4E2D-8970-6F8795417ABE}"/>
              </a:ext>
            </a:extLst>
          </p:cNvPr>
          <p:cNvSpPr txBox="1"/>
          <p:nvPr/>
        </p:nvSpPr>
        <p:spPr>
          <a:xfrm>
            <a:off x="1258690" y="4557385"/>
            <a:ext cx="6974491" cy="533479"/>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2800" dirty="0">
                <a:solidFill>
                  <a:srgbClr val="F7F7F7"/>
                </a:solidFill>
                <a:latin typeface="Consolas" panose="020B0609020204030204" pitchFamily="49" charset="0"/>
              </a:rPr>
              <a:t>.\nomduscript.ps1</a:t>
            </a:r>
            <a:endParaRPr lang="fr-FR" sz="2800" dirty="0">
              <a:solidFill>
                <a:srgbClr val="F7F7F7"/>
              </a:solidFill>
              <a:latin typeface="Consolas" panose="020B0609020204030204" pitchFamily="49" charset="0"/>
              <a:ea typeface="Montserrat Light" charset="0"/>
              <a:cs typeface="Montserrat Light" charset="0"/>
              <a:sym typeface="Arial"/>
            </a:endParaRPr>
          </a:p>
        </p:txBody>
      </p:sp>
      <p:sp>
        <p:nvSpPr>
          <p:cNvPr id="11" name="ZoneTexte 10">
            <a:extLst>
              <a:ext uri="{FF2B5EF4-FFF2-40B4-BE49-F238E27FC236}">
                <a16:creationId xmlns:a16="http://schemas.microsoft.com/office/drawing/2014/main" id="{2E72CF75-3009-4AD8-9B7E-06006AD1FE60}"/>
              </a:ext>
            </a:extLst>
          </p:cNvPr>
          <p:cNvSpPr txBox="1"/>
          <p:nvPr/>
        </p:nvSpPr>
        <p:spPr>
          <a:xfrm>
            <a:off x="1258690" y="6254423"/>
            <a:ext cx="5755059" cy="348813"/>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1600" dirty="0">
                <a:solidFill>
                  <a:schemeClr val="accent5"/>
                </a:solidFill>
                <a:latin typeface="Consolas" panose="020B0609020204030204" pitchFamily="49" charset="0"/>
              </a:rPr>
              <a:t>&amp;</a:t>
            </a:r>
            <a:r>
              <a:rPr lang="en-US" sz="1600" dirty="0">
                <a:solidFill>
                  <a:srgbClr val="C5C8C6"/>
                </a:solidFill>
                <a:latin typeface="Consolas" panose="020B0609020204030204" pitchFamily="49" charset="0"/>
              </a:rPr>
              <a:t> </a:t>
            </a:r>
            <a:r>
              <a:rPr lang="en-US" sz="1600" dirty="0">
                <a:solidFill>
                  <a:srgbClr val="9AA83A"/>
                </a:solidFill>
                <a:latin typeface="Consolas" panose="020B0609020204030204" pitchFamily="49" charset="0"/>
              </a:rPr>
              <a:t>"C:\chemin\vers\monscript\script.ps1</a:t>
            </a:r>
          </a:p>
        </p:txBody>
      </p:sp>
      <p:sp>
        <p:nvSpPr>
          <p:cNvPr id="12" name="ZoneTexte 11">
            <a:extLst>
              <a:ext uri="{FF2B5EF4-FFF2-40B4-BE49-F238E27FC236}">
                <a16:creationId xmlns:a16="http://schemas.microsoft.com/office/drawing/2014/main" id="{04A8D84D-C1BB-4C02-94E0-0F54D5D65D8A}"/>
              </a:ext>
            </a:extLst>
          </p:cNvPr>
          <p:cNvSpPr txBox="1"/>
          <p:nvPr/>
        </p:nvSpPr>
        <p:spPr>
          <a:xfrm>
            <a:off x="1258690" y="6744258"/>
            <a:ext cx="5755059" cy="348813"/>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1600" dirty="0">
                <a:solidFill>
                  <a:schemeClr val="accent5"/>
                </a:solidFill>
                <a:latin typeface="Consolas" panose="020B0609020204030204" pitchFamily="49" charset="0"/>
              </a:rPr>
              <a:t>.</a:t>
            </a:r>
            <a:r>
              <a:rPr lang="en-US" sz="1600" dirty="0">
                <a:solidFill>
                  <a:srgbClr val="C5C8C6"/>
                </a:solidFill>
                <a:latin typeface="Consolas" panose="020B0609020204030204" pitchFamily="49" charset="0"/>
              </a:rPr>
              <a:t> </a:t>
            </a:r>
            <a:r>
              <a:rPr lang="en-US" sz="1600" dirty="0">
                <a:solidFill>
                  <a:srgbClr val="9AA83A"/>
                </a:solidFill>
                <a:latin typeface="Consolas" panose="020B0609020204030204" pitchFamily="49" charset="0"/>
              </a:rPr>
              <a:t>"C:\chemin\vers\monscript\script.ps1</a:t>
            </a:r>
          </a:p>
        </p:txBody>
      </p:sp>
    </p:spTree>
    <p:extLst>
      <p:ext uri="{BB962C8B-B14F-4D97-AF65-F5344CB8AC3E}">
        <p14:creationId xmlns:p14="http://schemas.microsoft.com/office/powerpoint/2010/main" val="4273940490"/>
      </p:ext>
    </p:extLst>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46</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Scripts &amp; Fonctions</a:t>
            </a:r>
            <a:endParaRPr b="1">
              <a:solidFill>
                <a:srgbClr val="353533"/>
              </a:solidFill>
              <a:latin typeface="Montserrat Semi" charset="0"/>
              <a:ea typeface="Montserrat Semi" charset="0"/>
              <a:cs typeface="Montserrat Semi" charset="0"/>
            </a:endParaRPr>
          </a:p>
        </p:txBody>
      </p:sp>
      <p:sp>
        <p:nvSpPr>
          <p:cNvPr id="28" name="Shape 199"/>
          <p:cNvSpPr/>
          <p:nvPr/>
        </p:nvSpPr>
        <p:spPr>
          <a:xfrm>
            <a:off x="1258690" y="1521444"/>
            <a:ext cx="11469026" cy="6065061"/>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p>
            <a:pPr lvl="8" indent="0" algn="l">
              <a:spcBef>
                <a:spcPts val="1000"/>
              </a:spcBef>
              <a:defRPr sz="1800"/>
            </a:pPr>
            <a:r>
              <a:rPr lang="fr-FR" sz="2200" b="1">
                <a:solidFill>
                  <a:srgbClr val="BE1911"/>
                </a:solidFill>
                <a:latin typeface="Montserrat Semi" charset="0"/>
                <a:ea typeface="Montserrat Semi" charset="0"/>
                <a:cs typeface="Montserrat Semi" charset="0"/>
                <a:sym typeface="Calibri"/>
              </a:rPr>
              <a:t>Les Scripts : Sécurité</a:t>
            </a:r>
          </a:p>
          <a:p>
            <a:pPr marL="317500" lvl="0" indent="-317500" algn="l">
              <a:lnSpc>
                <a:spcPct val="150000"/>
              </a:lnSpc>
              <a:spcBef>
                <a:spcPts val="1500"/>
              </a:spcBef>
              <a:buClr>
                <a:srgbClr val="A4140E"/>
              </a:buClr>
              <a:buSzPct val="120000"/>
              <a:buChar char="☉"/>
              <a:defRPr sz="1800"/>
            </a:pPr>
            <a:r>
              <a:rPr lang="fr-FR" sz="1800" err="1">
                <a:solidFill>
                  <a:srgbClr val="353533"/>
                </a:solidFill>
                <a:latin typeface="Montserrat Light" charset="0"/>
                <a:ea typeface="Montserrat Light" charset="0"/>
                <a:cs typeface="Montserrat Light" charset="0"/>
                <a:sym typeface="Arial"/>
              </a:rPr>
              <a:t>Powershell</a:t>
            </a:r>
            <a:r>
              <a:rPr lang="fr-FR" sz="1800">
                <a:solidFill>
                  <a:srgbClr val="353533"/>
                </a:solidFill>
                <a:latin typeface="Montserrat Light" charset="0"/>
                <a:ea typeface="Montserrat Light" charset="0"/>
                <a:cs typeface="Montserrat Light" charset="0"/>
                <a:sym typeface="Arial"/>
              </a:rPr>
              <a:t> possède une sécurité intégrée qui permet de contrôler l'</a:t>
            </a:r>
            <a:r>
              <a:rPr lang="fr-FR" sz="1800" err="1">
                <a:solidFill>
                  <a:srgbClr val="353533"/>
                </a:solidFill>
                <a:latin typeface="Montserrat Light" charset="0"/>
                <a:ea typeface="Montserrat Light" charset="0"/>
                <a:cs typeface="Montserrat Light" charset="0"/>
                <a:sym typeface="Arial"/>
              </a:rPr>
              <a:t>éxécution</a:t>
            </a:r>
            <a:r>
              <a:rPr lang="fr-FR" sz="1800">
                <a:solidFill>
                  <a:srgbClr val="353533"/>
                </a:solidFill>
                <a:latin typeface="Montserrat Light" charset="0"/>
                <a:ea typeface="Montserrat Light" charset="0"/>
                <a:cs typeface="Montserrat Light" charset="0"/>
                <a:sym typeface="Arial"/>
              </a:rPr>
              <a:t> sur la machine : </a:t>
            </a: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lvl="1" algn="l">
              <a:lnSpc>
                <a:spcPct val="150000"/>
              </a:lnSpc>
              <a:spcBef>
                <a:spcPts val="1500"/>
              </a:spcBef>
              <a:buClr>
                <a:srgbClr val="A4140E"/>
              </a:buClr>
              <a:buSzPct val="120000"/>
              <a:defRPr sz="1800"/>
            </a:pPr>
            <a:endParaRPr lang="fr-FR" sz="1800" b="1">
              <a:solidFill>
                <a:srgbClr val="353533"/>
              </a:solidFill>
              <a:latin typeface="Montserrat Light" charset="0"/>
              <a:ea typeface="Montserrat Light" charset="0"/>
              <a:cs typeface="Montserrat Light" charset="0"/>
              <a:sym typeface="Arial"/>
            </a:endParaRPr>
          </a:p>
          <a:p>
            <a:pPr lvl="1" algn="l">
              <a:lnSpc>
                <a:spcPct val="150000"/>
              </a:lnSpc>
              <a:spcBef>
                <a:spcPts val="1500"/>
              </a:spcBef>
              <a:buClr>
                <a:srgbClr val="A4140E"/>
              </a:buClr>
              <a:buSzPct val="120000"/>
              <a:defRPr sz="1800"/>
            </a:pPr>
            <a:endParaRPr lang="fr-FR" sz="1800" b="1">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1"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br>
              <a:rPr lang="fr-FR" sz="1800">
                <a:solidFill>
                  <a:srgbClr val="353533"/>
                </a:solidFill>
                <a:latin typeface="Montserrat Light" charset="0"/>
                <a:ea typeface="Montserrat Light" charset="0"/>
                <a:cs typeface="Montserrat Light" charset="0"/>
                <a:sym typeface="Arial"/>
              </a:rPr>
            </a:br>
            <a:endParaRPr lang="fr-FR" altLang="fr-FR" sz="1800">
              <a:solidFill>
                <a:srgbClr val="353533"/>
              </a:solidFill>
              <a:latin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#5</a:t>
            </a:r>
            <a:endParaRPr sz="3500">
              <a:latin typeface="Montserrat Light" charset="0"/>
              <a:ea typeface="Montserrat Light" charset="0"/>
              <a:cs typeface="Montserrat Light" charset="0"/>
            </a:endParaRPr>
          </a:p>
        </p:txBody>
      </p:sp>
      <p:sp>
        <p:nvSpPr>
          <p:cNvPr id="10" name="ZoneTexte 9">
            <a:extLst>
              <a:ext uri="{FF2B5EF4-FFF2-40B4-BE49-F238E27FC236}">
                <a16:creationId xmlns:a16="http://schemas.microsoft.com/office/drawing/2014/main" id="{9C6BE2FA-A034-4E2D-8970-6F8795417ABE}"/>
              </a:ext>
            </a:extLst>
          </p:cNvPr>
          <p:cNvSpPr txBox="1"/>
          <p:nvPr/>
        </p:nvSpPr>
        <p:spPr>
          <a:xfrm>
            <a:off x="1258690" y="2748682"/>
            <a:ext cx="6974491" cy="533479"/>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2800" dirty="0" err="1">
                <a:solidFill>
                  <a:srgbClr val="F7F7F7"/>
                </a:solidFill>
                <a:latin typeface="Consolas" panose="020B0609020204030204" pitchFamily="49" charset="0"/>
              </a:rPr>
              <a:t>Get-ExecutionPolicy</a:t>
            </a:r>
            <a:endParaRPr lang="fr-FR" sz="2800" dirty="0">
              <a:solidFill>
                <a:srgbClr val="F7F7F7"/>
              </a:solidFill>
              <a:latin typeface="Consolas" panose="020B0609020204030204" pitchFamily="49" charset="0"/>
              <a:ea typeface="Montserrat Light" charset="0"/>
              <a:cs typeface="Montserrat Light" charset="0"/>
              <a:sym typeface="Arial"/>
            </a:endParaRPr>
          </a:p>
        </p:txBody>
      </p:sp>
      <p:graphicFrame>
        <p:nvGraphicFramePr>
          <p:cNvPr id="9" name="Tableau 3">
            <a:extLst>
              <a:ext uri="{FF2B5EF4-FFF2-40B4-BE49-F238E27FC236}">
                <a16:creationId xmlns:a16="http://schemas.microsoft.com/office/drawing/2014/main" id="{8B6E0813-A9CD-4501-B898-EB5448060A79}"/>
              </a:ext>
            </a:extLst>
          </p:cNvPr>
          <p:cNvGraphicFramePr>
            <a:graphicFrameLocks noGrp="1"/>
          </p:cNvGraphicFramePr>
          <p:nvPr>
            <p:extLst>
              <p:ext uri="{D42A27DB-BD31-4B8C-83A1-F6EECF244321}">
                <p14:modId xmlns:p14="http://schemas.microsoft.com/office/powerpoint/2010/main" val="2069599089"/>
              </p:ext>
            </p:extLst>
          </p:nvPr>
        </p:nvGraphicFramePr>
        <p:xfrm>
          <a:off x="1258690" y="3913017"/>
          <a:ext cx="11272518" cy="2016934"/>
        </p:xfrm>
        <a:graphic>
          <a:graphicData uri="http://schemas.openxmlformats.org/drawingml/2006/table">
            <a:tbl>
              <a:tblPr firstRow="1" bandRow="1">
                <a:tableStyleId>{2708684C-4D16-4618-839F-0558EEFCDFE6}</a:tableStyleId>
              </a:tblPr>
              <a:tblGrid>
                <a:gridCol w="4361658">
                  <a:extLst>
                    <a:ext uri="{9D8B030D-6E8A-4147-A177-3AD203B41FA5}">
                      <a16:colId xmlns:a16="http://schemas.microsoft.com/office/drawing/2014/main" val="2627194069"/>
                    </a:ext>
                  </a:extLst>
                </a:gridCol>
                <a:gridCol w="6910860">
                  <a:extLst>
                    <a:ext uri="{9D8B030D-6E8A-4147-A177-3AD203B41FA5}">
                      <a16:colId xmlns:a16="http://schemas.microsoft.com/office/drawing/2014/main" val="3515070210"/>
                    </a:ext>
                  </a:extLst>
                </a:gridCol>
              </a:tblGrid>
              <a:tr h="462454">
                <a:tc>
                  <a:txBody>
                    <a:bodyPr/>
                    <a:lstStyle/>
                    <a:p>
                      <a:pPr lvl="0">
                        <a:buNone/>
                      </a:pPr>
                      <a:r>
                        <a:rPr lang="fr-FR" sz="1200" i="0">
                          <a:latin typeface="Montserrat Light"/>
                        </a:rPr>
                        <a:t>Paramètre</a:t>
                      </a:r>
                    </a:p>
                  </a:txBody>
                  <a:tcPr/>
                </a:tc>
                <a:tc>
                  <a:txBody>
                    <a:bodyPr/>
                    <a:lstStyle/>
                    <a:p>
                      <a:pPr>
                        <a:buNone/>
                      </a:pPr>
                      <a:r>
                        <a:rPr lang="fr-FR" sz="1200" i="0">
                          <a:latin typeface="Montserrat Light"/>
                        </a:rPr>
                        <a:t>Signification</a:t>
                      </a:r>
                    </a:p>
                  </a:txBody>
                  <a:tcPr/>
                </a:tc>
                <a:extLst>
                  <a:ext uri="{0D108BD9-81ED-4DB2-BD59-A6C34878D82A}">
                    <a16:rowId xmlns:a16="http://schemas.microsoft.com/office/drawing/2014/main" val="2074053739"/>
                  </a:ext>
                </a:extLst>
              </a:tr>
              <a:tr h="345097">
                <a:tc>
                  <a:txBody>
                    <a:bodyPr/>
                    <a:lstStyle/>
                    <a:p>
                      <a:pPr lvl="0" algn="l">
                        <a:buNone/>
                      </a:pPr>
                      <a:r>
                        <a:rPr lang="fr-FR" sz="1800" b="1" i="0" err="1"/>
                        <a:t>Restricted</a:t>
                      </a:r>
                      <a:endParaRPr lang="fr-FR" sz="1800" i="0">
                        <a:latin typeface="Montserrat Light"/>
                      </a:endParaRPr>
                    </a:p>
                  </a:txBody>
                  <a:tcPr/>
                </a:tc>
                <a:tc>
                  <a:txBody>
                    <a:bodyPr/>
                    <a:lstStyle/>
                    <a:p>
                      <a:pPr lvl="0" algn="l">
                        <a:buNone/>
                      </a:pPr>
                      <a:r>
                        <a:rPr lang="fr-FR" sz="1400" i="0">
                          <a:latin typeface="Montserrat Light"/>
                        </a:rPr>
                        <a:t>Aucune exécution de script possible</a:t>
                      </a:r>
                    </a:p>
                  </a:txBody>
                  <a:tcPr/>
                </a:tc>
                <a:extLst>
                  <a:ext uri="{0D108BD9-81ED-4DB2-BD59-A6C34878D82A}">
                    <a16:rowId xmlns:a16="http://schemas.microsoft.com/office/drawing/2014/main" val="4058063332"/>
                  </a:ext>
                </a:extLst>
              </a:tr>
              <a:tr h="345097">
                <a:tc>
                  <a:txBody>
                    <a:bodyPr/>
                    <a:lstStyle/>
                    <a:p>
                      <a:pPr lvl="0" algn="l">
                        <a:buNone/>
                      </a:pPr>
                      <a:r>
                        <a:rPr lang="fr-FR" sz="2000" i="0" err="1">
                          <a:latin typeface="Montserrat Light"/>
                        </a:rPr>
                        <a:t>AllSigned</a:t>
                      </a:r>
                      <a:endParaRPr lang="fr-FR" sz="2000" i="0">
                        <a:latin typeface="Montserrat Light"/>
                      </a:endParaRPr>
                    </a:p>
                  </a:txBody>
                  <a:tcPr/>
                </a:tc>
                <a:tc>
                  <a:txBody>
                    <a:bodyPr/>
                    <a:lstStyle/>
                    <a:p>
                      <a:pPr lvl="0" algn="l">
                        <a:buNone/>
                      </a:pPr>
                      <a:r>
                        <a:rPr lang="fr-FR" sz="1400" i="0">
                          <a:latin typeface="Montserrat Light"/>
                        </a:rPr>
                        <a:t>Tous les scripts doivent être signés pour être </a:t>
                      </a:r>
                      <a:r>
                        <a:rPr lang="fr-FR" sz="1400" i="0" err="1">
                          <a:latin typeface="Montserrat Light"/>
                        </a:rPr>
                        <a:t>éxécutés</a:t>
                      </a:r>
                      <a:endParaRPr lang="fr-FR" sz="1400" i="0">
                        <a:latin typeface="Montserrat Light"/>
                      </a:endParaRPr>
                    </a:p>
                  </a:txBody>
                  <a:tcPr/>
                </a:tc>
                <a:extLst>
                  <a:ext uri="{0D108BD9-81ED-4DB2-BD59-A6C34878D82A}">
                    <a16:rowId xmlns:a16="http://schemas.microsoft.com/office/drawing/2014/main" val="3666818268"/>
                  </a:ext>
                </a:extLst>
              </a:tr>
              <a:tr h="345097">
                <a:tc>
                  <a:txBody>
                    <a:bodyPr/>
                    <a:lstStyle/>
                    <a:p>
                      <a:pPr lvl="0" algn="l">
                        <a:buNone/>
                      </a:pPr>
                      <a:r>
                        <a:rPr lang="fr-FR" sz="2000" i="0" err="1">
                          <a:latin typeface="Montserrat Light"/>
                        </a:rPr>
                        <a:t>RemoteSigned</a:t>
                      </a:r>
                      <a:endParaRPr lang="fr-FR" sz="2000" i="0">
                        <a:latin typeface="Montserrat Light"/>
                      </a:endParaRPr>
                    </a:p>
                  </a:txBody>
                  <a:tcPr/>
                </a:tc>
                <a:tc>
                  <a:txBody>
                    <a:bodyPr/>
                    <a:lstStyle/>
                    <a:p>
                      <a:pPr lvl="0" algn="l">
                        <a:buNone/>
                      </a:pPr>
                      <a:r>
                        <a:rPr lang="fr-FR" sz="1400" i="0">
                          <a:latin typeface="Montserrat Light"/>
                        </a:rPr>
                        <a:t>Les scripts téléchargés depuis Internet doivent être signés.</a:t>
                      </a:r>
                    </a:p>
                  </a:txBody>
                  <a:tcPr/>
                </a:tc>
                <a:extLst>
                  <a:ext uri="{0D108BD9-81ED-4DB2-BD59-A6C34878D82A}">
                    <a16:rowId xmlns:a16="http://schemas.microsoft.com/office/drawing/2014/main" val="3694573489"/>
                  </a:ext>
                </a:extLst>
              </a:tr>
              <a:tr h="345097">
                <a:tc>
                  <a:txBody>
                    <a:bodyPr/>
                    <a:lstStyle/>
                    <a:p>
                      <a:pPr lvl="0" algn="l">
                        <a:buNone/>
                      </a:pPr>
                      <a:r>
                        <a:rPr lang="fr-FR" sz="2000" i="0" err="1">
                          <a:latin typeface="Montserrat Light"/>
                        </a:rPr>
                        <a:t>ByPass</a:t>
                      </a:r>
                      <a:endParaRPr lang="fr-FR" sz="2000" i="0">
                        <a:latin typeface="Montserrat Light"/>
                      </a:endParaRPr>
                    </a:p>
                  </a:txBody>
                  <a:tcPr/>
                </a:tc>
                <a:tc>
                  <a:txBody>
                    <a:bodyPr/>
                    <a:lstStyle/>
                    <a:p>
                      <a:pPr lvl="0" algn="l">
                        <a:buNone/>
                      </a:pPr>
                      <a:r>
                        <a:rPr lang="fr-FR" sz="1400" i="0">
                          <a:latin typeface="Montserrat Light"/>
                        </a:rPr>
                        <a:t>Aucun contrôle sur l'</a:t>
                      </a:r>
                      <a:r>
                        <a:rPr lang="fr-FR" sz="1400" i="0" err="1">
                          <a:latin typeface="Montserrat Light"/>
                        </a:rPr>
                        <a:t>éxécution</a:t>
                      </a:r>
                      <a:r>
                        <a:rPr lang="fr-FR" sz="1400" i="0">
                          <a:latin typeface="Montserrat Light"/>
                        </a:rPr>
                        <a:t> des scripts</a:t>
                      </a:r>
                    </a:p>
                  </a:txBody>
                  <a:tcPr/>
                </a:tc>
                <a:extLst>
                  <a:ext uri="{0D108BD9-81ED-4DB2-BD59-A6C34878D82A}">
                    <a16:rowId xmlns:a16="http://schemas.microsoft.com/office/drawing/2014/main" val="3298605247"/>
                  </a:ext>
                </a:extLst>
              </a:tr>
            </a:tbl>
          </a:graphicData>
        </a:graphic>
      </p:graphicFrame>
      <p:sp>
        <p:nvSpPr>
          <p:cNvPr id="13" name="ZoneTexte 12">
            <a:extLst>
              <a:ext uri="{FF2B5EF4-FFF2-40B4-BE49-F238E27FC236}">
                <a16:creationId xmlns:a16="http://schemas.microsoft.com/office/drawing/2014/main" id="{FB298EAC-7DBD-4707-AD22-5C3125CC776B}"/>
              </a:ext>
            </a:extLst>
          </p:cNvPr>
          <p:cNvSpPr txBox="1"/>
          <p:nvPr/>
        </p:nvSpPr>
        <p:spPr>
          <a:xfrm>
            <a:off x="1258690" y="6239988"/>
            <a:ext cx="6974491" cy="533479"/>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2800">
                <a:solidFill>
                  <a:srgbClr val="F7F7F7"/>
                </a:solidFill>
                <a:latin typeface="Consolas" panose="020B0609020204030204" pitchFamily="49" charset="0"/>
              </a:rPr>
              <a:t>Set-</a:t>
            </a:r>
            <a:r>
              <a:rPr lang="fr-FR" sz="2800" err="1">
                <a:solidFill>
                  <a:srgbClr val="F7F7F7"/>
                </a:solidFill>
                <a:latin typeface="Consolas" panose="020B0609020204030204" pitchFamily="49" charset="0"/>
              </a:rPr>
              <a:t>ExecutionPolicy</a:t>
            </a:r>
            <a:r>
              <a:rPr lang="fr-FR" sz="2800">
                <a:solidFill>
                  <a:srgbClr val="F7F7F7"/>
                </a:solidFill>
                <a:latin typeface="Consolas" panose="020B0609020204030204" pitchFamily="49" charset="0"/>
              </a:rPr>
              <a:t> Bypass</a:t>
            </a:r>
            <a:endParaRPr lang="fr-FR" sz="2800">
              <a:solidFill>
                <a:srgbClr val="F7F7F7"/>
              </a:solidFill>
              <a:latin typeface="Consolas" panose="020B0609020204030204" pitchFamily="49" charset="0"/>
              <a:ea typeface="Montserrat Light" charset="0"/>
              <a:cs typeface="Montserrat Light" charset="0"/>
              <a:sym typeface="Arial"/>
            </a:endParaRPr>
          </a:p>
        </p:txBody>
      </p:sp>
      <p:sp>
        <p:nvSpPr>
          <p:cNvPr id="14" name="ZoneTexte 13">
            <a:extLst>
              <a:ext uri="{FF2B5EF4-FFF2-40B4-BE49-F238E27FC236}">
                <a16:creationId xmlns:a16="http://schemas.microsoft.com/office/drawing/2014/main" id="{5AE977B3-F2CB-479B-8CA2-29DCC85A0A3B}"/>
              </a:ext>
            </a:extLst>
          </p:cNvPr>
          <p:cNvSpPr txBox="1"/>
          <p:nvPr/>
        </p:nvSpPr>
        <p:spPr>
          <a:xfrm>
            <a:off x="1258689" y="7163268"/>
            <a:ext cx="11272519" cy="410369"/>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2000" dirty="0">
                <a:solidFill>
                  <a:srgbClr val="F7F7F7"/>
                </a:solidFill>
                <a:latin typeface="Consolas" panose="020B0609020204030204" pitchFamily="49" charset="0"/>
              </a:rPr>
              <a:t>Powershell.exe –</a:t>
            </a:r>
            <a:r>
              <a:rPr lang="fr-FR" sz="2000" dirty="0" err="1">
                <a:solidFill>
                  <a:srgbClr val="F7F7F7"/>
                </a:solidFill>
                <a:latin typeface="Consolas" panose="020B0609020204030204" pitchFamily="49" charset="0"/>
              </a:rPr>
              <a:t>ExecutionPolicy</a:t>
            </a:r>
            <a:r>
              <a:rPr lang="fr-FR" sz="2000" dirty="0">
                <a:solidFill>
                  <a:srgbClr val="F7F7F7"/>
                </a:solidFill>
                <a:latin typeface="Consolas" panose="020B0609020204030204" pitchFamily="49" charset="0"/>
              </a:rPr>
              <a:t> Bypass –File "C:\chemin\monscript.ps1</a:t>
            </a:r>
            <a:endParaRPr lang="fr-FR" sz="2000" dirty="0">
              <a:solidFill>
                <a:srgbClr val="F7F7F7"/>
              </a:solidFill>
              <a:latin typeface="Consolas" panose="020B0609020204030204" pitchFamily="49" charset="0"/>
              <a:ea typeface="Montserrat Light" charset="0"/>
              <a:cs typeface="Montserrat Light" charset="0"/>
              <a:sym typeface="Arial"/>
            </a:endParaRPr>
          </a:p>
        </p:txBody>
      </p:sp>
    </p:spTree>
    <p:extLst>
      <p:ext uri="{BB962C8B-B14F-4D97-AF65-F5344CB8AC3E}">
        <p14:creationId xmlns:p14="http://schemas.microsoft.com/office/powerpoint/2010/main" val="3816912"/>
      </p:ext>
    </p:extLst>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47</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Scripts &amp; Fonctions</a:t>
            </a:r>
            <a:endParaRPr b="1">
              <a:solidFill>
                <a:srgbClr val="353533"/>
              </a:solidFill>
              <a:latin typeface="Montserrat Semi" charset="0"/>
              <a:ea typeface="Montserrat Semi" charset="0"/>
              <a:cs typeface="Montserrat Semi" charset="0"/>
            </a:endParaRPr>
          </a:p>
        </p:txBody>
      </p:sp>
      <p:sp>
        <p:nvSpPr>
          <p:cNvPr id="28" name="Shape 199"/>
          <p:cNvSpPr/>
          <p:nvPr/>
        </p:nvSpPr>
        <p:spPr>
          <a:xfrm>
            <a:off x="1258690" y="1521444"/>
            <a:ext cx="11469026"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p>
            <a:pPr lvl="8" indent="0" algn="l">
              <a:spcBef>
                <a:spcPts val="1000"/>
              </a:spcBef>
              <a:defRPr sz="1800"/>
            </a:pPr>
            <a:r>
              <a:rPr lang="fr-FR" sz="2200" b="1">
                <a:solidFill>
                  <a:srgbClr val="BE1911"/>
                </a:solidFill>
                <a:latin typeface="Montserrat Semi" charset="0"/>
                <a:ea typeface="Montserrat Semi" charset="0"/>
                <a:cs typeface="Montserrat Semi" charset="0"/>
                <a:sym typeface="Calibri"/>
              </a:rPr>
              <a:t>Les Fonctions</a:t>
            </a: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Une fonction est un morceau de code "nommé".</a:t>
            </a: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Une fois exécutée, la fonction est chargée en mémoire dans la session </a:t>
            </a:r>
            <a:r>
              <a:rPr lang="fr-FR" sz="1800" err="1">
                <a:solidFill>
                  <a:srgbClr val="353533"/>
                </a:solidFill>
                <a:latin typeface="Montserrat Light" charset="0"/>
                <a:ea typeface="Montserrat Light" charset="0"/>
                <a:cs typeface="Montserrat Light" charset="0"/>
                <a:sym typeface="Arial"/>
              </a:rPr>
              <a:t>Powershell</a:t>
            </a:r>
            <a:r>
              <a:rPr lang="fr-FR" sz="1800">
                <a:solidFill>
                  <a:srgbClr val="353533"/>
                </a:solidFill>
                <a:latin typeface="Montserrat Light" charset="0"/>
                <a:ea typeface="Montserrat Light" charset="0"/>
                <a:cs typeface="Montserrat Light" charset="0"/>
                <a:sym typeface="Arial"/>
              </a:rPr>
              <a:t> </a:t>
            </a:r>
            <a:r>
              <a:rPr lang="fr-FR" sz="1800" b="1">
                <a:solidFill>
                  <a:srgbClr val="353533"/>
                </a:solidFill>
                <a:latin typeface="Montserrat Light" charset="0"/>
                <a:ea typeface="Montserrat Light" charset="0"/>
                <a:cs typeface="Montserrat Light" charset="0"/>
                <a:sym typeface="Arial"/>
              </a:rPr>
              <a:t>en cours</a:t>
            </a:r>
            <a:r>
              <a:rPr lang="fr-FR" sz="1800">
                <a:solidFill>
                  <a:srgbClr val="353533"/>
                </a:solidFill>
                <a:latin typeface="Montserrat Light" charset="0"/>
                <a:ea typeface="Montserrat Light" charset="0"/>
                <a:cs typeface="Montserrat Light" charset="0"/>
                <a:sym typeface="Arial"/>
              </a:rPr>
              <a:t>.</a:t>
            </a: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Elle devient une commande "comme une autre". </a:t>
            </a: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#5</a:t>
            </a:r>
            <a:endParaRPr sz="3500">
              <a:latin typeface="Montserrat Light" charset="0"/>
              <a:ea typeface="Montserrat Light" charset="0"/>
              <a:cs typeface="Montserrat Light" charset="0"/>
            </a:endParaRPr>
          </a:p>
        </p:txBody>
      </p:sp>
    </p:spTree>
    <p:extLst>
      <p:ext uri="{BB962C8B-B14F-4D97-AF65-F5344CB8AC3E}">
        <p14:creationId xmlns:p14="http://schemas.microsoft.com/office/powerpoint/2010/main" val="175781112"/>
      </p:ext>
    </p:extLst>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48</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Scripts &amp; Fonctions</a:t>
            </a:r>
            <a:endParaRPr b="1">
              <a:solidFill>
                <a:srgbClr val="353533"/>
              </a:solidFill>
              <a:latin typeface="Montserrat Semi" charset="0"/>
              <a:ea typeface="Montserrat Semi" charset="0"/>
              <a:cs typeface="Montserrat Semi" charset="0"/>
            </a:endParaRPr>
          </a:p>
        </p:txBody>
      </p:sp>
      <p:sp>
        <p:nvSpPr>
          <p:cNvPr id="6" name="ZoneTexte 5">
            <a:extLst>
              <a:ext uri="{FF2B5EF4-FFF2-40B4-BE49-F238E27FC236}">
                <a16:creationId xmlns:a16="http://schemas.microsoft.com/office/drawing/2014/main" id="{B28CF020-9B13-481F-8FD7-12918CE62E73}"/>
              </a:ext>
            </a:extLst>
          </p:cNvPr>
          <p:cNvSpPr txBox="1"/>
          <p:nvPr/>
        </p:nvSpPr>
        <p:spPr>
          <a:xfrm>
            <a:off x="1258690" y="3269395"/>
            <a:ext cx="11482694" cy="1087477"/>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1600">
                <a:solidFill>
                  <a:srgbClr val="9872A2"/>
                </a:solidFill>
                <a:latin typeface="Consolas" panose="020B0609020204030204" pitchFamily="49" charset="0"/>
              </a:rPr>
              <a:t>function</a:t>
            </a:r>
            <a:r>
              <a:rPr lang="en-US" sz="1600">
                <a:solidFill>
                  <a:srgbClr val="C5C8C6"/>
                </a:solidFill>
                <a:latin typeface="Consolas" panose="020B0609020204030204" pitchFamily="49" charset="0"/>
              </a:rPr>
              <a:t> </a:t>
            </a:r>
            <a:r>
              <a:rPr lang="en-US" sz="1600">
                <a:solidFill>
                  <a:srgbClr val="CE6700"/>
                </a:solidFill>
                <a:latin typeface="Consolas" panose="020B0609020204030204" pitchFamily="49" charset="0"/>
              </a:rPr>
              <a:t>Write-Presentation</a:t>
            </a:r>
            <a:r>
              <a:rPr lang="en-US" sz="1600">
                <a:solidFill>
                  <a:srgbClr val="C5C8C6"/>
                </a:solidFill>
                <a:latin typeface="Consolas" panose="020B0609020204030204" pitchFamily="49" charset="0"/>
              </a:rPr>
              <a:t> (</a:t>
            </a:r>
            <a:r>
              <a:rPr lang="en-US" sz="1600">
                <a:solidFill>
                  <a:srgbClr val="676867"/>
                </a:solidFill>
                <a:latin typeface="Consolas" panose="020B0609020204030204" pitchFamily="49" charset="0"/>
              </a:rPr>
              <a:t>$</a:t>
            </a:r>
            <a:r>
              <a:rPr lang="en-US" sz="1600">
                <a:solidFill>
                  <a:srgbClr val="6089B4"/>
                </a:solidFill>
                <a:latin typeface="Consolas" panose="020B0609020204030204" pitchFamily="49" charset="0"/>
              </a:rPr>
              <a:t>name</a:t>
            </a:r>
            <a:r>
              <a:rPr lang="en-US" sz="1600">
                <a:solidFill>
                  <a:srgbClr val="676867"/>
                </a:solidFill>
                <a:latin typeface="Consolas" panose="020B0609020204030204" pitchFamily="49" charset="0"/>
              </a:rPr>
              <a:t>,</a:t>
            </a:r>
            <a:r>
              <a:rPr lang="en-US" sz="1600">
                <a:solidFill>
                  <a:srgbClr val="C5C8C6"/>
                </a:solidFill>
                <a:latin typeface="Consolas" panose="020B0609020204030204" pitchFamily="49" charset="0"/>
              </a:rPr>
              <a:t> </a:t>
            </a:r>
            <a:r>
              <a:rPr lang="en-US" sz="1600">
                <a:solidFill>
                  <a:srgbClr val="676867"/>
                </a:solidFill>
                <a:latin typeface="Consolas" panose="020B0609020204030204" pitchFamily="49" charset="0"/>
              </a:rPr>
              <a:t>$</a:t>
            </a:r>
            <a:r>
              <a:rPr lang="en-US" sz="1600">
                <a:solidFill>
                  <a:srgbClr val="6089B4"/>
                </a:solidFill>
                <a:latin typeface="Consolas" panose="020B0609020204030204" pitchFamily="49" charset="0"/>
              </a:rPr>
              <a:t>age</a:t>
            </a:r>
            <a:r>
              <a:rPr lang="en-US" sz="1600">
                <a:solidFill>
                  <a:srgbClr val="C5C8C6"/>
                </a:solidFill>
                <a:latin typeface="Consolas" panose="020B0609020204030204" pitchFamily="49" charset="0"/>
              </a:rPr>
              <a:t>)</a:t>
            </a:r>
          </a:p>
          <a:p>
            <a:pPr algn="l"/>
            <a:r>
              <a:rPr lang="en-US" sz="1600">
                <a:solidFill>
                  <a:srgbClr val="C5C8C6"/>
                </a:solidFill>
                <a:latin typeface="Consolas" panose="020B0609020204030204" pitchFamily="49" charset="0"/>
              </a:rPr>
              <a:t>{ </a:t>
            </a:r>
          </a:p>
          <a:p>
            <a:pPr algn="l"/>
            <a:r>
              <a:rPr lang="en-US" sz="1600">
                <a:solidFill>
                  <a:srgbClr val="9AA83A"/>
                </a:solidFill>
                <a:latin typeface="Consolas" panose="020B0609020204030204" pitchFamily="49" charset="0"/>
              </a:rPr>
              <a:t>	"Bonjour </a:t>
            </a:r>
            <a:r>
              <a:rPr lang="en-US" sz="1600">
                <a:solidFill>
                  <a:srgbClr val="676867"/>
                </a:solidFill>
                <a:latin typeface="Consolas" panose="020B0609020204030204" pitchFamily="49" charset="0"/>
              </a:rPr>
              <a:t>$</a:t>
            </a:r>
            <a:r>
              <a:rPr lang="en-US" sz="1600">
                <a:solidFill>
                  <a:srgbClr val="6089B4"/>
                </a:solidFill>
                <a:latin typeface="Consolas" panose="020B0609020204030204" pitchFamily="49" charset="0"/>
              </a:rPr>
              <a:t>name</a:t>
            </a:r>
            <a:r>
              <a:rPr lang="en-US" sz="1600">
                <a:solidFill>
                  <a:srgbClr val="9AA83A"/>
                </a:solidFill>
                <a:latin typeface="Consolas" panose="020B0609020204030204" pitchFamily="49" charset="0"/>
              </a:rPr>
              <a:t>, Tu as </a:t>
            </a:r>
            <a:r>
              <a:rPr lang="en-US" sz="1600">
                <a:solidFill>
                  <a:srgbClr val="676867"/>
                </a:solidFill>
                <a:latin typeface="Consolas" panose="020B0609020204030204" pitchFamily="49" charset="0"/>
              </a:rPr>
              <a:t>$</a:t>
            </a:r>
            <a:r>
              <a:rPr lang="en-US" sz="1600">
                <a:solidFill>
                  <a:srgbClr val="6089B4"/>
                </a:solidFill>
                <a:latin typeface="Consolas" panose="020B0609020204030204" pitchFamily="49" charset="0"/>
              </a:rPr>
              <a:t>age</a:t>
            </a:r>
            <a:r>
              <a:rPr lang="en-US" sz="1600">
                <a:solidFill>
                  <a:srgbClr val="9AA83A"/>
                </a:solidFill>
                <a:latin typeface="Consolas" panose="020B0609020204030204" pitchFamily="49" charset="0"/>
              </a:rPr>
              <a:t> </a:t>
            </a:r>
            <a:r>
              <a:rPr lang="en-US" sz="1600" err="1">
                <a:solidFill>
                  <a:srgbClr val="9AA83A"/>
                </a:solidFill>
                <a:latin typeface="Consolas" panose="020B0609020204030204" pitchFamily="49" charset="0"/>
              </a:rPr>
              <a:t>ans</a:t>
            </a:r>
            <a:r>
              <a:rPr lang="en-US" sz="1600">
                <a:solidFill>
                  <a:srgbClr val="9AA83A"/>
                </a:solidFill>
                <a:latin typeface="Consolas" panose="020B0609020204030204" pitchFamily="49" charset="0"/>
              </a:rPr>
              <a:t>"</a:t>
            </a:r>
            <a:r>
              <a:rPr lang="en-US" sz="1600">
                <a:solidFill>
                  <a:srgbClr val="C5C8C6"/>
                </a:solidFill>
                <a:latin typeface="Consolas" panose="020B0609020204030204" pitchFamily="49" charset="0"/>
              </a:rPr>
              <a:t> </a:t>
            </a:r>
          </a:p>
          <a:p>
            <a:pPr algn="l"/>
            <a:r>
              <a:rPr lang="en-US" sz="1600">
                <a:solidFill>
                  <a:srgbClr val="C5C8C6"/>
                </a:solidFill>
                <a:latin typeface="Consolas" panose="020B0609020204030204" pitchFamily="49" charset="0"/>
              </a:rPr>
              <a:t>}</a:t>
            </a:r>
          </a:p>
        </p:txBody>
      </p:sp>
      <p:sp>
        <p:nvSpPr>
          <p:cNvPr id="2" name="ZoneTexte 1">
            <a:extLst>
              <a:ext uri="{FF2B5EF4-FFF2-40B4-BE49-F238E27FC236}">
                <a16:creationId xmlns:a16="http://schemas.microsoft.com/office/drawing/2014/main" id="{1AFF9B32-6C13-4722-AB3E-5CEB0E97F80F}"/>
              </a:ext>
            </a:extLst>
          </p:cNvPr>
          <p:cNvSpPr txBox="1"/>
          <p:nvPr/>
        </p:nvSpPr>
        <p:spPr>
          <a:xfrm>
            <a:off x="1258690" y="5113906"/>
            <a:ext cx="11482694" cy="718145"/>
          </a:xfrm>
          <a:prstGeom prst="rect">
            <a:avLst/>
          </a:prstGeom>
          <a:solidFill>
            <a:srgbClr val="BE121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kumimoji="0" lang="fr-FR" sz="2000" b="1" i="0" u="none" strike="noStrike" cap="none" spc="0" normalizeH="0" baseline="0">
                <a:ln>
                  <a:noFill/>
                </a:ln>
                <a:solidFill>
                  <a:schemeClr val="bg1"/>
                </a:solidFill>
                <a:effectLst/>
                <a:uFillTx/>
                <a:latin typeface="Montserrat" panose="00000500000000000000" pitchFamily="2" charset="0"/>
                <a:sym typeface="Helvetica Light"/>
              </a:rPr>
              <a:t>Si vous répéter au moins deux fois un ensemble de commande pour effectuer une opération, c'est que vous devriez en faire une fonction.</a:t>
            </a:r>
          </a:p>
        </p:txBody>
      </p:sp>
      <p:sp>
        <p:nvSpPr>
          <p:cNvPr id="8" name="Shape 199">
            <a:extLst>
              <a:ext uri="{FF2B5EF4-FFF2-40B4-BE49-F238E27FC236}">
                <a16:creationId xmlns:a16="http://schemas.microsoft.com/office/drawing/2014/main" id="{A6B6508F-A2E9-401A-A17A-A085D79BA078}"/>
              </a:ext>
            </a:extLst>
          </p:cNvPr>
          <p:cNvSpPr/>
          <p:nvPr/>
        </p:nvSpPr>
        <p:spPr>
          <a:xfrm>
            <a:off x="1272358" y="1395267"/>
            <a:ext cx="11469026"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p>
            <a:pPr lvl="8" indent="0" algn="l">
              <a:spcBef>
                <a:spcPts val="1000"/>
              </a:spcBef>
              <a:defRPr sz="1800"/>
            </a:pPr>
            <a:r>
              <a:rPr lang="fr-FR" sz="2200" b="1">
                <a:solidFill>
                  <a:srgbClr val="BE1911"/>
                </a:solidFill>
                <a:latin typeface="Montserrat Semi" charset="0"/>
                <a:ea typeface="Montserrat Semi" charset="0"/>
                <a:cs typeface="Montserrat Semi" charset="0"/>
                <a:sym typeface="Calibri"/>
              </a:rPr>
              <a:t>Les Fonctions : La syntaxe de base.</a:t>
            </a:r>
          </a:p>
          <a:p>
            <a:pPr lvl="8" indent="0" algn="l">
              <a:spcBef>
                <a:spcPts val="1000"/>
              </a:spcBef>
              <a:defRPr sz="1800"/>
            </a:pPr>
            <a:endParaRPr lang="fr-FR" sz="2200" b="1">
              <a:solidFill>
                <a:srgbClr val="BE1911"/>
              </a:solidFill>
              <a:latin typeface="Montserrat Semi" charset="0"/>
              <a:ea typeface="Montserrat Semi" charset="0"/>
              <a:cs typeface="Montserrat Semi" charset="0"/>
              <a:sym typeface="Calibri"/>
            </a:endParaRP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Une fonction est définie par le mot clé "</a:t>
            </a:r>
            <a:r>
              <a:rPr lang="fr-FR" sz="1800" b="1" err="1">
                <a:solidFill>
                  <a:srgbClr val="353533"/>
                </a:solidFill>
                <a:latin typeface="Montserrat Light" charset="0"/>
                <a:ea typeface="Montserrat Light" charset="0"/>
                <a:cs typeface="Montserrat Light" charset="0"/>
                <a:sym typeface="Arial"/>
              </a:rPr>
              <a:t>function</a:t>
            </a:r>
            <a:r>
              <a:rPr lang="fr-FR" sz="1800">
                <a:solidFill>
                  <a:srgbClr val="353533"/>
                </a:solidFill>
                <a:latin typeface="Montserrat Light" charset="0"/>
                <a:ea typeface="Montserrat Light" charset="0"/>
                <a:cs typeface="Montserrat Light" charset="0"/>
                <a:sym typeface="Arial"/>
              </a:rPr>
              <a:t>", son nom et optionnellement des paramètres. </a:t>
            </a: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#5</a:t>
            </a:r>
            <a:endParaRPr sz="3500">
              <a:latin typeface="Montserrat Light" charset="0"/>
              <a:ea typeface="Montserrat Light" charset="0"/>
              <a:cs typeface="Montserrat Light" charset="0"/>
            </a:endParaRPr>
          </a:p>
        </p:txBody>
      </p:sp>
    </p:spTree>
    <p:extLst>
      <p:ext uri="{BB962C8B-B14F-4D97-AF65-F5344CB8AC3E}">
        <p14:creationId xmlns:p14="http://schemas.microsoft.com/office/powerpoint/2010/main" val="3227903436"/>
      </p:ext>
    </p:extLst>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49</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Scripts &amp; Fonctions</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#5</a:t>
            </a:r>
            <a:endParaRPr sz="3500">
              <a:latin typeface="Montserrat Light" charset="0"/>
              <a:ea typeface="Montserrat Light" charset="0"/>
              <a:cs typeface="Montserrat Light" charset="0"/>
            </a:endParaRPr>
          </a:p>
        </p:txBody>
      </p:sp>
      <p:sp>
        <p:nvSpPr>
          <p:cNvPr id="6" name="ZoneTexte 5">
            <a:extLst>
              <a:ext uri="{FF2B5EF4-FFF2-40B4-BE49-F238E27FC236}">
                <a16:creationId xmlns:a16="http://schemas.microsoft.com/office/drawing/2014/main" id="{B28CF020-9B13-481F-8FD7-12918CE62E73}"/>
              </a:ext>
            </a:extLst>
          </p:cNvPr>
          <p:cNvSpPr txBox="1"/>
          <p:nvPr/>
        </p:nvSpPr>
        <p:spPr>
          <a:xfrm>
            <a:off x="1272358" y="2520996"/>
            <a:ext cx="11482694" cy="3303468"/>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1600">
                <a:solidFill>
                  <a:srgbClr val="9872A2"/>
                </a:solidFill>
                <a:latin typeface="Consolas" panose="020B0609020204030204" pitchFamily="49" charset="0"/>
              </a:rPr>
              <a:t>function</a:t>
            </a:r>
            <a:r>
              <a:rPr lang="en-US" sz="1600">
                <a:solidFill>
                  <a:srgbClr val="C5C8C6"/>
                </a:solidFill>
                <a:latin typeface="Consolas" panose="020B0609020204030204" pitchFamily="49" charset="0"/>
              </a:rPr>
              <a:t> </a:t>
            </a:r>
            <a:r>
              <a:rPr lang="en-US" sz="1600">
                <a:solidFill>
                  <a:srgbClr val="CE6700"/>
                </a:solidFill>
                <a:latin typeface="Consolas" panose="020B0609020204030204" pitchFamily="49" charset="0"/>
              </a:rPr>
              <a:t>Write-Presentation</a:t>
            </a:r>
            <a:r>
              <a:rPr lang="en-US" sz="1600">
                <a:solidFill>
                  <a:srgbClr val="C5C8C6"/>
                </a:solidFill>
                <a:latin typeface="Consolas" panose="020B0609020204030204" pitchFamily="49" charset="0"/>
              </a:rPr>
              <a:t> </a:t>
            </a:r>
          </a:p>
          <a:p>
            <a:pPr algn="l"/>
            <a:r>
              <a:rPr lang="en-US" sz="1600">
                <a:solidFill>
                  <a:srgbClr val="C5C8C6"/>
                </a:solidFill>
                <a:latin typeface="Consolas" panose="020B0609020204030204" pitchFamily="49" charset="0"/>
              </a:rPr>
              <a:t>{</a:t>
            </a:r>
          </a:p>
          <a:p>
            <a:pPr algn="l"/>
            <a:r>
              <a:rPr lang="en-US" sz="1600">
                <a:solidFill>
                  <a:srgbClr val="9872A2"/>
                </a:solidFill>
                <a:latin typeface="Consolas" panose="020B0609020204030204" pitchFamily="49" charset="0"/>
              </a:rPr>
              <a:t>	</a:t>
            </a:r>
            <a:r>
              <a:rPr lang="en-US" sz="1600" err="1">
                <a:solidFill>
                  <a:srgbClr val="9872A2"/>
                </a:solidFill>
                <a:latin typeface="Consolas" panose="020B0609020204030204" pitchFamily="49" charset="0"/>
              </a:rPr>
              <a:t>param</a:t>
            </a:r>
            <a:endParaRPr lang="en-US" sz="1600">
              <a:solidFill>
                <a:srgbClr val="C5C8C6"/>
              </a:solidFill>
              <a:latin typeface="Consolas" panose="020B0609020204030204" pitchFamily="49" charset="0"/>
            </a:endParaRPr>
          </a:p>
          <a:p>
            <a:pPr algn="l"/>
            <a:r>
              <a:rPr lang="en-US" sz="1600">
                <a:solidFill>
                  <a:srgbClr val="676867"/>
                </a:solidFill>
                <a:latin typeface="Consolas" panose="020B0609020204030204" pitchFamily="49" charset="0"/>
              </a:rPr>
              <a:t>	(</a:t>
            </a:r>
            <a:endParaRPr lang="en-US" sz="1600">
              <a:solidFill>
                <a:srgbClr val="C5C8C6"/>
              </a:solidFill>
              <a:latin typeface="Consolas" panose="020B0609020204030204" pitchFamily="49" charset="0"/>
            </a:endParaRPr>
          </a:p>
          <a:p>
            <a:pPr algn="l"/>
            <a:r>
              <a:rPr lang="en-US" sz="1600">
                <a:solidFill>
                  <a:srgbClr val="6089B4"/>
                </a:solidFill>
                <a:latin typeface="Consolas" panose="020B0609020204030204" pitchFamily="49" charset="0"/>
              </a:rPr>
              <a:t>		[Parameter</a:t>
            </a:r>
            <a:r>
              <a:rPr lang="en-US" sz="1600">
                <a:solidFill>
                  <a:srgbClr val="D0B344"/>
                </a:solidFill>
                <a:latin typeface="Consolas" panose="020B0609020204030204" pitchFamily="49" charset="0"/>
              </a:rPr>
              <a:t>(</a:t>
            </a:r>
            <a:r>
              <a:rPr lang="en-US" sz="1600">
                <a:solidFill>
                  <a:srgbClr val="408080"/>
                </a:solidFill>
                <a:latin typeface="Consolas" panose="020B0609020204030204" pitchFamily="49" charset="0"/>
              </a:rPr>
              <a:t>Mandatory</a:t>
            </a:r>
            <a:r>
              <a:rPr lang="en-US" sz="1600">
                <a:solidFill>
                  <a:srgbClr val="D0B344"/>
                </a:solidFill>
                <a:latin typeface="Consolas" panose="020B0609020204030204" pitchFamily="49" charset="0"/>
              </a:rPr>
              <a:t>=</a:t>
            </a:r>
            <a:r>
              <a:rPr lang="en-US" sz="1600">
                <a:solidFill>
                  <a:srgbClr val="6089B4"/>
                </a:solidFill>
                <a:latin typeface="Consolas" panose="020B0609020204030204" pitchFamily="49" charset="0"/>
              </a:rPr>
              <a:t>$</a:t>
            </a:r>
            <a:r>
              <a:rPr lang="en-US" sz="1600" err="1">
                <a:solidFill>
                  <a:srgbClr val="6089B4"/>
                </a:solidFill>
                <a:latin typeface="Consolas" panose="020B0609020204030204" pitchFamily="49" charset="0"/>
              </a:rPr>
              <a:t>true</a:t>
            </a:r>
            <a:r>
              <a:rPr lang="en-US" sz="1600" err="1">
                <a:solidFill>
                  <a:srgbClr val="D0B344"/>
                </a:solidFill>
                <a:latin typeface="Consolas" panose="020B0609020204030204" pitchFamily="49" charset="0"/>
              </a:rPr>
              <a:t>,</a:t>
            </a:r>
            <a:r>
              <a:rPr lang="en-US" sz="1600" err="1">
                <a:solidFill>
                  <a:srgbClr val="408080"/>
                </a:solidFill>
                <a:latin typeface="Consolas" panose="020B0609020204030204" pitchFamily="49" charset="0"/>
              </a:rPr>
              <a:t>Position</a:t>
            </a:r>
            <a:r>
              <a:rPr lang="en-US" sz="1600">
                <a:solidFill>
                  <a:srgbClr val="D0B344"/>
                </a:solidFill>
                <a:latin typeface="Consolas" panose="020B0609020204030204" pitchFamily="49" charset="0"/>
              </a:rPr>
              <a:t>=</a:t>
            </a:r>
            <a:r>
              <a:rPr lang="en-US" sz="1600">
                <a:solidFill>
                  <a:srgbClr val="6089B4"/>
                </a:solidFill>
                <a:latin typeface="Consolas" panose="020B0609020204030204" pitchFamily="49" charset="0"/>
              </a:rPr>
              <a:t>0</a:t>
            </a:r>
            <a:r>
              <a:rPr lang="en-US" sz="1600">
                <a:solidFill>
                  <a:srgbClr val="D0B344"/>
                </a:solidFill>
                <a:latin typeface="Consolas" panose="020B0609020204030204" pitchFamily="49" charset="0"/>
              </a:rPr>
              <a:t>)</a:t>
            </a:r>
            <a:r>
              <a:rPr lang="en-US" sz="1600">
                <a:solidFill>
                  <a:srgbClr val="6089B4"/>
                </a:solidFill>
                <a:latin typeface="Consolas" panose="020B0609020204030204" pitchFamily="49" charset="0"/>
              </a:rPr>
              <a:t>]</a:t>
            </a:r>
            <a:endParaRPr lang="en-US" sz="1600">
              <a:solidFill>
                <a:srgbClr val="C5C8C6"/>
              </a:solidFill>
              <a:latin typeface="Consolas" panose="020B0609020204030204" pitchFamily="49" charset="0"/>
            </a:endParaRPr>
          </a:p>
          <a:p>
            <a:pPr algn="l"/>
            <a:r>
              <a:rPr lang="en-US" sz="1600">
                <a:solidFill>
                  <a:srgbClr val="D0B344"/>
                </a:solidFill>
                <a:latin typeface="Consolas" panose="020B0609020204030204" pitchFamily="49" charset="0"/>
              </a:rPr>
              <a:t>		[String]</a:t>
            </a:r>
            <a:r>
              <a:rPr lang="en-US" sz="1600">
                <a:solidFill>
                  <a:srgbClr val="676867"/>
                </a:solidFill>
                <a:latin typeface="Consolas" panose="020B0609020204030204" pitchFamily="49" charset="0"/>
              </a:rPr>
              <a:t>$</a:t>
            </a:r>
            <a:r>
              <a:rPr lang="en-US" sz="1600">
                <a:solidFill>
                  <a:srgbClr val="6089B4"/>
                </a:solidFill>
                <a:latin typeface="Consolas" panose="020B0609020204030204" pitchFamily="49" charset="0"/>
              </a:rPr>
              <a:t>name</a:t>
            </a:r>
            <a:r>
              <a:rPr lang="en-US" sz="1600">
                <a:solidFill>
                  <a:srgbClr val="676867"/>
                </a:solidFill>
                <a:latin typeface="Consolas" panose="020B0609020204030204" pitchFamily="49" charset="0"/>
              </a:rPr>
              <a:t>,</a:t>
            </a:r>
            <a:endParaRPr lang="en-US" sz="1600">
              <a:solidFill>
                <a:srgbClr val="C5C8C6"/>
              </a:solidFill>
              <a:latin typeface="Consolas" panose="020B0609020204030204" pitchFamily="49" charset="0"/>
            </a:endParaRPr>
          </a:p>
          <a:p>
            <a:pPr algn="l"/>
            <a:r>
              <a:rPr lang="en-US" sz="1600">
                <a:solidFill>
                  <a:srgbClr val="6089B4"/>
                </a:solidFill>
                <a:latin typeface="Consolas" panose="020B0609020204030204" pitchFamily="49" charset="0"/>
              </a:rPr>
              <a:t>		[Parameter</a:t>
            </a:r>
            <a:r>
              <a:rPr lang="en-US" sz="1600">
                <a:solidFill>
                  <a:srgbClr val="D0B344"/>
                </a:solidFill>
                <a:latin typeface="Consolas" panose="020B0609020204030204" pitchFamily="49" charset="0"/>
              </a:rPr>
              <a:t>(</a:t>
            </a:r>
            <a:r>
              <a:rPr lang="en-US" sz="1600">
                <a:solidFill>
                  <a:srgbClr val="408080"/>
                </a:solidFill>
                <a:latin typeface="Consolas" panose="020B0609020204030204" pitchFamily="49" charset="0"/>
              </a:rPr>
              <a:t>Mandatory</a:t>
            </a:r>
            <a:r>
              <a:rPr lang="en-US" sz="1600">
                <a:solidFill>
                  <a:srgbClr val="D0B344"/>
                </a:solidFill>
                <a:latin typeface="Consolas" panose="020B0609020204030204" pitchFamily="49" charset="0"/>
              </a:rPr>
              <a:t>=</a:t>
            </a:r>
            <a:r>
              <a:rPr lang="en-US" sz="1600">
                <a:solidFill>
                  <a:srgbClr val="6089B4"/>
                </a:solidFill>
                <a:latin typeface="Consolas" panose="020B0609020204030204" pitchFamily="49" charset="0"/>
              </a:rPr>
              <a:t>$</a:t>
            </a:r>
            <a:r>
              <a:rPr lang="en-US" sz="1600" err="1">
                <a:solidFill>
                  <a:srgbClr val="6089B4"/>
                </a:solidFill>
                <a:latin typeface="Consolas" panose="020B0609020204030204" pitchFamily="49" charset="0"/>
              </a:rPr>
              <a:t>true</a:t>
            </a:r>
            <a:r>
              <a:rPr lang="en-US" sz="1600" err="1">
                <a:solidFill>
                  <a:srgbClr val="D0B344"/>
                </a:solidFill>
                <a:latin typeface="Consolas" panose="020B0609020204030204" pitchFamily="49" charset="0"/>
              </a:rPr>
              <a:t>,</a:t>
            </a:r>
            <a:r>
              <a:rPr lang="en-US" sz="1600" err="1">
                <a:solidFill>
                  <a:srgbClr val="408080"/>
                </a:solidFill>
                <a:latin typeface="Consolas" panose="020B0609020204030204" pitchFamily="49" charset="0"/>
              </a:rPr>
              <a:t>Position</a:t>
            </a:r>
            <a:r>
              <a:rPr lang="en-US" sz="1600">
                <a:solidFill>
                  <a:srgbClr val="D0B344"/>
                </a:solidFill>
                <a:latin typeface="Consolas" panose="020B0609020204030204" pitchFamily="49" charset="0"/>
              </a:rPr>
              <a:t>=</a:t>
            </a:r>
            <a:r>
              <a:rPr lang="en-US" sz="1600">
                <a:solidFill>
                  <a:srgbClr val="6089B4"/>
                </a:solidFill>
                <a:latin typeface="Consolas" panose="020B0609020204030204" pitchFamily="49" charset="0"/>
              </a:rPr>
              <a:t>1</a:t>
            </a:r>
            <a:r>
              <a:rPr lang="en-US" sz="1600">
                <a:solidFill>
                  <a:srgbClr val="D0B344"/>
                </a:solidFill>
                <a:latin typeface="Consolas" panose="020B0609020204030204" pitchFamily="49" charset="0"/>
              </a:rPr>
              <a:t>)</a:t>
            </a:r>
            <a:r>
              <a:rPr lang="en-US" sz="1600">
                <a:solidFill>
                  <a:srgbClr val="6089B4"/>
                </a:solidFill>
                <a:latin typeface="Consolas" panose="020B0609020204030204" pitchFamily="49" charset="0"/>
              </a:rPr>
              <a:t>]</a:t>
            </a:r>
            <a:endParaRPr lang="en-US" sz="1600">
              <a:solidFill>
                <a:srgbClr val="C5C8C6"/>
              </a:solidFill>
              <a:latin typeface="Consolas" panose="020B0609020204030204" pitchFamily="49" charset="0"/>
            </a:endParaRPr>
          </a:p>
          <a:p>
            <a:pPr algn="l"/>
            <a:r>
              <a:rPr lang="en-US" sz="1600">
                <a:solidFill>
                  <a:srgbClr val="D0B344"/>
                </a:solidFill>
                <a:latin typeface="Consolas" panose="020B0609020204030204" pitchFamily="49" charset="0"/>
              </a:rPr>
              <a:t>		[</a:t>
            </a:r>
            <a:r>
              <a:rPr lang="en-US" sz="1600" err="1">
                <a:solidFill>
                  <a:srgbClr val="D0B344"/>
                </a:solidFill>
                <a:latin typeface="Consolas" panose="020B0609020204030204" pitchFamily="49" charset="0"/>
              </a:rPr>
              <a:t>Int</a:t>
            </a:r>
            <a:r>
              <a:rPr lang="en-US" sz="1600">
                <a:solidFill>
                  <a:srgbClr val="D0B344"/>
                </a:solidFill>
                <a:latin typeface="Consolas" panose="020B0609020204030204" pitchFamily="49" charset="0"/>
              </a:rPr>
              <a:t>]</a:t>
            </a:r>
            <a:r>
              <a:rPr lang="en-US" sz="1600">
                <a:solidFill>
                  <a:srgbClr val="676867"/>
                </a:solidFill>
                <a:latin typeface="Consolas" panose="020B0609020204030204" pitchFamily="49" charset="0"/>
              </a:rPr>
              <a:t>$</a:t>
            </a:r>
            <a:r>
              <a:rPr lang="en-US" sz="1600">
                <a:solidFill>
                  <a:srgbClr val="6089B4"/>
                </a:solidFill>
                <a:latin typeface="Consolas" panose="020B0609020204030204" pitchFamily="49" charset="0"/>
              </a:rPr>
              <a:t>age</a:t>
            </a:r>
            <a:endParaRPr lang="en-US" sz="1600">
              <a:solidFill>
                <a:srgbClr val="C5C8C6"/>
              </a:solidFill>
              <a:latin typeface="Consolas" panose="020B0609020204030204" pitchFamily="49" charset="0"/>
            </a:endParaRPr>
          </a:p>
          <a:p>
            <a:pPr algn="l"/>
            <a:r>
              <a:rPr lang="en-US" sz="1600">
                <a:solidFill>
                  <a:srgbClr val="676867"/>
                </a:solidFill>
                <a:latin typeface="Consolas" panose="020B0609020204030204" pitchFamily="49" charset="0"/>
              </a:rPr>
              <a:t>	)</a:t>
            </a:r>
            <a:endParaRPr lang="en-US" sz="1600">
              <a:solidFill>
                <a:srgbClr val="C5C8C6"/>
              </a:solidFill>
              <a:latin typeface="Consolas" panose="020B0609020204030204" pitchFamily="49" charset="0"/>
            </a:endParaRPr>
          </a:p>
          <a:p>
            <a:pPr algn="l"/>
            <a:br>
              <a:rPr lang="en-US" sz="1600">
                <a:solidFill>
                  <a:srgbClr val="C5C8C6"/>
                </a:solidFill>
                <a:latin typeface="Consolas" panose="020B0609020204030204" pitchFamily="49" charset="0"/>
              </a:rPr>
            </a:br>
            <a:r>
              <a:rPr lang="en-US" sz="1600">
                <a:solidFill>
                  <a:srgbClr val="9AA83A"/>
                </a:solidFill>
                <a:latin typeface="Consolas" panose="020B0609020204030204" pitchFamily="49" charset="0"/>
              </a:rPr>
              <a:t>"Bonjour </a:t>
            </a:r>
            <a:r>
              <a:rPr lang="en-US" sz="1600">
                <a:solidFill>
                  <a:srgbClr val="676867"/>
                </a:solidFill>
                <a:latin typeface="Consolas" panose="020B0609020204030204" pitchFamily="49" charset="0"/>
              </a:rPr>
              <a:t>$</a:t>
            </a:r>
            <a:r>
              <a:rPr lang="en-US" sz="1600">
                <a:solidFill>
                  <a:srgbClr val="6089B4"/>
                </a:solidFill>
                <a:latin typeface="Consolas" panose="020B0609020204030204" pitchFamily="49" charset="0"/>
              </a:rPr>
              <a:t>name</a:t>
            </a:r>
            <a:r>
              <a:rPr lang="en-US" sz="1600">
                <a:solidFill>
                  <a:srgbClr val="9AA83A"/>
                </a:solidFill>
                <a:latin typeface="Consolas" panose="020B0609020204030204" pitchFamily="49" charset="0"/>
              </a:rPr>
              <a:t>, Tu as </a:t>
            </a:r>
            <a:r>
              <a:rPr lang="en-US" sz="1600">
                <a:solidFill>
                  <a:srgbClr val="676867"/>
                </a:solidFill>
                <a:latin typeface="Consolas" panose="020B0609020204030204" pitchFamily="49" charset="0"/>
              </a:rPr>
              <a:t>$</a:t>
            </a:r>
            <a:r>
              <a:rPr lang="en-US" sz="1600">
                <a:solidFill>
                  <a:srgbClr val="6089B4"/>
                </a:solidFill>
                <a:latin typeface="Consolas" panose="020B0609020204030204" pitchFamily="49" charset="0"/>
              </a:rPr>
              <a:t>age</a:t>
            </a:r>
            <a:r>
              <a:rPr lang="en-US" sz="1600">
                <a:solidFill>
                  <a:srgbClr val="9AA83A"/>
                </a:solidFill>
                <a:latin typeface="Consolas" panose="020B0609020204030204" pitchFamily="49" charset="0"/>
              </a:rPr>
              <a:t> </a:t>
            </a:r>
            <a:r>
              <a:rPr lang="en-US" sz="1600" err="1">
                <a:solidFill>
                  <a:srgbClr val="9AA83A"/>
                </a:solidFill>
                <a:latin typeface="Consolas" panose="020B0609020204030204" pitchFamily="49" charset="0"/>
              </a:rPr>
              <a:t>ans</a:t>
            </a:r>
            <a:r>
              <a:rPr lang="en-US" sz="1600">
                <a:solidFill>
                  <a:srgbClr val="9AA83A"/>
                </a:solidFill>
                <a:latin typeface="Consolas" panose="020B0609020204030204" pitchFamily="49" charset="0"/>
              </a:rPr>
              <a:t>"</a:t>
            </a:r>
            <a:endParaRPr lang="en-US" sz="1600">
              <a:solidFill>
                <a:srgbClr val="C5C8C6"/>
              </a:solidFill>
              <a:latin typeface="Consolas" panose="020B0609020204030204" pitchFamily="49" charset="0"/>
            </a:endParaRPr>
          </a:p>
          <a:p>
            <a:pPr algn="l"/>
            <a:br>
              <a:rPr lang="en-US" sz="1600">
                <a:solidFill>
                  <a:srgbClr val="C5C8C6"/>
                </a:solidFill>
                <a:latin typeface="Consolas" panose="020B0609020204030204" pitchFamily="49" charset="0"/>
              </a:rPr>
            </a:br>
            <a:r>
              <a:rPr lang="en-US" sz="1600">
                <a:solidFill>
                  <a:srgbClr val="C5C8C6"/>
                </a:solidFill>
                <a:latin typeface="Consolas" panose="020B0609020204030204" pitchFamily="49" charset="0"/>
              </a:rPr>
              <a:t>} </a:t>
            </a:r>
          </a:p>
        </p:txBody>
      </p:sp>
      <p:sp>
        <p:nvSpPr>
          <p:cNvPr id="8" name="Shape 199">
            <a:extLst>
              <a:ext uri="{FF2B5EF4-FFF2-40B4-BE49-F238E27FC236}">
                <a16:creationId xmlns:a16="http://schemas.microsoft.com/office/drawing/2014/main" id="{A6B6508F-A2E9-401A-A17A-A085D79BA078}"/>
              </a:ext>
            </a:extLst>
          </p:cNvPr>
          <p:cNvSpPr/>
          <p:nvPr/>
        </p:nvSpPr>
        <p:spPr>
          <a:xfrm>
            <a:off x="1272358" y="1395267"/>
            <a:ext cx="11469026" cy="6881422"/>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p>
            <a:pPr lvl="8" indent="0" algn="l">
              <a:spcBef>
                <a:spcPts val="1000"/>
              </a:spcBef>
              <a:defRPr sz="1800"/>
            </a:pPr>
            <a:r>
              <a:rPr lang="fr-FR" sz="2200" b="1">
                <a:solidFill>
                  <a:srgbClr val="BE1911"/>
                </a:solidFill>
                <a:latin typeface="Montserrat Semi" charset="0"/>
                <a:ea typeface="Montserrat Semi" charset="0"/>
                <a:cs typeface="Montserrat Semi" charset="0"/>
                <a:sym typeface="Calibri"/>
              </a:rPr>
              <a:t>Les Fonctions : Le bloc "Param".</a:t>
            </a: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Le bloc </a:t>
            </a:r>
            <a:r>
              <a:rPr lang="fr-FR" sz="1800" b="1">
                <a:solidFill>
                  <a:srgbClr val="353533"/>
                </a:solidFill>
                <a:latin typeface="Montserrat Light" charset="0"/>
                <a:ea typeface="Montserrat Light" charset="0"/>
                <a:cs typeface="Montserrat Light" charset="0"/>
                <a:sym typeface="Arial"/>
              </a:rPr>
              <a:t>Param</a:t>
            </a:r>
            <a:r>
              <a:rPr lang="fr-FR" sz="1800">
                <a:solidFill>
                  <a:srgbClr val="353533"/>
                </a:solidFill>
                <a:latin typeface="Montserrat Light" charset="0"/>
                <a:ea typeface="Montserrat Light" charset="0"/>
                <a:cs typeface="Montserrat Light" charset="0"/>
                <a:sym typeface="Arial"/>
              </a:rPr>
              <a:t> permet de normer sa fonction et de garantir son fonctionnement.</a:t>
            </a: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Ici l'option de paramètre </a:t>
            </a:r>
            <a:r>
              <a:rPr lang="fr-FR" sz="1800" b="1">
                <a:solidFill>
                  <a:srgbClr val="353533"/>
                </a:solidFill>
                <a:latin typeface="Montserrat Light" charset="0"/>
                <a:ea typeface="Montserrat Light" charset="0"/>
                <a:cs typeface="Montserrat Light" charset="0"/>
                <a:sym typeface="Arial"/>
              </a:rPr>
              <a:t>"</a:t>
            </a:r>
            <a:r>
              <a:rPr lang="fr-FR" sz="1800" b="1" err="1">
                <a:solidFill>
                  <a:srgbClr val="353533"/>
                </a:solidFill>
                <a:latin typeface="Montserrat Light" charset="0"/>
                <a:ea typeface="Montserrat Light" charset="0"/>
                <a:cs typeface="Montserrat Light" charset="0"/>
                <a:sym typeface="Arial"/>
              </a:rPr>
              <a:t>Mandatory</a:t>
            </a:r>
            <a:r>
              <a:rPr lang="fr-FR" sz="1800" b="1">
                <a:solidFill>
                  <a:srgbClr val="353533"/>
                </a:solidFill>
                <a:latin typeface="Montserrat Light" charset="0"/>
                <a:ea typeface="Montserrat Light" charset="0"/>
                <a:cs typeface="Montserrat Light" charset="0"/>
                <a:sym typeface="Arial"/>
              </a:rPr>
              <a:t>" </a:t>
            </a:r>
            <a:r>
              <a:rPr lang="fr-FR" sz="1800">
                <a:solidFill>
                  <a:srgbClr val="353533"/>
                </a:solidFill>
                <a:latin typeface="Montserrat Light" charset="0"/>
                <a:ea typeface="Montserrat Light" charset="0"/>
                <a:cs typeface="Montserrat Light" charset="0"/>
                <a:sym typeface="Arial"/>
              </a:rPr>
              <a:t>permettent de rendre obligatoire le renseignement d'un paramètre.</a:t>
            </a: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L'option de paramètre </a:t>
            </a:r>
            <a:r>
              <a:rPr lang="fr-FR" sz="1800" b="1">
                <a:solidFill>
                  <a:srgbClr val="353533"/>
                </a:solidFill>
                <a:latin typeface="Montserrat Light" charset="0"/>
                <a:ea typeface="Montserrat Light" charset="0"/>
                <a:cs typeface="Montserrat Light" charset="0"/>
                <a:sym typeface="Arial"/>
              </a:rPr>
              <a:t>"Position" </a:t>
            </a:r>
            <a:r>
              <a:rPr lang="fr-FR" sz="1800">
                <a:solidFill>
                  <a:srgbClr val="353533"/>
                </a:solidFill>
                <a:latin typeface="Montserrat Light" charset="0"/>
                <a:ea typeface="Montserrat Light" charset="0"/>
                <a:cs typeface="Montserrat Light" charset="0"/>
                <a:sym typeface="Arial"/>
              </a:rPr>
              <a:t>permet à la fonction de reconnaitre le paramètre par sa position dans la commande.</a:t>
            </a:r>
          </a:p>
        </p:txBody>
      </p:sp>
    </p:spTree>
    <p:extLst>
      <p:ext uri="{BB962C8B-B14F-4D97-AF65-F5344CB8AC3E}">
        <p14:creationId xmlns:p14="http://schemas.microsoft.com/office/powerpoint/2010/main" val="744302447"/>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Shape 70"/>
          <p:cNvSpPr/>
          <p:nvPr/>
        </p:nvSpPr>
        <p:spPr>
          <a:xfrm>
            <a:off x="1108189" y="2381619"/>
            <a:ext cx="10465349" cy="125675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4500">
                <a:solidFill>
                  <a:srgbClr val="535353"/>
                </a:solidFill>
                <a:latin typeface="American Typewriter"/>
                <a:ea typeface="American Typewriter"/>
                <a:cs typeface="American Typewriter"/>
                <a:sym typeface="American Typewriter"/>
              </a:defRPr>
            </a:pPr>
            <a:r>
              <a:rPr lang="fr-FR" sz="7500" b="1">
                <a:solidFill>
                  <a:srgbClr val="F7F7F7"/>
                </a:solidFill>
                <a:latin typeface="Montserrat Semi" charset="0"/>
                <a:ea typeface="Montserrat Semi" charset="0"/>
                <a:cs typeface="Montserrat Semi" charset="0"/>
              </a:rPr>
              <a:t>Les bases</a:t>
            </a:r>
            <a:endParaRPr sz="7500" b="1">
              <a:solidFill>
                <a:srgbClr val="F7F7F7"/>
              </a:solidFill>
              <a:latin typeface="Montserrat Semi" charset="0"/>
              <a:ea typeface="Montserrat Semi" charset="0"/>
              <a:cs typeface="Montserrat Semi" charset="0"/>
            </a:endParaRPr>
          </a:p>
        </p:txBody>
      </p:sp>
      <p:pic>
        <p:nvPicPr>
          <p:cNvPr id="2" name="Imag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7348" y="7947318"/>
            <a:ext cx="2656800" cy="651294"/>
          </a:xfrm>
          <a:prstGeom prst="rect">
            <a:avLst/>
          </a:prstGeom>
        </p:spPr>
      </p:pic>
    </p:spTree>
    <p:extLst>
      <p:ext uri="{BB962C8B-B14F-4D97-AF65-F5344CB8AC3E}">
        <p14:creationId xmlns:p14="http://schemas.microsoft.com/office/powerpoint/2010/main" val="1329252919"/>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50</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Scripts &amp; Fonctions</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#5</a:t>
            </a:r>
            <a:endParaRPr sz="3500">
              <a:latin typeface="Montserrat Light" charset="0"/>
              <a:ea typeface="Montserrat Light" charset="0"/>
              <a:cs typeface="Montserrat Light" charset="0"/>
            </a:endParaRPr>
          </a:p>
        </p:txBody>
      </p:sp>
      <p:sp>
        <p:nvSpPr>
          <p:cNvPr id="6" name="ZoneTexte 5">
            <a:extLst>
              <a:ext uri="{FF2B5EF4-FFF2-40B4-BE49-F238E27FC236}">
                <a16:creationId xmlns:a16="http://schemas.microsoft.com/office/drawing/2014/main" id="{B28CF020-9B13-481F-8FD7-12918CE62E73}"/>
              </a:ext>
            </a:extLst>
          </p:cNvPr>
          <p:cNvSpPr txBox="1"/>
          <p:nvPr/>
        </p:nvSpPr>
        <p:spPr>
          <a:xfrm>
            <a:off x="1272358" y="2582210"/>
            <a:ext cx="11482694" cy="5273238"/>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1600" err="1">
                <a:solidFill>
                  <a:srgbClr val="9872A2"/>
                </a:solidFill>
                <a:latin typeface="Consolas" panose="020B0609020204030204" pitchFamily="49" charset="0"/>
              </a:rPr>
              <a:t>Function</a:t>
            </a:r>
            <a:r>
              <a:rPr lang="fr-FR" sz="1600">
                <a:solidFill>
                  <a:srgbClr val="C5C8C6"/>
                </a:solidFill>
                <a:latin typeface="Consolas" panose="020B0609020204030204" pitchFamily="49" charset="0"/>
              </a:rPr>
              <a:t> </a:t>
            </a:r>
            <a:r>
              <a:rPr lang="fr-FR" sz="1600">
                <a:solidFill>
                  <a:srgbClr val="CE6700"/>
                </a:solidFill>
                <a:latin typeface="Consolas" panose="020B0609020204030204" pitchFamily="49" charset="0"/>
              </a:rPr>
              <a:t>Do-Something</a:t>
            </a:r>
            <a:r>
              <a:rPr lang="fr-FR" sz="1600">
                <a:solidFill>
                  <a:srgbClr val="C5C8C6"/>
                </a:solidFill>
                <a:latin typeface="Consolas" panose="020B0609020204030204" pitchFamily="49" charset="0"/>
              </a:rPr>
              <a:t> {</a:t>
            </a:r>
          </a:p>
          <a:p>
            <a:pPr algn="l"/>
            <a:r>
              <a:rPr lang="fr-FR" sz="1600">
                <a:solidFill>
                  <a:srgbClr val="C5C8C6"/>
                </a:solidFill>
                <a:latin typeface="Consolas" panose="020B0609020204030204" pitchFamily="49" charset="0"/>
              </a:rPr>
              <a:t>    </a:t>
            </a:r>
            <a:r>
              <a:rPr lang="fr-FR" sz="1600">
                <a:solidFill>
                  <a:srgbClr val="6089B4"/>
                </a:solidFill>
                <a:latin typeface="Consolas" panose="020B0609020204030204" pitchFamily="49" charset="0"/>
              </a:rPr>
              <a:t>[</a:t>
            </a:r>
            <a:r>
              <a:rPr lang="fr-FR" sz="1600" err="1">
                <a:solidFill>
                  <a:srgbClr val="6089B4"/>
                </a:solidFill>
                <a:latin typeface="Consolas" panose="020B0609020204030204" pitchFamily="49" charset="0"/>
              </a:rPr>
              <a:t>CmdletBinding</a:t>
            </a:r>
            <a:r>
              <a:rPr lang="fr-FR" sz="1600">
                <a:solidFill>
                  <a:srgbClr val="D0B344"/>
                </a:solidFill>
                <a:latin typeface="Consolas" panose="020B0609020204030204" pitchFamily="49" charset="0"/>
              </a:rPr>
              <a:t>()</a:t>
            </a:r>
            <a:r>
              <a:rPr lang="fr-FR" sz="1600">
                <a:solidFill>
                  <a:srgbClr val="6089B4"/>
                </a:solidFill>
                <a:latin typeface="Consolas" panose="020B0609020204030204" pitchFamily="49" charset="0"/>
              </a:rPr>
              <a:t>]</a:t>
            </a:r>
            <a:endParaRPr lang="fr-FR" sz="1600">
              <a:solidFill>
                <a:srgbClr val="C5C8C6"/>
              </a:solidFill>
              <a:latin typeface="Consolas" panose="020B0609020204030204" pitchFamily="49" charset="0"/>
            </a:endParaRPr>
          </a:p>
          <a:p>
            <a:pPr algn="l"/>
            <a:r>
              <a:rPr lang="fr-FR" sz="1600">
                <a:solidFill>
                  <a:srgbClr val="C5C8C6"/>
                </a:solidFill>
                <a:latin typeface="Consolas" panose="020B0609020204030204" pitchFamily="49" charset="0"/>
              </a:rPr>
              <a:t>    </a:t>
            </a:r>
            <a:r>
              <a:rPr lang="fr-FR" sz="1600">
                <a:solidFill>
                  <a:srgbClr val="9872A2"/>
                </a:solidFill>
                <a:latin typeface="Consolas" panose="020B0609020204030204" pitchFamily="49" charset="0"/>
              </a:rPr>
              <a:t>param</a:t>
            </a:r>
            <a:r>
              <a:rPr lang="fr-FR" sz="1600">
                <a:solidFill>
                  <a:srgbClr val="676867"/>
                </a:solidFill>
                <a:latin typeface="Consolas" panose="020B0609020204030204" pitchFamily="49" charset="0"/>
              </a:rPr>
              <a:t>(</a:t>
            </a:r>
            <a:endParaRPr lang="fr-FR" sz="1600">
              <a:solidFill>
                <a:srgbClr val="C5C8C6"/>
              </a:solidFill>
              <a:latin typeface="Consolas" panose="020B0609020204030204" pitchFamily="49" charset="0"/>
            </a:endParaRPr>
          </a:p>
          <a:p>
            <a:pPr algn="l"/>
            <a:r>
              <a:rPr lang="fr-FR" sz="1600">
                <a:solidFill>
                  <a:srgbClr val="C5C8C6"/>
                </a:solidFill>
                <a:latin typeface="Consolas" panose="020B0609020204030204" pitchFamily="49" charset="0"/>
              </a:rPr>
              <a:t>        </a:t>
            </a:r>
            <a:r>
              <a:rPr lang="fr-FR" sz="1600">
                <a:solidFill>
                  <a:srgbClr val="6089B4"/>
                </a:solidFill>
                <a:latin typeface="Consolas" panose="020B0609020204030204" pitchFamily="49" charset="0"/>
              </a:rPr>
              <a:t>[</a:t>
            </a:r>
            <a:r>
              <a:rPr lang="fr-FR" sz="1600" err="1">
                <a:solidFill>
                  <a:srgbClr val="6089B4"/>
                </a:solidFill>
                <a:latin typeface="Consolas" panose="020B0609020204030204" pitchFamily="49" charset="0"/>
              </a:rPr>
              <a:t>Parameter</a:t>
            </a:r>
            <a:r>
              <a:rPr lang="fr-FR" sz="1600">
                <a:solidFill>
                  <a:srgbClr val="D0B344"/>
                </a:solidFill>
                <a:latin typeface="Consolas" panose="020B0609020204030204" pitchFamily="49" charset="0"/>
              </a:rPr>
              <a:t>(</a:t>
            </a:r>
            <a:r>
              <a:rPr lang="fr-FR" sz="1600" err="1">
                <a:solidFill>
                  <a:srgbClr val="408080"/>
                </a:solidFill>
                <a:latin typeface="Consolas" panose="020B0609020204030204" pitchFamily="49" charset="0"/>
              </a:rPr>
              <a:t>Mandatory</a:t>
            </a:r>
            <a:r>
              <a:rPr lang="fr-FR" sz="1600">
                <a:solidFill>
                  <a:srgbClr val="D0B344"/>
                </a:solidFill>
                <a:latin typeface="Consolas" panose="020B0609020204030204" pitchFamily="49" charset="0"/>
              </a:rPr>
              <a:t>=</a:t>
            </a:r>
            <a:r>
              <a:rPr lang="fr-FR" sz="1600">
                <a:solidFill>
                  <a:srgbClr val="6089B4"/>
                </a:solidFill>
                <a:latin typeface="Consolas" panose="020B0609020204030204" pitchFamily="49" charset="0"/>
              </a:rPr>
              <a:t>$</a:t>
            </a:r>
            <a:r>
              <a:rPr lang="fr-FR" sz="1600" err="1">
                <a:solidFill>
                  <a:srgbClr val="6089B4"/>
                </a:solidFill>
                <a:latin typeface="Consolas" panose="020B0609020204030204" pitchFamily="49" charset="0"/>
              </a:rPr>
              <a:t>True</a:t>
            </a:r>
            <a:r>
              <a:rPr lang="fr-FR" sz="1600">
                <a:solidFill>
                  <a:srgbClr val="D0B344"/>
                </a:solidFill>
                <a:latin typeface="Consolas" panose="020B0609020204030204" pitchFamily="49" charset="0"/>
              </a:rPr>
              <a:t>,</a:t>
            </a:r>
            <a:endParaRPr lang="fr-FR" sz="1600">
              <a:solidFill>
                <a:srgbClr val="C5C8C6"/>
              </a:solidFill>
              <a:latin typeface="Consolas" panose="020B0609020204030204" pitchFamily="49" charset="0"/>
            </a:endParaRPr>
          </a:p>
          <a:p>
            <a:pPr algn="l"/>
            <a:r>
              <a:rPr lang="fr-FR" sz="1600">
                <a:solidFill>
                  <a:srgbClr val="D0B344"/>
                </a:solidFill>
                <a:latin typeface="Consolas" panose="020B0609020204030204" pitchFamily="49" charset="0"/>
              </a:rPr>
              <a:t>                 </a:t>
            </a:r>
            <a:r>
              <a:rPr lang="fr-FR" sz="1600" err="1">
                <a:solidFill>
                  <a:srgbClr val="408080"/>
                </a:solidFill>
                <a:latin typeface="Consolas" panose="020B0609020204030204" pitchFamily="49" charset="0"/>
              </a:rPr>
              <a:t>ValueFromPipeline</a:t>
            </a:r>
            <a:r>
              <a:rPr lang="fr-FR" sz="1600">
                <a:solidFill>
                  <a:srgbClr val="D0B344"/>
                </a:solidFill>
                <a:latin typeface="Consolas" panose="020B0609020204030204" pitchFamily="49" charset="0"/>
              </a:rPr>
              <a:t>=</a:t>
            </a:r>
            <a:r>
              <a:rPr lang="fr-FR" sz="1600">
                <a:solidFill>
                  <a:srgbClr val="6089B4"/>
                </a:solidFill>
                <a:latin typeface="Consolas" panose="020B0609020204030204" pitchFamily="49" charset="0"/>
              </a:rPr>
              <a:t>$</a:t>
            </a:r>
            <a:r>
              <a:rPr lang="fr-FR" sz="1600" err="1">
                <a:solidFill>
                  <a:srgbClr val="6089B4"/>
                </a:solidFill>
                <a:latin typeface="Consolas" panose="020B0609020204030204" pitchFamily="49" charset="0"/>
              </a:rPr>
              <a:t>True</a:t>
            </a:r>
            <a:r>
              <a:rPr lang="fr-FR" sz="1600">
                <a:solidFill>
                  <a:srgbClr val="D0B344"/>
                </a:solidFill>
                <a:latin typeface="Consolas" panose="020B0609020204030204" pitchFamily="49" charset="0"/>
              </a:rPr>
              <a:t>,</a:t>
            </a:r>
            <a:endParaRPr lang="fr-FR" sz="1600">
              <a:solidFill>
                <a:srgbClr val="C5C8C6"/>
              </a:solidFill>
              <a:latin typeface="Consolas" panose="020B0609020204030204" pitchFamily="49" charset="0"/>
            </a:endParaRPr>
          </a:p>
          <a:p>
            <a:pPr algn="l"/>
            <a:r>
              <a:rPr lang="fr-FR" sz="1600">
                <a:solidFill>
                  <a:srgbClr val="D0B344"/>
                </a:solidFill>
                <a:latin typeface="Consolas" panose="020B0609020204030204" pitchFamily="49" charset="0"/>
              </a:rPr>
              <a:t>                 </a:t>
            </a:r>
            <a:r>
              <a:rPr lang="fr-FR" sz="1600" err="1">
                <a:solidFill>
                  <a:srgbClr val="408080"/>
                </a:solidFill>
                <a:latin typeface="Consolas" panose="020B0609020204030204" pitchFamily="49" charset="0"/>
              </a:rPr>
              <a:t>ValueFromPipelineByPropertyName</a:t>
            </a:r>
            <a:r>
              <a:rPr lang="fr-FR" sz="1600">
                <a:solidFill>
                  <a:srgbClr val="D0B344"/>
                </a:solidFill>
                <a:latin typeface="Consolas" panose="020B0609020204030204" pitchFamily="49" charset="0"/>
              </a:rPr>
              <a:t>=</a:t>
            </a:r>
            <a:r>
              <a:rPr lang="fr-FR" sz="1600">
                <a:solidFill>
                  <a:srgbClr val="6089B4"/>
                </a:solidFill>
                <a:latin typeface="Consolas" panose="020B0609020204030204" pitchFamily="49" charset="0"/>
              </a:rPr>
              <a:t>$</a:t>
            </a:r>
            <a:r>
              <a:rPr lang="fr-FR" sz="1600" err="1">
                <a:solidFill>
                  <a:srgbClr val="6089B4"/>
                </a:solidFill>
                <a:latin typeface="Consolas" panose="020B0609020204030204" pitchFamily="49" charset="0"/>
              </a:rPr>
              <a:t>True</a:t>
            </a:r>
            <a:r>
              <a:rPr lang="fr-FR" sz="1600">
                <a:solidFill>
                  <a:srgbClr val="D0B344"/>
                </a:solidFill>
                <a:latin typeface="Consolas" panose="020B0609020204030204" pitchFamily="49" charset="0"/>
              </a:rPr>
              <a:t>)</a:t>
            </a:r>
            <a:r>
              <a:rPr lang="fr-FR" sz="1600">
                <a:solidFill>
                  <a:srgbClr val="6089B4"/>
                </a:solidFill>
                <a:latin typeface="Consolas" panose="020B0609020204030204" pitchFamily="49" charset="0"/>
              </a:rPr>
              <a:t>]</a:t>
            </a:r>
            <a:endParaRPr lang="fr-FR" sz="1600">
              <a:solidFill>
                <a:srgbClr val="C5C8C6"/>
              </a:solidFill>
              <a:latin typeface="Consolas" panose="020B0609020204030204" pitchFamily="49" charset="0"/>
            </a:endParaRPr>
          </a:p>
          <a:p>
            <a:pPr algn="l"/>
            <a:r>
              <a:rPr lang="fr-FR" sz="1600">
                <a:solidFill>
                  <a:srgbClr val="C5C8C6"/>
                </a:solidFill>
                <a:latin typeface="Consolas" panose="020B0609020204030204" pitchFamily="49" charset="0"/>
              </a:rPr>
              <a:t>        </a:t>
            </a:r>
            <a:r>
              <a:rPr lang="fr-FR" sz="1600">
                <a:solidFill>
                  <a:srgbClr val="D0B344"/>
                </a:solidFill>
                <a:latin typeface="Consolas" panose="020B0609020204030204" pitchFamily="49" charset="0"/>
              </a:rPr>
              <a:t>[string[]]</a:t>
            </a:r>
            <a:r>
              <a:rPr lang="fr-FR" sz="1600">
                <a:solidFill>
                  <a:srgbClr val="676867"/>
                </a:solidFill>
                <a:latin typeface="Consolas" panose="020B0609020204030204" pitchFamily="49" charset="0"/>
              </a:rPr>
              <a:t>$</a:t>
            </a:r>
            <a:r>
              <a:rPr lang="fr-FR" sz="1600">
                <a:solidFill>
                  <a:srgbClr val="6089B4"/>
                </a:solidFill>
                <a:latin typeface="Consolas" panose="020B0609020204030204" pitchFamily="49" charset="0"/>
              </a:rPr>
              <a:t>Name</a:t>
            </a:r>
            <a:endParaRPr lang="fr-FR" sz="1600">
              <a:solidFill>
                <a:srgbClr val="C5C8C6"/>
              </a:solidFill>
              <a:latin typeface="Consolas" panose="020B0609020204030204" pitchFamily="49" charset="0"/>
            </a:endParaRPr>
          </a:p>
          <a:p>
            <a:pPr algn="l"/>
            <a:r>
              <a:rPr lang="fr-FR" sz="1600">
                <a:solidFill>
                  <a:srgbClr val="C5C8C6"/>
                </a:solidFill>
                <a:latin typeface="Consolas" panose="020B0609020204030204" pitchFamily="49" charset="0"/>
              </a:rPr>
              <a:t>    </a:t>
            </a:r>
            <a:r>
              <a:rPr lang="fr-FR" sz="1600">
                <a:solidFill>
                  <a:srgbClr val="676867"/>
                </a:solidFill>
                <a:latin typeface="Consolas" panose="020B0609020204030204" pitchFamily="49" charset="0"/>
              </a:rPr>
              <a:t>)</a:t>
            </a:r>
            <a:endParaRPr lang="fr-FR" sz="1600">
              <a:solidFill>
                <a:srgbClr val="C5C8C6"/>
              </a:solidFill>
              <a:latin typeface="Consolas" panose="020B0609020204030204" pitchFamily="49" charset="0"/>
            </a:endParaRPr>
          </a:p>
          <a:p>
            <a:pPr algn="l"/>
            <a:r>
              <a:rPr lang="fr-FR" sz="1600">
                <a:solidFill>
                  <a:srgbClr val="C5C8C6"/>
                </a:solidFill>
                <a:latin typeface="Consolas" panose="020B0609020204030204" pitchFamily="49" charset="0"/>
              </a:rPr>
              <a:t>    </a:t>
            </a:r>
            <a:r>
              <a:rPr lang="fr-FR" sz="1600">
                <a:solidFill>
                  <a:srgbClr val="9872A2"/>
                </a:solidFill>
                <a:latin typeface="Consolas" panose="020B0609020204030204" pitchFamily="49" charset="0"/>
              </a:rPr>
              <a:t>BEGIN</a:t>
            </a:r>
            <a:r>
              <a:rPr lang="fr-FR" sz="1600">
                <a:solidFill>
                  <a:srgbClr val="C5C8C6"/>
                </a:solidFill>
                <a:latin typeface="Consolas" panose="020B0609020204030204" pitchFamily="49" charset="0"/>
              </a:rPr>
              <a:t> </a:t>
            </a:r>
          </a:p>
          <a:p>
            <a:pPr algn="l"/>
            <a:r>
              <a:rPr lang="fr-FR" sz="1600">
                <a:solidFill>
                  <a:srgbClr val="C5C8C6"/>
                </a:solidFill>
                <a:latin typeface="Consolas" panose="020B0609020204030204" pitchFamily="49" charset="0"/>
              </a:rPr>
              <a:t>    {</a:t>
            </a:r>
          </a:p>
          <a:p>
            <a:pPr algn="l"/>
            <a:r>
              <a:rPr lang="fr-FR" sz="1600">
                <a:solidFill>
                  <a:srgbClr val="C5C8C6"/>
                </a:solidFill>
                <a:latin typeface="Consolas" panose="020B0609020204030204" pitchFamily="49" charset="0"/>
              </a:rPr>
              <a:t>        </a:t>
            </a:r>
            <a:r>
              <a:rPr lang="fr-FR" sz="1600">
                <a:solidFill>
                  <a:srgbClr val="9872A2"/>
                </a:solidFill>
                <a:latin typeface="Consolas" panose="020B0609020204030204" pitchFamily="49" charset="0"/>
              </a:rPr>
              <a:t>Write-</a:t>
            </a:r>
            <a:r>
              <a:rPr lang="fr-FR" sz="1600" err="1">
                <a:solidFill>
                  <a:srgbClr val="9872A2"/>
                </a:solidFill>
                <a:latin typeface="Consolas" panose="020B0609020204030204" pitchFamily="49" charset="0"/>
              </a:rPr>
              <a:t>Verbose</a:t>
            </a:r>
            <a:r>
              <a:rPr lang="fr-FR" sz="1600">
                <a:solidFill>
                  <a:srgbClr val="C5C8C6"/>
                </a:solidFill>
                <a:latin typeface="Consolas" panose="020B0609020204030204" pitchFamily="49" charset="0"/>
              </a:rPr>
              <a:t> </a:t>
            </a:r>
            <a:r>
              <a:rPr lang="fr-FR" sz="1600">
                <a:solidFill>
                  <a:srgbClr val="9AA83A"/>
                </a:solidFill>
                <a:latin typeface="Consolas" panose="020B0609020204030204" pitchFamily="49" charset="0"/>
              </a:rPr>
              <a:t>"</a:t>
            </a:r>
            <a:r>
              <a:rPr lang="fr-FR" sz="1600" err="1">
                <a:solidFill>
                  <a:srgbClr val="9AA83A"/>
                </a:solidFill>
                <a:latin typeface="Consolas" panose="020B0609020204030204" pitchFamily="49" charset="0"/>
              </a:rPr>
              <a:t>Debut</a:t>
            </a:r>
            <a:r>
              <a:rPr lang="fr-FR" sz="1600">
                <a:solidFill>
                  <a:srgbClr val="9AA83A"/>
                </a:solidFill>
                <a:latin typeface="Consolas" panose="020B0609020204030204" pitchFamily="49" charset="0"/>
              </a:rPr>
              <a:t> du traitement"</a:t>
            </a:r>
            <a:endParaRPr lang="fr-FR" sz="1600">
              <a:solidFill>
                <a:srgbClr val="C5C8C6"/>
              </a:solidFill>
              <a:latin typeface="Consolas" panose="020B0609020204030204" pitchFamily="49" charset="0"/>
            </a:endParaRPr>
          </a:p>
          <a:p>
            <a:pPr algn="l"/>
            <a:r>
              <a:rPr lang="fr-FR" sz="1600">
                <a:solidFill>
                  <a:srgbClr val="C5C8C6"/>
                </a:solidFill>
                <a:latin typeface="Consolas" panose="020B0609020204030204" pitchFamily="49" charset="0"/>
              </a:rPr>
              <a:t>    }</a:t>
            </a:r>
          </a:p>
          <a:p>
            <a:pPr algn="l"/>
            <a:r>
              <a:rPr lang="fr-FR" sz="1600">
                <a:solidFill>
                  <a:srgbClr val="C5C8C6"/>
                </a:solidFill>
                <a:latin typeface="Consolas" panose="020B0609020204030204" pitchFamily="49" charset="0"/>
              </a:rPr>
              <a:t>    </a:t>
            </a:r>
            <a:r>
              <a:rPr lang="fr-FR" sz="1600">
                <a:solidFill>
                  <a:srgbClr val="9872A2"/>
                </a:solidFill>
                <a:latin typeface="Consolas" panose="020B0609020204030204" pitchFamily="49" charset="0"/>
              </a:rPr>
              <a:t>PROCESS</a:t>
            </a:r>
            <a:r>
              <a:rPr lang="fr-FR" sz="1600">
                <a:solidFill>
                  <a:srgbClr val="C5C8C6"/>
                </a:solidFill>
                <a:latin typeface="Consolas" panose="020B0609020204030204" pitchFamily="49" charset="0"/>
              </a:rPr>
              <a:t> </a:t>
            </a:r>
          </a:p>
          <a:p>
            <a:pPr algn="l"/>
            <a:r>
              <a:rPr lang="fr-FR" sz="1600">
                <a:solidFill>
                  <a:srgbClr val="C5C8C6"/>
                </a:solidFill>
                <a:latin typeface="Consolas" panose="020B0609020204030204" pitchFamily="49" charset="0"/>
              </a:rPr>
              <a:t>    {</a:t>
            </a:r>
          </a:p>
          <a:p>
            <a:pPr algn="l"/>
            <a:r>
              <a:rPr lang="fr-FR" sz="1600">
                <a:solidFill>
                  <a:srgbClr val="C5C8C6"/>
                </a:solidFill>
                <a:latin typeface="Consolas" panose="020B0609020204030204" pitchFamily="49" charset="0"/>
              </a:rPr>
              <a:t>        </a:t>
            </a:r>
            <a:r>
              <a:rPr lang="fr-FR" sz="1600">
                <a:solidFill>
                  <a:srgbClr val="9872A2"/>
                </a:solidFill>
                <a:latin typeface="Consolas" panose="020B0609020204030204" pitchFamily="49" charset="0"/>
              </a:rPr>
              <a:t>Write-</a:t>
            </a:r>
            <a:r>
              <a:rPr lang="fr-FR" sz="1600" err="1">
                <a:solidFill>
                  <a:srgbClr val="9872A2"/>
                </a:solidFill>
                <a:latin typeface="Consolas" panose="020B0609020204030204" pitchFamily="49" charset="0"/>
              </a:rPr>
              <a:t>Verbose</a:t>
            </a:r>
            <a:r>
              <a:rPr lang="fr-FR" sz="1600">
                <a:solidFill>
                  <a:srgbClr val="C5C8C6"/>
                </a:solidFill>
                <a:latin typeface="Consolas" panose="020B0609020204030204" pitchFamily="49" charset="0"/>
              </a:rPr>
              <a:t> </a:t>
            </a:r>
            <a:r>
              <a:rPr lang="fr-FR" sz="1600">
                <a:solidFill>
                  <a:srgbClr val="9AA83A"/>
                </a:solidFill>
                <a:latin typeface="Consolas" panose="020B0609020204030204" pitchFamily="49" charset="0"/>
              </a:rPr>
              <a:t>"Traitement de l'objet </a:t>
            </a:r>
            <a:r>
              <a:rPr lang="fr-FR" sz="1600">
                <a:solidFill>
                  <a:srgbClr val="676867"/>
                </a:solidFill>
                <a:latin typeface="Consolas" panose="020B0609020204030204" pitchFamily="49" charset="0"/>
              </a:rPr>
              <a:t>$</a:t>
            </a:r>
            <a:r>
              <a:rPr lang="fr-FR" sz="1600">
                <a:solidFill>
                  <a:srgbClr val="6089B4"/>
                </a:solidFill>
                <a:latin typeface="Consolas" panose="020B0609020204030204" pitchFamily="49" charset="0"/>
              </a:rPr>
              <a:t>Name</a:t>
            </a:r>
            <a:r>
              <a:rPr lang="fr-FR" sz="1600">
                <a:solidFill>
                  <a:srgbClr val="9AA83A"/>
                </a:solidFill>
                <a:latin typeface="Consolas" panose="020B0609020204030204" pitchFamily="49" charset="0"/>
              </a:rPr>
              <a:t>"</a:t>
            </a:r>
            <a:endParaRPr lang="fr-FR" sz="1600">
              <a:solidFill>
                <a:srgbClr val="C5C8C6"/>
              </a:solidFill>
              <a:latin typeface="Consolas" panose="020B0609020204030204" pitchFamily="49" charset="0"/>
            </a:endParaRPr>
          </a:p>
          <a:p>
            <a:pPr algn="l"/>
            <a:r>
              <a:rPr lang="fr-FR" sz="1600">
                <a:solidFill>
                  <a:srgbClr val="C5C8C6"/>
                </a:solidFill>
                <a:latin typeface="Consolas" panose="020B0609020204030204" pitchFamily="49" charset="0"/>
              </a:rPr>
              <a:t>    }</a:t>
            </a:r>
          </a:p>
          <a:p>
            <a:pPr algn="l"/>
            <a:r>
              <a:rPr lang="fr-FR" sz="1600">
                <a:solidFill>
                  <a:srgbClr val="C5C8C6"/>
                </a:solidFill>
                <a:latin typeface="Consolas" panose="020B0609020204030204" pitchFamily="49" charset="0"/>
              </a:rPr>
              <a:t>    </a:t>
            </a:r>
            <a:r>
              <a:rPr lang="fr-FR" sz="1600">
                <a:solidFill>
                  <a:srgbClr val="9872A2"/>
                </a:solidFill>
                <a:latin typeface="Consolas" panose="020B0609020204030204" pitchFamily="49" charset="0"/>
              </a:rPr>
              <a:t>END</a:t>
            </a:r>
            <a:r>
              <a:rPr lang="fr-FR" sz="1600">
                <a:solidFill>
                  <a:srgbClr val="C5C8C6"/>
                </a:solidFill>
                <a:latin typeface="Consolas" panose="020B0609020204030204" pitchFamily="49" charset="0"/>
              </a:rPr>
              <a:t> </a:t>
            </a:r>
          </a:p>
          <a:p>
            <a:pPr algn="l"/>
            <a:r>
              <a:rPr lang="fr-FR" sz="1600">
                <a:solidFill>
                  <a:srgbClr val="C5C8C6"/>
                </a:solidFill>
                <a:latin typeface="Consolas" panose="020B0609020204030204" pitchFamily="49" charset="0"/>
              </a:rPr>
              <a:t>    {</a:t>
            </a:r>
          </a:p>
          <a:p>
            <a:pPr algn="l"/>
            <a:r>
              <a:rPr lang="fr-FR" sz="1600">
                <a:solidFill>
                  <a:srgbClr val="C5C8C6"/>
                </a:solidFill>
                <a:latin typeface="Consolas" panose="020B0609020204030204" pitchFamily="49" charset="0"/>
              </a:rPr>
              <a:t>        </a:t>
            </a:r>
            <a:r>
              <a:rPr lang="fr-FR" sz="1600">
                <a:solidFill>
                  <a:srgbClr val="9872A2"/>
                </a:solidFill>
                <a:latin typeface="Consolas" panose="020B0609020204030204" pitchFamily="49" charset="0"/>
              </a:rPr>
              <a:t>Write-</a:t>
            </a:r>
            <a:r>
              <a:rPr lang="fr-FR" sz="1600" err="1">
                <a:solidFill>
                  <a:srgbClr val="9872A2"/>
                </a:solidFill>
                <a:latin typeface="Consolas" panose="020B0609020204030204" pitchFamily="49" charset="0"/>
              </a:rPr>
              <a:t>Verbose</a:t>
            </a:r>
            <a:r>
              <a:rPr lang="fr-FR" sz="1600">
                <a:solidFill>
                  <a:srgbClr val="C5C8C6"/>
                </a:solidFill>
                <a:latin typeface="Consolas" panose="020B0609020204030204" pitchFamily="49" charset="0"/>
              </a:rPr>
              <a:t> </a:t>
            </a:r>
            <a:r>
              <a:rPr lang="fr-FR" sz="1600">
                <a:solidFill>
                  <a:srgbClr val="9AA83A"/>
                </a:solidFill>
                <a:latin typeface="Consolas" panose="020B0609020204030204" pitchFamily="49" charset="0"/>
              </a:rPr>
              <a:t>"Fin du traitement"</a:t>
            </a:r>
            <a:endParaRPr lang="fr-FR" sz="1600">
              <a:solidFill>
                <a:srgbClr val="C5C8C6"/>
              </a:solidFill>
              <a:latin typeface="Consolas" panose="020B0609020204030204" pitchFamily="49" charset="0"/>
            </a:endParaRPr>
          </a:p>
          <a:p>
            <a:pPr algn="l"/>
            <a:r>
              <a:rPr lang="fr-FR" sz="1600">
                <a:solidFill>
                  <a:srgbClr val="C5C8C6"/>
                </a:solidFill>
                <a:latin typeface="Consolas" panose="020B0609020204030204" pitchFamily="49" charset="0"/>
              </a:rPr>
              <a:t>    }</a:t>
            </a:r>
          </a:p>
          <a:p>
            <a:pPr algn="l"/>
            <a:r>
              <a:rPr lang="fr-FR" sz="1600">
                <a:solidFill>
                  <a:srgbClr val="C5C8C6"/>
                </a:solidFill>
                <a:latin typeface="Consolas" panose="020B0609020204030204" pitchFamily="49" charset="0"/>
              </a:rPr>
              <a:t>}</a:t>
            </a:r>
          </a:p>
        </p:txBody>
      </p:sp>
      <p:sp>
        <p:nvSpPr>
          <p:cNvPr id="8" name="Shape 199">
            <a:extLst>
              <a:ext uri="{FF2B5EF4-FFF2-40B4-BE49-F238E27FC236}">
                <a16:creationId xmlns:a16="http://schemas.microsoft.com/office/drawing/2014/main" id="{A6B6508F-A2E9-401A-A17A-A085D79BA078}"/>
              </a:ext>
            </a:extLst>
          </p:cNvPr>
          <p:cNvSpPr/>
          <p:nvPr/>
        </p:nvSpPr>
        <p:spPr>
          <a:xfrm>
            <a:off x="1272358" y="1395267"/>
            <a:ext cx="11469026" cy="6881422"/>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p>
            <a:pPr lvl="8" indent="0" algn="l">
              <a:spcBef>
                <a:spcPts val="1000"/>
              </a:spcBef>
              <a:defRPr sz="1800"/>
            </a:pPr>
            <a:r>
              <a:rPr lang="fr-FR" sz="2200" b="1" dirty="0">
                <a:solidFill>
                  <a:srgbClr val="BE1911"/>
                </a:solidFill>
                <a:latin typeface="Montserrat Semi" charset="0"/>
                <a:ea typeface="Montserrat Semi" charset="0"/>
                <a:cs typeface="Montserrat Semi" charset="0"/>
                <a:sym typeface="Calibri"/>
              </a:rPr>
              <a:t>Les Fonctions : La fonction avancée.</a:t>
            </a:r>
          </a:p>
          <a:p>
            <a:pPr marL="317500" lvl="0" indent="-317500" algn="l">
              <a:lnSpc>
                <a:spcPct val="150000"/>
              </a:lnSpc>
              <a:spcBef>
                <a:spcPts val="1500"/>
              </a:spcBef>
              <a:buClr>
                <a:srgbClr val="A4140E"/>
              </a:buClr>
              <a:buSzPct val="120000"/>
              <a:buChar char="☉"/>
              <a:defRPr sz="1800"/>
            </a:pPr>
            <a:r>
              <a:rPr lang="fr-FR" sz="1800" dirty="0">
                <a:solidFill>
                  <a:srgbClr val="353533"/>
                </a:solidFill>
                <a:latin typeface="Montserrat Light" charset="0"/>
                <a:ea typeface="Montserrat Light" charset="0"/>
                <a:cs typeface="Montserrat Light" charset="0"/>
                <a:sym typeface="Arial"/>
              </a:rPr>
              <a:t>Une fonction avancée est une fonction qui pourra recevoir les objets sur lesquels agir depuis le pipeline</a:t>
            </a:r>
          </a:p>
        </p:txBody>
      </p:sp>
    </p:spTree>
    <p:extLst>
      <p:ext uri="{BB962C8B-B14F-4D97-AF65-F5344CB8AC3E}">
        <p14:creationId xmlns:p14="http://schemas.microsoft.com/office/powerpoint/2010/main" val="4074686594"/>
      </p:ext>
    </p:extLst>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99">
            <a:extLst>
              <a:ext uri="{FF2B5EF4-FFF2-40B4-BE49-F238E27FC236}">
                <a16:creationId xmlns:a16="http://schemas.microsoft.com/office/drawing/2014/main" id="{A6B6508F-A2E9-401A-A17A-A085D79BA078}"/>
              </a:ext>
            </a:extLst>
          </p:cNvPr>
          <p:cNvSpPr/>
          <p:nvPr/>
        </p:nvSpPr>
        <p:spPr>
          <a:xfrm>
            <a:off x="1272358" y="1395267"/>
            <a:ext cx="11469026" cy="688142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lstStyle/>
          <a:p>
            <a:pPr marL="317500" indent="-317500" algn="l">
              <a:lnSpc>
                <a:spcPct val="150000"/>
              </a:lnSpc>
              <a:spcBef>
                <a:spcPts val="1500"/>
              </a:spcBef>
              <a:buClr>
                <a:srgbClr val="A4140E"/>
              </a:buClr>
              <a:buSzPct val="120000"/>
              <a:buFontTx/>
              <a:buChar char="☉"/>
              <a:defRPr sz="1800"/>
            </a:pPr>
            <a:r>
              <a:rPr lang="fr-FR" sz="1800" dirty="0">
                <a:solidFill>
                  <a:srgbClr val="353533"/>
                </a:solidFill>
                <a:latin typeface="Montserrat Light" charset="0"/>
                <a:ea typeface="Montserrat Light" charset="0"/>
                <a:cs typeface="Montserrat Light" charset="0"/>
                <a:sym typeface="Arial"/>
              </a:rPr>
              <a:t>Les principales options de paramètres d'une fonction avancée :</a:t>
            </a:r>
          </a:p>
          <a:p>
            <a:pPr marL="317500" lvl="1" indent="-317500" algn="l">
              <a:lnSpc>
                <a:spcPct val="150000"/>
              </a:lnSpc>
              <a:spcBef>
                <a:spcPts val="1500"/>
              </a:spcBef>
              <a:buClr>
                <a:srgbClr val="A4140E"/>
              </a:buClr>
              <a:buSzPct val="120000"/>
              <a:buFontTx/>
              <a:buChar char="☉"/>
              <a:defRPr sz="1800"/>
            </a:pPr>
            <a:endParaRPr lang="fr-FR" sz="1800" b="1" dirty="0">
              <a:solidFill>
                <a:srgbClr val="353533"/>
              </a:solidFill>
              <a:latin typeface="Montserrat Light" charset="0"/>
              <a:sym typeface="Arial"/>
            </a:endParaRPr>
          </a:p>
          <a:p>
            <a:pPr marL="317500" indent="-317500" algn="l">
              <a:lnSpc>
                <a:spcPct val="150000"/>
              </a:lnSpc>
              <a:spcBef>
                <a:spcPts val="1500"/>
              </a:spcBef>
              <a:buClr>
                <a:srgbClr val="A4140E"/>
              </a:buClr>
              <a:buSzPct val="120000"/>
              <a:buFontTx/>
              <a:buChar char="☉"/>
              <a:defRPr sz="1800"/>
            </a:pPr>
            <a:endParaRPr lang="fr-FR" sz="1800" b="1" dirty="0">
              <a:solidFill>
                <a:srgbClr val="353533"/>
              </a:solidFill>
              <a:latin typeface="Montserrat Light" charset="0"/>
              <a:sym typeface="Arial"/>
            </a:endParaRPr>
          </a:p>
          <a:p>
            <a:pPr algn="l">
              <a:lnSpc>
                <a:spcPct val="150000"/>
              </a:lnSpc>
              <a:spcBef>
                <a:spcPts val="1500"/>
              </a:spcBef>
              <a:buClr>
                <a:srgbClr val="A4140E"/>
              </a:buClr>
              <a:buSzPct val="120000"/>
              <a:defRPr sz="1800"/>
            </a:pPr>
            <a:r>
              <a:rPr lang="fr-FR" sz="1800" b="1" dirty="0">
                <a:solidFill>
                  <a:srgbClr val="353533"/>
                </a:solidFill>
                <a:latin typeface="Montserrat Light" charset="0"/>
                <a:sym typeface="Arial"/>
              </a:rPr>
              <a:t>	</a:t>
            </a:r>
            <a:endParaRPr lang="fr-FR" sz="1800" b="1" dirty="0">
              <a:solidFill>
                <a:srgbClr val="353533"/>
              </a:solidFill>
              <a:latin typeface="Montserrat Light" charset="0"/>
            </a:endParaRPr>
          </a:p>
          <a:p>
            <a:pPr marL="317500" indent="-317500" algn="l">
              <a:lnSpc>
                <a:spcPct val="150000"/>
              </a:lnSpc>
              <a:spcBef>
                <a:spcPts val="1500"/>
              </a:spcBef>
              <a:buClr>
                <a:srgbClr val="A4140E"/>
              </a:buClr>
              <a:buSzPct val="120000"/>
              <a:buFontTx/>
              <a:buChar char="☉"/>
              <a:defRPr sz="1800"/>
            </a:pPr>
            <a:endParaRPr lang="fr-FR" sz="1800" b="1" dirty="0">
              <a:solidFill>
                <a:srgbClr val="6089B4"/>
              </a:solidFill>
              <a:latin typeface="Consolas" panose="020B0609020204030204" pitchFamily="49" charset="0"/>
            </a:endParaRPr>
          </a:p>
          <a:p>
            <a:pPr marL="317500" indent="-317500" algn="l">
              <a:lnSpc>
                <a:spcPct val="150000"/>
              </a:lnSpc>
              <a:spcBef>
                <a:spcPts val="1500"/>
              </a:spcBef>
              <a:buClr>
                <a:srgbClr val="A4140E"/>
              </a:buClr>
              <a:buSzPct val="120000"/>
              <a:buFontTx/>
              <a:buChar char="☉"/>
              <a:defRPr sz="1800"/>
            </a:pPr>
            <a:r>
              <a:rPr lang="fr-FR" sz="1800" b="1" dirty="0">
                <a:solidFill>
                  <a:srgbClr val="6089B4"/>
                </a:solidFill>
                <a:latin typeface="Consolas" panose="020B0609020204030204" pitchFamily="49" charset="0"/>
              </a:rPr>
              <a:t>[</a:t>
            </a:r>
            <a:r>
              <a:rPr lang="fr-FR" sz="1800" b="1" dirty="0" err="1">
                <a:solidFill>
                  <a:srgbClr val="6089B4"/>
                </a:solidFill>
                <a:latin typeface="Consolas" panose="020B0609020204030204" pitchFamily="49" charset="0"/>
              </a:rPr>
              <a:t>CmdletBinding</a:t>
            </a:r>
            <a:r>
              <a:rPr lang="fr-FR" sz="1800" b="1" dirty="0">
                <a:solidFill>
                  <a:srgbClr val="D0B344"/>
                </a:solidFill>
                <a:latin typeface="Consolas" panose="020B0609020204030204" pitchFamily="49" charset="0"/>
              </a:rPr>
              <a:t>()</a:t>
            </a:r>
            <a:r>
              <a:rPr lang="fr-FR" sz="1800" b="1" dirty="0">
                <a:solidFill>
                  <a:srgbClr val="6089B4"/>
                </a:solidFill>
                <a:latin typeface="Consolas" panose="020B0609020204030204" pitchFamily="49" charset="0"/>
              </a:rPr>
              <a:t>]</a:t>
            </a:r>
          </a:p>
          <a:p>
            <a:pPr algn="l">
              <a:lnSpc>
                <a:spcPct val="150000"/>
              </a:lnSpc>
              <a:spcBef>
                <a:spcPts val="1500"/>
              </a:spcBef>
              <a:buClr>
                <a:srgbClr val="A4140E"/>
              </a:buClr>
              <a:buSzPct val="120000"/>
              <a:defRPr sz="1800"/>
            </a:pPr>
            <a:r>
              <a:rPr lang="fr-FR" sz="1800" dirty="0">
                <a:solidFill>
                  <a:srgbClr val="353533"/>
                </a:solidFill>
                <a:latin typeface="Montserrat Light" charset="0"/>
                <a:ea typeface="Montserrat Light" charset="0"/>
                <a:cs typeface="Montserrat Light" charset="0"/>
                <a:sym typeface="Arial"/>
              </a:rPr>
              <a:t>La déclaration </a:t>
            </a:r>
            <a:r>
              <a:rPr lang="fr-FR" sz="1800" b="1" dirty="0">
                <a:solidFill>
                  <a:srgbClr val="353533"/>
                </a:solidFill>
                <a:latin typeface="Montserrat Light" charset="0"/>
                <a:ea typeface="Montserrat Light" charset="0"/>
                <a:cs typeface="Montserrat Light" charset="0"/>
                <a:sym typeface="Arial"/>
              </a:rPr>
              <a:t>[</a:t>
            </a:r>
            <a:r>
              <a:rPr lang="fr-FR" sz="1800" b="1" dirty="0" err="1">
                <a:solidFill>
                  <a:srgbClr val="353533"/>
                </a:solidFill>
                <a:latin typeface="Montserrat Light" charset="0"/>
                <a:ea typeface="Montserrat Light" charset="0"/>
                <a:cs typeface="Montserrat Light" charset="0"/>
                <a:sym typeface="Arial"/>
              </a:rPr>
              <a:t>CmdletBinding</a:t>
            </a:r>
            <a:r>
              <a:rPr lang="fr-FR" sz="1800" b="1" dirty="0">
                <a:solidFill>
                  <a:srgbClr val="353533"/>
                </a:solidFill>
                <a:latin typeface="Montserrat Light" charset="0"/>
                <a:ea typeface="Montserrat Light" charset="0"/>
                <a:cs typeface="Montserrat Light" charset="0"/>
                <a:sym typeface="Arial"/>
              </a:rPr>
              <a:t>()] </a:t>
            </a:r>
            <a:r>
              <a:rPr lang="fr-FR" sz="1800" dirty="0">
                <a:solidFill>
                  <a:srgbClr val="353533"/>
                </a:solidFill>
                <a:latin typeface="Montserrat Light" charset="0"/>
                <a:ea typeface="Montserrat Light" charset="0"/>
                <a:cs typeface="Montserrat Light" charset="0"/>
                <a:sym typeface="Arial"/>
              </a:rPr>
              <a:t>permet d'intégrer à votre fonction l'ensemble des paramètres par défaut des commandes </a:t>
            </a:r>
            <a:r>
              <a:rPr lang="fr-FR" sz="1800" dirty="0" err="1">
                <a:solidFill>
                  <a:srgbClr val="353533"/>
                </a:solidFill>
                <a:latin typeface="Montserrat Light" charset="0"/>
                <a:ea typeface="Montserrat Light" charset="0"/>
                <a:cs typeface="Montserrat Light" charset="0"/>
                <a:sym typeface="Arial"/>
              </a:rPr>
              <a:t>Powershell</a:t>
            </a:r>
            <a:r>
              <a:rPr lang="fr-FR" sz="1800" dirty="0">
                <a:solidFill>
                  <a:srgbClr val="353533"/>
                </a:solidFill>
                <a:latin typeface="Montserrat Light" charset="0"/>
                <a:ea typeface="Montserrat Light" charset="0"/>
                <a:cs typeface="Montserrat Light" charset="0"/>
                <a:sym typeface="Arial"/>
              </a:rPr>
              <a:t>.</a:t>
            </a:r>
            <a:endParaRPr lang="fr-FR" sz="1800" dirty="0">
              <a:solidFill>
                <a:srgbClr val="353533"/>
              </a:solidFill>
              <a:latin typeface="Montserrat Light" charset="0"/>
              <a:ea typeface="Montserrat Light" charset="0"/>
              <a:cs typeface="Montserrat Light" charset="0"/>
            </a:endParaRPr>
          </a:p>
          <a:p>
            <a:pPr lvl="2" algn="l">
              <a:spcBef>
                <a:spcPts val="1500"/>
              </a:spcBef>
              <a:buClr>
                <a:srgbClr val="A4140E"/>
              </a:buClr>
              <a:buSzPct val="120000"/>
              <a:defRPr sz="1800"/>
            </a:pPr>
            <a:r>
              <a:rPr lang="fr-FR" sz="1600" dirty="0">
                <a:solidFill>
                  <a:srgbClr val="353533"/>
                </a:solidFill>
                <a:latin typeface="Montserrat Light" charset="0"/>
                <a:ea typeface="Montserrat Light" charset="0"/>
                <a:cs typeface="Montserrat Light" charset="0"/>
                <a:sym typeface="Arial"/>
              </a:rPr>
              <a:t>	</a:t>
            </a:r>
            <a:r>
              <a:rPr lang="fr-FR" sz="1800" dirty="0">
                <a:solidFill>
                  <a:srgbClr val="353533"/>
                </a:solidFill>
                <a:latin typeface="Montserrat Light" charset="0"/>
                <a:ea typeface="Montserrat Light" charset="0"/>
                <a:cs typeface="Montserrat Light" charset="0"/>
                <a:sym typeface="Arial"/>
              </a:rPr>
              <a:t>-</a:t>
            </a:r>
            <a:r>
              <a:rPr lang="fr-FR" sz="1800" b="1" dirty="0" err="1">
                <a:solidFill>
                  <a:srgbClr val="353533"/>
                </a:solidFill>
                <a:latin typeface="Montserrat Light" charset="0"/>
                <a:ea typeface="Montserrat Light" charset="0"/>
                <a:cs typeface="Montserrat Light" charset="0"/>
                <a:sym typeface="Arial"/>
              </a:rPr>
              <a:t>Verbose</a:t>
            </a:r>
            <a:r>
              <a:rPr lang="fr-FR" sz="1800" b="1" dirty="0">
                <a:solidFill>
                  <a:srgbClr val="353533"/>
                </a:solidFill>
                <a:latin typeface="Montserrat Light" charset="0"/>
                <a:ea typeface="Montserrat Light" charset="0"/>
                <a:cs typeface="Montserrat Light" charset="0"/>
                <a:sym typeface="Arial"/>
              </a:rPr>
              <a:t> : </a:t>
            </a:r>
            <a:r>
              <a:rPr lang="fr-FR" sz="1800" dirty="0">
                <a:solidFill>
                  <a:srgbClr val="353533"/>
                </a:solidFill>
                <a:latin typeface="Montserrat Light" charset="0"/>
                <a:ea typeface="Montserrat Light" charset="0"/>
                <a:cs typeface="Montserrat Light" charset="0"/>
                <a:sym typeface="Arial"/>
              </a:rPr>
              <a:t>Permet de faire apparaitre ou non les messages "verbeux" (Write-</a:t>
            </a:r>
            <a:r>
              <a:rPr lang="fr-FR" sz="1800" dirty="0" err="1">
                <a:solidFill>
                  <a:srgbClr val="353533"/>
                </a:solidFill>
                <a:latin typeface="Montserrat Light" charset="0"/>
                <a:ea typeface="Montserrat Light" charset="0"/>
                <a:cs typeface="Montserrat Light" charset="0"/>
                <a:sym typeface="Arial"/>
              </a:rPr>
              <a:t>Verbose</a:t>
            </a:r>
            <a:r>
              <a:rPr lang="fr-FR" sz="1800" dirty="0">
                <a:solidFill>
                  <a:srgbClr val="353533"/>
                </a:solidFill>
                <a:latin typeface="Montserrat Light" charset="0"/>
                <a:ea typeface="Montserrat Light" charset="0"/>
                <a:cs typeface="Montserrat Light" charset="0"/>
                <a:sym typeface="Arial"/>
              </a:rPr>
              <a:t> "…")</a:t>
            </a:r>
            <a:endParaRPr lang="fr-FR" sz="1800" dirty="0">
              <a:solidFill>
                <a:srgbClr val="353533"/>
              </a:solidFill>
              <a:latin typeface="Montserrat Light" charset="0"/>
              <a:ea typeface="Montserrat Light" charset="0"/>
              <a:cs typeface="Montserrat Light" charset="0"/>
            </a:endParaRPr>
          </a:p>
          <a:p>
            <a:pPr lvl="2" algn="l">
              <a:spcBef>
                <a:spcPts val="1500"/>
              </a:spcBef>
              <a:buClr>
                <a:srgbClr val="A4140E"/>
              </a:buClr>
              <a:buSzPct val="120000"/>
              <a:defRPr sz="1800"/>
            </a:pPr>
            <a:r>
              <a:rPr lang="fr-FR" sz="1800" dirty="0">
                <a:solidFill>
                  <a:srgbClr val="353533"/>
                </a:solidFill>
                <a:latin typeface="Montserrat Light" charset="0"/>
                <a:ea typeface="Montserrat Light" charset="0"/>
                <a:cs typeface="Montserrat Light" charset="0"/>
                <a:sym typeface="Arial"/>
              </a:rPr>
              <a:t>	</a:t>
            </a:r>
            <a:r>
              <a:rPr lang="fr-FR" sz="1800" b="1" dirty="0">
                <a:solidFill>
                  <a:srgbClr val="353533"/>
                </a:solidFill>
                <a:latin typeface="Montserrat Light" charset="0"/>
                <a:ea typeface="Montserrat Light" charset="0"/>
                <a:cs typeface="Montserrat Light" charset="0"/>
                <a:sym typeface="Arial"/>
              </a:rPr>
              <a:t>-</a:t>
            </a:r>
            <a:r>
              <a:rPr lang="fr-FR" sz="1800" b="1" dirty="0" err="1">
                <a:solidFill>
                  <a:srgbClr val="353533"/>
                </a:solidFill>
                <a:latin typeface="Montserrat Light" charset="0"/>
                <a:ea typeface="Montserrat Light" charset="0"/>
                <a:cs typeface="Montserrat Light" charset="0"/>
                <a:sym typeface="Arial"/>
              </a:rPr>
              <a:t>ErrorAction</a:t>
            </a:r>
            <a:r>
              <a:rPr lang="fr-FR" sz="1800" b="1" dirty="0">
                <a:solidFill>
                  <a:srgbClr val="353533"/>
                </a:solidFill>
                <a:latin typeface="Montserrat Light" charset="0"/>
                <a:ea typeface="Montserrat Light" charset="0"/>
                <a:cs typeface="Montserrat Light" charset="0"/>
                <a:sym typeface="Arial"/>
              </a:rPr>
              <a:t> : </a:t>
            </a:r>
            <a:r>
              <a:rPr lang="fr-FR" sz="1800" dirty="0">
                <a:solidFill>
                  <a:srgbClr val="353533"/>
                </a:solidFill>
                <a:latin typeface="Montserrat Light" charset="0"/>
                <a:ea typeface="Montserrat Light" charset="0"/>
                <a:cs typeface="Montserrat Light" charset="0"/>
                <a:sym typeface="Arial"/>
              </a:rPr>
              <a:t>Permet de préciser le comportement de la fonction en cas d'erreur.</a:t>
            </a:r>
          </a:p>
          <a:p>
            <a:pPr lvl="2" algn="l">
              <a:spcBef>
                <a:spcPts val="1500"/>
              </a:spcBef>
              <a:buClr>
                <a:srgbClr val="A4140E"/>
              </a:buClr>
              <a:buSzPct val="120000"/>
              <a:defRPr sz="1800"/>
            </a:pPr>
            <a:r>
              <a:rPr lang="fr-FR" sz="1800" dirty="0">
                <a:solidFill>
                  <a:srgbClr val="353533"/>
                </a:solidFill>
                <a:latin typeface="Montserrat Light" charset="0"/>
                <a:ea typeface="Montserrat Light" charset="0"/>
                <a:cs typeface="Montserrat Light" charset="0"/>
                <a:sym typeface="Arial"/>
              </a:rPr>
              <a:t>	etc…</a:t>
            </a:r>
            <a:endParaRPr lang="fr-FR" sz="1800" dirty="0">
              <a:solidFill>
                <a:srgbClr val="353533"/>
              </a:solidFill>
              <a:latin typeface="Montserrat Light" charset="0"/>
              <a:ea typeface="Montserrat Light" charset="0"/>
              <a:cs typeface="Montserrat Light" charset="0"/>
            </a:endParaRPr>
          </a:p>
          <a:p>
            <a:pPr marL="317500" indent="-317500" algn="l">
              <a:lnSpc>
                <a:spcPct val="150000"/>
              </a:lnSpc>
              <a:spcBef>
                <a:spcPts val="1500"/>
              </a:spcBef>
              <a:buClr>
                <a:srgbClr val="A4140E"/>
              </a:buClr>
              <a:buSzPct val="120000"/>
              <a:buFontTx/>
              <a:buChar char="☉"/>
              <a:defRPr sz="1800"/>
            </a:pPr>
            <a:endParaRPr lang="fr-FR" sz="1800" b="1" dirty="0">
              <a:solidFill>
                <a:srgbClr val="6089B4"/>
              </a:solidFill>
              <a:latin typeface="Consolas" panose="020B0609020204030204" pitchFamily="49" charset="0"/>
            </a:endParaRPr>
          </a:p>
          <a:p>
            <a:pPr marL="317500" indent="-317500" algn="l">
              <a:lnSpc>
                <a:spcPct val="150000"/>
              </a:lnSpc>
              <a:spcBef>
                <a:spcPts val="1500"/>
              </a:spcBef>
              <a:buClr>
                <a:srgbClr val="A4140E"/>
              </a:buClr>
              <a:buSzPct val="120000"/>
              <a:buFontTx/>
              <a:buChar char="☉"/>
              <a:defRPr sz="1800"/>
            </a:pPr>
            <a:endParaRPr lang="fr-FR" sz="1800" b="1" dirty="0">
              <a:solidFill>
                <a:srgbClr val="6089B4"/>
              </a:solidFill>
              <a:latin typeface="Consolas" panose="020B0609020204030204" pitchFamily="49" charset="0"/>
            </a:endParaRPr>
          </a:p>
          <a:p>
            <a:pPr marL="317500" indent="-317500" algn="l">
              <a:lnSpc>
                <a:spcPct val="150000"/>
              </a:lnSpc>
              <a:spcBef>
                <a:spcPts val="1500"/>
              </a:spcBef>
              <a:buClr>
                <a:srgbClr val="A4140E"/>
              </a:buClr>
              <a:buSzPct val="120000"/>
              <a:buFontTx/>
              <a:buChar char="☉"/>
              <a:defRPr sz="1800"/>
            </a:pPr>
            <a:endParaRPr lang="fr-FR" sz="1800" b="1" dirty="0">
              <a:solidFill>
                <a:srgbClr val="C5C8C6"/>
              </a:solidFill>
              <a:latin typeface="Consolas" panose="020B0609020204030204" pitchFamily="49" charset="0"/>
            </a:endParaRPr>
          </a:p>
          <a:p>
            <a:pPr lvl="2" algn="l">
              <a:spcBef>
                <a:spcPts val="1500"/>
              </a:spcBef>
              <a:buClr>
                <a:srgbClr val="A4140E"/>
              </a:buClr>
              <a:buSzPct val="120000"/>
              <a:defRPr sz="1800"/>
            </a:pPr>
            <a:endParaRPr lang="fr-FR" sz="1600" dirty="0">
              <a:solidFill>
                <a:srgbClr val="353533"/>
              </a:solidFill>
              <a:latin typeface="Montserrat Light" charset="0"/>
              <a:ea typeface="Montserrat Light" charset="0"/>
              <a:cs typeface="Montserrat Light" charset="0"/>
              <a:sym typeface="Arial"/>
            </a:endParaRPr>
          </a:p>
          <a:p>
            <a:pPr marL="285750" lvl="4" indent="-285750" algn="l">
              <a:lnSpc>
                <a:spcPct val="150000"/>
              </a:lnSpc>
              <a:spcBef>
                <a:spcPts val="1500"/>
              </a:spcBef>
              <a:buClr>
                <a:srgbClr val="A4140E"/>
              </a:buClr>
              <a:buSzPct val="120000"/>
              <a:buFont typeface="Arial" panose="020B0604020202020204" pitchFamily="34" charset="0"/>
              <a:buChar char="•"/>
              <a:defRPr sz="1800"/>
            </a:pPr>
            <a:endParaRPr lang="fr-FR" sz="1800" dirty="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r>
              <a:rPr lang="fr-FR" sz="1800" dirty="0">
                <a:solidFill>
                  <a:srgbClr val="353533"/>
                </a:solidFill>
                <a:latin typeface="Montserrat Light" charset="0"/>
                <a:ea typeface="Montserrat Light" charset="0"/>
                <a:cs typeface="Montserrat Light" charset="0"/>
                <a:sym typeface="Arial"/>
              </a:rPr>
              <a:t>	</a:t>
            </a:r>
            <a:endParaRPr lang="fr-FR" sz="1800" dirty="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dirty="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51</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Scripts &amp; Fonctions</a:t>
            </a:r>
            <a:endParaRPr b="1">
              <a:solidFill>
                <a:srgbClr val="353533"/>
              </a:solidFill>
              <a:latin typeface="Montserrat Semi" charset="0"/>
              <a:ea typeface="Montserrat Semi" charset="0"/>
              <a:cs typeface="Montserrat Semi" charset="0"/>
            </a:endParaRPr>
          </a:p>
        </p:txBody>
      </p:sp>
      <p:graphicFrame>
        <p:nvGraphicFramePr>
          <p:cNvPr id="11" name="Tableau 3">
            <a:extLst>
              <a:ext uri="{FF2B5EF4-FFF2-40B4-BE49-F238E27FC236}">
                <a16:creationId xmlns:a16="http://schemas.microsoft.com/office/drawing/2014/main" id="{C5579755-6767-49A2-ACFF-326DDC40EC03}"/>
              </a:ext>
            </a:extLst>
          </p:cNvPr>
          <p:cNvGraphicFramePr>
            <a:graphicFrameLocks noGrp="1"/>
          </p:cNvGraphicFramePr>
          <p:nvPr>
            <p:extLst>
              <p:ext uri="{D42A27DB-BD31-4B8C-83A1-F6EECF244321}">
                <p14:modId xmlns:p14="http://schemas.microsoft.com/office/powerpoint/2010/main" val="932284732"/>
              </p:ext>
            </p:extLst>
          </p:nvPr>
        </p:nvGraphicFramePr>
        <p:xfrm>
          <a:off x="1370612" y="2094174"/>
          <a:ext cx="11272518" cy="1681480"/>
        </p:xfrm>
        <a:graphic>
          <a:graphicData uri="http://schemas.openxmlformats.org/drawingml/2006/table">
            <a:tbl>
              <a:tblPr firstRow="1" bandRow="1">
                <a:tableStyleId>{2708684C-4D16-4618-839F-0558EEFCDFE6}</a:tableStyleId>
              </a:tblPr>
              <a:tblGrid>
                <a:gridCol w="4361658">
                  <a:extLst>
                    <a:ext uri="{9D8B030D-6E8A-4147-A177-3AD203B41FA5}">
                      <a16:colId xmlns:a16="http://schemas.microsoft.com/office/drawing/2014/main" val="2627194069"/>
                    </a:ext>
                  </a:extLst>
                </a:gridCol>
                <a:gridCol w="6910860">
                  <a:extLst>
                    <a:ext uri="{9D8B030D-6E8A-4147-A177-3AD203B41FA5}">
                      <a16:colId xmlns:a16="http://schemas.microsoft.com/office/drawing/2014/main" val="3515070210"/>
                    </a:ext>
                  </a:extLst>
                </a:gridCol>
              </a:tblGrid>
              <a:tr h="370840">
                <a:tc>
                  <a:txBody>
                    <a:bodyPr/>
                    <a:lstStyle/>
                    <a:p>
                      <a:pPr lvl="0">
                        <a:buNone/>
                      </a:pPr>
                      <a:r>
                        <a:rPr lang="fr-FR" sz="1200" i="0">
                          <a:latin typeface="Montserrat Light"/>
                        </a:rPr>
                        <a:t>Options</a:t>
                      </a:r>
                    </a:p>
                  </a:txBody>
                  <a:tcPr/>
                </a:tc>
                <a:tc>
                  <a:txBody>
                    <a:bodyPr/>
                    <a:lstStyle/>
                    <a:p>
                      <a:pPr>
                        <a:buNone/>
                      </a:pPr>
                      <a:r>
                        <a:rPr lang="fr-FR" sz="1200" i="0">
                          <a:latin typeface="Montserrat Light"/>
                        </a:rPr>
                        <a:t>Signification</a:t>
                      </a:r>
                    </a:p>
                  </a:txBody>
                  <a:tcPr/>
                </a:tc>
                <a:extLst>
                  <a:ext uri="{0D108BD9-81ED-4DB2-BD59-A6C34878D82A}">
                    <a16:rowId xmlns:a16="http://schemas.microsoft.com/office/drawing/2014/main" val="2074053739"/>
                  </a:ext>
                </a:extLst>
              </a:tr>
              <a:tr h="370840">
                <a:tc>
                  <a:txBody>
                    <a:bodyPr/>
                    <a:lstStyle/>
                    <a:p>
                      <a:pPr lvl="0" algn="l">
                        <a:buNone/>
                      </a:pPr>
                      <a:r>
                        <a:rPr lang="fr-FR" sz="2000" i="0" err="1">
                          <a:latin typeface="Montserrat Light"/>
                        </a:rPr>
                        <a:t>Mandatory</a:t>
                      </a:r>
                      <a:endParaRPr lang="fr-FR" sz="2000" i="0">
                        <a:latin typeface="Montserrat Light"/>
                      </a:endParaRPr>
                    </a:p>
                  </a:txBody>
                  <a:tcPr/>
                </a:tc>
                <a:tc>
                  <a:txBody>
                    <a:bodyPr/>
                    <a:lstStyle/>
                    <a:p>
                      <a:pPr lvl="0" algn="l">
                        <a:buNone/>
                      </a:pPr>
                      <a:r>
                        <a:rPr lang="fr-FR" sz="1400" i="0" dirty="0">
                          <a:latin typeface="Montserrat Light"/>
                        </a:rPr>
                        <a:t>Rends le paramètre obligatoire</a:t>
                      </a:r>
                    </a:p>
                  </a:txBody>
                  <a:tcPr/>
                </a:tc>
                <a:extLst>
                  <a:ext uri="{0D108BD9-81ED-4DB2-BD59-A6C34878D82A}">
                    <a16:rowId xmlns:a16="http://schemas.microsoft.com/office/drawing/2014/main" val="4058063332"/>
                  </a:ext>
                </a:extLst>
              </a:tr>
              <a:tr h="370839">
                <a:tc>
                  <a:txBody>
                    <a:bodyPr/>
                    <a:lstStyle/>
                    <a:p>
                      <a:pPr lvl="0" algn="l">
                        <a:buNone/>
                      </a:pPr>
                      <a:r>
                        <a:rPr lang="fr-FR" sz="2000" i="0" dirty="0" err="1">
                          <a:latin typeface="Montserrat Light"/>
                        </a:rPr>
                        <a:t>ValueFromPipeline</a:t>
                      </a:r>
                      <a:endParaRPr lang="fr-FR" sz="2000" i="0" dirty="0">
                        <a:latin typeface="Montserrat Light"/>
                      </a:endParaRPr>
                    </a:p>
                  </a:txBody>
                  <a:tcPr/>
                </a:tc>
                <a:tc>
                  <a:txBody>
                    <a:bodyPr/>
                    <a:lstStyle/>
                    <a:p>
                      <a:pPr lvl="0" algn="l">
                        <a:buNone/>
                      </a:pPr>
                      <a:r>
                        <a:rPr lang="fr-FR" sz="1400" i="0" dirty="0">
                          <a:latin typeface="Montserrat Light"/>
                        </a:rPr>
                        <a:t>Permet à la fonction d'accepter une entrée depuis le pipeline</a:t>
                      </a:r>
                    </a:p>
                  </a:txBody>
                  <a:tcPr/>
                </a:tc>
                <a:extLst>
                  <a:ext uri="{0D108BD9-81ED-4DB2-BD59-A6C34878D82A}">
                    <a16:rowId xmlns:a16="http://schemas.microsoft.com/office/drawing/2014/main" val="3666818268"/>
                  </a:ext>
                </a:extLst>
              </a:tr>
              <a:tr h="370839">
                <a:tc>
                  <a:txBody>
                    <a:bodyPr/>
                    <a:lstStyle/>
                    <a:p>
                      <a:pPr lvl="0" algn="l">
                        <a:buNone/>
                      </a:pPr>
                      <a:r>
                        <a:rPr lang="fr-FR" sz="2000" i="0" err="1">
                          <a:latin typeface="Montserrat Light"/>
                        </a:rPr>
                        <a:t>ValueFromPipelineByPropertyName</a:t>
                      </a:r>
                      <a:endParaRPr lang="fr-FR" sz="2000" i="0">
                        <a:latin typeface="Montserrat Light"/>
                      </a:endParaRPr>
                    </a:p>
                  </a:txBody>
                  <a:tcPr/>
                </a:tc>
                <a:tc>
                  <a:txBody>
                    <a:bodyPr/>
                    <a:lstStyle/>
                    <a:p>
                      <a:pPr lvl="0" algn="l">
                        <a:buNone/>
                      </a:pPr>
                      <a:r>
                        <a:rPr lang="fr-FR" sz="1400" i="0" dirty="0">
                          <a:latin typeface="Montserrat Light"/>
                        </a:rPr>
                        <a:t>Signale que la fonction prendra la propriété de l'objet reçu depuis le pipeline correspondant au nom du paramètre.</a:t>
                      </a:r>
                    </a:p>
                  </a:txBody>
                  <a:tcPr/>
                </a:tc>
                <a:extLst>
                  <a:ext uri="{0D108BD9-81ED-4DB2-BD59-A6C34878D82A}">
                    <a16:rowId xmlns:a16="http://schemas.microsoft.com/office/drawing/2014/main" val="3164442581"/>
                  </a:ext>
                </a:extLst>
              </a:tr>
            </a:tbl>
          </a:graphicData>
        </a:graphic>
      </p:graphicFrame>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#5</a:t>
            </a:r>
            <a:endParaRPr sz="3500">
              <a:latin typeface="Montserrat Light" charset="0"/>
              <a:ea typeface="Montserrat Light" charset="0"/>
              <a:cs typeface="Montserrat Light" charset="0"/>
            </a:endParaRPr>
          </a:p>
        </p:txBody>
      </p:sp>
    </p:spTree>
    <p:extLst>
      <p:ext uri="{BB962C8B-B14F-4D97-AF65-F5344CB8AC3E}">
        <p14:creationId xmlns:p14="http://schemas.microsoft.com/office/powerpoint/2010/main" val="2602487099"/>
      </p:ext>
    </p:extLst>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52</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Scripts &amp; Fonctions</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#5</a:t>
            </a:r>
            <a:endParaRPr sz="3500">
              <a:latin typeface="Montserrat Light" charset="0"/>
              <a:ea typeface="Montserrat Light" charset="0"/>
              <a:cs typeface="Montserrat Light" charset="0"/>
            </a:endParaRPr>
          </a:p>
        </p:txBody>
      </p:sp>
      <p:sp>
        <p:nvSpPr>
          <p:cNvPr id="6" name="ZoneTexte 5">
            <a:extLst>
              <a:ext uri="{FF2B5EF4-FFF2-40B4-BE49-F238E27FC236}">
                <a16:creationId xmlns:a16="http://schemas.microsoft.com/office/drawing/2014/main" id="{B28CF020-9B13-481F-8FD7-12918CE62E73}"/>
              </a:ext>
            </a:extLst>
          </p:cNvPr>
          <p:cNvSpPr txBox="1"/>
          <p:nvPr/>
        </p:nvSpPr>
        <p:spPr>
          <a:xfrm>
            <a:off x="1272358" y="3325364"/>
            <a:ext cx="9097541" cy="348813"/>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1600">
                <a:solidFill>
                  <a:srgbClr val="9872A2"/>
                </a:solidFill>
                <a:latin typeface="Consolas" panose="020B0609020204030204" pitchFamily="49" charset="0"/>
              </a:rPr>
              <a:t>return</a:t>
            </a:r>
            <a:r>
              <a:rPr lang="fr-FR" sz="1600">
                <a:solidFill>
                  <a:srgbClr val="C5C8C6"/>
                </a:solidFill>
                <a:latin typeface="Consolas" panose="020B0609020204030204" pitchFamily="49" charset="0"/>
              </a:rPr>
              <a:t> </a:t>
            </a:r>
            <a:r>
              <a:rPr lang="fr-FR" sz="1600">
                <a:solidFill>
                  <a:srgbClr val="676867"/>
                </a:solidFill>
                <a:latin typeface="Consolas" panose="020B0609020204030204" pitchFamily="49" charset="0"/>
              </a:rPr>
              <a:t>$</a:t>
            </a:r>
            <a:r>
              <a:rPr lang="fr-FR" sz="1600">
                <a:solidFill>
                  <a:srgbClr val="6089B4"/>
                </a:solidFill>
                <a:latin typeface="Consolas" panose="020B0609020204030204" pitchFamily="49" charset="0"/>
              </a:rPr>
              <a:t>result</a:t>
            </a:r>
            <a:endParaRPr lang="fr-FR" sz="1600">
              <a:solidFill>
                <a:srgbClr val="C5C8C6"/>
              </a:solidFill>
              <a:latin typeface="Consolas" panose="020B0609020204030204" pitchFamily="49" charset="0"/>
            </a:endParaRPr>
          </a:p>
        </p:txBody>
      </p:sp>
      <p:sp>
        <p:nvSpPr>
          <p:cNvPr id="8" name="Shape 199">
            <a:extLst>
              <a:ext uri="{FF2B5EF4-FFF2-40B4-BE49-F238E27FC236}">
                <a16:creationId xmlns:a16="http://schemas.microsoft.com/office/drawing/2014/main" id="{A6B6508F-A2E9-401A-A17A-A085D79BA078}"/>
              </a:ext>
            </a:extLst>
          </p:cNvPr>
          <p:cNvSpPr/>
          <p:nvPr/>
        </p:nvSpPr>
        <p:spPr>
          <a:xfrm>
            <a:off x="1272358" y="1395267"/>
            <a:ext cx="11469026" cy="6881422"/>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p>
            <a:pPr lvl="8" indent="0" algn="l">
              <a:spcBef>
                <a:spcPts val="1000"/>
              </a:spcBef>
              <a:defRPr sz="1800"/>
            </a:pPr>
            <a:r>
              <a:rPr lang="fr-FR" sz="2200" b="1" dirty="0">
                <a:solidFill>
                  <a:srgbClr val="BE1911"/>
                </a:solidFill>
                <a:latin typeface="Montserrat Semi" charset="0"/>
                <a:ea typeface="Montserrat Semi" charset="0"/>
                <a:cs typeface="Montserrat Semi" charset="0"/>
                <a:sym typeface="Calibri"/>
              </a:rPr>
              <a:t>Les Fonctions : Retourner une valeur</a:t>
            </a:r>
          </a:p>
          <a:p>
            <a:pPr marL="317500" lvl="0" indent="-317500" algn="l">
              <a:lnSpc>
                <a:spcPct val="150000"/>
              </a:lnSpc>
              <a:spcBef>
                <a:spcPts val="1500"/>
              </a:spcBef>
              <a:buClr>
                <a:srgbClr val="A4140E"/>
              </a:buClr>
              <a:buSzPct val="120000"/>
              <a:buChar char="☉"/>
              <a:defRPr sz="1800"/>
            </a:pPr>
            <a:r>
              <a:rPr lang="fr-FR" sz="1800" dirty="0">
                <a:solidFill>
                  <a:srgbClr val="353533"/>
                </a:solidFill>
                <a:latin typeface="Montserrat Light" charset="0"/>
                <a:ea typeface="Montserrat Light" charset="0"/>
                <a:cs typeface="Montserrat Light" charset="0"/>
                <a:sym typeface="Arial"/>
              </a:rPr>
              <a:t>Pour retourner une valeur, dans une variable par exemple, votre fonction devra se terminer par la déclaration </a:t>
            </a:r>
            <a:r>
              <a:rPr lang="fr-FR" sz="1800" b="1" dirty="0">
                <a:solidFill>
                  <a:srgbClr val="353533"/>
                </a:solidFill>
                <a:latin typeface="Montserrat Light" charset="0"/>
                <a:ea typeface="Montserrat Light" charset="0"/>
                <a:cs typeface="Montserrat Light" charset="0"/>
                <a:sym typeface="Arial"/>
              </a:rPr>
              <a:t>return</a:t>
            </a:r>
            <a:r>
              <a:rPr lang="fr-FR" sz="1800" dirty="0">
                <a:solidFill>
                  <a:srgbClr val="353533"/>
                </a:solidFill>
                <a:latin typeface="Montserrat Light" charset="0"/>
                <a:ea typeface="Montserrat Light" charset="0"/>
                <a:cs typeface="Montserrat Light" charset="0"/>
                <a:sym typeface="Arial"/>
              </a:rPr>
              <a:t> suivi de la valeur à retourner.</a:t>
            </a:r>
          </a:p>
        </p:txBody>
      </p:sp>
    </p:spTree>
    <p:extLst>
      <p:ext uri="{BB962C8B-B14F-4D97-AF65-F5344CB8AC3E}">
        <p14:creationId xmlns:p14="http://schemas.microsoft.com/office/powerpoint/2010/main" val="1368030265"/>
      </p:ext>
    </p:extLst>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Shape 70"/>
          <p:cNvSpPr/>
          <p:nvPr/>
        </p:nvSpPr>
        <p:spPr>
          <a:xfrm>
            <a:off x="1108189" y="2381619"/>
            <a:ext cx="10465349" cy="125675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4500">
                <a:solidFill>
                  <a:srgbClr val="535353"/>
                </a:solidFill>
                <a:latin typeface="American Typewriter"/>
                <a:ea typeface="American Typewriter"/>
                <a:cs typeface="American Typewriter"/>
                <a:sym typeface="American Typewriter"/>
              </a:defRPr>
            </a:pPr>
            <a:r>
              <a:rPr lang="fr-FR" sz="7500" b="1">
                <a:solidFill>
                  <a:srgbClr val="F7F7F7"/>
                </a:solidFill>
                <a:latin typeface="Montserrat Semi" charset="0"/>
                <a:ea typeface="Montserrat Semi" charset="0"/>
                <a:cs typeface="Montserrat Semi" charset="0"/>
              </a:rPr>
              <a:t>Les Structures</a:t>
            </a:r>
            <a:endParaRPr sz="7500" b="1">
              <a:solidFill>
                <a:srgbClr val="F7F7F7"/>
              </a:solidFill>
              <a:latin typeface="Montserrat Semi" charset="0"/>
              <a:ea typeface="Montserrat Semi" charset="0"/>
              <a:cs typeface="Montserrat Semi" charset="0"/>
            </a:endParaRPr>
          </a:p>
        </p:txBody>
      </p:sp>
      <p:pic>
        <p:nvPicPr>
          <p:cNvPr id="2" name="Imag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7348" y="7947318"/>
            <a:ext cx="2656800" cy="651294"/>
          </a:xfrm>
          <a:prstGeom prst="rect">
            <a:avLst/>
          </a:prstGeom>
        </p:spPr>
      </p:pic>
    </p:spTree>
    <p:extLst>
      <p:ext uri="{BB962C8B-B14F-4D97-AF65-F5344CB8AC3E}">
        <p14:creationId xmlns:p14="http://schemas.microsoft.com/office/powerpoint/2010/main" val="708242152"/>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54</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Les structures</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#6</a:t>
            </a:r>
            <a:endParaRPr sz="3500">
              <a:latin typeface="Montserrat Light" charset="0"/>
              <a:ea typeface="Montserrat Light" charset="0"/>
              <a:cs typeface="Montserrat Light" charset="0"/>
            </a:endParaRPr>
          </a:p>
        </p:txBody>
      </p:sp>
      <p:sp>
        <p:nvSpPr>
          <p:cNvPr id="6" name="Shape 199">
            <a:extLst>
              <a:ext uri="{FF2B5EF4-FFF2-40B4-BE49-F238E27FC236}">
                <a16:creationId xmlns:a16="http://schemas.microsoft.com/office/drawing/2014/main" id="{68153A9D-DF07-4802-8D02-2D1996626611}"/>
              </a:ext>
            </a:extLst>
          </p:cNvPr>
          <p:cNvSpPr/>
          <p:nvPr/>
        </p:nvSpPr>
        <p:spPr>
          <a:xfrm>
            <a:off x="1258690" y="1521444"/>
            <a:ext cx="11469026"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p>
            <a:pPr lvl="8" indent="0" algn="l">
              <a:spcBef>
                <a:spcPts val="1000"/>
              </a:spcBef>
              <a:defRPr sz="1800"/>
            </a:pPr>
            <a:r>
              <a:rPr lang="fr-FR" sz="2200" b="1">
                <a:solidFill>
                  <a:srgbClr val="BE1911"/>
                </a:solidFill>
                <a:latin typeface="Montserrat Semi" charset="0"/>
                <a:ea typeface="Montserrat Semi" charset="0"/>
                <a:cs typeface="Montserrat Semi" charset="0"/>
                <a:sym typeface="Calibri"/>
              </a:rPr>
              <a:t>IF-ELSE-ELSEIF</a:t>
            </a: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Le bloc IF permet l'</a:t>
            </a:r>
            <a:r>
              <a:rPr lang="fr-FR" sz="1800" err="1">
                <a:solidFill>
                  <a:srgbClr val="353533"/>
                </a:solidFill>
                <a:latin typeface="Montserrat Light" charset="0"/>
                <a:ea typeface="Montserrat Light" charset="0"/>
                <a:cs typeface="Montserrat Light" charset="0"/>
                <a:sym typeface="Arial"/>
              </a:rPr>
              <a:t>éxécution</a:t>
            </a:r>
            <a:r>
              <a:rPr lang="fr-FR" sz="1800">
                <a:solidFill>
                  <a:srgbClr val="353533"/>
                </a:solidFill>
                <a:latin typeface="Montserrat Light" charset="0"/>
                <a:ea typeface="Montserrat Light" charset="0"/>
                <a:cs typeface="Montserrat Light" charset="0"/>
                <a:sym typeface="Arial"/>
              </a:rPr>
              <a:t> d'un bloc de code </a:t>
            </a:r>
            <a:r>
              <a:rPr lang="fr-FR" sz="1800" b="1">
                <a:solidFill>
                  <a:srgbClr val="353533"/>
                </a:solidFill>
                <a:latin typeface="Montserrat Light" charset="0"/>
                <a:ea typeface="Montserrat Light" charset="0"/>
                <a:cs typeface="Montserrat Light" charset="0"/>
                <a:sym typeface="Arial"/>
              </a:rPr>
              <a:t>SI</a:t>
            </a:r>
            <a:r>
              <a:rPr lang="fr-FR" sz="1800">
                <a:solidFill>
                  <a:srgbClr val="353533"/>
                </a:solidFill>
                <a:latin typeface="Montserrat Light" charset="0"/>
                <a:ea typeface="Montserrat Light" charset="0"/>
                <a:cs typeface="Montserrat Light" charset="0"/>
                <a:sym typeface="Arial"/>
              </a:rPr>
              <a:t> une condition est remplie.</a:t>
            </a: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 On peut y joindre un bloc ELSE qui permettra d'</a:t>
            </a:r>
            <a:r>
              <a:rPr lang="fr-FR" sz="1800" err="1">
                <a:solidFill>
                  <a:srgbClr val="353533"/>
                </a:solidFill>
                <a:latin typeface="Montserrat Light" charset="0"/>
                <a:ea typeface="Montserrat Light" charset="0"/>
                <a:cs typeface="Montserrat Light" charset="0"/>
                <a:sym typeface="Arial"/>
              </a:rPr>
              <a:t>éxécuter</a:t>
            </a:r>
            <a:r>
              <a:rPr lang="fr-FR" sz="1800">
                <a:solidFill>
                  <a:srgbClr val="353533"/>
                </a:solidFill>
                <a:latin typeface="Montserrat Light" charset="0"/>
                <a:ea typeface="Montserrat Light" charset="0"/>
                <a:cs typeface="Montserrat Light" charset="0"/>
                <a:sym typeface="Arial"/>
              </a:rPr>
              <a:t> un bloc de code si la condition IF n'est pas remplie.</a:t>
            </a:r>
          </a:p>
          <a:p>
            <a:pPr lvl="0" algn="l">
              <a:lnSpc>
                <a:spcPct val="150000"/>
              </a:lnSpc>
              <a:spcBef>
                <a:spcPts val="1500"/>
              </a:spcBef>
              <a:buClr>
                <a:srgbClr val="A4140E"/>
              </a:buClr>
              <a:buSzPct val="120000"/>
              <a:defRPr sz="1800"/>
            </a:pPr>
            <a:br>
              <a:rPr lang="fr-FR" sz="1800">
                <a:solidFill>
                  <a:srgbClr val="353533"/>
                </a:solidFill>
                <a:latin typeface="Montserrat Light" charset="0"/>
                <a:ea typeface="Montserrat Light" charset="0"/>
                <a:cs typeface="Montserrat Light" charset="0"/>
                <a:sym typeface="Arial"/>
              </a:rPr>
            </a:br>
            <a:endParaRPr lang="fr-FR" altLang="fr-FR" sz="1800">
              <a:solidFill>
                <a:srgbClr val="353533"/>
              </a:solidFill>
              <a:latin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8" name="ZoneTexte 7">
            <a:extLst>
              <a:ext uri="{FF2B5EF4-FFF2-40B4-BE49-F238E27FC236}">
                <a16:creationId xmlns:a16="http://schemas.microsoft.com/office/drawing/2014/main" id="{AA75EE2C-EC10-468F-9A6E-944494FCD0E0}"/>
              </a:ext>
            </a:extLst>
          </p:cNvPr>
          <p:cNvSpPr txBox="1"/>
          <p:nvPr/>
        </p:nvSpPr>
        <p:spPr>
          <a:xfrm>
            <a:off x="1258690" y="2663582"/>
            <a:ext cx="11482694" cy="1579920"/>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1600" dirty="0">
                <a:solidFill>
                  <a:srgbClr val="676867"/>
                </a:solidFill>
                <a:latin typeface="Consolas" panose="020B0609020204030204" pitchFamily="49" charset="0"/>
              </a:rPr>
              <a:t>$</a:t>
            </a:r>
            <a:r>
              <a:rPr lang="en-US" sz="1600" dirty="0">
                <a:solidFill>
                  <a:srgbClr val="6089B4"/>
                </a:solidFill>
                <a:latin typeface="Consolas" panose="020B0609020204030204" pitchFamily="49" charset="0"/>
              </a:rPr>
              <a:t>test</a:t>
            </a:r>
            <a:r>
              <a:rPr lang="en-US" sz="1600" dirty="0">
                <a:solidFill>
                  <a:srgbClr val="C5C8C6"/>
                </a:solidFill>
                <a:latin typeface="Consolas" panose="020B0609020204030204" pitchFamily="49" charset="0"/>
              </a:rPr>
              <a:t> </a:t>
            </a:r>
            <a:r>
              <a:rPr lang="en-US" sz="1600" dirty="0">
                <a:solidFill>
                  <a:srgbClr val="676867"/>
                </a:solidFill>
                <a:latin typeface="Consolas" panose="020B0609020204030204" pitchFamily="49" charset="0"/>
              </a:rPr>
              <a:t>=</a:t>
            </a:r>
            <a:r>
              <a:rPr lang="en-US" sz="1600" dirty="0">
                <a:solidFill>
                  <a:srgbClr val="C5C8C6"/>
                </a:solidFill>
                <a:latin typeface="Consolas" panose="020B0609020204030204" pitchFamily="49" charset="0"/>
              </a:rPr>
              <a:t> </a:t>
            </a:r>
            <a:r>
              <a:rPr lang="en-US" sz="1600" dirty="0">
                <a:solidFill>
                  <a:srgbClr val="9AA83A"/>
                </a:solidFill>
                <a:latin typeface="Consolas" panose="020B0609020204030204" pitchFamily="49" charset="0"/>
              </a:rPr>
              <a:t>"Condition"</a:t>
            </a:r>
            <a:r>
              <a:rPr lang="en-US" sz="1600" dirty="0">
                <a:solidFill>
                  <a:srgbClr val="C5C8C6"/>
                </a:solidFill>
                <a:latin typeface="Consolas" panose="020B0609020204030204" pitchFamily="49" charset="0"/>
              </a:rPr>
              <a:t> </a:t>
            </a:r>
          </a:p>
          <a:p>
            <a:pPr algn="l"/>
            <a:br>
              <a:rPr lang="en-US" sz="1600" dirty="0">
                <a:solidFill>
                  <a:srgbClr val="C5C8C6"/>
                </a:solidFill>
                <a:latin typeface="Consolas" panose="020B0609020204030204" pitchFamily="49" charset="0"/>
              </a:rPr>
            </a:br>
            <a:r>
              <a:rPr lang="en-US" sz="1600" dirty="0">
                <a:solidFill>
                  <a:srgbClr val="9872A2"/>
                </a:solidFill>
                <a:latin typeface="Consolas" panose="020B0609020204030204" pitchFamily="49" charset="0"/>
              </a:rPr>
              <a:t>if</a:t>
            </a:r>
            <a:r>
              <a:rPr lang="en-US" sz="1600" dirty="0">
                <a:solidFill>
                  <a:srgbClr val="C5C8C6"/>
                </a:solidFill>
                <a:latin typeface="Consolas" panose="020B0609020204030204" pitchFamily="49" charset="0"/>
              </a:rPr>
              <a:t> </a:t>
            </a:r>
            <a:r>
              <a:rPr lang="en-US" sz="1600" dirty="0">
                <a:solidFill>
                  <a:srgbClr val="676867"/>
                </a:solidFill>
                <a:latin typeface="Consolas" panose="020B0609020204030204" pitchFamily="49" charset="0"/>
              </a:rPr>
              <a:t>($</a:t>
            </a:r>
            <a:r>
              <a:rPr lang="en-US" sz="1600" dirty="0">
                <a:solidFill>
                  <a:srgbClr val="6089B4"/>
                </a:solidFill>
                <a:latin typeface="Consolas" panose="020B0609020204030204" pitchFamily="49" charset="0"/>
              </a:rPr>
              <a:t>test</a:t>
            </a:r>
            <a:r>
              <a:rPr lang="en-US" sz="1600" dirty="0">
                <a:solidFill>
                  <a:srgbClr val="C5C8C6"/>
                </a:solidFill>
                <a:latin typeface="Consolas" panose="020B0609020204030204" pitchFamily="49" charset="0"/>
              </a:rPr>
              <a:t> </a:t>
            </a:r>
            <a:r>
              <a:rPr lang="en-US" sz="1600" dirty="0">
                <a:solidFill>
                  <a:srgbClr val="676867"/>
                </a:solidFill>
                <a:latin typeface="Consolas" panose="020B0609020204030204" pitchFamily="49" charset="0"/>
              </a:rPr>
              <a:t>-</a:t>
            </a:r>
            <a:r>
              <a:rPr lang="en-US" sz="1600" dirty="0" err="1">
                <a:solidFill>
                  <a:srgbClr val="676867"/>
                </a:solidFill>
                <a:latin typeface="Consolas" panose="020B0609020204030204" pitchFamily="49" charset="0"/>
              </a:rPr>
              <a:t>eq</a:t>
            </a:r>
            <a:r>
              <a:rPr lang="en-US" sz="1600" dirty="0">
                <a:solidFill>
                  <a:srgbClr val="C5C8C6"/>
                </a:solidFill>
                <a:latin typeface="Consolas" panose="020B0609020204030204" pitchFamily="49" charset="0"/>
              </a:rPr>
              <a:t> </a:t>
            </a:r>
            <a:r>
              <a:rPr lang="en-US" sz="1600" dirty="0">
                <a:solidFill>
                  <a:srgbClr val="9AA83A"/>
                </a:solidFill>
                <a:latin typeface="Consolas" panose="020B0609020204030204" pitchFamily="49" charset="0"/>
              </a:rPr>
              <a:t>"Condition"</a:t>
            </a:r>
            <a:r>
              <a:rPr lang="en-US" sz="1600" dirty="0">
                <a:solidFill>
                  <a:srgbClr val="676867"/>
                </a:solidFill>
                <a:latin typeface="Consolas" panose="020B0609020204030204" pitchFamily="49" charset="0"/>
              </a:rPr>
              <a:t>)</a:t>
            </a:r>
            <a:endParaRPr lang="en-US" sz="1600" dirty="0">
              <a:solidFill>
                <a:srgbClr val="C5C8C6"/>
              </a:solidFill>
              <a:latin typeface="Consolas" panose="020B0609020204030204" pitchFamily="49" charset="0"/>
            </a:endParaRPr>
          </a:p>
          <a:p>
            <a:pPr algn="l"/>
            <a:r>
              <a:rPr lang="en-US" sz="1600" dirty="0">
                <a:solidFill>
                  <a:srgbClr val="C5C8C6"/>
                </a:solidFill>
                <a:latin typeface="Consolas" panose="020B0609020204030204" pitchFamily="49" charset="0"/>
              </a:rPr>
              <a:t>{</a:t>
            </a:r>
          </a:p>
          <a:p>
            <a:pPr algn="l"/>
            <a:r>
              <a:rPr lang="en-US" sz="1600" dirty="0">
                <a:solidFill>
                  <a:srgbClr val="9872A2"/>
                </a:solidFill>
                <a:latin typeface="Consolas" panose="020B0609020204030204" pitchFamily="49" charset="0"/>
              </a:rPr>
              <a:t>	Write-Host</a:t>
            </a:r>
            <a:r>
              <a:rPr lang="en-US" sz="1600" dirty="0">
                <a:solidFill>
                  <a:srgbClr val="C5C8C6"/>
                </a:solidFill>
                <a:latin typeface="Consolas" panose="020B0609020204030204" pitchFamily="49" charset="0"/>
              </a:rPr>
              <a:t> </a:t>
            </a:r>
            <a:r>
              <a:rPr lang="en-US" sz="1600" dirty="0">
                <a:solidFill>
                  <a:srgbClr val="9AA83A"/>
                </a:solidFill>
                <a:latin typeface="Consolas" panose="020B0609020204030204" pitchFamily="49" charset="0"/>
              </a:rPr>
              <a:t>"Condition </a:t>
            </a:r>
            <a:r>
              <a:rPr lang="en-US" sz="1600" dirty="0" err="1">
                <a:solidFill>
                  <a:srgbClr val="9AA83A"/>
                </a:solidFill>
                <a:latin typeface="Consolas" panose="020B0609020204030204" pitchFamily="49" charset="0"/>
              </a:rPr>
              <a:t>remplie</a:t>
            </a:r>
            <a:r>
              <a:rPr lang="en-US" sz="1600" dirty="0">
                <a:solidFill>
                  <a:srgbClr val="9AA83A"/>
                </a:solidFill>
                <a:latin typeface="Consolas" panose="020B0609020204030204" pitchFamily="49" charset="0"/>
              </a:rPr>
              <a:t>"</a:t>
            </a:r>
            <a:r>
              <a:rPr lang="en-US" sz="1600" dirty="0">
                <a:solidFill>
                  <a:srgbClr val="C5C8C6"/>
                </a:solidFill>
                <a:latin typeface="Consolas" panose="020B0609020204030204" pitchFamily="49" charset="0"/>
              </a:rPr>
              <a:t> </a:t>
            </a:r>
          </a:p>
          <a:p>
            <a:pPr algn="l"/>
            <a:r>
              <a:rPr lang="en-US" sz="1600" dirty="0">
                <a:solidFill>
                  <a:srgbClr val="C5C8C6"/>
                </a:solidFill>
                <a:latin typeface="Consolas" panose="020B0609020204030204" pitchFamily="49" charset="0"/>
              </a:rPr>
              <a:t>}</a:t>
            </a:r>
          </a:p>
        </p:txBody>
      </p:sp>
      <p:sp>
        <p:nvSpPr>
          <p:cNvPr id="9" name="ZoneTexte 8">
            <a:extLst>
              <a:ext uri="{FF2B5EF4-FFF2-40B4-BE49-F238E27FC236}">
                <a16:creationId xmlns:a16="http://schemas.microsoft.com/office/drawing/2014/main" id="{400E8741-DEC4-4349-ABBF-0EB37ECC4DCC}"/>
              </a:ext>
            </a:extLst>
          </p:cNvPr>
          <p:cNvSpPr txBox="1"/>
          <p:nvPr/>
        </p:nvSpPr>
        <p:spPr>
          <a:xfrm>
            <a:off x="1245022" y="4980315"/>
            <a:ext cx="11482694" cy="2072362"/>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1600">
                <a:solidFill>
                  <a:srgbClr val="9872A2"/>
                </a:solidFill>
                <a:latin typeface="Consolas" panose="020B0609020204030204" pitchFamily="49" charset="0"/>
              </a:rPr>
              <a:t>if</a:t>
            </a:r>
            <a:r>
              <a:rPr lang="fr-FR" sz="1600">
                <a:solidFill>
                  <a:srgbClr val="C5C8C6"/>
                </a:solidFill>
                <a:latin typeface="Consolas" panose="020B0609020204030204" pitchFamily="49" charset="0"/>
              </a:rPr>
              <a:t> </a:t>
            </a:r>
            <a:r>
              <a:rPr lang="fr-FR" sz="1600">
                <a:solidFill>
                  <a:srgbClr val="676867"/>
                </a:solidFill>
                <a:latin typeface="Consolas" panose="020B0609020204030204" pitchFamily="49" charset="0"/>
              </a:rPr>
              <a:t>($</a:t>
            </a:r>
            <a:r>
              <a:rPr lang="fr-FR" sz="1600">
                <a:solidFill>
                  <a:srgbClr val="6089B4"/>
                </a:solidFill>
                <a:latin typeface="Consolas" panose="020B0609020204030204" pitchFamily="49" charset="0"/>
              </a:rPr>
              <a:t>test</a:t>
            </a:r>
            <a:r>
              <a:rPr lang="fr-FR" sz="1600">
                <a:solidFill>
                  <a:srgbClr val="C5C8C6"/>
                </a:solidFill>
                <a:latin typeface="Consolas" panose="020B0609020204030204" pitchFamily="49" charset="0"/>
              </a:rPr>
              <a:t> </a:t>
            </a:r>
            <a:r>
              <a:rPr lang="fr-FR" sz="1600">
                <a:solidFill>
                  <a:srgbClr val="676867"/>
                </a:solidFill>
                <a:latin typeface="Consolas" panose="020B0609020204030204" pitchFamily="49" charset="0"/>
              </a:rPr>
              <a:t>-eq</a:t>
            </a:r>
            <a:r>
              <a:rPr lang="fr-FR" sz="1600">
                <a:solidFill>
                  <a:srgbClr val="C5C8C6"/>
                </a:solidFill>
                <a:latin typeface="Consolas" panose="020B0609020204030204" pitchFamily="49" charset="0"/>
              </a:rPr>
              <a:t> </a:t>
            </a:r>
            <a:r>
              <a:rPr lang="fr-FR" sz="1600">
                <a:solidFill>
                  <a:srgbClr val="9AA83A"/>
                </a:solidFill>
                <a:latin typeface="Consolas" panose="020B0609020204030204" pitchFamily="49" charset="0"/>
              </a:rPr>
              <a:t>"Condition"</a:t>
            </a:r>
            <a:r>
              <a:rPr lang="fr-FR" sz="1600">
                <a:solidFill>
                  <a:srgbClr val="676867"/>
                </a:solidFill>
                <a:latin typeface="Consolas" panose="020B0609020204030204" pitchFamily="49" charset="0"/>
              </a:rPr>
              <a:t>)</a:t>
            </a:r>
            <a:endParaRPr lang="fr-FR" sz="1600">
              <a:solidFill>
                <a:srgbClr val="C5C8C6"/>
              </a:solidFill>
              <a:latin typeface="Consolas" panose="020B0609020204030204" pitchFamily="49" charset="0"/>
            </a:endParaRPr>
          </a:p>
          <a:p>
            <a:pPr algn="l"/>
            <a:r>
              <a:rPr lang="fr-FR" sz="1600">
                <a:solidFill>
                  <a:srgbClr val="C5C8C6"/>
                </a:solidFill>
                <a:latin typeface="Consolas" panose="020B0609020204030204" pitchFamily="49" charset="0"/>
              </a:rPr>
              <a:t>{</a:t>
            </a:r>
          </a:p>
          <a:p>
            <a:pPr algn="l"/>
            <a:r>
              <a:rPr lang="fr-FR" sz="1600">
                <a:solidFill>
                  <a:srgbClr val="9872A2"/>
                </a:solidFill>
                <a:latin typeface="Consolas" panose="020B0609020204030204" pitchFamily="49" charset="0"/>
              </a:rPr>
              <a:t>	Write-Host</a:t>
            </a:r>
            <a:r>
              <a:rPr lang="fr-FR" sz="1600">
                <a:solidFill>
                  <a:srgbClr val="C5C8C6"/>
                </a:solidFill>
                <a:latin typeface="Consolas" panose="020B0609020204030204" pitchFamily="49" charset="0"/>
              </a:rPr>
              <a:t> </a:t>
            </a:r>
            <a:r>
              <a:rPr lang="fr-FR" sz="1600">
                <a:solidFill>
                  <a:srgbClr val="9AA83A"/>
                </a:solidFill>
                <a:latin typeface="Consolas" panose="020B0609020204030204" pitchFamily="49" charset="0"/>
              </a:rPr>
              <a:t>"Condition remplie"</a:t>
            </a:r>
            <a:r>
              <a:rPr lang="fr-FR" sz="1600">
                <a:solidFill>
                  <a:srgbClr val="C5C8C6"/>
                </a:solidFill>
                <a:latin typeface="Consolas" panose="020B0609020204030204" pitchFamily="49" charset="0"/>
              </a:rPr>
              <a:t> </a:t>
            </a:r>
          </a:p>
          <a:p>
            <a:pPr algn="l"/>
            <a:r>
              <a:rPr lang="fr-FR" sz="1600">
                <a:solidFill>
                  <a:srgbClr val="C5C8C6"/>
                </a:solidFill>
                <a:latin typeface="Consolas" panose="020B0609020204030204" pitchFamily="49" charset="0"/>
              </a:rPr>
              <a:t>}</a:t>
            </a:r>
          </a:p>
          <a:p>
            <a:pPr algn="l"/>
            <a:r>
              <a:rPr lang="fr-FR" sz="1600" err="1">
                <a:solidFill>
                  <a:srgbClr val="9872A2"/>
                </a:solidFill>
                <a:latin typeface="Consolas" panose="020B0609020204030204" pitchFamily="49" charset="0"/>
              </a:rPr>
              <a:t>else</a:t>
            </a:r>
            <a:endParaRPr lang="fr-FR" sz="1600">
              <a:solidFill>
                <a:srgbClr val="C5C8C6"/>
              </a:solidFill>
              <a:latin typeface="Consolas" panose="020B0609020204030204" pitchFamily="49" charset="0"/>
            </a:endParaRPr>
          </a:p>
          <a:p>
            <a:pPr algn="l"/>
            <a:r>
              <a:rPr lang="fr-FR" sz="1600">
                <a:solidFill>
                  <a:srgbClr val="C5C8C6"/>
                </a:solidFill>
                <a:latin typeface="Consolas" panose="020B0609020204030204" pitchFamily="49" charset="0"/>
              </a:rPr>
              <a:t>{</a:t>
            </a:r>
          </a:p>
          <a:p>
            <a:pPr algn="l"/>
            <a:r>
              <a:rPr lang="fr-FR" sz="1600">
                <a:solidFill>
                  <a:srgbClr val="9872A2"/>
                </a:solidFill>
                <a:latin typeface="Consolas" panose="020B0609020204030204" pitchFamily="49" charset="0"/>
              </a:rPr>
              <a:t>	Write-Host</a:t>
            </a:r>
            <a:r>
              <a:rPr lang="fr-FR" sz="1600">
                <a:solidFill>
                  <a:srgbClr val="C5C8C6"/>
                </a:solidFill>
                <a:latin typeface="Consolas" panose="020B0609020204030204" pitchFamily="49" charset="0"/>
              </a:rPr>
              <a:t> </a:t>
            </a:r>
            <a:r>
              <a:rPr lang="fr-FR" sz="1600">
                <a:solidFill>
                  <a:srgbClr val="9AA83A"/>
                </a:solidFill>
                <a:latin typeface="Consolas" panose="020B0609020204030204" pitchFamily="49" charset="0"/>
              </a:rPr>
              <a:t>"Condition NON-remplie"</a:t>
            </a:r>
            <a:endParaRPr lang="fr-FR" sz="1600">
              <a:solidFill>
                <a:srgbClr val="C5C8C6"/>
              </a:solidFill>
              <a:latin typeface="Consolas" panose="020B0609020204030204" pitchFamily="49" charset="0"/>
            </a:endParaRPr>
          </a:p>
          <a:p>
            <a:pPr algn="l"/>
            <a:r>
              <a:rPr lang="fr-FR" sz="1600">
                <a:solidFill>
                  <a:srgbClr val="C5C8C6"/>
                </a:solidFill>
                <a:latin typeface="Consolas" panose="020B0609020204030204" pitchFamily="49" charset="0"/>
              </a:rPr>
              <a:t>}</a:t>
            </a:r>
          </a:p>
        </p:txBody>
      </p:sp>
    </p:spTree>
    <p:extLst>
      <p:ext uri="{BB962C8B-B14F-4D97-AF65-F5344CB8AC3E}">
        <p14:creationId xmlns:p14="http://schemas.microsoft.com/office/powerpoint/2010/main" val="1603068113"/>
      </p:ext>
    </p:extLst>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55</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Les structures</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#6</a:t>
            </a:r>
            <a:endParaRPr sz="3500">
              <a:latin typeface="Montserrat Light" charset="0"/>
              <a:ea typeface="Montserrat Light" charset="0"/>
              <a:cs typeface="Montserrat Light" charset="0"/>
            </a:endParaRPr>
          </a:p>
        </p:txBody>
      </p:sp>
      <p:sp>
        <p:nvSpPr>
          <p:cNvPr id="6" name="Shape 199">
            <a:extLst>
              <a:ext uri="{FF2B5EF4-FFF2-40B4-BE49-F238E27FC236}">
                <a16:creationId xmlns:a16="http://schemas.microsoft.com/office/drawing/2014/main" id="{68153A9D-DF07-4802-8D02-2D1996626611}"/>
              </a:ext>
            </a:extLst>
          </p:cNvPr>
          <p:cNvSpPr/>
          <p:nvPr/>
        </p:nvSpPr>
        <p:spPr>
          <a:xfrm>
            <a:off x="1258690" y="1521444"/>
            <a:ext cx="11469026"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p>
            <a:pPr lvl="8" indent="0" algn="l">
              <a:spcBef>
                <a:spcPts val="1000"/>
              </a:spcBef>
              <a:defRPr sz="1800"/>
            </a:pPr>
            <a:r>
              <a:rPr lang="fr-FR" sz="2200" b="1">
                <a:solidFill>
                  <a:srgbClr val="BE1911"/>
                </a:solidFill>
                <a:latin typeface="Montserrat Semi" charset="0"/>
                <a:ea typeface="Montserrat Semi" charset="0"/>
                <a:cs typeface="Montserrat Semi" charset="0"/>
                <a:sym typeface="Calibri"/>
              </a:rPr>
              <a:t>IF-ELSE-ELSEIF.</a:t>
            </a: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Le bloc ELSEIF permet de contrôler une nouvelle condition si la première n'est pas remplie.</a:t>
            </a: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Ces conditions peuvent être inversés à l'aide de l'opérateur "-NOT" ou son alias "!"</a:t>
            </a: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br>
              <a:rPr lang="fr-FR" sz="1800">
                <a:solidFill>
                  <a:srgbClr val="353533"/>
                </a:solidFill>
                <a:latin typeface="Montserrat Light" charset="0"/>
                <a:ea typeface="Montserrat Light" charset="0"/>
                <a:cs typeface="Montserrat Light" charset="0"/>
                <a:sym typeface="Arial"/>
              </a:rPr>
            </a:b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altLang="fr-FR" sz="1800">
              <a:solidFill>
                <a:srgbClr val="353533"/>
              </a:solidFill>
              <a:latin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8" name="ZoneTexte 7">
            <a:extLst>
              <a:ext uri="{FF2B5EF4-FFF2-40B4-BE49-F238E27FC236}">
                <a16:creationId xmlns:a16="http://schemas.microsoft.com/office/drawing/2014/main" id="{AA75EE2C-EC10-468F-9A6E-944494FCD0E0}"/>
              </a:ext>
            </a:extLst>
          </p:cNvPr>
          <p:cNvSpPr txBox="1"/>
          <p:nvPr/>
        </p:nvSpPr>
        <p:spPr>
          <a:xfrm>
            <a:off x="1245022" y="2633117"/>
            <a:ext cx="11482694" cy="2072362"/>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1600">
                <a:solidFill>
                  <a:srgbClr val="9872A2"/>
                </a:solidFill>
                <a:latin typeface="Consolas" panose="020B0609020204030204" pitchFamily="49" charset="0"/>
              </a:rPr>
              <a:t>if</a:t>
            </a:r>
            <a:r>
              <a:rPr lang="en-US" sz="1600">
                <a:solidFill>
                  <a:srgbClr val="C5C8C6"/>
                </a:solidFill>
                <a:latin typeface="Consolas" panose="020B0609020204030204" pitchFamily="49" charset="0"/>
              </a:rPr>
              <a:t> </a:t>
            </a:r>
            <a:r>
              <a:rPr lang="en-US" sz="1600">
                <a:solidFill>
                  <a:srgbClr val="676867"/>
                </a:solidFill>
                <a:latin typeface="Consolas" panose="020B0609020204030204" pitchFamily="49" charset="0"/>
              </a:rPr>
              <a:t>($</a:t>
            </a:r>
            <a:r>
              <a:rPr lang="en-US" sz="1600">
                <a:solidFill>
                  <a:srgbClr val="6089B4"/>
                </a:solidFill>
                <a:latin typeface="Consolas" panose="020B0609020204030204" pitchFamily="49" charset="0"/>
              </a:rPr>
              <a:t>test</a:t>
            </a:r>
            <a:r>
              <a:rPr lang="en-US" sz="1600">
                <a:solidFill>
                  <a:srgbClr val="C5C8C6"/>
                </a:solidFill>
                <a:latin typeface="Consolas" panose="020B0609020204030204" pitchFamily="49" charset="0"/>
              </a:rPr>
              <a:t> </a:t>
            </a:r>
            <a:r>
              <a:rPr lang="en-US" sz="1600">
                <a:solidFill>
                  <a:srgbClr val="676867"/>
                </a:solidFill>
                <a:latin typeface="Consolas" panose="020B0609020204030204" pitchFamily="49" charset="0"/>
              </a:rPr>
              <a:t>-</a:t>
            </a:r>
            <a:r>
              <a:rPr lang="en-US" sz="1600" err="1">
                <a:solidFill>
                  <a:srgbClr val="676867"/>
                </a:solidFill>
                <a:latin typeface="Consolas" panose="020B0609020204030204" pitchFamily="49" charset="0"/>
              </a:rPr>
              <a:t>eq</a:t>
            </a:r>
            <a:r>
              <a:rPr lang="en-US" sz="1600">
                <a:solidFill>
                  <a:srgbClr val="C5C8C6"/>
                </a:solidFill>
                <a:latin typeface="Consolas" panose="020B0609020204030204" pitchFamily="49" charset="0"/>
              </a:rPr>
              <a:t> </a:t>
            </a:r>
            <a:r>
              <a:rPr lang="en-US" sz="1600">
                <a:solidFill>
                  <a:srgbClr val="9AA83A"/>
                </a:solidFill>
                <a:latin typeface="Consolas" panose="020B0609020204030204" pitchFamily="49" charset="0"/>
              </a:rPr>
              <a:t>"</a:t>
            </a:r>
            <a:r>
              <a:rPr lang="en-US" sz="1600" err="1">
                <a:solidFill>
                  <a:srgbClr val="9AA83A"/>
                </a:solidFill>
                <a:latin typeface="Consolas" panose="020B0609020204030204" pitchFamily="49" charset="0"/>
              </a:rPr>
              <a:t>Truc</a:t>
            </a:r>
            <a:r>
              <a:rPr lang="en-US" sz="1600">
                <a:solidFill>
                  <a:srgbClr val="9AA83A"/>
                </a:solidFill>
                <a:latin typeface="Consolas" panose="020B0609020204030204" pitchFamily="49" charset="0"/>
              </a:rPr>
              <a:t>"</a:t>
            </a:r>
            <a:r>
              <a:rPr lang="en-US" sz="1600">
                <a:solidFill>
                  <a:srgbClr val="676867"/>
                </a:solidFill>
                <a:latin typeface="Consolas" panose="020B0609020204030204" pitchFamily="49" charset="0"/>
              </a:rPr>
              <a:t>)</a:t>
            </a:r>
            <a:endParaRPr lang="en-US" sz="1600">
              <a:solidFill>
                <a:srgbClr val="C5C8C6"/>
              </a:solidFill>
              <a:latin typeface="Consolas" panose="020B0609020204030204" pitchFamily="49" charset="0"/>
            </a:endParaRPr>
          </a:p>
          <a:p>
            <a:pPr algn="l"/>
            <a:r>
              <a:rPr lang="en-US" sz="1600">
                <a:solidFill>
                  <a:srgbClr val="C5C8C6"/>
                </a:solidFill>
                <a:latin typeface="Consolas" panose="020B0609020204030204" pitchFamily="49" charset="0"/>
              </a:rPr>
              <a:t>{</a:t>
            </a:r>
          </a:p>
          <a:p>
            <a:pPr algn="l"/>
            <a:r>
              <a:rPr lang="en-US" sz="1600">
                <a:solidFill>
                  <a:srgbClr val="9872A2"/>
                </a:solidFill>
                <a:latin typeface="Consolas" panose="020B0609020204030204" pitchFamily="49" charset="0"/>
              </a:rPr>
              <a:t>	Write-Host</a:t>
            </a:r>
            <a:r>
              <a:rPr lang="en-US" sz="1600">
                <a:solidFill>
                  <a:srgbClr val="C5C8C6"/>
                </a:solidFill>
                <a:latin typeface="Consolas" panose="020B0609020204030204" pitchFamily="49" charset="0"/>
              </a:rPr>
              <a:t> </a:t>
            </a:r>
            <a:r>
              <a:rPr lang="en-US" sz="1600">
                <a:solidFill>
                  <a:srgbClr val="9AA83A"/>
                </a:solidFill>
                <a:latin typeface="Consolas" panose="020B0609020204030204" pitchFamily="49" charset="0"/>
              </a:rPr>
              <a:t>"IF Condition </a:t>
            </a:r>
            <a:r>
              <a:rPr lang="en-US" sz="1600" err="1">
                <a:solidFill>
                  <a:srgbClr val="9AA83A"/>
                </a:solidFill>
                <a:latin typeface="Consolas" panose="020B0609020204030204" pitchFamily="49" charset="0"/>
              </a:rPr>
              <a:t>remplie</a:t>
            </a:r>
            <a:r>
              <a:rPr lang="en-US" sz="1600">
                <a:solidFill>
                  <a:srgbClr val="9AA83A"/>
                </a:solidFill>
                <a:latin typeface="Consolas" panose="020B0609020204030204" pitchFamily="49" charset="0"/>
              </a:rPr>
              <a:t>"</a:t>
            </a:r>
            <a:r>
              <a:rPr lang="en-US" sz="1600">
                <a:solidFill>
                  <a:srgbClr val="C5C8C6"/>
                </a:solidFill>
                <a:latin typeface="Consolas" panose="020B0609020204030204" pitchFamily="49" charset="0"/>
              </a:rPr>
              <a:t> </a:t>
            </a:r>
          </a:p>
          <a:p>
            <a:pPr algn="l"/>
            <a:r>
              <a:rPr lang="en-US" sz="1600">
                <a:solidFill>
                  <a:srgbClr val="C5C8C6"/>
                </a:solidFill>
                <a:latin typeface="Consolas" panose="020B0609020204030204" pitchFamily="49" charset="0"/>
              </a:rPr>
              <a:t>}</a:t>
            </a:r>
          </a:p>
          <a:p>
            <a:pPr algn="l"/>
            <a:r>
              <a:rPr lang="en-US" sz="1600" err="1">
                <a:solidFill>
                  <a:srgbClr val="9872A2"/>
                </a:solidFill>
                <a:latin typeface="Consolas" panose="020B0609020204030204" pitchFamily="49" charset="0"/>
              </a:rPr>
              <a:t>elseif</a:t>
            </a:r>
            <a:r>
              <a:rPr lang="en-US" sz="1600">
                <a:solidFill>
                  <a:srgbClr val="C5C8C6"/>
                </a:solidFill>
                <a:latin typeface="Consolas" panose="020B0609020204030204" pitchFamily="49" charset="0"/>
              </a:rPr>
              <a:t> </a:t>
            </a:r>
            <a:r>
              <a:rPr lang="en-US" sz="1600">
                <a:solidFill>
                  <a:srgbClr val="676867"/>
                </a:solidFill>
                <a:latin typeface="Consolas" panose="020B0609020204030204" pitchFamily="49" charset="0"/>
              </a:rPr>
              <a:t>($</a:t>
            </a:r>
            <a:r>
              <a:rPr lang="en-US" sz="1600">
                <a:solidFill>
                  <a:srgbClr val="6089B4"/>
                </a:solidFill>
                <a:latin typeface="Consolas" panose="020B0609020204030204" pitchFamily="49" charset="0"/>
              </a:rPr>
              <a:t>test</a:t>
            </a:r>
            <a:r>
              <a:rPr lang="en-US" sz="1600">
                <a:solidFill>
                  <a:srgbClr val="C5C8C6"/>
                </a:solidFill>
                <a:latin typeface="Consolas" panose="020B0609020204030204" pitchFamily="49" charset="0"/>
              </a:rPr>
              <a:t> </a:t>
            </a:r>
            <a:r>
              <a:rPr lang="en-US" sz="1600">
                <a:solidFill>
                  <a:srgbClr val="676867"/>
                </a:solidFill>
                <a:latin typeface="Consolas" panose="020B0609020204030204" pitchFamily="49" charset="0"/>
              </a:rPr>
              <a:t>-</a:t>
            </a:r>
            <a:r>
              <a:rPr lang="en-US" sz="1600" err="1">
                <a:solidFill>
                  <a:srgbClr val="676867"/>
                </a:solidFill>
                <a:latin typeface="Consolas" panose="020B0609020204030204" pitchFamily="49" charset="0"/>
              </a:rPr>
              <a:t>eq</a:t>
            </a:r>
            <a:r>
              <a:rPr lang="en-US" sz="1600">
                <a:solidFill>
                  <a:srgbClr val="C5C8C6"/>
                </a:solidFill>
                <a:latin typeface="Consolas" panose="020B0609020204030204" pitchFamily="49" charset="0"/>
              </a:rPr>
              <a:t> </a:t>
            </a:r>
            <a:r>
              <a:rPr lang="en-US" sz="1600">
                <a:solidFill>
                  <a:srgbClr val="9AA83A"/>
                </a:solidFill>
                <a:latin typeface="Consolas" panose="020B0609020204030204" pitchFamily="49" charset="0"/>
              </a:rPr>
              <a:t>"Condition"</a:t>
            </a:r>
            <a:r>
              <a:rPr lang="en-US" sz="1600">
                <a:solidFill>
                  <a:srgbClr val="676867"/>
                </a:solidFill>
                <a:latin typeface="Consolas" panose="020B0609020204030204" pitchFamily="49" charset="0"/>
              </a:rPr>
              <a:t>)</a:t>
            </a:r>
            <a:endParaRPr lang="en-US" sz="1600">
              <a:solidFill>
                <a:srgbClr val="C5C8C6"/>
              </a:solidFill>
              <a:latin typeface="Consolas" panose="020B0609020204030204" pitchFamily="49" charset="0"/>
            </a:endParaRPr>
          </a:p>
          <a:p>
            <a:pPr algn="l"/>
            <a:r>
              <a:rPr lang="en-US" sz="1600">
                <a:solidFill>
                  <a:srgbClr val="C5C8C6"/>
                </a:solidFill>
                <a:latin typeface="Consolas" panose="020B0609020204030204" pitchFamily="49" charset="0"/>
              </a:rPr>
              <a:t>{</a:t>
            </a:r>
          </a:p>
          <a:p>
            <a:pPr algn="l"/>
            <a:r>
              <a:rPr lang="en-US" sz="1600">
                <a:solidFill>
                  <a:srgbClr val="9872A2"/>
                </a:solidFill>
                <a:latin typeface="Consolas" panose="020B0609020204030204" pitchFamily="49" charset="0"/>
              </a:rPr>
              <a:t>	Write-Host</a:t>
            </a:r>
            <a:r>
              <a:rPr lang="en-US" sz="1600">
                <a:solidFill>
                  <a:srgbClr val="C5C8C6"/>
                </a:solidFill>
                <a:latin typeface="Consolas" panose="020B0609020204030204" pitchFamily="49" charset="0"/>
              </a:rPr>
              <a:t> </a:t>
            </a:r>
            <a:r>
              <a:rPr lang="en-US" sz="1600">
                <a:solidFill>
                  <a:srgbClr val="9AA83A"/>
                </a:solidFill>
                <a:latin typeface="Consolas" panose="020B0609020204030204" pitchFamily="49" charset="0"/>
              </a:rPr>
              <a:t>"ELSEIF Condition </a:t>
            </a:r>
            <a:r>
              <a:rPr lang="en-US" sz="1600" err="1">
                <a:solidFill>
                  <a:srgbClr val="9AA83A"/>
                </a:solidFill>
                <a:latin typeface="Consolas" panose="020B0609020204030204" pitchFamily="49" charset="0"/>
              </a:rPr>
              <a:t>remplie</a:t>
            </a:r>
            <a:r>
              <a:rPr lang="en-US" sz="1600">
                <a:solidFill>
                  <a:srgbClr val="9AA83A"/>
                </a:solidFill>
                <a:latin typeface="Consolas" panose="020B0609020204030204" pitchFamily="49" charset="0"/>
              </a:rPr>
              <a:t>"</a:t>
            </a:r>
            <a:endParaRPr lang="en-US" sz="1600">
              <a:solidFill>
                <a:srgbClr val="C5C8C6"/>
              </a:solidFill>
              <a:latin typeface="Consolas" panose="020B0609020204030204" pitchFamily="49" charset="0"/>
            </a:endParaRPr>
          </a:p>
          <a:p>
            <a:pPr algn="l"/>
            <a:r>
              <a:rPr lang="en-US" sz="1600">
                <a:solidFill>
                  <a:srgbClr val="C5C8C6"/>
                </a:solidFill>
                <a:latin typeface="Consolas" panose="020B0609020204030204" pitchFamily="49" charset="0"/>
              </a:rPr>
              <a:t>}</a:t>
            </a:r>
          </a:p>
        </p:txBody>
      </p:sp>
      <p:sp>
        <p:nvSpPr>
          <p:cNvPr id="10" name="ZoneTexte 9">
            <a:extLst>
              <a:ext uri="{FF2B5EF4-FFF2-40B4-BE49-F238E27FC236}">
                <a16:creationId xmlns:a16="http://schemas.microsoft.com/office/drawing/2014/main" id="{DFCE1D7E-45C7-4605-9740-7BD497B306E3}"/>
              </a:ext>
            </a:extLst>
          </p:cNvPr>
          <p:cNvSpPr txBox="1"/>
          <p:nvPr/>
        </p:nvSpPr>
        <p:spPr>
          <a:xfrm>
            <a:off x="1258690" y="6432420"/>
            <a:ext cx="11482694" cy="348813"/>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1600">
                <a:solidFill>
                  <a:srgbClr val="9872A2"/>
                </a:solidFill>
                <a:latin typeface="Consolas" panose="020B0609020204030204" pitchFamily="49" charset="0"/>
              </a:rPr>
              <a:t>if</a:t>
            </a:r>
            <a:r>
              <a:rPr lang="en-US" sz="1600">
                <a:solidFill>
                  <a:srgbClr val="C5C8C6"/>
                </a:solidFill>
                <a:latin typeface="Consolas" panose="020B0609020204030204" pitchFamily="49" charset="0"/>
              </a:rPr>
              <a:t> </a:t>
            </a:r>
            <a:r>
              <a:rPr lang="en-US" sz="1600">
                <a:solidFill>
                  <a:srgbClr val="676867"/>
                </a:solidFill>
                <a:latin typeface="Consolas" panose="020B0609020204030204" pitchFamily="49" charset="0"/>
              </a:rPr>
              <a:t>(-not($</a:t>
            </a:r>
            <a:r>
              <a:rPr lang="en-US" sz="1600">
                <a:solidFill>
                  <a:srgbClr val="6089B4"/>
                </a:solidFill>
                <a:latin typeface="Consolas" panose="020B0609020204030204" pitchFamily="49" charset="0"/>
              </a:rPr>
              <a:t>test</a:t>
            </a:r>
            <a:r>
              <a:rPr lang="en-US" sz="1600">
                <a:solidFill>
                  <a:srgbClr val="C5C8C6"/>
                </a:solidFill>
                <a:latin typeface="Consolas" panose="020B0609020204030204" pitchFamily="49" charset="0"/>
              </a:rPr>
              <a:t> </a:t>
            </a:r>
            <a:r>
              <a:rPr lang="en-US" sz="1600">
                <a:solidFill>
                  <a:srgbClr val="676867"/>
                </a:solidFill>
                <a:latin typeface="Consolas" panose="020B0609020204030204" pitchFamily="49" charset="0"/>
              </a:rPr>
              <a:t>-eq</a:t>
            </a:r>
            <a:r>
              <a:rPr lang="en-US" sz="1600">
                <a:solidFill>
                  <a:srgbClr val="C5C8C6"/>
                </a:solidFill>
                <a:latin typeface="Consolas" panose="020B0609020204030204" pitchFamily="49" charset="0"/>
              </a:rPr>
              <a:t> </a:t>
            </a:r>
            <a:r>
              <a:rPr lang="en-US" sz="1600">
                <a:solidFill>
                  <a:srgbClr val="9AA83A"/>
                </a:solidFill>
                <a:latin typeface="Consolas" panose="020B0609020204030204" pitchFamily="49" charset="0"/>
              </a:rPr>
              <a:t>"Condition"</a:t>
            </a:r>
            <a:r>
              <a:rPr lang="en-US" sz="1600">
                <a:solidFill>
                  <a:srgbClr val="676867"/>
                </a:solidFill>
                <a:latin typeface="Consolas" panose="020B0609020204030204" pitchFamily="49" charset="0"/>
              </a:rPr>
              <a:t>))</a:t>
            </a:r>
            <a:r>
              <a:rPr lang="en-US" sz="1600">
                <a:solidFill>
                  <a:srgbClr val="C5C8C6"/>
                </a:solidFill>
                <a:latin typeface="Consolas" panose="020B0609020204030204" pitchFamily="49" charset="0"/>
              </a:rPr>
              <a:t>{...}</a:t>
            </a:r>
          </a:p>
        </p:txBody>
      </p:sp>
    </p:spTree>
    <p:extLst>
      <p:ext uri="{BB962C8B-B14F-4D97-AF65-F5344CB8AC3E}">
        <p14:creationId xmlns:p14="http://schemas.microsoft.com/office/powerpoint/2010/main" val="17763347"/>
      </p:ext>
    </p:extLst>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56</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Les structures</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#6</a:t>
            </a:r>
            <a:endParaRPr sz="3500">
              <a:latin typeface="Montserrat Light" charset="0"/>
              <a:ea typeface="Montserrat Light" charset="0"/>
              <a:cs typeface="Montserrat Light" charset="0"/>
            </a:endParaRPr>
          </a:p>
        </p:txBody>
      </p:sp>
      <p:sp>
        <p:nvSpPr>
          <p:cNvPr id="6" name="Shape 199">
            <a:extLst>
              <a:ext uri="{FF2B5EF4-FFF2-40B4-BE49-F238E27FC236}">
                <a16:creationId xmlns:a16="http://schemas.microsoft.com/office/drawing/2014/main" id="{68153A9D-DF07-4802-8D02-2D1996626611}"/>
              </a:ext>
            </a:extLst>
          </p:cNvPr>
          <p:cNvSpPr/>
          <p:nvPr/>
        </p:nvSpPr>
        <p:spPr>
          <a:xfrm>
            <a:off x="1258690" y="1521444"/>
            <a:ext cx="11469026"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p>
            <a:pPr lvl="8" indent="0" algn="l">
              <a:spcBef>
                <a:spcPts val="1000"/>
              </a:spcBef>
              <a:defRPr sz="1800"/>
            </a:pPr>
            <a:r>
              <a:rPr lang="fr-FR" sz="2200" b="1">
                <a:solidFill>
                  <a:srgbClr val="BE1911"/>
                </a:solidFill>
                <a:latin typeface="Montserrat Semi" charset="0"/>
                <a:ea typeface="Montserrat Semi" charset="0"/>
                <a:cs typeface="Montserrat Semi" charset="0"/>
                <a:sym typeface="Calibri"/>
              </a:rPr>
              <a:t>Les boucles : FOREACH</a:t>
            </a: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Un bloc </a:t>
            </a:r>
            <a:r>
              <a:rPr lang="fr-FR" sz="1800" b="1">
                <a:solidFill>
                  <a:srgbClr val="353533"/>
                </a:solidFill>
                <a:latin typeface="Montserrat Light" charset="0"/>
                <a:ea typeface="Montserrat Light" charset="0"/>
                <a:cs typeface="Montserrat Light" charset="0"/>
                <a:sym typeface="Arial"/>
              </a:rPr>
              <a:t>FOREACH </a:t>
            </a:r>
            <a:r>
              <a:rPr lang="fr-FR" sz="1800">
                <a:solidFill>
                  <a:srgbClr val="353533"/>
                </a:solidFill>
                <a:latin typeface="Montserrat Light" charset="0"/>
                <a:ea typeface="Montserrat Light" charset="0"/>
                <a:cs typeface="Montserrat Light" charset="0"/>
                <a:sym typeface="Arial"/>
              </a:rPr>
              <a:t>permet de réitérer une action pour chaque valeurs contenue dans un collection.</a:t>
            </a:r>
            <a:endParaRPr lang="fr-FR" sz="1800" b="1">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Le résultat d’un </a:t>
            </a:r>
            <a:r>
              <a:rPr lang="fr-FR" sz="1800" b="1">
                <a:solidFill>
                  <a:srgbClr val="353533"/>
                </a:solidFill>
                <a:latin typeface="Montserrat Light" charset="0"/>
                <a:ea typeface="Montserrat Light" charset="0"/>
                <a:cs typeface="Montserrat Light" charset="0"/>
                <a:sym typeface="Arial"/>
              </a:rPr>
              <a:t>FOREACH</a:t>
            </a:r>
            <a:r>
              <a:rPr lang="fr-FR" sz="1800">
                <a:solidFill>
                  <a:srgbClr val="353533"/>
                </a:solidFill>
                <a:latin typeface="Montserrat Light" charset="0"/>
                <a:ea typeface="Montserrat Light" charset="0"/>
                <a:cs typeface="Montserrat Light" charset="0"/>
                <a:sym typeface="Arial"/>
              </a:rPr>
              <a:t> peut être renvoyé directement vers une variable.</a:t>
            </a: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br>
              <a:rPr lang="fr-FR" sz="1800">
                <a:solidFill>
                  <a:srgbClr val="353533"/>
                </a:solidFill>
                <a:latin typeface="Montserrat Light" charset="0"/>
                <a:ea typeface="Montserrat Light" charset="0"/>
                <a:cs typeface="Montserrat Light" charset="0"/>
                <a:sym typeface="Arial"/>
              </a:rPr>
            </a:b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altLang="fr-FR" sz="1800">
              <a:solidFill>
                <a:srgbClr val="353533"/>
              </a:solidFill>
              <a:latin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8" name="ZoneTexte 7">
            <a:extLst>
              <a:ext uri="{FF2B5EF4-FFF2-40B4-BE49-F238E27FC236}">
                <a16:creationId xmlns:a16="http://schemas.microsoft.com/office/drawing/2014/main" id="{AA75EE2C-EC10-468F-9A6E-944494FCD0E0}"/>
              </a:ext>
            </a:extLst>
          </p:cNvPr>
          <p:cNvSpPr txBox="1"/>
          <p:nvPr/>
        </p:nvSpPr>
        <p:spPr>
          <a:xfrm>
            <a:off x="1258690" y="2930707"/>
            <a:ext cx="11482694" cy="1579920"/>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1600">
                <a:solidFill>
                  <a:srgbClr val="676867"/>
                </a:solidFill>
                <a:latin typeface="Consolas" panose="020B0609020204030204" pitchFamily="49" charset="0"/>
              </a:rPr>
              <a:t>$</a:t>
            </a:r>
            <a:r>
              <a:rPr lang="en-US" sz="1600">
                <a:solidFill>
                  <a:srgbClr val="6089B4"/>
                </a:solidFill>
                <a:latin typeface="Consolas" panose="020B0609020204030204" pitchFamily="49" charset="0"/>
              </a:rPr>
              <a:t>Names</a:t>
            </a:r>
            <a:r>
              <a:rPr lang="en-US" sz="1600">
                <a:solidFill>
                  <a:srgbClr val="C5C8C6"/>
                </a:solidFill>
                <a:latin typeface="Consolas" panose="020B0609020204030204" pitchFamily="49" charset="0"/>
              </a:rPr>
              <a:t> </a:t>
            </a:r>
            <a:r>
              <a:rPr lang="en-US" sz="1600">
                <a:solidFill>
                  <a:srgbClr val="676867"/>
                </a:solidFill>
                <a:latin typeface="Consolas" panose="020B0609020204030204" pitchFamily="49" charset="0"/>
              </a:rPr>
              <a:t>=</a:t>
            </a:r>
            <a:r>
              <a:rPr lang="en-US" sz="1600">
                <a:solidFill>
                  <a:srgbClr val="C5C8C6"/>
                </a:solidFill>
                <a:latin typeface="Consolas" panose="020B0609020204030204" pitchFamily="49" charset="0"/>
              </a:rPr>
              <a:t> </a:t>
            </a:r>
            <a:r>
              <a:rPr lang="en-US" sz="1600">
                <a:solidFill>
                  <a:srgbClr val="676867"/>
                </a:solidFill>
                <a:latin typeface="Consolas" panose="020B0609020204030204" pitchFamily="49" charset="0"/>
              </a:rPr>
              <a:t>@(</a:t>
            </a:r>
            <a:r>
              <a:rPr lang="en-US" sz="1600">
                <a:solidFill>
                  <a:srgbClr val="9AA83A"/>
                </a:solidFill>
                <a:latin typeface="Consolas" panose="020B0609020204030204" pitchFamily="49" charset="0"/>
              </a:rPr>
              <a:t>'Mathieu'</a:t>
            </a:r>
            <a:r>
              <a:rPr lang="en-US" sz="1600">
                <a:solidFill>
                  <a:srgbClr val="676867"/>
                </a:solidFill>
                <a:latin typeface="Consolas" panose="020B0609020204030204" pitchFamily="49" charset="0"/>
              </a:rPr>
              <a:t>,</a:t>
            </a:r>
            <a:r>
              <a:rPr lang="en-US" sz="1600">
                <a:solidFill>
                  <a:srgbClr val="C5C8C6"/>
                </a:solidFill>
                <a:latin typeface="Consolas" panose="020B0609020204030204" pitchFamily="49" charset="0"/>
              </a:rPr>
              <a:t> </a:t>
            </a:r>
            <a:r>
              <a:rPr lang="en-US" sz="1600">
                <a:solidFill>
                  <a:srgbClr val="9AA83A"/>
                </a:solidFill>
                <a:latin typeface="Consolas" panose="020B0609020204030204" pitchFamily="49" charset="0"/>
              </a:rPr>
              <a:t>'Julien'</a:t>
            </a:r>
            <a:r>
              <a:rPr lang="en-US" sz="1600">
                <a:solidFill>
                  <a:srgbClr val="676867"/>
                </a:solidFill>
                <a:latin typeface="Consolas" panose="020B0609020204030204" pitchFamily="49" charset="0"/>
              </a:rPr>
              <a:t>,</a:t>
            </a:r>
            <a:r>
              <a:rPr lang="en-US" sz="1600">
                <a:solidFill>
                  <a:srgbClr val="C5C8C6"/>
                </a:solidFill>
                <a:latin typeface="Consolas" panose="020B0609020204030204" pitchFamily="49" charset="0"/>
              </a:rPr>
              <a:t> </a:t>
            </a:r>
            <a:r>
              <a:rPr lang="en-US" sz="1600">
                <a:solidFill>
                  <a:srgbClr val="9AA83A"/>
                </a:solidFill>
                <a:latin typeface="Consolas" panose="020B0609020204030204" pitchFamily="49" charset="0"/>
              </a:rPr>
              <a:t>'Sylvain'</a:t>
            </a:r>
            <a:r>
              <a:rPr lang="en-US" sz="1600">
                <a:solidFill>
                  <a:srgbClr val="676867"/>
                </a:solidFill>
                <a:latin typeface="Consolas" panose="020B0609020204030204" pitchFamily="49" charset="0"/>
              </a:rPr>
              <a:t>,</a:t>
            </a:r>
            <a:r>
              <a:rPr lang="en-US" sz="1600">
                <a:solidFill>
                  <a:srgbClr val="C5C8C6"/>
                </a:solidFill>
                <a:latin typeface="Consolas" panose="020B0609020204030204" pitchFamily="49" charset="0"/>
              </a:rPr>
              <a:t> </a:t>
            </a:r>
            <a:r>
              <a:rPr lang="en-US" sz="1600">
                <a:solidFill>
                  <a:srgbClr val="9AA83A"/>
                </a:solidFill>
                <a:latin typeface="Consolas" panose="020B0609020204030204" pitchFamily="49" charset="0"/>
              </a:rPr>
              <a:t>'Romain'</a:t>
            </a:r>
            <a:r>
              <a:rPr lang="en-US" sz="1600">
                <a:solidFill>
                  <a:srgbClr val="676867"/>
                </a:solidFill>
                <a:latin typeface="Consolas" panose="020B0609020204030204" pitchFamily="49" charset="0"/>
              </a:rPr>
              <a:t>)</a:t>
            </a:r>
            <a:endParaRPr lang="en-US" sz="1600">
              <a:solidFill>
                <a:srgbClr val="C5C8C6"/>
              </a:solidFill>
              <a:latin typeface="Consolas" panose="020B0609020204030204" pitchFamily="49" charset="0"/>
            </a:endParaRPr>
          </a:p>
          <a:p>
            <a:pPr algn="l"/>
            <a:br>
              <a:rPr lang="en-US" sz="1600">
                <a:solidFill>
                  <a:srgbClr val="C5C8C6"/>
                </a:solidFill>
                <a:latin typeface="Consolas" panose="020B0609020204030204" pitchFamily="49" charset="0"/>
              </a:rPr>
            </a:br>
            <a:r>
              <a:rPr lang="en-US" sz="1600" err="1">
                <a:solidFill>
                  <a:srgbClr val="9872A2"/>
                </a:solidFill>
                <a:latin typeface="Consolas" panose="020B0609020204030204" pitchFamily="49" charset="0"/>
              </a:rPr>
              <a:t>ForEach</a:t>
            </a:r>
            <a:r>
              <a:rPr lang="en-US" sz="1600">
                <a:solidFill>
                  <a:srgbClr val="C5C8C6"/>
                </a:solidFill>
                <a:latin typeface="Consolas" panose="020B0609020204030204" pitchFamily="49" charset="0"/>
              </a:rPr>
              <a:t> </a:t>
            </a:r>
            <a:r>
              <a:rPr lang="en-US" sz="1600">
                <a:solidFill>
                  <a:srgbClr val="676867"/>
                </a:solidFill>
                <a:latin typeface="Consolas" panose="020B0609020204030204" pitchFamily="49" charset="0"/>
              </a:rPr>
              <a:t>($</a:t>
            </a:r>
            <a:r>
              <a:rPr lang="en-US" sz="1600">
                <a:solidFill>
                  <a:srgbClr val="6089B4"/>
                </a:solidFill>
                <a:latin typeface="Consolas" panose="020B0609020204030204" pitchFamily="49" charset="0"/>
              </a:rPr>
              <a:t>Name</a:t>
            </a:r>
            <a:r>
              <a:rPr lang="en-US" sz="1600">
                <a:solidFill>
                  <a:srgbClr val="C5C8C6"/>
                </a:solidFill>
                <a:latin typeface="Consolas" panose="020B0609020204030204" pitchFamily="49" charset="0"/>
              </a:rPr>
              <a:t> </a:t>
            </a:r>
            <a:r>
              <a:rPr lang="en-US" sz="1600">
                <a:solidFill>
                  <a:srgbClr val="9872A2"/>
                </a:solidFill>
                <a:latin typeface="Consolas" panose="020B0609020204030204" pitchFamily="49" charset="0"/>
              </a:rPr>
              <a:t>in</a:t>
            </a:r>
            <a:r>
              <a:rPr lang="en-US" sz="1600">
                <a:solidFill>
                  <a:srgbClr val="C5C8C6"/>
                </a:solidFill>
                <a:latin typeface="Consolas" panose="020B0609020204030204" pitchFamily="49" charset="0"/>
              </a:rPr>
              <a:t> </a:t>
            </a:r>
            <a:r>
              <a:rPr lang="en-US" sz="1600">
                <a:solidFill>
                  <a:srgbClr val="676867"/>
                </a:solidFill>
                <a:latin typeface="Consolas" panose="020B0609020204030204" pitchFamily="49" charset="0"/>
              </a:rPr>
              <a:t>$</a:t>
            </a:r>
            <a:r>
              <a:rPr lang="en-US" sz="1600">
                <a:solidFill>
                  <a:srgbClr val="6089B4"/>
                </a:solidFill>
                <a:latin typeface="Consolas" panose="020B0609020204030204" pitchFamily="49" charset="0"/>
              </a:rPr>
              <a:t>Names</a:t>
            </a:r>
            <a:r>
              <a:rPr lang="en-US" sz="1600">
                <a:solidFill>
                  <a:srgbClr val="676867"/>
                </a:solidFill>
                <a:latin typeface="Consolas" panose="020B0609020204030204" pitchFamily="49" charset="0"/>
              </a:rPr>
              <a:t>)</a:t>
            </a:r>
            <a:r>
              <a:rPr lang="en-US" sz="1600">
                <a:solidFill>
                  <a:srgbClr val="C5C8C6"/>
                </a:solidFill>
                <a:latin typeface="Consolas" panose="020B0609020204030204" pitchFamily="49" charset="0"/>
              </a:rPr>
              <a:t> </a:t>
            </a:r>
          </a:p>
          <a:p>
            <a:pPr algn="l"/>
            <a:r>
              <a:rPr lang="en-US" sz="1600">
                <a:solidFill>
                  <a:srgbClr val="C5C8C6"/>
                </a:solidFill>
                <a:latin typeface="Consolas" panose="020B0609020204030204" pitchFamily="49" charset="0"/>
              </a:rPr>
              <a:t>{ </a:t>
            </a:r>
          </a:p>
          <a:p>
            <a:pPr algn="l"/>
            <a:r>
              <a:rPr lang="en-US" sz="1600">
                <a:solidFill>
                  <a:srgbClr val="9872A2"/>
                </a:solidFill>
                <a:latin typeface="Consolas" panose="020B0609020204030204" pitchFamily="49" charset="0"/>
              </a:rPr>
              <a:t>	Write-Host</a:t>
            </a:r>
            <a:r>
              <a:rPr lang="en-US" sz="1600">
                <a:solidFill>
                  <a:srgbClr val="C5C8C6"/>
                </a:solidFill>
                <a:latin typeface="Consolas" panose="020B0609020204030204" pitchFamily="49" charset="0"/>
              </a:rPr>
              <a:t> </a:t>
            </a:r>
            <a:r>
              <a:rPr lang="en-US" sz="1600">
                <a:solidFill>
                  <a:srgbClr val="9AA83A"/>
                </a:solidFill>
                <a:latin typeface="Consolas" panose="020B0609020204030204" pitchFamily="49" charset="0"/>
              </a:rPr>
              <a:t>"Hi, I'm </a:t>
            </a:r>
            <a:r>
              <a:rPr lang="en-US" sz="1600">
                <a:solidFill>
                  <a:srgbClr val="676867"/>
                </a:solidFill>
                <a:latin typeface="Consolas" panose="020B0609020204030204" pitchFamily="49" charset="0"/>
              </a:rPr>
              <a:t>$</a:t>
            </a:r>
            <a:r>
              <a:rPr lang="en-US" sz="1600">
                <a:solidFill>
                  <a:srgbClr val="6089B4"/>
                </a:solidFill>
                <a:latin typeface="Consolas" panose="020B0609020204030204" pitchFamily="49" charset="0"/>
              </a:rPr>
              <a:t>Name</a:t>
            </a:r>
            <a:r>
              <a:rPr lang="en-US" sz="1600">
                <a:solidFill>
                  <a:srgbClr val="9AA83A"/>
                </a:solidFill>
                <a:latin typeface="Consolas" panose="020B0609020204030204" pitchFamily="49" charset="0"/>
              </a:rPr>
              <a:t>!"</a:t>
            </a:r>
            <a:r>
              <a:rPr lang="en-US" sz="1600">
                <a:solidFill>
                  <a:srgbClr val="C5C8C6"/>
                </a:solidFill>
                <a:latin typeface="Consolas" panose="020B0609020204030204" pitchFamily="49" charset="0"/>
              </a:rPr>
              <a:t> </a:t>
            </a:r>
          </a:p>
          <a:p>
            <a:pPr algn="l"/>
            <a:r>
              <a:rPr lang="en-US" sz="1600">
                <a:solidFill>
                  <a:srgbClr val="C5C8C6"/>
                </a:solidFill>
                <a:latin typeface="Consolas" panose="020B0609020204030204" pitchFamily="49" charset="0"/>
              </a:rPr>
              <a:t>}</a:t>
            </a:r>
          </a:p>
        </p:txBody>
      </p:sp>
      <p:sp>
        <p:nvSpPr>
          <p:cNvPr id="10" name="ZoneTexte 9">
            <a:extLst>
              <a:ext uri="{FF2B5EF4-FFF2-40B4-BE49-F238E27FC236}">
                <a16:creationId xmlns:a16="http://schemas.microsoft.com/office/drawing/2014/main" id="{D35125AD-5DEC-49B0-AC6A-70738CC7F45E}"/>
              </a:ext>
            </a:extLst>
          </p:cNvPr>
          <p:cNvSpPr txBox="1"/>
          <p:nvPr/>
        </p:nvSpPr>
        <p:spPr>
          <a:xfrm>
            <a:off x="1258690" y="6007007"/>
            <a:ext cx="11482694" cy="1087477"/>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1600">
                <a:solidFill>
                  <a:srgbClr val="676867"/>
                </a:solidFill>
                <a:latin typeface="Consolas" panose="020B0609020204030204" pitchFamily="49" charset="0"/>
              </a:rPr>
              <a:t>$</a:t>
            </a:r>
            <a:r>
              <a:rPr lang="en-US" sz="1600" err="1">
                <a:solidFill>
                  <a:srgbClr val="6089B4"/>
                </a:solidFill>
                <a:latin typeface="Consolas" panose="020B0609020204030204" pitchFamily="49" charset="0"/>
              </a:rPr>
              <a:t>NumberList</a:t>
            </a:r>
            <a:r>
              <a:rPr lang="en-US" sz="1600">
                <a:solidFill>
                  <a:srgbClr val="C5C8C6"/>
                </a:solidFill>
                <a:latin typeface="Consolas" panose="020B0609020204030204" pitchFamily="49" charset="0"/>
              </a:rPr>
              <a:t> </a:t>
            </a:r>
            <a:r>
              <a:rPr lang="en-US" sz="1600">
                <a:solidFill>
                  <a:srgbClr val="676867"/>
                </a:solidFill>
                <a:latin typeface="Consolas" panose="020B0609020204030204" pitchFamily="49" charset="0"/>
              </a:rPr>
              <a:t>=</a:t>
            </a:r>
            <a:r>
              <a:rPr lang="en-US" sz="1600">
                <a:solidFill>
                  <a:srgbClr val="C5C8C6"/>
                </a:solidFill>
                <a:latin typeface="Consolas" panose="020B0609020204030204" pitchFamily="49" charset="0"/>
              </a:rPr>
              <a:t> </a:t>
            </a:r>
            <a:r>
              <a:rPr lang="en-US" sz="1600" err="1">
                <a:solidFill>
                  <a:srgbClr val="9872A2"/>
                </a:solidFill>
                <a:latin typeface="Consolas" panose="020B0609020204030204" pitchFamily="49" charset="0"/>
              </a:rPr>
              <a:t>ForEach</a:t>
            </a:r>
            <a:r>
              <a:rPr lang="en-US" sz="1600">
                <a:solidFill>
                  <a:srgbClr val="C5C8C6"/>
                </a:solidFill>
                <a:latin typeface="Consolas" panose="020B0609020204030204" pitchFamily="49" charset="0"/>
              </a:rPr>
              <a:t> </a:t>
            </a:r>
            <a:r>
              <a:rPr lang="en-US" sz="1600">
                <a:solidFill>
                  <a:srgbClr val="676867"/>
                </a:solidFill>
                <a:latin typeface="Consolas" panose="020B0609020204030204" pitchFamily="49" charset="0"/>
              </a:rPr>
              <a:t>($</a:t>
            </a:r>
            <a:r>
              <a:rPr lang="en-US" sz="1600">
                <a:solidFill>
                  <a:srgbClr val="6089B4"/>
                </a:solidFill>
                <a:latin typeface="Consolas" panose="020B0609020204030204" pitchFamily="49" charset="0"/>
              </a:rPr>
              <a:t>Number</a:t>
            </a:r>
            <a:r>
              <a:rPr lang="en-US" sz="1600">
                <a:solidFill>
                  <a:srgbClr val="C5C8C6"/>
                </a:solidFill>
                <a:latin typeface="Consolas" panose="020B0609020204030204" pitchFamily="49" charset="0"/>
              </a:rPr>
              <a:t> </a:t>
            </a:r>
            <a:r>
              <a:rPr lang="en-US" sz="1600">
                <a:solidFill>
                  <a:srgbClr val="9872A2"/>
                </a:solidFill>
                <a:latin typeface="Consolas" panose="020B0609020204030204" pitchFamily="49" charset="0"/>
              </a:rPr>
              <a:t>in</a:t>
            </a:r>
            <a:r>
              <a:rPr lang="en-US" sz="1600">
                <a:solidFill>
                  <a:srgbClr val="C5C8C6"/>
                </a:solidFill>
                <a:latin typeface="Consolas" panose="020B0609020204030204" pitchFamily="49" charset="0"/>
              </a:rPr>
              <a:t> </a:t>
            </a:r>
            <a:r>
              <a:rPr lang="en-US" sz="1600">
                <a:solidFill>
                  <a:srgbClr val="C7444A"/>
                </a:solidFill>
                <a:latin typeface="Consolas" panose="020B0609020204030204" pitchFamily="49" charset="0"/>
              </a:rPr>
              <a:t>1</a:t>
            </a:r>
            <a:r>
              <a:rPr lang="en-US" sz="1600">
                <a:solidFill>
                  <a:srgbClr val="676867"/>
                </a:solidFill>
                <a:latin typeface="Consolas" panose="020B0609020204030204" pitchFamily="49" charset="0"/>
              </a:rPr>
              <a:t>..</a:t>
            </a:r>
            <a:r>
              <a:rPr lang="en-US" sz="1600">
                <a:solidFill>
                  <a:srgbClr val="C7444A"/>
                </a:solidFill>
                <a:latin typeface="Consolas" panose="020B0609020204030204" pitchFamily="49" charset="0"/>
              </a:rPr>
              <a:t>10</a:t>
            </a:r>
            <a:r>
              <a:rPr lang="en-US" sz="1600">
                <a:solidFill>
                  <a:srgbClr val="676867"/>
                </a:solidFill>
                <a:latin typeface="Consolas" panose="020B0609020204030204" pitchFamily="49" charset="0"/>
              </a:rPr>
              <a:t>)</a:t>
            </a:r>
            <a:r>
              <a:rPr lang="en-US" sz="1600">
                <a:solidFill>
                  <a:srgbClr val="C5C8C6"/>
                </a:solidFill>
                <a:latin typeface="Consolas" panose="020B0609020204030204" pitchFamily="49" charset="0"/>
              </a:rPr>
              <a:t> </a:t>
            </a:r>
          </a:p>
          <a:p>
            <a:pPr algn="l"/>
            <a:r>
              <a:rPr lang="en-US" sz="1600">
                <a:solidFill>
                  <a:srgbClr val="C5C8C6"/>
                </a:solidFill>
                <a:latin typeface="Consolas" panose="020B0609020204030204" pitchFamily="49" charset="0"/>
              </a:rPr>
              <a:t>{ </a:t>
            </a:r>
          </a:p>
          <a:p>
            <a:pPr algn="l"/>
            <a:r>
              <a:rPr lang="en-US" sz="1600">
                <a:solidFill>
                  <a:srgbClr val="676867"/>
                </a:solidFill>
                <a:latin typeface="Consolas" panose="020B0609020204030204" pitchFamily="49" charset="0"/>
              </a:rPr>
              <a:t>	$</a:t>
            </a:r>
            <a:r>
              <a:rPr lang="en-US" sz="1600">
                <a:solidFill>
                  <a:srgbClr val="6089B4"/>
                </a:solidFill>
                <a:latin typeface="Consolas" panose="020B0609020204030204" pitchFamily="49" charset="0"/>
              </a:rPr>
              <a:t>Number</a:t>
            </a:r>
            <a:r>
              <a:rPr lang="en-US" sz="1600">
                <a:solidFill>
                  <a:srgbClr val="C5C8C6"/>
                </a:solidFill>
                <a:latin typeface="Consolas" panose="020B0609020204030204" pitchFamily="49" charset="0"/>
              </a:rPr>
              <a:t> </a:t>
            </a:r>
          </a:p>
          <a:p>
            <a:pPr algn="l"/>
            <a:r>
              <a:rPr lang="en-US" sz="1600">
                <a:solidFill>
                  <a:srgbClr val="C5C8C6"/>
                </a:solidFill>
                <a:latin typeface="Consolas" panose="020B0609020204030204" pitchFamily="49" charset="0"/>
              </a:rPr>
              <a:t>}</a:t>
            </a:r>
          </a:p>
        </p:txBody>
      </p:sp>
    </p:spTree>
    <p:extLst>
      <p:ext uri="{BB962C8B-B14F-4D97-AF65-F5344CB8AC3E}">
        <p14:creationId xmlns:p14="http://schemas.microsoft.com/office/powerpoint/2010/main" val="742665791"/>
      </p:ext>
    </p:extLst>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57</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Les structures</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#6</a:t>
            </a:r>
            <a:endParaRPr sz="3500">
              <a:latin typeface="Montserrat Light" charset="0"/>
              <a:ea typeface="Montserrat Light" charset="0"/>
              <a:cs typeface="Montserrat Light" charset="0"/>
            </a:endParaRPr>
          </a:p>
        </p:txBody>
      </p:sp>
      <p:sp>
        <p:nvSpPr>
          <p:cNvPr id="6" name="Shape 199">
            <a:extLst>
              <a:ext uri="{FF2B5EF4-FFF2-40B4-BE49-F238E27FC236}">
                <a16:creationId xmlns:a16="http://schemas.microsoft.com/office/drawing/2014/main" id="{68153A9D-DF07-4802-8D02-2D1996626611}"/>
              </a:ext>
            </a:extLst>
          </p:cNvPr>
          <p:cNvSpPr/>
          <p:nvPr/>
        </p:nvSpPr>
        <p:spPr>
          <a:xfrm>
            <a:off x="1258690" y="1521444"/>
            <a:ext cx="11469026"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p>
            <a:pPr lvl="8" indent="0" algn="l">
              <a:spcBef>
                <a:spcPts val="1000"/>
              </a:spcBef>
              <a:defRPr sz="1800"/>
            </a:pPr>
            <a:r>
              <a:rPr lang="fr-FR" sz="2200" b="1">
                <a:solidFill>
                  <a:srgbClr val="BE1911"/>
                </a:solidFill>
                <a:latin typeface="Montserrat Semi" charset="0"/>
                <a:ea typeface="Montserrat Semi" charset="0"/>
                <a:cs typeface="Montserrat Semi" charset="0"/>
                <a:sym typeface="Calibri"/>
              </a:rPr>
              <a:t>Les boucles : WHILE / DO-WHILE / DO-UNTIL</a:t>
            </a: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Un bloc </a:t>
            </a:r>
            <a:r>
              <a:rPr lang="fr-FR" sz="1800" b="1">
                <a:solidFill>
                  <a:srgbClr val="353533"/>
                </a:solidFill>
                <a:latin typeface="Montserrat Light" charset="0"/>
                <a:ea typeface="Montserrat Light" charset="0"/>
                <a:cs typeface="Montserrat Light" charset="0"/>
                <a:sym typeface="Arial"/>
              </a:rPr>
              <a:t>WHILE</a:t>
            </a:r>
            <a:r>
              <a:rPr lang="fr-FR" sz="1800">
                <a:solidFill>
                  <a:srgbClr val="353533"/>
                </a:solidFill>
                <a:latin typeface="Montserrat Light" charset="0"/>
                <a:ea typeface="Montserrat Light" charset="0"/>
                <a:cs typeface="Montserrat Light" charset="0"/>
                <a:sym typeface="Arial"/>
              </a:rPr>
              <a:t> permet d'</a:t>
            </a:r>
            <a:r>
              <a:rPr lang="fr-FR" sz="1800" err="1">
                <a:solidFill>
                  <a:srgbClr val="353533"/>
                </a:solidFill>
                <a:latin typeface="Montserrat Light" charset="0"/>
                <a:ea typeface="Montserrat Light" charset="0"/>
                <a:cs typeface="Montserrat Light" charset="0"/>
                <a:sym typeface="Arial"/>
              </a:rPr>
              <a:t>éxécuter</a:t>
            </a:r>
            <a:r>
              <a:rPr lang="fr-FR" sz="1800">
                <a:solidFill>
                  <a:srgbClr val="353533"/>
                </a:solidFill>
                <a:latin typeface="Montserrat Light" charset="0"/>
                <a:ea typeface="Montserrat Light" charset="0"/>
                <a:cs typeface="Montserrat Light" charset="0"/>
                <a:sym typeface="Arial"/>
              </a:rPr>
              <a:t> des instructions </a:t>
            </a:r>
            <a:r>
              <a:rPr lang="fr-FR" sz="1800" b="1">
                <a:solidFill>
                  <a:srgbClr val="353533"/>
                </a:solidFill>
                <a:latin typeface="Montserrat Light" charset="0"/>
                <a:ea typeface="Montserrat Light" charset="0"/>
                <a:cs typeface="Montserrat Light" charset="0"/>
                <a:sym typeface="Arial"/>
              </a:rPr>
              <a:t>tant</a:t>
            </a:r>
            <a:r>
              <a:rPr lang="fr-FR" sz="1800">
                <a:solidFill>
                  <a:srgbClr val="353533"/>
                </a:solidFill>
                <a:latin typeface="Montserrat Light" charset="0"/>
                <a:ea typeface="Montserrat Light" charset="0"/>
                <a:cs typeface="Montserrat Light" charset="0"/>
                <a:sym typeface="Arial"/>
              </a:rPr>
              <a:t> qu'une condition est remplie</a:t>
            </a: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Un bloc DO-WHILE est identique mais vérifie la condition à la fin, le bloc de code s'</a:t>
            </a:r>
            <a:r>
              <a:rPr lang="fr-FR" sz="1800" err="1">
                <a:solidFill>
                  <a:srgbClr val="353533"/>
                </a:solidFill>
                <a:latin typeface="Montserrat Light" charset="0"/>
                <a:ea typeface="Montserrat Light" charset="0"/>
                <a:cs typeface="Montserrat Light" charset="0"/>
                <a:sym typeface="Arial"/>
              </a:rPr>
              <a:t>éxécutera</a:t>
            </a:r>
            <a:r>
              <a:rPr lang="fr-FR" sz="1800">
                <a:solidFill>
                  <a:srgbClr val="353533"/>
                </a:solidFill>
                <a:latin typeface="Montserrat Light" charset="0"/>
                <a:ea typeface="Montserrat Light" charset="0"/>
                <a:cs typeface="Montserrat Light" charset="0"/>
                <a:sym typeface="Arial"/>
              </a:rPr>
              <a:t> donc au </a:t>
            </a:r>
            <a:r>
              <a:rPr lang="fr-FR" sz="1800" err="1">
                <a:solidFill>
                  <a:srgbClr val="353533"/>
                </a:solidFill>
                <a:latin typeface="Montserrat Light" charset="0"/>
                <a:ea typeface="Montserrat Light" charset="0"/>
                <a:cs typeface="Montserrat Light" charset="0"/>
                <a:sym typeface="Arial"/>
              </a:rPr>
              <a:t>mininum</a:t>
            </a:r>
            <a:r>
              <a:rPr lang="fr-FR" sz="1800">
                <a:solidFill>
                  <a:srgbClr val="353533"/>
                </a:solidFill>
                <a:latin typeface="Montserrat Light" charset="0"/>
                <a:ea typeface="Montserrat Light" charset="0"/>
                <a:cs typeface="Montserrat Light" charset="0"/>
                <a:sym typeface="Arial"/>
              </a:rPr>
              <a:t> une fois.</a:t>
            </a: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br>
              <a:rPr lang="fr-FR" sz="1800">
                <a:solidFill>
                  <a:srgbClr val="353533"/>
                </a:solidFill>
                <a:latin typeface="Montserrat Light" charset="0"/>
                <a:ea typeface="Montserrat Light" charset="0"/>
                <a:cs typeface="Montserrat Light" charset="0"/>
                <a:sym typeface="Arial"/>
              </a:rPr>
            </a:b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altLang="fr-FR" sz="1800">
              <a:solidFill>
                <a:srgbClr val="353533"/>
              </a:solidFill>
              <a:latin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8" name="ZoneTexte 7">
            <a:extLst>
              <a:ext uri="{FF2B5EF4-FFF2-40B4-BE49-F238E27FC236}">
                <a16:creationId xmlns:a16="http://schemas.microsoft.com/office/drawing/2014/main" id="{AA75EE2C-EC10-468F-9A6E-944494FCD0E0}"/>
              </a:ext>
            </a:extLst>
          </p:cNvPr>
          <p:cNvSpPr txBox="1"/>
          <p:nvPr/>
        </p:nvSpPr>
        <p:spPr>
          <a:xfrm>
            <a:off x="1245022" y="2879337"/>
            <a:ext cx="11482694" cy="1579920"/>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1600">
                <a:solidFill>
                  <a:srgbClr val="676867"/>
                </a:solidFill>
                <a:latin typeface="Consolas" panose="020B0609020204030204" pitchFamily="49" charset="0"/>
              </a:rPr>
              <a:t>$</a:t>
            </a:r>
            <a:r>
              <a:rPr lang="fr-FR" sz="1600">
                <a:solidFill>
                  <a:srgbClr val="6089B4"/>
                </a:solidFill>
                <a:latin typeface="Consolas" panose="020B0609020204030204" pitchFamily="49" charset="0"/>
              </a:rPr>
              <a:t>i</a:t>
            </a:r>
            <a:r>
              <a:rPr lang="fr-FR" sz="1600">
                <a:solidFill>
                  <a:srgbClr val="C5C8C6"/>
                </a:solidFill>
                <a:latin typeface="Consolas" panose="020B0609020204030204" pitchFamily="49" charset="0"/>
              </a:rPr>
              <a:t> </a:t>
            </a:r>
            <a:r>
              <a:rPr lang="fr-FR" sz="1600">
                <a:solidFill>
                  <a:srgbClr val="676867"/>
                </a:solidFill>
                <a:latin typeface="Consolas" panose="020B0609020204030204" pitchFamily="49" charset="0"/>
              </a:rPr>
              <a:t>=</a:t>
            </a:r>
            <a:r>
              <a:rPr lang="fr-FR" sz="1600">
                <a:solidFill>
                  <a:srgbClr val="C5C8C6"/>
                </a:solidFill>
                <a:latin typeface="Consolas" panose="020B0609020204030204" pitchFamily="49" charset="0"/>
              </a:rPr>
              <a:t> </a:t>
            </a:r>
            <a:r>
              <a:rPr lang="fr-FR" sz="1600">
                <a:solidFill>
                  <a:srgbClr val="C7444A"/>
                </a:solidFill>
                <a:latin typeface="Consolas" panose="020B0609020204030204" pitchFamily="49" charset="0"/>
              </a:rPr>
              <a:t>10</a:t>
            </a:r>
            <a:endParaRPr lang="fr-FR" sz="1600">
              <a:solidFill>
                <a:srgbClr val="C5C8C6"/>
              </a:solidFill>
              <a:latin typeface="Consolas" panose="020B0609020204030204" pitchFamily="49" charset="0"/>
            </a:endParaRPr>
          </a:p>
          <a:p>
            <a:pPr algn="l"/>
            <a:r>
              <a:rPr lang="fr-FR" sz="1600" err="1">
                <a:solidFill>
                  <a:srgbClr val="9872A2"/>
                </a:solidFill>
                <a:latin typeface="Consolas" panose="020B0609020204030204" pitchFamily="49" charset="0"/>
              </a:rPr>
              <a:t>While</a:t>
            </a:r>
            <a:r>
              <a:rPr lang="fr-FR" sz="1600">
                <a:solidFill>
                  <a:srgbClr val="676867"/>
                </a:solidFill>
                <a:latin typeface="Consolas" panose="020B0609020204030204" pitchFamily="49" charset="0"/>
              </a:rPr>
              <a:t>($</a:t>
            </a:r>
            <a:r>
              <a:rPr lang="fr-FR" sz="1600">
                <a:solidFill>
                  <a:srgbClr val="6089B4"/>
                </a:solidFill>
                <a:latin typeface="Consolas" panose="020B0609020204030204" pitchFamily="49" charset="0"/>
              </a:rPr>
              <a:t>i</a:t>
            </a:r>
            <a:r>
              <a:rPr lang="fr-FR" sz="1600">
                <a:solidFill>
                  <a:srgbClr val="C5C8C6"/>
                </a:solidFill>
                <a:latin typeface="Consolas" panose="020B0609020204030204" pitchFamily="49" charset="0"/>
              </a:rPr>
              <a:t> </a:t>
            </a:r>
            <a:r>
              <a:rPr lang="fr-FR" sz="1600">
                <a:solidFill>
                  <a:srgbClr val="676867"/>
                </a:solidFill>
                <a:latin typeface="Consolas" panose="020B0609020204030204" pitchFamily="49" charset="0"/>
              </a:rPr>
              <a:t>-</a:t>
            </a:r>
            <a:r>
              <a:rPr lang="fr-FR" sz="1600" err="1">
                <a:solidFill>
                  <a:srgbClr val="676867"/>
                </a:solidFill>
                <a:latin typeface="Consolas" panose="020B0609020204030204" pitchFamily="49" charset="0"/>
              </a:rPr>
              <a:t>ge</a:t>
            </a:r>
            <a:r>
              <a:rPr lang="fr-FR" sz="1600">
                <a:solidFill>
                  <a:srgbClr val="C5C8C6"/>
                </a:solidFill>
                <a:latin typeface="Consolas" panose="020B0609020204030204" pitchFamily="49" charset="0"/>
              </a:rPr>
              <a:t> </a:t>
            </a:r>
            <a:r>
              <a:rPr lang="fr-FR" sz="1600">
                <a:solidFill>
                  <a:srgbClr val="C7444A"/>
                </a:solidFill>
                <a:latin typeface="Consolas" panose="020B0609020204030204" pitchFamily="49" charset="0"/>
              </a:rPr>
              <a:t>0</a:t>
            </a:r>
            <a:r>
              <a:rPr lang="fr-FR" sz="1600">
                <a:solidFill>
                  <a:srgbClr val="676867"/>
                </a:solidFill>
                <a:latin typeface="Consolas" panose="020B0609020204030204" pitchFamily="49" charset="0"/>
              </a:rPr>
              <a:t>)</a:t>
            </a:r>
            <a:endParaRPr lang="fr-FR" sz="1600">
              <a:solidFill>
                <a:srgbClr val="C5C8C6"/>
              </a:solidFill>
              <a:latin typeface="Consolas" panose="020B0609020204030204" pitchFamily="49" charset="0"/>
            </a:endParaRPr>
          </a:p>
          <a:p>
            <a:pPr algn="l"/>
            <a:r>
              <a:rPr lang="fr-FR" sz="1600">
                <a:solidFill>
                  <a:srgbClr val="C5C8C6"/>
                </a:solidFill>
                <a:latin typeface="Consolas" panose="020B0609020204030204" pitchFamily="49" charset="0"/>
              </a:rPr>
              <a:t>{ </a:t>
            </a:r>
          </a:p>
          <a:p>
            <a:pPr lvl="1" algn="l"/>
            <a:r>
              <a:rPr lang="fr-FR" sz="1600">
                <a:solidFill>
                  <a:srgbClr val="676867"/>
                </a:solidFill>
                <a:latin typeface="Consolas" panose="020B0609020204030204" pitchFamily="49" charset="0"/>
              </a:rPr>
              <a:t>	$</a:t>
            </a:r>
            <a:r>
              <a:rPr lang="fr-FR" sz="1600">
                <a:solidFill>
                  <a:srgbClr val="6089B4"/>
                </a:solidFill>
                <a:latin typeface="Consolas" panose="020B0609020204030204" pitchFamily="49" charset="0"/>
              </a:rPr>
              <a:t>i</a:t>
            </a:r>
            <a:endParaRPr lang="fr-FR" sz="1600">
              <a:solidFill>
                <a:srgbClr val="C5C8C6"/>
              </a:solidFill>
              <a:latin typeface="Consolas" panose="020B0609020204030204" pitchFamily="49" charset="0"/>
            </a:endParaRPr>
          </a:p>
          <a:p>
            <a:pPr lvl="1" algn="l"/>
            <a:r>
              <a:rPr lang="fr-FR" sz="1600">
                <a:solidFill>
                  <a:srgbClr val="676867"/>
                </a:solidFill>
                <a:latin typeface="Consolas" panose="020B0609020204030204" pitchFamily="49" charset="0"/>
              </a:rPr>
              <a:t>	$</a:t>
            </a:r>
            <a:r>
              <a:rPr lang="fr-FR" sz="1600">
                <a:solidFill>
                  <a:srgbClr val="6089B4"/>
                </a:solidFill>
                <a:latin typeface="Consolas" panose="020B0609020204030204" pitchFamily="49" charset="0"/>
              </a:rPr>
              <a:t>i</a:t>
            </a:r>
            <a:r>
              <a:rPr lang="fr-FR" sz="1600">
                <a:solidFill>
                  <a:srgbClr val="C5C8C6"/>
                </a:solidFill>
                <a:latin typeface="Consolas" panose="020B0609020204030204" pitchFamily="49" charset="0"/>
              </a:rPr>
              <a:t> </a:t>
            </a:r>
            <a:r>
              <a:rPr lang="fr-FR" sz="1600">
                <a:solidFill>
                  <a:srgbClr val="676867"/>
                </a:solidFill>
                <a:latin typeface="Consolas" panose="020B0609020204030204" pitchFamily="49" charset="0"/>
              </a:rPr>
              <a:t>--</a:t>
            </a:r>
            <a:endParaRPr lang="fr-FR" sz="1600">
              <a:solidFill>
                <a:srgbClr val="C5C8C6"/>
              </a:solidFill>
              <a:latin typeface="Consolas" panose="020B0609020204030204" pitchFamily="49" charset="0"/>
            </a:endParaRPr>
          </a:p>
          <a:p>
            <a:pPr algn="l"/>
            <a:r>
              <a:rPr lang="fr-FR" sz="1600">
                <a:solidFill>
                  <a:srgbClr val="C5C8C6"/>
                </a:solidFill>
                <a:latin typeface="Consolas" panose="020B0609020204030204" pitchFamily="49" charset="0"/>
              </a:rPr>
              <a:t>}</a:t>
            </a:r>
          </a:p>
        </p:txBody>
      </p:sp>
      <p:sp>
        <p:nvSpPr>
          <p:cNvPr id="9" name="ZoneTexte 8">
            <a:extLst>
              <a:ext uri="{FF2B5EF4-FFF2-40B4-BE49-F238E27FC236}">
                <a16:creationId xmlns:a16="http://schemas.microsoft.com/office/drawing/2014/main" id="{694CB9CF-6D6E-4EDE-A2CD-7A0B23A9DB45}"/>
              </a:ext>
            </a:extLst>
          </p:cNvPr>
          <p:cNvSpPr txBox="1"/>
          <p:nvPr/>
        </p:nvSpPr>
        <p:spPr>
          <a:xfrm>
            <a:off x="1258690" y="5817149"/>
            <a:ext cx="11482694" cy="1579920"/>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1600">
                <a:solidFill>
                  <a:srgbClr val="676867"/>
                </a:solidFill>
                <a:latin typeface="Consolas" panose="020B0609020204030204" pitchFamily="49" charset="0"/>
              </a:rPr>
              <a:t>$</a:t>
            </a:r>
            <a:r>
              <a:rPr lang="fr-FR" sz="1600">
                <a:solidFill>
                  <a:srgbClr val="6089B4"/>
                </a:solidFill>
                <a:latin typeface="Consolas" panose="020B0609020204030204" pitchFamily="49" charset="0"/>
              </a:rPr>
              <a:t>i</a:t>
            </a:r>
            <a:r>
              <a:rPr lang="fr-FR" sz="1600">
                <a:solidFill>
                  <a:srgbClr val="C5C8C6"/>
                </a:solidFill>
                <a:latin typeface="Consolas" panose="020B0609020204030204" pitchFamily="49" charset="0"/>
              </a:rPr>
              <a:t> </a:t>
            </a:r>
            <a:r>
              <a:rPr lang="fr-FR" sz="1600">
                <a:solidFill>
                  <a:srgbClr val="676867"/>
                </a:solidFill>
                <a:latin typeface="Consolas" panose="020B0609020204030204" pitchFamily="49" charset="0"/>
              </a:rPr>
              <a:t>=</a:t>
            </a:r>
            <a:r>
              <a:rPr lang="fr-FR" sz="1600">
                <a:solidFill>
                  <a:srgbClr val="C5C8C6"/>
                </a:solidFill>
                <a:latin typeface="Consolas" panose="020B0609020204030204" pitchFamily="49" charset="0"/>
              </a:rPr>
              <a:t> </a:t>
            </a:r>
            <a:r>
              <a:rPr lang="fr-FR" sz="1600">
                <a:solidFill>
                  <a:srgbClr val="C7444A"/>
                </a:solidFill>
                <a:latin typeface="Consolas" panose="020B0609020204030204" pitchFamily="49" charset="0"/>
              </a:rPr>
              <a:t>10</a:t>
            </a:r>
            <a:r>
              <a:rPr lang="fr-FR" sz="1600">
                <a:solidFill>
                  <a:srgbClr val="C5C8C6"/>
                </a:solidFill>
                <a:latin typeface="Consolas" panose="020B0609020204030204" pitchFamily="49" charset="0"/>
              </a:rPr>
              <a:t> </a:t>
            </a:r>
          </a:p>
          <a:p>
            <a:pPr algn="l"/>
            <a:r>
              <a:rPr lang="fr-FR" sz="1600">
                <a:solidFill>
                  <a:srgbClr val="9872A2"/>
                </a:solidFill>
                <a:latin typeface="Consolas" panose="020B0609020204030204" pitchFamily="49" charset="0"/>
              </a:rPr>
              <a:t>do</a:t>
            </a:r>
            <a:r>
              <a:rPr lang="fr-FR" sz="1600">
                <a:solidFill>
                  <a:srgbClr val="C5C8C6"/>
                </a:solidFill>
                <a:latin typeface="Consolas" panose="020B0609020204030204" pitchFamily="49" charset="0"/>
              </a:rPr>
              <a:t> </a:t>
            </a:r>
          </a:p>
          <a:p>
            <a:pPr algn="l"/>
            <a:r>
              <a:rPr lang="fr-FR" sz="1600">
                <a:solidFill>
                  <a:srgbClr val="C5C8C6"/>
                </a:solidFill>
                <a:latin typeface="Consolas" panose="020B0609020204030204" pitchFamily="49" charset="0"/>
              </a:rPr>
              <a:t>{</a:t>
            </a:r>
          </a:p>
          <a:p>
            <a:pPr algn="l"/>
            <a:r>
              <a:rPr lang="fr-FR" sz="1600">
                <a:solidFill>
                  <a:srgbClr val="676867"/>
                </a:solidFill>
                <a:latin typeface="Consolas" panose="020B0609020204030204" pitchFamily="49" charset="0"/>
              </a:rPr>
              <a:t> $</a:t>
            </a:r>
            <a:r>
              <a:rPr lang="fr-FR" sz="1600">
                <a:solidFill>
                  <a:srgbClr val="6089B4"/>
                </a:solidFill>
                <a:latin typeface="Consolas" panose="020B0609020204030204" pitchFamily="49" charset="0"/>
              </a:rPr>
              <a:t>i</a:t>
            </a:r>
            <a:endParaRPr lang="fr-FR" sz="1600">
              <a:solidFill>
                <a:srgbClr val="C5C8C6"/>
              </a:solidFill>
              <a:latin typeface="Consolas" panose="020B0609020204030204" pitchFamily="49" charset="0"/>
            </a:endParaRPr>
          </a:p>
          <a:p>
            <a:pPr algn="l"/>
            <a:r>
              <a:rPr lang="fr-FR" sz="1600">
                <a:solidFill>
                  <a:srgbClr val="676867"/>
                </a:solidFill>
                <a:latin typeface="Consolas" panose="020B0609020204030204" pitchFamily="49" charset="0"/>
              </a:rPr>
              <a:t> $</a:t>
            </a:r>
            <a:r>
              <a:rPr lang="fr-FR" sz="1600">
                <a:solidFill>
                  <a:srgbClr val="6089B4"/>
                </a:solidFill>
                <a:latin typeface="Consolas" panose="020B0609020204030204" pitchFamily="49" charset="0"/>
              </a:rPr>
              <a:t>i</a:t>
            </a:r>
            <a:r>
              <a:rPr lang="fr-FR" sz="1600">
                <a:solidFill>
                  <a:srgbClr val="C5C8C6"/>
                </a:solidFill>
                <a:latin typeface="Consolas" panose="020B0609020204030204" pitchFamily="49" charset="0"/>
              </a:rPr>
              <a:t> </a:t>
            </a:r>
            <a:r>
              <a:rPr lang="fr-FR" sz="1600">
                <a:solidFill>
                  <a:srgbClr val="676867"/>
                </a:solidFill>
                <a:latin typeface="Consolas" panose="020B0609020204030204" pitchFamily="49" charset="0"/>
              </a:rPr>
              <a:t>--</a:t>
            </a:r>
            <a:br>
              <a:rPr lang="fr-FR" sz="1600">
                <a:solidFill>
                  <a:srgbClr val="C5C8C6"/>
                </a:solidFill>
                <a:latin typeface="Consolas" panose="020B0609020204030204" pitchFamily="49" charset="0"/>
              </a:rPr>
            </a:br>
            <a:r>
              <a:rPr lang="fr-FR" sz="1600">
                <a:solidFill>
                  <a:srgbClr val="C5C8C6"/>
                </a:solidFill>
                <a:latin typeface="Consolas" panose="020B0609020204030204" pitchFamily="49" charset="0"/>
              </a:rPr>
              <a:t>} </a:t>
            </a:r>
            <a:r>
              <a:rPr lang="fr-FR" sz="1600" err="1">
                <a:solidFill>
                  <a:srgbClr val="9872A2"/>
                </a:solidFill>
                <a:latin typeface="Consolas" panose="020B0609020204030204" pitchFamily="49" charset="0"/>
              </a:rPr>
              <a:t>while</a:t>
            </a:r>
            <a:r>
              <a:rPr lang="fr-FR" sz="1600">
                <a:solidFill>
                  <a:srgbClr val="C5C8C6"/>
                </a:solidFill>
                <a:latin typeface="Consolas" panose="020B0609020204030204" pitchFamily="49" charset="0"/>
              </a:rPr>
              <a:t> </a:t>
            </a:r>
            <a:r>
              <a:rPr lang="fr-FR" sz="1600">
                <a:solidFill>
                  <a:srgbClr val="676867"/>
                </a:solidFill>
                <a:latin typeface="Consolas" panose="020B0609020204030204" pitchFamily="49" charset="0"/>
              </a:rPr>
              <a:t>($</a:t>
            </a:r>
            <a:r>
              <a:rPr lang="fr-FR" sz="1600">
                <a:solidFill>
                  <a:srgbClr val="6089B4"/>
                </a:solidFill>
                <a:latin typeface="Consolas" panose="020B0609020204030204" pitchFamily="49" charset="0"/>
              </a:rPr>
              <a:t>i</a:t>
            </a:r>
            <a:r>
              <a:rPr lang="fr-FR" sz="1600">
                <a:solidFill>
                  <a:srgbClr val="C5C8C6"/>
                </a:solidFill>
                <a:latin typeface="Consolas" panose="020B0609020204030204" pitchFamily="49" charset="0"/>
              </a:rPr>
              <a:t> </a:t>
            </a:r>
            <a:r>
              <a:rPr lang="fr-FR" sz="1600">
                <a:solidFill>
                  <a:srgbClr val="676867"/>
                </a:solidFill>
                <a:latin typeface="Consolas" panose="020B0609020204030204" pitchFamily="49" charset="0"/>
              </a:rPr>
              <a:t>-</a:t>
            </a:r>
            <a:r>
              <a:rPr lang="fr-FR" sz="1600" err="1">
                <a:solidFill>
                  <a:srgbClr val="676867"/>
                </a:solidFill>
                <a:latin typeface="Consolas" panose="020B0609020204030204" pitchFamily="49" charset="0"/>
              </a:rPr>
              <a:t>ge</a:t>
            </a:r>
            <a:r>
              <a:rPr lang="fr-FR" sz="1600">
                <a:solidFill>
                  <a:srgbClr val="C5C8C6"/>
                </a:solidFill>
                <a:latin typeface="Consolas" panose="020B0609020204030204" pitchFamily="49" charset="0"/>
              </a:rPr>
              <a:t> </a:t>
            </a:r>
            <a:r>
              <a:rPr lang="fr-FR" sz="1600">
                <a:solidFill>
                  <a:srgbClr val="C7444A"/>
                </a:solidFill>
                <a:latin typeface="Consolas" panose="020B0609020204030204" pitchFamily="49" charset="0"/>
              </a:rPr>
              <a:t>0</a:t>
            </a:r>
            <a:r>
              <a:rPr lang="fr-FR" sz="1600">
                <a:solidFill>
                  <a:srgbClr val="676867"/>
                </a:solidFill>
                <a:latin typeface="Consolas" panose="020B0609020204030204" pitchFamily="49" charset="0"/>
              </a:rPr>
              <a:t>)</a:t>
            </a:r>
            <a:endParaRPr lang="fr-FR" sz="1600">
              <a:solidFill>
                <a:srgbClr val="C5C8C6"/>
              </a:solidFill>
              <a:latin typeface="Consolas" panose="020B0609020204030204" pitchFamily="49" charset="0"/>
            </a:endParaRPr>
          </a:p>
        </p:txBody>
      </p:sp>
    </p:spTree>
    <p:extLst>
      <p:ext uri="{BB962C8B-B14F-4D97-AF65-F5344CB8AC3E}">
        <p14:creationId xmlns:p14="http://schemas.microsoft.com/office/powerpoint/2010/main" val="433308494"/>
      </p:ext>
    </p:extLst>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58</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Les structures</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#6</a:t>
            </a:r>
            <a:endParaRPr sz="3500">
              <a:latin typeface="Montserrat Light" charset="0"/>
              <a:ea typeface="Montserrat Light" charset="0"/>
              <a:cs typeface="Montserrat Light" charset="0"/>
            </a:endParaRPr>
          </a:p>
        </p:txBody>
      </p:sp>
      <p:sp>
        <p:nvSpPr>
          <p:cNvPr id="6" name="Shape 199">
            <a:extLst>
              <a:ext uri="{FF2B5EF4-FFF2-40B4-BE49-F238E27FC236}">
                <a16:creationId xmlns:a16="http://schemas.microsoft.com/office/drawing/2014/main" id="{68153A9D-DF07-4802-8D02-2D1996626611}"/>
              </a:ext>
            </a:extLst>
          </p:cNvPr>
          <p:cNvSpPr/>
          <p:nvPr/>
        </p:nvSpPr>
        <p:spPr>
          <a:xfrm>
            <a:off x="1258690" y="1521444"/>
            <a:ext cx="11469026"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p>
            <a:pPr lvl="8" indent="0" algn="l">
              <a:spcBef>
                <a:spcPts val="1000"/>
              </a:spcBef>
              <a:defRPr sz="1800"/>
            </a:pPr>
            <a:r>
              <a:rPr lang="fr-FR" sz="2200" b="1">
                <a:solidFill>
                  <a:srgbClr val="BE1911"/>
                </a:solidFill>
                <a:latin typeface="Montserrat Semi" charset="0"/>
                <a:ea typeface="Montserrat Semi" charset="0"/>
                <a:cs typeface="Montserrat Semi" charset="0"/>
                <a:sym typeface="Calibri"/>
              </a:rPr>
              <a:t>Les boucles : WHILE / DO-WHILE / DO-UNTIL</a:t>
            </a: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DO-UNTIL est identique mais s'</a:t>
            </a:r>
            <a:r>
              <a:rPr lang="fr-FR" sz="1800" err="1">
                <a:solidFill>
                  <a:srgbClr val="353533"/>
                </a:solidFill>
                <a:latin typeface="Montserrat Light" charset="0"/>
                <a:ea typeface="Montserrat Light" charset="0"/>
                <a:cs typeface="Montserrat Light" charset="0"/>
                <a:sym typeface="Arial"/>
              </a:rPr>
              <a:t>éxécutera</a:t>
            </a:r>
            <a:r>
              <a:rPr lang="fr-FR" sz="1800">
                <a:solidFill>
                  <a:srgbClr val="353533"/>
                </a:solidFill>
                <a:latin typeface="Montserrat Light" charset="0"/>
                <a:ea typeface="Montserrat Light" charset="0"/>
                <a:cs typeface="Montserrat Light" charset="0"/>
                <a:sym typeface="Arial"/>
              </a:rPr>
              <a:t> jusqu'a ce que la condition soit vrai. Donc </a:t>
            </a:r>
            <a:r>
              <a:rPr lang="fr-FR" sz="1800" b="1">
                <a:solidFill>
                  <a:srgbClr val="353533"/>
                </a:solidFill>
                <a:latin typeface="Montserrat Light" charset="0"/>
                <a:ea typeface="Montserrat Light" charset="0"/>
                <a:cs typeface="Montserrat Light" charset="0"/>
                <a:sym typeface="Arial"/>
              </a:rPr>
              <a:t>Tant que</a:t>
            </a:r>
            <a:r>
              <a:rPr lang="fr-FR" sz="1800">
                <a:solidFill>
                  <a:srgbClr val="353533"/>
                </a:solidFill>
                <a:latin typeface="Montserrat Light" charset="0"/>
                <a:ea typeface="Montserrat Light" charset="0"/>
                <a:cs typeface="Montserrat Light" charset="0"/>
                <a:sym typeface="Arial"/>
              </a:rPr>
              <a:t> la condition est fausse.</a:t>
            </a: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br>
              <a:rPr lang="fr-FR" sz="1800">
                <a:solidFill>
                  <a:srgbClr val="353533"/>
                </a:solidFill>
                <a:latin typeface="Montserrat Light" charset="0"/>
                <a:ea typeface="Montserrat Light" charset="0"/>
                <a:cs typeface="Montserrat Light" charset="0"/>
                <a:sym typeface="Arial"/>
              </a:rPr>
            </a:b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altLang="fr-FR" sz="1800">
              <a:solidFill>
                <a:srgbClr val="353533"/>
              </a:solidFill>
              <a:latin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9" name="ZoneTexte 8">
            <a:extLst>
              <a:ext uri="{FF2B5EF4-FFF2-40B4-BE49-F238E27FC236}">
                <a16:creationId xmlns:a16="http://schemas.microsoft.com/office/drawing/2014/main" id="{694CB9CF-6D6E-4EDE-A2CD-7A0B23A9DB45}"/>
              </a:ext>
            </a:extLst>
          </p:cNvPr>
          <p:cNvSpPr txBox="1"/>
          <p:nvPr/>
        </p:nvSpPr>
        <p:spPr>
          <a:xfrm>
            <a:off x="1245022" y="2991756"/>
            <a:ext cx="11482694" cy="1579920"/>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1600">
                <a:solidFill>
                  <a:srgbClr val="676867"/>
                </a:solidFill>
                <a:latin typeface="Consolas" panose="020B0609020204030204" pitchFamily="49" charset="0"/>
              </a:rPr>
              <a:t>$</a:t>
            </a:r>
            <a:r>
              <a:rPr lang="fr-FR" sz="1600">
                <a:solidFill>
                  <a:srgbClr val="6089B4"/>
                </a:solidFill>
                <a:latin typeface="Consolas" panose="020B0609020204030204" pitchFamily="49" charset="0"/>
              </a:rPr>
              <a:t>i</a:t>
            </a:r>
            <a:r>
              <a:rPr lang="fr-FR" sz="1600">
                <a:solidFill>
                  <a:srgbClr val="C5C8C6"/>
                </a:solidFill>
                <a:latin typeface="Consolas" panose="020B0609020204030204" pitchFamily="49" charset="0"/>
              </a:rPr>
              <a:t> </a:t>
            </a:r>
            <a:r>
              <a:rPr lang="fr-FR" sz="1600">
                <a:solidFill>
                  <a:srgbClr val="676867"/>
                </a:solidFill>
                <a:latin typeface="Consolas" panose="020B0609020204030204" pitchFamily="49" charset="0"/>
              </a:rPr>
              <a:t>=</a:t>
            </a:r>
            <a:r>
              <a:rPr lang="fr-FR" sz="1600">
                <a:solidFill>
                  <a:srgbClr val="C5C8C6"/>
                </a:solidFill>
                <a:latin typeface="Consolas" panose="020B0609020204030204" pitchFamily="49" charset="0"/>
              </a:rPr>
              <a:t> </a:t>
            </a:r>
            <a:r>
              <a:rPr lang="fr-FR" sz="1600">
                <a:solidFill>
                  <a:srgbClr val="C7444A"/>
                </a:solidFill>
                <a:latin typeface="Consolas" panose="020B0609020204030204" pitchFamily="49" charset="0"/>
              </a:rPr>
              <a:t>10</a:t>
            </a:r>
            <a:r>
              <a:rPr lang="fr-FR" sz="1600">
                <a:solidFill>
                  <a:srgbClr val="C5C8C6"/>
                </a:solidFill>
                <a:latin typeface="Consolas" panose="020B0609020204030204" pitchFamily="49" charset="0"/>
              </a:rPr>
              <a:t> </a:t>
            </a:r>
          </a:p>
          <a:p>
            <a:pPr algn="l"/>
            <a:r>
              <a:rPr lang="fr-FR" sz="1600">
                <a:solidFill>
                  <a:srgbClr val="9872A2"/>
                </a:solidFill>
                <a:latin typeface="Consolas" panose="020B0609020204030204" pitchFamily="49" charset="0"/>
              </a:rPr>
              <a:t>do</a:t>
            </a:r>
            <a:r>
              <a:rPr lang="fr-FR" sz="1600">
                <a:solidFill>
                  <a:srgbClr val="C5C8C6"/>
                </a:solidFill>
                <a:latin typeface="Consolas" panose="020B0609020204030204" pitchFamily="49" charset="0"/>
              </a:rPr>
              <a:t> </a:t>
            </a:r>
          </a:p>
          <a:p>
            <a:pPr algn="l"/>
            <a:r>
              <a:rPr lang="fr-FR" sz="1600">
                <a:solidFill>
                  <a:srgbClr val="C5C8C6"/>
                </a:solidFill>
                <a:latin typeface="Consolas" panose="020B0609020204030204" pitchFamily="49" charset="0"/>
              </a:rPr>
              <a:t>{</a:t>
            </a:r>
          </a:p>
          <a:p>
            <a:pPr algn="l"/>
            <a:r>
              <a:rPr lang="fr-FR" sz="1600">
                <a:solidFill>
                  <a:srgbClr val="676867"/>
                </a:solidFill>
                <a:latin typeface="Consolas" panose="020B0609020204030204" pitchFamily="49" charset="0"/>
              </a:rPr>
              <a:t> $</a:t>
            </a:r>
            <a:r>
              <a:rPr lang="fr-FR" sz="1600">
                <a:solidFill>
                  <a:srgbClr val="6089B4"/>
                </a:solidFill>
                <a:latin typeface="Consolas" panose="020B0609020204030204" pitchFamily="49" charset="0"/>
              </a:rPr>
              <a:t>i</a:t>
            </a:r>
            <a:endParaRPr lang="fr-FR" sz="1600">
              <a:solidFill>
                <a:srgbClr val="C5C8C6"/>
              </a:solidFill>
              <a:latin typeface="Consolas" panose="020B0609020204030204" pitchFamily="49" charset="0"/>
            </a:endParaRPr>
          </a:p>
          <a:p>
            <a:pPr algn="l"/>
            <a:r>
              <a:rPr lang="fr-FR" sz="1600">
                <a:solidFill>
                  <a:srgbClr val="676867"/>
                </a:solidFill>
                <a:latin typeface="Consolas" panose="020B0609020204030204" pitchFamily="49" charset="0"/>
              </a:rPr>
              <a:t> $</a:t>
            </a:r>
            <a:r>
              <a:rPr lang="fr-FR" sz="1600">
                <a:solidFill>
                  <a:srgbClr val="6089B4"/>
                </a:solidFill>
                <a:latin typeface="Consolas" panose="020B0609020204030204" pitchFamily="49" charset="0"/>
              </a:rPr>
              <a:t>i</a:t>
            </a:r>
            <a:r>
              <a:rPr lang="fr-FR" sz="1600">
                <a:solidFill>
                  <a:srgbClr val="C5C8C6"/>
                </a:solidFill>
                <a:latin typeface="Consolas" panose="020B0609020204030204" pitchFamily="49" charset="0"/>
              </a:rPr>
              <a:t> </a:t>
            </a:r>
            <a:r>
              <a:rPr lang="fr-FR" sz="1600">
                <a:solidFill>
                  <a:srgbClr val="676867"/>
                </a:solidFill>
                <a:latin typeface="Consolas" panose="020B0609020204030204" pitchFamily="49" charset="0"/>
              </a:rPr>
              <a:t>--</a:t>
            </a:r>
            <a:br>
              <a:rPr lang="fr-FR" sz="1600">
                <a:solidFill>
                  <a:srgbClr val="C5C8C6"/>
                </a:solidFill>
                <a:latin typeface="Consolas" panose="020B0609020204030204" pitchFamily="49" charset="0"/>
              </a:rPr>
            </a:br>
            <a:r>
              <a:rPr lang="fr-FR" sz="1600">
                <a:solidFill>
                  <a:srgbClr val="C5C8C6"/>
                </a:solidFill>
                <a:latin typeface="Consolas" panose="020B0609020204030204" pitchFamily="49" charset="0"/>
              </a:rPr>
              <a:t>} </a:t>
            </a:r>
            <a:r>
              <a:rPr lang="fr-FR" sz="1600" err="1">
                <a:solidFill>
                  <a:srgbClr val="9872A2"/>
                </a:solidFill>
                <a:latin typeface="Consolas" panose="020B0609020204030204" pitchFamily="49" charset="0"/>
              </a:rPr>
              <a:t>until</a:t>
            </a:r>
            <a:r>
              <a:rPr lang="fr-FR" sz="1600">
                <a:solidFill>
                  <a:srgbClr val="C5C8C6"/>
                </a:solidFill>
                <a:latin typeface="Consolas" panose="020B0609020204030204" pitchFamily="49" charset="0"/>
              </a:rPr>
              <a:t> </a:t>
            </a:r>
            <a:r>
              <a:rPr lang="fr-FR" sz="1600">
                <a:solidFill>
                  <a:srgbClr val="676867"/>
                </a:solidFill>
                <a:latin typeface="Consolas" panose="020B0609020204030204" pitchFamily="49" charset="0"/>
              </a:rPr>
              <a:t>($</a:t>
            </a:r>
            <a:r>
              <a:rPr lang="fr-FR" sz="1600">
                <a:solidFill>
                  <a:srgbClr val="6089B4"/>
                </a:solidFill>
                <a:latin typeface="Consolas" panose="020B0609020204030204" pitchFamily="49" charset="0"/>
              </a:rPr>
              <a:t>i</a:t>
            </a:r>
            <a:r>
              <a:rPr lang="fr-FR" sz="1600">
                <a:solidFill>
                  <a:srgbClr val="C5C8C6"/>
                </a:solidFill>
                <a:latin typeface="Consolas" panose="020B0609020204030204" pitchFamily="49" charset="0"/>
              </a:rPr>
              <a:t> </a:t>
            </a:r>
            <a:r>
              <a:rPr lang="fr-FR" sz="1600">
                <a:solidFill>
                  <a:srgbClr val="676867"/>
                </a:solidFill>
                <a:latin typeface="Consolas" panose="020B0609020204030204" pitchFamily="49" charset="0"/>
              </a:rPr>
              <a:t>-eq</a:t>
            </a:r>
            <a:r>
              <a:rPr lang="fr-FR" sz="1600">
                <a:solidFill>
                  <a:srgbClr val="C5C8C6"/>
                </a:solidFill>
                <a:latin typeface="Consolas" panose="020B0609020204030204" pitchFamily="49" charset="0"/>
              </a:rPr>
              <a:t> </a:t>
            </a:r>
            <a:r>
              <a:rPr lang="fr-FR" sz="1600">
                <a:solidFill>
                  <a:srgbClr val="C7444A"/>
                </a:solidFill>
                <a:latin typeface="Consolas" panose="020B0609020204030204" pitchFamily="49" charset="0"/>
              </a:rPr>
              <a:t>0</a:t>
            </a:r>
            <a:r>
              <a:rPr lang="fr-FR" sz="1600">
                <a:solidFill>
                  <a:srgbClr val="676867"/>
                </a:solidFill>
                <a:latin typeface="Consolas" panose="020B0609020204030204" pitchFamily="49" charset="0"/>
              </a:rPr>
              <a:t>)</a:t>
            </a:r>
            <a:endParaRPr lang="fr-FR" sz="1600">
              <a:solidFill>
                <a:srgbClr val="C5C8C6"/>
              </a:solidFill>
              <a:latin typeface="Consolas" panose="020B0609020204030204" pitchFamily="49" charset="0"/>
            </a:endParaRPr>
          </a:p>
        </p:txBody>
      </p:sp>
    </p:spTree>
    <p:extLst>
      <p:ext uri="{BB962C8B-B14F-4D97-AF65-F5344CB8AC3E}">
        <p14:creationId xmlns:p14="http://schemas.microsoft.com/office/powerpoint/2010/main" val="3089367662"/>
      </p:ext>
    </p:extLst>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59</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Les structures</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#6</a:t>
            </a:r>
            <a:endParaRPr sz="3500">
              <a:latin typeface="Montserrat Light" charset="0"/>
              <a:ea typeface="Montserrat Light" charset="0"/>
              <a:cs typeface="Montserrat Light" charset="0"/>
            </a:endParaRPr>
          </a:p>
        </p:txBody>
      </p:sp>
      <p:sp>
        <p:nvSpPr>
          <p:cNvPr id="6" name="Shape 199">
            <a:extLst>
              <a:ext uri="{FF2B5EF4-FFF2-40B4-BE49-F238E27FC236}">
                <a16:creationId xmlns:a16="http://schemas.microsoft.com/office/drawing/2014/main" id="{68153A9D-DF07-4802-8D02-2D1996626611}"/>
              </a:ext>
            </a:extLst>
          </p:cNvPr>
          <p:cNvSpPr/>
          <p:nvPr/>
        </p:nvSpPr>
        <p:spPr>
          <a:xfrm>
            <a:off x="1258690" y="1521444"/>
            <a:ext cx="11469026"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p>
            <a:pPr lvl="8" indent="0" algn="l">
              <a:spcBef>
                <a:spcPts val="1000"/>
              </a:spcBef>
              <a:defRPr sz="1800"/>
            </a:pPr>
            <a:r>
              <a:rPr lang="fr-FR" sz="2200" b="1">
                <a:solidFill>
                  <a:srgbClr val="BE1911"/>
                </a:solidFill>
                <a:latin typeface="Montserrat Semi" charset="0"/>
                <a:ea typeface="Montserrat Semi" charset="0"/>
                <a:cs typeface="Montserrat Semi" charset="0"/>
                <a:sym typeface="Calibri"/>
              </a:rPr>
              <a:t>Le bloc SWITCH</a:t>
            </a: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Un bloc </a:t>
            </a:r>
            <a:r>
              <a:rPr lang="fr-FR" sz="1800" b="1">
                <a:solidFill>
                  <a:srgbClr val="353533"/>
                </a:solidFill>
                <a:latin typeface="Montserrat Light" charset="0"/>
                <a:ea typeface="Montserrat Light" charset="0"/>
                <a:cs typeface="Montserrat Light" charset="0"/>
                <a:sym typeface="Arial"/>
              </a:rPr>
              <a:t>SWITCH</a:t>
            </a:r>
            <a:r>
              <a:rPr lang="fr-FR" sz="1800">
                <a:solidFill>
                  <a:srgbClr val="353533"/>
                </a:solidFill>
                <a:latin typeface="Montserrat Light" charset="0"/>
                <a:ea typeface="Montserrat Light" charset="0"/>
                <a:cs typeface="Montserrat Light" charset="0"/>
                <a:sym typeface="Arial"/>
              </a:rPr>
              <a:t> permet de comparer une valeur à une liste de valeur. L'action associé de sera </a:t>
            </a:r>
            <a:r>
              <a:rPr lang="fr-FR" sz="1800" err="1">
                <a:solidFill>
                  <a:srgbClr val="353533"/>
                </a:solidFill>
                <a:latin typeface="Montserrat Light" charset="0"/>
                <a:ea typeface="Montserrat Light" charset="0"/>
                <a:cs typeface="Montserrat Light" charset="0"/>
                <a:sym typeface="Arial"/>
              </a:rPr>
              <a:t>éxécuté</a:t>
            </a:r>
            <a:r>
              <a:rPr lang="fr-FR" sz="1800">
                <a:solidFill>
                  <a:srgbClr val="353533"/>
                </a:solidFill>
                <a:latin typeface="Montserrat Light" charset="0"/>
                <a:ea typeface="Montserrat Light" charset="0"/>
                <a:cs typeface="Montserrat Light" charset="0"/>
                <a:sym typeface="Arial"/>
              </a:rPr>
              <a:t> à chaque fois que les valeurs seront égales.</a:t>
            </a: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Le bloc SWITCH possède un paramètre –</a:t>
            </a:r>
            <a:r>
              <a:rPr lang="fr-FR" sz="1800" err="1">
                <a:solidFill>
                  <a:srgbClr val="353533"/>
                </a:solidFill>
                <a:latin typeface="Montserrat Light" charset="0"/>
                <a:ea typeface="Montserrat Light" charset="0"/>
                <a:cs typeface="Montserrat Light" charset="0"/>
                <a:sym typeface="Arial"/>
              </a:rPr>
              <a:t>Wilcard</a:t>
            </a:r>
            <a:r>
              <a:rPr lang="fr-FR" sz="1800">
                <a:solidFill>
                  <a:srgbClr val="353533"/>
                </a:solidFill>
                <a:latin typeface="Montserrat Light" charset="0"/>
                <a:ea typeface="Montserrat Light" charset="0"/>
                <a:cs typeface="Montserrat Light" charset="0"/>
                <a:sym typeface="Arial"/>
              </a:rPr>
              <a:t> permettant d'accepter les charactères spéciaux "*" et "?" et le </a:t>
            </a:r>
            <a:r>
              <a:rPr lang="fr-FR" sz="1800" err="1">
                <a:solidFill>
                  <a:srgbClr val="353533"/>
                </a:solidFill>
                <a:latin typeface="Montserrat Light" charset="0"/>
                <a:ea typeface="Montserrat Light" charset="0"/>
                <a:cs typeface="Montserrat Light" charset="0"/>
                <a:sym typeface="Arial"/>
              </a:rPr>
              <a:t>RegEx</a:t>
            </a:r>
            <a:r>
              <a:rPr lang="fr-FR" sz="1800">
                <a:solidFill>
                  <a:srgbClr val="353533"/>
                </a:solidFill>
                <a:latin typeface="Montserrat Light" charset="0"/>
                <a:ea typeface="Montserrat Light" charset="0"/>
                <a:cs typeface="Montserrat Light" charset="0"/>
                <a:sym typeface="Arial"/>
              </a:rPr>
              <a:t>.</a:t>
            </a: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br>
              <a:rPr lang="fr-FR" sz="1800">
                <a:solidFill>
                  <a:srgbClr val="353533"/>
                </a:solidFill>
                <a:latin typeface="Montserrat Light" charset="0"/>
                <a:ea typeface="Montserrat Light" charset="0"/>
                <a:cs typeface="Montserrat Light" charset="0"/>
                <a:sym typeface="Arial"/>
              </a:rPr>
            </a:b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altLang="fr-FR" sz="1800">
              <a:solidFill>
                <a:srgbClr val="353533"/>
              </a:solidFill>
              <a:latin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8" name="ZoneTexte 7">
            <a:extLst>
              <a:ext uri="{FF2B5EF4-FFF2-40B4-BE49-F238E27FC236}">
                <a16:creationId xmlns:a16="http://schemas.microsoft.com/office/drawing/2014/main" id="{AA75EE2C-EC10-468F-9A6E-944494FCD0E0}"/>
              </a:ext>
            </a:extLst>
          </p:cNvPr>
          <p:cNvSpPr txBox="1"/>
          <p:nvPr/>
        </p:nvSpPr>
        <p:spPr>
          <a:xfrm>
            <a:off x="1258690" y="2930708"/>
            <a:ext cx="11482694" cy="1579920"/>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1600">
                <a:solidFill>
                  <a:srgbClr val="676867"/>
                </a:solidFill>
                <a:latin typeface="Consolas" panose="020B0609020204030204" pitchFamily="49" charset="0"/>
              </a:rPr>
              <a:t>$</a:t>
            </a:r>
            <a:r>
              <a:rPr lang="fr-FR" sz="1600">
                <a:solidFill>
                  <a:srgbClr val="6089B4"/>
                </a:solidFill>
                <a:latin typeface="Consolas" panose="020B0609020204030204" pitchFamily="49" charset="0"/>
              </a:rPr>
              <a:t>Value</a:t>
            </a:r>
            <a:r>
              <a:rPr lang="fr-FR" sz="1600">
                <a:solidFill>
                  <a:srgbClr val="C5C8C6"/>
                </a:solidFill>
                <a:latin typeface="Consolas" panose="020B0609020204030204" pitchFamily="49" charset="0"/>
              </a:rPr>
              <a:t> </a:t>
            </a:r>
            <a:r>
              <a:rPr lang="fr-FR" sz="1600">
                <a:solidFill>
                  <a:srgbClr val="676867"/>
                </a:solidFill>
                <a:latin typeface="Consolas" panose="020B0609020204030204" pitchFamily="49" charset="0"/>
              </a:rPr>
              <a:t>=</a:t>
            </a:r>
            <a:r>
              <a:rPr lang="fr-FR" sz="1600">
                <a:solidFill>
                  <a:srgbClr val="C5C8C6"/>
                </a:solidFill>
                <a:latin typeface="Consolas" panose="020B0609020204030204" pitchFamily="49" charset="0"/>
              </a:rPr>
              <a:t> </a:t>
            </a:r>
            <a:r>
              <a:rPr lang="fr-FR" sz="1600">
                <a:solidFill>
                  <a:srgbClr val="9AA83A"/>
                </a:solidFill>
                <a:latin typeface="Consolas" panose="020B0609020204030204" pitchFamily="49" charset="0"/>
              </a:rPr>
              <a:t>"Condition"</a:t>
            </a:r>
            <a:endParaRPr lang="fr-FR" sz="1600">
              <a:solidFill>
                <a:srgbClr val="C5C8C6"/>
              </a:solidFill>
              <a:latin typeface="Consolas" panose="020B0609020204030204" pitchFamily="49" charset="0"/>
            </a:endParaRPr>
          </a:p>
          <a:p>
            <a:pPr algn="l"/>
            <a:r>
              <a:rPr lang="fr-FR" sz="1600">
                <a:solidFill>
                  <a:srgbClr val="9872A2"/>
                </a:solidFill>
                <a:latin typeface="Consolas" panose="020B0609020204030204" pitchFamily="49" charset="0"/>
              </a:rPr>
              <a:t>switch</a:t>
            </a:r>
            <a:r>
              <a:rPr lang="fr-FR" sz="1600">
                <a:solidFill>
                  <a:srgbClr val="676867"/>
                </a:solidFill>
                <a:latin typeface="Consolas" panose="020B0609020204030204" pitchFamily="49" charset="0"/>
              </a:rPr>
              <a:t>($</a:t>
            </a:r>
            <a:r>
              <a:rPr lang="fr-FR" sz="1600">
                <a:solidFill>
                  <a:srgbClr val="6089B4"/>
                </a:solidFill>
                <a:latin typeface="Consolas" panose="020B0609020204030204" pitchFamily="49" charset="0"/>
              </a:rPr>
              <a:t>Value</a:t>
            </a:r>
            <a:r>
              <a:rPr lang="fr-FR" sz="1600">
                <a:solidFill>
                  <a:srgbClr val="676867"/>
                </a:solidFill>
                <a:latin typeface="Consolas" panose="020B0609020204030204" pitchFamily="49" charset="0"/>
              </a:rPr>
              <a:t>)</a:t>
            </a:r>
            <a:r>
              <a:rPr lang="fr-FR" sz="1600">
                <a:solidFill>
                  <a:srgbClr val="C5C8C6"/>
                </a:solidFill>
                <a:latin typeface="Consolas" panose="020B0609020204030204" pitchFamily="49" charset="0"/>
              </a:rPr>
              <a:t> </a:t>
            </a:r>
          </a:p>
          <a:p>
            <a:pPr algn="l"/>
            <a:r>
              <a:rPr lang="fr-FR" sz="1600">
                <a:solidFill>
                  <a:srgbClr val="C5C8C6"/>
                </a:solidFill>
                <a:latin typeface="Consolas" panose="020B0609020204030204" pitchFamily="49" charset="0"/>
              </a:rPr>
              <a:t>{ </a:t>
            </a:r>
          </a:p>
          <a:p>
            <a:pPr algn="l"/>
            <a:r>
              <a:rPr lang="fr-FR" sz="1600">
                <a:solidFill>
                  <a:srgbClr val="9AA83A"/>
                </a:solidFill>
                <a:latin typeface="Consolas" panose="020B0609020204030204" pitchFamily="49" charset="0"/>
              </a:rPr>
              <a:t>	'Condition'</a:t>
            </a:r>
            <a:r>
              <a:rPr lang="fr-FR" sz="1600">
                <a:solidFill>
                  <a:srgbClr val="C5C8C6"/>
                </a:solidFill>
                <a:latin typeface="Consolas" panose="020B0609020204030204" pitchFamily="49" charset="0"/>
              </a:rPr>
              <a:t> { </a:t>
            </a:r>
            <a:r>
              <a:rPr lang="fr-FR" sz="1600">
                <a:solidFill>
                  <a:srgbClr val="9872A2"/>
                </a:solidFill>
                <a:latin typeface="Consolas" panose="020B0609020204030204" pitchFamily="49" charset="0"/>
              </a:rPr>
              <a:t>Write-Host</a:t>
            </a:r>
            <a:r>
              <a:rPr lang="fr-FR" sz="1600">
                <a:solidFill>
                  <a:srgbClr val="C5C8C6"/>
                </a:solidFill>
                <a:latin typeface="Consolas" panose="020B0609020204030204" pitchFamily="49" charset="0"/>
              </a:rPr>
              <a:t> </a:t>
            </a:r>
            <a:r>
              <a:rPr lang="fr-FR" sz="1600">
                <a:solidFill>
                  <a:srgbClr val="9AA83A"/>
                </a:solidFill>
                <a:latin typeface="Consolas" panose="020B0609020204030204" pitchFamily="49" charset="0"/>
              </a:rPr>
              <a:t>'Condition n°1 remplie'</a:t>
            </a:r>
            <a:r>
              <a:rPr lang="fr-FR" sz="1600">
                <a:solidFill>
                  <a:srgbClr val="C5C8C6"/>
                </a:solidFill>
                <a:latin typeface="Consolas" panose="020B0609020204030204" pitchFamily="49" charset="0"/>
              </a:rPr>
              <a:t> } </a:t>
            </a:r>
          </a:p>
          <a:p>
            <a:pPr algn="l"/>
            <a:r>
              <a:rPr lang="fr-FR" sz="1600">
                <a:solidFill>
                  <a:srgbClr val="9AA83A"/>
                </a:solidFill>
                <a:latin typeface="Consolas" panose="020B0609020204030204" pitchFamily="49" charset="0"/>
              </a:rPr>
              <a:t>	'</a:t>
            </a:r>
            <a:r>
              <a:rPr lang="fr-FR" sz="1600" err="1">
                <a:solidFill>
                  <a:srgbClr val="9AA83A"/>
                </a:solidFill>
                <a:latin typeface="Consolas" panose="020B0609020204030204" pitchFamily="49" charset="0"/>
              </a:rPr>
              <a:t>Fondition</a:t>
            </a:r>
            <a:r>
              <a:rPr lang="fr-FR" sz="1600">
                <a:solidFill>
                  <a:srgbClr val="9AA83A"/>
                </a:solidFill>
                <a:latin typeface="Consolas" panose="020B0609020204030204" pitchFamily="49" charset="0"/>
              </a:rPr>
              <a:t>'</a:t>
            </a:r>
            <a:r>
              <a:rPr lang="fr-FR" sz="1600">
                <a:solidFill>
                  <a:srgbClr val="C5C8C6"/>
                </a:solidFill>
                <a:latin typeface="Consolas" panose="020B0609020204030204" pitchFamily="49" charset="0"/>
              </a:rPr>
              <a:t> { </a:t>
            </a:r>
            <a:r>
              <a:rPr lang="fr-FR" sz="1600">
                <a:solidFill>
                  <a:srgbClr val="9872A2"/>
                </a:solidFill>
                <a:latin typeface="Consolas" panose="020B0609020204030204" pitchFamily="49" charset="0"/>
              </a:rPr>
              <a:t>Write-Host</a:t>
            </a:r>
            <a:r>
              <a:rPr lang="fr-FR" sz="1600">
                <a:solidFill>
                  <a:srgbClr val="C5C8C6"/>
                </a:solidFill>
                <a:latin typeface="Consolas" panose="020B0609020204030204" pitchFamily="49" charset="0"/>
              </a:rPr>
              <a:t> </a:t>
            </a:r>
            <a:r>
              <a:rPr lang="fr-FR" sz="1600">
                <a:solidFill>
                  <a:srgbClr val="9AA83A"/>
                </a:solidFill>
                <a:latin typeface="Consolas" panose="020B0609020204030204" pitchFamily="49" charset="0"/>
              </a:rPr>
              <a:t>'Condition n°2 remplie'</a:t>
            </a:r>
            <a:r>
              <a:rPr lang="fr-FR" sz="1600">
                <a:solidFill>
                  <a:srgbClr val="C5C8C6"/>
                </a:solidFill>
                <a:latin typeface="Consolas" panose="020B0609020204030204" pitchFamily="49" charset="0"/>
              </a:rPr>
              <a:t> } </a:t>
            </a:r>
          </a:p>
          <a:p>
            <a:pPr algn="l"/>
            <a:r>
              <a:rPr lang="fr-FR" sz="1600">
                <a:solidFill>
                  <a:srgbClr val="C5C8C6"/>
                </a:solidFill>
                <a:latin typeface="Consolas" panose="020B0609020204030204" pitchFamily="49" charset="0"/>
              </a:rPr>
              <a:t>}</a:t>
            </a:r>
          </a:p>
        </p:txBody>
      </p:sp>
      <p:sp>
        <p:nvSpPr>
          <p:cNvPr id="10" name="ZoneTexte 9">
            <a:extLst>
              <a:ext uri="{FF2B5EF4-FFF2-40B4-BE49-F238E27FC236}">
                <a16:creationId xmlns:a16="http://schemas.microsoft.com/office/drawing/2014/main" id="{D35125AD-5DEC-49B0-AC6A-70738CC7F45E}"/>
              </a:ext>
            </a:extLst>
          </p:cNvPr>
          <p:cNvSpPr txBox="1"/>
          <p:nvPr/>
        </p:nvSpPr>
        <p:spPr>
          <a:xfrm>
            <a:off x="1258690" y="5420566"/>
            <a:ext cx="11482694" cy="2072362"/>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1600">
                <a:solidFill>
                  <a:srgbClr val="676867"/>
                </a:solidFill>
                <a:latin typeface="Consolas" panose="020B0609020204030204" pitchFamily="49" charset="0"/>
              </a:rPr>
              <a:t>$</a:t>
            </a:r>
            <a:r>
              <a:rPr lang="fr-FR" sz="1600">
                <a:solidFill>
                  <a:srgbClr val="6089B4"/>
                </a:solidFill>
                <a:latin typeface="Consolas" panose="020B0609020204030204" pitchFamily="49" charset="0"/>
              </a:rPr>
              <a:t>Value</a:t>
            </a:r>
            <a:r>
              <a:rPr lang="fr-FR" sz="1600">
                <a:solidFill>
                  <a:srgbClr val="C5C8C6"/>
                </a:solidFill>
                <a:latin typeface="Consolas" panose="020B0609020204030204" pitchFamily="49" charset="0"/>
              </a:rPr>
              <a:t> </a:t>
            </a:r>
            <a:r>
              <a:rPr lang="fr-FR" sz="1600">
                <a:solidFill>
                  <a:srgbClr val="676867"/>
                </a:solidFill>
                <a:latin typeface="Consolas" panose="020B0609020204030204" pitchFamily="49" charset="0"/>
              </a:rPr>
              <a:t>=</a:t>
            </a:r>
            <a:r>
              <a:rPr lang="fr-FR" sz="1600">
                <a:solidFill>
                  <a:srgbClr val="C5C8C6"/>
                </a:solidFill>
                <a:latin typeface="Consolas" panose="020B0609020204030204" pitchFamily="49" charset="0"/>
              </a:rPr>
              <a:t> </a:t>
            </a:r>
            <a:r>
              <a:rPr lang="fr-FR" sz="1600">
                <a:solidFill>
                  <a:srgbClr val="9AA83A"/>
                </a:solidFill>
                <a:latin typeface="Consolas" panose="020B0609020204030204" pitchFamily="49" charset="0"/>
              </a:rPr>
              <a:t>"Condition"</a:t>
            </a:r>
            <a:endParaRPr lang="fr-FR" sz="1600">
              <a:solidFill>
                <a:srgbClr val="C5C8C6"/>
              </a:solidFill>
              <a:latin typeface="Consolas" panose="020B0609020204030204" pitchFamily="49" charset="0"/>
            </a:endParaRPr>
          </a:p>
          <a:p>
            <a:pPr algn="l"/>
            <a:r>
              <a:rPr lang="fr-FR" sz="1600">
                <a:solidFill>
                  <a:srgbClr val="9872A2"/>
                </a:solidFill>
                <a:latin typeface="Consolas" panose="020B0609020204030204" pitchFamily="49" charset="0"/>
              </a:rPr>
              <a:t>Switch </a:t>
            </a:r>
            <a:r>
              <a:rPr lang="fr-FR" sz="1600">
                <a:solidFill>
                  <a:schemeClr val="bg1">
                    <a:lumMod val="95000"/>
                  </a:schemeClr>
                </a:solidFill>
                <a:latin typeface="Consolas" panose="020B0609020204030204" pitchFamily="49" charset="0"/>
              </a:rPr>
              <a:t>–</a:t>
            </a:r>
            <a:r>
              <a:rPr lang="fr-FR" sz="1600" err="1">
                <a:solidFill>
                  <a:schemeClr val="bg1">
                    <a:lumMod val="95000"/>
                  </a:schemeClr>
                </a:solidFill>
                <a:latin typeface="Consolas" panose="020B0609020204030204" pitchFamily="49" charset="0"/>
              </a:rPr>
              <a:t>Wildcard</a:t>
            </a:r>
            <a:r>
              <a:rPr lang="fr-FR" sz="1600">
                <a:solidFill>
                  <a:schemeClr val="bg1">
                    <a:lumMod val="95000"/>
                  </a:schemeClr>
                </a:solidFill>
                <a:latin typeface="Consolas" panose="020B0609020204030204" pitchFamily="49" charset="0"/>
              </a:rPr>
              <a:t> </a:t>
            </a:r>
            <a:r>
              <a:rPr lang="fr-FR" sz="1600">
                <a:solidFill>
                  <a:srgbClr val="676867"/>
                </a:solidFill>
                <a:latin typeface="Consolas" panose="020B0609020204030204" pitchFamily="49" charset="0"/>
              </a:rPr>
              <a:t>($</a:t>
            </a:r>
            <a:r>
              <a:rPr lang="fr-FR" sz="1600">
                <a:solidFill>
                  <a:srgbClr val="6089B4"/>
                </a:solidFill>
                <a:latin typeface="Consolas" panose="020B0609020204030204" pitchFamily="49" charset="0"/>
              </a:rPr>
              <a:t>Value</a:t>
            </a:r>
            <a:r>
              <a:rPr lang="fr-FR" sz="1600">
                <a:solidFill>
                  <a:srgbClr val="676867"/>
                </a:solidFill>
                <a:latin typeface="Consolas" panose="020B0609020204030204" pitchFamily="49" charset="0"/>
              </a:rPr>
              <a:t>)</a:t>
            </a:r>
            <a:r>
              <a:rPr lang="fr-FR" sz="1600">
                <a:solidFill>
                  <a:srgbClr val="C5C8C6"/>
                </a:solidFill>
                <a:latin typeface="Consolas" panose="020B0609020204030204" pitchFamily="49" charset="0"/>
              </a:rPr>
              <a:t> </a:t>
            </a:r>
          </a:p>
          <a:p>
            <a:pPr algn="l"/>
            <a:r>
              <a:rPr lang="fr-FR" sz="1600">
                <a:solidFill>
                  <a:srgbClr val="C5C8C6"/>
                </a:solidFill>
                <a:latin typeface="Consolas" panose="020B0609020204030204" pitchFamily="49" charset="0"/>
              </a:rPr>
              <a:t>{ </a:t>
            </a:r>
          </a:p>
          <a:p>
            <a:pPr algn="l"/>
            <a:r>
              <a:rPr lang="fr-FR" sz="1600">
                <a:solidFill>
                  <a:srgbClr val="C5C8C6"/>
                </a:solidFill>
                <a:latin typeface="Consolas" panose="020B0609020204030204" pitchFamily="49" charset="0"/>
              </a:rPr>
              <a:t>	</a:t>
            </a:r>
            <a:r>
              <a:rPr lang="fr-FR" sz="1600">
                <a:solidFill>
                  <a:srgbClr val="9AA83A"/>
                </a:solidFill>
                <a:latin typeface="Consolas" panose="020B0609020204030204" pitchFamily="49" charset="0"/>
              </a:rPr>
              <a:t>'Condition'</a:t>
            </a:r>
            <a:r>
              <a:rPr lang="fr-FR" sz="1600">
                <a:solidFill>
                  <a:srgbClr val="C5C8C6"/>
                </a:solidFill>
                <a:latin typeface="Consolas" panose="020B0609020204030204" pitchFamily="49" charset="0"/>
              </a:rPr>
              <a:t> { </a:t>
            </a:r>
            <a:r>
              <a:rPr lang="fr-FR" sz="1600">
                <a:solidFill>
                  <a:srgbClr val="9872A2"/>
                </a:solidFill>
                <a:latin typeface="Consolas" panose="020B0609020204030204" pitchFamily="49" charset="0"/>
              </a:rPr>
              <a:t>Write-Host</a:t>
            </a:r>
            <a:r>
              <a:rPr lang="fr-FR" sz="1600">
                <a:solidFill>
                  <a:srgbClr val="C5C8C6"/>
                </a:solidFill>
                <a:latin typeface="Consolas" panose="020B0609020204030204" pitchFamily="49" charset="0"/>
              </a:rPr>
              <a:t> </a:t>
            </a:r>
            <a:r>
              <a:rPr lang="fr-FR" sz="1600">
                <a:solidFill>
                  <a:srgbClr val="9AA83A"/>
                </a:solidFill>
                <a:latin typeface="Consolas" panose="020B0609020204030204" pitchFamily="49" charset="0"/>
              </a:rPr>
              <a:t>'Condition n°1 remplie'</a:t>
            </a:r>
            <a:r>
              <a:rPr lang="fr-FR" sz="1600">
                <a:solidFill>
                  <a:srgbClr val="C5C8C6"/>
                </a:solidFill>
                <a:latin typeface="Consolas" panose="020B0609020204030204" pitchFamily="49" charset="0"/>
              </a:rPr>
              <a:t> } </a:t>
            </a:r>
          </a:p>
          <a:p>
            <a:pPr algn="l"/>
            <a:r>
              <a:rPr lang="fr-FR" sz="1600">
                <a:solidFill>
                  <a:srgbClr val="9AA83A"/>
                </a:solidFill>
                <a:latin typeface="Consolas" panose="020B0609020204030204" pitchFamily="49" charset="0"/>
              </a:rPr>
              <a:t>	'</a:t>
            </a:r>
            <a:r>
              <a:rPr lang="fr-FR" sz="1600" err="1">
                <a:solidFill>
                  <a:srgbClr val="9AA83A"/>
                </a:solidFill>
                <a:latin typeface="Consolas" panose="020B0609020204030204" pitchFamily="49" charset="0"/>
              </a:rPr>
              <a:t>Condi</a:t>
            </a:r>
            <a:r>
              <a:rPr lang="fr-FR" sz="1600">
                <a:solidFill>
                  <a:srgbClr val="9AA83A"/>
                </a:solidFill>
                <a:latin typeface="Consolas" panose="020B0609020204030204" pitchFamily="49" charset="0"/>
              </a:rPr>
              <a:t>*'</a:t>
            </a:r>
            <a:r>
              <a:rPr lang="fr-FR" sz="1600">
                <a:solidFill>
                  <a:srgbClr val="C5C8C6"/>
                </a:solidFill>
                <a:latin typeface="Consolas" panose="020B0609020204030204" pitchFamily="49" charset="0"/>
              </a:rPr>
              <a:t> { </a:t>
            </a:r>
            <a:r>
              <a:rPr lang="fr-FR" sz="1600">
                <a:solidFill>
                  <a:srgbClr val="9872A2"/>
                </a:solidFill>
                <a:latin typeface="Consolas" panose="020B0609020204030204" pitchFamily="49" charset="0"/>
              </a:rPr>
              <a:t>Write-Host</a:t>
            </a:r>
            <a:r>
              <a:rPr lang="fr-FR" sz="1600">
                <a:solidFill>
                  <a:srgbClr val="C5C8C6"/>
                </a:solidFill>
                <a:latin typeface="Consolas" panose="020B0609020204030204" pitchFamily="49" charset="0"/>
              </a:rPr>
              <a:t> </a:t>
            </a:r>
            <a:r>
              <a:rPr lang="fr-FR" sz="1600">
                <a:solidFill>
                  <a:srgbClr val="9AA83A"/>
                </a:solidFill>
                <a:latin typeface="Consolas" panose="020B0609020204030204" pitchFamily="49" charset="0"/>
              </a:rPr>
              <a:t>'Condition n°2 remplie'</a:t>
            </a:r>
            <a:r>
              <a:rPr lang="fr-FR" sz="1600">
                <a:solidFill>
                  <a:srgbClr val="C5C8C6"/>
                </a:solidFill>
                <a:latin typeface="Consolas" panose="020B0609020204030204" pitchFamily="49" charset="0"/>
              </a:rPr>
              <a:t> } </a:t>
            </a:r>
          </a:p>
          <a:p>
            <a:pPr algn="l"/>
            <a:r>
              <a:rPr lang="fr-FR" sz="1600">
                <a:solidFill>
                  <a:srgbClr val="9AA83A"/>
                </a:solidFill>
                <a:latin typeface="Consolas" panose="020B0609020204030204" pitchFamily="49" charset="0"/>
              </a:rPr>
              <a:t>	'C[</a:t>
            </a:r>
            <a:r>
              <a:rPr lang="fr-FR" sz="1600" err="1">
                <a:solidFill>
                  <a:srgbClr val="9AA83A"/>
                </a:solidFill>
                <a:latin typeface="Consolas" panose="020B0609020204030204" pitchFamily="49" charset="0"/>
              </a:rPr>
              <a:t>aoc</a:t>
            </a:r>
            <a:r>
              <a:rPr lang="fr-FR" sz="1600">
                <a:solidFill>
                  <a:srgbClr val="9AA83A"/>
                </a:solidFill>
                <a:latin typeface="Consolas" panose="020B0609020204030204" pitchFamily="49" charset="0"/>
              </a:rPr>
              <a:t>]</a:t>
            </a:r>
            <a:r>
              <a:rPr lang="fr-FR" sz="1600" err="1">
                <a:solidFill>
                  <a:srgbClr val="9AA83A"/>
                </a:solidFill>
                <a:latin typeface="Consolas" panose="020B0609020204030204" pitchFamily="49" charset="0"/>
              </a:rPr>
              <a:t>ndition</a:t>
            </a:r>
            <a:r>
              <a:rPr lang="fr-FR" sz="1600">
                <a:solidFill>
                  <a:srgbClr val="9AA83A"/>
                </a:solidFill>
                <a:latin typeface="Consolas" panose="020B0609020204030204" pitchFamily="49" charset="0"/>
              </a:rPr>
              <a:t>'</a:t>
            </a:r>
            <a:r>
              <a:rPr lang="fr-FR" sz="1600">
                <a:solidFill>
                  <a:srgbClr val="C5C8C6"/>
                </a:solidFill>
                <a:latin typeface="Consolas" panose="020B0609020204030204" pitchFamily="49" charset="0"/>
              </a:rPr>
              <a:t> {</a:t>
            </a:r>
            <a:r>
              <a:rPr lang="fr-FR" sz="1600">
                <a:solidFill>
                  <a:srgbClr val="9872A2"/>
                </a:solidFill>
                <a:latin typeface="Consolas" panose="020B0609020204030204" pitchFamily="49" charset="0"/>
              </a:rPr>
              <a:t>Write-Host</a:t>
            </a:r>
            <a:r>
              <a:rPr lang="fr-FR" sz="1600">
                <a:solidFill>
                  <a:srgbClr val="C5C8C6"/>
                </a:solidFill>
                <a:latin typeface="Consolas" panose="020B0609020204030204" pitchFamily="49" charset="0"/>
              </a:rPr>
              <a:t> </a:t>
            </a:r>
            <a:r>
              <a:rPr lang="fr-FR" sz="1600">
                <a:solidFill>
                  <a:srgbClr val="9AA83A"/>
                </a:solidFill>
                <a:latin typeface="Consolas" panose="020B0609020204030204" pitchFamily="49" charset="0"/>
              </a:rPr>
              <a:t>'Condition n°3 remplie'</a:t>
            </a:r>
            <a:r>
              <a:rPr lang="fr-FR" sz="1600">
                <a:solidFill>
                  <a:srgbClr val="C5C8C6"/>
                </a:solidFill>
                <a:latin typeface="Consolas" panose="020B0609020204030204" pitchFamily="49" charset="0"/>
              </a:rPr>
              <a:t> }</a:t>
            </a:r>
          </a:p>
          <a:p>
            <a:pPr algn="l"/>
            <a:r>
              <a:rPr lang="fr-FR" sz="1600">
                <a:solidFill>
                  <a:srgbClr val="9AA83A"/>
                </a:solidFill>
                <a:latin typeface="Consolas" panose="020B0609020204030204" pitchFamily="49" charset="0"/>
              </a:rPr>
              <a:t>	'</a:t>
            </a:r>
            <a:r>
              <a:rPr lang="fr-FR" sz="1600" err="1">
                <a:solidFill>
                  <a:srgbClr val="9AA83A"/>
                </a:solidFill>
                <a:latin typeface="Consolas" panose="020B0609020204030204" pitchFamily="49" charset="0"/>
              </a:rPr>
              <a:t>C?ndition</a:t>
            </a:r>
            <a:r>
              <a:rPr lang="fr-FR" sz="1600">
                <a:solidFill>
                  <a:srgbClr val="9AA83A"/>
                </a:solidFill>
                <a:latin typeface="Consolas" panose="020B0609020204030204" pitchFamily="49" charset="0"/>
              </a:rPr>
              <a:t>'</a:t>
            </a:r>
            <a:r>
              <a:rPr lang="fr-FR" sz="1600">
                <a:solidFill>
                  <a:srgbClr val="C5C8C6"/>
                </a:solidFill>
                <a:latin typeface="Consolas" panose="020B0609020204030204" pitchFamily="49" charset="0"/>
              </a:rPr>
              <a:t> {</a:t>
            </a:r>
            <a:r>
              <a:rPr lang="fr-FR" sz="1600">
                <a:solidFill>
                  <a:srgbClr val="9872A2"/>
                </a:solidFill>
                <a:latin typeface="Consolas" panose="020B0609020204030204" pitchFamily="49" charset="0"/>
              </a:rPr>
              <a:t>Write-Host</a:t>
            </a:r>
            <a:r>
              <a:rPr lang="fr-FR" sz="1600">
                <a:solidFill>
                  <a:srgbClr val="C5C8C6"/>
                </a:solidFill>
                <a:latin typeface="Consolas" panose="020B0609020204030204" pitchFamily="49" charset="0"/>
              </a:rPr>
              <a:t> </a:t>
            </a:r>
            <a:r>
              <a:rPr lang="fr-FR" sz="1600">
                <a:solidFill>
                  <a:srgbClr val="9AA83A"/>
                </a:solidFill>
                <a:latin typeface="Consolas" panose="020B0609020204030204" pitchFamily="49" charset="0"/>
              </a:rPr>
              <a:t>'Condition n°4 remplie'</a:t>
            </a:r>
            <a:r>
              <a:rPr lang="fr-FR" sz="1600">
                <a:solidFill>
                  <a:srgbClr val="C5C8C6"/>
                </a:solidFill>
                <a:latin typeface="Consolas" panose="020B0609020204030204" pitchFamily="49" charset="0"/>
              </a:rPr>
              <a:t> } </a:t>
            </a:r>
          </a:p>
          <a:p>
            <a:pPr algn="l"/>
            <a:r>
              <a:rPr lang="fr-FR" sz="1600">
                <a:solidFill>
                  <a:srgbClr val="C5C8C6"/>
                </a:solidFill>
                <a:latin typeface="Consolas" panose="020B0609020204030204" pitchFamily="49" charset="0"/>
              </a:rPr>
              <a:t>}</a:t>
            </a:r>
          </a:p>
        </p:txBody>
      </p:sp>
    </p:spTree>
    <p:extLst>
      <p:ext uri="{BB962C8B-B14F-4D97-AF65-F5344CB8AC3E}">
        <p14:creationId xmlns:p14="http://schemas.microsoft.com/office/powerpoint/2010/main" val="490556506"/>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hape 199"/>
          <p:cNvSpPr/>
          <p:nvPr/>
        </p:nvSpPr>
        <p:spPr>
          <a:xfrm>
            <a:off x="1268964" y="1869212"/>
            <a:ext cx="11469026"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p>
            <a:pPr lvl="8" indent="0" algn="l">
              <a:spcBef>
                <a:spcPts val="1000"/>
              </a:spcBef>
              <a:defRPr sz="1800"/>
            </a:pPr>
            <a:r>
              <a:rPr lang="fr-FR" sz="2200" b="1" dirty="0" err="1">
                <a:solidFill>
                  <a:srgbClr val="BE1911"/>
                </a:solidFill>
                <a:latin typeface="Montserrat Semi" charset="0"/>
                <a:ea typeface="Montserrat Semi" charset="0"/>
                <a:cs typeface="Montserrat Semi" charset="0"/>
                <a:sym typeface="Calibri"/>
              </a:rPr>
              <a:t>Verb</a:t>
            </a:r>
            <a:r>
              <a:rPr lang="fr-FR" sz="2200" b="1" dirty="0">
                <a:solidFill>
                  <a:srgbClr val="BE1911"/>
                </a:solidFill>
                <a:latin typeface="Montserrat Semi" charset="0"/>
                <a:ea typeface="Montserrat Semi" charset="0"/>
                <a:cs typeface="Montserrat Semi" charset="0"/>
                <a:sym typeface="Calibri"/>
              </a:rPr>
              <a:t>-Noun</a:t>
            </a:r>
          </a:p>
          <a:p>
            <a:pPr marL="317500" lvl="0" indent="-317500" algn="l">
              <a:lnSpc>
                <a:spcPct val="150000"/>
              </a:lnSpc>
              <a:spcBef>
                <a:spcPts val="1500"/>
              </a:spcBef>
              <a:buClr>
                <a:srgbClr val="A4140E"/>
              </a:buClr>
              <a:buSzPct val="120000"/>
              <a:buChar char="☉"/>
              <a:defRPr sz="1800"/>
            </a:pPr>
            <a:r>
              <a:rPr lang="fr-FR" sz="1800" dirty="0">
                <a:solidFill>
                  <a:srgbClr val="353533"/>
                </a:solidFill>
                <a:latin typeface="Montserrat Light" charset="0"/>
                <a:ea typeface="Montserrat Light" charset="0"/>
                <a:cs typeface="Montserrat Light" charset="0"/>
                <a:sym typeface="Arial"/>
              </a:rPr>
              <a:t>Toutes les commandes PowerShell, appelés </a:t>
            </a:r>
            <a:r>
              <a:rPr lang="fr-FR" sz="1800" b="1" dirty="0" err="1">
                <a:solidFill>
                  <a:srgbClr val="353533"/>
                </a:solidFill>
                <a:latin typeface="Montserrat Light" charset="0"/>
                <a:ea typeface="Montserrat Light" charset="0"/>
                <a:cs typeface="Montserrat Light" charset="0"/>
                <a:sym typeface="Arial"/>
              </a:rPr>
              <a:t>CmdLets</a:t>
            </a:r>
            <a:r>
              <a:rPr lang="fr-FR" sz="1800" dirty="0">
                <a:solidFill>
                  <a:srgbClr val="353533"/>
                </a:solidFill>
                <a:latin typeface="Montserrat Light" charset="0"/>
                <a:ea typeface="Montserrat Light" charset="0"/>
                <a:cs typeface="Montserrat Light" charset="0"/>
                <a:sym typeface="Arial"/>
              </a:rPr>
              <a:t> se composent d’un verbe et d’un nom séparé par un tiret. Le résultat de la commande peut être influencer par l'ajout de paramètres.</a:t>
            </a:r>
            <a:endParaRPr sz="1800" dirty="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endParaRPr lang="fr-FR" sz="1800" dirty="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6</a:t>
            </a:fld>
            <a:endParaRPr/>
          </a:p>
        </p:txBody>
      </p:sp>
      <p:sp>
        <p:nvSpPr>
          <p:cNvPr id="202" name="Shape 202"/>
          <p:cNvSpPr>
            <a:spLocks noGrp="1"/>
          </p:cNvSpPr>
          <p:nvPr>
            <p:ph type="title" idx="4294967295"/>
          </p:nvPr>
        </p:nvSpPr>
        <p:spPr>
          <a:xfrm>
            <a:off x="2081213" y="-20955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Les bases du langage</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#2</a:t>
            </a:r>
            <a:endParaRPr sz="3500">
              <a:latin typeface="Montserrat Light" charset="0"/>
              <a:ea typeface="Montserrat Light" charset="0"/>
              <a:cs typeface="Montserrat Light" charset="0"/>
            </a:endParaRPr>
          </a:p>
        </p:txBody>
      </p:sp>
      <p:sp>
        <p:nvSpPr>
          <p:cNvPr id="4" name="ZoneTexte 3">
            <a:extLst>
              <a:ext uri="{FF2B5EF4-FFF2-40B4-BE49-F238E27FC236}">
                <a16:creationId xmlns:a16="http://schemas.microsoft.com/office/drawing/2014/main" id="{23F14AAC-B9CE-442D-9CA7-0410E4E3B2A4}"/>
              </a:ext>
            </a:extLst>
          </p:cNvPr>
          <p:cNvSpPr txBox="1"/>
          <p:nvPr/>
        </p:nvSpPr>
        <p:spPr>
          <a:xfrm>
            <a:off x="3447535" y="6742297"/>
            <a:ext cx="6832538" cy="656590"/>
          </a:xfrm>
          <a:prstGeom prst="rect">
            <a:avLst/>
          </a:prstGeom>
          <a:solidFill>
            <a:srgbClr val="012456"/>
          </a:solidFill>
          <a:ln>
            <a:noFill/>
          </a:ln>
        </p:spPr>
        <p:style>
          <a:lnRef idx="0">
            <a:scrgbClr r="0" g="0" b="0"/>
          </a:lnRef>
          <a:fillRef idx="0">
            <a:scrgbClr r="0" g="0" b="0"/>
          </a:fillRef>
          <a:effectRef idx="0">
            <a:scrgbClr r="0" g="0" b="0"/>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fr-FR">
                <a:latin typeface="Consolas" panose="020B0609020204030204" pitchFamily="49" charset="0"/>
              </a:rPr>
              <a:t>Get-Verb</a:t>
            </a:r>
            <a:endParaRPr kumimoji="0" lang="fr-FR" sz="3600" b="0" i="0" u="none" strike="noStrike" cap="none" spc="0" normalizeH="0" baseline="0">
              <a:ln>
                <a:noFill/>
              </a:ln>
              <a:solidFill>
                <a:srgbClr val="000000"/>
              </a:solidFill>
              <a:effectLst/>
              <a:uFillTx/>
              <a:latin typeface="Consolas" panose="020B0609020204030204" pitchFamily="49" charset="0"/>
              <a:ea typeface="Helvetica Light"/>
              <a:cs typeface="Helvetica Light"/>
              <a:sym typeface="Helvetica Light"/>
            </a:endParaRPr>
          </a:p>
        </p:txBody>
      </p:sp>
      <p:pic>
        <p:nvPicPr>
          <p:cNvPr id="5" name="Image 4">
            <a:extLst>
              <a:ext uri="{FF2B5EF4-FFF2-40B4-BE49-F238E27FC236}">
                <a16:creationId xmlns:a16="http://schemas.microsoft.com/office/drawing/2014/main" id="{DF84FDA9-6BC5-4F4B-B1BD-1CDCFB1DE4F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86092" y="6438724"/>
            <a:ext cx="1263736" cy="1263736"/>
          </a:xfrm>
          <a:prstGeom prst="rect">
            <a:avLst/>
          </a:prstGeom>
        </p:spPr>
      </p:pic>
      <p:pic>
        <p:nvPicPr>
          <p:cNvPr id="17" name="Image 16">
            <a:extLst>
              <a:ext uri="{FF2B5EF4-FFF2-40B4-BE49-F238E27FC236}">
                <a16:creationId xmlns:a16="http://schemas.microsoft.com/office/drawing/2014/main" id="{F34A6BDA-EFCC-436C-BCDD-7A6ED6CD4B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54811" y="3423835"/>
            <a:ext cx="9363897" cy="3208856"/>
          </a:xfrm>
          <a:prstGeom prst="rect">
            <a:avLst/>
          </a:prstGeom>
        </p:spPr>
      </p:pic>
    </p:spTree>
    <p:extLst>
      <p:ext uri="{BB962C8B-B14F-4D97-AF65-F5344CB8AC3E}">
        <p14:creationId xmlns:p14="http://schemas.microsoft.com/office/powerpoint/2010/main" val="4274534379"/>
      </p:ext>
    </p:extLst>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60</a:t>
            </a:fld>
            <a:endParaRPr/>
          </a:p>
        </p:txBody>
      </p:sp>
      <p:sp>
        <p:nvSpPr>
          <p:cNvPr id="202" name="Shape 202"/>
          <p:cNvSpPr>
            <a:spLocks noGrp="1"/>
          </p:cNvSpPr>
          <p:nvPr>
            <p:ph type="title" idx="4294967295"/>
          </p:nvPr>
        </p:nvSpPr>
        <p:spPr>
          <a:xfrm>
            <a:off x="2081213" y="3175"/>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dirty="0">
                <a:solidFill>
                  <a:srgbClr val="353533"/>
                </a:solidFill>
                <a:latin typeface="Montserrat Semi" charset="0"/>
                <a:ea typeface="Montserrat Semi" charset="0"/>
                <a:cs typeface="Montserrat Semi" charset="0"/>
              </a:rPr>
              <a:t>Exercices</a:t>
            </a:r>
            <a:endParaRPr b="1" dirty="0">
              <a:solidFill>
                <a:srgbClr val="353533"/>
              </a:solidFill>
              <a:latin typeface="Montserrat Semi" charset="0"/>
              <a:ea typeface="Montserrat Semi" charset="0"/>
              <a:cs typeface="Montserrat Semi" charset="0"/>
            </a:endParaRPr>
          </a:p>
        </p:txBody>
      </p:sp>
      <p:sp>
        <p:nvSpPr>
          <p:cNvPr id="28" name="Shape 199"/>
          <p:cNvSpPr/>
          <p:nvPr/>
        </p:nvSpPr>
        <p:spPr>
          <a:xfrm>
            <a:off x="1268964" y="1536705"/>
            <a:ext cx="11469026" cy="749701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lstStyle/>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marL="285750" indent="-285750" algn="l">
              <a:lnSpc>
                <a:spcPct val="150000"/>
              </a:lnSpc>
              <a:spcBef>
                <a:spcPts val="1500"/>
              </a:spcBef>
              <a:buClr>
                <a:srgbClr val="A4140E"/>
              </a:buClr>
              <a:buSzPct val="120000"/>
              <a:buFont typeface="Arial" panose="020B0604020202020204" pitchFamily="34" charset="0"/>
              <a:buChar char="•"/>
              <a:defRPr sz="1800"/>
            </a:pPr>
            <a:endParaRPr lang="fr-FR" sz="1800" b="1">
              <a:solidFill>
                <a:srgbClr val="BE1911"/>
              </a:solidFill>
              <a:latin typeface="Montserrat Semi"/>
              <a:ea typeface="Montserrat Light" charset="0"/>
              <a:cs typeface="Montserrat Light" charset="0"/>
            </a:endParaRPr>
          </a:p>
          <a:p>
            <a:pPr marL="285750" indent="-285750" algn="l">
              <a:lnSpc>
                <a:spcPct val="150000"/>
              </a:lnSpc>
              <a:spcBef>
                <a:spcPts val="1500"/>
              </a:spcBef>
              <a:buClr>
                <a:srgbClr val="A4140E"/>
              </a:buClr>
              <a:buSzPct val="120000"/>
              <a:buFont typeface="Arial" panose="020B0604020202020204" pitchFamily="34" charset="0"/>
              <a:buChar char="•"/>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b="1">
              <a:solidFill>
                <a:srgbClr val="BE1911"/>
              </a:solidFill>
              <a:latin typeface="Montserrat Semi"/>
              <a:ea typeface="Montserrat Light" charset="0"/>
              <a:cs typeface="Montserrat Light" charset="0"/>
            </a:endParaRPr>
          </a:p>
          <a:p>
            <a:pPr lvl="8" algn="just">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285750" lvl="3" indent="-285750" algn="l">
              <a:lnSpc>
                <a:spcPct val="150000"/>
              </a:lnSpc>
              <a:spcBef>
                <a:spcPts val="1500"/>
              </a:spcBef>
              <a:buClr>
                <a:srgbClr val="A4140E"/>
              </a:buClr>
              <a:buSzPct val="120000"/>
              <a:buFont typeface="Wingdings" panose="05000000000000000000" pitchFamily="2" charset="2"/>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#6</a:t>
            </a:r>
            <a:endParaRPr sz="3500">
              <a:latin typeface="Montserrat Light" charset="0"/>
              <a:ea typeface="Montserrat Light" charset="0"/>
              <a:cs typeface="Montserrat Light" charset="0"/>
            </a:endParaRPr>
          </a:p>
        </p:txBody>
      </p:sp>
      <p:sp>
        <p:nvSpPr>
          <p:cNvPr id="8" name="ZoneTexte 7">
            <a:extLst>
              <a:ext uri="{FF2B5EF4-FFF2-40B4-BE49-F238E27FC236}">
                <a16:creationId xmlns:a16="http://schemas.microsoft.com/office/drawing/2014/main" id="{4FA8E730-2BDF-4AA8-A53C-F5AD1E945183}"/>
              </a:ext>
            </a:extLst>
          </p:cNvPr>
          <p:cNvSpPr txBox="1"/>
          <p:nvPr/>
        </p:nvSpPr>
        <p:spPr>
          <a:xfrm>
            <a:off x="1787236" y="2085267"/>
            <a:ext cx="10271414" cy="2318583"/>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algn="l"/>
            <a:r>
              <a:rPr lang="fr-FR" sz="2400" b="1" u="sng" dirty="0">
                <a:solidFill>
                  <a:schemeClr val="bg1"/>
                </a:solidFill>
                <a:latin typeface="Montserrat Light"/>
                <a:ea typeface="Helvetica Light"/>
                <a:cs typeface="Helvetica Light"/>
              </a:rPr>
              <a:t>Exercice 8</a:t>
            </a:r>
          </a:p>
          <a:p>
            <a:pPr algn="l"/>
            <a:endParaRPr lang="fr-FR" sz="2400" b="1" u="sng" dirty="0">
              <a:solidFill>
                <a:schemeClr val="bg1"/>
              </a:solidFill>
              <a:latin typeface="Montserrat Light"/>
              <a:ea typeface="Helvetica Light"/>
              <a:cs typeface="Helvetica Light"/>
            </a:endParaRPr>
          </a:p>
          <a:p>
            <a:pPr algn="l"/>
            <a:r>
              <a:rPr lang="fr-FR" sz="2400" dirty="0">
                <a:solidFill>
                  <a:srgbClr val="000000"/>
                </a:solidFill>
                <a:latin typeface="Montserrat Light"/>
                <a:ea typeface="Helvetica Light"/>
                <a:cs typeface="Helvetica Light"/>
              </a:rPr>
              <a:t>Créer un script ou fonction qui doit calculer le nombre de fichiers standard, de sous-répertoires, et d'exécutables (.exe) de manière récursive d'un répertoire quelconque qui sera donné en paramètre (ou ayant une valeur par défaut).</a:t>
            </a:r>
          </a:p>
          <a:p>
            <a:pPr algn="l"/>
            <a:endParaRPr lang="fr-FR" sz="2400" b="1" u="sng" dirty="0">
              <a:solidFill>
                <a:srgbClr val="000000"/>
              </a:solidFill>
              <a:latin typeface="Montserrat Light"/>
              <a:ea typeface="Helvetica Light"/>
              <a:cs typeface="Helvetica Light"/>
            </a:endParaRPr>
          </a:p>
        </p:txBody>
      </p:sp>
      <p:pic>
        <p:nvPicPr>
          <p:cNvPr id="4" name="Graphique 3" descr="Liste de vérification">
            <a:extLst>
              <a:ext uri="{FF2B5EF4-FFF2-40B4-BE49-F238E27FC236}">
                <a16:creationId xmlns:a16="http://schemas.microsoft.com/office/drawing/2014/main" id="{1EE115E5-275F-4755-ABA7-872513C6F15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3327" y="2787358"/>
            <a:ext cx="914400" cy="914400"/>
          </a:xfrm>
          <a:prstGeom prst="rect">
            <a:avLst/>
          </a:prstGeom>
        </p:spPr>
      </p:pic>
    </p:spTree>
    <p:extLst>
      <p:ext uri="{BB962C8B-B14F-4D97-AF65-F5344CB8AC3E}">
        <p14:creationId xmlns:p14="http://schemas.microsoft.com/office/powerpoint/2010/main" val="406438923"/>
      </p:ext>
    </p:extLst>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Shape 70"/>
          <p:cNvSpPr/>
          <p:nvPr/>
        </p:nvSpPr>
        <p:spPr>
          <a:xfrm>
            <a:off x="1108189" y="2381619"/>
            <a:ext cx="10465349" cy="241091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t">
            <a:spAutoFit/>
          </a:bodyPr>
          <a:lstStyle/>
          <a:p>
            <a:pPr algn="l">
              <a:defRPr sz="4500">
                <a:solidFill>
                  <a:srgbClr val="535353"/>
                </a:solidFill>
                <a:latin typeface="American Typewriter"/>
                <a:ea typeface="American Typewriter"/>
                <a:cs typeface="American Typewriter"/>
                <a:sym typeface="American Typewriter"/>
              </a:defRPr>
            </a:pPr>
            <a:r>
              <a:rPr lang="fr-FR" sz="7500" b="1">
                <a:solidFill>
                  <a:srgbClr val="F7F7F7"/>
                </a:solidFill>
                <a:latin typeface="Montserrat Semi" charset="0"/>
                <a:ea typeface="Montserrat Semi" charset="0"/>
                <a:cs typeface="Montserrat Semi" charset="0"/>
              </a:rPr>
              <a:t>L’administration du Poste de Travail</a:t>
            </a:r>
            <a:endParaRPr sz="7500" b="1">
              <a:solidFill>
                <a:srgbClr val="F7F7F7"/>
              </a:solidFill>
              <a:latin typeface="Montserrat Semi" charset="0"/>
              <a:ea typeface="Montserrat Semi" charset="0"/>
              <a:cs typeface="Montserrat Semi" charset="0"/>
            </a:endParaRPr>
          </a:p>
        </p:txBody>
      </p:sp>
      <p:pic>
        <p:nvPicPr>
          <p:cNvPr id="2" name="Imag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7348" y="7947318"/>
            <a:ext cx="2656800" cy="651294"/>
          </a:xfrm>
          <a:prstGeom prst="rect">
            <a:avLst/>
          </a:prstGeom>
        </p:spPr>
      </p:pic>
    </p:spTree>
    <p:extLst>
      <p:ext uri="{BB962C8B-B14F-4D97-AF65-F5344CB8AC3E}">
        <p14:creationId xmlns:p14="http://schemas.microsoft.com/office/powerpoint/2010/main" val="189501636"/>
      </p:ext>
    </p:extLst>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99">
            <a:extLst>
              <a:ext uri="{FF2B5EF4-FFF2-40B4-BE49-F238E27FC236}">
                <a16:creationId xmlns:a16="http://schemas.microsoft.com/office/drawing/2014/main" id="{A6B6508F-A2E9-401A-A17A-A085D79BA078}"/>
              </a:ext>
            </a:extLst>
          </p:cNvPr>
          <p:cNvSpPr/>
          <p:nvPr/>
        </p:nvSpPr>
        <p:spPr>
          <a:xfrm>
            <a:off x="1272358" y="1286133"/>
            <a:ext cx="11469026"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marL="317500" indent="-317500" algn="l">
              <a:lnSpc>
                <a:spcPct val="150000"/>
              </a:lnSpc>
              <a:spcBef>
                <a:spcPts val="1500"/>
              </a:spcBef>
              <a:buClr>
                <a:srgbClr val="A4140E"/>
              </a:buClr>
              <a:buSzPct val="120000"/>
              <a:buFontTx/>
              <a:buChar char="☉"/>
              <a:defRPr sz="1800"/>
            </a:pPr>
            <a:r>
              <a:rPr lang="fr-FR" sz="1800">
                <a:solidFill>
                  <a:srgbClr val="353533"/>
                </a:solidFill>
                <a:latin typeface="Montserrat Light" charset="0"/>
                <a:sym typeface="Arial"/>
              </a:rPr>
              <a:t>WMI</a:t>
            </a:r>
            <a:endParaRPr lang="fr-FR" sz="1800" b="1">
              <a:solidFill>
                <a:srgbClr val="6089B4"/>
              </a:solidFill>
              <a:latin typeface="Consolas" panose="020B0609020204030204" pitchFamily="49" charset="0"/>
            </a:endParaRPr>
          </a:p>
          <a:p>
            <a:pPr algn="l">
              <a:lnSpc>
                <a:spcPct val="150000"/>
              </a:lnSpc>
              <a:spcBef>
                <a:spcPts val="1500"/>
              </a:spcBef>
              <a:buClr>
                <a:srgbClr val="A4140E"/>
              </a:buClr>
              <a:buSzPct val="120000"/>
              <a:defRPr sz="1800"/>
            </a:pPr>
            <a:r>
              <a:rPr lang="fr-FR" sz="1800">
                <a:solidFill>
                  <a:srgbClr val="353533"/>
                </a:solidFill>
                <a:latin typeface="Montserrat Light"/>
              </a:rPr>
              <a:t>Définition : WMI est un système de gestion interne de Windows qui prend en charge la surveillance et le contrôle de ressources systèmes via un ensemble d’interfaces. Il fournit un modèle cohérent et organisé logiquement des états de Windows.</a:t>
            </a:r>
          </a:p>
          <a:p>
            <a:pPr algn="l">
              <a:lnSpc>
                <a:spcPct val="150000"/>
              </a:lnSpc>
              <a:spcBef>
                <a:spcPts val="1500"/>
              </a:spcBef>
              <a:buClr>
                <a:srgbClr val="A4140E"/>
              </a:buClr>
              <a:buSzPct val="120000"/>
              <a:defRPr sz="1800"/>
            </a:pPr>
            <a:r>
              <a:rPr lang="fr-FR" sz="1800">
                <a:solidFill>
                  <a:srgbClr val="353533"/>
                </a:solidFill>
                <a:latin typeface="Montserrat Light"/>
              </a:rPr>
              <a:t>Il prend également en charge le modèle de données CIM</a:t>
            </a:r>
          </a:p>
          <a:p>
            <a:pPr algn="l">
              <a:lnSpc>
                <a:spcPct val="150000"/>
              </a:lnSpc>
              <a:spcBef>
                <a:spcPts val="1500"/>
              </a:spcBef>
              <a:buClr>
                <a:srgbClr val="A4140E"/>
              </a:buClr>
              <a:buSzPct val="120000"/>
              <a:defRPr sz="1800"/>
            </a:pPr>
            <a:endParaRPr lang="fr-FR" sz="1800">
              <a:solidFill>
                <a:srgbClr val="353533"/>
              </a:solidFill>
              <a:latin typeface="Montserrat Light"/>
            </a:endParaRPr>
          </a:p>
          <a:p>
            <a:pPr algn="l">
              <a:lnSpc>
                <a:spcPct val="150000"/>
              </a:lnSpc>
              <a:spcBef>
                <a:spcPts val="1500"/>
              </a:spcBef>
              <a:buClr>
                <a:srgbClr val="A4140E"/>
              </a:buClr>
              <a:buSzPct val="120000"/>
              <a:defRPr sz="1800"/>
            </a:pPr>
            <a:endParaRPr lang="fr-FR" sz="1800">
              <a:solidFill>
                <a:srgbClr val="353533"/>
              </a:solidFill>
              <a:latin typeface="Montserrat Light"/>
            </a:endParaRPr>
          </a:p>
          <a:p>
            <a:pPr algn="l">
              <a:lnSpc>
                <a:spcPct val="150000"/>
              </a:lnSpc>
              <a:spcBef>
                <a:spcPts val="1500"/>
              </a:spcBef>
              <a:buClr>
                <a:srgbClr val="A4140E"/>
              </a:buClr>
              <a:buSzPct val="120000"/>
              <a:defRPr sz="1800"/>
            </a:pPr>
            <a:endParaRPr lang="fr-FR" sz="1800">
              <a:solidFill>
                <a:srgbClr val="353533"/>
              </a:solidFill>
              <a:latin typeface="Montserrat Light"/>
            </a:endParaRPr>
          </a:p>
          <a:p>
            <a:pPr algn="l">
              <a:lnSpc>
                <a:spcPct val="150000"/>
              </a:lnSpc>
              <a:spcBef>
                <a:spcPts val="1500"/>
              </a:spcBef>
              <a:buClr>
                <a:srgbClr val="A4140E"/>
              </a:buClr>
              <a:buSzPct val="120000"/>
              <a:defRPr sz="1800"/>
            </a:pPr>
            <a:endParaRPr lang="fr-FR" sz="1800">
              <a:solidFill>
                <a:srgbClr val="353533"/>
              </a:solidFill>
              <a:latin typeface="Montserrat Light"/>
            </a:endParaRPr>
          </a:p>
          <a:p>
            <a:pPr algn="l">
              <a:lnSpc>
                <a:spcPct val="150000"/>
              </a:lnSpc>
              <a:spcBef>
                <a:spcPts val="1500"/>
              </a:spcBef>
              <a:buClr>
                <a:srgbClr val="A4140E"/>
              </a:buClr>
              <a:buSzPct val="120000"/>
              <a:defRPr sz="1800"/>
            </a:pPr>
            <a:endParaRPr lang="fr-FR" sz="1800">
              <a:solidFill>
                <a:srgbClr val="353533"/>
              </a:solidFill>
              <a:latin typeface="Montserrat Light"/>
            </a:endParaRPr>
          </a:p>
          <a:p>
            <a:pPr algn="l">
              <a:lnSpc>
                <a:spcPct val="150000"/>
              </a:lnSpc>
              <a:spcBef>
                <a:spcPts val="1500"/>
              </a:spcBef>
              <a:buClr>
                <a:srgbClr val="A4140E"/>
              </a:buClr>
              <a:buSzPct val="120000"/>
              <a:defRPr sz="1800"/>
            </a:pPr>
            <a:endParaRPr lang="fr-FR" sz="1800">
              <a:solidFill>
                <a:srgbClr val="353533"/>
              </a:solidFill>
              <a:latin typeface="Montserrat Light"/>
            </a:endParaRPr>
          </a:p>
          <a:p>
            <a:pPr algn="l">
              <a:lnSpc>
                <a:spcPct val="150000"/>
              </a:lnSpc>
              <a:spcBef>
                <a:spcPts val="1500"/>
              </a:spcBef>
              <a:buClr>
                <a:srgbClr val="A4140E"/>
              </a:buClr>
              <a:buSzPct val="120000"/>
              <a:defRPr sz="1800"/>
            </a:pPr>
            <a:endParaRPr lang="fr-FR" sz="1800">
              <a:solidFill>
                <a:srgbClr val="353533"/>
              </a:solidFill>
              <a:latin typeface="Montserrat Light"/>
            </a:endParaRPr>
          </a:p>
          <a:p>
            <a:pPr algn="l">
              <a:lnSpc>
                <a:spcPct val="150000"/>
              </a:lnSpc>
              <a:spcBef>
                <a:spcPts val="1500"/>
              </a:spcBef>
              <a:buClr>
                <a:srgbClr val="A4140E"/>
              </a:buClr>
              <a:buSzPct val="120000"/>
              <a:defRPr sz="1800"/>
            </a:pPr>
            <a:endParaRPr lang="fr-FR" sz="1800">
              <a:solidFill>
                <a:srgbClr val="353533"/>
              </a:solidFill>
              <a:latin typeface="Montserrat Light"/>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algn="l">
              <a:buClr>
                <a:srgbClr val="A4140E"/>
              </a:buClr>
              <a:buSzPct val="120000"/>
              <a:defRPr sz="1800"/>
            </a:pPr>
            <a:endParaRPr lang="fr-FR" sz="1800">
              <a:solidFill>
                <a:srgbClr val="353533"/>
              </a:solidFill>
              <a:latin typeface="Montserrat Light"/>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6089B4"/>
              </a:solidFill>
              <a:latin typeface="Consolas"/>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C5C8C6"/>
              </a:solidFill>
              <a:latin typeface="Consolas"/>
              <a:ea typeface="Montserrat Light" charset="0"/>
              <a:cs typeface="Montserrat Light" charset="0"/>
            </a:endParaRPr>
          </a:p>
          <a:p>
            <a:pPr lvl="2" algn="l">
              <a:spcBef>
                <a:spcPts val="1500"/>
              </a:spcBef>
              <a:buClr>
                <a:srgbClr val="A4140E"/>
              </a:buClr>
              <a:buSzPct val="120000"/>
              <a:defRPr sz="1800"/>
            </a:pPr>
            <a:endParaRPr lang="fr-FR" sz="1600">
              <a:solidFill>
                <a:srgbClr val="353533"/>
              </a:solidFill>
              <a:latin typeface="Montserrat Light" charset="0"/>
              <a:ea typeface="Montserrat Light" charset="0"/>
              <a:cs typeface="Montserrat Light" charset="0"/>
            </a:endParaRPr>
          </a:p>
          <a:p>
            <a:pPr marL="285750" lvl="4" indent="-285750" algn="l">
              <a:lnSpc>
                <a:spcPct val="150000"/>
              </a:lnSpc>
              <a:spcBef>
                <a:spcPts val="1500"/>
              </a:spcBef>
              <a:buClr>
                <a:srgbClr val="A4140E"/>
              </a:buClr>
              <a:buSzPct val="120000"/>
              <a:buFont typeface="Arial" panose="020B0604020202020204" pitchFamily="34" charset="0"/>
              <a:buChar char="•"/>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r>
              <a:rPr lang="fr-FR" sz="1800">
                <a:solidFill>
                  <a:srgbClr val="353533"/>
                </a:solidFill>
                <a:latin typeface="Montserrat Light" charset="0"/>
                <a:ea typeface="Montserrat Light" charset="0"/>
                <a:cs typeface="Montserrat Light" charset="0"/>
                <a:sym typeface="Arial"/>
              </a:rPr>
              <a:t>	</a:t>
            </a:r>
            <a:endParaRPr lang="fr-FR" sz="180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62</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a:buNone/>
            </a:pPr>
            <a:r>
              <a:rPr lang="fr-FR" b="1">
                <a:solidFill>
                  <a:srgbClr val="353533"/>
                </a:solidFill>
                <a:latin typeface="Montserrat Semi" charset="0"/>
              </a:rPr>
              <a:t>Admin </a:t>
            </a:r>
            <a:r>
              <a:rPr lang="fr-FR" b="1">
                <a:solidFill>
                  <a:srgbClr val="353533"/>
                </a:solidFill>
                <a:latin typeface="Montserrat Semi"/>
              </a:rPr>
              <a:t>poste de travail</a:t>
            </a:r>
            <a:endParaRPr lang="fr-FR">
              <a:solidFill>
                <a:schemeClr val="tx1"/>
              </a:solidFill>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t">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#7</a:t>
            </a:r>
            <a:endParaRPr sz="3500">
              <a:latin typeface="Montserrat Light" charset="0"/>
              <a:ea typeface="Montserrat Light" charset="0"/>
              <a:cs typeface="Montserrat Light" charset="0"/>
            </a:endParaRPr>
          </a:p>
        </p:txBody>
      </p:sp>
      <p:pic>
        <p:nvPicPr>
          <p:cNvPr id="4" name="Image 4" descr="Une image contenant objet&#10;&#10;Description générée avec un niveau de confiance élevé">
            <a:extLst>
              <a:ext uri="{FF2B5EF4-FFF2-40B4-BE49-F238E27FC236}">
                <a16:creationId xmlns:a16="http://schemas.microsoft.com/office/drawing/2014/main" id="{D36BF6B4-A01C-4453-9B1F-6EDEF6370DBC}"/>
              </a:ext>
            </a:extLst>
          </p:cNvPr>
          <p:cNvPicPr>
            <a:picLocks noChangeAspect="1"/>
          </p:cNvPicPr>
          <p:nvPr/>
        </p:nvPicPr>
        <p:blipFill>
          <a:blip r:embed="rId3"/>
          <a:stretch>
            <a:fillRect/>
          </a:stretch>
        </p:blipFill>
        <p:spPr>
          <a:xfrm>
            <a:off x="1268414" y="4134028"/>
            <a:ext cx="11074399" cy="1569803"/>
          </a:xfrm>
          <a:prstGeom prst="rect">
            <a:avLst/>
          </a:prstGeom>
        </p:spPr>
      </p:pic>
    </p:spTree>
    <p:extLst>
      <p:ext uri="{BB962C8B-B14F-4D97-AF65-F5344CB8AC3E}">
        <p14:creationId xmlns:p14="http://schemas.microsoft.com/office/powerpoint/2010/main" val="2791536973"/>
      </p:ext>
    </p:extLst>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99">
            <a:extLst>
              <a:ext uri="{FF2B5EF4-FFF2-40B4-BE49-F238E27FC236}">
                <a16:creationId xmlns:a16="http://schemas.microsoft.com/office/drawing/2014/main" id="{A6B6508F-A2E9-401A-A17A-A085D79BA078}"/>
              </a:ext>
            </a:extLst>
          </p:cNvPr>
          <p:cNvSpPr/>
          <p:nvPr/>
        </p:nvSpPr>
        <p:spPr>
          <a:xfrm>
            <a:off x="1272358" y="1286133"/>
            <a:ext cx="11469026" cy="688142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lstStyle/>
          <a:p>
            <a:pPr marL="317500" indent="-317500" algn="l">
              <a:lnSpc>
                <a:spcPct val="150000"/>
              </a:lnSpc>
              <a:spcBef>
                <a:spcPts val="1500"/>
              </a:spcBef>
              <a:buClr>
                <a:srgbClr val="A4140E"/>
              </a:buClr>
              <a:buSzPct val="120000"/>
              <a:buFontTx/>
              <a:buChar char="☉"/>
              <a:defRPr sz="1800"/>
            </a:pPr>
            <a:r>
              <a:rPr lang="fr-FR" sz="1800" dirty="0">
                <a:solidFill>
                  <a:srgbClr val="353533"/>
                </a:solidFill>
                <a:latin typeface="Montserrat Light" charset="0"/>
                <a:sym typeface="Arial"/>
              </a:rPr>
              <a:t>WMI</a:t>
            </a:r>
            <a:endParaRPr lang="fr-FR" sz="1800" b="1" dirty="0">
              <a:solidFill>
                <a:srgbClr val="6089B4"/>
              </a:solidFill>
              <a:latin typeface="Consolas" panose="020B0609020204030204" pitchFamily="49" charset="0"/>
            </a:endParaRPr>
          </a:p>
          <a:p>
            <a:pPr algn="l">
              <a:buClr>
                <a:srgbClr val="A4140E"/>
              </a:buClr>
              <a:buSzPct val="120000"/>
              <a:defRPr sz="1800"/>
            </a:pPr>
            <a:endParaRPr lang="fr-FR" sz="1800" dirty="0">
              <a:solidFill>
                <a:srgbClr val="353533"/>
              </a:solidFill>
              <a:latin typeface="Montserrat Light"/>
            </a:endParaRPr>
          </a:p>
          <a:p>
            <a:pPr algn="l">
              <a:buClr>
                <a:srgbClr val="A4140E"/>
              </a:buClr>
              <a:buSzPct val="120000"/>
              <a:defRPr sz="1800"/>
            </a:pPr>
            <a:r>
              <a:rPr lang="fr-FR" sz="1800" dirty="0">
                <a:solidFill>
                  <a:srgbClr val="353533"/>
                </a:solidFill>
                <a:latin typeface="Montserrat Light"/>
              </a:rPr>
              <a:t>Ce qui est intéressant c'est qu'il est </a:t>
            </a:r>
            <a:r>
              <a:rPr lang="fr-FR" dirty="0">
                <a:solidFill>
                  <a:srgbClr val="353533"/>
                </a:solidFill>
                <a:latin typeface="Montserrat Light"/>
              </a:rPr>
              <a:t>bien entendu possible d'interroger un poste distant (sous condition d'utiliser le compte ayant les accréditations adéquate) </a:t>
            </a:r>
            <a:endParaRPr lang="fr-FR" dirty="0">
              <a:solidFill>
                <a:schemeClr val="tx1"/>
              </a:solidFill>
            </a:endParaRPr>
          </a:p>
          <a:p>
            <a:pPr algn="l">
              <a:buClr>
                <a:srgbClr val="A4140E"/>
              </a:buClr>
              <a:buSzPct val="120000"/>
              <a:defRPr sz="1800"/>
            </a:pPr>
            <a:endParaRPr lang="fr-FR" sz="1800" dirty="0">
              <a:solidFill>
                <a:srgbClr val="353533"/>
              </a:solidFill>
              <a:latin typeface="Montserrat Light"/>
            </a:endParaRPr>
          </a:p>
          <a:p>
            <a:pPr algn="l">
              <a:buClr>
                <a:srgbClr val="A4140E"/>
              </a:buClr>
              <a:buSzPct val="120000"/>
              <a:defRPr sz="1800"/>
            </a:pPr>
            <a:endParaRPr lang="fr-FR" sz="1800" dirty="0">
              <a:solidFill>
                <a:srgbClr val="353533"/>
              </a:solidFill>
              <a:latin typeface="Montserrat Light"/>
            </a:endParaRPr>
          </a:p>
          <a:p>
            <a:pPr algn="l">
              <a:buClr>
                <a:srgbClr val="A4140E"/>
              </a:buClr>
              <a:buSzPct val="120000"/>
              <a:defRPr sz="1800"/>
            </a:pPr>
            <a:endParaRPr lang="fr-FR" sz="1800" dirty="0">
              <a:solidFill>
                <a:srgbClr val="353533"/>
              </a:solidFill>
              <a:latin typeface="Montserrat Light"/>
            </a:endParaRPr>
          </a:p>
          <a:p>
            <a:pPr algn="l">
              <a:buClr>
                <a:srgbClr val="A4140E"/>
              </a:buClr>
              <a:buSzPct val="120000"/>
              <a:defRPr sz="1800"/>
            </a:pPr>
            <a:endParaRPr lang="fr-FR" sz="1800" dirty="0">
              <a:solidFill>
                <a:srgbClr val="353533"/>
              </a:solidFill>
              <a:latin typeface="Montserrat Light"/>
            </a:endParaRPr>
          </a:p>
          <a:p>
            <a:pPr algn="l">
              <a:lnSpc>
                <a:spcPct val="150000"/>
              </a:lnSpc>
              <a:spcBef>
                <a:spcPts val="1500"/>
              </a:spcBef>
              <a:buClr>
                <a:srgbClr val="A4140E"/>
              </a:buClr>
              <a:buSzPct val="120000"/>
              <a:defRPr sz="1800"/>
            </a:pPr>
            <a:endParaRPr lang="fr-FR" sz="1800" dirty="0">
              <a:solidFill>
                <a:srgbClr val="353533"/>
              </a:solidFill>
              <a:latin typeface="Montserrat Light"/>
            </a:endParaRPr>
          </a:p>
          <a:p>
            <a:pPr algn="l">
              <a:lnSpc>
                <a:spcPct val="150000"/>
              </a:lnSpc>
              <a:spcBef>
                <a:spcPts val="1500"/>
              </a:spcBef>
              <a:buClr>
                <a:srgbClr val="A4140E"/>
              </a:buClr>
              <a:buSzPct val="120000"/>
              <a:defRPr sz="1800"/>
            </a:pPr>
            <a:endParaRPr lang="fr-FR" sz="1800" dirty="0">
              <a:solidFill>
                <a:srgbClr val="353533"/>
              </a:solidFill>
              <a:latin typeface="Montserrat Light"/>
            </a:endParaRPr>
          </a:p>
          <a:p>
            <a:pPr algn="l">
              <a:lnSpc>
                <a:spcPct val="150000"/>
              </a:lnSpc>
              <a:spcBef>
                <a:spcPts val="1500"/>
              </a:spcBef>
              <a:buClr>
                <a:srgbClr val="A4140E"/>
              </a:buClr>
              <a:buSzPct val="120000"/>
              <a:defRPr sz="1800"/>
            </a:pPr>
            <a:endParaRPr lang="fr-FR" sz="1800" dirty="0">
              <a:solidFill>
                <a:srgbClr val="353533"/>
              </a:solidFill>
              <a:latin typeface="Montserrat Light"/>
            </a:endParaRPr>
          </a:p>
          <a:p>
            <a:pPr algn="l">
              <a:lnSpc>
                <a:spcPct val="150000"/>
              </a:lnSpc>
              <a:spcBef>
                <a:spcPts val="1500"/>
              </a:spcBef>
              <a:buClr>
                <a:srgbClr val="A4140E"/>
              </a:buClr>
              <a:buSzPct val="120000"/>
              <a:defRPr sz="1800"/>
            </a:pPr>
            <a:endParaRPr lang="fr-FR" sz="1800" dirty="0">
              <a:solidFill>
                <a:srgbClr val="353533"/>
              </a:solidFill>
              <a:latin typeface="Montserrat Light"/>
            </a:endParaRPr>
          </a:p>
          <a:p>
            <a:pPr algn="l">
              <a:lnSpc>
                <a:spcPct val="150000"/>
              </a:lnSpc>
              <a:spcBef>
                <a:spcPts val="1500"/>
              </a:spcBef>
              <a:buClr>
                <a:srgbClr val="A4140E"/>
              </a:buClr>
              <a:buSzPct val="120000"/>
              <a:defRPr sz="1800"/>
            </a:pPr>
            <a:endParaRPr lang="fr-FR" sz="1800" dirty="0">
              <a:solidFill>
                <a:srgbClr val="353533"/>
              </a:solidFill>
              <a:latin typeface="Montserrat Light"/>
            </a:endParaRPr>
          </a:p>
          <a:p>
            <a:pPr algn="l">
              <a:lnSpc>
                <a:spcPct val="150000"/>
              </a:lnSpc>
              <a:spcBef>
                <a:spcPts val="1500"/>
              </a:spcBef>
              <a:buClr>
                <a:srgbClr val="A4140E"/>
              </a:buClr>
              <a:buSzPct val="120000"/>
              <a:defRPr sz="1800"/>
            </a:pPr>
            <a:endParaRPr lang="fr-FR" sz="1800" dirty="0">
              <a:solidFill>
                <a:srgbClr val="353533"/>
              </a:solidFill>
              <a:latin typeface="Montserrat Light"/>
            </a:endParaRPr>
          </a:p>
          <a:p>
            <a:pPr algn="l">
              <a:lnSpc>
                <a:spcPct val="150000"/>
              </a:lnSpc>
              <a:spcBef>
                <a:spcPts val="1500"/>
              </a:spcBef>
              <a:buClr>
                <a:srgbClr val="A4140E"/>
              </a:buClr>
              <a:buSzPct val="120000"/>
              <a:defRPr sz="1800"/>
            </a:pPr>
            <a:endParaRPr lang="fr-FR" sz="1800" dirty="0">
              <a:solidFill>
                <a:srgbClr val="353533"/>
              </a:solidFill>
              <a:latin typeface="Montserrat Light"/>
              <a:ea typeface="Montserrat Light" charset="0"/>
              <a:cs typeface="Montserrat Light" charset="0"/>
            </a:endParaRPr>
          </a:p>
          <a:p>
            <a:pPr algn="l">
              <a:lnSpc>
                <a:spcPct val="150000"/>
              </a:lnSpc>
              <a:spcBef>
                <a:spcPts val="1500"/>
              </a:spcBef>
              <a:buClr>
                <a:srgbClr val="A4140E"/>
              </a:buClr>
              <a:buSzPct val="120000"/>
              <a:defRPr sz="1800"/>
            </a:pPr>
            <a:endParaRPr lang="fr-FR" sz="1800" dirty="0">
              <a:solidFill>
                <a:srgbClr val="353533"/>
              </a:solidFill>
              <a:latin typeface="Montserrat Light"/>
              <a:ea typeface="Montserrat Light" charset="0"/>
              <a:cs typeface="Montserrat Light" charset="0"/>
            </a:endParaRPr>
          </a:p>
          <a:p>
            <a:pPr algn="l">
              <a:lnSpc>
                <a:spcPct val="150000"/>
              </a:lnSpc>
              <a:spcBef>
                <a:spcPts val="1500"/>
              </a:spcBef>
              <a:buClr>
                <a:srgbClr val="A4140E"/>
              </a:buClr>
              <a:buSzPct val="120000"/>
              <a:defRPr sz="1800"/>
            </a:pPr>
            <a:endParaRPr lang="fr-FR" sz="1800" dirty="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dirty="0">
              <a:solidFill>
                <a:srgbClr val="353533"/>
              </a:solidFill>
              <a:latin typeface="Montserrat Light"/>
              <a:ea typeface="Montserrat Light" charset="0"/>
              <a:cs typeface="Montserrat Light" charset="0"/>
            </a:endParaRPr>
          </a:p>
          <a:p>
            <a:pPr algn="l">
              <a:lnSpc>
                <a:spcPct val="150000"/>
              </a:lnSpc>
              <a:spcBef>
                <a:spcPts val="1500"/>
              </a:spcBef>
              <a:buClr>
                <a:srgbClr val="A4140E"/>
              </a:buClr>
              <a:buSzPct val="120000"/>
              <a:defRPr sz="1800"/>
            </a:pPr>
            <a:endParaRPr lang="fr-FR" sz="1800" dirty="0">
              <a:solidFill>
                <a:srgbClr val="353533"/>
              </a:solidFill>
              <a:latin typeface="Montserrat Light"/>
              <a:ea typeface="Montserrat Light" charset="0"/>
              <a:cs typeface="Montserrat Light" charset="0"/>
            </a:endParaRPr>
          </a:p>
          <a:p>
            <a:pPr algn="l">
              <a:buClr>
                <a:srgbClr val="A4140E"/>
              </a:buClr>
              <a:buSzPct val="120000"/>
              <a:defRPr sz="1800"/>
            </a:pPr>
            <a:endParaRPr lang="fr-FR" sz="1800" dirty="0">
              <a:solidFill>
                <a:srgbClr val="353533"/>
              </a:solidFill>
              <a:latin typeface="Montserrat Light"/>
              <a:ea typeface="Montserrat Light" charset="0"/>
              <a:cs typeface="Montserrat Light" charset="0"/>
            </a:endParaRPr>
          </a:p>
          <a:p>
            <a:pPr algn="l">
              <a:lnSpc>
                <a:spcPct val="150000"/>
              </a:lnSpc>
              <a:spcBef>
                <a:spcPts val="1500"/>
              </a:spcBef>
              <a:buClr>
                <a:srgbClr val="A4140E"/>
              </a:buClr>
              <a:buSzPct val="120000"/>
              <a:defRPr sz="1800"/>
            </a:pPr>
            <a:endParaRPr lang="fr-FR" sz="1800" dirty="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dirty="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dirty="0">
              <a:solidFill>
                <a:srgbClr val="6089B4"/>
              </a:solidFill>
              <a:latin typeface="Consolas"/>
              <a:ea typeface="Montserrat Light" charset="0"/>
              <a:cs typeface="Montserrat Light" charset="0"/>
            </a:endParaRPr>
          </a:p>
          <a:p>
            <a:pPr marL="317500" indent="-317500" algn="l">
              <a:lnSpc>
                <a:spcPct val="150000"/>
              </a:lnSpc>
              <a:spcBef>
                <a:spcPts val="1500"/>
              </a:spcBef>
              <a:buClr>
                <a:srgbClr val="A4140E"/>
              </a:buClr>
              <a:buSzPct val="120000"/>
              <a:buFontTx/>
              <a:buChar char="☉"/>
              <a:defRPr sz="1800"/>
            </a:pPr>
            <a:endParaRPr lang="fr-FR" sz="1800" b="1" dirty="0">
              <a:solidFill>
                <a:srgbClr val="C5C8C6"/>
              </a:solidFill>
              <a:latin typeface="Consolas"/>
              <a:ea typeface="Montserrat Light" charset="0"/>
              <a:cs typeface="Montserrat Light" charset="0"/>
            </a:endParaRPr>
          </a:p>
          <a:p>
            <a:pPr lvl="2" algn="l">
              <a:spcBef>
                <a:spcPts val="1500"/>
              </a:spcBef>
              <a:buClr>
                <a:srgbClr val="A4140E"/>
              </a:buClr>
              <a:buSzPct val="120000"/>
              <a:defRPr sz="1800"/>
            </a:pPr>
            <a:endParaRPr lang="fr-FR" sz="1600" dirty="0">
              <a:solidFill>
                <a:srgbClr val="353533"/>
              </a:solidFill>
              <a:latin typeface="Montserrat Light" charset="0"/>
              <a:ea typeface="Montserrat Light" charset="0"/>
              <a:cs typeface="Montserrat Light" charset="0"/>
              <a:sym typeface="Arial"/>
            </a:endParaRPr>
          </a:p>
          <a:p>
            <a:pPr marL="285750" lvl="4" indent="-285750" algn="l">
              <a:lnSpc>
                <a:spcPct val="150000"/>
              </a:lnSpc>
              <a:spcBef>
                <a:spcPts val="1500"/>
              </a:spcBef>
              <a:buClr>
                <a:srgbClr val="A4140E"/>
              </a:buClr>
              <a:buSzPct val="120000"/>
              <a:buFont typeface="Arial" panose="020B0604020202020204" pitchFamily="34" charset="0"/>
              <a:buChar char="•"/>
              <a:defRPr sz="1800"/>
            </a:pPr>
            <a:endParaRPr lang="fr-FR" sz="1800" dirty="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r>
              <a:rPr lang="fr-FR" sz="1800" dirty="0">
                <a:solidFill>
                  <a:srgbClr val="353533"/>
                </a:solidFill>
                <a:latin typeface="Montserrat Light" charset="0"/>
                <a:ea typeface="Montserrat Light" charset="0"/>
                <a:cs typeface="Montserrat Light" charset="0"/>
                <a:sym typeface="Arial"/>
              </a:rPr>
              <a:t>	</a:t>
            </a:r>
            <a:endParaRPr lang="fr-FR" sz="1800" dirty="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dirty="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63</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a:buNone/>
            </a:pPr>
            <a:r>
              <a:rPr lang="fr-FR" b="1">
                <a:solidFill>
                  <a:srgbClr val="353533"/>
                </a:solidFill>
                <a:latin typeface="Montserrat Semi" charset="0"/>
              </a:rPr>
              <a:t>Admin </a:t>
            </a:r>
            <a:r>
              <a:rPr lang="fr-FR" b="1">
                <a:solidFill>
                  <a:srgbClr val="353533"/>
                </a:solidFill>
                <a:latin typeface="Montserrat Semi"/>
              </a:rPr>
              <a:t>poste de travail</a:t>
            </a:r>
            <a:endParaRPr lang="fr-FR">
              <a:solidFill>
                <a:schemeClr val="tx1"/>
              </a:solidFill>
            </a:endParaRPr>
          </a:p>
        </p:txBody>
      </p:sp>
      <p:pic>
        <p:nvPicPr>
          <p:cNvPr id="3" name="Image 2">
            <a:extLst>
              <a:ext uri="{FF2B5EF4-FFF2-40B4-BE49-F238E27FC236}">
                <a16:creationId xmlns:a16="http://schemas.microsoft.com/office/drawing/2014/main" id="{FBE7004E-AAE8-4284-B06C-8888CA8638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2358" y="3347084"/>
            <a:ext cx="11469025" cy="3059432"/>
          </a:xfrm>
          <a:prstGeom prst="rect">
            <a:avLst/>
          </a:prstGeom>
        </p:spPr>
      </p:pic>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t">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#7</a:t>
            </a:r>
            <a:endParaRPr sz="3500">
              <a:latin typeface="Montserrat Light" charset="0"/>
              <a:ea typeface="Montserrat Light" charset="0"/>
              <a:cs typeface="Montserrat Light" charset="0"/>
            </a:endParaRPr>
          </a:p>
        </p:txBody>
      </p:sp>
    </p:spTree>
    <p:extLst>
      <p:ext uri="{BB962C8B-B14F-4D97-AF65-F5344CB8AC3E}">
        <p14:creationId xmlns:p14="http://schemas.microsoft.com/office/powerpoint/2010/main" val="2465063138"/>
      </p:ext>
    </p:extLst>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99">
            <a:extLst>
              <a:ext uri="{FF2B5EF4-FFF2-40B4-BE49-F238E27FC236}">
                <a16:creationId xmlns:a16="http://schemas.microsoft.com/office/drawing/2014/main" id="{A6B6508F-A2E9-401A-A17A-A085D79BA078}"/>
              </a:ext>
            </a:extLst>
          </p:cNvPr>
          <p:cNvSpPr/>
          <p:nvPr/>
        </p:nvSpPr>
        <p:spPr>
          <a:xfrm>
            <a:off x="1272358" y="1286133"/>
            <a:ext cx="11469026"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marL="317500" indent="-317500" algn="l">
              <a:lnSpc>
                <a:spcPct val="150000"/>
              </a:lnSpc>
              <a:spcBef>
                <a:spcPts val="1500"/>
              </a:spcBef>
              <a:buClr>
                <a:srgbClr val="A4140E"/>
              </a:buClr>
              <a:buSzPct val="120000"/>
              <a:buFontTx/>
              <a:buChar char="☉"/>
              <a:defRPr sz="1800"/>
            </a:pPr>
            <a:r>
              <a:rPr lang="fr-FR" sz="1800" err="1">
                <a:solidFill>
                  <a:srgbClr val="353533"/>
                </a:solidFill>
                <a:latin typeface="Montserrat Light" charset="0"/>
                <a:sym typeface="Arial"/>
              </a:rPr>
              <a:t>PsDrive</a:t>
            </a:r>
            <a:endParaRPr lang="fr-FR" sz="1800" b="1" err="1">
              <a:solidFill>
                <a:srgbClr val="6089B4"/>
              </a:solidFill>
              <a:latin typeface="Consolas" panose="020B0609020204030204" pitchFamily="49" charset="0"/>
            </a:endParaRPr>
          </a:p>
          <a:p>
            <a:pPr algn="l">
              <a:lnSpc>
                <a:spcPct val="150000"/>
              </a:lnSpc>
              <a:spcBef>
                <a:spcPts val="1500"/>
              </a:spcBef>
              <a:buClr>
                <a:srgbClr val="A4140E"/>
              </a:buClr>
              <a:buSzPct val="120000"/>
              <a:defRPr sz="1800"/>
            </a:pPr>
            <a:r>
              <a:rPr lang="fr-FR" sz="1800">
                <a:solidFill>
                  <a:srgbClr val="353533"/>
                </a:solidFill>
                <a:latin typeface="Montserrat Light"/>
              </a:rPr>
              <a:t>Définition Microsoft : Un </a:t>
            </a:r>
            <a:r>
              <a:rPr lang="fr-FR" sz="1800" i="1">
                <a:solidFill>
                  <a:srgbClr val="353533"/>
                </a:solidFill>
                <a:latin typeface="Montserrat Light"/>
              </a:rPr>
              <a:t>lecteur Windows PowerShell</a:t>
            </a:r>
            <a:r>
              <a:rPr lang="fr-FR" sz="1800">
                <a:solidFill>
                  <a:srgbClr val="353533"/>
                </a:solidFill>
                <a:latin typeface="Montserrat Light"/>
              </a:rPr>
              <a:t> est un emplacement de magasin de données auquel vous pouvez accéder, au même titre qu’un lecteur du système de fichiers dans Windows PowerShell.</a:t>
            </a: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6089B4"/>
              </a:solidFill>
              <a:latin typeface="Consolas"/>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C5C8C6"/>
              </a:solidFill>
              <a:latin typeface="Consolas"/>
              <a:ea typeface="Montserrat Light" charset="0"/>
              <a:cs typeface="Montserrat Light" charset="0"/>
            </a:endParaRPr>
          </a:p>
          <a:p>
            <a:pPr lvl="2" algn="l">
              <a:spcBef>
                <a:spcPts val="1500"/>
              </a:spcBef>
              <a:buClr>
                <a:srgbClr val="A4140E"/>
              </a:buClr>
              <a:buSzPct val="120000"/>
              <a:defRPr sz="1800"/>
            </a:pPr>
            <a:endParaRPr lang="fr-FR" sz="1600">
              <a:solidFill>
                <a:srgbClr val="353533"/>
              </a:solidFill>
              <a:latin typeface="Montserrat Light" charset="0"/>
              <a:ea typeface="Montserrat Light" charset="0"/>
              <a:cs typeface="Montserrat Light" charset="0"/>
            </a:endParaRPr>
          </a:p>
          <a:p>
            <a:pPr marL="285750" lvl="4" indent="-285750" algn="l">
              <a:lnSpc>
                <a:spcPct val="150000"/>
              </a:lnSpc>
              <a:spcBef>
                <a:spcPts val="1500"/>
              </a:spcBef>
              <a:buClr>
                <a:srgbClr val="A4140E"/>
              </a:buClr>
              <a:buSzPct val="120000"/>
              <a:buFont typeface="Arial" panose="020B0604020202020204" pitchFamily="34" charset="0"/>
              <a:buChar char="•"/>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r>
              <a:rPr lang="fr-FR" sz="1800">
                <a:solidFill>
                  <a:srgbClr val="353533"/>
                </a:solidFill>
                <a:latin typeface="Montserrat Light" charset="0"/>
                <a:ea typeface="Montserrat Light" charset="0"/>
                <a:cs typeface="Montserrat Light" charset="0"/>
                <a:sym typeface="Arial"/>
              </a:rPr>
              <a:t>	</a:t>
            </a:r>
            <a:endParaRPr lang="fr-FR" sz="180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64</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a:buNone/>
            </a:pPr>
            <a:r>
              <a:rPr lang="fr-FR" b="1">
                <a:solidFill>
                  <a:srgbClr val="353533"/>
                </a:solidFill>
                <a:latin typeface="Montserrat Semi" charset="0"/>
              </a:rPr>
              <a:t>Admin </a:t>
            </a:r>
            <a:r>
              <a:rPr lang="fr-FR" b="1">
                <a:solidFill>
                  <a:srgbClr val="353533"/>
                </a:solidFill>
                <a:latin typeface="Montserrat Semi"/>
              </a:rPr>
              <a:t>poste de travail</a:t>
            </a:r>
            <a:endParaRPr lang="fr-FR">
              <a:solidFill>
                <a:schemeClr val="tx1"/>
              </a:solidFill>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t">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#7</a:t>
            </a:r>
            <a:endParaRPr sz="3500">
              <a:latin typeface="Montserrat Light" charset="0"/>
              <a:ea typeface="Montserrat Light" charset="0"/>
              <a:cs typeface="Montserrat Light" charset="0"/>
            </a:endParaRPr>
          </a:p>
        </p:txBody>
      </p:sp>
      <p:pic>
        <p:nvPicPr>
          <p:cNvPr id="5" name="Image 5" descr="Une image contenant texte, noir, extérieur&#10;&#10;Description générée avec un niveau de confiance élevé">
            <a:extLst>
              <a:ext uri="{FF2B5EF4-FFF2-40B4-BE49-F238E27FC236}">
                <a16:creationId xmlns:a16="http://schemas.microsoft.com/office/drawing/2014/main" id="{3AAA3BA1-FF79-4306-86B7-4C6FF440291D}"/>
              </a:ext>
            </a:extLst>
          </p:cNvPr>
          <p:cNvPicPr>
            <a:picLocks noChangeAspect="1"/>
          </p:cNvPicPr>
          <p:nvPr/>
        </p:nvPicPr>
        <p:blipFill>
          <a:blip r:embed="rId3"/>
          <a:stretch>
            <a:fillRect/>
          </a:stretch>
        </p:blipFill>
        <p:spPr>
          <a:xfrm>
            <a:off x="1278354" y="2928581"/>
            <a:ext cx="10667999" cy="5300201"/>
          </a:xfrm>
          <a:prstGeom prst="rect">
            <a:avLst/>
          </a:prstGeom>
        </p:spPr>
      </p:pic>
    </p:spTree>
    <p:extLst>
      <p:ext uri="{BB962C8B-B14F-4D97-AF65-F5344CB8AC3E}">
        <p14:creationId xmlns:p14="http://schemas.microsoft.com/office/powerpoint/2010/main" val="505191524"/>
      </p:ext>
    </p:extLst>
  </p:cSld>
  <p:clrMapOvr>
    <a:masterClrMapping/>
  </p:clrMapOvr>
  <p:transition spd="slow"/>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99">
            <a:extLst>
              <a:ext uri="{FF2B5EF4-FFF2-40B4-BE49-F238E27FC236}">
                <a16:creationId xmlns:a16="http://schemas.microsoft.com/office/drawing/2014/main" id="{A6B6508F-A2E9-401A-A17A-A085D79BA078}"/>
              </a:ext>
            </a:extLst>
          </p:cNvPr>
          <p:cNvSpPr/>
          <p:nvPr/>
        </p:nvSpPr>
        <p:spPr>
          <a:xfrm>
            <a:off x="1272358" y="1286133"/>
            <a:ext cx="11469026"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marL="317500" indent="-317500" algn="l">
              <a:lnSpc>
                <a:spcPct val="150000"/>
              </a:lnSpc>
              <a:spcBef>
                <a:spcPts val="1500"/>
              </a:spcBef>
              <a:buClr>
                <a:srgbClr val="A4140E"/>
              </a:buClr>
              <a:buSzPct val="120000"/>
              <a:buFontTx/>
              <a:buChar char="☉"/>
              <a:defRPr sz="1800"/>
            </a:pPr>
            <a:r>
              <a:rPr lang="fr-FR" sz="1800" err="1">
                <a:solidFill>
                  <a:srgbClr val="353533"/>
                </a:solidFill>
                <a:latin typeface="Montserrat Light" charset="0"/>
                <a:sym typeface="Arial"/>
              </a:rPr>
              <a:t>PsDrive</a:t>
            </a:r>
            <a:endParaRPr lang="fr-FR" sz="1800" b="1" err="1">
              <a:solidFill>
                <a:srgbClr val="6089B4"/>
              </a:solidFill>
              <a:latin typeface="Consolas" panose="020B0609020204030204" pitchFamily="49" charset="0"/>
            </a:endParaRPr>
          </a:p>
          <a:p>
            <a:pPr algn="l">
              <a:lnSpc>
                <a:spcPct val="150000"/>
              </a:lnSpc>
              <a:spcBef>
                <a:spcPts val="1500"/>
              </a:spcBef>
              <a:buClr>
                <a:srgbClr val="A4140E"/>
              </a:buClr>
              <a:buSzPct val="120000"/>
              <a:defRPr sz="1800"/>
            </a:pPr>
            <a:r>
              <a:rPr lang="fr-FR" sz="1800" err="1">
                <a:solidFill>
                  <a:srgbClr val="353533"/>
                </a:solidFill>
                <a:latin typeface="Montserrat Light"/>
              </a:rPr>
              <a:t>Get-ChildItem</a:t>
            </a:r>
            <a:r>
              <a:rPr lang="fr-FR" sz="1800">
                <a:solidFill>
                  <a:srgbClr val="353533"/>
                </a:solidFill>
                <a:latin typeface="Montserrat Light"/>
              </a:rPr>
              <a:t> Cert:</a:t>
            </a:r>
          </a:p>
          <a:p>
            <a:pPr algn="l">
              <a:lnSpc>
                <a:spcPct val="150000"/>
              </a:lnSpc>
              <a:spcBef>
                <a:spcPts val="1500"/>
              </a:spcBef>
              <a:buClr>
                <a:srgbClr val="A4140E"/>
              </a:buClr>
              <a:buSzPct val="120000"/>
              <a:defRPr sz="1800"/>
            </a:pPr>
            <a:endParaRPr lang="fr-FR" sz="1800">
              <a:solidFill>
                <a:srgbClr val="353533"/>
              </a:solidFill>
              <a:latin typeface="Montserrat Light"/>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algn="l">
              <a:lnSpc>
                <a:spcPct val="150000"/>
              </a:lnSpc>
              <a:spcBef>
                <a:spcPts val="1500"/>
              </a:spcBef>
              <a:buClr>
                <a:srgbClr val="A4140E"/>
              </a:buClr>
              <a:buSzPct val="120000"/>
              <a:defRPr sz="1800"/>
            </a:pPr>
            <a:r>
              <a:rPr lang="fr-FR" sz="1800">
                <a:solidFill>
                  <a:srgbClr val="353533"/>
                </a:solidFill>
                <a:latin typeface="Montserrat Light"/>
                <a:ea typeface="Montserrat Light" charset="0"/>
                <a:cs typeface="Montserrat Light" charset="0"/>
              </a:rPr>
              <a:t>Les </a:t>
            </a:r>
            <a:r>
              <a:rPr lang="fr-FR" sz="1800" b="1">
                <a:solidFill>
                  <a:srgbClr val="353533"/>
                </a:solidFill>
                <a:latin typeface="Montserrat Light"/>
                <a:ea typeface="Montserrat Light" charset="0"/>
                <a:cs typeface="Montserrat Light" charset="0"/>
              </a:rPr>
              <a:t>:</a:t>
            </a:r>
            <a:r>
              <a:rPr lang="fr-FR" sz="1800">
                <a:solidFill>
                  <a:srgbClr val="353533"/>
                </a:solidFill>
                <a:latin typeface="Montserrat Light"/>
                <a:ea typeface="Montserrat Light" charset="0"/>
                <a:cs typeface="Montserrat Light" charset="0"/>
              </a:rPr>
              <a:t> sont indispensables</a:t>
            </a: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6089B4"/>
              </a:solidFill>
              <a:latin typeface="Consolas"/>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C5C8C6"/>
              </a:solidFill>
              <a:latin typeface="Consolas"/>
              <a:ea typeface="Montserrat Light" charset="0"/>
              <a:cs typeface="Montserrat Light" charset="0"/>
            </a:endParaRPr>
          </a:p>
          <a:p>
            <a:pPr lvl="2" algn="l">
              <a:spcBef>
                <a:spcPts val="1500"/>
              </a:spcBef>
              <a:buClr>
                <a:srgbClr val="A4140E"/>
              </a:buClr>
              <a:buSzPct val="120000"/>
              <a:defRPr sz="1800"/>
            </a:pPr>
            <a:endParaRPr lang="fr-FR" sz="1600">
              <a:solidFill>
                <a:srgbClr val="353533"/>
              </a:solidFill>
              <a:latin typeface="Montserrat Light" charset="0"/>
              <a:ea typeface="Montserrat Light" charset="0"/>
              <a:cs typeface="Montserrat Light" charset="0"/>
            </a:endParaRPr>
          </a:p>
          <a:p>
            <a:pPr marL="285750" lvl="4" indent="-285750" algn="l">
              <a:lnSpc>
                <a:spcPct val="150000"/>
              </a:lnSpc>
              <a:spcBef>
                <a:spcPts val="1500"/>
              </a:spcBef>
              <a:buClr>
                <a:srgbClr val="A4140E"/>
              </a:buClr>
              <a:buSzPct val="120000"/>
              <a:buFont typeface="Arial" panose="020B0604020202020204" pitchFamily="34" charset="0"/>
              <a:buChar char="•"/>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r>
              <a:rPr lang="fr-FR" sz="1800">
                <a:solidFill>
                  <a:srgbClr val="353533"/>
                </a:solidFill>
                <a:latin typeface="Montserrat Light" charset="0"/>
                <a:ea typeface="Montserrat Light" charset="0"/>
                <a:cs typeface="Montserrat Light" charset="0"/>
                <a:sym typeface="Arial"/>
              </a:rPr>
              <a:t>	</a:t>
            </a:r>
            <a:endParaRPr lang="fr-FR" sz="180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65</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a:buNone/>
            </a:pPr>
            <a:r>
              <a:rPr lang="fr-FR" b="1">
                <a:solidFill>
                  <a:srgbClr val="353533"/>
                </a:solidFill>
                <a:latin typeface="Montserrat Semi" charset="0"/>
              </a:rPr>
              <a:t>Admin </a:t>
            </a:r>
            <a:r>
              <a:rPr lang="fr-FR" b="1">
                <a:solidFill>
                  <a:srgbClr val="353533"/>
                </a:solidFill>
                <a:latin typeface="Montserrat Semi"/>
              </a:rPr>
              <a:t>poste de travail</a:t>
            </a:r>
            <a:endParaRPr lang="fr-FR">
              <a:solidFill>
                <a:schemeClr val="tx1"/>
              </a:solidFill>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t">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#7</a:t>
            </a:r>
            <a:endParaRPr sz="3500">
              <a:latin typeface="Montserrat Light" charset="0"/>
              <a:ea typeface="Montserrat Light" charset="0"/>
              <a:cs typeface="Montserrat Light" charset="0"/>
            </a:endParaRPr>
          </a:p>
        </p:txBody>
      </p:sp>
      <p:pic>
        <p:nvPicPr>
          <p:cNvPr id="2" name="Image 2" descr="Une image contenant capture d’écran&#10;&#10;Description générée avec un niveau de confiance très élevé">
            <a:extLst>
              <a:ext uri="{FF2B5EF4-FFF2-40B4-BE49-F238E27FC236}">
                <a16:creationId xmlns:a16="http://schemas.microsoft.com/office/drawing/2014/main" id="{4A816EB8-B29A-4890-9E41-79AD368B4949}"/>
              </a:ext>
            </a:extLst>
          </p:cNvPr>
          <p:cNvPicPr>
            <a:picLocks noChangeAspect="1"/>
          </p:cNvPicPr>
          <p:nvPr/>
        </p:nvPicPr>
        <p:blipFill>
          <a:blip r:embed="rId3"/>
          <a:stretch>
            <a:fillRect/>
          </a:stretch>
        </p:blipFill>
        <p:spPr>
          <a:xfrm>
            <a:off x="1278354" y="2524637"/>
            <a:ext cx="10699260" cy="2735627"/>
          </a:xfrm>
          <a:prstGeom prst="rect">
            <a:avLst/>
          </a:prstGeom>
        </p:spPr>
      </p:pic>
      <p:pic>
        <p:nvPicPr>
          <p:cNvPr id="4" name="Image 5">
            <a:extLst>
              <a:ext uri="{FF2B5EF4-FFF2-40B4-BE49-F238E27FC236}">
                <a16:creationId xmlns:a16="http://schemas.microsoft.com/office/drawing/2014/main" id="{00C7969F-16B6-4BFD-A753-A4823E13AC15}"/>
              </a:ext>
            </a:extLst>
          </p:cNvPr>
          <p:cNvPicPr>
            <a:picLocks noChangeAspect="1"/>
          </p:cNvPicPr>
          <p:nvPr/>
        </p:nvPicPr>
        <p:blipFill>
          <a:blip r:embed="rId4"/>
          <a:stretch>
            <a:fillRect/>
          </a:stretch>
        </p:blipFill>
        <p:spPr>
          <a:xfrm>
            <a:off x="1278354" y="6151023"/>
            <a:ext cx="10699261" cy="2029511"/>
          </a:xfrm>
          <a:prstGeom prst="rect">
            <a:avLst/>
          </a:prstGeom>
        </p:spPr>
      </p:pic>
    </p:spTree>
    <p:extLst>
      <p:ext uri="{BB962C8B-B14F-4D97-AF65-F5344CB8AC3E}">
        <p14:creationId xmlns:p14="http://schemas.microsoft.com/office/powerpoint/2010/main" val="2699734421"/>
      </p:ext>
    </p:extLst>
  </p:cSld>
  <p:clrMapOvr>
    <a:masterClrMapping/>
  </p:clrMapOvr>
  <p:transition spd="slow"/>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99">
            <a:extLst>
              <a:ext uri="{FF2B5EF4-FFF2-40B4-BE49-F238E27FC236}">
                <a16:creationId xmlns:a16="http://schemas.microsoft.com/office/drawing/2014/main" id="{A6B6508F-A2E9-401A-A17A-A085D79BA078}"/>
              </a:ext>
            </a:extLst>
          </p:cNvPr>
          <p:cNvSpPr/>
          <p:nvPr/>
        </p:nvSpPr>
        <p:spPr>
          <a:xfrm>
            <a:off x="1272358" y="1286133"/>
            <a:ext cx="11469026" cy="688142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lstStyle/>
          <a:p>
            <a:pPr marL="317500" indent="-317500" algn="l">
              <a:lnSpc>
                <a:spcPct val="150000"/>
              </a:lnSpc>
              <a:spcBef>
                <a:spcPts val="1500"/>
              </a:spcBef>
              <a:buClr>
                <a:srgbClr val="A4140E"/>
              </a:buClr>
              <a:buSzPct val="120000"/>
              <a:buFontTx/>
              <a:buChar char="☉"/>
              <a:defRPr sz="1800"/>
            </a:pPr>
            <a:r>
              <a:rPr lang="fr-FR" sz="1800" err="1">
                <a:solidFill>
                  <a:srgbClr val="353533"/>
                </a:solidFill>
                <a:latin typeface="Montserrat Light" charset="0"/>
                <a:sym typeface="Arial"/>
              </a:rPr>
              <a:t>PsDrive</a:t>
            </a:r>
            <a:endParaRPr lang="fr-FR" sz="1800" b="1" err="1">
              <a:solidFill>
                <a:srgbClr val="6089B4"/>
              </a:solidFill>
              <a:latin typeface="Consolas" panose="020B0609020204030204" pitchFamily="49" charset="0"/>
            </a:endParaRPr>
          </a:p>
          <a:p>
            <a:pPr algn="l">
              <a:lnSpc>
                <a:spcPct val="150000"/>
              </a:lnSpc>
              <a:spcBef>
                <a:spcPts val="1500"/>
              </a:spcBef>
              <a:buClr>
                <a:srgbClr val="A4140E"/>
              </a:buClr>
              <a:buSzPct val="120000"/>
              <a:defRPr sz="1800"/>
            </a:pPr>
            <a:r>
              <a:rPr lang="fr-FR" sz="1800">
                <a:solidFill>
                  <a:srgbClr val="353533"/>
                </a:solidFill>
                <a:latin typeface="Montserrat Light"/>
              </a:rPr>
              <a:t>Vous pouvez ensuite vous y balader comme dans n'importe qu'elle arborescence :</a:t>
            </a:r>
          </a:p>
          <a:p>
            <a:pPr algn="l">
              <a:lnSpc>
                <a:spcPct val="150000"/>
              </a:lnSpc>
              <a:spcBef>
                <a:spcPts val="1500"/>
              </a:spcBef>
              <a:buClr>
                <a:srgbClr val="A4140E"/>
              </a:buClr>
              <a:buSzPct val="120000"/>
              <a:defRPr sz="1800"/>
            </a:pPr>
            <a:endParaRPr lang="fr-FR" sz="1800">
              <a:solidFill>
                <a:srgbClr val="353533"/>
              </a:solidFill>
              <a:latin typeface="Montserrat Light"/>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6089B4"/>
              </a:solidFill>
              <a:latin typeface="Consolas"/>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C5C8C6"/>
              </a:solidFill>
              <a:latin typeface="Consolas"/>
              <a:ea typeface="Montserrat Light" charset="0"/>
              <a:cs typeface="Montserrat Light" charset="0"/>
            </a:endParaRPr>
          </a:p>
          <a:p>
            <a:pPr lvl="2" algn="l">
              <a:spcBef>
                <a:spcPts val="1500"/>
              </a:spcBef>
              <a:buClr>
                <a:srgbClr val="A4140E"/>
              </a:buClr>
              <a:buSzPct val="120000"/>
              <a:defRPr sz="1800"/>
            </a:pPr>
            <a:endParaRPr lang="fr-FR" sz="1600">
              <a:solidFill>
                <a:srgbClr val="353533"/>
              </a:solidFill>
              <a:latin typeface="Montserrat Light" charset="0"/>
              <a:ea typeface="Montserrat Light" charset="0"/>
              <a:cs typeface="Montserrat Light" charset="0"/>
            </a:endParaRPr>
          </a:p>
          <a:p>
            <a:pPr marL="285750" lvl="4" indent="-285750" algn="l">
              <a:lnSpc>
                <a:spcPct val="150000"/>
              </a:lnSpc>
              <a:spcBef>
                <a:spcPts val="1500"/>
              </a:spcBef>
              <a:buClr>
                <a:srgbClr val="A4140E"/>
              </a:buClr>
              <a:buSzPct val="120000"/>
              <a:buFont typeface="Arial" panose="020B0604020202020204" pitchFamily="34" charset="0"/>
              <a:buChar char="•"/>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r>
              <a:rPr lang="fr-FR" sz="1800">
                <a:solidFill>
                  <a:srgbClr val="353533"/>
                </a:solidFill>
                <a:latin typeface="Montserrat Light" charset="0"/>
                <a:ea typeface="Montserrat Light" charset="0"/>
                <a:cs typeface="Montserrat Light" charset="0"/>
                <a:sym typeface="Arial"/>
              </a:rPr>
              <a:t>	</a:t>
            </a:r>
            <a:endParaRPr lang="fr-FR" sz="180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66</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a:buNone/>
            </a:pPr>
            <a:r>
              <a:rPr lang="fr-FR" b="1">
                <a:solidFill>
                  <a:srgbClr val="353533"/>
                </a:solidFill>
                <a:latin typeface="Montserrat Semi" charset="0"/>
              </a:rPr>
              <a:t>Admin </a:t>
            </a:r>
            <a:r>
              <a:rPr lang="fr-FR" b="1">
                <a:solidFill>
                  <a:srgbClr val="353533"/>
                </a:solidFill>
                <a:latin typeface="Montserrat Semi"/>
              </a:rPr>
              <a:t>poste de travail</a:t>
            </a:r>
            <a:endParaRPr lang="fr-FR">
              <a:solidFill>
                <a:schemeClr val="tx1"/>
              </a:solidFill>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t">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#7</a:t>
            </a:r>
            <a:endParaRPr sz="3500">
              <a:latin typeface="Montserrat Light" charset="0"/>
              <a:ea typeface="Montserrat Light" charset="0"/>
              <a:cs typeface="Montserrat Light" charset="0"/>
            </a:endParaRPr>
          </a:p>
        </p:txBody>
      </p:sp>
      <p:pic>
        <p:nvPicPr>
          <p:cNvPr id="3" name="Image 4" descr="Une image contenant capture d’écran&#10;&#10;Description générée avec un niveau de confiance très élevé">
            <a:extLst>
              <a:ext uri="{FF2B5EF4-FFF2-40B4-BE49-F238E27FC236}">
                <a16:creationId xmlns:a16="http://schemas.microsoft.com/office/drawing/2014/main" id="{FBC9DC17-348F-413D-B991-5A1836910C7E}"/>
              </a:ext>
            </a:extLst>
          </p:cNvPr>
          <p:cNvPicPr>
            <a:picLocks noChangeAspect="1"/>
          </p:cNvPicPr>
          <p:nvPr/>
        </p:nvPicPr>
        <p:blipFill>
          <a:blip r:embed="rId3"/>
          <a:stretch>
            <a:fillRect/>
          </a:stretch>
        </p:blipFill>
        <p:spPr>
          <a:xfrm>
            <a:off x="1268414" y="2904444"/>
            <a:ext cx="10793045" cy="4028973"/>
          </a:xfrm>
          <a:prstGeom prst="rect">
            <a:avLst/>
          </a:prstGeom>
        </p:spPr>
      </p:pic>
    </p:spTree>
    <p:extLst>
      <p:ext uri="{BB962C8B-B14F-4D97-AF65-F5344CB8AC3E}">
        <p14:creationId xmlns:p14="http://schemas.microsoft.com/office/powerpoint/2010/main" val="3356386400"/>
      </p:ext>
    </p:extLst>
  </p:cSld>
  <p:clrMapOvr>
    <a:masterClrMapping/>
  </p:clrMapOvr>
  <p:transition spd="slow"/>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Shape 70"/>
          <p:cNvSpPr/>
          <p:nvPr/>
        </p:nvSpPr>
        <p:spPr>
          <a:xfrm>
            <a:off x="1108189" y="2381619"/>
            <a:ext cx="10465349" cy="241091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t">
            <a:spAutoFit/>
          </a:bodyPr>
          <a:lstStyle/>
          <a:p>
            <a:pPr algn="l">
              <a:defRPr sz="4500">
                <a:solidFill>
                  <a:srgbClr val="535353"/>
                </a:solidFill>
                <a:latin typeface="American Typewriter"/>
                <a:ea typeface="American Typewriter"/>
                <a:cs typeface="American Typewriter"/>
                <a:sym typeface="American Typewriter"/>
              </a:defRPr>
            </a:pPr>
            <a:r>
              <a:rPr lang="fr-FR" sz="7500" b="1">
                <a:solidFill>
                  <a:srgbClr val="F7F7F7"/>
                </a:solidFill>
                <a:latin typeface="Montserrat Semi" charset="0"/>
                <a:ea typeface="Montserrat Semi" charset="0"/>
                <a:cs typeface="Montserrat Semi" charset="0"/>
              </a:rPr>
              <a:t>L’administration d'</a:t>
            </a:r>
            <a:r>
              <a:rPr lang="fr-FR" sz="7500" b="1" err="1">
                <a:solidFill>
                  <a:srgbClr val="F7F7F7"/>
                </a:solidFill>
                <a:latin typeface="Montserrat Semi" charset="0"/>
                <a:ea typeface="Montserrat Semi" charset="0"/>
                <a:cs typeface="Montserrat Semi" charset="0"/>
              </a:rPr>
              <a:t>infrastucture</a:t>
            </a:r>
            <a:endParaRPr sz="7500" b="1">
              <a:solidFill>
                <a:srgbClr val="F7F7F7"/>
              </a:solidFill>
              <a:latin typeface="Montserrat Semi" charset="0"/>
              <a:ea typeface="Montserrat Semi" charset="0"/>
              <a:cs typeface="Montserrat Semi" charset="0"/>
            </a:endParaRPr>
          </a:p>
        </p:txBody>
      </p:sp>
      <p:pic>
        <p:nvPicPr>
          <p:cNvPr id="2" name="Imag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7348" y="7947318"/>
            <a:ext cx="2656800" cy="651294"/>
          </a:xfrm>
          <a:prstGeom prst="rect">
            <a:avLst/>
          </a:prstGeom>
        </p:spPr>
      </p:pic>
    </p:spTree>
    <p:extLst>
      <p:ext uri="{BB962C8B-B14F-4D97-AF65-F5344CB8AC3E}">
        <p14:creationId xmlns:p14="http://schemas.microsoft.com/office/powerpoint/2010/main" val="2012124465"/>
      </p:ext>
    </p:extLst>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99">
            <a:extLst>
              <a:ext uri="{FF2B5EF4-FFF2-40B4-BE49-F238E27FC236}">
                <a16:creationId xmlns:a16="http://schemas.microsoft.com/office/drawing/2014/main" id="{A6B6508F-A2E9-401A-A17A-A085D79BA078}"/>
              </a:ext>
            </a:extLst>
          </p:cNvPr>
          <p:cNvSpPr/>
          <p:nvPr/>
        </p:nvSpPr>
        <p:spPr>
          <a:xfrm>
            <a:off x="1272358" y="1286132"/>
            <a:ext cx="11469026" cy="739564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marL="317500" indent="-317500" algn="l">
              <a:lnSpc>
                <a:spcPct val="150000"/>
              </a:lnSpc>
              <a:spcBef>
                <a:spcPts val="1500"/>
              </a:spcBef>
              <a:buClr>
                <a:srgbClr val="A4140E"/>
              </a:buClr>
              <a:buSzPct val="120000"/>
              <a:buFontTx/>
              <a:buChar char="☉"/>
              <a:defRPr sz="1800"/>
            </a:pPr>
            <a:r>
              <a:rPr lang="fr-FR" sz="2000" b="1">
                <a:solidFill>
                  <a:srgbClr val="353533"/>
                </a:solidFill>
                <a:latin typeface="Montserrat Light" charset="0"/>
              </a:rPr>
              <a:t>IPCONFIG </a:t>
            </a:r>
            <a:r>
              <a:rPr lang="fr-FR" sz="2000" b="1">
                <a:solidFill>
                  <a:srgbClr val="353533"/>
                </a:solidFill>
                <a:latin typeface="Montserrat Light" charset="0"/>
                <a:sym typeface="Wingdings" panose="05000000000000000000" pitchFamily="2" charset="2"/>
              </a:rPr>
              <a:t> </a:t>
            </a:r>
            <a:r>
              <a:rPr lang="fr-FR" sz="2000" b="1" err="1">
                <a:solidFill>
                  <a:srgbClr val="353533"/>
                </a:solidFill>
                <a:latin typeface="Montserrat Light" charset="0"/>
                <a:sym typeface="Wingdings" panose="05000000000000000000" pitchFamily="2" charset="2"/>
              </a:rPr>
              <a:t>Get-NetIPConfiguration</a:t>
            </a:r>
            <a:endParaRPr lang="fr-FR" sz="2000" b="1">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endParaRPr lang="fr-FR" sz="2000" b="1">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endParaRPr lang="fr-FR" sz="2000" b="1">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endParaRPr lang="fr-FR" sz="2000" b="1">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endParaRPr lang="fr-FR" sz="2000" b="1">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endParaRPr lang="fr-FR" sz="2000" b="1">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endParaRPr lang="fr-FR" sz="2000" b="1">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endParaRPr lang="fr-FR" sz="2000" b="1">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endParaRPr lang="fr-FR" sz="2000" b="1">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r>
              <a:rPr lang="fr-FR" sz="2000" b="1">
                <a:solidFill>
                  <a:srgbClr val="353533"/>
                </a:solidFill>
                <a:latin typeface="Montserrat Light"/>
              </a:rPr>
              <a:t>Obtenir des informations sur les cartes matérielle :</a:t>
            </a:r>
          </a:p>
          <a:p>
            <a:pPr marL="317500" indent="-317500" algn="l">
              <a:lnSpc>
                <a:spcPct val="150000"/>
              </a:lnSpc>
              <a:spcBef>
                <a:spcPts val="1500"/>
              </a:spcBef>
              <a:buClr>
                <a:srgbClr val="A4140E"/>
              </a:buClr>
              <a:buSzPct val="120000"/>
              <a:buFontTx/>
              <a:buChar char="☉"/>
              <a:defRPr sz="1800"/>
            </a:pPr>
            <a:endParaRPr lang="fr-FR" sz="2000" b="1">
              <a:solidFill>
                <a:srgbClr val="353533"/>
              </a:solidFill>
              <a:latin typeface="Montserrat Light"/>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6089B4"/>
              </a:solidFill>
              <a:latin typeface="Consolas"/>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C5C8C6"/>
              </a:solidFill>
              <a:latin typeface="Consolas"/>
              <a:ea typeface="Montserrat Light" charset="0"/>
              <a:cs typeface="Montserrat Light" charset="0"/>
            </a:endParaRPr>
          </a:p>
          <a:p>
            <a:pPr lvl="2" algn="l">
              <a:spcBef>
                <a:spcPts val="1500"/>
              </a:spcBef>
              <a:buClr>
                <a:srgbClr val="A4140E"/>
              </a:buClr>
              <a:buSzPct val="120000"/>
              <a:defRPr sz="1800"/>
            </a:pPr>
            <a:endParaRPr lang="fr-FR" sz="1600">
              <a:solidFill>
                <a:srgbClr val="353533"/>
              </a:solidFill>
              <a:latin typeface="Montserrat Light" charset="0"/>
              <a:ea typeface="Montserrat Light" charset="0"/>
              <a:cs typeface="Montserrat Light" charset="0"/>
            </a:endParaRPr>
          </a:p>
          <a:p>
            <a:pPr marL="285750" lvl="4" indent="-285750" algn="l">
              <a:lnSpc>
                <a:spcPct val="150000"/>
              </a:lnSpc>
              <a:spcBef>
                <a:spcPts val="1500"/>
              </a:spcBef>
              <a:buClr>
                <a:srgbClr val="A4140E"/>
              </a:buClr>
              <a:buSzPct val="120000"/>
              <a:buFont typeface="Arial" panose="020B0604020202020204" pitchFamily="34" charset="0"/>
              <a:buChar char="•"/>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r>
              <a:rPr lang="fr-FR" sz="1800">
                <a:solidFill>
                  <a:srgbClr val="353533"/>
                </a:solidFill>
                <a:latin typeface="Montserrat Light" charset="0"/>
                <a:ea typeface="Montserrat Light" charset="0"/>
                <a:cs typeface="Montserrat Light" charset="0"/>
                <a:sym typeface="Arial"/>
              </a:rPr>
              <a:t>	</a:t>
            </a:r>
            <a:endParaRPr lang="fr-FR" sz="180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68</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a:buNone/>
            </a:pPr>
            <a:r>
              <a:rPr lang="fr-FR" b="1">
                <a:solidFill>
                  <a:srgbClr val="353533"/>
                </a:solidFill>
                <a:latin typeface="Montserrat Semi"/>
              </a:rPr>
              <a:t>Le </a:t>
            </a:r>
            <a:r>
              <a:rPr lang="fr-FR" b="1" err="1">
                <a:solidFill>
                  <a:srgbClr val="353533"/>
                </a:solidFill>
                <a:latin typeface="Montserrat Semi"/>
              </a:rPr>
              <a:t>debug</a:t>
            </a:r>
            <a:r>
              <a:rPr lang="fr-FR" b="1">
                <a:solidFill>
                  <a:srgbClr val="353533"/>
                </a:solidFill>
                <a:latin typeface="Montserrat Semi"/>
              </a:rPr>
              <a:t> réseau avec </a:t>
            </a:r>
            <a:r>
              <a:rPr lang="fr-FR" b="1" err="1">
                <a:solidFill>
                  <a:srgbClr val="353533"/>
                </a:solidFill>
                <a:latin typeface="Montserrat Semi"/>
              </a:rPr>
              <a:t>Powershell</a:t>
            </a:r>
            <a:endParaRPr lang="fr-FR" b="1">
              <a:solidFill>
                <a:srgbClr val="353533"/>
              </a:solidFill>
              <a:latin typeface="Montserrat Semi"/>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t">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#8</a:t>
            </a:r>
            <a:endParaRPr sz="3500">
              <a:latin typeface="Montserrat Light" charset="0"/>
              <a:ea typeface="Montserrat Light" charset="0"/>
              <a:cs typeface="Montserrat Light" charset="0"/>
            </a:endParaRPr>
          </a:p>
        </p:txBody>
      </p:sp>
      <p:pic>
        <p:nvPicPr>
          <p:cNvPr id="5" name="Image 4">
            <a:extLst>
              <a:ext uri="{FF2B5EF4-FFF2-40B4-BE49-F238E27FC236}">
                <a16:creationId xmlns:a16="http://schemas.microsoft.com/office/drawing/2014/main" id="{B915C55F-90A1-429B-895C-A2551A3371BF}"/>
              </a:ext>
            </a:extLst>
          </p:cNvPr>
          <p:cNvPicPr>
            <a:picLocks noChangeAspect="1"/>
          </p:cNvPicPr>
          <p:nvPr/>
        </p:nvPicPr>
        <p:blipFill>
          <a:blip r:embed="rId3"/>
          <a:stretch>
            <a:fillRect/>
          </a:stretch>
        </p:blipFill>
        <p:spPr>
          <a:xfrm>
            <a:off x="1272358" y="2106007"/>
            <a:ext cx="5334744" cy="4677428"/>
          </a:xfrm>
          <a:prstGeom prst="rect">
            <a:avLst/>
          </a:prstGeom>
        </p:spPr>
      </p:pic>
      <p:sp>
        <p:nvSpPr>
          <p:cNvPr id="10" name="ZoneTexte 9">
            <a:extLst>
              <a:ext uri="{FF2B5EF4-FFF2-40B4-BE49-F238E27FC236}">
                <a16:creationId xmlns:a16="http://schemas.microsoft.com/office/drawing/2014/main" id="{B61585A2-D5D1-4BFD-9DC8-61A576C76038}"/>
              </a:ext>
            </a:extLst>
          </p:cNvPr>
          <p:cNvSpPr txBox="1"/>
          <p:nvPr/>
        </p:nvSpPr>
        <p:spPr>
          <a:xfrm>
            <a:off x="1272358" y="7803003"/>
            <a:ext cx="6974491" cy="533479"/>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2800" err="1">
                <a:solidFill>
                  <a:srgbClr val="F7F7F7"/>
                </a:solidFill>
                <a:latin typeface="Consolas" panose="020B0609020204030204" pitchFamily="49" charset="0"/>
              </a:rPr>
              <a:t>Get-NetAdapter</a:t>
            </a:r>
            <a:endParaRPr lang="fr-FR" sz="2800">
              <a:solidFill>
                <a:srgbClr val="F7F7F7"/>
              </a:solidFill>
              <a:latin typeface="Consolas" panose="020B0609020204030204" pitchFamily="49" charset="0"/>
              <a:ea typeface="Montserrat Light" charset="0"/>
              <a:cs typeface="Montserrat Light" charset="0"/>
              <a:sym typeface="Arial"/>
            </a:endParaRPr>
          </a:p>
        </p:txBody>
      </p:sp>
    </p:spTree>
    <p:extLst>
      <p:ext uri="{BB962C8B-B14F-4D97-AF65-F5344CB8AC3E}">
        <p14:creationId xmlns:p14="http://schemas.microsoft.com/office/powerpoint/2010/main" val="3935922019"/>
      </p:ext>
    </p:extLst>
  </p:cSld>
  <p:clrMapOvr>
    <a:masterClrMapping/>
  </p:clrMapOvr>
  <p:transition spd="slow"/>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99">
            <a:extLst>
              <a:ext uri="{FF2B5EF4-FFF2-40B4-BE49-F238E27FC236}">
                <a16:creationId xmlns:a16="http://schemas.microsoft.com/office/drawing/2014/main" id="{A6B6508F-A2E9-401A-A17A-A085D79BA078}"/>
              </a:ext>
            </a:extLst>
          </p:cNvPr>
          <p:cNvSpPr/>
          <p:nvPr/>
        </p:nvSpPr>
        <p:spPr>
          <a:xfrm>
            <a:off x="1272358" y="1286133"/>
            <a:ext cx="11469026"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marL="317500" indent="-317500" algn="l">
              <a:lnSpc>
                <a:spcPct val="150000"/>
              </a:lnSpc>
              <a:spcBef>
                <a:spcPts val="1500"/>
              </a:spcBef>
              <a:buClr>
                <a:srgbClr val="A4140E"/>
              </a:buClr>
              <a:buSzPct val="120000"/>
              <a:buFontTx/>
              <a:buChar char="☉"/>
              <a:defRPr sz="1800"/>
            </a:pPr>
            <a:r>
              <a:rPr lang="fr-FR" sz="2000" b="1">
                <a:solidFill>
                  <a:srgbClr val="353533"/>
                </a:solidFill>
                <a:latin typeface="Montserrat Light" charset="0"/>
              </a:rPr>
              <a:t>PING </a:t>
            </a:r>
            <a:r>
              <a:rPr lang="fr-FR" sz="2000" b="1">
                <a:solidFill>
                  <a:srgbClr val="353533"/>
                </a:solidFill>
                <a:latin typeface="Montserrat Light" charset="0"/>
                <a:sym typeface="Wingdings" panose="05000000000000000000" pitchFamily="2" charset="2"/>
              </a:rPr>
              <a:t> Test-</a:t>
            </a:r>
            <a:r>
              <a:rPr lang="fr-FR" sz="2000" b="1" err="1">
                <a:solidFill>
                  <a:srgbClr val="353533"/>
                </a:solidFill>
                <a:latin typeface="Montserrat Light" charset="0"/>
                <a:sym typeface="Wingdings" panose="05000000000000000000" pitchFamily="2" charset="2"/>
              </a:rPr>
              <a:t>NetConnection</a:t>
            </a:r>
            <a:endParaRPr lang="fr-FR" sz="2000" b="1">
              <a:solidFill>
                <a:srgbClr val="353533"/>
              </a:solidFill>
              <a:latin typeface="Montserrat Light"/>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6089B4"/>
              </a:solidFill>
              <a:latin typeface="Consolas"/>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C5C8C6"/>
              </a:solidFill>
              <a:latin typeface="Consolas"/>
              <a:ea typeface="Montserrat Light" charset="0"/>
              <a:cs typeface="Montserrat Light" charset="0"/>
            </a:endParaRPr>
          </a:p>
          <a:p>
            <a:pPr lvl="2" algn="l">
              <a:spcBef>
                <a:spcPts val="1500"/>
              </a:spcBef>
              <a:buClr>
                <a:srgbClr val="A4140E"/>
              </a:buClr>
              <a:buSzPct val="120000"/>
              <a:defRPr sz="1800"/>
            </a:pPr>
            <a:endParaRPr lang="fr-FR" sz="1600">
              <a:solidFill>
                <a:srgbClr val="353533"/>
              </a:solidFill>
              <a:latin typeface="Montserrat Light" charset="0"/>
              <a:ea typeface="Montserrat Light" charset="0"/>
              <a:cs typeface="Montserrat Light" charset="0"/>
            </a:endParaRPr>
          </a:p>
          <a:p>
            <a:pPr lvl="4"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r>
              <a:rPr lang="fr-FR" sz="1800">
                <a:solidFill>
                  <a:srgbClr val="353533"/>
                </a:solidFill>
                <a:latin typeface="Montserrat Light" charset="0"/>
                <a:ea typeface="Montserrat Light" charset="0"/>
                <a:cs typeface="Montserrat Light" charset="0"/>
                <a:sym typeface="Arial"/>
              </a:rPr>
              <a:t>	</a:t>
            </a:r>
            <a:endParaRPr lang="fr-FR" sz="180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69</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a:buNone/>
            </a:pPr>
            <a:r>
              <a:rPr lang="fr-FR" b="1">
                <a:solidFill>
                  <a:srgbClr val="353533"/>
                </a:solidFill>
                <a:latin typeface="Montserrat Semi"/>
              </a:rPr>
              <a:t>Le </a:t>
            </a:r>
            <a:r>
              <a:rPr lang="fr-FR" b="1" err="1">
                <a:solidFill>
                  <a:srgbClr val="353533"/>
                </a:solidFill>
                <a:latin typeface="Montserrat Semi"/>
              </a:rPr>
              <a:t>debug</a:t>
            </a:r>
            <a:r>
              <a:rPr lang="fr-FR" b="1">
                <a:solidFill>
                  <a:srgbClr val="353533"/>
                </a:solidFill>
                <a:latin typeface="Montserrat Semi"/>
              </a:rPr>
              <a:t> réseau avec </a:t>
            </a:r>
            <a:r>
              <a:rPr lang="fr-FR" b="1" err="1">
                <a:solidFill>
                  <a:srgbClr val="353533"/>
                </a:solidFill>
                <a:latin typeface="Montserrat Semi"/>
              </a:rPr>
              <a:t>Powershell</a:t>
            </a:r>
            <a:endParaRPr lang="fr-FR" b="1">
              <a:solidFill>
                <a:srgbClr val="353533"/>
              </a:solidFill>
              <a:latin typeface="Montserrat Semi"/>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t">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#8</a:t>
            </a:r>
            <a:endParaRPr sz="3500">
              <a:latin typeface="Montserrat Light" charset="0"/>
              <a:ea typeface="Montserrat Light" charset="0"/>
              <a:cs typeface="Montserrat Light" charset="0"/>
            </a:endParaRPr>
          </a:p>
        </p:txBody>
      </p:sp>
      <p:pic>
        <p:nvPicPr>
          <p:cNvPr id="3" name="Image 2">
            <a:extLst>
              <a:ext uri="{FF2B5EF4-FFF2-40B4-BE49-F238E27FC236}">
                <a16:creationId xmlns:a16="http://schemas.microsoft.com/office/drawing/2014/main" id="{2B1C0E0D-CBBF-4EB0-87BA-26991B4EB96C}"/>
              </a:ext>
            </a:extLst>
          </p:cNvPr>
          <p:cNvPicPr>
            <a:picLocks noChangeAspect="1"/>
          </p:cNvPicPr>
          <p:nvPr/>
        </p:nvPicPr>
        <p:blipFill>
          <a:blip r:embed="rId3"/>
          <a:stretch>
            <a:fillRect/>
          </a:stretch>
        </p:blipFill>
        <p:spPr>
          <a:xfrm>
            <a:off x="1272358" y="2127207"/>
            <a:ext cx="6495018" cy="2933233"/>
          </a:xfrm>
          <a:prstGeom prst="rect">
            <a:avLst/>
          </a:prstGeom>
        </p:spPr>
      </p:pic>
    </p:spTree>
    <p:extLst>
      <p:ext uri="{BB962C8B-B14F-4D97-AF65-F5344CB8AC3E}">
        <p14:creationId xmlns:p14="http://schemas.microsoft.com/office/powerpoint/2010/main" val="118530507"/>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7</a:t>
            </a:fld>
            <a:endParaRPr/>
          </a:p>
        </p:txBody>
      </p:sp>
      <p:sp>
        <p:nvSpPr>
          <p:cNvPr id="202" name="Shape 202"/>
          <p:cNvSpPr>
            <a:spLocks noGrp="1"/>
          </p:cNvSpPr>
          <p:nvPr>
            <p:ph type="title" idx="4294967295"/>
          </p:nvPr>
        </p:nvSpPr>
        <p:spPr>
          <a:xfrm>
            <a:off x="2081213" y="-20955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Les 3 indispensables [aka La </a:t>
            </a:r>
            <a:r>
              <a:rPr lang="fr-FR" b="1" err="1">
                <a:solidFill>
                  <a:srgbClr val="353533"/>
                </a:solidFill>
                <a:latin typeface="Montserrat Semi" charset="0"/>
                <a:ea typeface="Montserrat Semi" charset="0"/>
                <a:cs typeface="Montserrat Semi" charset="0"/>
              </a:rPr>
              <a:t>Triforce</a:t>
            </a:r>
            <a:r>
              <a:rPr lang="fr-FR" b="1">
                <a:solidFill>
                  <a:srgbClr val="353533"/>
                </a:solidFill>
                <a:latin typeface="Montserrat Semi" charset="0"/>
                <a:ea typeface="Montserrat Semi" charset="0"/>
                <a:cs typeface="Montserrat Semi" charset="0"/>
              </a:rPr>
              <a:t>]</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#2</a:t>
            </a:r>
            <a:endParaRPr sz="3500">
              <a:latin typeface="Montserrat Light" charset="0"/>
              <a:ea typeface="Montserrat Light" charset="0"/>
              <a:cs typeface="Montserrat Light" charset="0"/>
            </a:endParaRPr>
          </a:p>
        </p:txBody>
      </p:sp>
      <p:sp>
        <p:nvSpPr>
          <p:cNvPr id="4" name="ZoneTexte 3">
            <a:extLst>
              <a:ext uri="{FF2B5EF4-FFF2-40B4-BE49-F238E27FC236}">
                <a16:creationId xmlns:a16="http://schemas.microsoft.com/office/drawing/2014/main" id="{87DB6E0E-4632-4218-A886-C0EEE7E678FC}"/>
              </a:ext>
            </a:extLst>
          </p:cNvPr>
          <p:cNvSpPr txBox="1"/>
          <p:nvPr/>
        </p:nvSpPr>
        <p:spPr>
          <a:xfrm>
            <a:off x="3208990" y="1566333"/>
            <a:ext cx="6586819"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fr-FR" sz="2400" b="0" i="0" u="none" strike="noStrike" cap="none" spc="0" normalizeH="0" baseline="0">
                <a:ln>
                  <a:noFill/>
                </a:ln>
                <a:solidFill>
                  <a:srgbClr val="000000"/>
                </a:solidFill>
                <a:effectLst/>
                <a:uFillTx/>
                <a:latin typeface="Montserrat Semi"/>
                <a:sym typeface="Helvetica Light"/>
              </a:rPr>
              <a:t>Lister les propriétés et les méthodes d’un objet</a:t>
            </a:r>
          </a:p>
        </p:txBody>
      </p:sp>
      <p:sp>
        <p:nvSpPr>
          <p:cNvPr id="9" name="ZoneTexte 8">
            <a:extLst>
              <a:ext uri="{FF2B5EF4-FFF2-40B4-BE49-F238E27FC236}">
                <a16:creationId xmlns:a16="http://schemas.microsoft.com/office/drawing/2014/main" id="{DA8A78D5-E9B4-4620-8042-8C27919332D4}"/>
              </a:ext>
            </a:extLst>
          </p:cNvPr>
          <p:cNvSpPr txBox="1"/>
          <p:nvPr/>
        </p:nvSpPr>
        <p:spPr>
          <a:xfrm>
            <a:off x="906446" y="7441306"/>
            <a:ext cx="437803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fr-FR" sz="2400" b="0" i="0" u="none" strike="noStrike" cap="none" spc="0" normalizeH="0" baseline="0" dirty="0">
                <a:ln>
                  <a:noFill/>
                </a:ln>
                <a:solidFill>
                  <a:srgbClr val="000000"/>
                </a:solidFill>
                <a:effectLst/>
                <a:uFillTx/>
                <a:latin typeface="Montserrat Semi"/>
                <a:sym typeface="Helvetica Light"/>
              </a:rPr>
              <a:t>Lister et chercher des commandes</a:t>
            </a:r>
          </a:p>
        </p:txBody>
      </p:sp>
      <p:sp>
        <p:nvSpPr>
          <p:cNvPr id="10" name="ZoneTexte 9">
            <a:extLst>
              <a:ext uri="{FF2B5EF4-FFF2-40B4-BE49-F238E27FC236}">
                <a16:creationId xmlns:a16="http://schemas.microsoft.com/office/drawing/2014/main" id="{A4968B4B-5F51-4EEB-A5BC-B56C0F906CDC}"/>
              </a:ext>
            </a:extLst>
          </p:cNvPr>
          <p:cNvSpPr txBox="1"/>
          <p:nvPr/>
        </p:nvSpPr>
        <p:spPr>
          <a:xfrm>
            <a:off x="7470407" y="7441307"/>
            <a:ext cx="437803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fr-FR" sz="2400" b="0" i="0" u="none" strike="noStrike" cap="none" spc="0" normalizeH="0" baseline="0">
                <a:ln>
                  <a:noFill/>
                </a:ln>
                <a:solidFill>
                  <a:srgbClr val="000000"/>
                </a:solidFill>
                <a:effectLst/>
                <a:uFillTx/>
                <a:latin typeface="Montserrat Semi"/>
                <a:sym typeface="Helvetica Light"/>
              </a:rPr>
              <a:t>Afficher l’aide d’une commande</a:t>
            </a:r>
          </a:p>
        </p:txBody>
      </p:sp>
      <p:pic>
        <p:nvPicPr>
          <p:cNvPr id="5" name="Image 4">
            <a:extLst>
              <a:ext uri="{FF2B5EF4-FFF2-40B4-BE49-F238E27FC236}">
                <a16:creationId xmlns:a16="http://schemas.microsoft.com/office/drawing/2014/main" id="{46D160E4-2AE8-4A28-8433-81053901D7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4900" y="2205430"/>
            <a:ext cx="5715000" cy="4953000"/>
          </a:xfrm>
          <a:prstGeom prst="rect">
            <a:avLst/>
          </a:prstGeom>
        </p:spPr>
      </p:pic>
      <p:sp>
        <p:nvSpPr>
          <p:cNvPr id="6" name="ZoneTexte 5">
            <a:extLst>
              <a:ext uri="{FF2B5EF4-FFF2-40B4-BE49-F238E27FC236}">
                <a16:creationId xmlns:a16="http://schemas.microsoft.com/office/drawing/2014/main" id="{66EAE6DE-7F39-4276-8DFC-67461CDCD2BD}"/>
              </a:ext>
            </a:extLst>
          </p:cNvPr>
          <p:cNvSpPr txBox="1"/>
          <p:nvPr/>
        </p:nvSpPr>
        <p:spPr>
          <a:xfrm>
            <a:off x="5046420" y="4173748"/>
            <a:ext cx="2911960"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fr-FR" sz="2800" b="1" i="0" u="none" strike="noStrike" cap="none" spc="0" normalizeH="0" baseline="0" dirty="0" err="1">
                <a:ln>
                  <a:noFill/>
                </a:ln>
                <a:solidFill>
                  <a:srgbClr val="000000"/>
                </a:solidFill>
                <a:effectLst/>
                <a:uFillTx/>
                <a:latin typeface="Consolas" panose="020B0609020204030204" pitchFamily="49" charset="0"/>
                <a:sym typeface="Helvetica Light"/>
              </a:rPr>
              <a:t>Get-Member</a:t>
            </a:r>
            <a:endParaRPr kumimoji="0" lang="fr-FR" sz="2800" b="1" i="0" u="none" strike="noStrike" cap="none" spc="0" normalizeH="0" baseline="0" dirty="0">
              <a:ln>
                <a:noFill/>
              </a:ln>
              <a:solidFill>
                <a:srgbClr val="000000"/>
              </a:solidFill>
              <a:effectLst/>
              <a:uFillTx/>
              <a:latin typeface="Consolas" panose="020B0609020204030204" pitchFamily="49" charset="0"/>
              <a:sym typeface="Helvetica Light"/>
            </a:endParaRPr>
          </a:p>
        </p:txBody>
      </p:sp>
      <p:sp>
        <p:nvSpPr>
          <p:cNvPr id="12" name="ZoneTexte 11">
            <a:extLst>
              <a:ext uri="{FF2B5EF4-FFF2-40B4-BE49-F238E27FC236}">
                <a16:creationId xmlns:a16="http://schemas.microsoft.com/office/drawing/2014/main" id="{C6E75003-F7AD-4E75-89FF-D801E244B77C}"/>
              </a:ext>
            </a:extLst>
          </p:cNvPr>
          <p:cNvSpPr txBox="1"/>
          <p:nvPr/>
        </p:nvSpPr>
        <p:spPr>
          <a:xfrm>
            <a:off x="6445327" y="6429939"/>
            <a:ext cx="2911960"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fr-FR" sz="2800" b="1" i="0" u="none" strike="noStrike" cap="none" spc="0" normalizeH="0" baseline="0" dirty="0" err="1">
                <a:ln>
                  <a:noFill/>
                </a:ln>
                <a:solidFill>
                  <a:srgbClr val="000000"/>
                </a:solidFill>
                <a:effectLst/>
                <a:uFillTx/>
                <a:latin typeface="Consolas" panose="020B0609020204030204" pitchFamily="49" charset="0"/>
                <a:sym typeface="Helvetica Light"/>
              </a:rPr>
              <a:t>Get</a:t>
            </a:r>
            <a:r>
              <a:rPr kumimoji="0" lang="fr-FR" sz="2800" b="1" i="0" u="none" strike="noStrike" cap="none" spc="0" normalizeH="0" baseline="0" dirty="0">
                <a:ln>
                  <a:noFill/>
                </a:ln>
                <a:solidFill>
                  <a:srgbClr val="000000"/>
                </a:solidFill>
                <a:effectLst/>
                <a:uFillTx/>
                <a:latin typeface="Consolas" panose="020B0609020204030204" pitchFamily="49" charset="0"/>
                <a:sym typeface="Helvetica Light"/>
              </a:rPr>
              <a:t>-Help</a:t>
            </a:r>
          </a:p>
        </p:txBody>
      </p:sp>
      <p:sp>
        <p:nvSpPr>
          <p:cNvPr id="13" name="ZoneTexte 12">
            <a:extLst>
              <a:ext uri="{FF2B5EF4-FFF2-40B4-BE49-F238E27FC236}">
                <a16:creationId xmlns:a16="http://schemas.microsoft.com/office/drawing/2014/main" id="{51414841-4D75-491A-9268-8BDCF5C3C63D}"/>
              </a:ext>
            </a:extLst>
          </p:cNvPr>
          <p:cNvSpPr txBox="1"/>
          <p:nvPr/>
        </p:nvSpPr>
        <p:spPr>
          <a:xfrm>
            <a:off x="3741577" y="6438796"/>
            <a:ext cx="2911960"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fr-FR" sz="2800" b="1" i="0" u="none" strike="noStrike" cap="none" spc="0" normalizeH="0" baseline="0" dirty="0" err="1">
                <a:ln>
                  <a:noFill/>
                </a:ln>
                <a:solidFill>
                  <a:srgbClr val="000000"/>
                </a:solidFill>
                <a:effectLst/>
                <a:uFillTx/>
                <a:latin typeface="Consolas" panose="020B0609020204030204" pitchFamily="49" charset="0"/>
                <a:sym typeface="Helvetica Light"/>
              </a:rPr>
              <a:t>Get</a:t>
            </a:r>
            <a:r>
              <a:rPr kumimoji="0" lang="fr-FR" sz="2800" b="1" i="0" u="none" strike="noStrike" cap="none" spc="0" normalizeH="0" baseline="0" dirty="0">
                <a:ln>
                  <a:noFill/>
                </a:ln>
                <a:solidFill>
                  <a:srgbClr val="000000"/>
                </a:solidFill>
                <a:effectLst/>
                <a:uFillTx/>
                <a:latin typeface="Consolas" panose="020B0609020204030204" pitchFamily="49" charset="0"/>
                <a:sym typeface="Helvetica Light"/>
              </a:rPr>
              <a:t>-Command</a:t>
            </a:r>
          </a:p>
        </p:txBody>
      </p:sp>
    </p:spTree>
    <p:extLst>
      <p:ext uri="{BB962C8B-B14F-4D97-AF65-F5344CB8AC3E}">
        <p14:creationId xmlns:p14="http://schemas.microsoft.com/office/powerpoint/2010/main" val="1349673630"/>
      </p:ext>
    </p:extLst>
  </p:cSld>
  <p:clrMapOvr>
    <a:masterClrMapping/>
  </p:clrMapOvr>
  <p:transition spd="slow"/>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99">
            <a:extLst>
              <a:ext uri="{FF2B5EF4-FFF2-40B4-BE49-F238E27FC236}">
                <a16:creationId xmlns:a16="http://schemas.microsoft.com/office/drawing/2014/main" id="{A6B6508F-A2E9-401A-A17A-A085D79BA078}"/>
              </a:ext>
            </a:extLst>
          </p:cNvPr>
          <p:cNvSpPr/>
          <p:nvPr/>
        </p:nvSpPr>
        <p:spPr>
          <a:xfrm>
            <a:off x="1272358" y="1286133"/>
            <a:ext cx="11469026"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marL="317500" indent="-317500" algn="l">
              <a:lnSpc>
                <a:spcPct val="150000"/>
              </a:lnSpc>
              <a:spcBef>
                <a:spcPts val="1500"/>
              </a:spcBef>
              <a:buClr>
                <a:srgbClr val="A4140E"/>
              </a:buClr>
              <a:buSzPct val="120000"/>
              <a:buFontTx/>
              <a:buChar char="☉"/>
              <a:defRPr sz="1800"/>
            </a:pPr>
            <a:r>
              <a:rPr lang="fr-FR" sz="2000" b="1">
                <a:solidFill>
                  <a:srgbClr val="353533"/>
                </a:solidFill>
                <a:latin typeface="Montserrat Light" charset="0"/>
              </a:rPr>
              <a:t>TELNET </a:t>
            </a:r>
            <a:r>
              <a:rPr lang="fr-FR" sz="2000" b="1">
                <a:solidFill>
                  <a:srgbClr val="353533"/>
                </a:solidFill>
                <a:latin typeface="Montserrat Light" charset="0"/>
                <a:sym typeface="Wingdings" panose="05000000000000000000" pitchFamily="2" charset="2"/>
              </a:rPr>
              <a:t> Test-</a:t>
            </a:r>
            <a:r>
              <a:rPr lang="fr-FR" sz="2000" b="1" err="1">
                <a:solidFill>
                  <a:srgbClr val="353533"/>
                </a:solidFill>
                <a:latin typeface="Montserrat Light" charset="0"/>
                <a:sym typeface="Wingdings" panose="05000000000000000000" pitchFamily="2" charset="2"/>
              </a:rPr>
              <a:t>NetConnection</a:t>
            </a:r>
            <a:r>
              <a:rPr lang="fr-FR" sz="2000" b="1">
                <a:solidFill>
                  <a:srgbClr val="353533"/>
                </a:solidFill>
                <a:latin typeface="Montserrat Light" charset="0"/>
                <a:sym typeface="Wingdings" panose="05000000000000000000" pitchFamily="2" charset="2"/>
              </a:rPr>
              <a:t> </a:t>
            </a:r>
            <a:r>
              <a:rPr lang="fr-FR" sz="2000" b="1" err="1">
                <a:solidFill>
                  <a:schemeClr val="bg1">
                    <a:lumMod val="50000"/>
                  </a:schemeClr>
                </a:solidFill>
                <a:latin typeface="Montserrat Light" charset="0"/>
                <a:sym typeface="Wingdings" panose="05000000000000000000" pitchFamily="2" charset="2"/>
              </a:rPr>
              <a:t>hostname</a:t>
            </a:r>
            <a:r>
              <a:rPr lang="fr-FR" sz="2000" b="1">
                <a:solidFill>
                  <a:srgbClr val="353533"/>
                </a:solidFill>
                <a:latin typeface="Montserrat Light" charset="0"/>
                <a:sym typeface="Wingdings" panose="05000000000000000000" pitchFamily="2" charset="2"/>
              </a:rPr>
              <a:t> –Port </a:t>
            </a:r>
            <a:r>
              <a:rPr lang="fr-FR" sz="2000" b="1">
                <a:solidFill>
                  <a:schemeClr val="bg1">
                    <a:lumMod val="50000"/>
                  </a:schemeClr>
                </a:solidFill>
                <a:latin typeface="Montserrat Light" charset="0"/>
                <a:sym typeface="Wingdings" panose="05000000000000000000" pitchFamily="2" charset="2"/>
              </a:rPr>
              <a:t>XX</a:t>
            </a:r>
            <a:r>
              <a:rPr lang="fr-FR" sz="2000" b="1">
                <a:solidFill>
                  <a:srgbClr val="353533"/>
                </a:solidFill>
                <a:latin typeface="Montserrat Light" charset="0"/>
                <a:sym typeface="Wingdings" panose="05000000000000000000" pitchFamily="2" charset="2"/>
              </a:rPr>
              <a:t> </a:t>
            </a:r>
            <a:endParaRPr lang="fr-FR" sz="2000" b="1">
              <a:solidFill>
                <a:srgbClr val="353533"/>
              </a:solidFill>
              <a:latin typeface="Montserrat Light"/>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6089B4"/>
              </a:solidFill>
              <a:latin typeface="Consolas"/>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C5C8C6"/>
              </a:solidFill>
              <a:latin typeface="Consolas"/>
              <a:ea typeface="Montserrat Light" charset="0"/>
              <a:cs typeface="Montserrat Light" charset="0"/>
            </a:endParaRPr>
          </a:p>
          <a:p>
            <a:pPr lvl="2" algn="l">
              <a:spcBef>
                <a:spcPts val="1500"/>
              </a:spcBef>
              <a:buClr>
                <a:srgbClr val="A4140E"/>
              </a:buClr>
              <a:buSzPct val="120000"/>
              <a:defRPr sz="1800"/>
            </a:pPr>
            <a:endParaRPr lang="fr-FR" sz="1600">
              <a:solidFill>
                <a:srgbClr val="353533"/>
              </a:solidFill>
              <a:latin typeface="Montserrat Light" charset="0"/>
              <a:ea typeface="Montserrat Light" charset="0"/>
              <a:cs typeface="Montserrat Light" charset="0"/>
            </a:endParaRPr>
          </a:p>
          <a:p>
            <a:pPr lvl="4"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r>
              <a:rPr lang="fr-FR" sz="1800">
                <a:solidFill>
                  <a:srgbClr val="353533"/>
                </a:solidFill>
                <a:latin typeface="Montserrat Light" charset="0"/>
                <a:ea typeface="Montserrat Light" charset="0"/>
                <a:cs typeface="Montserrat Light" charset="0"/>
                <a:sym typeface="Arial"/>
              </a:rPr>
              <a:t>	</a:t>
            </a:r>
            <a:endParaRPr lang="fr-FR" sz="180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70</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a:buNone/>
            </a:pPr>
            <a:r>
              <a:rPr lang="fr-FR" b="1">
                <a:solidFill>
                  <a:srgbClr val="353533"/>
                </a:solidFill>
                <a:latin typeface="Montserrat Semi"/>
              </a:rPr>
              <a:t>Le </a:t>
            </a:r>
            <a:r>
              <a:rPr lang="fr-FR" b="1" err="1">
                <a:solidFill>
                  <a:srgbClr val="353533"/>
                </a:solidFill>
                <a:latin typeface="Montserrat Semi"/>
              </a:rPr>
              <a:t>debug</a:t>
            </a:r>
            <a:r>
              <a:rPr lang="fr-FR" b="1">
                <a:solidFill>
                  <a:srgbClr val="353533"/>
                </a:solidFill>
                <a:latin typeface="Montserrat Semi"/>
              </a:rPr>
              <a:t> réseau avec </a:t>
            </a:r>
            <a:r>
              <a:rPr lang="fr-FR" b="1" err="1">
                <a:solidFill>
                  <a:srgbClr val="353533"/>
                </a:solidFill>
                <a:latin typeface="Montserrat Semi"/>
              </a:rPr>
              <a:t>Powershell</a:t>
            </a:r>
            <a:endParaRPr lang="fr-FR" b="1">
              <a:solidFill>
                <a:srgbClr val="353533"/>
              </a:solidFill>
              <a:latin typeface="Montserrat Semi"/>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t">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#8</a:t>
            </a:r>
            <a:endParaRPr sz="3500">
              <a:latin typeface="Montserrat Light" charset="0"/>
              <a:ea typeface="Montserrat Light" charset="0"/>
              <a:cs typeface="Montserrat Light" charset="0"/>
            </a:endParaRPr>
          </a:p>
        </p:txBody>
      </p:sp>
      <p:pic>
        <p:nvPicPr>
          <p:cNvPr id="2" name="Image 1">
            <a:extLst>
              <a:ext uri="{FF2B5EF4-FFF2-40B4-BE49-F238E27FC236}">
                <a16:creationId xmlns:a16="http://schemas.microsoft.com/office/drawing/2014/main" id="{17B2687A-1A2E-4D8A-9B6D-6AB7B39BF610}"/>
              </a:ext>
            </a:extLst>
          </p:cNvPr>
          <p:cNvPicPr>
            <a:picLocks noChangeAspect="1"/>
          </p:cNvPicPr>
          <p:nvPr/>
        </p:nvPicPr>
        <p:blipFill>
          <a:blip r:embed="rId3"/>
          <a:stretch>
            <a:fillRect/>
          </a:stretch>
        </p:blipFill>
        <p:spPr>
          <a:xfrm>
            <a:off x="1272358" y="2048908"/>
            <a:ext cx="6284002" cy="3252895"/>
          </a:xfrm>
          <a:prstGeom prst="rect">
            <a:avLst/>
          </a:prstGeom>
        </p:spPr>
      </p:pic>
    </p:spTree>
    <p:extLst>
      <p:ext uri="{BB962C8B-B14F-4D97-AF65-F5344CB8AC3E}">
        <p14:creationId xmlns:p14="http://schemas.microsoft.com/office/powerpoint/2010/main" val="952066711"/>
      </p:ext>
    </p:extLst>
  </p:cSld>
  <p:clrMapOvr>
    <a:masterClrMapping/>
  </p:clrMapOvr>
  <p:transition spd="slow"/>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99">
            <a:extLst>
              <a:ext uri="{FF2B5EF4-FFF2-40B4-BE49-F238E27FC236}">
                <a16:creationId xmlns:a16="http://schemas.microsoft.com/office/drawing/2014/main" id="{A6B6508F-A2E9-401A-A17A-A085D79BA078}"/>
              </a:ext>
            </a:extLst>
          </p:cNvPr>
          <p:cNvSpPr/>
          <p:nvPr/>
        </p:nvSpPr>
        <p:spPr>
          <a:xfrm>
            <a:off x="1272358" y="1286133"/>
            <a:ext cx="11469026"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marL="317500" indent="-317500" algn="l">
              <a:lnSpc>
                <a:spcPct val="150000"/>
              </a:lnSpc>
              <a:spcBef>
                <a:spcPts val="1500"/>
              </a:spcBef>
              <a:buClr>
                <a:srgbClr val="A4140E"/>
              </a:buClr>
              <a:buSzPct val="120000"/>
              <a:buFontTx/>
              <a:buChar char="☉"/>
              <a:defRPr sz="1800"/>
            </a:pPr>
            <a:r>
              <a:rPr lang="fr-FR" sz="2000" b="1">
                <a:solidFill>
                  <a:srgbClr val="353533"/>
                </a:solidFill>
                <a:latin typeface="Montserrat Light" charset="0"/>
              </a:rPr>
              <a:t>TRACERT </a:t>
            </a:r>
            <a:r>
              <a:rPr lang="fr-FR" sz="2000" b="1">
                <a:solidFill>
                  <a:srgbClr val="353533"/>
                </a:solidFill>
                <a:latin typeface="Montserrat Light" charset="0"/>
                <a:sym typeface="Wingdings" panose="05000000000000000000" pitchFamily="2" charset="2"/>
              </a:rPr>
              <a:t> Test-</a:t>
            </a:r>
            <a:r>
              <a:rPr lang="fr-FR" sz="2000" b="1" err="1">
                <a:solidFill>
                  <a:srgbClr val="353533"/>
                </a:solidFill>
                <a:latin typeface="Montserrat Light" charset="0"/>
                <a:sym typeface="Wingdings" panose="05000000000000000000" pitchFamily="2" charset="2"/>
              </a:rPr>
              <a:t>NetConnection</a:t>
            </a:r>
            <a:r>
              <a:rPr lang="fr-FR" sz="2000" b="1">
                <a:solidFill>
                  <a:srgbClr val="353533"/>
                </a:solidFill>
                <a:latin typeface="Montserrat Light" charset="0"/>
                <a:sym typeface="Wingdings" panose="05000000000000000000" pitchFamily="2" charset="2"/>
              </a:rPr>
              <a:t> </a:t>
            </a:r>
            <a:r>
              <a:rPr lang="fr-FR" sz="2000" b="1" err="1">
                <a:solidFill>
                  <a:schemeClr val="bg1">
                    <a:lumMod val="50000"/>
                  </a:schemeClr>
                </a:solidFill>
                <a:latin typeface="Montserrat Light" charset="0"/>
                <a:sym typeface="Wingdings" panose="05000000000000000000" pitchFamily="2" charset="2"/>
              </a:rPr>
              <a:t>hostname</a:t>
            </a:r>
            <a:r>
              <a:rPr lang="fr-FR" sz="2000" b="1">
                <a:solidFill>
                  <a:srgbClr val="353533"/>
                </a:solidFill>
                <a:latin typeface="Montserrat Light" charset="0"/>
                <a:sym typeface="Wingdings" panose="05000000000000000000" pitchFamily="2" charset="2"/>
              </a:rPr>
              <a:t> –</a:t>
            </a:r>
            <a:r>
              <a:rPr lang="fr-FR" sz="2000" b="1" err="1">
                <a:solidFill>
                  <a:srgbClr val="353533"/>
                </a:solidFill>
                <a:latin typeface="Montserrat Light" charset="0"/>
                <a:sym typeface="Wingdings" panose="05000000000000000000" pitchFamily="2" charset="2"/>
              </a:rPr>
              <a:t>TraceRoute</a:t>
            </a:r>
            <a:endParaRPr lang="fr-FR" sz="2000" b="1">
              <a:solidFill>
                <a:srgbClr val="353533"/>
              </a:solidFill>
              <a:latin typeface="Montserrat Light"/>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6089B4"/>
              </a:solidFill>
              <a:latin typeface="Consolas"/>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C5C8C6"/>
              </a:solidFill>
              <a:latin typeface="Consolas"/>
              <a:ea typeface="Montserrat Light" charset="0"/>
              <a:cs typeface="Montserrat Light" charset="0"/>
            </a:endParaRPr>
          </a:p>
          <a:p>
            <a:pPr lvl="2" algn="l">
              <a:spcBef>
                <a:spcPts val="1500"/>
              </a:spcBef>
              <a:buClr>
                <a:srgbClr val="A4140E"/>
              </a:buClr>
              <a:buSzPct val="120000"/>
              <a:defRPr sz="1800"/>
            </a:pPr>
            <a:endParaRPr lang="fr-FR" sz="1600">
              <a:solidFill>
                <a:srgbClr val="353533"/>
              </a:solidFill>
              <a:latin typeface="Montserrat Light" charset="0"/>
              <a:ea typeface="Montserrat Light" charset="0"/>
              <a:cs typeface="Montserrat Light" charset="0"/>
            </a:endParaRPr>
          </a:p>
          <a:p>
            <a:pPr lvl="4"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r>
              <a:rPr lang="fr-FR" sz="1800">
                <a:solidFill>
                  <a:srgbClr val="353533"/>
                </a:solidFill>
                <a:latin typeface="Montserrat Light" charset="0"/>
                <a:ea typeface="Montserrat Light" charset="0"/>
                <a:cs typeface="Montserrat Light" charset="0"/>
                <a:sym typeface="Arial"/>
              </a:rPr>
              <a:t>	</a:t>
            </a:r>
            <a:endParaRPr lang="fr-FR" sz="180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71</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a:buNone/>
            </a:pPr>
            <a:r>
              <a:rPr lang="fr-FR" b="1">
                <a:solidFill>
                  <a:srgbClr val="353533"/>
                </a:solidFill>
                <a:latin typeface="Montserrat Semi"/>
              </a:rPr>
              <a:t>Le </a:t>
            </a:r>
            <a:r>
              <a:rPr lang="fr-FR" b="1" err="1">
                <a:solidFill>
                  <a:srgbClr val="353533"/>
                </a:solidFill>
                <a:latin typeface="Montserrat Semi"/>
              </a:rPr>
              <a:t>debug</a:t>
            </a:r>
            <a:r>
              <a:rPr lang="fr-FR" b="1">
                <a:solidFill>
                  <a:srgbClr val="353533"/>
                </a:solidFill>
                <a:latin typeface="Montserrat Semi"/>
              </a:rPr>
              <a:t> réseau avec </a:t>
            </a:r>
            <a:r>
              <a:rPr lang="fr-FR" b="1" err="1">
                <a:solidFill>
                  <a:srgbClr val="353533"/>
                </a:solidFill>
                <a:latin typeface="Montserrat Semi"/>
              </a:rPr>
              <a:t>Powershell</a:t>
            </a:r>
            <a:endParaRPr lang="fr-FR" b="1">
              <a:solidFill>
                <a:srgbClr val="353533"/>
              </a:solidFill>
              <a:latin typeface="Montserrat Semi"/>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t">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#8</a:t>
            </a:r>
            <a:endParaRPr sz="3500">
              <a:latin typeface="Montserrat Light" charset="0"/>
              <a:ea typeface="Montserrat Light" charset="0"/>
              <a:cs typeface="Montserrat Light" charset="0"/>
            </a:endParaRPr>
          </a:p>
        </p:txBody>
      </p:sp>
      <p:pic>
        <p:nvPicPr>
          <p:cNvPr id="3" name="Image 2">
            <a:extLst>
              <a:ext uri="{FF2B5EF4-FFF2-40B4-BE49-F238E27FC236}">
                <a16:creationId xmlns:a16="http://schemas.microsoft.com/office/drawing/2014/main" id="{2CB45830-7978-45C8-ACC9-7EF0AE96CD69}"/>
              </a:ext>
            </a:extLst>
          </p:cNvPr>
          <p:cNvPicPr>
            <a:picLocks noChangeAspect="1"/>
          </p:cNvPicPr>
          <p:nvPr/>
        </p:nvPicPr>
        <p:blipFill>
          <a:blip r:embed="rId3"/>
          <a:stretch>
            <a:fillRect/>
          </a:stretch>
        </p:blipFill>
        <p:spPr>
          <a:xfrm>
            <a:off x="1272358" y="1980270"/>
            <a:ext cx="5872020" cy="4691318"/>
          </a:xfrm>
          <a:prstGeom prst="rect">
            <a:avLst/>
          </a:prstGeom>
        </p:spPr>
      </p:pic>
    </p:spTree>
    <p:extLst>
      <p:ext uri="{BB962C8B-B14F-4D97-AF65-F5344CB8AC3E}">
        <p14:creationId xmlns:p14="http://schemas.microsoft.com/office/powerpoint/2010/main" val="1526542553"/>
      </p:ext>
    </p:extLst>
  </p:cSld>
  <p:clrMapOvr>
    <a:masterClrMapping/>
  </p:clrMapOvr>
  <p:transition spd="slow"/>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99">
            <a:extLst>
              <a:ext uri="{FF2B5EF4-FFF2-40B4-BE49-F238E27FC236}">
                <a16:creationId xmlns:a16="http://schemas.microsoft.com/office/drawing/2014/main" id="{A6B6508F-A2E9-401A-A17A-A085D79BA078}"/>
              </a:ext>
            </a:extLst>
          </p:cNvPr>
          <p:cNvSpPr/>
          <p:nvPr/>
        </p:nvSpPr>
        <p:spPr>
          <a:xfrm>
            <a:off x="1272358" y="1286133"/>
            <a:ext cx="11469026"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marL="317500" indent="-317500" algn="l">
              <a:lnSpc>
                <a:spcPct val="150000"/>
              </a:lnSpc>
              <a:spcBef>
                <a:spcPts val="1500"/>
              </a:spcBef>
              <a:buClr>
                <a:srgbClr val="A4140E"/>
              </a:buClr>
              <a:buSzPct val="120000"/>
              <a:buFontTx/>
              <a:buChar char="☉"/>
              <a:defRPr sz="1800"/>
            </a:pPr>
            <a:r>
              <a:rPr lang="fr-FR" sz="2000" b="1">
                <a:solidFill>
                  <a:srgbClr val="353533"/>
                </a:solidFill>
                <a:latin typeface="Montserrat Light" charset="0"/>
              </a:rPr>
              <a:t>NSLOOKUP</a:t>
            </a:r>
            <a:r>
              <a:rPr lang="fr-FR" sz="2000" b="1">
                <a:solidFill>
                  <a:srgbClr val="353533"/>
                </a:solidFill>
                <a:latin typeface="Montserrat Light" charset="0"/>
                <a:sym typeface="Wingdings" panose="05000000000000000000" pitchFamily="2" charset="2"/>
              </a:rPr>
              <a:t> </a:t>
            </a:r>
            <a:r>
              <a:rPr lang="fr-FR" sz="2000" b="1" err="1">
                <a:solidFill>
                  <a:srgbClr val="353533"/>
                </a:solidFill>
                <a:latin typeface="Montserrat Light" charset="0"/>
                <a:sym typeface="Wingdings" panose="05000000000000000000" pitchFamily="2" charset="2"/>
              </a:rPr>
              <a:t>Resolve-DNSName</a:t>
            </a:r>
            <a:endParaRPr lang="fr-FR" sz="2000" b="1">
              <a:solidFill>
                <a:srgbClr val="353533"/>
              </a:solidFill>
              <a:latin typeface="Montserrat Light"/>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6089B4"/>
              </a:solidFill>
              <a:latin typeface="Consolas"/>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C5C8C6"/>
              </a:solidFill>
              <a:latin typeface="Consolas"/>
              <a:ea typeface="Montserrat Light" charset="0"/>
              <a:cs typeface="Montserrat Light" charset="0"/>
            </a:endParaRPr>
          </a:p>
          <a:p>
            <a:pPr lvl="2" algn="l">
              <a:spcBef>
                <a:spcPts val="1500"/>
              </a:spcBef>
              <a:buClr>
                <a:srgbClr val="A4140E"/>
              </a:buClr>
              <a:buSzPct val="120000"/>
              <a:defRPr sz="1800"/>
            </a:pPr>
            <a:endParaRPr lang="fr-FR" sz="1600">
              <a:solidFill>
                <a:srgbClr val="353533"/>
              </a:solidFill>
              <a:latin typeface="Montserrat Light" charset="0"/>
              <a:ea typeface="Montserrat Light" charset="0"/>
              <a:cs typeface="Montserrat Light" charset="0"/>
            </a:endParaRPr>
          </a:p>
          <a:p>
            <a:pPr lvl="4"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r>
              <a:rPr lang="fr-FR" sz="1800">
                <a:solidFill>
                  <a:srgbClr val="353533"/>
                </a:solidFill>
                <a:latin typeface="Montserrat Light" charset="0"/>
                <a:ea typeface="Montserrat Light" charset="0"/>
                <a:cs typeface="Montserrat Light" charset="0"/>
                <a:sym typeface="Arial"/>
              </a:rPr>
              <a:t>	</a:t>
            </a:r>
            <a:endParaRPr lang="fr-FR" sz="180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72</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a:buNone/>
            </a:pPr>
            <a:r>
              <a:rPr lang="fr-FR" b="1">
                <a:solidFill>
                  <a:srgbClr val="353533"/>
                </a:solidFill>
                <a:latin typeface="Montserrat Semi"/>
              </a:rPr>
              <a:t>Le </a:t>
            </a:r>
            <a:r>
              <a:rPr lang="fr-FR" b="1" err="1">
                <a:solidFill>
                  <a:srgbClr val="353533"/>
                </a:solidFill>
                <a:latin typeface="Montserrat Semi"/>
              </a:rPr>
              <a:t>debug</a:t>
            </a:r>
            <a:r>
              <a:rPr lang="fr-FR" b="1">
                <a:solidFill>
                  <a:srgbClr val="353533"/>
                </a:solidFill>
                <a:latin typeface="Montserrat Semi"/>
              </a:rPr>
              <a:t> réseau avec </a:t>
            </a:r>
            <a:r>
              <a:rPr lang="fr-FR" b="1" err="1">
                <a:solidFill>
                  <a:srgbClr val="353533"/>
                </a:solidFill>
                <a:latin typeface="Montserrat Semi"/>
              </a:rPr>
              <a:t>Powershell</a:t>
            </a:r>
            <a:endParaRPr lang="fr-FR" b="1">
              <a:solidFill>
                <a:srgbClr val="353533"/>
              </a:solidFill>
              <a:latin typeface="Montserrat Semi"/>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t">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#8</a:t>
            </a:r>
            <a:endParaRPr sz="3500">
              <a:latin typeface="Montserrat Light" charset="0"/>
              <a:ea typeface="Montserrat Light" charset="0"/>
              <a:cs typeface="Montserrat Light" charset="0"/>
            </a:endParaRPr>
          </a:p>
        </p:txBody>
      </p:sp>
      <p:pic>
        <p:nvPicPr>
          <p:cNvPr id="2" name="Image 1">
            <a:extLst>
              <a:ext uri="{FF2B5EF4-FFF2-40B4-BE49-F238E27FC236}">
                <a16:creationId xmlns:a16="http://schemas.microsoft.com/office/drawing/2014/main" id="{C84229C3-C05F-4536-96DB-4A3D3764BDFF}"/>
              </a:ext>
            </a:extLst>
          </p:cNvPr>
          <p:cNvPicPr>
            <a:picLocks noChangeAspect="1"/>
          </p:cNvPicPr>
          <p:nvPr/>
        </p:nvPicPr>
        <p:blipFill>
          <a:blip r:embed="rId3"/>
          <a:stretch>
            <a:fillRect/>
          </a:stretch>
        </p:blipFill>
        <p:spPr>
          <a:xfrm>
            <a:off x="1272357" y="2026854"/>
            <a:ext cx="9572847" cy="1579277"/>
          </a:xfrm>
          <a:prstGeom prst="rect">
            <a:avLst/>
          </a:prstGeom>
        </p:spPr>
      </p:pic>
      <p:pic>
        <p:nvPicPr>
          <p:cNvPr id="4" name="Image 3">
            <a:extLst>
              <a:ext uri="{FF2B5EF4-FFF2-40B4-BE49-F238E27FC236}">
                <a16:creationId xmlns:a16="http://schemas.microsoft.com/office/drawing/2014/main" id="{66B0176F-760C-4969-B5B3-973C7B94280A}"/>
              </a:ext>
            </a:extLst>
          </p:cNvPr>
          <p:cNvPicPr>
            <a:picLocks noChangeAspect="1"/>
          </p:cNvPicPr>
          <p:nvPr/>
        </p:nvPicPr>
        <p:blipFill>
          <a:blip r:embed="rId4"/>
          <a:stretch>
            <a:fillRect/>
          </a:stretch>
        </p:blipFill>
        <p:spPr>
          <a:xfrm>
            <a:off x="1272358" y="4001676"/>
            <a:ext cx="10947251" cy="1364144"/>
          </a:xfrm>
          <a:prstGeom prst="rect">
            <a:avLst/>
          </a:prstGeom>
        </p:spPr>
      </p:pic>
    </p:spTree>
    <p:extLst>
      <p:ext uri="{BB962C8B-B14F-4D97-AF65-F5344CB8AC3E}">
        <p14:creationId xmlns:p14="http://schemas.microsoft.com/office/powerpoint/2010/main" val="2557311812"/>
      </p:ext>
    </p:extLst>
  </p:cSld>
  <p:clrMapOvr>
    <a:masterClrMapping/>
  </p:clrMapOvr>
  <p:transition spd="slow"/>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99">
            <a:extLst>
              <a:ext uri="{FF2B5EF4-FFF2-40B4-BE49-F238E27FC236}">
                <a16:creationId xmlns:a16="http://schemas.microsoft.com/office/drawing/2014/main" id="{A6B6508F-A2E9-401A-A17A-A085D79BA078}"/>
              </a:ext>
            </a:extLst>
          </p:cNvPr>
          <p:cNvSpPr/>
          <p:nvPr/>
        </p:nvSpPr>
        <p:spPr>
          <a:xfrm>
            <a:off x="1272358" y="1286133"/>
            <a:ext cx="11469026"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marL="317500" indent="-317500" algn="l">
              <a:lnSpc>
                <a:spcPct val="150000"/>
              </a:lnSpc>
              <a:spcBef>
                <a:spcPts val="1500"/>
              </a:spcBef>
              <a:buClr>
                <a:srgbClr val="A4140E"/>
              </a:buClr>
              <a:buSzPct val="120000"/>
              <a:buFontTx/>
              <a:buChar char="☉"/>
              <a:defRPr sz="1800"/>
            </a:pPr>
            <a:r>
              <a:rPr lang="fr-FR" sz="2000" b="1">
                <a:solidFill>
                  <a:srgbClr val="353533"/>
                </a:solidFill>
                <a:latin typeface="Montserrat Light" charset="0"/>
              </a:rPr>
              <a:t>NETSTAT </a:t>
            </a:r>
            <a:r>
              <a:rPr lang="fr-FR" sz="2000" b="1">
                <a:solidFill>
                  <a:srgbClr val="353533"/>
                </a:solidFill>
                <a:latin typeface="Montserrat Light" charset="0"/>
                <a:sym typeface="Wingdings" panose="05000000000000000000" pitchFamily="2" charset="2"/>
              </a:rPr>
              <a:t> </a:t>
            </a:r>
            <a:r>
              <a:rPr lang="fr-FR" sz="2000" b="1" err="1">
                <a:solidFill>
                  <a:srgbClr val="353533"/>
                </a:solidFill>
                <a:latin typeface="Montserrat Light" charset="0"/>
                <a:sym typeface="Wingdings" panose="05000000000000000000" pitchFamily="2" charset="2"/>
              </a:rPr>
              <a:t>Get-NetTCPConnection</a:t>
            </a:r>
            <a:endParaRPr lang="fr-FR" sz="2000" b="1">
              <a:solidFill>
                <a:srgbClr val="353533"/>
              </a:solidFill>
              <a:latin typeface="Montserrat Light"/>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6089B4"/>
              </a:solidFill>
              <a:latin typeface="Consolas"/>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C5C8C6"/>
              </a:solidFill>
              <a:latin typeface="Consolas"/>
              <a:ea typeface="Montserrat Light" charset="0"/>
              <a:cs typeface="Montserrat Light" charset="0"/>
            </a:endParaRPr>
          </a:p>
          <a:p>
            <a:pPr lvl="2" algn="l">
              <a:spcBef>
                <a:spcPts val="1500"/>
              </a:spcBef>
              <a:buClr>
                <a:srgbClr val="A4140E"/>
              </a:buClr>
              <a:buSzPct val="120000"/>
              <a:defRPr sz="1800"/>
            </a:pPr>
            <a:endParaRPr lang="fr-FR" sz="1600">
              <a:solidFill>
                <a:srgbClr val="353533"/>
              </a:solidFill>
              <a:latin typeface="Montserrat Light" charset="0"/>
              <a:ea typeface="Montserrat Light" charset="0"/>
              <a:cs typeface="Montserrat Light" charset="0"/>
            </a:endParaRPr>
          </a:p>
          <a:p>
            <a:pPr lvl="4"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r>
              <a:rPr lang="fr-FR" sz="1800">
                <a:solidFill>
                  <a:srgbClr val="353533"/>
                </a:solidFill>
                <a:latin typeface="Montserrat Light" charset="0"/>
                <a:ea typeface="Montserrat Light" charset="0"/>
                <a:cs typeface="Montserrat Light" charset="0"/>
                <a:sym typeface="Arial"/>
              </a:rPr>
              <a:t>	</a:t>
            </a:r>
            <a:endParaRPr lang="fr-FR" sz="180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73</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a:buNone/>
            </a:pPr>
            <a:r>
              <a:rPr lang="fr-FR" b="1">
                <a:solidFill>
                  <a:srgbClr val="353533"/>
                </a:solidFill>
                <a:latin typeface="Montserrat Semi"/>
              </a:rPr>
              <a:t>Le </a:t>
            </a:r>
            <a:r>
              <a:rPr lang="fr-FR" b="1" err="1">
                <a:solidFill>
                  <a:srgbClr val="353533"/>
                </a:solidFill>
                <a:latin typeface="Montserrat Semi"/>
              </a:rPr>
              <a:t>debug</a:t>
            </a:r>
            <a:r>
              <a:rPr lang="fr-FR" b="1">
                <a:solidFill>
                  <a:srgbClr val="353533"/>
                </a:solidFill>
                <a:latin typeface="Montserrat Semi"/>
              </a:rPr>
              <a:t> réseau avec </a:t>
            </a:r>
            <a:r>
              <a:rPr lang="fr-FR" b="1" err="1">
                <a:solidFill>
                  <a:srgbClr val="353533"/>
                </a:solidFill>
                <a:latin typeface="Montserrat Semi"/>
              </a:rPr>
              <a:t>Powershell</a:t>
            </a:r>
            <a:endParaRPr lang="fr-FR" b="1">
              <a:solidFill>
                <a:srgbClr val="353533"/>
              </a:solidFill>
              <a:latin typeface="Montserrat Semi"/>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t">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#8</a:t>
            </a:r>
            <a:endParaRPr sz="3500">
              <a:latin typeface="Montserrat Light" charset="0"/>
              <a:ea typeface="Montserrat Light" charset="0"/>
              <a:cs typeface="Montserrat Light" charset="0"/>
            </a:endParaRPr>
          </a:p>
        </p:txBody>
      </p:sp>
      <p:pic>
        <p:nvPicPr>
          <p:cNvPr id="3" name="Image 2">
            <a:extLst>
              <a:ext uri="{FF2B5EF4-FFF2-40B4-BE49-F238E27FC236}">
                <a16:creationId xmlns:a16="http://schemas.microsoft.com/office/drawing/2014/main" id="{A894555A-B74F-4CFD-9A23-9470E6B0B907}"/>
              </a:ext>
            </a:extLst>
          </p:cNvPr>
          <p:cNvPicPr>
            <a:picLocks noChangeAspect="1"/>
          </p:cNvPicPr>
          <p:nvPr/>
        </p:nvPicPr>
        <p:blipFill>
          <a:blip r:embed="rId3"/>
          <a:stretch>
            <a:fillRect/>
          </a:stretch>
        </p:blipFill>
        <p:spPr>
          <a:xfrm>
            <a:off x="1272358" y="1902430"/>
            <a:ext cx="9535856" cy="4582164"/>
          </a:xfrm>
          <a:prstGeom prst="rect">
            <a:avLst/>
          </a:prstGeom>
        </p:spPr>
      </p:pic>
    </p:spTree>
    <p:extLst>
      <p:ext uri="{BB962C8B-B14F-4D97-AF65-F5344CB8AC3E}">
        <p14:creationId xmlns:p14="http://schemas.microsoft.com/office/powerpoint/2010/main" val="2949020418"/>
      </p:ext>
    </p:extLst>
  </p:cSld>
  <p:clrMapOvr>
    <a:masterClrMapping/>
  </p:clrMapOvr>
  <p:transition spd="slow"/>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99">
            <a:extLst>
              <a:ext uri="{FF2B5EF4-FFF2-40B4-BE49-F238E27FC236}">
                <a16:creationId xmlns:a16="http://schemas.microsoft.com/office/drawing/2014/main" id="{A6B6508F-A2E9-401A-A17A-A085D79BA078}"/>
              </a:ext>
            </a:extLst>
          </p:cNvPr>
          <p:cNvSpPr/>
          <p:nvPr/>
        </p:nvSpPr>
        <p:spPr>
          <a:xfrm>
            <a:off x="1272358" y="1286133"/>
            <a:ext cx="11469026"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marL="317500" indent="-317500" algn="l">
              <a:lnSpc>
                <a:spcPct val="150000"/>
              </a:lnSpc>
              <a:spcBef>
                <a:spcPts val="1500"/>
              </a:spcBef>
              <a:buClr>
                <a:srgbClr val="A4140E"/>
              </a:buClr>
              <a:buSzPct val="120000"/>
              <a:buFontTx/>
              <a:buChar char="☉"/>
              <a:defRPr sz="1800"/>
            </a:pPr>
            <a:r>
              <a:rPr lang="fr-FR" sz="2000" b="1">
                <a:solidFill>
                  <a:srgbClr val="353533"/>
                </a:solidFill>
                <a:latin typeface="Montserrat Light" charset="0"/>
              </a:rPr>
              <a:t>NET SHARE </a:t>
            </a:r>
            <a:r>
              <a:rPr lang="fr-FR" sz="2000" b="1">
                <a:solidFill>
                  <a:srgbClr val="353533"/>
                </a:solidFill>
                <a:latin typeface="Montserrat Light" charset="0"/>
                <a:sym typeface="Wingdings" panose="05000000000000000000" pitchFamily="2" charset="2"/>
              </a:rPr>
              <a:t> </a:t>
            </a:r>
            <a:r>
              <a:rPr lang="fr-FR" sz="2000" b="1" err="1">
                <a:solidFill>
                  <a:srgbClr val="353533"/>
                </a:solidFill>
                <a:latin typeface="Montserrat Light" charset="0"/>
                <a:sym typeface="Wingdings" panose="05000000000000000000" pitchFamily="2" charset="2"/>
              </a:rPr>
              <a:t>Get-SMBShare</a:t>
            </a:r>
            <a:endParaRPr lang="fr-FR" sz="2000" b="1">
              <a:solidFill>
                <a:srgbClr val="353533"/>
              </a:solidFill>
              <a:latin typeface="Montserrat Light"/>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6089B4"/>
              </a:solidFill>
              <a:latin typeface="Consolas"/>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C5C8C6"/>
              </a:solidFill>
              <a:latin typeface="Consolas"/>
              <a:ea typeface="Montserrat Light" charset="0"/>
              <a:cs typeface="Montserrat Light" charset="0"/>
            </a:endParaRPr>
          </a:p>
          <a:p>
            <a:pPr lvl="2" algn="l">
              <a:spcBef>
                <a:spcPts val="1500"/>
              </a:spcBef>
              <a:buClr>
                <a:srgbClr val="A4140E"/>
              </a:buClr>
              <a:buSzPct val="120000"/>
              <a:defRPr sz="1800"/>
            </a:pPr>
            <a:endParaRPr lang="fr-FR" sz="1600">
              <a:solidFill>
                <a:srgbClr val="353533"/>
              </a:solidFill>
              <a:latin typeface="Montserrat Light" charset="0"/>
              <a:ea typeface="Montserrat Light" charset="0"/>
              <a:cs typeface="Montserrat Light" charset="0"/>
            </a:endParaRPr>
          </a:p>
          <a:p>
            <a:pPr lvl="4"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r>
              <a:rPr lang="fr-FR" sz="1800">
                <a:solidFill>
                  <a:srgbClr val="353533"/>
                </a:solidFill>
                <a:latin typeface="Montserrat Light" charset="0"/>
                <a:ea typeface="Montserrat Light" charset="0"/>
                <a:cs typeface="Montserrat Light" charset="0"/>
                <a:sym typeface="Arial"/>
              </a:rPr>
              <a:t>	</a:t>
            </a:r>
            <a:endParaRPr lang="fr-FR" sz="180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74</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a:buNone/>
            </a:pPr>
            <a:r>
              <a:rPr lang="fr-FR" b="1">
                <a:solidFill>
                  <a:srgbClr val="353533"/>
                </a:solidFill>
                <a:latin typeface="Montserrat Semi"/>
              </a:rPr>
              <a:t>Le </a:t>
            </a:r>
            <a:r>
              <a:rPr lang="fr-FR" b="1" err="1">
                <a:solidFill>
                  <a:srgbClr val="353533"/>
                </a:solidFill>
                <a:latin typeface="Montserrat Semi"/>
              </a:rPr>
              <a:t>debug</a:t>
            </a:r>
            <a:r>
              <a:rPr lang="fr-FR" b="1">
                <a:solidFill>
                  <a:srgbClr val="353533"/>
                </a:solidFill>
                <a:latin typeface="Montserrat Semi"/>
              </a:rPr>
              <a:t> réseau avec </a:t>
            </a:r>
            <a:r>
              <a:rPr lang="fr-FR" b="1" err="1">
                <a:solidFill>
                  <a:srgbClr val="353533"/>
                </a:solidFill>
                <a:latin typeface="Montserrat Semi"/>
              </a:rPr>
              <a:t>Powershell</a:t>
            </a:r>
            <a:endParaRPr lang="fr-FR" b="1">
              <a:solidFill>
                <a:srgbClr val="353533"/>
              </a:solidFill>
              <a:latin typeface="Montserrat Semi"/>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t">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#8</a:t>
            </a:r>
            <a:endParaRPr sz="3500">
              <a:latin typeface="Montserrat Light" charset="0"/>
              <a:ea typeface="Montserrat Light" charset="0"/>
              <a:cs typeface="Montserrat Light" charset="0"/>
            </a:endParaRPr>
          </a:p>
        </p:txBody>
      </p:sp>
      <p:pic>
        <p:nvPicPr>
          <p:cNvPr id="2" name="Image 1">
            <a:extLst>
              <a:ext uri="{FF2B5EF4-FFF2-40B4-BE49-F238E27FC236}">
                <a16:creationId xmlns:a16="http://schemas.microsoft.com/office/drawing/2014/main" id="{6F535D7E-F041-4A9A-B971-3F22ADAD05FC}"/>
              </a:ext>
            </a:extLst>
          </p:cNvPr>
          <p:cNvPicPr>
            <a:picLocks noChangeAspect="1"/>
          </p:cNvPicPr>
          <p:nvPr/>
        </p:nvPicPr>
        <p:blipFill>
          <a:blip r:embed="rId3"/>
          <a:stretch>
            <a:fillRect/>
          </a:stretch>
        </p:blipFill>
        <p:spPr>
          <a:xfrm>
            <a:off x="1272358" y="1932439"/>
            <a:ext cx="7716942" cy="2609415"/>
          </a:xfrm>
          <a:prstGeom prst="rect">
            <a:avLst/>
          </a:prstGeom>
        </p:spPr>
      </p:pic>
    </p:spTree>
    <p:extLst>
      <p:ext uri="{BB962C8B-B14F-4D97-AF65-F5344CB8AC3E}">
        <p14:creationId xmlns:p14="http://schemas.microsoft.com/office/powerpoint/2010/main" val="3151511258"/>
      </p:ext>
    </p:extLst>
  </p:cSld>
  <p:clrMapOvr>
    <a:masterClrMapping/>
  </p:clrMapOvr>
  <p:transition spd="slow"/>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99">
            <a:extLst>
              <a:ext uri="{FF2B5EF4-FFF2-40B4-BE49-F238E27FC236}">
                <a16:creationId xmlns:a16="http://schemas.microsoft.com/office/drawing/2014/main" id="{A6B6508F-A2E9-401A-A17A-A085D79BA078}"/>
              </a:ext>
            </a:extLst>
          </p:cNvPr>
          <p:cNvSpPr/>
          <p:nvPr/>
        </p:nvSpPr>
        <p:spPr>
          <a:xfrm>
            <a:off x="1272358" y="1286133"/>
            <a:ext cx="11469026"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marL="317500" indent="-317500" algn="l">
              <a:lnSpc>
                <a:spcPct val="150000"/>
              </a:lnSpc>
              <a:spcBef>
                <a:spcPts val="1500"/>
              </a:spcBef>
              <a:buClr>
                <a:srgbClr val="A4140E"/>
              </a:buClr>
              <a:buSzPct val="120000"/>
              <a:buFontTx/>
              <a:buChar char="☉"/>
              <a:defRPr sz="1800"/>
            </a:pPr>
            <a:r>
              <a:rPr lang="fr-FR" sz="2000" b="1">
                <a:solidFill>
                  <a:srgbClr val="353533"/>
                </a:solidFill>
                <a:latin typeface="Montserrat Light" charset="0"/>
              </a:rPr>
              <a:t>ROUTE PRINT </a:t>
            </a:r>
            <a:r>
              <a:rPr lang="fr-FR" sz="2000" b="1">
                <a:solidFill>
                  <a:srgbClr val="353533"/>
                </a:solidFill>
                <a:latin typeface="Montserrat Light" charset="0"/>
                <a:sym typeface="Wingdings" panose="05000000000000000000" pitchFamily="2" charset="2"/>
              </a:rPr>
              <a:t> </a:t>
            </a:r>
            <a:r>
              <a:rPr lang="fr-FR" sz="2000" b="1" err="1">
                <a:solidFill>
                  <a:srgbClr val="353533"/>
                </a:solidFill>
                <a:latin typeface="Montserrat Light" charset="0"/>
                <a:sym typeface="Wingdings" panose="05000000000000000000" pitchFamily="2" charset="2"/>
              </a:rPr>
              <a:t>Get-NetRoute</a:t>
            </a:r>
            <a:endParaRPr lang="fr-FR" sz="2000" b="1">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endParaRPr lang="fr-FR" sz="2000" b="1">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endParaRPr lang="fr-FR" sz="2000" b="1">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endParaRPr lang="fr-FR" sz="2000" b="1">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endParaRPr lang="fr-FR" sz="2000" b="1">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endParaRPr lang="fr-FR" sz="2000" b="1">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endParaRPr lang="fr-FR" sz="2000" b="1">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endParaRPr lang="fr-FR" sz="2000" b="1">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endParaRPr lang="fr-FR" sz="2000" b="1">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r>
              <a:rPr lang="fr-FR" sz="2000" b="1">
                <a:solidFill>
                  <a:srgbClr val="353533"/>
                </a:solidFill>
                <a:latin typeface="Montserrat Light"/>
              </a:rPr>
              <a:t>ROUTE ADD </a:t>
            </a:r>
            <a:r>
              <a:rPr lang="fr-FR" sz="2000" b="1">
                <a:solidFill>
                  <a:srgbClr val="353533"/>
                </a:solidFill>
                <a:latin typeface="Montserrat Light"/>
                <a:sym typeface="Wingdings" panose="05000000000000000000" pitchFamily="2" charset="2"/>
              </a:rPr>
              <a:t> New-</a:t>
            </a:r>
            <a:r>
              <a:rPr lang="fr-FR" sz="2000" b="1" err="1">
                <a:solidFill>
                  <a:srgbClr val="353533"/>
                </a:solidFill>
                <a:latin typeface="Montserrat Light"/>
                <a:sym typeface="Wingdings" panose="05000000000000000000" pitchFamily="2" charset="2"/>
              </a:rPr>
              <a:t>NetRoute</a:t>
            </a:r>
            <a:endParaRPr lang="fr-FR" sz="2000" b="1">
              <a:solidFill>
                <a:srgbClr val="353533"/>
              </a:solidFill>
              <a:latin typeface="Montserrat Light"/>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6089B4"/>
              </a:solidFill>
              <a:latin typeface="Consolas"/>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C5C8C6"/>
              </a:solidFill>
              <a:latin typeface="Consolas"/>
              <a:ea typeface="Montserrat Light" charset="0"/>
              <a:cs typeface="Montserrat Light" charset="0"/>
            </a:endParaRPr>
          </a:p>
          <a:p>
            <a:pPr lvl="2" algn="l">
              <a:spcBef>
                <a:spcPts val="1500"/>
              </a:spcBef>
              <a:buClr>
                <a:srgbClr val="A4140E"/>
              </a:buClr>
              <a:buSzPct val="120000"/>
              <a:defRPr sz="1800"/>
            </a:pPr>
            <a:endParaRPr lang="fr-FR" sz="1600">
              <a:solidFill>
                <a:srgbClr val="353533"/>
              </a:solidFill>
              <a:latin typeface="Montserrat Light" charset="0"/>
              <a:ea typeface="Montserrat Light" charset="0"/>
              <a:cs typeface="Montserrat Light" charset="0"/>
            </a:endParaRPr>
          </a:p>
          <a:p>
            <a:pPr lvl="4"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r>
              <a:rPr lang="fr-FR" sz="1800">
                <a:solidFill>
                  <a:srgbClr val="353533"/>
                </a:solidFill>
                <a:latin typeface="Montserrat Light" charset="0"/>
                <a:ea typeface="Montserrat Light" charset="0"/>
                <a:cs typeface="Montserrat Light" charset="0"/>
                <a:sym typeface="Arial"/>
              </a:rPr>
              <a:t>	</a:t>
            </a:r>
            <a:endParaRPr lang="fr-FR" sz="180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75</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a:buNone/>
            </a:pPr>
            <a:r>
              <a:rPr lang="fr-FR" b="1">
                <a:solidFill>
                  <a:srgbClr val="353533"/>
                </a:solidFill>
                <a:latin typeface="Montserrat Semi"/>
              </a:rPr>
              <a:t>Le </a:t>
            </a:r>
            <a:r>
              <a:rPr lang="fr-FR" b="1" err="1">
                <a:solidFill>
                  <a:srgbClr val="353533"/>
                </a:solidFill>
                <a:latin typeface="Montserrat Semi"/>
              </a:rPr>
              <a:t>debug</a:t>
            </a:r>
            <a:r>
              <a:rPr lang="fr-FR" b="1">
                <a:solidFill>
                  <a:srgbClr val="353533"/>
                </a:solidFill>
                <a:latin typeface="Montserrat Semi"/>
              </a:rPr>
              <a:t> réseau avec </a:t>
            </a:r>
            <a:r>
              <a:rPr lang="fr-FR" b="1" err="1">
                <a:solidFill>
                  <a:srgbClr val="353533"/>
                </a:solidFill>
                <a:latin typeface="Montserrat Semi"/>
              </a:rPr>
              <a:t>Powershell</a:t>
            </a:r>
            <a:endParaRPr lang="fr-FR" b="1">
              <a:solidFill>
                <a:srgbClr val="353533"/>
              </a:solidFill>
              <a:latin typeface="Montserrat Semi"/>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t">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#8</a:t>
            </a:r>
            <a:endParaRPr sz="3500">
              <a:latin typeface="Montserrat Light" charset="0"/>
              <a:ea typeface="Montserrat Light" charset="0"/>
              <a:cs typeface="Montserrat Light" charset="0"/>
            </a:endParaRPr>
          </a:p>
        </p:txBody>
      </p:sp>
      <p:pic>
        <p:nvPicPr>
          <p:cNvPr id="3" name="Image 2">
            <a:extLst>
              <a:ext uri="{FF2B5EF4-FFF2-40B4-BE49-F238E27FC236}">
                <a16:creationId xmlns:a16="http://schemas.microsoft.com/office/drawing/2014/main" id="{5F85B89B-74F3-4712-AF25-9E06E59ACC78}"/>
              </a:ext>
            </a:extLst>
          </p:cNvPr>
          <p:cNvPicPr>
            <a:picLocks noChangeAspect="1"/>
          </p:cNvPicPr>
          <p:nvPr/>
        </p:nvPicPr>
        <p:blipFill>
          <a:blip r:embed="rId3"/>
          <a:stretch>
            <a:fillRect/>
          </a:stretch>
        </p:blipFill>
        <p:spPr>
          <a:xfrm>
            <a:off x="1272358" y="1775653"/>
            <a:ext cx="8063193" cy="4778188"/>
          </a:xfrm>
          <a:prstGeom prst="rect">
            <a:avLst/>
          </a:prstGeom>
        </p:spPr>
      </p:pic>
      <p:pic>
        <p:nvPicPr>
          <p:cNvPr id="5" name="Image 4">
            <a:extLst>
              <a:ext uri="{FF2B5EF4-FFF2-40B4-BE49-F238E27FC236}">
                <a16:creationId xmlns:a16="http://schemas.microsoft.com/office/drawing/2014/main" id="{57249F27-AC34-4429-A85C-88947C0CFBAC}"/>
              </a:ext>
            </a:extLst>
          </p:cNvPr>
          <p:cNvPicPr>
            <a:picLocks noChangeAspect="1"/>
          </p:cNvPicPr>
          <p:nvPr/>
        </p:nvPicPr>
        <p:blipFill>
          <a:blip r:embed="rId4"/>
          <a:stretch>
            <a:fillRect/>
          </a:stretch>
        </p:blipFill>
        <p:spPr>
          <a:xfrm>
            <a:off x="1272357" y="7797521"/>
            <a:ext cx="11515469" cy="370034"/>
          </a:xfrm>
          <a:prstGeom prst="rect">
            <a:avLst/>
          </a:prstGeom>
        </p:spPr>
      </p:pic>
    </p:spTree>
    <p:extLst>
      <p:ext uri="{BB962C8B-B14F-4D97-AF65-F5344CB8AC3E}">
        <p14:creationId xmlns:p14="http://schemas.microsoft.com/office/powerpoint/2010/main" val="192322023"/>
      </p:ext>
    </p:extLst>
  </p:cSld>
  <p:clrMapOvr>
    <a:masterClrMapping/>
  </p:clrMapOvr>
  <p:transition spd="slow"/>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99">
            <a:extLst>
              <a:ext uri="{FF2B5EF4-FFF2-40B4-BE49-F238E27FC236}">
                <a16:creationId xmlns:a16="http://schemas.microsoft.com/office/drawing/2014/main" id="{A6B6508F-A2E9-401A-A17A-A085D79BA078}"/>
              </a:ext>
            </a:extLst>
          </p:cNvPr>
          <p:cNvSpPr/>
          <p:nvPr/>
        </p:nvSpPr>
        <p:spPr>
          <a:xfrm>
            <a:off x="1272358" y="1286133"/>
            <a:ext cx="11469026"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marL="317500" indent="-317500" algn="l">
              <a:lnSpc>
                <a:spcPct val="150000"/>
              </a:lnSpc>
              <a:spcBef>
                <a:spcPts val="1500"/>
              </a:spcBef>
              <a:buClr>
                <a:srgbClr val="A4140E"/>
              </a:buClr>
              <a:buSzPct val="120000"/>
              <a:buFontTx/>
              <a:buChar char="☉"/>
              <a:defRPr sz="1800"/>
            </a:pPr>
            <a:r>
              <a:rPr lang="fr-FR" sz="2000" b="1">
                <a:solidFill>
                  <a:srgbClr val="353533"/>
                </a:solidFill>
                <a:latin typeface="Montserrat Light" charset="0"/>
              </a:rPr>
              <a:t>Gestion du Firewall</a:t>
            </a:r>
          </a:p>
          <a:p>
            <a:pPr marL="342900" indent="-342900" algn="l">
              <a:lnSpc>
                <a:spcPct val="150000"/>
              </a:lnSpc>
              <a:spcBef>
                <a:spcPts val="1500"/>
              </a:spcBef>
              <a:buClr>
                <a:srgbClr val="A4140E"/>
              </a:buClr>
              <a:buSzPct val="120000"/>
              <a:buFont typeface="Wingdings" panose="05000000000000000000" pitchFamily="2" charset="2"/>
              <a:buChar char="§"/>
              <a:defRPr sz="1800"/>
            </a:pPr>
            <a:r>
              <a:rPr lang="fr-FR" sz="2000">
                <a:solidFill>
                  <a:srgbClr val="353533"/>
                </a:solidFill>
                <a:latin typeface="Montserrat Light" charset="0"/>
                <a:sym typeface="Wingdings" panose="05000000000000000000" pitchFamily="2" charset="2"/>
              </a:rPr>
              <a:t>Créer une règle : </a:t>
            </a:r>
          </a:p>
          <a:p>
            <a:pPr marL="317500" indent="-317500" algn="l">
              <a:lnSpc>
                <a:spcPct val="150000"/>
              </a:lnSpc>
              <a:spcBef>
                <a:spcPts val="1500"/>
              </a:spcBef>
              <a:buClr>
                <a:srgbClr val="A4140E"/>
              </a:buClr>
              <a:buSzPct val="120000"/>
              <a:buFontTx/>
              <a:buChar char="☉"/>
              <a:defRPr sz="1800"/>
            </a:pPr>
            <a:endParaRPr lang="fr-FR" sz="2000" b="1">
              <a:solidFill>
                <a:srgbClr val="353533"/>
              </a:solidFill>
              <a:latin typeface="Montserrat Light" charset="0"/>
              <a:sym typeface="Wingdings" panose="05000000000000000000" pitchFamily="2" charset="2"/>
            </a:endParaRPr>
          </a:p>
          <a:p>
            <a:pPr marL="342900" indent="-342900" algn="l">
              <a:lnSpc>
                <a:spcPct val="150000"/>
              </a:lnSpc>
              <a:spcBef>
                <a:spcPts val="1500"/>
              </a:spcBef>
              <a:buClr>
                <a:srgbClr val="A4140E"/>
              </a:buClr>
              <a:buSzPct val="120000"/>
              <a:buFont typeface="Wingdings" panose="05000000000000000000" pitchFamily="2" charset="2"/>
              <a:buChar char="§"/>
              <a:defRPr sz="1800"/>
            </a:pPr>
            <a:r>
              <a:rPr lang="fr-FR" sz="2000">
                <a:solidFill>
                  <a:srgbClr val="353533"/>
                </a:solidFill>
                <a:latin typeface="Montserrat Light" charset="0"/>
                <a:sym typeface="Wingdings" panose="05000000000000000000" pitchFamily="2" charset="2"/>
              </a:rPr>
              <a:t>Modifier une règle : </a:t>
            </a:r>
          </a:p>
          <a:p>
            <a:pPr marL="317500" indent="-317500" algn="l">
              <a:lnSpc>
                <a:spcPct val="150000"/>
              </a:lnSpc>
              <a:spcBef>
                <a:spcPts val="1500"/>
              </a:spcBef>
              <a:buClr>
                <a:srgbClr val="A4140E"/>
              </a:buClr>
              <a:buSzPct val="120000"/>
              <a:buFontTx/>
              <a:buChar char="☉"/>
              <a:defRPr sz="1800"/>
            </a:pPr>
            <a:endParaRPr lang="fr-FR" sz="2000" b="1">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endParaRPr lang="fr-FR" sz="2000" b="1">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endParaRPr lang="fr-FR" sz="2000" b="1">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endParaRPr lang="fr-FR" sz="2000" b="1">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endParaRPr lang="fr-FR" sz="2000" b="1">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endParaRPr lang="fr-FR" sz="2000" b="1">
              <a:solidFill>
                <a:srgbClr val="353533"/>
              </a:solidFill>
              <a:latin typeface="Montserrat Light" charset="0"/>
              <a:sym typeface="Wingdings" panose="05000000000000000000" pitchFamily="2" charset="2"/>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6089B4"/>
              </a:solidFill>
              <a:latin typeface="Consolas"/>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C5C8C6"/>
              </a:solidFill>
              <a:latin typeface="Consolas"/>
              <a:ea typeface="Montserrat Light" charset="0"/>
              <a:cs typeface="Montserrat Light" charset="0"/>
            </a:endParaRPr>
          </a:p>
          <a:p>
            <a:pPr lvl="2" algn="l">
              <a:spcBef>
                <a:spcPts val="1500"/>
              </a:spcBef>
              <a:buClr>
                <a:srgbClr val="A4140E"/>
              </a:buClr>
              <a:buSzPct val="120000"/>
              <a:defRPr sz="1800"/>
            </a:pPr>
            <a:endParaRPr lang="fr-FR" sz="1600">
              <a:solidFill>
                <a:srgbClr val="353533"/>
              </a:solidFill>
              <a:latin typeface="Montserrat Light" charset="0"/>
              <a:ea typeface="Montserrat Light" charset="0"/>
              <a:cs typeface="Montserrat Light" charset="0"/>
            </a:endParaRPr>
          </a:p>
          <a:p>
            <a:pPr lvl="4"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r>
              <a:rPr lang="fr-FR" sz="1800">
                <a:solidFill>
                  <a:srgbClr val="353533"/>
                </a:solidFill>
                <a:latin typeface="Montserrat Light" charset="0"/>
                <a:ea typeface="Montserrat Light" charset="0"/>
                <a:cs typeface="Montserrat Light" charset="0"/>
                <a:sym typeface="Arial"/>
              </a:rPr>
              <a:t>	</a:t>
            </a:r>
            <a:endParaRPr lang="fr-FR" sz="180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76</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a:buNone/>
            </a:pPr>
            <a:r>
              <a:rPr lang="fr-FR" b="1">
                <a:solidFill>
                  <a:srgbClr val="353533"/>
                </a:solidFill>
                <a:latin typeface="Montserrat Semi"/>
              </a:rPr>
              <a:t>Le </a:t>
            </a:r>
            <a:r>
              <a:rPr lang="fr-FR" b="1" err="1">
                <a:solidFill>
                  <a:srgbClr val="353533"/>
                </a:solidFill>
                <a:latin typeface="Montserrat Semi"/>
              </a:rPr>
              <a:t>debug</a:t>
            </a:r>
            <a:r>
              <a:rPr lang="fr-FR" b="1">
                <a:solidFill>
                  <a:srgbClr val="353533"/>
                </a:solidFill>
                <a:latin typeface="Montserrat Semi"/>
              </a:rPr>
              <a:t> réseau avec </a:t>
            </a:r>
            <a:r>
              <a:rPr lang="fr-FR" b="1" err="1">
                <a:solidFill>
                  <a:srgbClr val="353533"/>
                </a:solidFill>
                <a:latin typeface="Montserrat Semi"/>
              </a:rPr>
              <a:t>Powershell</a:t>
            </a:r>
            <a:endParaRPr lang="fr-FR" b="1">
              <a:solidFill>
                <a:srgbClr val="353533"/>
              </a:solidFill>
              <a:latin typeface="Montserrat Semi"/>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t">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#8</a:t>
            </a:r>
            <a:endParaRPr sz="3500">
              <a:latin typeface="Montserrat Light" charset="0"/>
              <a:ea typeface="Montserrat Light" charset="0"/>
              <a:cs typeface="Montserrat Light" charset="0"/>
            </a:endParaRPr>
          </a:p>
        </p:txBody>
      </p:sp>
      <p:sp>
        <p:nvSpPr>
          <p:cNvPr id="9" name="ZoneTexte 8">
            <a:extLst>
              <a:ext uri="{FF2B5EF4-FFF2-40B4-BE49-F238E27FC236}">
                <a16:creationId xmlns:a16="http://schemas.microsoft.com/office/drawing/2014/main" id="{68AA15D7-5796-41DB-A242-FF85E6A8D537}"/>
              </a:ext>
            </a:extLst>
          </p:cNvPr>
          <p:cNvSpPr txBox="1"/>
          <p:nvPr/>
        </p:nvSpPr>
        <p:spPr>
          <a:xfrm>
            <a:off x="1272357" y="2728881"/>
            <a:ext cx="11515469" cy="318036"/>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fr-FR" sz="1400">
                <a:solidFill>
                  <a:srgbClr val="9872A2"/>
                </a:solidFill>
                <a:latin typeface="Consolas" panose="020B0609020204030204" pitchFamily="49" charset="0"/>
              </a:rPr>
              <a:t>New-</a:t>
            </a:r>
            <a:r>
              <a:rPr lang="fr-FR" sz="1400" err="1">
                <a:solidFill>
                  <a:srgbClr val="9872A2"/>
                </a:solidFill>
                <a:latin typeface="Consolas" panose="020B0609020204030204" pitchFamily="49" charset="0"/>
              </a:rPr>
              <a:t>NetFirewallRule</a:t>
            </a:r>
            <a:r>
              <a:rPr lang="fr-FR" sz="1400">
                <a:solidFill>
                  <a:srgbClr val="C5C8C6"/>
                </a:solidFill>
                <a:latin typeface="Consolas" panose="020B0609020204030204" pitchFamily="49" charset="0"/>
              </a:rPr>
              <a:t> </a:t>
            </a:r>
            <a:r>
              <a:rPr lang="fr-FR" sz="1400">
                <a:solidFill>
                  <a:srgbClr val="676867"/>
                </a:solidFill>
                <a:latin typeface="Consolas" panose="020B0609020204030204" pitchFamily="49" charset="0"/>
              </a:rPr>
              <a:t>-</a:t>
            </a:r>
            <a:r>
              <a:rPr lang="fr-FR" sz="1400" err="1">
                <a:solidFill>
                  <a:srgbClr val="C5C8C6"/>
                </a:solidFill>
                <a:latin typeface="Consolas" panose="020B0609020204030204" pitchFamily="49" charset="0"/>
              </a:rPr>
              <a:t>DisplayName</a:t>
            </a:r>
            <a:r>
              <a:rPr lang="fr-FR" sz="1400">
                <a:solidFill>
                  <a:srgbClr val="C5C8C6"/>
                </a:solidFill>
                <a:latin typeface="Consolas" panose="020B0609020204030204" pitchFamily="49" charset="0"/>
              </a:rPr>
              <a:t> </a:t>
            </a:r>
            <a:r>
              <a:rPr lang="fr-FR" sz="1400">
                <a:solidFill>
                  <a:srgbClr val="9AA83A"/>
                </a:solidFill>
                <a:latin typeface="Consolas" panose="020B0609020204030204" pitchFamily="49" charset="0"/>
              </a:rPr>
              <a:t>"BlockWeb80"</a:t>
            </a:r>
            <a:r>
              <a:rPr lang="fr-FR" sz="1400">
                <a:solidFill>
                  <a:srgbClr val="C5C8C6"/>
                </a:solidFill>
                <a:latin typeface="Consolas" panose="020B0609020204030204" pitchFamily="49" charset="0"/>
              </a:rPr>
              <a:t> </a:t>
            </a:r>
            <a:r>
              <a:rPr lang="fr-FR" sz="1400">
                <a:solidFill>
                  <a:srgbClr val="676867"/>
                </a:solidFill>
                <a:latin typeface="Consolas" panose="020B0609020204030204" pitchFamily="49" charset="0"/>
              </a:rPr>
              <a:t>-</a:t>
            </a:r>
            <a:r>
              <a:rPr lang="fr-FR" sz="1400">
                <a:solidFill>
                  <a:srgbClr val="C5C8C6"/>
                </a:solidFill>
                <a:latin typeface="Consolas" panose="020B0609020204030204" pitchFamily="49" charset="0"/>
              </a:rPr>
              <a:t>Direction </a:t>
            </a:r>
            <a:r>
              <a:rPr lang="fr-FR" sz="1400" err="1">
                <a:solidFill>
                  <a:srgbClr val="C5C8C6"/>
                </a:solidFill>
                <a:latin typeface="Consolas" panose="020B0609020204030204" pitchFamily="49" charset="0"/>
              </a:rPr>
              <a:t>Outbound</a:t>
            </a:r>
            <a:r>
              <a:rPr lang="fr-FR" sz="1400">
                <a:solidFill>
                  <a:srgbClr val="C5C8C6"/>
                </a:solidFill>
                <a:latin typeface="Consolas" panose="020B0609020204030204" pitchFamily="49" charset="0"/>
              </a:rPr>
              <a:t> </a:t>
            </a:r>
            <a:r>
              <a:rPr lang="fr-FR" sz="1400">
                <a:solidFill>
                  <a:srgbClr val="676867"/>
                </a:solidFill>
                <a:latin typeface="Consolas" panose="020B0609020204030204" pitchFamily="49" charset="0"/>
              </a:rPr>
              <a:t>-</a:t>
            </a:r>
            <a:r>
              <a:rPr lang="fr-FR" sz="1400" err="1">
                <a:solidFill>
                  <a:srgbClr val="C5C8C6"/>
                </a:solidFill>
                <a:latin typeface="Consolas" panose="020B0609020204030204" pitchFamily="49" charset="0"/>
              </a:rPr>
              <a:t>LocalPort</a:t>
            </a:r>
            <a:r>
              <a:rPr lang="fr-FR" sz="1400">
                <a:solidFill>
                  <a:srgbClr val="C5C8C6"/>
                </a:solidFill>
                <a:latin typeface="Consolas" panose="020B0609020204030204" pitchFamily="49" charset="0"/>
              </a:rPr>
              <a:t> </a:t>
            </a:r>
            <a:r>
              <a:rPr lang="fr-FR" sz="1400">
                <a:solidFill>
                  <a:srgbClr val="C7444A"/>
                </a:solidFill>
                <a:latin typeface="Consolas" panose="020B0609020204030204" pitchFamily="49" charset="0"/>
              </a:rPr>
              <a:t>80</a:t>
            </a:r>
            <a:r>
              <a:rPr lang="fr-FR" sz="1400">
                <a:solidFill>
                  <a:srgbClr val="C5C8C6"/>
                </a:solidFill>
                <a:latin typeface="Consolas" panose="020B0609020204030204" pitchFamily="49" charset="0"/>
              </a:rPr>
              <a:t> </a:t>
            </a:r>
            <a:r>
              <a:rPr lang="fr-FR" sz="1400">
                <a:solidFill>
                  <a:srgbClr val="676867"/>
                </a:solidFill>
                <a:latin typeface="Consolas" panose="020B0609020204030204" pitchFamily="49" charset="0"/>
              </a:rPr>
              <a:t>-</a:t>
            </a:r>
            <a:r>
              <a:rPr lang="fr-FR" sz="1400">
                <a:solidFill>
                  <a:srgbClr val="C5C8C6"/>
                </a:solidFill>
                <a:latin typeface="Consolas" panose="020B0609020204030204" pitchFamily="49" charset="0"/>
              </a:rPr>
              <a:t>Protocol TCP </a:t>
            </a:r>
            <a:r>
              <a:rPr lang="fr-FR" sz="1400">
                <a:solidFill>
                  <a:srgbClr val="676867"/>
                </a:solidFill>
                <a:latin typeface="Consolas" panose="020B0609020204030204" pitchFamily="49" charset="0"/>
              </a:rPr>
              <a:t>-</a:t>
            </a:r>
            <a:r>
              <a:rPr lang="fr-FR" sz="1400">
                <a:solidFill>
                  <a:srgbClr val="C5C8C6"/>
                </a:solidFill>
                <a:latin typeface="Consolas" panose="020B0609020204030204" pitchFamily="49" charset="0"/>
              </a:rPr>
              <a:t>Action Block</a:t>
            </a:r>
          </a:p>
        </p:txBody>
      </p:sp>
      <p:sp>
        <p:nvSpPr>
          <p:cNvPr id="10" name="ZoneTexte 9">
            <a:extLst>
              <a:ext uri="{FF2B5EF4-FFF2-40B4-BE49-F238E27FC236}">
                <a16:creationId xmlns:a16="http://schemas.microsoft.com/office/drawing/2014/main" id="{FF37427F-314F-4C27-B528-1C794DEA3BAA}"/>
              </a:ext>
            </a:extLst>
          </p:cNvPr>
          <p:cNvSpPr txBox="1"/>
          <p:nvPr/>
        </p:nvSpPr>
        <p:spPr>
          <a:xfrm>
            <a:off x="1272357" y="4026018"/>
            <a:ext cx="10302022" cy="318036"/>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1400">
                <a:solidFill>
                  <a:srgbClr val="9872A2"/>
                </a:solidFill>
                <a:latin typeface="Consolas" panose="020B0609020204030204" pitchFamily="49" charset="0"/>
              </a:rPr>
              <a:t>Set-NetFirewallRule</a:t>
            </a:r>
            <a:r>
              <a:rPr lang="en-US" sz="1400">
                <a:solidFill>
                  <a:srgbClr val="C5C8C6"/>
                </a:solidFill>
                <a:latin typeface="Consolas" panose="020B0609020204030204" pitchFamily="49" charset="0"/>
              </a:rPr>
              <a:t> </a:t>
            </a:r>
            <a:r>
              <a:rPr lang="en-US" sz="1400">
                <a:solidFill>
                  <a:srgbClr val="676867"/>
                </a:solidFill>
                <a:latin typeface="Consolas" panose="020B0609020204030204" pitchFamily="49" charset="0"/>
              </a:rPr>
              <a:t>-</a:t>
            </a:r>
            <a:r>
              <a:rPr lang="en-US" sz="1400">
                <a:solidFill>
                  <a:srgbClr val="C5C8C6"/>
                </a:solidFill>
                <a:latin typeface="Consolas" panose="020B0609020204030204" pitchFamily="49" charset="0"/>
              </a:rPr>
              <a:t>DisplayName </a:t>
            </a:r>
            <a:r>
              <a:rPr lang="en-US" sz="1400">
                <a:solidFill>
                  <a:srgbClr val="9AA83A"/>
                </a:solidFill>
                <a:latin typeface="Consolas" panose="020B0609020204030204" pitchFamily="49" charset="0"/>
              </a:rPr>
              <a:t>"BlockWeb80"</a:t>
            </a:r>
            <a:r>
              <a:rPr lang="en-US" sz="1400">
                <a:solidFill>
                  <a:srgbClr val="C5C8C6"/>
                </a:solidFill>
                <a:latin typeface="Consolas" panose="020B0609020204030204" pitchFamily="49" charset="0"/>
              </a:rPr>
              <a:t> –Enable </a:t>
            </a:r>
            <a:r>
              <a:rPr lang="en-US" sz="1400">
                <a:solidFill>
                  <a:srgbClr val="676867"/>
                </a:solidFill>
                <a:latin typeface="Consolas" panose="020B0609020204030204" pitchFamily="49" charset="0"/>
              </a:rPr>
              <a:t>$</a:t>
            </a:r>
            <a:r>
              <a:rPr lang="en-US" sz="1400">
                <a:solidFill>
                  <a:srgbClr val="408080"/>
                </a:solidFill>
                <a:latin typeface="Consolas" panose="020B0609020204030204" pitchFamily="49" charset="0"/>
              </a:rPr>
              <a:t>True</a:t>
            </a:r>
            <a:endParaRPr lang="en-US" sz="1400">
              <a:solidFill>
                <a:srgbClr val="C5C8C6"/>
              </a:solidFill>
              <a:latin typeface="Consolas" panose="020B0609020204030204" pitchFamily="49" charset="0"/>
            </a:endParaRPr>
          </a:p>
        </p:txBody>
      </p:sp>
    </p:spTree>
    <p:extLst>
      <p:ext uri="{BB962C8B-B14F-4D97-AF65-F5344CB8AC3E}">
        <p14:creationId xmlns:p14="http://schemas.microsoft.com/office/powerpoint/2010/main" val="3756469560"/>
      </p:ext>
    </p:extLst>
  </p:cSld>
  <p:clrMapOvr>
    <a:masterClrMapping/>
  </p:clrMapOvr>
  <p:transition spd="slow"/>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99">
            <a:extLst>
              <a:ext uri="{FF2B5EF4-FFF2-40B4-BE49-F238E27FC236}">
                <a16:creationId xmlns:a16="http://schemas.microsoft.com/office/drawing/2014/main" id="{A6B6508F-A2E9-401A-A17A-A085D79BA078}"/>
              </a:ext>
            </a:extLst>
          </p:cNvPr>
          <p:cNvSpPr/>
          <p:nvPr/>
        </p:nvSpPr>
        <p:spPr>
          <a:xfrm>
            <a:off x="1272358" y="1286133"/>
            <a:ext cx="11469026"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marL="317500" indent="-317500" algn="l">
              <a:lnSpc>
                <a:spcPct val="150000"/>
              </a:lnSpc>
              <a:spcBef>
                <a:spcPts val="1500"/>
              </a:spcBef>
              <a:buClr>
                <a:srgbClr val="A4140E"/>
              </a:buClr>
              <a:buSzPct val="120000"/>
              <a:buFontTx/>
              <a:buChar char="☉"/>
              <a:defRPr sz="1800"/>
            </a:pPr>
            <a:r>
              <a:rPr lang="fr-FR" sz="2000">
                <a:solidFill>
                  <a:srgbClr val="353533"/>
                </a:solidFill>
                <a:latin typeface="Montserrat Light" charset="0"/>
              </a:rPr>
              <a:t>Les rôles Windows Server peuvent être aussi gérer par </a:t>
            </a:r>
            <a:r>
              <a:rPr lang="fr-FR" sz="2000" err="1">
                <a:solidFill>
                  <a:srgbClr val="353533"/>
                </a:solidFill>
                <a:latin typeface="Montserrat Light" charset="0"/>
              </a:rPr>
              <a:t>Powershell</a:t>
            </a:r>
            <a:r>
              <a:rPr lang="fr-FR" sz="2000">
                <a:solidFill>
                  <a:srgbClr val="353533"/>
                </a:solidFill>
                <a:latin typeface="Montserrat Light" charset="0"/>
              </a:rPr>
              <a:t> :</a:t>
            </a: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endParaRP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endParaRP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sym typeface="Wingdings" panose="05000000000000000000" pitchFamily="2" charset="2"/>
            </a:endParaRPr>
          </a:p>
          <a:p>
            <a:pPr algn="l">
              <a:lnSpc>
                <a:spcPct val="150000"/>
              </a:lnSpc>
              <a:spcBef>
                <a:spcPts val="1500"/>
              </a:spcBef>
              <a:buClr>
                <a:srgbClr val="A4140E"/>
              </a:buClr>
              <a:buSzPct val="120000"/>
              <a:defRPr sz="1800"/>
            </a:pPr>
            <a:endParaRPr lang="fr-FR" sz="2000">
              <a:solidFill>
                <a:srgbClr val="353533"/>
              </a:solidFill>
              <a:latin typeface="Montserrat Light" charset="0"/>
              <a:sym typeface="Wingdings" panose="05000000000000000000" pitchFamily="2" charset="2"/>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6089B4"/>
              </a:solidFill>
              <a:latin typeface="Consolas"/>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C5C8C6"/>
              </a:solidFill>
              <a:latin typeface="Consolas"/>
              <a:ea typeface="Montserrat Light" charset="0"/>
              <a:cs typeface="Montserrat Light" charset="0"/>
            </a:endParaRPr>
          </a:p>
          <a:p>
            <a:pPr lvl="2" algn="l">
              <a:spcBef>
                <a:spcPts val="1500"/>
              </a:spcBef>
              <a:buClr>
                <a:srgbClr val="A4140E"/>
              </a:buClr>
              <a:buSzPct val="120000"/>
              <a:defRPr sz="1800"/>
            </a:pPr>
            <a:endParaRPr lang="fr-FR" sz="1600">
              <a:solidFill>
                <a:srgbClr val="353533"/>
              </a:solidFill>
              <a:latin typeface="Montserrat Light" charset="0"/>
              <a:ea typeface="Montserrat Light" charset="0"/>
              <a:cs typeface="Montserrat Light" charset="0"/>
            </a:endParaRPr>
          </a:p>
          <a:p>
            <a:pPr lvl="4"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r>
              <a:rPr lang="fr-FR" sz="1800">
                <a:solidFill>
                  <a:srgbClr val="353533"/>
                </a:solidFill>
                <a:latin typeface="Montserrat Light" charset="0"/>
                <a:ea typeface="Montserrat Light" charset="0"/>
                <a:cs typeface="Montserrat Light" charset="0"/>
                <a:sym typeface="Arial"/>
              </a:rPr>
              <a:t>	</a:t>
            </a:r>
            <a:endParaRPr lang="fr-FR" sz="180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77</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a:buNone/>
            </a:pPr>
            <a:r>
              <a:rPr lang="fr-FR" b="1">
                <a:solidFill>
                  <a:srgbClr val="353533"/>
                </a:solidFill>
                <a:latin typeface="Montserrat Semi"/>
              </a:rPr>
              <a:t>Windows Server</a:t>
            </a: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t">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#8</a:t>
            </a:r>
            <a:endParaRPr sz="3500">
              <a:latin typeface="Montserrat Light" charset="0"/>
              <a:ea typeface="Montserrat Light" charset="0"/>
              <a:cs typeface="Montserrat Light" charset="0"/>
            </a:endParaRPr>
          </a:p>
        </p:txBody>
      </p:sp>
      <p:graphicFrame>
        <p:nvGraphicFramePr>
          <p:cNvPr id="12" name="Content Placeholder 3">
            <a:extLst>
              <a:ext uri="{FF2B5EF4-FFF2-40B4-BE49-F238E27FC236}">
                <a16:creationId xmlns:a16="http://schemas.microsoft.com/office/drawing/2014/main" id="{0B9E478B-457C-4BEB-922A-41D29E18A4F6}"/>
              </a:ext>
            </a:extLst>
          </p:cNvPr>
          <p:cNvGraphicFramePr>
            <a:graphicFrameLocks/>
          </p:cNvGraphicFramePr>
          <p:nvPr>
            <p:extLst>
              <p:ext uri="{D42A27DB-BD31-4B8C-83A1-F6EECF244321}">
                <p14:modId xmlns:p14="http://schemas.microsoft.com/office/powerpoint/2010/main" val="2875025458"/>
              </p:ext>
            </p:extLst>
          </p:nvPr>
        </p:nvGraphicFramePr>
        <p:xfrm>
          <a:off x="1272358" y="2109926"/>
          <a:ext cx="11180326" cy="2695939"/>
        </p:xfrm>
        <a:graphic>
          <a:graphicData uri="http://schemas.openxmlformats.org/drawingml/2006/table">
            <a:tbl>
              <a:tblPr firstRow="1" bandRow="1">
                <a:tableStyleId>{21E4AEA4-8DFA-4A89-87EB-49C32662AFE0}</a:tableStyleId>
              </a:tblPr>
              <a:tblGrid>
                <a:gridCol w="3958793">
                  <a:extLst>
                    <a:ext uri="{9D8B030D-6E8A-4147-A177-3AD203B41FA5}">
                      <a16:colId xmlns:a16="http://schemas.microsoft.com/office/drawing/2014/main" val="20000"/>
                    </a:ext>
                  </a:extLst>
                </a:gridCol>
                <a:gridCol w="7221533">
                  <a:extLst>
                    <a:ext uri="{9D8B030D-6E8A-4147-A177-3AD203B41FA5}">
                      <a16:colId xmlns:a16="http://schemas.microsoft.com/office/drawing/2014/main" val="20001"/>
                    </a:ext>
                  </a:extLst>
                </a:gridCol>
              </a:tblGrid>
              <a:tr h="516365">
                <a:tc>
                  <a:txBody>
                    <a:bodyPr/>
                    <a:lstStyle/>
                    <a:p>
                      <a:pPr marL="0" marR="0">
                        <a:lnSpc>
                          <a:spcPct val="115000"/>
                        </a:lnSpc>
                        <a:spcBef>
                          <a:spcPts val="0"/>
                        </a:spcBef>
                        <a:spcAft>
                          <a:spcPts val="0"/>
                        </a:spcAft>
                      </a:pPr>
                      <a:r>
                        <a:rPr lang="en-US" sz="2200">
                          <a:solidFill>
                            <a:sysClr val="windowText" lastClr="000000"/>
                          </a:solidFill>
                          <a:latin typeface="Segoe UI" pitchFamily="34" charset="0"/>
                          <a:ea typeface="Segoe UI" pitchFamily="34" charset="0"/>
                          <a:cs typeface="Segoe UI" pitchFamily="34" charset="0"/>
                        </a:rPr>
                        <a:t>Cmdlet</a:t>
                      </a:r>
                      <a:endParaRPr lang="en-US" sz="2200" b="1">
                        <a:solidFill>
                          <a:sysClr val="windowText" lastClr="000000"/>
                        </a:solidFill>
                        <a:latin typeface="Segoe UI" pitchFamily="34" charset="0"/>
                        <a:ea typeface="Segoe UI" pitchFamily="34" charset="0"/>
                        <a:cs typeface="Segoe UI" pitchFamily="34" charset="0"/>
                      </a:endParaRPr>
                    </a:p>
                  </a:txBody>
                  <a:tcPr marL="68580" marR="68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15000"/>
                        </a:lnSpc>
                        <a:spcBef>
                          <a:spcPts val="0"/>
                        </a:spcBef>
                        <a:spcAft>
                          <a:spcPts val="0"/>
                        </a:spcAft>
                      </a:pPr>
                      <a:r>
                        <a:rPr lang="en-US" sz="2200">
                          <a:solidFill>
                            <a:sysClr val="windowText" lastClr="000000"/>
                          </a:solidFill>
                          <a:latin typeface="Segoe UI" pitchFamily="34" charset="0"/>
                          <a:ea typeface="Segoe UI" pitchFamily="34" charset="0"/>
                          <a:cs typeface="Segoe UI" pitchFamily="34" charset="0"/>
                        </a:rPr>
                        <a:t> Description</a:t>
                      </a:r>
                      <a:endParaRPr lang="en-US" sz="2200" b="1">
                        <a:solidFill>
                          <a:sysClr val="windowText" lastClr="000000"/>
                        </a:solidFill>
                        <a:latin typeface="Segoe UI" pitchFamily="34" charset="0"/>
                        <a:ea typeface="Segoe UI" pitchFamily="34" charset="0"/>
                        <a:cs typeface="Segoe UI" pitchFamily="34" charset="0"/>
                      </a:endParaRPr>
                    </a:p>
                  </a:txBody>
                  <a:tcPr marL="68580" marR="68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58756">
                <a:tc>
                  <a:txBody>
                    <a:bodyPr/>
                    <a:lstStyle/>
                    <a:p>
                      <a:pPr marL="0" marR="0" algn="l">
                        <a:lnSpc>
                          <a:spcPct val="115000"/>
                        </a:lnSpc>
                        <a:spcBef>
                          <a:spcPts val="0"/>
                        </a:spcBef>
                        <a:spcAft>
                          <a:spcPts val="0"/>
                        </a:spcAft>
                      </a:pPr>
                      <a:r>
                        <a:rPr lang="en-US" sz="2200" b="1">
                          <a:solidFill>
                            <a:sysClr val="windowText" lastClr="000000"/>
                          </a:solidFill>
                          <a:latin typeface="Montserrat"/>
                          <a:ea typeface="Segoe UI" pitchFamily="34" charset="0"/>
                          <a:cs typeface="Segoe UI" panose="020B0502040204020203" pitchFamily="34" charset="0"/>
                        </a:rPr>
                        <a:t>Get-</a:t>
                      </a:r>
                      <a:r>
                        <a:rPr lang="en-US" sz="2200" b="1" err="1">
                          <a:solidFill>
                            <a:sysClr val="windowText" lastClr="000000"/>
                          </a:solidFill>
                          <a:latin typeface="Montserrat"/>
                          <a:ea typeface="Segoe UI" pitchFamily="34" charset="0"/>
                          <a:cs typeface="Segoe UI" panose="020B0502040204020203" pitchFamily="34" charset="0"/>
                        </a:rPr>
                        <a:t>WindowsFeature</a:t>
                      </a:r>
                      <a:endParaRPr lang="en-US" sz="2200" b="1">
                        <a:solidFill>
                          <a:sysClr val="windowText" lastClr="000000"/>
                        </a:solidFill>
                        <a:latin typeface="Montserrat"/>
                        <a:ea typeface="Segoe UI"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err="1">
                          <a:solidFill>
                            <a:sysClr val="windowText" lastClr="000000"/>
                          </a:solidFill>
                          <a:latin typeface="Montserrat"/>
                          <a:ea typeface="Segoe UI" pitchFamily="34" charset="0"/>
                          <a:cs typeface="Segoe UI" pitchFamily="34" charset="0"/>
                        </a:rPr>
                        <a:t>Obtenir</a:t>
                      </a:r>
                      <a:r>
                        <a:rPr lang="en-US" sz="2200">
                          <a:solidFill>
                            <a:sysClr val="windowText" lastClr="000000"/>
                          </a:solidFill>
                          <a:latin typeface="Montserrat"/>
                          <a:ea typeface="Segoe UI" pitchFamily="34" charset="0"/>
                          <a:cs typeface="Segoe UI" pitchFamily="34" charset="0"/>
                        </a:rPr>
                        <a:t> des </a:t>
                      </a:r>
                      <a:r>
                        <a:rPr lang="en-US" sz="2200" err="1">
                          <a:solidFill>
                            <a:sysClr val="windowText" lastClr="000000"/>
                          </a:solidFill>
                          <a:latin typeface="Montserrat"/>
                          <a:ea typeface="Segoe UI" pitchFamily="34" charset="0"/>
                          <a:cs typeface="Segoe UI" pitchFamily="34" charset="0"/>
                        </a:rPr>
                        <a:t>informations</a:t>
                      </a:r>
                      <a:r>
                        <a:rPr lang="en-US" sz="2200">
                          <a:solidFill>
                            <a:sysClr val="windowText" lastClr="000000"/>
                          </a:solidFill>
                          <a:latin typeface="Montserrat"/>
                          <a:ea typeface="Segoe UI" pitchFamily="34" charset="0"/>
                          <a:cs typeface="Segoe UI" pitchFamily="34" charset="0"/>
                        </a:rPr>
                        <a:t> sur </a:t>
                      </a:r>
                      <a:r>
                        <a:rPr lang="en-US" sz="2200" err="1">
                          <a:solidFill>
                            <a:sysClr val="windowText" lastClr="000000"/>
                          </a:solidFill>
                          <a:latin typeface="Montserrat"/>
                          <a:ea typeface="Segoe UI" pitchFamily="34" charset="0"/>
                          <a:cs typeface="Segoe UI" pitchFamily="34" charset="0"/>
                        </a:rPr>
                        <a:t>l'état</a:t>
                      </a:r>
                      <a:r>
                        <a:rPr lang="en-US" sz="2200">
                          <a:solidFill>
                            <a:sysClr val="windowText" lastClr="000000"/>
                          </a:solidFill>
                          <a:latin typeface="Montserrat"/>
                          <a:ea typeface="Segoe UI" pitchFamily="34" charset="0"/>
                          <a:cs typeface="Segoe UI" pitchFamily="34" charset="0"/>
                        </a:rPr>
                        <a:t> des </a:t>
                      </a:r>
                      <a:r>
                        <a:rPr lang="en-US" sz="2200" err="1">
                          <a:solidFill>
                            <a:sysClr val="windowText" lastClr="000000"/>
                          </a:solidFill>
                          <a:latin typeface="Montserrat"/>
                          <a:ea typeface="Segoe UI" pitchFamily="34" charset="0"/>
                          <a:cs typeface="Segoe UI" pitchFamily="34" charset="0"/>
                        </a:rPr>
                        <a:t>rôles</a:t>
                      </a:r>
                      <a:r>
                        <a:rPr lang="en-US" sz="2200">
                          <a:solidFill>
                            <a:sysClr val="windowText" lastClr="000000"/>
                          </a:solidFill>
                          <a:latin typeface="Montserrat"/>
                          <a:ea typeface="Segoe UI" pitchFamily="34" charset="0"/>
                          <a:cs typeface="Segoe UI" pitchFamily="34" charset="0"/>
                        </a:rPr>
                        <a:t> et </a:t>
                      </a:r>
                      <a:r>
                        <a:rPr lang="en-US" sz="2200" err="1">
                          <a:solidFill>
                            <a:sysClr val="windowText" lastClr="000000"/>
                          </a:solidFill>
                          <a:latin typeface="Montserrat"/>
                          <a:ea typeface="Segoe UI" pitchFamily="34" charset="0"/>
                          <a:cs typeface="Segoe UI" pitchFamily="34" charset="0"/>
                        </a:rPr>
                        <a:t>fonctionnalités</a:t>
                      </a:r>
                      <a:r>
                        <a:rPr lang="en-US" sz="2200">
                          <a:solidFill>
                            <a:sysClr val="windowText" lastClr="000000"/>
                          </a:solidFill>
                          <a:latin typeface="Montserrat"/>
                          <a:ea typeface="Segoe UI" pitchFamily="34" charset="0"/>
                          <a:cs typeface="Segoe UI" pitchFamily="34" charset="0"/>
                        </a:rPr>
                        <a:t> Windows Server</a:t>
                      </a: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64968923"/>
                  </a:ext>
                </a:extLst>
              </a:tr>
              <a:tr h="258756">
                <a:tc>
                  <a:txBody>
                    <a:bodyPr/>
                    <a:lstStyle/>
                    <a:p>
                      <a:pPr marL="0" marR="0" algn="l">
                        <a:lnSpc>
                          <a:spcPct val="115000"/>
                        </a:lnSpc>
                        <a:spcBef>
                          <a:spcPts val="0"/>
                        </a:spcBef>
                        <a:spcAft>
                          <a:spcPts val="0"/>
                        </a:spcAft>
                      </a:pPr>
                      <a:r>
                        <a:rPr lang="en-US" sz="2200" b="1">
                          <a:solidFill>
                            <a:sysClr val="windowText" lastClr="000000"/>
                          </a:solidFill>
                          <a:latin typeface="Montserrat"/>
                          <a:ea typeface="Segoe UI" pitchFamily="34" charset="0"/>
                          <a:cs typeface="Segoe UI" panose="020B0502040204020203" pitchFamily="34" charset="0"/>
                        </a:rPr>
                        <a:t>Install-</a:t>
                      </a:r>
                      <a:r>
                        <a:rPr lang="en-US" sz="2200" b="1" err="1">
                          <a:solidFill>
                            <a:sysClr val="windowText" lastClr="000000"/>
                          </a:solidFill>
                          <a:latin typeface="Montserrat"/>
                          <a:ea typeface="Segoe UI" pitchFamily="34" charset="0"/>
                          <a:cs typeface="Segoe UI" panose="020B0502040204020203" pitchFamily="34" charset="0"/>
                        </a:rPr>
                        <a:t>WindowsFeature</a:t>
                      </a:r>
                      <a:endParaRPr lang="en-US" sz="2200" b="1">
                        <a:solidFill>
                          <a:sysClr val="windowText" lastClr="000000"/>
                        </a:solidFill>
                        <a:latin typeface="Montserrat"/>
                        <a:ea typeface="Segoe UI" pitchFamily="34" charset="0"/>
                        <a:cs typeface="Segoe UI" panose="020B0502040204020203" pitchFamily="34" charset="0"/>
                      </a:endParaRPr>
                    </a:p>
                    <a:p>
                      <a:pPr marL="0" marR="0" algn="l">
                        <a:lnSpc>
                          <a:spcPct val="115000"/>
                        </a:lnSpc>
                        <a:spcBef>
                          <a:spcPts val="0"/>
                        </a:spcBef>
                        <a:spcAft>
                          <a:spcPts val="0"/>
                        </a:spcAft>
                      </a:pPr>
                      <a:r>
                        <a:rPr lang="en-US" sz="2000" b="0">
                          <a:solidFill>
                            <a:sysClr val="windowText" lastClr="000000"/>
                          </a:solidFill>
                          <a:latin typeface="Montserrat"/>
                          <a:ea typeface="Segoe UI" pitchFamily="34" charset="0"/>
                          <a:cs typeface="Segoe UI" panose="020B0502040204020203" pitchFamily="34" charset="0"/>
                        </a:rPr>
                        <a:t>*Add-</a:t>
                      </a:r>
                      <a:r>
                        <a:rPr lang="en-US" sz="2000" b="0" err="1">
                          <a:solidFill>
                            <a:sysClr val="windowText" lastClr="000000"/>
                          </a:solidFill>
                          <a:latin typeface="Montserrat"/>
                          <a:ea typeface="Segoe UI" pitchFamily="34" charset="0"/>
                          <a:cs typeface="Segoe UI" panose="020B0502040204020203" pitchFamily="34" charset="0"/>
                        </a:rPr>
                        <a:t>WindowsFeature</a:t>
                      </a:r>
                      <a:endParaRPr lang="en-US" sz="2000" b="0">
                        <a:solidFill>
                          <a:sysClr val="windowText" lastClr="000000"/>
                        </a:solidFill>
                        <a:latin typeface="Montserrat"/>
                        <a:ea typeface="Segoe UI"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a:solidFill>
                            <a:sysClr val="windowText" lastClr="000000"/>
                          </a:solidFill>
                          <a:latin typeface="Montserrat"/>
                          <a:ea typeface="Segoe UI" pitchFamily="34" charset="0"/>
                          <a:cs typeface="Segoe UI" pitchFamily="34" charset="0"/>
                        </a:rPr>
                        <a:t>Installer un </a:t>
                      </a:r>
                      <a:r>
                        <a:rPr lang="en-US" sz="2200" err="1">
                          <a:solidFill>
                            <a:sysClr val="windowText" lastClr="000000"/>
                          </a:solidFill>
                          <a:latin typeface="Montserrat"/>
                          <a:ea typeface="Segoe UI" pitchFamily="34" charset="0"/>
                          <a:cs typeface="Segoe UI" pitchFamily="34" charset="0"/>
                        </a:rPr>
                        <a:t>rôle</a:t>
                      </a:r>
                      <a:r>
                        <a:rPr lang="en-US" sz="2200">
                          <a:solidFill>
                            <a:sysClr val="windowText" lastClr="000000"/>
                          </a:solidFill>
                          <a:latin typeface="Montserrat"/>
                          <a:ea typeface="Segoe UI" pitchFamily="34" charset="0"/>
                          <a:cs typeface="Segoe UI" pitchFamily="34" charset="0"/>
                        </a:rPr>
                        <a:t> </a:t>
                      </a:r>
                      <a:r>
                        <a:rPr lang="en-US" sz="2200" err="1">
                          <a:solidFill>
                            <a:sysClr val="windowText" lastClr="000000"/>
                          </a:solidFill>
                          <a:latin typeface="Montserrat"/>
                          <a:ea typeface="Segoe UI" pitchFamily="34" charset="0"/>
                          <a:cs typeface="Segoe UI" pitchFamily="34" charset="0"/>
                        </a:rPr>
                        <a:t>ou</a:t>
                      </a:r>
                      <a:r>
                        <a:rPr lang="en-US" sz="2200">
                          <a:solidFill>
                            <a:sysClr val="windowText" lastClr="000000"/>
                          </a:solidFill>
                          <a:latin typeface="Montserrat"/>
                          <a:ea typeface="Segoe UI" pitchFamily="34" charset="0"/>
                          <a:cs typeface="Segoe UI" pitchFamily="34" charset="0"/>
                        </a:rPr>
                        <a:t> </a:t>
                      </a:r>
                      <a:r>
                        <a:rPr lang="en-US" sz="2200" err="1">
                          <a:solidFill>
                            <a:sysClr val="windowText" lastClr="000000"/>
                          </a:solidFill>
                          <a:latin typeface="Montserrat"/>
                          <a:ea typeface="Segoe UI" pitchFamily="34" charset="0"/>
                          <a:cs typeface="Segoe UI" pitchFamily="34" charset="0"/>
                        </a:rPr>
                        <a:t>une</a:t>
                      </a:r>
                      <a:r>
                        <a:rPr lang="en-US" sz="2200">
                          <a:solidFill>
                            <a:sysClr val="windowText" lastClr="000000"/>
                          </a:solidFill>
                          <a:latin typeface="Montserrat"/>
                          <a:ea typeface="Segoe UI" pitchFamily="34" charset="0"/>
                          <a:cs typeface="Segoe UI" pitchFamily="34" charset="0"/>
                        </a:rPr>
                        <a:t> </a:t>
                      </a:r>
                      <a:r>
                        <a:rPr lang="en-US" sz="2200" err="1">
                          <a:solidFill>
                            <a:sysClr val="windowText" lastClr="000000"/>
                          </a:solidFill>
                          <a:latin typeface="Montserrat"/>
                          <a:ea typeface="Segoe UI" pitchFamily="34" charset="0"/>
                          <a:cs typeface="Segoe UI" pitchFamily="34" charset="0"/>
                        </a:rPr>
                        <a:t>fonctionnalité</a:t>
                      </a:r>
                      <a:r>
                        <a:rPr lang="en-US" sz="2200">
                          <a:solidFill>
                            <a:sysClr val="windowText" lastClr="000000"/>
                          </a:solidFill>
                          <a:latin typeface="Montserrat"/>
                          <a:ea typeface="Segoe UI" pitchFamily="34" charset="0"/>
                          <a:cs typeface="Segoe UI" pitchFamily="34" charset="0"/>
                        </a:rPr>
                        <a:t>.</a:t>
                      </a: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58756">
                <a:tc>
                  <a:txBody>
                    <a:bodyPr/>
                    <a:lstStyle/>
                    <a:p>
                      <a:pPr marL="0" marR="0" algn="l">
                        <a:lnSpc>
                          <a:spcPct val="115000"/>
                        </a:lnSpc>
                        <a:spcBef>
                          <a:spcPts val="0"/>
                        </a:spcBef>
                        <a:spcAft>
                          <a:spcPts val="0"/>
                        </a:spcAft>
                      </a:pPr>
                      <a:r>
                        <a:rPr lang="en-US" sz="2200" b="1">
                          <a:solidFill>
                            <a:sysClr val="windowText" lastClr="000000"/>
                          </a:solidFill>
                          <a:latin typeface="Montserrat"/>
                          <a:ea typeface="Segoe UI" pitchFamily="34" charset="0"/>
                          <a:cs typeface="Segoe UI" panose="020B0502040204020203" pitchFamily="34" charset="0"/>
                        </a:rPr>
                        <a:t>Uninstall-</a:t>
                      </a:r>
                      <a:r>
                        <a:rPr lang="en-US" sz="2200" b="1" err="1">
                          <a:solidFill>
                            <a:sysClr val="windowText" lastClr="000000"/>
                          </a:solidFill>
                          <a:latin typeface="Montserrat"/>
                          <a:ea typeface="Segoe UI" pitchFamily="34" charset="0"/>
                          <a:cs typeface="Segoe UI" panose="020B0502040204020203" pitchFamily="34" charset="0"/>
                        </a:rPr>
                        <a:t>WindowsFeature</a:t>
                      </a:r>
                      <a:endParaRPr lang="en-US" sz="2200" b="1">
                        <a:solidFill>
                          <a:sysClr val="windowText" lastClr="000000"/>
                        </a:solidFill>
                        <a:latin typeface="Montserrat"/>
                        <a:ea typeface="Segoe UI" pitchFamily="34" charset="0"/>
                        <a:cs typeface="Segoe UI" panose="020B0502040204020203" pitchFamily="34" charset="0"/>
                      </a:endParaRPr>
                    </a:p>
                    <a:p>
                      <a:pPr marL="0" marR="0" lvl="0" indent="0" algn="l" defTabSz="584200" eaLnBrk="1" fontAlgn="auto" latinLnBrk="0" hangingPunct="1">
                        <a:lnSpc>
                          <a:spcPct val="115000"/>
                        </a:lnSpc>
                        <a:spcBef>
                          <a:spcPts val="0"/>
                        </a:spcBef>
                        <a:spcAft>
                          <a:spcPts val="0"/>
                        </a:spcAft>
                        <a:buClrTx/>
                        <a:buSzTx/>
                        <a:buFontTx/>
                        <a:buNone/>
                        <a:tabLst/>
                        <a:defRPr/>
                      </a:pPr>
                      <a:r>
                        <a:rPr lang="en-US" sz="2000" b="0">
                          <a:solidFill>
                            <a:sysClr val="windowText" lastClr="000000"/>
                          </a:solidFill>
                          <a:latin typeface="Montserrat"/>
                          <a:ea typeface="Segoe UI" pitchFamily="34" charset="0"/>
                          <a:cs typeface="Segoe UI" panose="020B0502040204020203" pitchFamily="34" charset="0"/>
                        </a:rPr>
                        <a:t>*Remove-</a:t>
                      </a:r>
                      <a:r>
                        <a:rPr lang="en-US" sz="2000" b="0" err="1">
                          <a:solidFill>
                            <a:sysClr val="windowText" lastClr="000000"/>
                          </a:solidFill>
                          <a:latin typeface="Montserrat"/>
                          <a:ea typeface="Segoe UI" pitchFamily="34" charset="0"/>
                          <a:cs typeface="Segoe UI" panose="020B0502040204020203" pitchFamily="34" charset="0"/>
                        </a:rPr>
                        <a:t>WindowsFeature</a:t>
                      </a:r>
                      <a:endParaRPr lang="en-US" sz="2000" b="0">
                        <a:solidFill>
                          <a:sysClr val="windowText" lastClr="000000"/>
                        </a:solidFill>
                        <a:latin typeface="Montserrat"/>
                        <a:ea typeface="Segoe UI"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dirty="0" err="1">
                          <a:solidFill>
                            <a:sysClr val="windowText" lastClr="000000"/>
                          </a:solidFill>
                          <a:latin typeface="Montserrat"/>
                          <a:ea typeface="Segoe UI" pitchFamily="34" charset="0"/>
                          <a:cs typeface="Segoe UI" pitchFamily="34" charset="0"/>
                        </a:rPr>
                        <a:t>Supprimer</a:t>
                      </a:r>
                      <a:r>
                        <a:rPr lang="en-US" sz="2200" dirty="0">
                          <a:solidFill>
                            <a:sysClr val="windowText" lastClr="000000"/>
                          </a:solidFill>
                          <a:latin typeface="Montserrat"/>
                          <a:ea typeface="Segoe UI" pitchFamily="34" charset="0"/>
                          <a:cs typeface="Segoe UI" pitchFamily="34" charset="0"/>
                        </a:rPr>
                        <a:t> un </a:t>
                      </a:r>
                      <a:r>
                        <a:rPr lang="en-US" sz="2200" dirty="0" err="1">
                          <a:solidFill>
                            <a:sysClr val="windowText" lastClr="000000"/>
                          </a:solidFill>
                          <a:latin typeface="Montserrat"/>
                          <a:ea typeface="Segoe UI" pitchFamily="34" charset="0"/>
                          <a:cs typeface="Segoe UI" pitchFamily="34" charset="0"/>
                        </a:rPr>
                        <a:t>rôle</a:t>
                      </a:r>
                      <a:r>
                        <a:rPr lang="en-US" sz="2200" dirty="0">
                          <a:solidFill>
                            <a:sysClr val="windowText" lastClr="000000"/>
                          </a:solidFill>
                          <a:latin typeface="Montserrat"/>
                          <a:ea typeface="Segoe UI" pitchFamily="34" charset="0"/>
                          <a:cs typeface="Segoe UI" pitchFamily="34" charset="0"/>
                        </a:rPr>
                        <a:t> </a:t>
                      </a:r>
                      <a:r>
                        <a:rPr lang="en-US" sz="2200" dirty="0" err="1">
                          <a:solidFill>
                            <a:sysClr val="windowText" lastClr="000000"/>
                          </a:solidFill>
                          <a:latin typeface="Montserrat"/>
                          <a:ea typeface="Segoe UI" pitchFamily="34" charset="0"/>
                          <a:cs typeface="Segoe UI" pitchFamily="34" charset="0"/>
                        </a:rPr>
                        <a:t>ou</a:t>
                      </a:r>
                      <a:r>
                        <a:rPr lang="en-US" sz="2200" dirty="0">
                          <a:solidFill>
                            <a:sysClr val="windowText" lastClr="000000"/>
                          </a:solidFill>
                          <a:latin typeface="Montserrat"/>
                          <a:ea typeface="Segoe UI" pitchFamily="34" charset="0"/>
                          <a:cs typeface="Segoe UI" pitchFamily="34" charset="0"/>
                        </a:rPr>
                        <a:t> </a:t>
                      </a:r>
                      <a:r>
                        <a:rPr lang="en-US" sz="2200" dirty="0" err="1">
                          <a:solidFill>
                            <a:sysClr val="windowText" lastClr="000000"/>
                          </a:solidFill>
                          <a:latin typeface="Montserrat"/>
                          <a:ea typeface="Segoe UI" pitchFamily="34" charset="0"/>
                          <a:cs typeface="Segoe UI" pitchFamily="34" charset="0"/>
                        </a:rPr>
                        <a:t>une</a:t>
                      </a:r>
                      <a:r>
                        <a:rPr lang="en-US" sz="2200" dirty="0">
                          <a:solidFill>
                            <a:sysClr val="windowText" lastClr="000000"/>
                          </a:solidFill>
                          <a:latin typeface="Montserrat"/>
                          <a:ea typeface="Segoe UI" pitchFamily="34" charset="0"/>
                          <a:cs typeface="Segoe UI" pitchFamily="34" charset="0"/>
                        </a:rPr>
                        <a:t> </a:t>
                      </a:r>
                      <a:r>
                        <a:rPr lang="en-US" sz="2200" dirty="0" err="1">
                          <a:solidFill>
                            <a:sysClr val="windowText" lastClr="000000"/>
                          </a:solidFill>
                          <a:latin typeface="Montserrat"/>
                          <a:ea typeface="Segoe UI" pitchFamily="34" charset="0"/>
                          <a:cs typeface="Segoe UI" pitchFamily="34" charset="0"/>
                        </a:rPr>
                        <a:t>fonctionnalité</a:t>
                      </a:r>
                      <a:endParaRPr lang="en-US" sz="2200" dirty="0">
                        <a:solidFill>
                          <a:sysClr val="windowText" lastClr="000000"/>
                        </a:solidFill>
                        <a:latin typeface="Montserrat"/>
                        <a:ea typeface="Segoe UI" pitchFamily="34" charset="0"/>
                        <a:cs typeface="Segoe UI"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855226976"/>
      </p:ext>
    </p:extLst>
  </p:cSld>
  <p:clrMapOvr>
    <a:masterClrMapping/>
  </p:clrMapOvr>
  <p:transition spd="slow"/>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99">
            <a:extLst>
              <a:ext uri="{FF2B5EF4-FFF2-40B4-BE49-F238E27FC236}">
                <a16:creationId xmlns:a16="http://schemas.microsoft.com/office/drawing/2014/main" id="{A6B6508F-A2E9-401A-A17A-A085D79BA078}"/>
              </a:ext>
            </a:extLst>
          </p:cNvPr>
          <p:cNvSpPr/>
          <p:nvPr/>
        </p:nvSpPr>
        <p:spPr>
          <a:xfrm>
            <a:off x="1272358" y="1286133"/>
            <a:ext cx="11469026"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marL="317500" indent="-317500" algn="l">
              <a:lnSpc>
                <a:spcPct val="150000"/>
              </a:lnSpc>
              <a:spcBef>
                <a:spcPts val="1500"/>
              </a:spcBef>
              <a:buClr>
                <a:srgbClr val="A4140E"/>
              </a:buClr>
              <a:buSzPct val="120000"/>
              <a:buFontTx/>
              <a:buChar char="☉"/>
              <a:defRPr sz="1800"/>
            </a:pPr>
            <a:r>
              <a:rPr lang="fr-FR" sz="2000">
                <a:solidFill>
                  <a:srgbClr val="353533"/>
                </a:solidFill>
                <a:latin typeface="Montserrat Light" charset="0"/>
              </a:rPr>
              <a:t>Un module </a:t>
            </a:r>
            <a:r>
              <a:rPr lang="fr-FR" sz="2000" err="1">
                <a:solidFill>
                  <a:srgbClr val="353533"/>
                </a:solidFill>
                <a:latin typeface="Montserrat Light" charset="0"/>
              </a:rPr>
              <a:t>Powershell</a:t>
            </a:r>
            <a:r>
              <a:rPr lang="fr-FR" sz="2000">
                <a:solidFill>
                  <a:srgbClr val="353533"/>
                </a:solidFill>
                <a:latin typeface="Montserrat Light" charset="0"/>
              </a:rPr>
              <a:t> est une bibliothèques de </a:t>
            </a:r>
            <a:r>
              <a:rPr lang="fr-FR" sz="2000" err="1">
                <a:solidFill>
                  <a:srgbClr val="353533"/>
                </a:solidFill>
                <a:latin typeface="Montserrat Light" charset="0"/>
              </a:rPr>
              <a:t>Cmdlets</a:t>
            </a:r>
            <a:r>
              <a:rPr lang="fr-FR" sz="2000">
                <a:solidFill>
                  <a:srgbClr val="353533"/>
                </a:solidFill>
                <a:latin typeface="Montserrat Light" charset="0"/>
              </a:rPr>
              <a:t> dédié à la gestion ou à l'administration d'éléments précis (Rôles, Application, etc…)</a:t>
            </a:r>
          </a:p>
          <a:p>
            <a:pPr marL="317500" indent="-317500" algn="l">
              <a:lnSpc>
                <a:spcPct val="150000"/>
              </a:lnSpc>
              <a:spcBef>
                <a:spcPts val="1500"/>
              </a:spcBef>
              <a:buClr>
                <a:srgbClr val="A4140E"/>
              </a:buClr>
              <a:buSzPct val="120000"/>
              <a:buFontTx/>
              <a:buChar char="☉"/>
              <a:defRPr sz="1800"/>
            </a:pPr>
            <a:r>
              <a:rPr lang="fr-FR" sz="2000">
                <a:solidFill>
                  <a:srgbClr val="353533"/>
                </a:solidFill>
                <a:latin typeface="Montserrat Light" charset="0"/>
              </a:rPr>
              <a:t>La liste des module installés sur la machine s'obtient via la commande :</a:t>
            </a: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endParaRP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endParaRPr>
          </a:p>
          <a:p>
            <a:pPr marL="317500" indent="-317500" algn="l">
              <a:lnSpc>
                <a:spcPct val="150000"/>
              </a:lnSpc>
              <a:spcBef>
                <a:spcPts val="1500"/>
              </a:spcBef>
              <a:buClr>
                <a:srgbClr val="A4140E"/>
              </a:buClr>
              <a:buSzPct val="120000"/>
              <a:buFontTx/>
              <a:buChar char="☉"/>
              <a:defRPr sz="1800"/>
            </a:pPr>
            <a:r>
              <a:rPr lang="fr-FR" sz="2000">
                <a:solidFill>
                  <a:srgbClr val="353533"/>
                </a:solidFill>
                <a:latin typeface="Montserrat Light" charset="0"/>
              </a:rPr>
              <a:t>Depuis </a:t>
            </a:r>
            <a:r>
              <a:rPr lang="fr-FR" sz="2000" err="1">
                <a:solidFill>
                  <a:srgbClr val="353533"/>
                </a:solidFill>
                <a:latin typeface="Montserrat Light" charset="0"/>
              </a:rPr>
              <a:t>Powershell</a:t>
            </a:r>
            <a:r>
              <a:rPr lang="fr-FR" sz="2000">
                <a:solidFill>
                  <a:srgbClr val="353533"/>
                </a:solidFill>
                <a:latin typeface="Montserrat Light" charset="0"/>
              </a:rPr>
              <a:t> v3, le chargement du module est automatique lorsqu'on appel un </a:t>
            </a:r>
            <a:r>
              <a:rPr lang="fr-FR" sz="2000" err="1">
                <a:solidFill>
                  <a:srgbClr val="353533"/>
                </a:solidFill>
                <a:latin typeface="Montserrat Light" charset="0"/>
              </a:rPr>
              <a:t>Cmdlet</a:t>
            </a:r>
            <a:r>
              <a:rPr lang="fr-FR" sz="2000">
                <a:solidFill>
                  <a:srgbClr val="353533"/>
                </a:solidFill>
                <a:latin typeface="Montserrat Light" charset="0"/>
              </a:rPr>
              <a:t> qui s'y rapporte mais le chargement peut-être forcé via la commande :</a:t>
            </a: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endParaRP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endParaRPr>
          </a:p>
          <a:p>
            <a:pPr marL="317500" indent="-317500" algn="l">
              <a:lnSpc>
                <a:spcPct val="150000"/>
              </a:lnSpc>
              <a:spcBef>
                <a:spcPts val="1500"/>
              </a:spcBef>
              <a:buClr>
                <a:srgbClr val="A4140E"/>
              </a:buClr>
              <a:buSzPct val="120000"/>
              <a:buFontTx/>
              <a:buChar char="☉"/>
              <a:defRPr sz="1800"/>
            </a:pPr>
            <a:r>
              <a:rPr lang="fr-FR" sz="2000">
                <a:solidFill>
                  <a:srgbClr val="353533"/>
                </a:solidFill>
                <a:latin typeface="Montserrat Light" charset="0"/>
              </a:rPr>
              <a:t>La liste des </a:t>
            </a:r>
            <a:r>
              <a:rPr lang="fr-FR" sz="2000" err="1">
                <a:solidFill>
                  <a:srgbClr val="353533"/>
                </a:solidFill>
                <a:latin typeface="Montserrat Light" charset="0"/>
              </a:rPr>
              <a:t>CmdLets</a:t>
            </a:r>
            <a:r>
              <a:rPr lang="fr-FR" sz="2000">
                <a:solidFill>
                  <a:srgbClr val="353533"/>
                </a:solidFill>
                <a:latin typeface="Montserrat Light" charset="0"/>
              </a:rPr>
              <a:t> d'un module s'obtient via la commande : </a:t>
            </a: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endParaRP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sym typeface="Wingdings" panose="05000000000000000000" pitchFamily="2" charset="2"/>
            </a:endParaRPr>
          </a:p>
          <a:p>
            <a:pPr algn="l">
              <a:lnSpc>
                <a:spcPct val="150000"/>
              </a:lnSpc>
              <a:spcBef>
                <a:spcPts val="1500"/>
              </a:spcBef>
              <a:buClr>
                <a:srgbClr val="A4140E"/>
              </a:buClr>
              <a:buSzPct val="120000"/>
              <a:defRPr sz="1800"/>
            </a:pPr>
            <a:endParaRPr lang="fr-FR" sz="2000">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sym typeface="Wingdings" panose="05000000000000000000" pitchFamily="2" charset="2"/>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6089B4"/>
              </a:solidFill>
              <a:latin typeface="Consolas"/>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C5C8C6"/>
              </a:solidFill>
              <a:latin typeface="Consolas"/>
              <a:ea typeface="Montserrat Light" charset="0"/>
              <a:cs typeface="Montserrat Light" charset="0"/>
            </a:endParaRPr>
          </a:p>
          <a:p>
            <a:pPr lvl="2" algn="l">
              <a:spcBef>
                <a:spcPts val="1500"/>
              </a:spcBef>
              <a:buClr>
                <a:srgbClr val="A4140E"/>
              </a:buClr>
              <a:buSzPct val="120000"/>
              <a:defRPr sz="1800"/>
            </a:pPr>
            <a:endParaRPr lang="fr-FR" sz="1600">
              <a:solidFill>
                <a:srgbClr val="353533"/>
              </a:solidFill>
              <a:latin typeface="Montserrat Light" charset="0"/>
              <a:ea typeface="Montserrat Light" charset="0"/>
              <a:cs typeface="Montserrat Light" charset="0"/>
            </a:endParaRPr>
          </a:p>
          <a:p>
            <a:pPr lvl="4"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r>
              <a:rPr lang="fr-FR" sz="1800">
                <a:solidFill>
                  <a:srgbClr val="353533"/>
                </a:solidFill>
                <a:latin typeface="Montserrat Light" charset="0"/>
                <a:ea typeface="Montserrat Light" charset="0"/>
                <a:cs typeface="Montserrat Light" charset="0"/>
                <a:sym typeface="Arial"/>
              </a:rPr>
              <a:t>	</a:t>
            </a:r>
            <a:endParaRPr lang="fr-FR" sz="180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78</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a:buNone/>
            </a:pPr>
            <a:r>
              <a:rPr lang="fr-FR" b="1">
                <a:solidFill>
                  <a:srgbClr val="353533"/>
                </a:solidFill>
                <a:latin typeface="Montserrat Semi"/>
              </a:rPr>
              <a:t>Les Modules</a:t>
            </a: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t">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#8</a:t>
            </a:r>
            <a:endParaRPr sz="3500">
              <a:latin typeface="Montserrat Light" charset="0"/>
              <a:ea typeface="Montserrat Light" charset="0"/>
              <a:cs typeface="Montserrat Light" charset="0"/>
            </a:endParaRPr>
          </a:p>
        </p:txBody>
      </p:sp>
      <p:sp>
        <p:nvSpPr>
          <p:cNvPr id="9" name="ZoneTexte 8">
            <a:extLst>
              <a:ext uri="{FF2B5EF4-FFF2-40B4-BE49-F238E27FC236}">
                <a16:creationId xmlns:a16="http://schemas.microsoft.com/office/drawing/2014/main" id="{71DC0558-263A-4777-B285-B179C51128CF}"/>
              </a:ext>
            </a:extLst>
          </p:cNvPr>
          <p:cNvSpPr txBox="1"/>
          <p:nvPr/>
        </p:nvSpPr>
        <p:spPr>
          <a:xfrm>
            <a:off x="1272358" y="3192585"/>
            <a:ext cx="6974491"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err="1">
                <a:solidFill>
                  <a:srgbClr val="F7F7F7"/>
                </a:solidFill>
                <a:latin typeface="Consolas" panose="020B0609020204030204" pitchFamily="49" charset="0"/>
              </a:rPr>
              <a:t>Get</a:t>
            </a:r>
            <a:r>
              <a:rPr lang="fr-FR">
                <a:solidFill>
                  <a:srgbClr val="F7F7F7"/>
                </a:solidFill>
                <a:latin typeface="Consolas" panose="020B0609020204030204" pitchFamily="49" charset="0"/>
              </a:rPr>
              <a:t>-Module -</a:t>
            </a:r>
            <a:r>
              <a:rPr lang="fr-FR" err="1">
                <a:solidFill>
                  <a:srgbClr val="F7F7F7"/>
                </a:solidFill>
                <a:latin typeface="Consolas" panose="020B0609020204030204" pitchFamily="49" charset="0"/>
              </a:rPr>
              <a:t>ListAvailable</a:t>
            </a:r>
            <a:endParaRPr lang="fr-FR">
              <a:solidFill>
                <a:srgbClr val="F7F7F7"/>
              </a:solidFill>
              <a:latin typeface="Consolas" panose="020B0609020204030204" pitchFamily="49" charset="0"/>
              <a:ea typeface="Montserrat Light" charset="0"/>
              <a:cs typeface="Montserrat Light" charset="0"/>
              <a:sym typeface="Arial"/>
            </a:endParaRPr>
          </a:p>
        </p:txBody>
      </p:sp>
      <p:sp>
        <p:nvSpPr>
          <p:cNvPr id="10" name="ZoneTexte 9">
            <a:extLst>
              <a:ext uri="{FF2B5EF4-FFF2-40B4-BE49-F238E27FC236}">
                <a16:creationId xmlns:a16="http://schemas.microsoft.com/office/drawing/2014/main" id="{9086D0EF-1F2A-43BA-BC63-F5A20B3370A2}"/>
              </a:ext>
            </a:extLst>
          </p:cNvPr>
          <p:cNvSpPr txBox="1"/>
          <p:nvPr/>
        </p:nvSpPr>
        <p:spPr>
          <a:xfrm>
            <a:off x="1272358" y="5607806"/>
            <a:ext cx="7883674"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a:solidFill>
                  <a:srgbClr val="F7F7F7"/>
                </a:solidFill>
                <a:latin typeface="Consolas" panose="020B0609020204030204" pitchFamily="49" charset="0"/>
              </a:rPr>
              <a:t>Import-Module </a:t>
            </a:r>
            <a:r>
              <a:rPr lang="fr-FR" err="1">
                <a:solidFill>
                  <a:srgbClr val="F7F7F7"/>
                </a:solidFill>
                <a:latin typeface="Consolas" panose="020B0609020204030204" pitchFamily="49" charset="0"/>
              </a:rPr>
              <a:t>ActiveDirectory</a:t>
            </a:r>
            <a:endParaRPr lang="fr-FR">
              <a:solidFill>
                <a:srgbClr val="F7F7F7"/>
              </a:solidFill>
              <a:latin typeface="Consolas" panose="020B0609020204030204" pitchFamily="49" charset="0"/>
              <a:ea typeface="Montserrat Light" charset="0"/>
              <a:cs typeface="Montserrat Light" charset="0"/>
              <a:sym typeface="Arial"/>
            </a:endParaRPr>
          </a:p>
        </p:txBody>
      </p:sp>
      <p:sp>
        <p:nvSpPr>
          <p:cNvPr id="11" name="ZoneTexte 10">
            <a:extLst>
              <a:ext uri="{FF2B5EF4-FFF2-40B4-BE49-F238E27FC236}">
                <a16:creationId xmlns:a16="http://schemas.microsoft.com/office/drawing/2014/main" id="{AB0873A4-223F-41B3-887A-AAC49EA4E759}"/>
              </a:ext>
            </a:extLst>
          </p:cNvPr>
          <p:cNvSpPr txBox="1"/>
          <p:nvPr/>
        </p:nvSpPr>
        <p:spPr>
          <a:xfrm>
            <a:off x="1272358" y="7624904"/>
            <a:ext cx="10277958"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err="1">
                <a:solidFill>
                  <a:srgbClr val="F7F7F7"/>
                </a:solidFill>
                <a:latin typeface="Consolas" panose="020B0609020204030204" pitchFamily="49" charset="0"/>
              </a:rPr>
              <a:t>Get</a:t>
            </a:r>
            <a:r>
              <a:rPr lang="fr-FR">
                <a:solidFill>
                  <a:srgbClr val="F7F7F7"/>
                </a:solidFill>
                <a:latin typeface="Consolas" panose="020B0609020204030204" pitchFamily="49" charset="0"/>
              </a:rPr>
              <a:t>-Command –Module </a:t>
            </a:r>
            <a:r>
              <a:rPr lang="fr-FR" err="1">
                <a:solidFill>
                  <a:srgbClr val="F7F7F7"/>
                </a:solidFill>
                <a:latin typeface="Consolas" panose="020B0609020204030204" pitchFamily="49" charset="0"/>
              </a:rPr>
              <a:t>ActiveDirectory</a:t>
            </a:r>
            <a:endParaRPr lang="fr-FR">
              <a:solidFill>
                <a:srgbClr val="F7F7F7"/>
              </a:solidFill>
              <a:latin typeface="Consolas" panose="020B0609020204030204" pitchFamily="49" charset="0"/>
              <a:ea typeface="Montserrat Light" charset="0"/>
              <a:cs typeface="Montserrat Light" charset="0"/>
              <a:sym typeface="Arial"/>
            </a:endParaRPr>
          </a:p>
        </p:txBody>
      </p:sp>
    </p:spTree>
    <p:extLst>
      <p:ext uri="{BB962C8B-B14F-4D97-AF65-F5344CB8AC3E}">
        <p14:creationId xmlns:p14="http://schemas.microsoft.com/office/powerpoint/2010/main" val="651808886"/>
      </p:ext>
    </p:extLst>
  </p:cSld>
  <p:clrMapOvr>
    <a:masterClrMapping/>
  </p:clrMapOvr>
  <p:transition spd="slow"/>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99">
            <a:extLst>
              <a:ext uri="{FF2B5EF4-FFF2-40B4-BE49-F238E27FC236}">
                <a16:creationId xmlns:a16="http://schemas.microsoft.com/office/drawing/2014/main" id="{A6B6508F-A2E9-401A-A17A-A085D79BA078}"/>
              </a:ext>
            </a:extLst>
          </p:cNvPr>
          <p:cNvSpPr/>
          <p:nvPr/>
        </p:nvSpPr>
        <p:spPr>
          <a:xfrm>
            <a:off x="1272358" y="1286133"/>
            <a:ext cx="11469026"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marL="317500" indent="-317500" algn="l">
              <a:lnSpc>
                <a:spcPct val="150000"/>
              </a:lnSpc>
              <a:spcBef>
                <a:spcPts val="1500"/>
              </a:spcBef>
              <a:buClr>
                <a:srgbClr val="A4140E"/>
              </a:buClr>
              <a:buSzPct val="120000"/>
              <a:buFontTx/>
              <a:buChar char="☉"/>
              <a:defRPr sz="1800"/>
            </a:pPr>
            <a:r>
              <a:rPr lang="fr-FR" sz="2000" dirty="0">
                <a:solidFill>
                  <a:srgbClr val="353533"/>
                </a:solidFill>
                <a:latin typeface="Montserrat Light" charset="0"/>
              </a:rPr>
              <a:t>Le module </a:t>
            </a:r>
            <a:r>
              <a:rPr lang="fr-FR" sz="2000" dirty="0" err="1">
                <a:solidFill>
                  <a:srgbClr val="353533"/>
                </a:solidFill>
                <a:latin typeface="Montserrat Light" charset="0"/>
              </a:rPr>
              <a:t>ActiveDirectory</a:t>
            </a:r>
            <a:r>
              <a:rPr lang="fr-FR" sz="2000" dirty="0">
                <a:solidFill>
                  <a:srgbClr val="353533"/>
                </a:solidFill>
                <a:latin typeface="Montserrat Light" charset="0"/>
              </a:rPr>
              <a:t> et ses </a:t>
            </a:r>
            <a:r>
              <a:rPr lang="fr-FR" sz="2000" dirty="0" err="1">
                <a:solidFill>
                  <a:srgbClr val="353533"/>
                </a:solidFill>
                <a:latin typeface="Montserrat Light" charset="0"/>
              </a:rPr>
              <a:t>cmdlets</a:t>
            </a:r>
            <a:r>
              <a:rPr lang="fr-FR" sz="2000" dirty="0">
                <a:solidFill>
                  <a:srgbClr val="353533"/>
                </a:solidFill>
                <a:latin typeface="Montserrat Light" charset="0"/>
              </a:rPr>
              <a:t> peuvent remplir la totalité des actions habituellement faite via la console AD (</a:t>
            </a:r>
            <a:r>
              <a:rPr lang="fr-FR" sz="2000" dirty="0" err="1">
                <a:solidFill>
                  <a:srgbClr val="353533"/>
                </a:solidFill>
                <a:latin typeface="Montserrat Light" charset="0"/>
              </a:rPr>
              <a:t>dsa.msc</a:t>
            </a:r>
            <a:r>
              <a:rPr lang="fr-FR" sz="2000" dirty="0">
                <a:solidFill>
                  <a:srgbClr val="353533"/>
                </a:solidFill>
                <a:latin typeface="Montserrat Light" charset="0"/>
              </a:rPr>
              <a:t>)</a:t>
            </a:r>
          </a:p>
          <a:p>
            <a:pPr marL="317500" indent="-317500" algn="l">
              <a:lnSpc>
                <a:spcPct val="150000"/>
              </a:lnSpc>
              <a:spcBef>
                <a:spcPts val="1500"/>
              </a:spcBef>
              <a:buClr>
                <a:srgbClr val="A4140E"/>
              </a:buClr>
              <a:buSzPct val="120000"/>
              <a:buFontTx/>
              <a:buChar char="☉"/>
              <a:defRPr sz="1800"/>
            </a:pPr>
            <a:r>
              <a:rPr lang="fr-FR" sz="2000" dirty="0">
                <a:solidFill>
                  <a:srgbClr val="353533"/>
                </a:solidFill>
                <a:latin typeface="Montserrat Light" charset="0"/>
              </a:rPr>
              <a:t>Les </a:t>
            </a:r>
            <a:r>
              <a:rPr lang="fr-FR" sz="2000" dirty="0" err="1">
                <a:solidFill>
                  <a:srgbClr val="353533"/>
                </a:solidFill>
                <a:latin typeface="Montserrat Light" charset="0"/>
              </a:rPr>
              <a:t>CmdLets</a:t>
            </a:r>
            <a:r>
              <a:rPr lang="fr-FR" sz="2000" dirty="0">
                <a:solidFill>
                  <a:srgbClr val="353533"/>
                </a:solidFill>
                <a:latin typeface="Montserrat Light" charset="0"/>
              </a:rPr>
              <a:t> "User" :</a:t>
            </a:r>
          </a:p>
          <a:p>
            <a:pPr marL="317500" indent="-317500" algn="l">
              <a:lnSpc>
                <a:spcPct val="150000"/>
              </a:lnSpc>
              <a:spcBef>
                <a:spcPts val="1500"/>
              </a:spcBef>
              <a:buClr>
                <a:srgbClr val="A4140E"/>
              </a:buClr>
              <a:buSzPct val="120000"/>
              <a:buFontTx/>
              <a:buChar char="☉"/>
              <a:defRPr sz="1800"/>
            </a:pPr>
            <a:endParaRPr lang="fr-FR" sz="2000" dirty="0">
              <a:solidFill>
                <a:srgbClr val="353533"/>
              </a:solidFill>
              <a:latin typeface="Montserrat Light" charset="0"/>
            </a:endParaRPr>
          </a:p>
          <a:p>
            <a:pPr marL="317500" indent="-317500" algn="l">
              <a:lnSpc>
                <a:spcPct val="150000"/>
              </a:lnSpc>
              <a:spcBef>
                <a:spcPts val="1500"/>
              </a:spcBef>
              <a:buClr>
                <a:srgbClr val="A4140E"/>
              </a:buClr>
              <a:buSzPct val="120000"/>
              <a:buFontTx/>
              <a:buChar char="☉"/>
              <a:defRPr sz="1800"/>
            </a:pPr>
            <a:endParaRPr lang="fr-FR" sz="2000" dirty="0">
              <a:solidFill>
                <a:srgbClr val="353533"/>
              </a:solidFill>
              <a:latin typeface="Montserrat Light" charset="0"/>
            </a:endParaRPr>
          </a:p>
          <a:p>
            <a:pPr marL="317500" indent="-317500" algn="l">
              <a:lnSpc>
                <a:spcPct val="150000"/>
              </a:lnSpc>
              <a:spcBef>
                <a:spcPts val="1500"/>
              </a:spcBef>
              <a:buClr>
                <a:srgbClr val="A4140E"/>
              </a:buClr>
              <a:buSzPct val="120000"/>
              <a:buFontTx/>
              <a:buChar char="☉"/>
              <a:defRPr sz="1800"/>
            </a:pPr>
            <a:endParaRPr lang="fr-FR" sz="2000" dirty="0">
              <a:solidFill>
                <a:srgbClr val="353533"/>
              </a:solidFill>
              <a:latin typeface="Montserrat Light" charset="0"/>
            </a:endParaRPr>
          </a:p>
          <a:p>
            <a:pPr marL="317500" indent="-317500" algn="l">
              <a:lnSpc>
                <a:spcPct val="150000"/>
              </a:lnSpc>
              <a:spcBef>
                <a:spcPts val="1500"/>
              </a:spcBef>
              <a:buClr>
                <a:srgbClr val="A4140E"/>
              </a:buClr>
              <a:buSzPct val="120000"/>
              <a:buFontTx/>
              <a:buChar char="☉"/>
              <a:defRPr sz="1800"/>
            </a:pPr>
            <a:endParaRPr lang="fr-FR" sz="2000" dirty="0">
              <a:solidFill>
                <a:srgbClr val="353533"/>
              </a:solidFill>
              <a:latin typeface="Montserrat Light" charset="0"/>
              <a:sym typeface="Wingdings" panose="05000000000000000000" pitchFamily="2" charset="2"/>
            </a:endParaRPr>
          </a:p>
          <a:p>
            <a:pPr algn="l">
              <a:lnSpc>
                <a:spcPct val="150000"/>
              </a:lnSpc>
              <a:spcBef>
                <a:spcPts val="1500"/>
              </a:spcBef>
              <a:buClr>
                <a:srgbClr val="A4140E"/>
              </a:buClr>
              <a:buSzPct val="120000"/>
              <a:defRPr sz="1800"/>
            </a:pPr>
            <a:endParaRPr lang="fr-FR" sz="2000" dirty="0">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endParaRPr lang="fr-FR" sz="2000" dirty="0">
              <a:solidFill>
                <a:srgbClr val="353533"/>
              </a:solidFill>
              <a:latin typeface="Montserrat Light" charset="0"/>
              <a:sym typeface="Wingdings" panose="05000000000000000000" pitchFamily="2" charset="2"/>
            </a:endParaRPr>
          </a:p>
          <a:p>
            <a:pPr algn="l">
              <a:lnSpc>
                <a:spcPct val="150000"/>
              </a:lnSpc>
              <a:spcBef>
                <a:spcPts val="1500"/>
              </a:spcBef>
              <a:buClr>
                <a:srgbClr val="A4140E"/>
              </a:buClr>
              <a:buSzPct val="120000"/>
              <a:defRPr sz="1800"/>
            </a:pPr>
            <a:endParaRPr lang="fr-FR" sz="1800" dirty="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dirty="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dirty="0">
              <a:solidFill>
                <a:srgbClr val="6089B4"/>
              </a:solidFill>
              <a:latin typeface="Consolas"/>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dirty="0">
              <a:solidFill>
                <a:srgbClr val="C5C8C6"/>
              </a:solidFill>
              <a:latin typeface="Consolas"/>
              <a:ea typeface="Montserrat Light" charset="0"/>
              <a:cs typeface="Montserrat Light" charset="0"/>
            </a:endParaRPr>
          </a:p>
          <a:p>
            <a:pPr lvl="2" algn="l">
              <a:spcBef>
                <a:spcPts val="1500"/>
              </a:spcBef>
              <a:buClr>
                <a:srgbClr val="A4140E"/>
              </a:buClr>
              <a:buSzPct val="120000"/>
              <a:defRPr sz="1800"/>
            </a:pPr>
            <a:endParaRPr lang="fr-FR" sz="1600" dirty="0">
              <a:solidFill>
                <a:srgbClr val="353533"/>
              </a:solidFill>
              <a:latin typeface="Montserrat Light" charset="0"/>
              <a:ea typeface="Montserrat Light" charset="0"/>
              <a:cs typeface="Montserrat Light" charset="0"/>
            </a:endParaRPr>
          </a:p>
          <a:p>
            <a:pPr lvl="4" algn="l">
              <a:lnSpc>
                <a:spcPct val="150000"/>
              </a:lnSpc>
              <a:spcBef>
                <a:spcPts val="1500"/>
              </a:spcBef>
              <a:buClr>
                <a:srgbClr val="A4140E"/>
              </a:buClr>
              <a:buSzPct val="120000"/>
              <a:defRPr sz="1800"/>
            </a:pPr>
            <a:endParaRPr lang="fr-FR" sz="1800" dirty="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r>
              <a:rPr lang="fr-FR" sz="1800" dirty="0">
                <a:solidFill>
                  <a:srgbClr val="353533"/>
                </a:solidFill>
                <a:latin typeface="Montserrat Light" charset="0"/>
                <a:ea typeface="Montserrat Light" charset="0"/>
                <a:cs typeface="Montserrat Light" charset="0"/>
                <a:sym typeface="Arial"/>
              </a:rPr>
              <a:t>	</a:t>
            </a:r>
            <a:endParaRPr lang="fr-FR" sz="1800" dirty="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dirty="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79</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a:buNone/>
            </a:pPr>
            <a:r>
              <a:rPr lang="fr-FR" b="1">
                <a:solidFill>
                  <a:srgbClr val="353533"/>
                </a:solidFill>
                <a:latin typeface="Montserrat Semi"/>
              </a:rPr>
              <a:t>Module </a:t>
            </a:r>
            <a:r>
              <a:rPr lang="fr-FR" b="1" err="1">
                <a:solidFill>
                  <a:srgbClr val="353533"/>
                </a:solidFill>
                <a:latin typeface="Montserrat Semi"/>
              </a:rPr>
              <a:t>ActiveDirectory</a:t>
            </a:r>
            <a:endParaRPr lang="fr-FR" b="1">
              <a:solidFill>
                <a:srgbClr val="353533"/>
              </a:solidFill>
              <a:latin typeface="Montserrat Semi"/>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t">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#8</a:t>
            </a:r>
            <a:endParaRPr sz="3500">
              <a:latin typeface="Montserrat Light" charset="0"/>
              <a:ea typeface="Montserrat Light" charset="0"/>
              <a:cs typeface="Montserrat Light" charset="0"/>
            </a:endParaRPr>
          </a:p>
        </p:txBody>
      </p:sp>
      <p:graphicFrame>
        <p:nvGraphicFramePr>
          <p:cNvPr id="12" name="Content Placeholder 3">
            <a:extLst>
              <a:ext uri="{FF2B5EF4-FFF2-40B4-BE49-F238E27FC236}">
                <a16:creationId xmlns:a16="http://schemas.microsoft.com/office/drawing/2014/main" id="{0B9E478B-457C-4BEB-922A-41D29E18A4F6}"/>
              </a:ext>
            </a:extLst>
          </p:cNvPr>
          <p:cNvGraphicFramePr>
            <a:graphicFrameLocks/>
          </p:cNvGraphicFramePr>
          <p:nvPr>
            <p:extLst>
              <p:ext uri="{D42A27DB-BD31-4B8C-83A1-F6EECF244321}">
                <p14:modId xmlns:p14="http://schemas.microsoft.com/office/powerpoint/2010/main" val="4264154102"/>
              </p:ext>
            </p:extLst>
          </p:nvPr>
        </p:nvGraphicFramePr>
        <p:xfrm>
          <a:off x="1272358" y="3156674"/>
          <a:ext cx="11180326" cy="3937604"/>
        </p:xfrm>
        <a:graphic>
          <a:graphicData uri="http://schemas.openxmlformats.org/drawingml/2006/table">
            <a:tbl>
              <a:tblPr firstRow="1" bandRow="1">
                <a:tableStyleId>{21E4AEA4-8DFA-4A89-87EB-49C32662AFE0}</a:tableStyleId>
              </a:tblPr>
              <a:tblGrid>
                <a:gridCol w="3958793">
                  <a:extLst>
                    <a:ext uri="{9D8B030D-6E8A-4147-A177-3AD203B41FA5}">
                      <a16:colId xmlns:a16="http://schemas.microsoft.com/office/drawing/2014/main" val="20000"/>
                    </a:ext>
                  </a:extLst>
                </a:gridCol>
                <a:gridCol w="7221533">
                  <a:extLst>
                    <a:ext uri="{9D8B030D-6E8A-4147-A177-3AD203B41FA5}">
                      <a16:colId xmlns:a16="http://schemas.microsoft.com/office/drawing/2014/main" val="20001"/>
                    </a:ext>
                  </a:extLst>
                </a:gridCol>
              </a:tblGrid>
              <a:tr h="516365">
                <a:tc>
                  <a:txBody>
                    <a:bodyPr/>
                    <a:lstStyle/>
                    <a:p>
                      <a:pPr marL="0" marR="0">
                        <a:lnSpc>
                          <a:spcPct val="115000"/>
                        </a:lnSpc>
                        <a:spcBef>
                          <a:spcPts val="0"/>
                        </a:spcBef>
                        <a:spcAft>
                          <a:spcPts val="0"/>
                        </a:spcAft>
                      </a:pPr>
                      <a:r>
                        <a:rPr lang="en-US" sz="2200" dirty="0">
                          <a:solidFill>
                            <a:sysClr val="windowText" lastClr="000000"/>
                          </a:solidFill>
                          <a:latin typeface="Montserrat"/>
                          <a:ea typeface="Segoe UI" pitchFamily="34" charset="0"/>
                          <a:cs typeface="Segoe UI" pitchFamily="34" charset="0"/>
                        </a:rPr>
                        <a:t>Cmdlet</a:t>
                      </a:r>
                      <a:endParaRPr lang="en-US" sz="2200" b="1" dirty="0">
                        <a:solidFill>
                          <a:sysClr val="windowText" lastClr="000000"/>
                        </a:solidFill>
                        <a:latin typeface="Montserrat"/>
                        <a:ea typeface="Segoe UI" pitchFamily="34" charset="0"/>
                        <a:cs typeface="Segoe UI" pitchFamily="34" charset="0"/>
                      </a:endParaRPr>
                    </a:p>
                  </a:txBody>
                  <a:tcPr marL="68580" marR="68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15000"/>
                        </a:lnSpc>
                        <a:spcBef>
                          <a:spcPts val="0"/>
                        </a:spcBef>
                        <a:spcAft>
                          <a:spcPts val="0"/>
                        </a:spcAft>
                      </a:pPr>
                      <a:r>
                        <a:rPr lang="en-US" sz="2200" dirty="0">
                          <a:solidFill>
                            <a:sysClr val="windowText" lastClr="000000"/>
                          </a:solidFill>
                          <a:latin typeface="Montserrat"/>
                          <a:ea typeface="Segoe UI" pitchFamily="34" charset="0"/>
                          <a:cs typeface="Segoe UI" pitchFamily="34" charset="0"/>
                        </a:rPr>
                        <a:t> Description</a:t>
                      </a:r>
                      <a:endParaRPr lang="en-US" sz="2200" b="1" dirty="0">
                        <a:solidFill>
                          <a:sysClr val="windowText" lastClr="000000"/>
                        </a:solidFill>
                        <a:latin typeface="Montserrat"/>
                        <a:ea typeface="Segoe UI" pitchFamily="34" charset="0"/>
                        <a:cs typeface="Segoe UI" pitchFamily="34" charset="0"/>
                      </a:endParaRPr>
                    </a:p>
                  </a:txBody>
                  <a:tcPr marL="68580" marR="68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58756">
                <a:tc>
                  <a:txBody>
                    <a:bodyPr/>
                    <a:lstStyle/>
                    <a:p>
                      <a:pPr marL="0" marR="0" algn="l">
                        <a:lnSpc>
                          <a:spcPct val="115000"/>
                        </a:lnSpc>
                        <a:spcBef>
                          <a:spcPts val="0"/>
                        </a:spcBef>
                        <a:spcAft>
                          <a:spcPts val="0"/>
                        </a:spcAft>
                      </a:pPr>
                      <a:r>
                        <a:rPr lang="en-US" sz="2200" b="1">
                          <a:solidFill>
                            <a:sysClr val="windowText" lastClr="000000"/>
                          </a:solidFill>
                          <a:latin typeface="Montserrat Light"/>
                          <a:ea typeface="Segoe UI" pitchFamily="34" charset="0"/>
                          <a:cs typeface="Segoe UI" panose="020B0502040204020203" pitchFamily="34" charset="0"/>
                        </a:rPr>
                        <a:t>Get-</a:t>
                      </a:r>
                      <a:r>
                        <a:rPr lang="en-US" sz="2200" b="1" err="1">
                          <a:solidFill>
                            <a:sysClr val="windowText" lastClr="000000"/>
                          </a:solidFill>
                          <a:latin typeface="Montserrat Light"/>
                          <a:ea typeface="Segoe UI" pitchFamily="34" charset="0"/>
                          <a:cs typeface="Segoe UI" panose="020B0502040204020203" pitchFamily="34" charset="0"/>
                        </a:rPr>
                        <a:t>Aduser</a:t>
                      </a:r>
                      <a:endParaRPr lang="en-US" sz="2200" b="1">
                        <a:solidFill>
                          <a:sysClr val="windowText" lastClr="000000"/>
                        </a:solidFill>
                        <a:latin typeface="Montserrat Light"/>
                        <a:ea typeface="Segoe UI"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err="1">
                          <a:solidFill>
                            <a:sysClr val="windowText" lastClr="000000"/>
                          </a:solidFill>
                          <a:latin typeface="Montserrat"/>
                          <a:ea typeface="Segoe UI" pitchFamily="34" charset="0"/>
                          <a:cs typeface="Segoe UI" pitchFamily="34" charset="0"/>
                        </a:rPr>
                        <a:t>Obtenir</a:t>
                      </a:r>
                      <a:r>
                        <a:rPr lang="en-US" sz="2200">
                          <a:solidFill>
                            <a:sysClr val="windowText" lastClr="000000"/>
                          </a:solidFill>
                          <a:latin typeface="Montserrat"/>
                          <a:ea typeface="Segoe UI" pitchFamily="34" charset="0"/>
                          <a:cs typeface="Segoe UI" pitchFamily="34" charset="0"/>
                        </a:rPr>
                        <a:t> des </a:t>
                      </a:r>
                      <a:r>
                        <a:rPr lang="en-US" sz="2200" err="1">
                          <a:solidFill>
                            <a:sysClr val="windowText" lastClr="000000"/>
                          </a:solidFill>
                          <a:latin typeface="Montserrat"/>
                          <a:ea typeface="Segoe UI" pitchFamily="34" charset="0"/>
                          <a:cs typeface="Segoe UI" pitchFamily="34" charset="0"/>
                        </a:rPr>
                        <a:t>informations</a:t>
                      </a:r>
                      <a:r>
                        <a:rPr lang="en-US" sz="2200">
                          <a:solidFill>
                            <a:sysClr val="windowText" lastClr="000000"/>
                          </a:solidFill>
                          <a:latin typeface="Montserrat"/>
                          <a:ea typeface="Segoe UI" pitchFamily="34" charset="0"/>
                          <a:cs typeface="Segoe UI" pitchFamily="34" charset="0"/>
                        </a:rPr>
                        <a:t> sur un </a:t>
                      </a:r>
                      <a:r>
                        <a:rPr lang="en-US" sz="2200" err="1">
                          <a:solidFill>
                            <a:sysClr val="windowText" lastClr="000000"/>
                          </a:solidFill>
                          <a:latin typeface="Montserrat"/>
                          <a:ea typeface="Segoe UI" pitchFamily="34" charset="0"/>
                          <a:cs typeface="Segoe UI" pitchFamily="34" charset="0"/>
                        </a:rPr>
                        <a:t>utilisateur</a:t>
                      </a:r>
                      <a:endParaRPr lang="en-US" sz="2200">
                        <a:solidFill>
                          <a:sysClr val="windowText" lastClr="000000"/>
                        </a:solidFill>
                        <a:latin typeface="Montserrat"/>
                        <a:ea typeface="Segoe UI" pitchFamily="34" charset="0"/>
                        <a:cs typeface="Segoe UI"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64968923"/>
                  </a:ext>
                </a:extLst>
              </a:tr>
              <a:tr h="258756">
                <a:tc>
                  <a:txBody>
                    <a:bodyPr/>
                    <a:lstStyle/>
                    <a:p>
                      <a:pPr marL="0" marR="0" algn="l">
                        <a:lnSpc>
                          <a:spcPct val="115000"/>
                        </a:lnSpc>
                        <a:spcBef>
                          <a:spcPts val="0"/>
                        </a:spcBef>
                        <a:spcAft>
                          <a:spcPts val="0"/>
                        </a:spcAft>
                      </a:pPr>
                      <a:r>
                        <a:rPr lang="en-US" sz="2200" b="1">
                          <a:solidFill>
                            <a:sysClr val="windowText" lastClr="000000"/>
                          </a:solidFill>
                          <a:latin typeface="Montserrat Light"/>
                          <a:ea typeface="Segoe UI" pitchFamily="34" charset="0"/>
                          <a:cs typeface="Segoe UI" panose="020B0502040204020203" pitchFamily="34" charset="0"/>
                        </a:rPr>
                        <a:t>New-ADUser</a:t>
                      </a: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err="1">
                          <a:solidFill>
                            <a:sysClr val="windowText" lastClr="000000"/>
                          </a:solidFill>
                          <a:latin typeface="Montserrat"/>
                          <a:ea typeface="Segoe UI" pitchFamily="34" charset="0"/>
                          <a:cs typeface="Segoe UI" pitchFamily="34" charset="0"/>
                        </a:rPr>
                        <a:t>Créer</a:t>
                      </a:r>
                      <a:r>
                        <a:rPr lang="en-US" sz="2200">
                          <a:solidFill>
                            <a:sysClr val="windowText" lastClr="000000"/>
                          </a:solidFill>
                          <a:latin typeface="Montserrat"/>
                          <a:ea typeface="Segoe UI" pitchFamily="34" charset="0"/>
                          <a:cs typeface="Segoe UI" pitchFamily="34" charset="0"/>
                        </a:rPr>
                        <a:t> un </a:t>
                      </a:r>
                      <a:r>
                        <a:rPr lang="en-US" sz="2200" err="1">
                          <a:solidFill>
                            <a:sysClr val="windowText" lastClr="000000"/>
                          </a:solidFill>
                          <a:latin typeface="Montserrat"/>
                          <a:ea typeface="Segoe UI" pitchFamily="34" charset="0"/>
                          <a:cs typeface="Segoe UI" pitchFamily="34" charset="0"/>
                        </a:rPr>
                        <a:t>utilisateur</a:t>
                      </a:r>
                      <a:endParaRPr lang="en-US" sz="2200">
                        <a:solidFill>
                          <a:sysClr val="windowText" lastClr="000000"/>
                        </a:solidFill>
                        <a:latin typeface="Montserrat"/>
                        <a:ea typeface="Segoe UI" pitchFamily="34" charset="0"/>
                        <a:cs typeface="Segoe UI"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58756">
                <a:tc>
                  <a:txBody>
                    <a:bodyPr/>
                    <a:lstStyle/>
                    <a:p>
                      <a:pPr marL="0" marR="0" algn="l">
                        <a:lnSpc>
                          <a:spcPct val="115000"/>
                        </a:lnSpc>
                        <a:spcBef>
                          <a:spcPts val="0"/>
                        </a:spcBef>
                        <a:spcAft>
                          <a:spcPts val="0"/>
                        </a:spcAft>
                      </a:pPr>
                      <a:r>
                        <a:rPr lang="en-US" sz="2200" b="1" dirty="0">
                          <a:solidFill>
                            <a:sysClr val="windowText" lastClr="000000"/>
                          </a:solidFill>
                          <a:latin typeface="Montserrat Light"/>
                          <a:ea typeface="Segoe UI" pitchFamily="34" charset="0"/>
                          <a:cs typeface="Segoe UI" panose="020B0502040204020203" pitchFamily="34" charset="0"/>
                        </a:rPr>
                        <a:t>Set-</a:t>
                      </a:r>
                      <a:r>
                        <a:rPr lang="en-US" sz="2200" b="1" dirty="0" err="1">
                          <a:solidFill>
                            <a:sysClr val="windowText" lastClr="000000"/>
                          </a:solidFill>
                          <a:latin typeface="Montserrat Light"/>
                          <a:ea typeface="Segoe UI" pitchFamily="34" charset="0"/>
                          <a:cs typeface="Segoe UI" panose="020B0502040204020203" pitchFamily="34" charset="0"/>
                        </a:rPr>
                        <a:t>ADUser</a:t>
                      </a:r>
                      <a:endParaRPr lang="en-US" sz="2200" b="1" dirty="0">
                        <a:solidFill>
                          <a:sysClr val="windowText" lastClr="000000"/>
                        </a:solidFill>
                        <a:latin typeface="Montserrat Light"/>
                        <a:ea typeface="Segoe UI"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a:solidFill>
                            <a:sysClr val="windowText" lastClr="000000"/>
                          </a:solidFill>
                          <a:latin typeface="Montserrat"/>
                          <a:ea typeface="Segoe UI" pitchFamily="34" charset="0"/>
                          <a:cs typeface="Segoe UI" pitchFamily="34" charset="0"/>
                        </a:rPr>
                        <a:t>Modifier un </a:t>
                      </a:r>
                      <a:r>
                        <a:rPr lang="en-US" sz="2200" err="1">
                          <a:solidFill>
                            <a:sysClr val="windowText" lastClr="000000"/>
                          </a:solidFill>
                          <a:latin typeface="Montserrat"/>
                          <a:ea typeface="Segoe UI" pitchFamily="34" charset="0"/>
                          <a:cs typeface="Segoe UI" pitchFamily="34" charset="0"/>
                        </a:rPr>
                        <a:t>utilisateur</a:t>
                      </a:r>
                      <a:endParaRPr lang="en-US" sz="2200">
                        <a:solidFill>
                          <a:sysClr val="windowText" lastClr="000000"/>
                        </a:solidFill>
                        <a:latin typeface="Montserrat"/>
                        <a:ea typeface="Segoe UI" pitchFamily="34" charset="0"/>
                        <a:cs typeface="Segoe UI"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58756">
                <a:tc>
                  <a:txBody>
                    <a:bodyPr/>
                    <a:lstStyle/>
                    <a:p>
                      <a:pPr marL="0" marR="0" algn="l">
                        <a:lnSpc>
                          <a:spcPct val="115000"/>
                        </a:lnSpc>
                        <a:spcBef>
                          <a:spcPts val="0"/>
                        </a:spcBef>
                        <a:spcAft>
                          <a:spcPts val="0"/>
                        </a:spcAft>
                      </a:pPr>
                      <a:r>
                        <a:rPr lang="en-US" sz="2200" b="1" dirty="0">
                          <a:solidFill>
                            <a:sysClr val="windowText" lastClr="000000"/>
                          </a:solidFill>
                          <a:latin typeface="Montserrat Light"/>
                          <a:ea typeface="Segoe UI" pitchFamily="34" charset="0"/>
                          <a:cs typeface="Segoe UI" panose="020B0502040204020203" pitchFamily="34" charset="0"/>
                        </a:rPr>
                        <a:t>Remove-</a:t>
                      </a:r>
                      <a:r>
                        <a:rPr lang="en-US" sz="2200" b="1" dirty="0" err="1">
                          <a:solidFill>
                            <a:sysClr val="windowText" lastClr="000000"/>
                          </a:solidFill>
                          <a:latin typeface="Montserrat Light"/>
                          <a:ea typeface="Segoe UI" pitchFamily="34" charset="0"/>
                          <a:cs typeface="Segoe UI" panose="020B0502040204020203" pitchFamily="34" charset="0"/>
                        </a:rPr>
                        <a:t>ADUser</a:t>
                      </a:r>
                      <a:endParaRPr lang="en-US" sz="2200" b="1" dirty="0">
                        <a:solidFill>
                          <a:sysClr val="windowText" lastClr="000000"/>
                        </a:solidFill>
                        <a:latin typeface="Montserrat Light"/>
                        <a:ea typeface="Segoe UI"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err="1">
                          <a:solidFill>
                            <a:sysClr val="windowText" lastClr="000000"/>
                          </a:solidFill>
                          <a:latin typeface="Montserrat"/>
                          <a:ea typeface="Segoe UI" pitchFamily="34" charset="0"/>
                          <a:cs typeface="Segoe UI" pitchFamily="34" charset="0"/>
                        </a:rPr>
                        <a:t>Supprimer</a:t>
                      </a:r>
                      <a:r>
                        <a:rPr lang="en-US" sz="2200">
                          <a:solidFill>
                            <a:sysClr val="windowText" lastClr="000000"/>
                          </a:solidFill>
                          <a:latin typeface="Montserrat"/>
                          <a:ea typeface="Segoe UI" pitchFamily="34" charset="0"/>
                          <a:cs typeface="Segoe UI" pitchFamily="34" charset="0"/>
                        </a:rPr>
                        <a:t> un </a:t>
                      </a:r>
                      <a:r>
                        <a:rPr lang="en-US" sz="2200" err="1">
                          <a:solidFill>
                            <a:sysClr val="windowText" lastClr="000000"/>
                          </a:solidFill>
                          <a:latin typeface="Montserrat"/>
                          <a:ea typeface="Segoe UI" pitchFamily="34" charset="0"/>
                          <a:cs typeface="Segoe UI" pitchFamily="34" charset="0"/>
                        </a:rPr>
                        <a:t>utilisateur</a:t>
                      </a:r>
                      <a:endParaRPr lang="en-US" sz="2200">
                        <a:solidFill>
                          <a:sysClr val="windowText" lastClr="000000"/>
                        </a:solidFill>
                        <a:latin typeface="Montserrat"/>
                        <a:ea typeface="Segoe UI" pitchFamily="34" charset="0"/>
                        <a:cs typeface="Segoe UI"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58756">
                <a:tc>
                  <a:txBody>
                    <a:bodyPr/>
                    <a:lstStyle/>
                    <a:p>
                      <a:pPr marL="0" marR="0" algn="l">
                        <a:lnSpc>
                          <a:spcPct val="115000"/>
                        </a:lnSpc>
                        <a:spcBef>
                          <a:spcPts val="0"/>
                        </a:spcBef>
                        <a:spcAft>
                          <a:spcPts val="0"/>
                        </a:spcAft>
                      </a:pPr>
                      <a:r>
                        <a:rPr lang="en-US" sz="2200" b="1">
                          <a:solidFill>
                            <a:sysClr val="windowText" lastClr="000000"/>
                          </a:solidFill>
                          <a:latin typeface="Montserrat Light"/>
                          <a:ea typeface="Segoe UI" pitchFamily="34" charset="0"/>
                          <a:cs typeface="Segoe UI" panose="020B0502040204020203" pitchFamily="34" charset="0"/>
                        </a:rPr>
                        <a:t>Set-ADAccountPassword</a:t>
                      </a: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err="1">
                          <a:solidFill>
                            <a:sysClr val="windowText" lastClr="000000"/>
                          </a:solidFill>
                          <a:latin typeface="Montserrat"/>
                          <a:ea typeface="Segoe UI" pitchFamily="34" charset="0"/>
                          <a:cs typeface="Segoe UI" pitchFamily="34" charset="0"/>
                        </a:rPr>
                        <a:t>Réinitialiser</a:t>
                      </a:r>
                      <a:r>
                        <a:rPr lang="en-US" sz="2200">
                          <a:solidFill>
                            <a:sysClr val="windowText" lastClr="000000"/>
                          </a:solidFill>
                          <a:latin typeface="Montserrat"/>
                          <a:ea typeface="Segoe UI" pitchFamily="34" charset="0"/>
                          <a:cs typeface="Segoe UI" pitchFamily="34" charset="0"/>
                        </a:rPr>
                        <a:t> un mot de </a:t>
                      </a:r>
                      <a:r>
                        <a:rPr lang="en-US" sz="2200" err="1">
                          <a:solidFill>
                            <a:sysClr val="windowText" lastClr="000000"/>
                          </a:solidFill>
                          <a:latin typeface="Montserrat"/>
                          <a:ea typeface="Segoe UI" pitchFamily="34" charset="0"/>
                          <a:cs typeface="Segoe UI" pitchFamily="34" charset="0"/>
                        </a:rPr>
                        <a:t>passe</a:t>
                      </a:r>
                      <a:r>
                        <a:rPr lang="en-US" sz="2200">
                          <a:solidFill>
                            <a:sysClr val="windowText" lastClr="000000"/>
                          </a:solidFill>
                          <a:latin typeface="Montserrat"/>
                          <a:ea typeface="Segoe UI" pitchFamily="34" charset="0"/>
                          <a:cs typeface="Segoe UI" pitchFamily="34" charset="0"/>
                        </a:rPr>
                        <a:t> </a:t>
                      </a:r>
                      <a:r>
                        <a:rPr lang="en-US" sz="2200" err="1">
                          <a:solidFill>
                            <a:sysClr val="windowText" lastClr="000000"/>
                          </a:solidFill>
                          <a:latin typeface="Montserrat"/>
                          <a:ea typeface="Segoe UI" pitchFamily="34" charset="0"/>
                          <a:cs typeface="Segoe UI" pitchFamily="34" charset="0"/>
                        </a:rPr>
                        <a:t>utilisateur</a:t>
                      </a:r>
                      <a:endParaRPr lang="en-US" sz="2200">
                        <a:solidFill>
                          <a:sysClr val="windowText" lastClr="000000"/>
                        </a:solidFill>
                        <a:latin typeface="Montserrat"/>
                        <a:ea typeface="Segoe UI" pitchFamily="34" charset="0"/>
                        <a:cs typeface="Segoe UI"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58756">
                <a:tc>
                  <a:txBody>
                    <a:bodyPr/>
                    <a:lstStyle/>
                    <a:p>
                      <a:pPr marL="0" marR="0" algn="l">
                        <a:lnSpc>
                          <a:spcPct val="115000"/>
                        </a:lnSpc>
                        <a:spcBef>
                          <a:spcPts val="0"/>
                        </a:spcBef>
                        <a:spcAft>
                          <a:spcPts val="0"/>
                        </a:spcAft>
                      </a:pPr>
                      <a:r>
                        <a:rPr lang="en-US" sz="2200" b="1" dirty="0">
                          <a:solidFill>
                            <a:sysClr val="windowText" lastClr="000000"/>
                          </a:solidFill>
                          <a:latin typeface="Montserrat Light"/>
                          <a:ea typeface="Segoe UI" pitchFamily="34" charset="0"/>
                          <a:cs typeface="Segoe UI" panose="020B0502040204020203" pitchFamily="34" charset="0"/>
                        </a:rPr>
                        <a:t>Set-</a:t>
                      </a:r>
                      <a:r>
                        <a:rPr lang="en-US" sz="2200" b="1" dirty="0" err="1">
                          <a:solidFill>
                            <a:sysClr val="windowText" lastClr="000000"/>
                          </a:solidFill>
                          <a:latin typeface="Montserrat Light"/>
                          <a:ea typeface="Segoe UI" pitchFamily="34" charset="0"/>
                          <a:cs typeface="Segoe UI" panose="020B0502040204020203" pitchFamily="34" charset="0"/>
                        </a:rPr>
                        <a:t>ADAccountExpiration</a:t>
                      </a:r>
                      <a:endParaRPr lang="en-US" sz="2200" b="1" dirty="0">
                        <a:solidFill>
                          <a:sysClr val="windowText" lastClr="000000"/>
                        </a:solidFill>
                        <a:latin typeface="Montserrat Light"/>
                        <a:ea typeface="Segoe UI"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a:solidFill>
                            <a:sysClr val="windowText" lastClr="000000"/>
                          </a:solidFill>
                          <a:latin typeface="Montserrat"/>
                          <a:ea typeface="Segoe UI" pitchFamily="34" charset="0"/>
                          <a:cs typeface="Segoe UI" pitchFamily="34" charset="0"/>
                        </a:rPr>
                        <a:t>Modifier la date </a:t>
                      </a:r>
                      <a:r>
                        <a:rPr lang="en-US" sz="2200" err="1">
                          <a:solidFill>
                            <a:sysClr val="windowText" lastClr="000000"/>
                          </a:solidFill>
                          <a:latin typeface="Montserrat"/>
                          <a:ea typeface="Segoe UI" pitchFamily="34" charset="0"/>
                          <a:cs typeface="Segoe UI" pitchFamily="34" charset="0"/>
                        </a:rPr>
                        <a:t>d'expiration</a:t>
                      </a:r>
                      <a:r>
                        <a:rPr lang="en-US" sz="2200">
                          <a:solidFill>
                            <a:sysClr val="windowText" lastClr="000000"/>
                          </a:solidFill>
                          <a:latin typeface="Montserrat"/>
                          <a:ea typeface="Segoe UI" pitchFamily="34" charset="0"/>
                          <a:cs typeface="Segoe UI" pitchFamily="34" charset="0"/>
                        </a:rPr>
                        <a:t> d'un </a:t>
                      </a:r>
                      <a:r>
                        <a:rPr lang="en-US" sz="2200" err="1">
                          <a:solidFill>
                            <a:sysClr val="windowText" lastClr="000000"/>
                          </a:solidFill>
                          <a:latin typeface="Montserrat"/>
                          <a:ea typeface="Segoe UI" pitchFamily="34" charset="0"/>
                          <a:cs typeface="Segoe UI" pitchFamily="34" charset="0"/>
                        </a:rPr>
                        <a:t>compte</a:t>
                      </a:r>
                      <a:r>
                        <a:rPr lang="en-US" sz="2200">
                          <a:solidFill>
                            <a:sysClr val="windowText" lastClr="000000"/>
                          </a:solidFill>
                          <a:latin typeface="Montserrat"/>
                          <a:ea typeface="Segoe UI" pitchFamily="34" charset="0"/>
                          <a:cs typeface="Segoe UI" pitchFamily="34" charset="0"/>
                        </a:rPr>
                        <a:t> </a:t>
                      </a:r>
                      <a:r>
                        <a:rPr lang="en-US" sz="2200" err="1">
                          <a:solidFill>
                            <a:sysClr val="windowText" lastClr="000000"/>
                          </a:solidFill>
                          <a:latin typeface="Montserrat"/>
                          <a:ea typeface="Segoe UI" pitchFamily="34" charset="0"/>
                          <a:cs typeface="Segoe UI" pitchFamily="34" charset="0"/>
                        </a:rPr>
                        <a:t>utilisateur</a:t>
                      </a:r>
                      <a:endParaRPr lang="en-US" sz="2200">
                        <a:solidFill>
                          <a:sysClr val="windowText" lastClr="000000"/>
                        </a:solidFill>
                        <a:latin typeface="Montserrat"/>
                        <a:ea typeface="Segoe UI" pitchFamily="34" charset="0"/>
                        <a:cs typeface="Segoe UI"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517511">
                <a:tc>
                  <a:txBody>
                    <a:bodyPr/>
                    <a:lstStyle/>
                    <a:p>
                      <a:pPr marL="0" marR="0" algn="l">
                        <a:lnSpc>
                          <a:spcPct val="115000"/>
                        </a:lnSpc>
                        <a:spcBef>
                          <a:spcPts val="0"/>
                        </a:spcBef>
                        <a:spcAft>
                          <a:spcPts val="0"/>
                        </a:spcAft>
                      </a:pPr>
                      <a:r>
                        <a:rPr lang="en-US" sz="2200" b="1">
                          <a:solidFill>
                            <a:sysClr val="windowText" lastClr="000000"/>
                          </a:solidFill>
                          <a:latin typeface="Montserrat Light"/>
                          <a:ea typeface="Segoe UI" pitchFamily="34" charset="0"/>
                          <a:cs typeface="Segoe UI" panose="020B0502040204020203" pitchFamily="34" charset="0"/>
                        </a:rPr>
                        <a:t>Unlock-ADAccount</a:t>
                      </a: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dirty="0" err="1">
                          <a:solidFill>
                            <a:sysClr val="windowText" lastClr="000000"/>
                          </a:solidFill>
                          <a:latin typeface="Montserrat"/>
                          <a:ea typeface="Segoe UI" pitchFamily="34" charset="0"/>
                          <a:cs typeface="Segoe UI" pitchFamily="34" charset="0"/>
                        </a:rPr>
                        <a:t>Dévérouiller</a:t>
                      </a:r>
                      <a:r>
                        <a:rPr lang="en-US" sz="2200" dirty="0">
                          <a:solidFill>
                            <a:sysClr val="windowText" lastClr="000000"/>
                          </a:solidFill>
                          <a:latin typeface="Montserrat"/>
                          <a:ea typeface="Segoe UI" pitchFamily="34" charset="0"/>
                          <a:cs typeface="Segoe UI" pitchFamily="34" charset="0"/>
                        </a:rPr>
                        <a:t> un </a:t>
                      </a:r>
                      <a:r>
                        <a:rPr lang="en-US" sz="2200" dirty="0" err="1">
                          <a:solidFill>
                            <a:sysClr val="windowText" lastClr="000000"/>
                          </a:solidFill>
                          <a:latin typeface="Montserrat"/>
                          <a:ea typeface="Segoe UI" pitchFamily="34" charset="0"/>
                          <a:cs typeface="Segoe UI" pitchFamily="34" charset="0"/>
                        </a:rPr>
                        <a:t>compte</a:t>
                      </a:r>
                      <a:r>
                        <a:rPr lang="en-US" sz="2200" dirty="0">
                          <a:solidFill>
                            <a:sysClr val="windowText" lastClr="000000"/>
                          </a:solidFill>
                          <a:latin typeface="Montserrat"/>
                          <a:ea typeface="Segoe UI" pitchFamily="34" charset="0"/>
                          <a:cs typeface="Segoe UI" pitchFamily="34" charset="0"/>
                        </a:rPr>
                        <a:t> </a:t>
                      </a:r>
                      <a:r>
                        <a:rPr lang="en-US" sz="2200" dirty="0" err="1">
                          <a:solidFill>
                            <a:sysClr val="windowText" lastClr="000000"/>
                          </a:solidFill>
                          <a:latin typeface="Montserrat"/>
                          <a:ea typeface="Segoe UI" pitchFamily="34" charset="0"/>
                          <a:cs typeface="Segoe UI" pitchFamily="34" charset="0"/>
                        </a:rPr>
                        <a:t>utilisateur</a:t>
                      </a:r>
                      <a:endParaRPr lang="en-US" sz="2200" dirty="0">
                        <a:solidFill>
                          <a:sysClr val="windowText" lastClr="000000"/>
                        </a:solidFill>
                        <a:latin typeface="Montserrat"/>
                        <a:ea typeface="Segoe UI" pitchFamily="34" charset="0"/>
                        <a:cs typeface="Segoe UI"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58756">
                <a:tc>
                  <a:txBody>
                    <a:bodyPr/>
                    <a:lstStyle/>
                    <a:p>
                      <a:pPr marL="0" marR="0" algn="l">
                        <a:lnSpc>
                          <a:spcPct val="115000"/>
                        </a:lnSpc>
                        <a:spcBef>
                          <a:spcPts val="0"/>
                        </a:spcBef>
                        <a:spcAft>
                          <a:spcPts val="0"/>
                        </a:spcAft>
                      </a:pPr>
                      <a:r>
                        <a:rPr lang="en-US" sz="2200" b="1">
                          <a:solidFill>
                            <a:sysClr val="windowText" lastClr="000000"/>
                          </a:solidFill>
                          <a:latin typeface="Montserrat Light"/>
                          <a:ea typeface="Segoe UI" pitchFamily="34" charset="0"/>
                          <a:cs typeface="Segoe UI" panose="020B0502040204020203" pitchFamily="34" charset="0"/>
                        </a:rPr>
                        <a:t>Enable-ADAccount</a:t>
                      </a: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err="1">
                          <a:solidFill>
                            <a:sysClr val="windowText" lastClr="000000"/>
                          </a:solidFill>
                          <a:latin typeface="Montserrat"/>
                          <a:ea typeface="Segoe UI" pitchFamily="34" charset="0"/>
                          <a:cs typeface="Segoe UI" pitchFamily="34" charset="0"/>
                        </a:rPr>
                        <a:t>Activer</a:t>
                      </a:r>
                      <a:r>
                        <a:rPr lang="en-US" sz="2200">
                          <a:solidFill>
                            <a:sysClr val="windowText" lastClr="000000"/>
                          </a:solidFill>
                          <a:latin typeface="Montserrat"/>
                          <a:ea typeface="Segoe UI" pitchFamily="34" charset="0"/>
                          <a:cs typeface="Segoe UI" pitchFamily="34" charset="0"/>
                        </a:rPr>
                        <a:t> un </a:t>
                      </a:r>
                      <a:r>
                        <a:rPr lang="en-US" sz="2200" err="1">
                          <a:solidFill>
                            <a:sysClr val="windowText" lastClr="000000"/>
                          </a:solidFill>
                          <a:latin typeface="Montserrat"/>
                          <a:ea typeface="Segoe UI" pitchFamily="34" charset="0"/>
                          <a:cs typeface="Segoe UI" pitchFamily="34" charset="0"/>
                        </a:rPr>
                        <a:t>compte</a:t>
                      </a:r>
                      <a:r>
                        <a:rPr lang="en-US" sz="2200">
                          <a:solidFill>
                            <a:sysClr val="windowText" lastClr="000000"/>
                          </a:solidFill>
                          <a:latin typeface="Montserrat"/>
                          <a:ea typeface="Segoe UI" pitchFamily="34" charset="0"/>
                          <a:cs typeface="Segoe UI" pitchFamily="34" charset="0"/>
                        </a:rPr>
                        <a:t> </a:t>
                      </a:r>
                      <a:r>
                        <a:rPr lang="en-US" sz="2200" err="1">
                          <a:solidFill>
                            <a:sysClr val="windowText" lastClr="000000"/>
                          </a:solidFill>
                          <a:latin typeface="Montserrat"/>
                          <a:ea typeface="Segoe UI" pitchFamily="34" charset="0"/>
                          <a:cs typeface="Segoe UI" pitchFamily="34" charset="0"/>
                        </a:rPr>
                        <a:t>utilisateur</a:t>
                      </a:r>
                      <a:endParaRPr lang="en-US" sz="2200">
                        <a:solidFill>
                          <a:sysClr val="windowText" lastClr="000000"/>
                        </a:solidFill>
                        <a:latin typeface="Montserrat"/>
                        <a:ea typeface="Segoe UI" pitchFamily="34" charset="0"/>
                        <a:cs typeface="Segoe UI"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58756">
                <a:tc>
                  <a:txBody>
                    <a:bodyPr/>
                    <a:lstStyle/>
                    <a:p>
                      <a:pPr marL="0" marR="0" algn="l">
                        <a:lnSpc>
                          <a:spcPct val="115000"/>
                        </a:lnSpc>
                        <a:spcBef>
                          <a:spcPts val="0"/>
                        </a:spcBef>
                        <a:spcAft>
                          <a:spcPts val="0"/>
                        </a:spcAft>
                      </a:pPr>
                      <a:r>
                        <a:rPr lang="en-US" sz="2200" b="1" dirty="0">
                          <a:solidFill>
                            <a:sysClr val="windowText" lastClr="000000"/>
                          </a:solidFill>
                          <a:latin typeface="Montserrat Light"/>
                          <a:ea typeface="Segoe UI" pitchFamily="34" charset="0"/>
                          <a:cs typeface="Segoe UI" panose="020B0502040204020203" pitchFamily="34" charset="0"/>
                        </a:rPr>
                        <a:t>Disable-</a:t>
                      </a:r>
                      <a:r>
                        <a:rPr lang="en-US" sz="2200" b="1" dirty="0" err="1">
                          <a:solidFill>
                            <a:sysClr val="windowText" lastClr="000000"/>
                          </a:solidFill>
                          <a:latin typeface="Montserrat Light"/>
                          <a:ea typeface="Segoe UI" pitchFamily="34" charset="0"/>
                          <a:cs typeface="Segoe UI" panose="020B0502040204020203" pitchFamily="34" charset="0"/>
                        </a:rPr>
                        <a:t>ADAccount</a:t>
                      </a:r>
                      <a:endParaRPr lang="en-US" sz="2200" b="1" dirty="0">
                        <a:solidFill>
                          <a:sysClr val="windowText" lastClr="000000"/>
                        </a:solidFill>
                        <a:latin typeface="Montserrat Light"/>
                        <a:ea typeface="Segoe UI"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dirty="0" err="1">
                          <a:solidFill>
                            <a:sysClr val="windowText" lastClr="000000"/>
                          </a:solidFill>
                          <a:latin typeface="Montserrat"/>
                          <a:ea typeface="Segoe UI" pitchFamily="34" charset="0"/>
                          <a:cs typeface="Segoe UI" pitchFamily="34" charset="0"/>
                        </a:rPr>
                        <a:t>Désactiver</a:t>
                      </a:r>
                      <a:r>
                        <a:rPr lang="en-US" sz="2200" dirty="0">
                          <a:solidFill>
                            <a:sysClr val="windowText" lastClr="000000"/>
                          </a:solidFill>
                          <a:latin typeface="Montserrat"/>
                          <a:ea typeface="Segoe UI" pitchFamily="34" charset="0"/>
                          <a:cs typeface="Segoe UI" pitchFamily="34" charset="0"/>
                        </a:rPr>
                        <a:t> un </a:t>
                      </a:r>
                      <a:r>
                        <a:rPr lang="en-US" sz="2200" dirty="0" err="1">
                          <a:solidFill>
                            <a:sysClr val="windowText" lastClr="000000"/>
                          </a:solidFill>
                          <a:latin typeface="Montserrat"/>
                          <a:ea typeface="Segoe UI" pitchFamily="34" charset="0"/>
                          <a:cs typeface="Segoe UI" pitchFamily="34" charset="0"/>
                        </a:rPr>
                        <a:t>compte</a:t>
                      </a:r>
                      <a:r>
                        <a:rPr lang="en-US" sz="2200" dirty="0">
                          <a:solidFill>
                            <a:sysClr val="windowText" lastClr="000000"/>
                          </a:solidFill>
                          <a:latin typeface="Montserrat"/>
                          <a:ea typeface="Segoe UI" pitchFamily="34" charset="0"/>
                          <a:cs typeface="Segoe UI" pitchFamily="34" charset="0"/>
                        </a:rPr>
                        <a:t> </a:t>
                      </a:r>
                      <a:r>
                        <a:rPr lang="en-US" sz="2200" dirty="0" err="1">
                          <a:solidFill>
                            <a:sysClr val="windowText" lastClr="000000"/>
                          </a:solidFill>
                          <a:latin typeface="Montserrat"/>
                          <a:ea typeface="Segoe UI" pitchFamily="34" charset="0"/>
                          <a:cs typeface="Segoe UI" pitchFamily="34" charset="0"/>
                        </a:rPr>
                        <a:t>utilisateur</a:t>
                      </a:r>
                      <a:endParaRPr lang="en-US" sz="2200" dirty="0">
                        <a:solidFill>
                          <a:sysClr val="windowText" lastClr="000000"/>
                        </a:solidFill>
                        <a:latin typeface="Montserrat"/>
                        <a:ea typeface="Segoe UI" pitchFamily="34" charset="0"/>
                        <a:cs typeface="Segoe UI"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
        <p:nvSpPr>
          <p:cNvPr id="13" name="ZoneTexte 12">
            <a:extLst>
              <a:ext uri="{FF2B5EF4-FFF2-40B4-BE49-F238E27FC236}">
                <a16:creationId xmlns:a16="http://schemas.microsoft.com/office/drawing/2014/main" id="{65899E38-8F85-448E-BBAC-6A99A0CFA907}"/>
              </a:ext>
            </a:extLst>
          </p:cNvPr>
          <p:cNvSpPr txBox="1"/>
          <p:nvPr/>
        </p:nvSpPr>
        <p:spPr>
          <a:xfrm>
            <a:off x="1272358" y="7313162"/>
            <a:ext cx="11180326" cy="841256"/>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2400" dirty="0">
                <a:solidFill>
                  <a:srgbClr val="F7F7F7"/>
                </a:solidFill>
                <a:latin typeface="Consolas" panose="020B0609020204030204" pitchFamily="49" charset="0"/>
              </a:rPr>
              <a:t>New-</a:t>
            </a:r>
            <a:r>
              <a:rPr lang="fr-FR" sz="2400" dirty="0" err="1">
                <a:solidFill>
                  <a:srgbClr val="F7F7F7"/>
                </a:solidFill>
                <a:latin typeface="Consolas" panose="020B0609020204030204" pitchFamily="49" charset="0"/>
              </a:rPr>
              <a:t>ADUser</a:t>
            </a:r>
            <a:r>
              <a:rPr lang="fr-FR" sz="2400" dirty="0">
                <a:solidFill>
                  <a:srgbClr val="F7F7F7"/>
                </a:solidFill>
                <a:latin typeface="Consolas" panose="020B0609020204030204" pitchFamily="49" charset="0"/>
              </a:rPr>
              <a:t> -Name "Julien MAZOYER" -</a:t>
            </a:r>
            <a:r>
              <a:rPr lang="fr-FR" sz="2400" dirty="0" err="1">
                <a:solidFill>
                  <a:srgbClr val="F7F7F7"/>
                </a:solidFill>
                <a:latin typeface="Consolas" panose="020B0609020204030204" pitchFamily="49" charset="0"/>
              </a:rPr>
              <a:t>GivenName</a:t>
            </a:r>
            <a:r>
              <a:rPr lang="fr-FR" sz="2400" dirty="0">
                <a:solidFill>
                  <a:srgbClr val="F7F7F7"/>
                </a:solidFill>
                <a:latin typeface="Consolas" panose="020B0609020204030204" pitchFamily="49" charset="0"/>
              </a:rPr>
              <a:t> Julien -</a:t>
            </a:r>
            <a:r>
              <a:rPr lang="fr-FR" sz="2400" dirty="0" err="1">
                <a:solidFill>
                  <a:srgbClr val="F7F7F7"/>
                </a:solidFill>
                <a:latin typeface="Consolas" panose="020B0609020204030204" pitchFamily="49" charset="0"/>
              </a:rPr>
              <a:t>Surname</a:t>
            </a:r>
            <a:r>
              <a:rPr lang="fr-FR" sz="2400" dirty="0">
                <a:solidFill>
                  <a:srgbClr val="F7F7F7"/>
                </a:solidFill>
                <a:latin typeface="Consolas" panose="020B0609020204030204" pitchFamily="49" charset="0"/>
              </a:rPr>
              <a:t> Mazoyer -</a:t>
            </a:r>
            <a:r>
              <a:rPr lang="fr-FR" sz="2400" dirty="0" err="1">
                <a:solidFill>
                  <a:srgbClr val="F7F7F7"/>
                </a:solidFill>
                <a:latin typeface="Consolas" panose="020B0609020204030204" pitchFamily="49" charset="0"/>
              </a:rPr>
              <a:t>SamAccountName</a:t>
            </a:r>
            <a:r>
              <a:rPr lang="fr-FR" sz="2400" dirty="0">
                <a:solidFill>
                  <a:srgbClr val="F7F7F7"/>
                </a:solidFill>
                <a:latin typeface="Consolas" panose="020B0609020204030204" pitchFamily="49" charset="0"/>
              </a:rPr>
              <a:t> </a:t>
            </a:r>
            <a:r>
              <a:rPr lang="fr-FR" sz="2400" dirty="0" err="1">
                <a:solidFill>
                  <a:srgbClr val="F7F7F7"/>
                </a:solidFill>
                <a:latin typeface="Consolas" panose="020B0609020204030204" pitchFamily="49" charset="0"/>
              </a:rPr>
              <a:t>jmazoyer</a:t>
            </a:r>
            <a:r>
              <a:rPr lang="fr-FR" sz="2400" dirty="0">
                <a:solidFill>
                  <a:srgbClr val="F7F7F7"/>
                </a:solidFill>
                <a:latin typeface="Consolas" panose="020B0609020204030204" pitchFamily="49" charset="0"/>
              </a:rPr>
              <a:t> –</a:t>
            </a:r>
            <a:r>
              <a:rPr lang="fr-FR" sz="2400" dirty="0" err="1">
                <a:solidFill>
                  <a:srgbClr val="F7F7F7"/>
                </a:solidFill>
                <a:latin typeface="Consolas" panose="020B0609020204030204" pitchFamily="49" charset="0"/>
              </a:rPr>
              <a:t>AccountPassword</a:t>
            </a:r>
            <a:r>
              <a:rPr lang="fr-FR" sz="2400" dirty="0">
                <a:solidFill>
                  <a:srgbClr val="F7F7F7"/>
                </a:solidFill>
                <a:latin typeface="Consolas" panose="020B0609020204030204" pitchFamily="49" charset="0"/>
              </a:rPr>
              <a:t> $</a:t>
            </a:r>
            <a:r>
              <a:rPr lang="fr-FR" sz="2400" dirty="0" err="1">
                <a:solidFill>
                  <a:srgbClr val="F7F7F7"/>
                </a:solidFill>
                <a:latin typeface="Consolas" panose="020B0609020204030204" pitchFamily="49" charset="0"/>
              </a:rPr>
              <a:t>Password</a:t>
            </a:r>
            <a:r>
              <a:rPr lang="fr-FR" sz="2400" dirty="0">
                <a:solidFill>
                  <a:srgbClr val="F7F7F7"/>
                </a:solidFill>
                <a:latin typeface="Consolas" panose="020B0609020204030204" pitchFamily="49" charset="0"/>
              </a:rPr>
              <a:t> …</a:t>
            </a:r>
            <a:endParaRPr lang="fr-FR" sz="2400" dirty="0">
              <a:solidFill>
                <a:srgbClr val="F7F7F7"/>
              </a:solidFill>
              <a:latin typeface="Consolas" panose="020B0609020204030204" pitchFamily="49" charset="0"/>
              <a:ea typeface="Montserrat Light" charset="0"/>
              <a:cs typeface="Montserrat Light" charset="0"/>
              <a:sym typeface="Arial"/>
            </a:endParaRPr>
          </a:p>
        </p:txBody>
      </p:sp>
    </p:spTree>
    <p:extLst>
      <p:ext uri="{BB962C8B-B14F-4D97-AF65-F5344CB8AC3E}">
        <p14:creationId xmlns:p14="http://schemas.microsoft.com/office/powerpoint/2010/main" val="4044716584"/>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Shape 70"/>
          <p:cNvSpPr/>
          <p:nvPr/>
        </p:nvSpPr>
        <p:spPr>
          <a:xfrm>
            <a:off x="1108189" y="2381619"/>
            <a:ext cx="10465349" cy="241091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4500">
                <a:solidFill>
                  <a:srgbClr val="535353"/>
                </a:solidFill>
                <a:latin typeface="American Typewriter"/>
                <a:ea typeface="American Typewriter"/>
                <a:cs typeface="American Typewriter"/>
                <a:sym typeface="American Typewriter"/>
              </a:defRPr>
            </a:pPr>
            <a:r>
              <a:rPr lang="fr-FR" sz="7500" b="1">
                <a:solidFill>
                  <a:srgbClr val="F7F7F7"/>
                </a:solidFill>
                <a:latin typeface="Montserrat Semi" charset="0"/>
                <a:ea typeface="Montserrat Semi" charset="0"/>
                <a:cs typeface="Montserrat Semi" charset="0"/>
              </a:rPr>
              <a:t>Variables, Types et Opérateurs</a:t>
            </a:r>
            <a:endParaRPr sz="7500" b="1">
              <a:solidFill>
                <a:srgbClr val="F7F7F7"/>
              </a:solidFill>
              <a:latin typeface="Montserrat Semi" charset="0"/>
              <a:ea typeface="Montserrat Semi" charset="0"/>
              <a:cs typeface="Montserrat Semi" charset="0"/>
            </a:endParaRPr>
          </a:p>
        </p:txBody>
      </p:sp>
      <p:pic>
        <p:nvPicPr>
          <p:cNvPr id="2" name="Imag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7348" y="7947318"/>
            <a:ext cx="2656800" cy="651294"/>
          </a:xfrm>
          <a:prstGeom prst="rect">
            <a:avLst/>
          </a:prstGeom>
        </p:spPr>
      </p:pic>
    </p:spTree>
    <p:extLst>
      <p:ext uri="{BB962C8B-B14F-4D97-AF65-F5344CB8AC3E}">
        <p14:creationId xmlns:p14="http://schemas.microsoft.com/office/powerpoint/2010/main" val="4268087414"/>
      </p:ext>
    </p:extLst>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99">
            <a:extLst>
              <a:ext uri="{FF2B5EF4-FFF2-40B4-BE49-F238E27FC236}">
                <a16:creationId xmlns:a16="http://schemas.microsoft.com/office/drawing/2014/main" id="{A6B6508F-A2E9-401A-A17A-A085D79BA078}"/>
              </a:ext>
            </a:extLst>
          </p:cNvPr>
          <p:cNvSpPr/>
          <p:nvPr/>
        </p:nvSpPr>
        <p:spPr>
          <a:xfrm>
            <a:off x="1272358" y="1286133"/>
            <a:ext cx="11469026"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marL="317500" indent="-317500" algn="l">
              <a:lnSpc>
                <a:spcPct val="150000"/>
              </a:lnSpc>
              <a:spcBef>
                <a:spcPts val="1500"/>
              </a:spcBef>
              <a:buClr>
                <a:srgbClr val="A4140E"/>
              </a:buClr>
              <a:buSzPct val="120000"/>
              <a:buFontTx/>
              <a:buChar char="☉"/>
              <a:defRPr sz="1800"/>
            </a:pPr>
            <a:r>
              <a:rPr lang="fr-FR" sz="2000">
                <a:solidFill>
                  <a:srgbClr val="353533"/>
                </a:solidFill>
                <a:latin typeface="Montserrat Light" charset="0"/>
              </a:rPr>
              <a:t>Les </a:t>
            </a:r>
            <a:r>
              <a:rPr lang="fr-FR" sz="2000" err="1">
                <a:solidFill>
                  <a:srgbClr val="353533"/>
                </a:solidFill>
                <a:latin typeface="Montserrat Light" charset="0"/>
              </a:rPr>
              <a:t>CmdLets</a:t>
            </a:r>
            <a:r>
              <a:rPr lang="fr-FR" sz="2000">
                <a:solidFill>
                  <a:srgbClr val="353533"/>
                </a:solidFill>
                <a:latin typeface="Montserrat Light" charset="0"/>
              </a:rPr>
              <a:t> "Group" :</a:t>
            </a: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endParaRP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endParaRP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endParaRP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sym typeface="Wingdings" panose="05000000000000000000" pitchFamily="2" charset="2"/>
            </a:endParaRPr>
          </a:p>
          <a:p>
            <a:pPr algn="l">
              <a:lnSpc>
                <a:spcPct val="150000"/>
              </a:lnSpc>
              <a:spcBef>
                <a:spcPts val="1500"/>
              </a:spcBef>
              <a:buClr>
                <a:srgbClr val="A4140E"/>
              </a:buClr>
              <a:buSzPct val="120000"/>
              <a:defRPr sz="1800"/>
            </a:pPr>
            <a:endParaRPr lang="fr-FR" sz="2000">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sym typeface="Wingdings" panose="05000000000000000000" pitchFamily="2" charset="2"/>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6089B4"/>
              </a:solidFill>
              <a:latin typeface="Consolas"/>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C5C8C6"/>
              </a:solidFill>
              <a:latin typeface="Consolas"/>
              <a:ea typeface="Montserrat Light" charset="0"/>
              <a:cs typeface="Montserrat Light" charset="0"/>
            </a:endParaRPr>
          </a:p>
          <a:p>
            <a:pPr lvl="2" algn="l">
              <a:spcBef>
                <a:spcPts val="1500"/>
              </a:spcBef>
              <a:buClr>
                <a:srgbClr val="A4140E"/>
              </a:buClr>
              <a:buSzPct val="120000"/>
              <a:defRPr sz="1800"/>
            </a:pPr>
            <a:endParaRPr lang="fr-FR" sz="1600">
              <a:solidFill>
                <a:srgbClr val="353533"/>
              </a:solidFill>
              <a:latin typeface="Montserrat Light" charset="0"/>
              <a:ea typeface="Montserrat Light" charset="0"/>
              <a:cs typeface="Montserrat Light" charset="0"/>
            </a:endParaRPr>
          </a:p>
          <a:p>
            <a:pPr lvl="4"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r>
              <a:rPr lang="fr-FR" sz="1800">
                <a:solidFill>
                  <a:srgbClr val="353533"/>
                </a:solidFill>
                <a:latin typeface="Montserrat Light" charset="0"/>
                <a:ea typeface="Montserrat Light" charset="0"/>
                <a:cs typeface="Montserrat Light" charset="0"/>
                <a:sym typeface="Arial"/>
              </a:rPr>
              <a:t>	</a:t>
            </a:r>
            <a:endParaRPr lang="fr-FR" sz="180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80</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a:buNone/>
            </a:pPr>
            <a:r>
              <a:rPr lang="fr-FR" b="1">
                <a:solidFill>
                  <a:srgbClr val="353533"/>
                </a:solidFill>
                <a:latin typeface="Montserrat Semi"/>
              </a:rPr>
              <a:t>Module </a:t>
            </a:r>
            <a:r>
              <a:rPr lang="fr-FR" b="1" err="1">
                <a:solidFill>
                  <a:srgbClr val="353533"/>
                </a:solidFill>
                <a:latin typeface="Montserrat Semi"/>
              </a:rPr>
              <a:t>ActiveDirectory</a:t>
            </a:r>
            <a:endParaRPr lang="fr-FR" b="1">
              <a:solidFill>
                <a:srgbClr val="353533"/>
              </a:solidFill>
              <a:latin typeface="Montserrat Semi"/>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t">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#8</a:t>
            </a:r>
            <a:endParaRPr sz="3500">
              <a:latin typeface="Montserrat Light" charset="0"/>
              <a:ea typeface="Montserrat Light" charset="0"/>
              <a:cs typeface="Montserrat Light" charset="0"/>
            </a:endParaRPr>
          </a:p>
        </p:txBody>
      </p:sp>
      <p:graphicFrame>
        <p:nvGraphicFramePr>
          <p:cNvPr id="12" name="Content Placeholder 3">
            <a:extLst>
              <a:ext uri="{FF2B5EF4-FFF2-40B4-BE49-F238E27FC236}">
                <a16:creationId xmlns:a16="http://schemas.microsoft.com/office/drawing/2014/main" id="{0B9E478B-457C-4BEB-922A-41D29E18A4F6}"/>
              </a:ext>
            </a:extLst>
          </p:cNvPr>
          <p:cNvGraphicFramePr>
            <a:graphicFrameLocks/>
          </p:cNvGraphicFramePr>
          <p:nvPr>
            <p:extLst>
              <p:ext uri="{D42A27DB-BD31-4B8C-83A1-F6EECF244321}">
                <p14:modId xmlns:p14="http://schemas.microsoft.com/office/powerpoint/2010/main" val="3952776634"/>
              </p:ext>
            </p:extLst>
          </p:nvPr>
        </p:nvGraphicFramePr>
        <p:xfrm>
          <a:off x="1272358" y="2109926"/>
          <a:ext cx="11180326" cy="2694161"/>
        </p:xfrm>
        <a:graphic>
          <a:graphicData uri="http://schemas.openxmlformats.org/drawingml/2006/table">
            <a:tbl>
              <a:tblPr firstRow="1" bandRow="1">
                <a:tableStyleId>{21E4AEA4-8DFA-4A89-87EB-49C32662AFE0}</a:tableStyleId>
              </a:tblPr>
              <a:tblGrid>
                <a:gridCol w="3958793">
                  <a:extLst>
                    <a:ext uri="{9D8B030D-6E8A-4147-A177-3AD203B41FA5}">
                      <a16:colId xmlns:a16="http://schemas.microsoft.com/office/drawing/2014/main" val="20000"/>
                    </a:ext>
                  </a:extLst>
                </a:gridCol>
                <a:gridCol w="7221533">
                  <a:extLst>
                    <a:ext uri="{9D8B030D-6E8A-4147-A177-3AD203B41FA5}">
                      <a16:colId xmlns:a16="http://schemas.microsoft.com/office/drawing/2014/main" val="20001"/>
                    </a:ext>
                  </a:extLst>
                </a:gridCol>
              </a:tblGrid>
              <a:tr h="516365">
                <a:tc>
                  <a:txBody>
                    <a:bodyPr/>
                    <a:lstStyle/>
                    <a:p>
                      <a:pPr marL="0" marR="0">
                        <a:lnSpc>
                          <a:spcPct val="115000"/>
                        </a:lnSpc>
                        <a:spcBef>
                          <a:spcPts val="0"/>
                        </a:spcBef>
                        <a:spcAft>
                          <a:spcPts val="0"/>
                        </a:spcAft>
                      </a:pPr>
                      <a:r>
                        <a:rPr lang="en-US" sz="2200" dirty="0">
                          <a:solidFill>
                            <a:sysClr val="windowText" lastClr="000000"/>
                          </a:solidFill>
                          <a:latin typeface="Montserrat"/>
                          <a:ea typeface="Segoe UI" pitchFamily="34" charset="0"/>
                          <a:cs typeface="Segoe UI" pitchFamily="34" charset="0"/>
                        </a:rPr>
                        <a:t>Cmdlet</a:t>
                      </a:r>
                      <a:endParaRPr lang="en-US" sz="2200" b="1" dirty="0">
                        <a:solidFill>
                          <a:sysClr val="windowText" lastClr="000000"/>
                        </a:solidFill>
                        <a:latin typeface="Montserrat"/>
                        <a:ea typeface="Segoe UI" pitchFamily="34" charset="0"/>
                        <a:cs typeface="Segoe UI" pitchFamily="34" charset="0"/>
                      </a:endParaRPr>
                    </a:p>
                  </a:txBody>
                  <a:tcPr marL="68580" marR="68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15000"/>
                        </a:lnSpc>
                        <a:spcBef>
                          <a:spcPts val="0"/>
                        </a:spcBef>
                        <a:spcAft>
                          <a:spcPts val="0"/>
                        </a:spcAft>
                      </a:pPr>
                      <a:r>
                        <a:rPr lang="en-US" sz="2200" dirty="0">
                          <a:solidFill>
                            <a:sysClr val="windowText" lastClr="000000"/>
                          </a:solidFill>
                          <a:latin typeface="Montserrat"/>
                          <a:ea typeface="Segoe UI" pitchFamily="34" charset="0"/>
                          <a:cs typeface="Segoe UI" pitchFamily="34" charset="0"/>
                        </a:rPr>
                        <a:t> Description</a:t>
                      </a:r>
                      <a:endParaRPr lang="en-US" sz="2200" b="1" dirty="0">
                        <a:solidFill>
                          <a:sysClr val="windowText" lastClr="000000"/>
                        </a:solidFill>
                        <a:latin typeface="Montserrat"/>
                        <a:ea typeface="Segoe UI" pitchFamily="34" charset="0"/>
                        <a:cs typeface="Segoe UI" pitchFamily="34" charset="0"/>
                      </a:endParaRPr>
                    </a:p>
                  </a:txBody>
                  <a:tcPr marL="68580" marR="68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58756">
                <a:tc>
                  <a:txBody>
                    <a:bodyPr/>
                    <a:lstStyle/>
                    <a:p>
                      <a:pPr marL="0" marR="0" algn="l">
                        <a:lnSpc>
                          <a:spcPct val="115000"/>
                        </a:lnSpc>
                        <a:spcBef>
                          <a:spcPts val="0"/>
                        </a:spcBef>
                        <a:spcAft>
                          <a:spcPts val="0"/>
                        </a:spcAft>
                      </a:pPr>
                      <a:r>
                        <a:rPr lang="en-US" sz="2200" b="1" dirty="0">
                          <a:solidFill>
                            <a:sysClr val="windowText" lastClr="000000"/>
                          </a:solidFill>
                          <a:latin typeface="Montserrat"/>
                          <a:ea typeface="Segoe UI" pitchFamily="34" charset="0"/>
                          <a:cs typeface="Segoe UI" panose="020B0502040204020203" pitchFamily="34" charset="0"/>
                        </a:rPr>
                        <a:t>Get-</a:t>
                      </a:r>
                      <a:r>
                        <a:rPr lang="en-US" sz="2200" b="1" dirty="0" err="1">
                          <a:solidFill>
                            <a:sysClr val="windowText" lastClr="000000"/>
                          </a:solidFill>
                          <a:latin typeface="Montserrat"/>
                          <a:ea typeface="Segoe UI" pitchFamily="34" charset="0"/>
                          <a:cs typeface="Segoe UI" panose="020B0502040204020203" pitchFamily="34" charset="0"/>
                        </a:rPr>
                        <a:t>ADGroup</a:t>
                      </a:r>
                      <a:endParaRPr lang="en-US" sz="2200" b="1" dirty="0">
                        <a:solidFill>
                          <a:sysClr val="windowText" lastClr="000000"/>
                        </a:solidFill>
                        <a:latin typeface="Montserrat"/>
                        <a:ea typeface="Segoe UI"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dirty="0" err="1">
                          <a:solidFill>
                            <a:sysClr val="windowText" lastClr="000000"/>
                          </a:solidFill>
                          <a:latin typeface="Montserrat"/>
                          <a:ea typeface="Segoe UI" pitchFamily="34" charset="0"/>
                          <a:cs typeface="Segoe UI" pitchFamily="34" charset="0"/>
                        </a:rPr>
                        <a:t>Obtenir</a:t>
                      </a:r>
                      <a:r>
                        <a:rPr lang="en-US" sz="2200" dirty="0">
                          <a:solidFill>
                            <a:sysClr val="windowText" lastClr="000000"/>
                          </a:solidFill>
                          <a:latin typeface="Montserrat"/>
                          <a:ea typeface="Segoe UI" pitchFamily="34" charset="0"/>
                          <a:cs typeface="Segoe UI" pitchFamily="34" charset="0"/>
                        </a:rPr>
                        <a:t> des </a:t>
                      </a:r>
                      <a:r>
                        <a:rPr lang="en-US" sz="2200" dirty="0" err="1">
                          <a:solidFill>
                            <a:sysClr val="windowText" lastClr="000000"/>
                          </a:solidFill>
                          <a:latin typeface="Montserrat"/>
                          <a:ea typeface="Segoe UI" pitchFamily="34" charset="0"/>
                          <a:cs typeface="Segoe UI" pitchFamily="34" charset="0"/>
                        </a:rPr>
                        <a:t>informations</a:t>
                      </a:r>
                      <a:r>
                        <a:rPr lang="en-US" sz="2200" dirty="0">
                          <a:solidFill>
                            <a:sysClr val="windowText" lastClr="000000"/>
                          </a:solidFill>
                          <a:latin typeface="Montserrat"/>
                          <a:ea typeface="Segoe UI" pitchFamily="34" charset="0"/>
                          <a:cs typeface="Segoe UI" pitchFamily="34" charset="0"/>
                        </a:rPr>
                        <a:t> sur un </a:t>
                      </a:r>
                      <a:r>
                        <a:rPr lang="en-US" sz="2200" dirty="0" err="1">
                          <a:solidFill>
                            <a:sysClr val="windowText" lastClr="000000"/>
                          </a:solidFill>
                          <a:latin typeface="Montserrat"/>
                          <a:ea typeface="Segoe UI" pitchFamily="34" charset="0"/>
                          <a:cs typeface="Segoe UI" pitchFamily="34" charset="0"/>
                        </a:rPr>
                        <a:t>groupe</a:t>
                      </a:r>
                      <a:endParaRPr lang="en-US" sz="2200" dirty="0">
                        <a:solidFill>
                          <a:sysClr val="windowText" lastClr="000000"/>
                        </a:solidFill>
                        <a:latin typeface="Montserrat"/>
                        <a:ea typeface="Segoe UI" pitchFamily="34" charset="0"/>
                        <a:cs typeface="Segoe UI"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64968923"/>
                  </a:ext>
                </a:extLst>
              </a:tr>
              <a:tr h="258756">
                <a:tc>
                  <a:txBody>
                    <a:bodyPr/>
                    <a:lstStyle/>
                    <a:p>
                      <a:pPr marL="0" marR="0" algn="l">
                        <a:lnSpc>
                          <a:spcPct val="115000"/>
                        </a:lnSpc>
                        <a:spcBef>
                          <a:spcPts val="0"/>
                        </a:spcBef>
                        <a:spcAft>
                          <a:spcPts val="0"/>
                        </a:spcAft>
                      </a:pPr>
                      <a:r>
                        <a:rPr lang="en-US" sz="2200" b="1">
                          <a:solidFill>
                            <a:sysClr val="windowText" lastClr="000000"/>
                          </a:solidFill>
                          <a:latin typeface="Montserrat"/>
                          <a:ea typeface="Segoe UI" pitchFamily="34" charset="0"/>
                          <a:cs typeface="Segoe UI" panose="020B0502040204020203" pitchFamily="34" charset="0"/>
                        </a:rPr>
                        <a:t>New-</a:t>
                      </a:r>
                      <a:r>
                        <a:rPr lang="en-US" sz="2200" b="1" err="1">
                          <a:solidFill>
                            <a:sysClr val="windowText" lastClr="000000"/>
                          </a:solidFill>
                          <a:latin typeface="Montserrat"/>
                          <a:ea typeface="Segoe UI" pitchFamily="34" charset="0"/>
                          <a:cs typeface="Segoe UI" panose="020B0502040204020203" pitchFamily="34" charset="0"/>
                        </a:rPr>
                        <a:t>ADGroup</a:t>
                      </a:r>
                      <a:endParaRPr lang="en-US" sz="2200" b="1">
                        <a:solidFill>
                          <a:sysClr val="windowText" lastClr="000000"/>
                        </a:solidFill>
                        <a:latin typeface="Montserrat"/>
                        <a:ea typeface="Segoe UI"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err="1">
                          <a:solidFill>
                            <a:sysClr val="windowText" lastClr="000000"/>
                          </a:solidFill>
                          <a:latin typeface="Montserrat"/>
                          <a:ea typeface="Segoe UI" pitchFamily="34" charset="0"/>
                          <a:cs typeface="Segoe UI" pitchFamily="34" charset="0"/>
                        </a:rPr>
                        <a:t>Créer</a:t>
                      </a:r>
                      <a:r>
                        <a:rPr lang="en-US" sz="2200">
                          <a:solidFill>
                            <a:sysClr val="windowText" lastClr="000000"/>
                          </a:solidFill>
                          <a:latin typeface="Montserrat"/>
                          <a:ea typeface="Segoe UI" pitchFamily="34" charset="0"/>
                          <a:cs typeface="Segoe UI" pitchFamily="34" charset="0"/>
                        </a:rPr>
                        <a:t> un </a:t>
                      </a:r>
                      <a:r>
                        <a:rPr lang="en-US" sz="2200" err="1">
                          <a:solidFill>
                            <a:sysClr val="windowText" lastClr="000000"/>
                          </a:solidFill>
                          <a:latin typeface="Montserrat"/>
                          <a:ea typeface="Segoe UI" pitchFamily="34" charset="0"/>
                          <a:cs typeface="Segoe UI" pitchFamily="34" charset="0"/>
                        </a:rPr>
                        <a:t>groupe</a:t>
                      </a:r>
                      <a:endParaRPr lang="en-US" sz="2200">
                        <a:solidFill>
                          <a:sysClr val="windowText" lastClr="000000"/>
                        </a:solidFill>
                        <a:latin typeface="Montserrat"/>
                        <a:ea typeface="Segoe UI" pitchFamily="34" charset="0"/>
                        <a:cs typeface="Segoe UI"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58756">
                <a:tc>
                  <a:txBody>
                    <a:bodyPr/>
                    <a:lstStyle/>
                    <a:p>
                      <a:pPr marL="0" marR="0" algn="l">
                        <a:lnSpc>
                          <a:spcPct val="115000"/>
                        </a:lnSpc>
                        <a:spcBef>
                          <a:spcPts val="0"/>
                        </a:spcBef>
                        <a:spcAft>
                          <a:spcPts val="0"/>
                        </a:spcAft>
                      </a:pPr>
                      <a:r>
                        <a:rPr lang="en-US" sz="2200" b="1">
                          <a:solidFill>
                            <a:sysClr val="windowText" lastClr="000000"/>
                          </a:solidFill>
                          <a:latin typeface="Montserrat"/>
                          <a:ea typeface="Segoe UI" pitchFamily="34" charset="0"/>
                          <a:cs typeface="Segoe UI" panose="020B0502040204020203" pitchFamily="34" charset="0"/>
                        </a:rPr>
                        <a:t>Set-</a:t>
                      </a:r>
                      <a:r>
                        <a:rPr lang="en-US" sz="2200" b="1" err="1">
                          <a:solidFill>
                            <a:sysClr val="windowText" lastClr="000000"/>
                          </a:solidFill>
                          <a:latin typeface="Montserrat"/>
                          <a:ea typeface="Segoe UI" pitchFamily="34" charset="0"/>
                          <a:cs typeface="Segoe UI" panose="020B0502040204020203" pitchFamily="34" charset="0"/>
                        </a:rPr>
                        <a:t>ADGroup</a:t>
                      </a:r>
                      <a:endParaRPr lang="en-US" sz="2200" b="1">
                        <a:solidFill>
                          <a:sysClr val="windowText" lastClr="000000"/>
                        </a:solidFill>
                        <a:latin typeface="Montserrat"/>
                        <a:ea typeface="Segoe UI"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a:solidFill>
                            <a:sysClr val="windowText" lastClr="000000"/>
                          </a:solidFill>
                          <a:latin typeface="Montserrat"/>
                          <a:ea typeface="Segoe UI" pitchFamily="34" charset="0"/>
                          <a:cs typeface="Segoe UI" pitchFamily="34" charset="0"/>
                        </a:rPr>
                        <a:t>Modifier un </a:t>
                      </a:r>
                      <a:r>
                        <a:rPr lang="en-US" sz="2200" err="1">
                          <a:solidFill>
                            <a:sysClr val="windowText" lastClr="000000"/>
                          </a:solidFill>
                          <a:latin typeface="Montserrat"/>
                          <a:ea typeface="Segoe UI" pitchFamily="34" charset="0"/>
                          <a:cs typeface="Segoe UI" pitchFamily="34" charset="0"/>
                        </a:rPr>
                        <a:t>groupe</a:t>
                      </a:r>
                      <a:endParaRPr lang="en-US" sz="2200">
                        <a:solidFill>
                          <a:sysClr val="windowText" lastClr="000000"/>
                        </a:solidFill>
                        <a:latin typeface="Montserrat"/>
                        <a:ea typeface="Segoe UI" pitchFamily="34" charset="0"/>
                        <a:cs typeface="Segoe UI"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58756">
                <a:tc>
                  <a:txBody>
                    <a:bodyPr/>
                    <a:lstStyle/>
                    <a:p>
                      <a:pPr marL="0" marR="0" algn="l">
                        <a:lnSpc>
                          <a:spcPct val="115000"/>
                        </a:lnSpc>
                        <a:spcBef>
                          <a:spcPts val="0"/>
                        </a:spcBef>
                        <a:spcAft>
                          <a:spcPts val="0"/>
                        </a:spcAft>
                      </a:pPr>
                      <a:r>
                        <a:rPr lang="en-US" sz="2200" b="1">
                          <a:solidFill>
                            <a:sysClr val="windowText" lastClr="000000"/>
                          </a:solidFill>
                          <a:latin typeface="Montserrat"/>
                          <a:ea typeface="Segoe UI" pitchFamily="34" charset="0"/>
                          <a:cs typeface="Segoe UI" panose="020B0502040204020203" pitchFamily="34" charset="0"/>
                        </a:rPr>
                        <a:t>Remove-</a:t>
                      </a:r>
                      <a:r>
                        <a:rPr lang="en-US" sz="2200" b="1" err="1">
                          <a:solidFill>
                            <a:sysClr val="windowText" lastClr="000000"/>
                          </a:solidFill>
                          <a:latin typeface="Montserrat"/>
                          <a:ea typeface="Segoe UI" pitchFamily="34" charset="0"/>
                          <a:cs typeface="Segoe UI" panose="020B0502040204020203" pitchFamily="34" charset="0"/>
                        </a:rPr>
                        <a:t>ADGroup</a:t>
                      </a:r>
                      <a:endParaRPr lang="en-US" sz="2200" b="1">
                        <a:solidFill>
                          <a:sysClr val="windowText" lastClr="000000"/>
                        </a:solidFill>
                        <a:latin typeface="Montserrat"/>
                        <a:ea typeface="Segoe UI"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err="1">
                          <a:solidFill>
                            <a:sysClr val="windowText" lastClr="000000"/>
                          </a:solidFill>
                          <a:latin typeface="Montserrat"/>
                          <a:ea typeface="Segoe UI" pitchFamily="34" charset="0"/>
                          <a:cs typeface="Segoe UI" pitchFamily="34" charset="0"/>
                        </a:rPr>
                        <a:t>Supprimer</a:t>
                      </a:r>
                      <a:r>
                        <a:rPr lang="en-US" sz="2200">
                          <a:solidFill>
                            <a:sysClr val="windowText" lastClr="000000"/>
                          </a:solidFill>
                          <a:latin typeface="Montserrat"/>
                          <a:ea typeface="Segoe UI" pitchFamily="34" charset="0"/>
                          <a:cs typeface="Segoe UI" pitchFamily="34" charset="0"/>
                        </a:rPr>
                        <a:t> un </a:t>
                      </a:r>
                      <a:r>
                        <a:rPr lang="en-US" sz="2200" err="1">
                          <a:solidFill>
                            <a:sysClr val="windowText" lastClr="000000"/>
                          </a:solidFill>
                          <a:latin typeface="Montserrat"/>
                          <a:ea typeface="Segoe UI" pitchFamily="34" charset="0"/>
                          <a:cs typeface="Segoe UI" pitchFamily="34" charset="0"/>
                        </a:rPr>
                        <a:t>groupe</a:t>
                      </a:r>
                      <a:endParaRPr lang="en-US" sz="2200">
                        <a:solidFill>
                          <a:sysClr val="windowText" lastClr="000000"/>
                        </a:solidFill>
                        <a:latin typeface="Montserrat"/>
                        <a:ea typeface="Segoe UI" pitchFamily="34" charset="0"/>
                        <a:cs typeface="Segoe UI"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58756">
                <a:tc>
                  <a:txBody>
                    <a:bodyPr/>
                    <a:lstStyle/>
                    <a:p>
                      <a:pPr marL="0" marR="0" algn="l">
                        <a:lnSpc>
                          <a:spcPct val="115000"/>
                        </a:lnSpc>
                        <a:spcBef>
                          <a:spcPts val="0"/>
                        </a:spcBef>
                        <a:spcAft>
                          <a:spcPts val="0"/>
                        </a:spcAft>
                      </a:pPr>
                      <a:r>
                        <a:rPr lang="en-US" sz="2200" b="1" dirty="0">
                          <a:solidFill>
                            <a:sysClr val="windowText" lastClr="000000"/>
                          </a:solidFill>
                          <a:latin typeface="Montserrat"/>
                          <a:ea typeface="Segoe UI" pitchFamily="34" charset="0"/>
                          <a:cs typeface="Segoe UI" panose="020B0502040204020203" pitchFamily="34" charset="0"/>
                        </a:rPr>
                        <a:t>Add-</a:t>
                      </a:r>
                      <a:r>
                        <a:rPr lang="en-US" sz="2200" b="1" dirty="0" err="1">
                          <a:solidFill>
                            <a:sysClr val="windowText" lastClr="000000"/>
                          </a:solidFill>
                          <a:latin typeface="Montserrat"/>
                          <a:ea typeface="Segoe UI" pitchFamily="34" charset="0"/>
                          <a:cs typeface="Segoe UI" panose="020B0502040204020203" pitchFamily="34" charset="0"/>
                        </a:rPr>
                        <a:t>ADGroupMember</a:t>
                      </a:r>
                      <a:endParaRPr lang="en-US" sz="2200" b="1" dirty="0">
                        <a:solidFill>
                          <a:sysClr val="windowText" lastClr="000000"/>
                        </a:solidFill>
                        <a:latin typeface="Montserrat"/>
                        <a:ea typeface="Segoe UI"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err="1">
                          <a:solidFill>
                            <a:sysClr val="windowText" lastClr="000000"/>
                          </a:solidFill>
                          <a:latin typeface="Montserrat"/>
                          <a:ea typeface="Segoe UI" pitchFamily="34" charset="0"/>
                          <a:cs typeface="Segoe UI" pitchFamily="34" charset="0"/>
                        </a:rPr>
                        <a:t>Ajouter</a:t>
                      </a:r>
                      <a:r>
                        <a:rPr lang="en-US" sz="2200">
                          <a:solidFill>
                            <a:sysClr val="windowText" lastClr="000000"/>
                          </a:solidFill>
                          <a:latin typeface="Montserrat"/>
                          <a:ea typeface="Segoe UI" pitchFamily="34" charset="0"/>
                          <a:cs typeface="Segoe UI" pitchFamily="34" charset="0"/>
                        </a:rPr>
                        <a:t> un </a:t>
                      </a:r>
                      <a:r>
                        <a:rPr lang="en-US" sz="2200" err="1">
                          <a:solidFill>
                            <a:sysClr val="windowText" lastClr="000000"/>
                          </a:solidFill>
                          <a:latin typeface="Montserrat"/>
                          <a:ea typeface="Segoe UI" pitchFamily="34" charset="0"/>
                          <a:cs typeface="Segoe UI" pitchFamily="34" charset="0"/>
                        </a:rPr>
                        <a:t>utilisateur</a:t>
                      </a:r>
                      <a:r>
                        <a:rPr lang="en-US" sz="2200">
                          <a:solidFill>
                            <a:sysClr val="windowText" lastClr="000000"/>
                          </a:solidFill>
                          <a:latin typeface="Montserrat"/>
                          <a:ea typeface="Segoe UI" pitchFamily="34" charset="0"/>
                          <a:cs typeface="Segoe UI" pitchFamily="34" charset="0"/>
                        </a:rPr>
                        <a:t> à un </a:t>
                      </a:r>
                      <a:r>
                        <a:rPr lang="en-US" sz="2200" err="1">
                          <a:solidFill>
                            <a:sysClr val="windowText" lastClr="000000"/>
                          </a:solidFill>
                          <a:latin typeface="Montserrat"/>
                          <a:ea typeface="Segoe UI" pitchFamily="34" charset="0"/>
                          <a:cs typeface="Segoe UI" pitchFamily="34" charset="0"/>
                        </a:rPr>
                        <a:t>groupe</a:t>
                      </a:r>
                      <a:endParaRPr lang="en-US" sz="2200">
                        <a:solidFill>
                          <a:sysClr val="windowText" lastClr="000000"/>
                        </a:solidFill>
                        <a:latin typeface="Montserrat"/>
                        <a:ea typeface="Segoe UI" pitchFamily="34" charset="0"/>
                        <a:cs typeface="Segoe UI"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58756">
                <a:tc>
                  <a:txBody>
                    <a:bodyPr/>
                    <a:lstStyle/>
                    <a:p>
                      <a:pPr marL="0" marR="0" algn="l">
                        <a:lnSpc>
                          <a:spcPct val="115000"/>
                        </a:lnSpc>
                        <a:spcBef>
                          <a:spcPts val="0"/>
                        </a:spcBef>
                        <a:spcAft>
                          <a:spcPts val="0"/>
                        </a:spcAft>
                      </a:pPr>
                      <a:r>
                        <a:rPr lang="en-US" sz="2200" b="1">
                          <a:solidFill>
                            <a:sysClr val="windowText" lastClr="000000"/>
                          </a:solidFill>
                          <a:latin typeface="Montserrat"/>
                          <a:ea typeface="Segoe UI" pitchFamily="34" charset="0"/>
                          <a:cs typeface="Segoe UI" panose="020B0502040204020203" pitchFamily="34" charset="0"/>
                        </a:rPr>
                        <a:t>Get-</a:t>
                      </a:r>
                      <a:r>
                        <a:rPr lang="en-US" sz="2200" b="1" err="1">
                          <a:solidFill>
                            <a:sysClr val="windowText" lastClr="000000"/>
                          </a:solidFill>
                          <a:latin typeface="Montserrat"/>
                          <a:ea typeface="Segoe UI" pitchFamily="34" charset="0"/>
                          <a:cs typeface="Segoe UI" panose="020B0502040204020203" pitchFamily="34" charset="0"/>
                        </a:rPr>
                        <a:t>ADGroupMember</a:t>
                      </a:r>
                      <a:endParaRPr lang="en-US" sz="2200" b="1">
                        <a:solidFill>
                          <a:sysClr val="windowText" lastClr="000000"/>
                        </a:solidFill>
                        <a:latin typeface="Montserrat"/>
                        <a:ea typeface="Segoe UI"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dirty="0">
                          <a:solidFill>
                            <a:sysClr val="windowText" lastClr="000000"/>
                          </a:solidFill>
                          <a:latin typeface="Montserrat"/>
                          <a:ea typeface="Segoe UI" pitchFamily="34" charset="0"/>
                          <a:cs typeface="Segoe UI" pitchFamily="34" charset="0"/>
                        </a:rPr>
                        <a:t>Lister les </a:t>
                      </a:r>
                      <a:r>
                        <a:rPr lang="en-US" sz="2200" dirty="0" err="1">
                          <a:solidFill>
                            <a:sysClr val="windowText" lastClr="000000"/>
                          </a:solidFill>
                          <a:latin typeface="Montserrat"/>
                          <a:ea typeface="Segoe UI" pitchFamily="34" charset="0"/>
                          <a:cs typeface="Segoe UI" pitchFamily="34" charset="0"/>
                        </a:rPr>
                        <a:t>membres</a:t>
                      </a:r>
                      <a:r>
                        <a:rPr lang="en-US" sz="2200" dirty="0">
                          <a:solidFill>
                            <a:sysClr val="windowText" lastClr="000000"/>
                          </a:solidFill>
                          <a:latin typeface="Montserrat"/>
                          <a:ea typeface="Segoe UI" pitchFamily="34" charset="0"/>
                          <a:cs typeface="Segoe UI" pitchFamily="34" charset="0"/>
                        </a:rPr>
                        <a:t> d'un </a:t>
                      </a:r>
                      <a:r>
                        <a:rPr lang="en-US" sz="2200" dirty="0" err="1">
                          <a:solidFill>
                            <a:sysClr val="windowText" lastClr="000000"/>
                          </a:solidFill>
                          <a:latin typeface="Montserrat"/>
                          <a:ea typeface="Segoe UI" pitchFamily="34" charset="0"/>
                          <a:cs typeface="Segoe UI" pitchFamily="34" charset="0"/>
                        </a:rPr>
                        <a:t>groupe</a:t>
                      </a:r>
                      <a:endParaRPr lang="en-US" sz="2200" dirty="0">
                        <a:solidFill>
                          <a:sysClr val="windowText" lastClr="000000"/>
                        </a:solidFill>
                        <a:latin typeface="Montserrat"/>
                        <a:ea typeface="Segoe UI" pitchFamily="34" charset="0"/>
                        <a:cs typeface="Segoe UI"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
        <p:nvSpPr>
          <p:cNvPr id="13" name="ZoneTexte 12">
            <a:extLst>
              <a:ext uri="{FF2B5EF4-FFF2-40B4-BE49-F238E27FC236}">
                <a16:creationId xmlns:a16="http://schemas.microsoft.com/office/drawing/2014/main" id="{65899E38-8F85-448E-BBAC-6A99A0CFA907}"/>
              </a:ext>
            </a:extLst>
          </p:cNvPr>
          <p:cNvSpPr txBox="1"/>
          <p:nvPr/>
        </p:nvSpPr>
        <p:spPr>
          <a:xfrm>
            <a:off x="1272358" y="5435221"/>
            <a:ext cx="11180326"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a:solidFill>
                  <a:srgbClr val="F7F7F7"/>
                </a:solidFill>
                <a:latin typeface="Consolas" panose="020B0609020204030204" pitchFamily="49" charset="0"/>
              </a:rPr>
              <a:t>New-</a:t>
            </a:r>
            <a:r>
              <a:rPr lang="fr-FR" err="1">
                <a:solidFill>
                  <a:srgbClr val="F7F7F7"/>
                </a:solidFill>
                <a:latin typeface="Consolas" panose="020B0609020204030204" pitchFamily="49" charset="0"/>
              </a:rPr>
              <a:t>AdGroup</a:t>
            </a:r>
            <a:r>
              <a:rPr lang="fr-FR">
                <a:solidFill>
                  <a:srgbClr val="F7F7F7"/>
                </a:solidFill>
                <a:latin typeface="Consolas" panose="020B0609020204030204" pitchFamily="49" charset="0"/>
              </a:rPr>
              <a:t> "Admin WSUS" –</a:t>
            </a:r>
            <a:r>
              <a:rPr lang="fr-FR" err="1">
                <a:solidFill>
                  <a:srgbClr val="F7F7F7"/>
                </a:solidFill>
                <a:latin typeface="Consolas" panose="020B0609020204030204" pitchFamily="49" charset="0"/>
              </a:rPr>
              <a:t>GroupScope</a:t>
            </a:r>
            <a:r>
              <a:rPr lang="fr-FR">
                <a:solidFill>
                  <a:srgbClr val="F7F7F7"/>
                </a:solidFill>
                <a:latin typeface="Consolas" panose="020B0609020204030204" pitchFamily="49" charset="0"/>
              </a:rPr>
              <a:t> Global</a:t>
            </a:r>
            <a:endParaRPr lang="fr-FR">
              <a:solidFill>
                <a:srgbClr val="F7F7F7"/>
              </a:solidFill>
              <a:latin typeface="Consolas" panose="020B0609020204030204" pitchFamily="49" charset="0"/>
              <a:ea typeface="Montserrat Light" charset="0"/>
              <a:cs typeface="Montserrat Light" charset="0"/>
              <a:sym typeface="Arial"/>
            </a:endParaRPr>
          </a:p>
        </p:txBody>
      </p:sp>
    </p:spTree>
    <p:extLst>
      <p:ext uri="{BB962C8B-B14F-4D97-AF65-F5344CB8AC3E}">
        <p14:creationId xmlns:p14="http://schemas.microsoft.com/office/powerpoint/2010/main" val="2115275606"/>
      </p:ext>
    </p:extLst>
  </p:cSld>
  <p:clrMapOvr>
    <a:masterClrMapping/>
  </p:clrMapOvr>
  <p:transition spd="slow"/>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99">
            <a:extLst>
              <a:ext uri="{FF2B5EF4-FFF2-40B4-BE49-F238E27FC236}">
                <a16:creationId xmlns:a16="http://schemas.microsoft.com/office/drawing/2014/main" id="{A6B6508F-A2E9-401A-A17A-A085D79BA078}"/>
              </a:ext>
            </a:extLst>
          </p:cNvPr>
          <p:cNvSpPr/>
          <p:nvPr/>
        </p:nvSpPr>
        <p:spPr>
          <a:xfrm>
            <a:off x="1272358" y="1286133"/>
            <a:ext cx="11469026"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marL="317500" indent="-317500" algn="l">
              <a:lnSpc>
                <a:spcPct val="150000"/>
              </a:lnSpc>
              <a:spcBef>
                <a:spcPts val="1500"/>
              </a:spcBef>
              <a:buClr>
                <a:srgbClr val="A4140E"/>
              </a:buClr>
              <a:buSzPct val="120000"/>
              <a:buFontTx/>
              <a:buChar char="☉"/>
              <a:defRPr sz="1800"/>
            </a:pPr>
            <a:r>
              <a:rPr lang="fr-FR" sz="2000">
                <a:solidFill>
                  <a:srgbClr val="353533"/>
                </a:solidFill>
                <a:latin typeface="Montserrat Light" charset="0"/>
              </a:rPr>
              <a:t>Les </a:t>
            </a:r>
            <a:r>
              <a:rPr lang="fr-FR" sz="2000" err="1">
                <a:solidFill>
                  <a:srgbClr val="353533"/>
                </a:solidFill>
                <a:latin typeface="Montserrat Light" charset="0"/>
              </a:rPr>
              <a:t>CmdLets</a:t>
            </a:r>
            <a:r>
              <a:rPr lang="fr-FR" sz="2000">
                <a:solidFill>
                  <a:srgbClr val="353533"/>
                </a:solidFill>
                <a:latin typeface="Montserrat Light" charset="0"/>
              </a:rPr>
              <a:t> "Computer" :</a:t>
            </a: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endParaRP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endParaRP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endParaRP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sym typeface="Wingdings" panose="05000000000000000000" pitchFamily="2" charset="2"/>
            </a:endParaRPr>
          </a:p>
          <a:p>
            <a:pPr algn="l">
              <a:lnSpc>
                <a:spcPct val="150000"/>
              </a:lnSpc>
              <a:spcBef>
                <a:spcPts val="1500"/>
              </a:spcBef>
              <a:buClr>
                <a:srgbClr val="A4140E"/>
              </a:buClr>
              <a:buSzPct val="120000"/>
              <a:defRPr sz="1800"/>
            </a:pPr>
            <a:endParaRPr lang="fr-FR" sz="2000">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r>
              <a:rPr lang="fr-FR" sz="2000">
                <a:solidFill>
                  <a:srgbClr val="353533"/>
                </a:solidFill>
                <a:latin typeface="Montserrat Light" charset="0"/>
                <a:sym typeface="Wingdings" panose="05000000000000000000" pitchFamily="2" charset="2"/>
              </a:rPr>
              <a:t>Les commandes "clients"</a:t>
            </a: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6089B4"/>
              </a:solidFill>
              <a:latin typeface="Consolas"/>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C5C8C6"/>
              </a:solidFill>
              <a:latin typeface="Consolas"/>
              <a:ea typeface="Montserrat Light" charset="0"/>
              <a:cs typeface="Montserrat Light" charset="0"/>
            </a:endParaRPr>
          </a:p>
          <a:p>
            <a:pPr lvl="2" algn="l">
              <a:spcBef>
                <a:spcPts val="1500"/>
              </a:spcBef>
              <a:buClr>
                <a:srgbClr val="A4140E"/>
              </a:buClr>
              <a:buSzPct val="120000"/>
              <a:defRPr sz="1800"/>
            </a:pPr>
            <a:endParaRPr lang="fr-FR" sz="1600">
              <a:solidFill>
                <a:srgbClr val="353533"/>
              </a:solidFill>
              <a:latin typeface="Montserrat Light" charset="0"/>
              <a:ea typeface="Montserrat Light" charset="0"/>
              <a:cs typeface="Montserrat Light" charset="0"/>
            </a:endParaRPr>
          </a:p>
          <a:p>
            <a:pPr lvl="4"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r>
              <a:rPr lang="fr-FR" sz="1800">
                <a:solidFill>
                  <a:srgbClr val="353533"/>
                </a:solidFill>
                <a:latin typeface="Montserrat Light" charset="0"/>
                <a:ea typeface="Montserrat Light" charset="0"/>
                <a:cs typeface="Montserrat Light" charset="0"/>
                <a:sym typeface="Arial"/>
              </a:rPr>
              <a:t>	</a:t>
            </a:r>
            <a:endParaRPr lang="fr-FR" sz="180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81</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a:buNone/>
            </a:pPr>
            <a:r>
              <a:rPr lang="fr-FR" b="1">
                <a:solidFill>
                  <a:srgbClr val="353533"/>
                </a:solidFill>
                <a:latin typeface="Montserrat Semi"/>
              </a:rPr>
              <a:t>Module </a:t>
            </a:r>
            <a:r>
              <a:rPr lang="fr-FR" b="1" err="1">
                <a:solidFill>
                  <a:srgbClr val="353533"/>
                </a:solidFill>
                <a:latin typeface="Montserrat Semi"/>
              </a:rPr>
              <a:t>ActiveDirectory</a:t>
            </a:r>
            <a:endParaRPr lang="fr-FR" b="1">
              <a:solidFill>
                <a:srgbClr val="353533"/>
              </a:solidFill>
              <a:latin typeface="Montserrat Semi"/>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t">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#8</a:t>
            </a:r>
            <a:endParaRPr sz="3500">
              <a:latin typeface="Montserrat Light" charset="0"/>
              <a:ea typeface="Montserrat Light" charset="0"/>
              <a:cs typeface="Montserrat Light" charset="0"/>
            </a:endParaRPr>
          </a:p>
        </p:txBody>
      </p:sp>
      <p:graphicFrame>
        <p:nvGraphicFramePr>
          <p:cNvPr id="12" name="Content Placeholder 3">
            <a:extLst>
              <a:ext uri="{FF2B5EF4-FFF2-40B4-BE49-F238E27FC236}">
                <a16:creationId xmlns:a16="http://schemas.microsoft.com/office/drawing/2014/main" id="{0B9E478B-457C-4BEB-922A-41D29E18A4F6}"/>
              </a:ext>
            </a:extLst>
          </p:cNvPr>
          <p:cNvGraphicFramePr>
            <a:graphicFrameLocks/>
          </p:cNvGraphicFramePr>
          <p:nvPr>
            <p:extLst>
              <p:ext uri="{D42A27DB-BD31-4B8C-83A1-F6EECF244321}">
                <p14:modId xmlns:p14="http://schemas.microsoft.com/office/powerpoint/2010/main" val="2371787856"/>
              </p:ext>
            </p:extLst>
          </p:nvPr>
        </p:nvGraphicFramePr>
        <p:xfrm>
          <a:off x="1272358" y="2109926"/>
          <a:ext cx="11180326" cy="2694161"/>
        </p:xfrm>
        <a:graphic>
          <a:graphicData uri="http://schemas.openxmlformats.org/drawingml/2006/table">
            <a:tbl>
              <a:tblPr firstRow="1" bandRow="1">
                <a:tableStyleId>{21E4AEA4-8DFA-4A89-87EB-49C32662AFE0}</a:tableStyleId>
              </a:tblPr>
              <a:tblGrid>
                <a:gridCol w="3958793">
                  <a:extLst>
                    <a:ext uri="{9D8B030D-6E8A-4147-A177-3AD203B41FA5}">
                      <a16:colId xmlns:a16="http://schemas.microsoft.com/office/drawing/2014/main" val="20000"/>
                    </a:ext>
                  </a:extLst>
                </a:gridCol>
                <a:gridCol w="7221533">
                  <a:extLst>
                    <a:ext uri="{9D8B030D-6E8A-4147-A177-3AD203B41FA5}">
                      <a16:colId xmlns:a16="http://schemas.microsoft.com/office/drawing/2014/main" val="20001"/>
                    </a:ext>
                  </a:extLst>
                </a:gridCol>
              </a:tblGrid>
              <a:tr h="516365">
                <a:tc>
                  <a:txBody>
                    <a:bodyPr/>
                    <a:lstStyle/>
                    <a:p>
                      <a:pPr marL="0" marR="0">
                        <a:lnSpc>
                          <a:spcPct val="115000"/>
                        </a:lnSpc>
                        <a:spcBef>
                          <a:spcPts val="0"/>
                        </a:spcBef>
                        <a:spcAft>
                          <a:spcPts val="0"/>
                        </a:spcAft>
                      </a:pPr>
                      <a:r>
                        <a:rPr lang="en-US" sz="2200" dirty="0">
                          <a:solidFill>
                            <a:sysClr val="windowText" lastClr="000000"/>
                          </a:solidFill>
                          <a:latin typeface="Montserrat"/>
                          <a:ea typeface="Segoe UI" pitchFamily="34" charset="0"/>
                          <a:cs typeface="Segoe UI" pitchFamily="34" charset="0"/>
                        </a:rPr>
                        <a:t>Cmdlet</a:t>
                      </a:r>
                      <a:endParaRPr lang="en-US" sz="2200" b="1" dirty="0">
                        <a:solidFill>
                          <a:sysClr val="windowText" lastClr="000000"/>
                        </a:solidFill>
                        <a:latin typeface="Montserrat"/>
                        <a:ea typeface="Segoe UI" pitchFamily="34" charset="0"/>
                        <a:cs typeface="Segoe UI" pitchFamily="34" charset="0"/>
                      </a:endParaRPr>
                    </a:p>
                  </a:txBody>
                  <a:tcPr marL="68580" marR="68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15000"/>
                        </a:lnSpc>
                        <a:spcBef>
                          <a:spcPts val="0"/>
                        </a:spcBef>
                        <a:spcAft>
                          <a:spcPts val="0"/>
                        </a:spcAft>
                      </a:pPr>
                      <a:r>
                        <a:rPr lang="en-US" sz="2200" dirty="0">
                          <a:solidFill>
                            <a:sysClr val="windowText" lastClr="000000"/>
                          </a:solidFill>
                          <a:latin typeface="Montserrat"/>
                          <a:ea typeface="Segoe UI" pitchFamily="34" charset="0"/>
                          <a:cs typeface="Segoe UI" pitchFamily="34" charset="0"/>
                        </a:rPr>
                        <a:t> Description</a:t>
                      </a:r>
                      <a:endParaRPr lang="en-US" sz="2200" b="1" dirty="0">
                        <a:solidFill>
                          <a:sysClr val="windowText" lastClr="000000"/>
                        </a:solidFill>
                        <a:latin typeface="Montserrat"/>
                        <a:ea typeface="Segoe UI" pitchFamily="34" charset="0"/>
                        <a:cs typeface="Segoe UI" pitchFamily="34" charset="0"/>
                      </a:endParaRPr>
                    </a:p>
                  </a:txBody>
                  <a:tcPr marL="68580" marR="68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58756">
                <a:tc>
                  <a:txBody>
                    <a:bodyPr/>
                    <a:lstStyle/>
                    <a:p>
                      <a:pPr marL="0" marR="0" algn="l">
                        <a:lnSpc>
                          <a:spcPct val="115000"/>
                        </a:lnSpc>
                        <a:spcBef>
                          <a:spcPts val="0"/>
                        </a:spcBef>
                        <a:spcAft>
                          <a:spcPts val="0"/>
                        </a:spcAft>
                      </a:pPr>
                      <a:r>
                        <a:rPr lang="en-US" sz="2200" b="1">
                          <a:solidFill>
                            <a:sysClr val="windowText" lastClr="000000"/>
                          </a:solidFill>
                          <a:latin typeface="Montserrat"/>
                          <a:ea typeface="Segoe UI" pitchFamily="34" charset="0"/>
                          <a:cs typeface="Segoe UI" panose="020B0502040204020203" pitchFamily="34" charset="0"/>
                        </a:rPr>
                        <a:t>Get-</a:t>
                      </a:r>
                      <a:r>
                        <a:rPr lang="en-US" sz="2200" b="1" err="1">
                          <a:solidFill>
                            <a:sysClr val="windowText" lastClr="000000"/>
                          </a:solidFill>
                          <a:latin typeface="Montserrat"/>
                          <a:ea typeface="Segoe UI" pitchFamily="34" charset="0"/>
                          <a:cs typeface="Segoe UI" panose="020B0502040204020203" pitchFamily="34" charset="0"/>
                        </a:rPr>
                        <a:t>ADComputer</a:t>
                      </a:r>
                      <a:endParaRPr lang="en-US" sz="2200" b="1">
                        <a:solidFill>
                          <a:sysClr val="windowText" lastClr="000000"/>
                        </a:solidFill>
                        <a:latin typeface="Montserrat"/>
                        <a:ea typeface="Segoe UI"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dirty="0" err="1">
                          <a:solidFill>
                            <a:sysClr val="windowText" lastClr="000000"/>
                          </a:solidFill>
                          <a:latin typeface="Montserrat"/>
                          <a:ea typeface="Segoe UI" pitchFamily="34" charset="0"/>
                          <a:cs typeface="Segoe UI" pitchFamily="34" charset="0"/>
                        </a:rPr>
                        <a:t>Obtenir</a:t>
                      </a:r>
                      <a:r>
                        <a:rPr lang="en-US" sz="2200" dirty="0">
                          <a:solidFill>
                            <a:sysClr val="windowText" lastClr="000000"/>
                          </a:solidFill>
                          <a:latin typeface="Montserrat"/>
                          <a:ea typeface="Segoe UI" pitchFamily="34" charset="0"/>
                          <a:cs typeface="Segoe UI" pitchFamily="34" charset="0"/>
                        </a:rPr>
                        <a:t> des </a:t>
                      </a:r>
                      <a:r>
                        <a:rPr lang="en-US" sz="2200" dirty="0" err="1">
                          <a:solidFill>
                            <a:sysClr val="windowText" lastClr="000000"/>
                          </a:solidFill>
                          <a:latin typeface="Montserrat"/>
                          <a:ea typeface="Segoe UI" pitchFamily="34" charset="0"/>
                          <a:cs typeface="Segoe UI" pitchFamily="34" charset="0"/>
                        </a:rPr>
                        <a:t>informations</a:t>
                      </a:r>
                      <a:r>
                        <a:rPr lang="en-US" sz="2200" dirty="0">
                          <a:solidFill>
                            <a:sysClr val="windowText" lastClr="000000"/>
                          </a:solidFill>
                          <a:latin typeface="Montserrat"/>
                          <a:ea typeface="Segoe UI" pitchFamily="34" charset="0"/>
                          <a:cs typeface="Segoe UI" pitchFamily="34" charset="0"/>
                        </a:rPr>
                        <a:t> sur un </a:t>
                      </a:r>
                      <a:r>
                        <a:rPr lang="en-US" sz="2200" dirty="0" err="1">
                          <a:solidFill>
                            <a:sysClr val="windowText" lastClr="000000"/>
                          </a:solidFill>
                          <a:latin typeface="Montserrat"/>
                          <a:ea typeface="Segoe UI" pitchFamily="34" charset="0"/>
                          <a:cs typeface="Segoe UI" pitchFamily="34" charset="0"/>
                        </a:rPr>
                        <a:t>ordinateur</a:t>
                      </a:r>
                      <a:endParaRPr lang="en-US" sz="2200" dirty="0">
                        <a:solidFill>
                          <a:sysClr val="windowText" lastClr="000000"/>
                        </a:solidFill>
                        <a:latin typeface="Montserrat"/>
                        <a:ea typeface="Segoe UI" pitchFamily="34" charset="0"/>
                        <a:cs typeface="Segoe UI"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64968923"/>
                  </a:ext>
                </a:extLst>
              </a:tr>
              <a:tr h="258756">
                <a:tc>
                  <a:txBody>
                    <a:bodyPr/>
                    <a:lstStyle/>
                    <a:p>
                      <a:pPr marL="0" marR="0" algn="l">
                        <a:lnSpc>
                          <a:spcPct val="115000"/>
                        </a:lnSpc>
                        <a:spcBef>
                          <a:spcPts val="0"/>
                        </a:spcBef>
                        <a:spcAft>
                          <a:spcPts val="0"/>
                        </a:spcAft>
                      </a:pPr>
                      <a:r>
                        <a:rPr lang="en-US" sz="2200" b="1">
                          <a:solidFill>
                            <a:sysClr val="windowText" lastClr="000000"/>
                          </a:solidFill>
                          <a:latin typeface="Montserrat"/>
                          <a:ea typeface="Segoe UI" pitchFamily="34" charset="0"/>
                          <a:cs typeface="Segoe UI" panose="020B0502040204020203" pitchFamily="34" charset="0"/>
                        </a:rPr>
                        <a:t>Set-</a:t>
                      </a:r>
                      <a:r>
                        <a:rPr lang="en-US" sz="2200" b="1" err="1">
                          <a:solidFill>
                            <a:sysClr val="windowText" lastClr="000000"/>
                          </a:solidFill>
                          <a:latin typeface="Montserrat"/>
                          <a:ea typeface="Segoe UI" pitchFamily="34" charset="0"/>
                          <a:cs typeface="Segoe UI" panose="020B0502040204020203" pitchFamily="34" charset="0"/>
                        </a:rPr>
                        <a:t>ADComputer</a:t>
                      </a:r>
                      <a:endParaRPr lang="en-US" sz="2200" b="1">
                        <a:solidFill>
                          <a:sysClr val="windowText" lastClr="000000"/>
                        </a:solidFill>
                        <a:latin typeface="Montserrat"/>
                        <a:ea typeface="Segoe UI"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a:solidFill>
                            <a:sysClr val="windowText" lastClr="000000"/>
                          </a:solidFill>
                          <a:latin typeface="Montserrat"/>
                          <a:ea typeface="Segoe UI" pitchFamily="34" charset="0"/>
                          <a:cs typeface="Segoe UI" pitchFamily="34" charset="0"/>
                        </a:rPr>
                        <a:t>Modifier les </a:t>
                      </a:r>
                      <a:r>
                        <a:rPr lang="en-US" sz="2200" err="1">
                          <a:solidFill>
                            <a:sysClr val="windowText" lastClr="000000"/>
                          </a:solidFill>
                          <a:latin typeface="Montserrat"/>
                          <a:ea typeface="Segoe UI" pitchFamily="34" charset="0"/>
                          <a:cs typeface="Segoe UI" pitchFamily="34" charset="0"/>
                        </a:rPr>
                        <a:t>propriétés</a:t>
                      </a:r>
                      <a:r>
                        <a:rPr lang="en-US" sz="2200">
                          <a:solidFill>
                            <a:sysClr val="windowText" lastClr="000000"/>
                          </a:solidFill>
                          <a:latin typeface="Montserrat"/>
                          <a:ea typeface="Segoe UI" pitchFamily="34" charset="0"/>
                          <a:cs typeface="Segoe UI" pitchFamily="34" charset="0"/>
                        </a:rPr>
                        <a:t> d'un </a:t>
                      </a:r>
                      <a:r>
                        <a:rPr lang="en-US" sz="2200" err="1">
                          <a:solidFill>
                            <a:sysClr val="windowText" lastClr="000000"/>
                          </a:solidFill>
                          <a:latin typeface="Montserrat"/>
                          <a:ea typeface="Segoe UI" pitchFamily="34" charset="0"/>
                          <a:cs typeface="Segoe UI" pitchFamily="34" charset="0"/>
                        </a:rPr>
                        <a:t>ordinateur</a:t>
                      </a:r>
                      <a:endParaRPr lang="en-US" sz="2200">
                        <a:solidFill>
                          <a:sysClr val="windowText" lastClr="000000"/>
                        </a:solidFill>
                        <a:latin typeface="Montserrat"/>
                        <a:ea typeface="Segoe UI" pitchFamily="34" charset="0"/>
                        <a:cs typeface="Segoe UI"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58756">
                <a:tc>
                  <a:txBody>
                    <a:bodyPr/>
                    <a:lstStyle/>
                    <a:p>
                      <a:pPr marL="0" marR="0" algn="l">
                        <a:lnSpc>
                          <a:spcPct val="115000"/>
                        </a:lnSpc>
                        <a:spcBef>
                          <a:spcPts val="0"/>
                        </a:spcBef>
                        <a:spcAft>
                          <a:spcPts val="0"/>
                        </a:spcAft>
                      </a:pPr>
                      <a:r>
                        <a:rPr lang="en-US" sz="2200" b="1">
                          <a:solidFill>
                            <a:sysClr val="windowText" lastClr="000000"/>
                          </a:solidFill>
                          <a:latin typeface="Montserrat"/>
                          <a:ea typeface="Segoe UI" pitchFamily="34" charset="0"/>
                          <a:cs typeface="Segoe UI" panose="020B0502040204020203" pitchFamily="34" charset="0"/>
                        </a:rPr>
                        <a:t>New-</a:t>
                      </a:r>
                      <a:r>
                        <a:rPr lang="en-US" sz="2200" b="1" err="1">
                          <a:solidFill>
                            <a:sysClr val="windowText" lastClr="000000"/>
                          </a:solidFill>
                          <a:latin typeface="Montserrat"/>
                          <a:ea typeface="Segoe UI" pitchFamily="34" charset="0"/>
                          <a:cs typeface="Segoe UI" panose="020B0502040204020203" pitchFamily="34" charset="0"/>
                        </a:rPr>
                        <a:t>ADComputer</a:t>
                      </a:r>
                      <a:endParaRPr lang="en-US" sz="2200" b="1">
                        <a:solidFill>
                          <a:sysClr val="windowText" lastClr="000000"/>
                        </a:solidFill>
                        <a:latin typeface="Montserrat"/>
                        <a:ea typeface="Segoe UI"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err="1">
                          <a:solidFill>
                            <a:sysClr val="windowText" lastClr="000000"/>
                          </a:solidFill>
                          <a:latin typeface="Montserrat"/>
                          <a:ea typeface="Segoe UI" pitchFamily="34" charset="0"/>
                          <a:cs typeface="Segoe UI" pitchFamily="34" charset="0"/>
                        </a:rPr>
                        <a:t>Créer</a:t>
                      </a:r>
                      <a:r>
                        <a:rPr lang="en-US" sz="2200">
                          <a:solidFill>
                            <a:sysClr val="windowText" lastClr="000000"/>
                          </a:solidFill>
                          <a:latin typeface="Montserrat"/>
                          <a:ea typeface="Segoe UI" pitchFamily="34" charset="0"/>
                          <a:cs typeface="Segoe UI" pitchFamily="34" charset="0"/>
                        </a:rPr>
                        <a:t> un </a:t>
                      </a:r>
                      <a:r>
                        <a:rPr lang="en-US" sz="2200" err="1">
                          <a:solidFill>
                            <a:sysClr val="windowText" lastClr="000000"/>
                          </a:solidFill>
                          <a:latin typeface="Montserrat"/>
                          <a:ea typeface="Segoe UI" pitchFamily="34" charset="0"/>
                          <a:cs typeface="Segoe UI" pitchFamily="34" charset="0"/>
                        </a:rPr>
                        <a:t>ordinateur</a:t>
                      </a:r>
                      <a:endParaRPr lang="en-US" sz="2200">
                        <a:solidFill>
                          <a:sysClr val="windowText" lastClr="000000"/>
                        </a:solidFill>
                        <a:latin typeface="Montserrat"/>
                        <a:ea typeface="Segoe UI" pitchFamily="34" charset="0"/>
                        <a:cs typeface="Segoe UI"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58756">
                <a:tc>
                  <a:txBody>
                    <a:bodyPr/>
                    <a:lstStyle/>
                    <a:p>
                      <a:pPr marL="0" marR="0" algn="l">
                        <a:lnSpc>
                          <a:spcPct val="115000"/>
                        </a:lnSpc>
                        <a:spcBef>
                          <a:spcPts val="0"/>
                        </a:spcBef>
                        <a:spcAft>
                          <a:spcPts val="0"/>
                        </a:spcAft>
                      </a:pPr>
                      <a:r>
                        <a:rPr lang="en-US" sz="2200" b="1">
                          <a:solidFill>
                            <a:sysClr val="windowText" lastClr="000000"/>
                          </a:solidFill>
                          <a:latin typeface="Montserrat"/>
                          <a:ea typeface="Segoe UI" pitchFamily="34" charset="0"/>
                          <a:cs typeface="Segoe UI" panose="020B0502040204020203" pitchFamily="34" charset="0"/>
                        </a:rPr>
                        <a:t>Remove-</a:t>
                      </a:r>
                      <a:r>
                        <a:rPr lang="en-US" sz="2200" b="1" err="1">
                          <a:solidFill>
                            <a:sysClr val="windowText" lastClr="000000"/>
                          </a:solidFill>
                          <a:latin typeface="Montserrat"/>
                          <a:ea typeface="Segoe UI" pitchFamily="34" charset="0"/>
                          <a:cs typeface="Segoe UI" panose="020B0502040204020203" pitchFamily="34" charset="0"/>
                        </a:rPr>
                        <a:t>ADComputer</a:t>
                      </a:r>
                      <a:endParaRPr lang="en-US" sz="2200" b="1">
                        <a:solidFill>
                          <a:sysClr val="windowText" lastClr="000000"/>
                        </a:solidFill>
                        <a:latin typeface="Montserrat"/>
                        <a:ea typeface="Segoe UI"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err="1">
                          <a:solidFill>
                            <a:sysClr val="windowText" lastClr="000000"/>
                          </a:solidFill>
                          <a:latin typeface="Montserrat"/>
                          <a:ea typeface="Segoe UI" pitchFamily="34" charset="0"/>
                          <a:cs typeface="Segoe UI" pitchFamily="34" charset="0"/>
                        </a:rPr>
                        <a:t>Supprimer</a:t>
                      </a:r>
                      <a:r>
                        <a:rPr lang="en-US" sz="2200">
                          <a:solidFill>
                            <a:sysClr val="windowText" lastClr="000000"/>
                          </a:solidFill>
                          <a:latin typeface="Montserrat"/>
                          <a:ea typeface="Segoe UI" pitchFamily="34" charset="0"/>
                          <a:cs typeface="Segoe UI" pitchFamily="34" charset="0"/>
                        </a:rPr>
                        <a:t> un </a:t>
                      </a:r>
                      <a:r>
                        <a:rPr lang="en-US" sz="2200" err="1">
                          <a:solidFill>
                            <a:sysClr val="windowText" lastClr="000000"/>
                          </a:solidFill>
                          <a:latin typeface="Montserrat"/>
                          <a:ea typeface="Segoe UI" pitchFamily="34" charset="0"/>
                          <a:cs typeface="Segoe UI" pitchFamily="34" charset="0"/>
                        </a:rPr>
                        <a:t>ordinateur</a:t>
                      </a:r>
                      <a:endParaRPr lang="en-US" sz="2200">
                        <a:solidFill>
                          <a:sysClr val="windowText" lastClr="000000"/>
                        </a:solidFill>
                        <a:latin typeface="Montserrat"/>
                        <a:ea typeface="Segoe UI" pitchFamily="34" charset="0"/>
                        <a:cs typeface="Segoe UI"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58756">
                <a:tc>
                  <a:txBody>
                    <a:bodyPr/>
                    <a:lstStyle/>
                    <a:p>
                      <a:pPr marL="0" marR="0" algn="l">
                        <a:lnSpc>
                          <a:spcPct val="115000"/>
                        </a:lnSpc>
                        <a:spcBef>
                          <a:spcPts val="0"/>
                        </a:spcBef>
                        <a:spcAft>
                          <a:spcPts val="0"/>
                        </a:spcAft>
                      </a:pPr>
                      <a:r>
                        <a:rPr lang="en-US" sz="2200" b="1">
                          <a:solidFill>
                            <a:sysClr val="windowText" lastClr="000000"/>
                          </a:solidFill>
                          <a:latin typeface="Montserrat"/>
                          <a:ea typeface="Segoe UI" pitchFamily="34" charset="0"/>
                          <a:cs typeface="Segoe UI" panose="020B0502040204020203" pitchFamily="34" charset="0"/>
                        </a:rPr>
                        <a:t>Add-</a:t>
                      </a:r>
                      <a:r>
                        <a:rPr lang="en-US" sz="2200" b="1" err="1">
                          <a:solidFill>
                            <a:sysClr val="windowText" lastClr="000000"/>
                          </a:solidFill>
                          <a:latin typeface="Montserrat"/>
                          <a:ea typeface="Segoe UI" pitchFamily="34" charset="0"/>
                          <a:cs typeface="Segoe UI" panose="020B0502040204020203" pitchFamily="34" charset="0"/>
                        </a:rPr>
                        <a:t>ADGroupMember</a:t>
                      </a:r>
                      <a:endParaRPr lang="en-US" sz="2200" b="1">
                        <a:solidFill>
                          <a:sysClr val="windowText" lastClr="000000"/>
                        </a:solidFill>
                        <a:latin typeface="Montserrat"/>
                        <a:ea typeface="Segoe UI"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err="1">
                          <a:solidFill>
                            <a:sysClr val="windowText" lastClr="000000"/>
                          </a:solidFill>
                          <a:latin typeface="Montserrat"/>
                          <a:ea typeface="Segoe UI" pitchFamily="34" charset="0"/>
                          <a:cs typeface="Segoe UI" pitchFamily="34" charset="0"/>
                        </a:rPr>
                        <a:t>Ajouter</a:t>
                      </a:r>
                      <a:r>
                        <a:rPr lang="en-US" sz="2200">
                          <a:solidFill>
                            <a:sysClr val="windowText" lastClr="000000"/>
                          </a:solidFill>
                          <a:latin typeface="Montserrat"/>
                          <a:ea typeface="Segoe UI" pitchFamily="34" charset="0"/>
                          <a:cs typeface="Segoe UI" pitchFamily="34" charset="0"/>
                        </a:rPr>
                        <a:t> un </a:t>
                      </a:r>
                      <a:r>
                        <a:rPr lang="en-US" sz="2200" err="1">
                          <a:solidFill>
                            <a:sysClr val="windowText" lastClr="000000"/>
                          </a:solidFill>
                          <a:latin typeface="Montserrat"/>
                          <a:ea typeface="Segoe UI" pitchFamily="34" charset="0"/>
                          <a:cs typeface="Segoe UI" pitchFamily="34" charset="0"/>
                        </a:rPr>
                        <a:t>utilisateur</a:t>
                      </a:r>
                      <a:r>
                        <a:rPr lang="en-US" sz="2200">
                          <a:solidFill>
                            <a:sysClr val="windowText" lastClr="000000"/>
                          </a:solidFill>
                          <a:latin typeface="Montserrat"/>
                          <a:ea typeface="Segoe UI" pitchFamily="34" charset="0"/>
                          <a:cs typeface="Segoe UI" pitchFamily="34" charset="0"/>
                        </a:rPr>
                        <a:t> à un </a:t>
                      </a:r>
                      <a:r>
                        <a:rPr lang="en-US" sz="2200" err="1">
                          <a:solidFill>
                            <a:sysClr val="windowText" lastClr="000000"/>
                          </a:solidFill>
                          <a:latin typeface="Montserrat"/>
                          <a:ea typeface="Segoe UI" pitchFamily="34" charset="0"/>
                          <a:cs typeface="Segoe UI" pitchFamily="34" charset="0"/>
                        </a:rPr>
                        <a:t>groupe</a:t>
                      </a:r>
                      <a:endParaRPr lang="en-US" sz="2200">
                        <a:solidFill>
                          <a:sysClr val="windowText" lastClr="000000"/>
                        </a:solidFill>
                        <a:latin typeface="Montserrat"/>
                        <a:ea typeface="Segoe UI" pitchFamily="34" charset="0"/>
                        <a:cs typeface="Segoe UI"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58756">
                <a:tc>
                  <a:txBody>
                    <a:bodyPr/>
                    <a:lstStyle/>
                    <a:p>
                      <a:pPr marL="0" marR="0" algn="l">
                        <a:lnSpc>
                          <a:spcPct val="115000"/>
                        </a:lnSpc>
                        <a:spcBef>
                          <a:spcPts val="0"/>
                        </a:spcBef>
                        <a:spcAft>
                          <a:spcPts val="0"/>
                        </a:spcAft>
                      </a:pPr>
                      <a:r>
                        <a:rPr lang="en-US" sz="2200" b="1">
                          <a:solidFill>
                            <a:sysClr val="windowText" lastClr="000000"/>
                          </a:solidFill>
                          <a:latin typeface="Montserrat"/>
                          <a:ea typeface="Segoe UI" pitchFamily="34" charset="0"/>
                          <a:cs typeface="Segoe UI" panose="020B0502040204020203" pitchFamily="34" charset="0"/>
                        </a:rPr>
                        <a:t>Get-</a:t>
                      </a:r>
                      <a:r>
                        <a:rPr lang="en-US" sz="2200" b="1" err="1">
                          <a:solidFill>
                            <a:sysClr val="windowText" lastClr="000000"/>
                          </a:solidFill>
                          <a:latin typeface="Montserrat"/>
                          <a:ea typeface="Segoe UI" pitchFamily="34" charset="0"/>
                          <a:cs typeface="Segoe UI" panose="020B0502040204020203" pitchFamily="34" charset="0"/>
                        </a:rPr>
                        <a:t>ADGroupMember</a:t>
                      </a:r>
                      <a:endParaRPr lang="en-US" sz="2200" b="1">
                        <a:solidFill>
                          <a:sysClr val="windowText" lastClr="000000"/>
                        </a:solidFill>
                        <a:latin typeface="Montserrat"/>
                        <a:ea typeface="Segoe UI"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dirty="0">
                          <a:solidFill>
                            <a:sysClr val="windowText" lastClr="000000"/>
                          </a:solidFill>
                          <a:latin typeface="Montserrat"/>
                          <a:ea typeface="Segoe UI" pitchFamily="34" charset="0"/>
                          <a:cs typeface="Segoe UI" pitchFamily="34" charset="0"/>
                        </a:rPr>
                        <a:t>Lister les </a:t>
                      </a:r>
                      <a:r>
                        <a:rPr lang="en-US" sz="2200" dirty="0" err="1">
                          <a:solidFill>
                            <a:sysClr val="windowText" lastClr="000000"/>
                          </a:solidFill>
                          <a:latin typeface="Montserrat"/>
                          <a:ea typeface="Segoe UI" pitchFamily="34" charset="0"/>
                          <a:cs typeface="Segoe UI" pitchFamily="34" charset="0"/>
                        </a:rPr>
                        <a:t>membres</a:t>
                      </a:r>
                      <a:r>
                        <a:rPr lang="en-US" sz="2200" dirty="0">
                          <a:solidFill>
                            <a:sysClr val="windowText" lastClr="000000"/>
                          </a:solidFill>
                          <a:latin typeface="Montserrat"/>
                          <a:ea typeface="Segoe UI" pitchFamily="34" charset="0"/>
                          <a:cs typeface="Segoe UI" pitchFamily="34" charset="0"/>
                        </a:rPr>
                        <a:t> d'un </a:t>
                      </a:r>
                      <a:r>
                        <a:rPr lang="en-US" sz="2200" dirty="0" err="1">
                          <a:solidFill>
                            <a:sysClr val="windowText" lastClr="000000"/>
                          </a:solidFill>
                          <a:latin typeface="Montserrat"/>
                          <a:ea typeface="Segoe UI" pitchFamily="34" charset="0"/>
                          <a:cs typeface="Segoe UI" pitchFamily="34" charset="0"/>
                        </a:rPr>
                        <a:t>groupe</a:t>
                      </a:r>
                      <a:endParaRPr lang="en-US" sz="2200" dirty="0">
                        <a:solidFill>
                          <a:sysClr val="windowText" lastClr="000000"/>
                        </a:solidFill>
                        <a:latin typeface="Montserrat"/>
                        <a:ea typeface="Segoe UI" pitchFamily="34" charset="0"/>
                        <a:cs typeface="Segoe UI"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graphicFrame>
        <p:nvGraphicFramePr>
          <p:cNvPr id="2" name="Tableau 1">
            <a:extLst>
              <a:ext uri="{FF2B5EF4-FFF2-40B4-BE49-F238E27FC236}">
                <a16:creationId xmlns:a16="http://schemas.microsoft.com/office/drawing/2014/main" id="{BF9D52F8-0545-4A0E-AD28-89DBFF4914D6}"/>
              </a:ext>
            </a:extLst>
          </p:cNvPr>
          <p:cNvGraphicFramePr>
            <a:graphicFrameLocks noGrp="1"/>
          </p:cNvGraphicFramePr>
          <p:nvPr>
            <p:extLst>
              <p:ext uri="{D42A27DB-BD31-4B8C-83A1-F6EECF244321}">
                <p14:modId xmlns:p14="http://schemas.microsoft.com/office/powerpoint/2010/main" val="1673916469"/>
              </p:ext>
            </p:extLst>
          </p:nvPr>
        </p:nvGraphicFramePr>
        <p:xfrm>
          <a:off x="1272358" y="6006093"/>
          <a:ext cx="11180326" cy="1111504"/>
        </p:xfrm>
        <a:graphic>
          <a:graphicData uri="http://schemas.openxmlformats.org/drawingml/2006/table">
            <a:tbl>
              <a:tblPr firstRow="1" bandRow="1">
                <a:tableStyleId>{21E4AEA4-8DFA-4A89-87EB-49C32662AFE0}</a:tableStyleId>
              </a:tblPr>
              <a:tblGrid>
                <a:gridCol w="4671242">
                  <a:extLst>
                    <a:ext uri="{9D8B030D-6E8A-4147-A177-3AD203B41FA5}">
                      <a16:colId xmlns:a16="http://schemas.microsoft.com/office/drawing/2014/main" val="3879960507"/>
                    </a:ext>
                  </a:extLst>
                </a:gridCol>
                <a:gridCol w="6509084">
                  <a:extLst>
                    <a:ext uri="{9D8B030D-6E8A-4147-A177-3AD203B41FA5}">
                      <a16:colId xmlns:a16="http://schemas.microsoft.com/office/drawing/2014/main" val="218827121"/>
                    </a:ext>
                  </a:extLst>
                </a:gridCol>
              </a:tblGrid>
              <a:tr h="258756">
                <a:tc>
                  <a:txBody>
                    <a:bodyPr/>
                    <a:lstStyle/>
                    <a:p>
                      <a:pPr marL="0" marR="0" algn="l">
                        <a:lnSpc>
                          <a:spcPct val="115000"/>
                        </a:lnSpc>
                        <a:spcBef>
                          <a:spcPts val="0"/>
                        </a:spcBef>
                        <a:spcAft>
                          <a:spcPts val="0"/>
                        </a:spcAft>
                      </a:pPr>
                      <a:r>
                        <a:rPr lang="en-US" sz="2200" b="1">
                          <a:solidFill>
                            <a:sysClr val="windowText" lastClr="000000"/>
                          </a:solidFill>
                          <a:latin typeface="Montserrat"/>
                          <a:ea typeface="Segoe UI" pitchFamily="34" charset="0"/>
                          <a:cs typeface="Segoe UI" panose="020B0502040204020203" pitchFamily="34" charset="0"/>
                        </a:rPr>
                        <a:t>Test-</a:t>
                      </a:r>
                      <a:r>
                        <a:rPr lang="en-US" sz="2200" b="1" err="1">
                          <a:solidFill>
                            <a:sysClr val="windowText" lastClr="000000"/>
                          </a:solidFill>
                          <a:latin typeface="Montserrat"/>
                          <a:ea typeface="Segoe UI" pitchFamily="34" charset="0"/>
                          <a:cs typeface="Segoe UI" panose="020B0502040204020203" pitchFamily="34" charset="0"/>
                        </a:rPr>
                        <a:t>ComputerSecureChannel</a:t>
                      </a:r>
                      <a:endParaRPr lang="en-US" sz="2200" b="1">
                        <a:solidFill>
                          <a:sysClr val="windowText" lastClr="000000"/>
                        </a:solidFill>
                        <a:latin typeface="Montserrat"/>
                        <a:ea typeface="Segoe UI"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b="0" err="1">
                          <a:solidFill>
                            <a:sysClr val="windowText" lastClr="000000"/>
                          </a:solidFill>
                          <a:latin typeface="Montserrat"/>
                          <a:ea typeface="Segoe UI" pitchFamily="34" charset="0"/>
                          <a:cs typeface="Segoe UI" pitchFamily="34" charset="0"/>
                        </a:rPr>
                        <a:t>Vérifier</a:t>
                      </a:r>
                      <a:r>
                        <a:rPr lang="en-US" sz="2200" b="0">
                          <a:solidFill>
                            <a:sysClr val="windowText" lastClr="000000"/>
                          </a:solidFill>
                          <a:latin typeface="Montserrat"/>
                          <a:ea typeface="Segoe UI" pitchFamily="34" charset="0"/>
                          <a:cs typeface="Segoe UI" pitchFamily="34" charset="0"/>
                        </a:rPr>
                        <a:t> et </a:t>
                      </a:r>
                      <a:r>
                        <a:rPr lang="en-US" sz="2200" b="0" err="1">
                          <a:solidFill>
                            <a:sysClr val="windowText" lastClr="000000"/>
                          </a:solidFill>
                          <a:latin typeface="Montserrat"/>
                          <a:ea typeface="Segoe UI" pitchFamily="34" charset="0"/>
                          <a:cs typeface="Segoe UI" pitchFamily="34" charset="0"/>
                        </a:rPr>
                        <a:t>réparer</a:t>
                      </a:r>
                      <a:r>
                        <a:rPr lang="en-US" sz="2200" b="0">
                          <a:solidFill>
                            <a:sysClr val="windowText" lastClr="000000"/>
                          </a:solidFill>
                          <a:latin typeface="Montserrat"/>
                          <a:ea typeface="Segoe UI" pitchFamily="34" charset="0"/>
                          <a:cs typeface="Segoe UI" pitchFamily="34" charset="0"/>
                        </a:rPr>
                        <a:t> le relation entre </a:t>
                      </a:r>
                      <a:r>
                        <a:rPr lang="en-US" sz="2200" b="0" err="1">
                          <a:solidFill>
                            <a:sysClr val="windowText" lastClr="000000"/>
                          </a:solidFill>
                          <a:latin typeface="Montserrat"/>
                          <a:ea typeface="Segoe UI" pitchFamily="34" charset="0"/>
                          <a:cs typeface="Segoe UI" pitchFamily="34" charset="0"/>
                        </a:rPr>
                        <a:t>l'ordinateur</a:t>
                      </a:r>
                      <a:r>
                        <a:rPr lang="en-US" sz="2200" b="0">
                          <a:solidFill>
                            <a:sysClr val="windowText" lastClr="000000"/>
                          </a:solidFill>
                          <a:latin typeface="Montserrat"/>
                          <a:ea typeface="Segoe UI" pitchFamily="34" charset="0"/>
                          <a:cs typeface="Segoe UI" pitchFamily="34" charset="0"/>
                        </a:rPr>
                        <a:t> et le </a:t>
                      </a:r>
                      <a:r>
                        <a:rPr lang="en-US" sz="2200" b="0" err="1">
                          <a:solidFill>
                            <a:sysClr val="windowText" lastClr="000000"/>
                          </a:solidFill>
                          <a:latin typeface="Montserrat"/>
                          <a:ea typeface="Segoe UI" pitchFamily="34" charset="0"/>
                          <a:cs typeface="Segoe UI" pitchFamily="34" charset="0"/>
                        </a:rPr>
                        <a:t>domaine</a:t>
                      </a:r>
                      <a:endParaRPr lang="en-US" sz="2200" b="0">
                        <a:solidFill>
                          <a:sysClr val="windowText" lastClr="000000"/>
                        </a:solidFill>
                        <a:latin typeface="Montserrat"/>
                        <a:ea typeface="Segoe UI" pitchFamily="34" charset="0"/>
                        <a:cs typeface="Segoe UI"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5619363"/>
                  </a:ext>
                </a:extLst>
              </a:tr>
              <a:tr h="258756">
                <a:tc>
                  <a:txBody>
                    <a:bodyPr/>
                    <a:lstStyle/>
                    <a:p>
                      <a:pPr marL="0" marR="0" algn="l">
                        <a:lnSpc>
                          <a:spcPct val="115000"/>
                        </a:lnSpc>
                        <a:spcBef>
                          <a:spcPts val="0"/>
                        </a:spcBef>
                        <a:spcAft>
                          <a:spcPts val="0"/>
                        </a:spcAft>
                      </a:pPr>
                      <a:r>
                        <a:rPr lang="en-US" sz="2200" b="1">
                          <a:solidFill>
                            <a:sysClr val="windowText" lastClr="000000"/>
                          </a:solidFill>
                          <a:latin typeface="Montserrat"/>
                          <a:ea typeface="Segoe UI" pitchFamily="34" charset="0"/>
                          <a:cs typeface="Segoe UI" panose="020B0502040204020203" pitchFamily="34" charset="0"/>
                        </a:rPr>
                        <a:t>Reset-</a:t>
                      </a:r>
                      <a:r>
                        <a:rPr lang="en-US" sz="2200" b="1" err="1">
                          <a:solidFill>
                            <a:sysClr val="windowText" lastClr="000000"/>
                          </a:solidFill>
                          <a:latin typeface="Montserrat"/>
                          <a:ea typeface="Segoe UI" pitchFamily="34" charset="0"/>
                          <a:cs typeface="Segoe UI" panose="020B0502040204020203" pitchFamily="34" charset="0"/>
                        </a:rPr>
                        <a:t>ComputerMachinePassword</a:t>
                      </a:r>
                      <a:endParaRPr lang="en-US" sz="2200" b="1">
                        <a:solidFill>
                          <a:sysClr val="windowText" lastClr="000000"/>
                        </a:solidFill>
                        <a:latin typeface="Montserrat"/>
                        <a:ea typeface="Segoe UI"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dirty="0" err="1">
                          <a:solidFill>
                            <a:sysClr val="windowText" lastClr="000000"/>
                          </a:solidFill>
                          <a:latin typeface="Montserrat"/>
                          <a:ea typeface="Segoe UI" pitchFamily="34" charset="0"/>
                          <a:cs typeface="Segoe UI" pitchFamily="34" charset="0"/>
                        </a:rPr>
                        <a:t>Réinitialiser</a:t>
                      </a:r>
                      <a:r>
                        <a:rPr lang="en-US" sz="2200" dirty="0">
                          <a:solidFill>
                            <a:sysClr val="windowText" lastClr="000000"/>
                          </a:solidFill>
                          <a:latin typeface="Montserrat"/>
                          <a:ea typeface="Segoe UI" pitchFamily="34" charset="0"/>
                          <a:cs typeface="Segoe UI" pitchFamily="34" charset="0"/>
                        </a:rPr>
                        <a:t> le mot de </a:t>
                      </a:r>
                      <a:r>
                        <a:rPr lang="en-US" sz="2200" dirty="0" err="1">
                          <a:solidFill>
                            <a:sysClr val="windowText" lastClr="000000"/>
                          </a:solidFill>
                          <a:latin typeface="Montserrat"/>
                          <a:ea typeface="Segoe UI" pitchFamily="34" charset="0"/>
                          <a:cs typeface="Segoe UI" pitchFamily="34" charset="0"/>
                        </a:rPr>
                        <a:t>passe</a:t>
                      </a:r>
                      <a:r>
                        <a:rPr lang="en-US" sz="2200" dirty="0">
                          <a:solidFill>
                            <a:sysClr val="windowText" lastClr="000000"/>
                          </a:solidFill>
                          <a:latin typeface="Montserrat"/>
                          <a:ea typeface="Segoe UI" pitchFamily="34" charset="0"/>
                          <a:cs typeface="Segoe UI" pitchFamily="34" charset="0"/>
                        </a:rPr>
                        <a:t> d'un </a:t>
                      </a:r>
                      <a:r>
                        <a:rPr lang="en-US" sz="2200" dirty="0" err="1">
                          <a:solidFill>
                            <a:sysClr val="windowText" lastClr="000000"/>
                          </a:solidFill>
                          <a:latin typeface="Montserrat"/>
                          <a:ea typeface="Segoe UI" pitchFamily="34" charset="0"/>
                          <a:cs typeface="Segoe UI" pitchFamily="34" charset="0"/>
                        </a:rPr>
                        <a:t>compte</a:t>
                      </a:r>
                      <a:r>
                        <a:rPr lang="en-US" sz="2200" dirty="0">
                          <a:solidFill>
                            <a:sysClr val="windowText" lastClr="000000"/>
                          </a:solidFill>
                          <a:latin typeface="Montserrat"/>
                          <a:ea typeface="Segoe UI" pitchFamily="34" charset="0"/>
                          <a:cs typeface="Segoe UI" pitchFamily="34" charset="0"/>
                        </a:rPr>
                        <a:t> </a:t>
                      </a:r>
                      <a:r>
                        <a:rPr lang="en-US" sz="2200" dirty="0" err="1">
                          <a:solidFill>
                            <a:sysClr val="windowText" lastClr="000000"/>
                          </a:solidFill>
                          <a:latin typeface="Montserrat"/>
                          <a:ea typeface="Segoe UI" pitchFamily="34" charset="0"/>
                          <a:cs typeface="Segoe UI" pitchFamily="34" charset="0"/>
                        </a:rPr>
                        <a:t>ordinateur</a:t>
                      </a:r>
                      <a:endParaRPr lang="en-US" sz="2200" dirty="0">
                        <a:solidFill>
                          <a:sysClr val="windowText" lastClr="000000"/>
                        </a:solidFill>
                        <a:latin typeface="Montserrat"/>
                        <a:ea typeface="Segoe UI" pitchFamily="34" charset="0"/>
                        <a:cs typeface="Segoe UI"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5967114"/>
                  </a:ext>
                </a:extLst>
              </a:tr>
            </a:tbl>
          </a:graphicData>
        </a:graphic>
      </p:graphicFrame>
    </p:spTree>
    <p:extLst>
      <p:ext uri="{BB962C8B-B14F-4D97-AF65-F5344CB8AC3E}">
        <p14:creationId xmlns:p14="http://schemas.microsoft.com/office/powerpoint/2010/main" val="2264953543"/>
      </p:ext>
    </p:extLst>
  </p:cSld>
  <p:clrMapOvr>
    <a:masterClrMapping/>
  </p:clrMapOvr>
  <p:transition spd="slow"/>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99">
            <a:extLst>
              <a:ext uri="{FF2B5EF4-FFF2-40B4-BE49-F238E27FC236}">
                <a16:creationId xmlns:a16="http://schemas.microsoft.com/office/drawing/2014/main" id="{A6B6508F-A2E9-401A-A17A-A085D79BA078}"/>
              </a:ext>
            </a:extLst>
          </p:cNvPr>
          <p:cNvSpPr/>
          <p:nvPr/>
        </p:nvSpPr>
        <p:spPr>
          <a:xfrm>
            <a:off x="1272358" y="1286133"/>
            <a:ext cx="11469026"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marL="317500" indent="-317500" algn="l">
              <a:lnSpc>
                <a:spcPct val="150000"/>
              </a:lnSpc>
              <a:spcBef>
                <a:spcPts val="1500"/>
              </a:spcBef>
              <a:buClr>
                <a:srgbClr val="A4140E"/>
              </a:buClr>
              <a:buSzPct val="120000"/>
              <a:buFontTx/>
              <a:buChar char="☉"/>
              <a:defRPr sz="1800"/>
            </a:pPr>
            <a:r>
              <a:rPr lang="fr-FR" sz="2000">
                <a:solidFill>
                  <a:srgbClr val="353533"/>
                </a:solidFill>
                <a:latin typeface="Montserrat Light" charset="0"/>
              </a:rPr>
              <a:t>Les autres </a:t>
            </a:r>
            <a:r>
              <a:rPr lang="fr-FR" sz="2000" err="1">
                <a:solidFill>
                  <a:srgbClr val="353533"/>
                </a:solidFill>
                <a:latin typeface="Montserrat Light" charset="0"/>
              </a:rPr>
              <a:t>CmdLets</a:t>
            </a:r>
            <a:r>
              <a:rPr lang="fr-FR" sz="2000">
                <a:solidFill>
                  <a:srgbClr val="353533"/>
                </a:solidFill>
                <a:latin typeface="Montserrat Light" charset="0"/>
              </a:rPr>
              <a:t> :</a:t>
            </a: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endParaRP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endParaRP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endParaRP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sym typeface="Wingdings" panose="05000000000000000000" pitchFamily="2" charset="2"/>
            </a:endParaRPr>
          </a:p>
          <a:p>
            <a:pPr algn="l">
              <a:lnSpc>
                <a:spcPct val="150000"/>
              </a:lnSpc>
              <a:spcBef>
                <a:spcPts val="1500"/>
              </a:spcBef>
              <a:buClr>
                <a:srgbClr val="A4140E"/>
              </a:buClr>
              <a:buSzPct val="120000"/>
              <a:defRPr sz="1800"/>
            </a:pPr>
            <a:endParaRPr lang="fr-FR" sz="2000">
              <a:solidFill>
                <a:srgbClr val="353533"/>
              </a:solidFill>
              <a:latin typeface="Montserrat Light" charset="0"/>
              <a:sym typeface="Wingdings" panose="05000000000000000000" pitchFamily="2" charset="2"/>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6089B4"/>
              </a:solidFill>
              <a:latin typeface="Consolas"/>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C5C8C6"/>
              </a:solidFill>
              <a:latin typeface="Consolas"/>
              <a:ea typeface="Montserrat Light" charset="0"/>
              <a:cs typeface="Montserrat Light" charset="0"/>
            </a:endParaRPr>
          </a:p>
          <a:p>
            <a:pPr lvl="2" algn="l">
              <a:spcBef>
                <a:spcPts val="1500"/>
              </a:spcBef>
              <a:buClr>
                <a:srgbClr val="A4140E"/>
              </a:buClr>
              <a:buSzPct val="120000"/>
              <a:defRPr sz="1800"/>
            </a:pPr>
            <a:endParaRPr lang="fr-FR" sz="1600">
              <a:solidFill>
                <a:srgbClr val="353533"/>
              </a:solidFill>
              <a:latin typeface="Montserrat Light" charset="0"/>
              <a:ea typeface="Montserrat Light" charset="0"/>
              <a:cs typeface="Montserrat Light" charset="0"/>
            </a:endParaRPr>
          </a:p>
          <a:p>
            <a:pPr lvl="4"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r>
              <a:rPr lang="fr-FR" sz="1800">
                <a:solidFill>
                  <a:srgbClr val="353533"/>
                </a:solidFill>
                <a:latin typeface="Montserrat Light" charset="0"/>
                <a:ea typeface="Montserrat Light" charset="0"/>
                <a:cs typeface="Montserrat Light" charset="0"/>
                <a:sym typeface="Arial"/>
              </a:rPr>
              <a:t>	</a:t>
            </a:r>
            <a:endParaRPr lang="fr-FR" sz="180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82</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a:buNone/>
            </a:pPr>
            <a:r>
              <a:rPr lang="fr-FR" b="1">
                <a:solidFill>
                  <a:srgbClr val="353533"/>
                </a:solidFill>
                <a:latin typeface="Montserrat Semi"/>
              </a:rPr>
              <a:t>Module </a:t>
            </a:r>
            <a:r>
              <a:rPr lang="fr-FR" b="1" err="1">
                <a:solidFill>
                  <a:srgbClr val="353533"/>
                </a:solidFill>
                <a:latin typeface="Montserrat Semi"/>
              </a:rPr>
              <a:t>ActiveDirectory</a:t>
            </a:r>
            <a:endParaRPr lang="fr-FR" b="1">
              <a:solidFill>
                <a:srgbClr val="353533"/>
              </a:solidFill>
              <a:latin typeface="Montserrat Semi"/>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t">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#8</a:t>
            </a:r>
            <a:endParaRPr sz="3500">
              <a:latin typeface="Montserrat Light" charset="0"/>
              <a:ea typeface="Montserrat Light" charset="0"/>
              <a:cs typeface="Montserrat Light" charset="0"/>
            </a:endParaRPr>
          </a:p>
        </p:txBody>
      </p:sp>
      <p:graphicFrame>
        <p:nvGraphicFramePr>
          <p:cNvPr id="12" name="Content Placeholder 3">
            <a:extLst>
              <a:ext uri="{FF2B5EF4-FFF2-40B4-BE49-F238E27FC236}">
                <a16:creationId xmlns:a16="http://schemas.microsoft.com/office/drawing/2014/main" id="{0B9E478B-457C-4BEB-922A-41D29E18A4F6}"/>
              </a:ext>
            </a:extLst>
          </p:cNvPr>
          <p:cNvGraphicFramePr>
            <a:graphicFrameLocks/>
          </p:cNvGraphicFramePr>
          <p:nvPr>
            <p:extLst>
              <p:ext uri="{D42A27DB-BD31-4B8C-83A1-F6EECF244321}">
                <p14:modId xmlns:p14="http://schemas.microsoft.com/office/powerpoint/2010/main" val="2597159927"/>
              </p:ext>
            </p:extLst>
          </p:nvPr>
        </p:nvGraphicFramePr>
        <p:xfrm>
          <a:off x="1272358" y="2109926"/>
          <a:ext cx="11180326" cy="1605263"/>
        </p:xfrm>
        <a:graphic>
          <a:graphicData uri="http://schemas.openxmlformats.org/drawingml/2006/table">
            <a:tbl>
              <a:tblPr firstRow="1" bandRow="1">
                <a:tableStyleId>{21E4AEA4-8DFA-4A89-87EB-49C32662AFE0}</a:tableStyleId>
              </a:tblPr>
              <a:tblGrid>
                <a:gridCol w="3958793">
                  <a:extLst>
                    <a:ext uri="{9D8B030D-6E8A-4147-A177-3AD203B41FA5}">
                      <a16:colId xmlns:a16="http://schemas.microsoft.com/office/drawing/2014/main" val="20000"/>
                    </a:ext>
                  </a:extLst>
                </a:gridCol>
                <a:gridCol w="7221533">
                  <a:extLst>
                    <a:ext uri="{9D8B030D-6E8A-4147-A177-3AD203B41FA5}">
                      <a16:colId xmlns:a16="http://schemas.microsoft.com/office/drawing/2014/main" val="20001"/>
                    </a:ext>
                  </a:extLst>
                </a:gridCol>
              </a:tblGrid>
              <a:tr h="516365">
                <a:tc>
                  <a:txBody>
                    <a:bodyPr/>
                    <a:lstStyle/>
                    <a:p>
                      <a:pPr marL="0" marR="0">
                        <a:lnSpc>
                          <a:spcPct val="115000"/>
                        </a:lnSpc>
                        <a:spcBef>
                          <a:spcPts val="0"/>
                        </a:spcBef>
                        <a:spcAft>
                          <a:spcPts val="0"/>
                        </a:spcAft>
                      </a:pPr>
                      <a:r>
                        <a:rPr lang="en-US" sz="2200" dirty="0">
                          <a:solidFill>
                            <a:sysClr val="windowText" lastClr="000000"/>
                          </a:solidFill>
                          <a:latin typeface="Montserrat"/>
                          <a:ea typeface="Segoe UI" pitchFamily="34" charset="0"/>
                          <a:cs typeface="Segoe UI" pitchFamily="34" charset="0"/>
                        </a:rPr>
                        <a:t>Cmdlet</a:t>
                      </a:r>
                      <a:endParaRPr lang="en-US" sz="2200" b="1" dirty="0">
                        <a:solidFill>
                          <a:sysClr val="windowText" lastClr="000000"/>
                        </a:solidFill>
                        <a:latin typeface="Montserrat"/>
                        <a:ea typeface="Segoe UI" pitchFamily="34" charset="0"/>
                        <a:cs typeface="Segoe UI" pitchFamily="34" charset="0"/>
                      </a:endParaRPr>
                    </a:p>
                  </a:txBody>
                  <a:tcPr marL="68580" marR="68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15000"/>
                        </a:lnSpc>
                        <a:spcBef>
                          <a:spcPts val="0"/>
                        </a:spcBef>
                        <a:spcAft>
                          <a:spcPts val="0"/>
                        </a:spcAft>
                      </a:pPr>
                      <a:r>
                        <a:rPr lang="en-US" sz="2200">
                          <a:solidFill>
                            <a:sysClr val="windowText" lastClr="000000"/>
                          </a:solidFill>
                          <a:latin typeface="Montserrat"/>
                          <a:ea typeface="Segoe UI" pitchFamily="34" charset="0"/>
                          <a:cs typeface="Segoe UI" pitchFamily="34" charset="0"/>
                        </a:rPr>
                        <a:t> Description</a:t>
                      </a:r>
                      <a:endParaRPr lang="en-US" sz="2200" b="1">
                        <a:solidFill>
                          <a:sysClr val="windowText" lastClr="000000"/>
                        </a:solidFill>
                        <a:latin typeface="Montserrat"/>
                        <a:ea typeface="Segoe UI" pitchFamily="34" charset="0"/>
                        <a:cs typeface="Segoe UI" pitchFamily="34" charset="0"/>
                      </a:endParaRPr>
                    </a:p>
                  </a:txBody>
                  <a:tcPr marL="68580" marR="68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58756">
                <a:tc>
                  <a:txBody>
                    <a:bodyPr/>
                    <a:lstStyle/>
                    <a:p>
                      <a:pPr marL="0" marR="0" algn="l">
                        <a:lnSpc>
                          <a:spcPct val="115000"/>
                        </a:lnSpc>
                        <a:spcBef>
                          <a:spcPts val="0"/>
                        </a:spcBef>
                        <a:spcAft>
                          <a:spcPts val="0"/>
                        </a:spcAft>
                      </a:pPr>
                      <a:r>
                        <a:rPr lang="en-US" sz="2200" b="1" dirty="0">
                          <a:solidFill>
                            <a:sysClr val="windowText" lastClr="000000"/>
                          </a:solidFill>
                          <a:latin typeface="Montserrat"/>
                          <a:ea typeface="Segoe UI" pitchFamily="34" charset="0"/>
                          <a:cs typeface="Segoe UI" panose="020B0502040204020203" pitchFamily="34" charset="0"/>
                        </a:rPr>
                        <a:t>*-</a:t>
                      </a:r>
                      <a:r>
                        <a:rPr lang="en-US" sz="2200" b="1" dirty="0" err="1">
                          <a:solidFill>
                            <a:sysClr val="windowText" lastClr="000000"/>
                          </a:solidFill>
                          <a:latin typeface="Montserrat"/>
                          <a:ea typeface="Segoe UI" pitchFamily="34" charset="0"/>
                          <a:cs typeface="Segoe UI" panose="020B0502040204020203" pitchFamily="34" charset="0"/>
                        </a:rPr>
                        <a:t>AdOrganizationalUnit</a:t>
                      </a:r>
                      <a:endParaRPr lang="en-US" sz="2200" b="1" dirty="0">
                        <a:solidFill>
                          <a:sysClr val="windowText" lastClr="000000"/>
                        </a:solidFill>
                        <a:latin typeface="Montserrat"/>
                        <a:ea typeface="Segoe UI"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dirty="0" err="1">
                          <a:solidFill>
                            <a:sysClr val="windowText" lastClr="000000"/>
                          </a:solidFill>
                          <a:latin typeface="Montserrat"/>
                          <a:ea typeface="Segoe UI" pitchFamily="34" charset="0"/>
                          <a:cs typeface="Segoe UI" pitchFamily="34" charset="0"/>
                        </a:rPr>
                        <a:t>Gérer</a:t>
                      </a:r>
                      <a:r>
                        <a:rPr lang="en-US" sz="2200" dirty="0">
                          <a:solidFill>
                            <a:sysClr val="windowText" lastClr="000000"/>
                          </a:solidFill>
                          <a:latin typeface="Montserrat"/>
                          <a:ea typeface="Segoe UI" pitchFamily="34" charset="0"/>
                          <a:cs typeface="Segoe UI" pitchFamily="34" charset="0"/>
                        </a:rPr>
                        <a:t> les OUs</a:t>
                      </a: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64968923"/>
                  </a:ext>
                </a:extLst>
              </a:tr>
              <a:tr h="258756">
                <a:tc>
                  <a:txBody>
                    <a:bodyPr/>
                    <a:lstStyle/>
                    <a:p>
                      <a:pPr marL="0" marR="0" algn="l">
                        <a:lnSpc>
                          <a:spcPct val="115000"/>
                        </a:lnSpc>
                        <a:spcBef>
                          <a:spcPts val="0"/>
                        </a:spcBef>
                        <a:spcAft>
                          <a:spcPts val="0"/>
                        </a:spcAft>
                      </a:pPr>
                      <a:r>
                        <a:rPr lang="en-US" sz="2200" b="1" dirty="0">
                          <a:solidFill>
                            <a:sysClr val="windowText" lastClr="000000"/>
                          </a:solidFill>
                          <a:latin typeface="Montserrat"/>
                          <a:ea typeface="Segoe UI" pitchFamily="34" charset="0"/>
                          <a:cs typeface="Segoe UI" panose="020B0502040204020203" pitchFamily="34" charset="0"/>
                        </a:rPr>
                        <a:t>Move-</a:t>
                      </a:r>
                      <a:r>
                        <a:rPr lang="en-US" sz="2200" b="1" dirty="0" err="1">
                          <a:solidFill>
                            <a:sysClr val="windowText" lastClr="000000"/>
                          </a:solidFill>
                          <a:latin typeface="Montserrat"/>
                          <a:ea typeface="Segoe UI" pitchFamily="34" charset="0"/>
                          <a:cs typeface="Segoe UI" panose="020B0502040204020203" pitchFamily="34" charset="0"/>
                        </a:rPr>
                        <a:t>ADObject</a:t>
                      </a:r>
                      <a:endParaRPr lang="en-US" sz="2200" b="1" dirty="0">
                        <a:solidFill>
                          <a:sysClr val="windowText" lastClr="000000"/>
                        </a:solidFill>
                        <a:latin typeface="Montserrat"/>
                        <a:ea typeface="Segoe UI"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dirty="0" err="1">
                          <a:solidFill>
                            <a:sysClr val="windowText" lastClr="000000"/>
                          </a:solidFill>
                          <a:latin typeface="Montserrat"/>
                          <a:ea typeface="Segoe UI" pitchFamily="34" charset="0"/>
                          <a:cs typeface="Segoe UI" pitchFamily="34" charset="0"/>
                        </a:rPr>
                        <a:t>Déplacer</a:t>
                      </a:r>
                      <a:r>
                        <a:rPr lang="en-US" sz="2200" dirty="0">
                          <a:solidFill>
                            <a:sysClr val="windowText" lastClr="000000"/>
                          </a:solidFill>
                          <a:latin typeface="Montserrat"/>
                          <a:ea typeface="Segoe UI" pitchFamily="34" charset="0"/>
                          <a:cs typeface="Segoe UI" pitchFamily="34" charset="0"/>
                        </a:rPr>
                        <a:t> un </a:t>
                      </a:r>
                      <a:r>
                        <a:rPr lang="en-US" sz="2200" dirty="0" err="1">
                          <a:solidFill>
                            <a:sysClr val="windowText" lastClr="000000"/>
                          </a:solidFill>
                          <a:latin typeface="Montserrat"/>
                          <a:ea typeface="Segoe UI" pitchFamily="34" charset="0"/>
                          <a:cs typeface="Segoe UI" pitchFamily="34" charset="0"/>
                        </a:rPr>
                        <a:t>objet</a:t>
                      </a:r>
                      <a:r>
                        <a:rPr lang="en-US" sz="2200" dirty="0">
                          <a:solidFill>
                            <a:sysClr val="windowText" lastClr="000000"/>
                          </a:solidFill>
                          <a:latin typeface="Montserrat"/>
                          <a:ea typeface="Segoe UI" pitchFamily="34" charset="0"/>
                          <a:cs typeface="Segoe UI" pitchFamily="34" charset="0"/>
                        </a:rPr>
                        <a:t> AD</a:t>
                      </a: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58756">
                <a:tc>
                  <a:txBody>
                    <a:bodyPr/>
                    <a:lstStyle/>
                    <a:p>
                      <a:pPr marL="0" marR="0" algn="l">
                        <a:lnSpc>
                          <a:spcPct val="115000"/>
                        </a:lnSpc>
                        <a:spcBef>
                          <a:spcPts val="0"/>
                        </a:spcBef>
                        <a:spcAft>
                          <a:spcPts val="0"/>
                        </a:spcAft>
                      </a:pPr>
                      <a:r>
                        <a:rPr lang="en-US" sz="2200" b="1" dirty="0">
                          <a:solidFill>
                            <a:sysClr val="windowText" lastClr="000000"/>
                          </a:solidFill>
                          <a:latin typeface="Montserrat"/>
                          <a:ea typeface="Segoe UI" pitchFamily="34" charset="0"/>
                          <a:cs typeface="Segoe UI" panose="020B0502040204020203" pitchFamily="34" charset="0"/>
                        </a:rPr>
                        <a:t>Restore-</a:t>
                      </a:r>
                      <a:r>
                        <a:rPr lang="en-US" sz="2200" b="1" dirty="0" err="1">
                          <a:solidFill>
                            <a:sysClr val="windowText" lastClr="000000"/>
                          </a:solidFill>
                          <a:latin typeface="Montserrat"/>
                          <a:ea typeface="Segoe UI" pitchFamily="34" charset="0"/>
                          <a:cs typeface="Segoe UI" panose="020B0502040204020203" pitchFamily="34" charset="0"/>
                        </a:rPr>
                        <a:t>Adobject</a:t>
                      </a:r>
                      <a:endParaRPr lang="en-US" sz="2200" b="1" dirty="0">
                        <a:solidFill>
                          <a:sysClr val="windowText" lastClr="000000"/>
                        </a:solidFill>
                        <a:latin typeface="Montserrat"/>
                        <a:ea typeface="Segoe UI"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dirty="0" err="1">
                          <a:solidFill>
                            <a:sysClr val="windowText" lastClr="000000"/>
                          </a:solidFill>
                          <a:latin typeface="Montserrat"/>
                          <a:ea typeface="Segoe UI" pitchFamily="34" charset="0"/>
                          <a:cs typeface="Segoe UI" pitchFamily="34" charset="0"/>
                        </a:rPr>
                        <a:t>Restaurer</a:t>
                      </a:r>
                      <a:r>
                        <a:rPr lang="en-US" sz="2200" dirty="0">
                          <a:solidFill>
                            <a:sysClr val="windowText" lastClr="000000"/>
                          </a:solidFill>
                          <a:latin typeface="Montserrat"/>
                          <a:ea typeface="Segoe UI" pitchFamily="34" charset="0"/>
                          <a:cs typeface="Segoe UI" pitchFamily="34" charset="0"/>
                        </a:rPr>
                        <a:t> un </a:t>
                      </a:r>
                      <a:r>
                        <a:rPr lang="en-US" sz="2200" dirty="0" err="1">
                          <a:solidFill>
                            <a:sysClr val="windowText" lastClr="000000"/>
                          </a:solidFill>
                          <a:latin typeface="Montserrat"/>
                          <a:ea typeface="Segoe UI" pitchFamily="34" charset="0"/>
                          <a:cs typeface="Segoe UI" pitchFamily="34" charset="0"/>
                        </a:rPr>
                        <a:t>objet</a:t>
                      </a:r>
                      <a:r>
                        <a:rPr lang="en-US" sz="2200" dirty="0">
                          <a:solidFill>
                            <a:sysClr val="windowText" lastClr="000000"/>
                          </a:solidFill>
                          <a:latin typeface="Montserrat"/>
                          <a:ea typeface="Segoe UI" pitchFamily="34" charset="0"/>
                          <a:cs typeface="Segoe UI" pitchFamily="34" charset="0"/>
                        </a:rPr>
                        <a:t> AD </a:t>
                      </a:r>
                      <a:r>
                        <a:rPr lang="en-US" sz="2200" dirty="0" err="1">
                          <a:solidFill>
                            <a:sysClr val="windowText" lastClr="000000"/>
                          </a:solidFill>
                          <a:latin typeface="Montserrat"/>
                          <a:ea typeface="Segoe UI" pitchFamily="34" charset="0"/>
                          <a:cs typeface="Segoe UI" pitchFamily="34" charset="0"/>
                        </a:rPr>
                        <a:t>depuis</a:t>
                      </a:r>
                      <a:r>
                        <a:rPr lang="en-US" sz="2200" dirty="0">
                          <a:solidFill>
                            <a:sysClr val="windowText" lastClr="000000"/>
                          </a:solidFill>
                          <a:latin typeface="Montserrat"/>
                          <a:ea typeface="Segoe UI" pitchFamily="34" charset="0"/>
                          <a:cs typeface="Segoe UI" pitchFamily="34" charset="0"/>
                        </a:rPr>
                        <a:t> la corbeille </a:t>
                      </a:r>
                      <a:r>
                        <a:rPr lang="en-US" sz="2200" dirty="0" err="1">
                          <a:solidFill>
                            <a:sysClr val="windowText" lastClr="000000"/>
                          </a:solidFill>
                          <a:latin typeface="Montserrat"/>
                          <a:ea typeface="Segoe UI" pitchFamily="34" charset="0"/>
                          <a:cs typeface="Segoe UI" pitchFamily="34" charset="0"/>
                        </a:rPr>
                        <a:t>ActiveDirectory</a:t>
                      </a:r>
                      <a:endParaRPr lang="en-US" sz="2200" dirty="0">
                        <a:solidFill>
                          <a:sysClr val="windowText" lastClr="000000"/>
                        </a:solidFill>
                        <a:latin typeface="Montserrat"/>
                        <a:ea typeface="Segoe UI" pitchFamily="34" charset="0"/>
                        <a:cs typeface="Segoe UI"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428226218"/>
      </p:ext>
    </p:extLst>
  </p:cSld>
  <p:clrMapOvr>
    <a:masterClrMapping/>
  </p:clrMapOvr>
  <p:transition spd="slow"/>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99">
            <a:extLst>
              <a:ext uri="{FF2B5EF4-FFF2-40B4-BE49-F238E27FC236}">
                <a16:creationId xmlns:a16="http://schemas.microsoft.com/office/drawing/2014/main" id="{A6B6508F-A2E9-401A-A17A-A085D79BA078}"/>
              </a:ext>
            </a:extLst>
          </p:cNvPr>
          <p:cNvSpPr/>
          <p:nvPr/>
        </p:nvSpPr>
        <p:spPr>
          <a:xfrm>
            <a:off x="1272358" y="1286133"/>
            <a:ext cx="11469026"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marL="317500" indent="-317500" algn="l">
              <a:lnSpc>
                <a:spcPct val="150000"/>
              </a:lnSpc>
              <a:spcBef>
                <a:spcPts val="1500"/>
              </a:spcBef>
              <a:buClr>
                <a:srgbClr val="A4140E"/>
              </a:buClr>
              <a:buSzPct val="120000"/>
              <a:buFontTx/>
              <a:buChar char="☉"/>
              <a:defRPr sz="1800"/>
            </a:pPr>
            <a:r>
              <a:rPr lang="fr-FR" sz="2000" dirty="0">
                <a:solidFill>
                  <a:srgbClr val="353533"/>
                </a:solidFill>
                <a:latin typeface="Montserrat Light" charset="0"/>
              </a:rPr>
              <a:t>Le </a:t>
            </a:r>
            <a:r>
              <a:rPr lang="fr-FR" sz="2000" dirty="0" err="1">
                <a:solidFill>
                  <a:srgbClr val="353533"/>
                </a:solidFill>
                <a:latin typeface="Montserrat Light" charset="0"/>
              </a:rPr>
              <a:t>CmdLets</a:t>
            </a:r>
            <a:r>
              <a:rPr lang="fr-FR" sz="2000" dirty="0">
                <a:solidFill>
                  <a:srgbClr val="353533"/>
                </a:solidFill>
                <a:latin typeface="Montserrat Light" charset="0"/>
              </a:rPr>
              <a:t> </a:t>
            </a:r>
            <a:r>
              <a:rPr lang="fr-FR" sz="2000" dirty="0" err="1">
                <a:solidFill>
                  <a:srgbClr val="353533"/>
                </a:solidFill>
                <a:latin typeface="Montserrat Light" charset="0"/>
              </a:rPr>
              <a:t>Get-Credential</a:t>
            </a:r>
            <a:r>
              <a:rPr lang="fr-FR" sz="2000" dirty="0">
                <a:solidFill>
                  <a:srgbClr val="353533"/>
                </a:solidFill>
                <a:latin typeface="Montserrat Light" charset="0"/>
              </a:rPr>
              <a:t> permet l'enregistrement de données d'authentification</a:t>
            </a:r>
          </a:p>
          <a:p>
            <a:pPr marL="317500" indent="-317500" algn="l">
              <a:lnSpc>
                <a:spcPct val="150000"/>
              </a:lnSpc>
              <a:spcBef>
                <a:spcPts val="1500"/>
              </a:spcBef>
              <a:buClr>
                <a:srgbClr val="A4140E"/>
              </a:buClr>
              <a:buSzPct val="120000"/>
              <a:buFontTx/>
              <a:buChar char="☉"/>
              <a:defRPr sz="1800"/>
            </a:pPr>
            <a:endParaRPr lang="fr-FR" sz="2000" dirty="0">
              <a:solidFill>
                <a:srgbClr val="353533"/>
              </a:solidFill>
              <a:latin typeface="Montserrat Light" charset="0"/>
            </a:endParaRPr>
          </a:p>
          <a:p>
            <a:pPr marL="317500" indent="-317500" algn="l">
              <a:lnSpc>
                <a:spcPct val="150000"/>
              </a:lnSpc>
              <a:spcBef>
                <a:spcPts val="1500"/>
              </a:spcBef>
              <a:buClr>
                <a:srgbClr val="A4140E"/>
              </a:buClr>
              <a:buSzPct val="120000"/>
              <a:buFontTx/>
              <a:buChar char="☉"/>
              <a:defRPr sz="1800"/>
            </a:pPr>
            <a:endParaRPr lang="fr-FR" sz="2000" dirty="0">
              <a:solidFill>
                <a:srgbClr val="353533"/>
              </a:solidFill>
              <a:latin typeface="Montserrat Light" charset="0"/>
            </a:endParaRPr>
          </a:p>
          <a:p>
            <a:pPr marL="317500" indent="-317500" algn="l">
              <a:lnSpc>
                <a:spcPct val="150000"/>
              </a:lnSpc>
              <a:spcBef>
                <a:spcPts val="1500"/>
              </a:spcBef>
              <a:buClr>
                <a:srgbClr val="A4140E"/>
              </a:buClr>
              <a:buSzPct val="120000"/>
              <a:buFontTx/>
              <a:buChar char="☉"/>
              <a:defRPr sz="1800"/>
            </a:pPr>
            <a:endParaRPr lang="fr-FR" sz="2000" dirty="0">
              <a:solidFill>
                <a:srgbClr val="353533"/>
              </a:solidFill>
              <a:latin typeface="Montserrat Light" charset="0"/>
            </a:endParaRPr>
          </a:p>
          <a:p>
            <a:pPr marL="317500" indent="-317500" algn="l">
              <a:lnSpc>
                <a:spcPct val="150000"/>
              </a:lnSpc>
              <a:spcBef>
                <a:spcPts val="1500"/>
              </a:spcBef>
              <a:buClr>
                <a:srgbClr val="A4140E"/>
              </a:buClr>
              <a:buSzPct val="120000"/>
              <a:buFontTx/>
              <a:buChar char="☉"/>
              <a:defRPr sz="1800"/>
            </a:pPr>
            <a:endParaRPr lang="fr-FR" sz="2000" dirty="0">
              <a:solidFill>
                <a:srgbClr val="353533"/>
              </a:solidFill>
              <a:latin typeface="Montserrat Light" charset="0"/>
              <a:sym typeface="Wingdings" panose="05000000000000000000" pitchFamily="2" charset="2"/>
            </a:endParaRPr>
          </a:p>
          <a:p>
            <a:pPr algn="l">
              <a:lnSpc>
                <a:spcPct val="150000"/>
              </a:lnSpc>
              <a:spcBef>
                <a:spcPts val="1500"/>
              </a:spcBef>
              <a:buClr>
                <a:srgbClr val="A4140E"/>
              </a:buClr>
              <a:buSzPct val="120000"/>
              <a:defRPr sz="1800"/>
            </a:pPr>
            <a:endParaRPr lang="fr-FR" sz="2000" dirty="0">
              <a:solidFill>
                <a:srgbClr val="353533"/>
              </a:solidFill>
              <a:latin typeface="Montserrat Light" charset="0"/>
              <a:sym typeface="Wingdings" panose="05000000000000000000" pitchFamily="2" charset="2"/>
            </a:endParaRPr>
          </a:p>
          <a:p>
            <a:pPr algn="l">
              <a:lnSpc>
                <a:spcPct val="150000"/>
              </a:lnSpc>
              <a:spcBef>
                <a:spcPts val="1500"/>
              </a:spcBef>
              <a:buClr>
                <a:srgbClr val="A4140E"/>
              </a:buClr>
              <a:buSzPct val="120000"/>
              <a:defRPr sz="1800"/>
            </a:pPr>
            <a:endParaRPr lang="fr-FR" sz="1800" dirty="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dirty="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FontTx/>
              <a:buChar char="☉"/>
              <a:defRPr sz="1800"/>
            </a:pPr>
            <a:r>
              <a:rPr lang="fr-FR" sz="1800" dirty="0">
                <a:solidFill>
                  <a:srgbClr val="353533"/>
                </a:solidFill>
                <a:latin typeface="Montserrat Light" charset="0"/>
              </a:rPr>
              <a:t>La variable obtenue pourra être utilisée pour chaque commande ayant un paramètre "-</a:t>
            </a:r>
            <a:r>
              <a:rPr lang="fr-FR" sz="1800" dirty="0" err="1">
                <a:solidFill>
                  <a:srgbClr val="353533"/>
                </a:solidFill>
                <a:latin typeface="Montserrat Light" charset="0"/>
              </a:rPr>
              <a:t>Credential</a:t>
            </a:r>
            <a:r>
              <a:rPr lang="fr-FR" sz="1800" dirty="0">
                <a:solidFill>
                  <a:srgbClr val="353533"/>
                </a:solidFill>
                <a:latin typeface="Montserrat Light" charset="0"/>
              </a:rPr>
              <a:t>" et s'</a:t>
            </a:r>
            <a:r>
              <a:rPr lang="fr-FR" sz="1800" dirty="0" err="1">
                <a:solidFill>
                  <a:srgbClr val="353533"/>
                </a:solidFill>
                <a:latin typeface="Montserrat Light" charset="0"/>
              </a:rPr>
              <a:t>éxécutera</a:t>
            </a:r>
            <a:r>
              <a:rPr lang="fr-FR" sz="1800" dirty="0">
                <a:solidFill>
                  <a:srgbClr val="353533"/>
                </a:solidFill>
                <a:latin typeface="Montserrat Light" charset="0"/>
              </a:rPr>
              <a:t> avec le compte renseigné.</a:t>
            </a:r>
          </a:p>
          <a:p>
            <a:pPr algn="l">
              <a:lnSpc>
                <a:spcPct val="150000"/>
              </a:lnSpc>
              <a:spcBef>
                <a:spcPts val="1500"/>
              </a:spcBef>
              <a:buClr>
                <a:srgbClr val="A4140E"/>
              </a:buClr>
              <a:buSzPct val="120000"/>
              <a:defRPr sz="1800"/>
            </a:pPr>
            <a:endParaRPr lang="fr-FR" sz="1800" b="1" dirty="0">
              <a:solidFill>
                <a:srgbClr val="6089B4"/>
              </a:solidFill>
              <a:latin typeface="Consolas"/>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dirty="0">
              <a:solidFill>
                <a:srgbClr val="C5C8C6"/>
              </a:solidFill>
              <a:latin typeface="Consolas"/>
              <a:ea typeface="Montserrat Light" charset="0"/>
              <a:cs typeface="Montserrat Light" charset="0"/>
            </a:endParaRPr>
          </a:p>
          <a:p>
            <a:pPr lvl="2" algn="l">
              <a:spcBef>
                <a:spcPts val="1500"/>
              </a:spcBef>
              <a:buClr>
                <a:srgbClr val="A4140E"/>
              </a:buClr>
              <a:buSzPct val="120000"/>
              <a:defRPr sz="1800"/>
            </a:pPr>
            <a:endParaRPr lang="fr-FR" sz="1600" dirty="0">
              <a:solidFill>
                <a:srgbClr val="353533"/>
              </a:solidFill>
              <a:latin typeface="Montserrat Light" charset="0"/>
              <a:ea typeface="Montserrat Light" charset="0"/>
              <a:cs typeface="Montserrat Light" charset="0"/>
            </a:endParaRPr>
          </a:p>
          <a:p>
            <a:pPr lvl="4" algn="l">
              <a:lnSpc>
                <a:spcPct val="150000"/>
              </a:lnSpc>
              <a:spcBef>
                <a:spcPts val="1500"/>
              </a:spcBef>
              <a:buClr>
                <a:srgbClr val="A4140E"/>
              </a:buClr>
              <a:buSzPct val="120000"/>
              <a:defRPr sz="1800"/>
            </a:pPr>
            <a:endParaRPr lang="fr-FR" sz="1800" dirty="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r>
              <a:rPr lang="fr-FR" sz="1800" dirty="0">
                <a:solidFill>
                  <a:srgbClr val="353533"/>
                </a:solidFill>
                <a:latin typeface="Montserrat Light" charset="0"/>
                <a:ea typeface="Montserrat Light" charset="0"/>
                <a:cs typeface="Montserrat Light" charset="0"/>
                <a:sym typeface="Arial"/>
              </a:rPr>
              <a:t>	</a:t>
            </a:r>
            <a:endParaRPr lang="fr-FR" sz="1800" dirty="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dirty="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83</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a:buNone/>
            </a:pPr>
            <a:r>
              <a:rPr lang="fr-FR" b="1">
                <a:solidFill>
                  <a:srgbClr val="353533"/>
                </a:solidFill>
                <a:latin typeface="Montserrat Semi"/>
              </a:rPr>
              <a:t>Les </a:t>
            </a:r>
            <a:r>
              <a:rPr lang="fr-FR" b="1" err="1">
                <a:solidFill>
                  <a:srgbClr val="353533"/>
                </a:solidFill>
                <a:latin typeface="Montserrat Semi"/>
              </a:rPr>
              <a:t>credentials</a:t>
            </a:r>
            <a:endParaRPr lang="fr-FR" b="1">
              <a:solidFill>
                <a:srgbClr val="353533"/>
              </a:solidFill>
              <a:latin typeface="Montserrat Semi"/>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t">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#8</a:t>
            </a:r>
            <a:endParaRPr sz="3500">
              <a:latin typeface="Montserrat Light" charset="0"/>
              <a:ea typeface="Montserrat Light" charset="0"/>
              <a:cs typeface="Montserrat Light" charset="0"/>
            </a:endParaRPr>
          </a:p>
        </p:txBody>
      </p:sp>
      <p:pic>
        <p:nvPicPr>
          <p:cNvPr id="2" name="Image 1">
            <a:extLst>
              <a:ext uri="{FF2B5EF4-FFF2-40B4-BE49-F238E27FC236}">
                <a16:creationId xmlns:a16="http://schemas.microsoft.com/office/drawing/2014/main" id="{60709361-3457-4875-BC4E-2DADDAB35AB8}"/>
              </a:ext>
            </a:extLst>
          </p:cNvPr>
          <p:cNvPicPr>
            <a:picLocks noChangeAspect="1"/>
          </p:cNvPicPr>
          <p:nvPr/>
        </p:nvPicPr>
        <p:blipFill>
          <a:blip r:embed="rId3"/>
          <a:stretch>
            <a:fillRect/>
          </a:stretch>
        </p:blipFill>
        <p:spPr>
          <a:xfrm>
            <a:off x="1272358" y="3097461"/>
            <a:ext cx="3517828" cy="2851407"/>
          </a:xfrm>
          <a:prstGeom prst="rect">
            <a:avLst/>
          </a:prstGeom>
        </p:spPr>
      </p:pic>
      <p:sp>
        <p:nvSpPr>
          <p:cNvPr id="9" name="ZoneTexte 8">
            <a:extLst>
              <a:ext uri="{FF2B5EF4-FFF2-40B4-BE49-F238E27FC236}">
                <a16:creationId xmlns:a16="http://schemas.microsoft.com/office/drawing/2014/main" id="{79DFA048-2F65-4850-BFF7-0EB9CAAF68EC}"/>
              </a:ext>
            </a:extLst>
          </p:cNvPr>
          <p:cNvSpPr txBox="1"/>
          <p:nvPr/>
        </p:nvSpPr>
        <p:spPr>
          <a:xfrm>
            <a:off x="1272358" y="2045326"/>
            <a:ext cx="11180326"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a:solidFill>
                  <a:srgbClr val="F7F7F7"/>
                </a:solidFill>
                <a:latin typeface="Consolas" panose="020B0609020204030204" pitchFamily="49" charset="0"/>
              </a:rPr>
              <a:t>$</a:t>
            </a:r>
            <a:r>
              <a:rPr lang="fr-FR" err="1">
                <a:solidFill>
                  <a:srgbClr val="F7F7F7"/>
                </a:solidFill>
                <a:latin typeface="Consolas" panose="020B0609020204030204" pitchFamily="49" charset="0"/>
              </a:rPr>
              <a:t>Creds</a:t>
            </a:r>
            <a:r>
              <a:rPr lang="fr-FR">
                <a:solidFill>
                  <a:srgbClr val="F7F7F7"/>
                </a:solidFill>
                <a:latin typeface="Consolas" panose="020B0609020204030204" pitchFamily="49" charset="0"/>
              </a:rPr>
              <a:t> = </a:t>
            </a:r>
            <a:r>
              <a:rPr lang="fr-FR" err="1">
                <a:solidFill>
                  <a:srgbClr val="F7F7F7"/>
                </a:solidFill>
                <a:latin typeface="Consolas" panose="020B0609020204030204" pitchFamily="49" charset="0"/>
              </a:rPr>
              <a:t>Get-Credential</a:t>
            </a:r>
            <a:endParaRPr lang="fr-FR">
              <a:solidFill>
                <a:srgbClr val="F7F7F7"/>
              </a:solidFill>
              <a:latin typeface="Consolas" panose="020B0609020204030204" pitchFamily="49" charset="0"/>
              <a:ea typeface="Montserrat Light" charset="0"/>
              <a:cs typeface="Montserrat Light" charset="0"/>
              <a:sym typeface="Arial"/>
            </a:endParaRPr>
          </a:p>
        </p:txBody>
      </p:sp>
      <p:sp>
        <p:nvSpPr>
          <p:cNvPr id="10" name="ZoneTexte 9">
            <a:extLst>
              <a:ext uri="{FF2B5EF4-FFF2-40B4-BE49-F238E27FC236}">
                <a16:creationId xmlns:a16="http://schemas.microsoft.com/office/drawing/2014/main" id="{E4CD626C-0FA4-4166-A79E-528DDFC36CB9}"/>
              </a:ext>
            </a:extLst>
          </p:cNvPr>
          <p:cNvSpPr txBox="1"/>
          <p:nvPr/>
        </p:nvSpPr>
        <p:spPr>
          <a:xfrm>
            <a:off x="1272358" y="7541742"/>
            <a:ext cx="11180326" cy="595035"/>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2800">
                <a:solidFill>
                  <a:srgbClr val="F7F7F7"/>
                </a:solidFill>
                <a:latin typeface="Consolas" panose="020B0609020204030204" pitchFamily="49" charset="0"/>
              </a:rPr>
              <a:t>Set-</a:t>
            </a:r>
            <a:r>
              <a:rPr lang="fr-FR" sz="2800" err="1">
                <a:solidFill>
                  <a:srgbClr val="F7F7F7"/>
                </a:solidFill>
                <a:latin typeface="Consolas" panose="020B0609020204030204" pitchFamily="49" charset="0"/>
              </a:rPr>
              <a:t>ADUser</a:t>
            </a:r>
            <a:r>
              <a:rPr lang="fr-FR" sz="2800">
                <a:solidFill>
                  <a:srgbClr val="F7F7F7"/>
                </a:solidFill>
                <a:latin typeface="Consolas" panose="020B0609020204030204" pitchFamily="49" charset="0"/>
              </a:rPr>
              <a:t> "</a:t>
            </a:r>
            <a:r>
              <a:rPr lang="fr-FR" sz="2800" err="1">
                <a:solidFill>
                  <a:srgbClr val="F7F7F7"/>
                </a:solidFill>
                <a:latin typeface="Consolas" panose="020B0609020204030204" pitchFamily="49" charset="0"/>
              </a:rPr>
              <a:t>jmazoyer</a:t>
            </a:r>
            <a:r>
              <a:rPr lang="fr-FR" sz="2800">
                <a:solidFill>
                  <a:srgbClr val="F7F7F7"/>
                </a:solidFill>
                <a:latin typeface="Consolas" panose="020B0609020204030204" pitchFamily="49" charset="0"/>
              </a:rPr>
              <a:t>" –Enable $False –</a:t>
            </a:r>
            <a:r>
              <a:rPr lang="fr-FR" sz="2800" err="1">
                <a:solidFill>
                  <a:srgbClr val="F7F7F7"/>
                </a:solidFill>
                <a:latin typeface="Consolas" panose="020B0609020204030204" pitchFamily="49" charset="0"/>
              </a:rPr>
              <a:t>Credential</a:t>
            </a:r>
            <a:r>
              <a:rPr lang="fr-FR" sz="2800">
                <a:solidFill>
                  <a:srgbClr val="F7F7F7"/>
                </a:solidFill>
                <a:latin typeface="Consolas" panose="020B0609020204030204" pitchFamily="49" charset="0"/>
              </a:rPr>
              <a:t> $</a:t>
            </a:r>
            <a:r>
              <a:rPr lang="fr-FR" sz="2800" err="1">
                <a:solidFill>
                  <a:srgbClr val="F7F7F7"/>
                </a:solidFill>
                <a:latin typeface="Consolas" panose="020B0609020204030204" pitchFamily="49" charset="0"/>
              </a:rPr>
              <a:t>Creds</a:t>
            </a:r>
            <a:r>
              <a:rPr lang="fr-FR" sz="3200">
                <a:solidFill>
                  <a:srgbClr val="F7F7F7"/>
                </a:solidFill>
                <a:latin typeface="Consolas" panose="020B0609020204030204" pitchFamily="49" charset="0"/>
              </a:rPr>
              <a:t> </a:t>
            </a:r>
            <a:endParaRPr lang="fr-FR" sz="3200">
              <a:solidFill>
                <a:srgbClr val="F7F7F7"/>
              </a:solidFill>
              <a:latin typeface="Consolas" panose="020B0609020204030204" pitchFamily="49" charset="0"/>
              <a:ea typeface="Montserrat Light" charset="0"/>
              <a:cs typeface="Montserrat Light" charset="0"/>
              <a:sym typeface="Arial"/>
            </a:endParaRPr>
          </a:p>
        </p:txBody>
      </p:sp>
    </p:spTree>
    <p:extLst>
      <p:ext uri="{BB962C8B-B14F-4D97-AF65-F5344CB8AC3E}">
        <p14:creationId xmlns:p14="http://schemas.microsoft.com/office/powerpoint/2010/main" val="3292389359"/>
      </p:ext>
    </p:extLst>
  </p:cSld>
  <p:clrMapOvr>
    <a:masterClrMapping/>
  </p:clrMapOvr>
  <p:transition spd="slow"/>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99">
            <a:extLst>
              <a:ext uri="{FF2B5EF4-FFF2-40B4-BE49-F238E27FC236}">
                <a16:creationId xmlns:a16="http://schemas.microsoft.com/office/drawing/2014/main" id="{A6B6508F-A2E9-401A-A17A-A085D79BA078}"/>
              </a:ext>
            </a:extLst>
          </p:cNvPr>
          <p:cNvSpPr/>
          <p:nvPr/>
        </p:nvSpPr>
        <p:spPr>
          <a:xfrm>
            <a:off x="1272358" y="1286133"/>
            <a:ext cx="11469026"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marL="317500" indent="-317500" algn="l">
              <a:lnSpc>
                <a:spcPct val="150000"/>
              </a:lnSpc>
              <a:spcBef>
                <a:spcPts val="1500"/>
              </a:spcBef>
              <a:buClr>
                <a:srgbClr val="A4140E"/>
              </a:buClr>
              <a:buSzPct val="120000"/>
              <a:buFontTx/>
              <a:buChar char="☉"/>
              <a:defRPr sz="1800"/>
            </a:pPr>
            <a:r>
              <a:rPr lang="fr-FR" sz="2000" dirty="0">
                <a:solidFill>
                  <a:srgbClr val="353533"/>
                </a:solidFill>
                <a:latin typeface="Montserrat Light" charset="0"/>
              </a:rPr>
              <a:t>Comme SSH dans l'univers Unix, PowerShell permet l'ouverture de session et l'exécution de commandes sur des machines distantes. </a:t>
            </a:r>
          </a:p>
          <a:p>
            <a:pPr algn="l">
              <a:lnSpc>
                <a:spcPct val="150000"/>
              </a:lnSpc>
              <a:spcBef>
                <a:spcPts val="1500"/>
              </a:spcBef>
              <a:buClr>
                <a:srgbClr val="A4140E"/>
              </a:buClr>
              <a:buSzPct val="120000"/>
              <a:defRPr sz="1800"/>
            </a:pPr>
            <a:endParaRPr lang="fr-FR" sz="2000" dirty="0">
              <a:solidFill>
                <a:srgbClr val="353533"/>
              </a:solidFill>
              <a:latin typeface="Montserrat Light" charset="0"/>
            </a:endParaRPr>
          </a:p>
          <a:p>
            <a:pPr marL="342900" indent="-342900" algn="l">
              <a:lnSpc>
                <a:spcPct val="150000"/>
              </a:lnSpc>
              <a:spcBef>
                <a:spcPts val="1500"/>
              </a:spcBef>
              <a:buClr>
                <a:srgbClr val="A4140E"/>
              </a:buClr>
              <a:buSzPct val="120000"/>
              <a:buFont typeface="Wingdings" panose="05000000000000000000" pitchFamily="2" charset="2"/>
              <a:buChar char="§"/>
              <a:defRPr sz="1800"/>
            </a:pPr>
            <a:r>
              <a:rPr lang="fr-FR" sz="2000" b="1" dirty="0">
                <a:solidFill>
                  <a:srgbClr val="353533"/>
                </a:solidFill>
                <a:latin typeface="Montserrat Light" charset="0"/>
              </a:rPr>
              <a:t>Activer </a:t>
            </a:r>
            <a:r>
              <a:rPr lang="fr-FR" sz="2000" b="1" dirty="0" err="1">
                <a:solidFill>
                  <a:srgbClr val="353533"/>
                </a:solidFill>
                <a:latin typeface="Montserrat Light" charset="0"/>
              </a:rPr>
              <a:t>PSRemote</a:t>
            </a:r>
            <a:r>
              <a:rPr lang="fr-FR" sz="2000" b="1" dirty="0">
                <a:solidFill>
                  <a:srgbClr val="353533"/>
                </a:solidFill>
                <a:latin typeface="Montserrat Light" charset="0"/>
              </a:rPr>
              <a:t> :</a:t>
            </a:r>
          </a:p>
          <a:p>
            <a:pPr marL="317500" indent="-317500" algn="l">
              <a:lnSpc>
                <a:spcPct val="150000"/>
              </a:lnSpc>
              <a:spcBef>
                <a:spcPts val="1500"/>
              </a:spcBef>
              <a:buClr>
                <a:srgbClr val="A4140E"/>
              </a:buClr>
              <a:buSzPct val="120000"/>
              <a:buFontTx/>
              <a:buChar char="☉"/>
              <a:defRPr sz="1800"/>
            </a:pPr>
            <a:endParaRPr lang="fr-FR" sz="2000" dirty="0">
              <a:solidFill>
                <a:srgbClr val="353533"/>
              </a:solidFill>
              <a:latin typeface="Montserrat Light" charset="0"/>
            </a:endParaRPr>
          </a:p>
          <a:p>
            <a:pPr marL="317500" indent="-317500" algn="l">
              <a:lnSpc>
                <a:spcPct val="150000"/>
              </a:lnSpc>
              <a:spcBef>
                <a:spcPts val="1500"/>
              </a:spcBef>
              <a:buClr>
                <a:srgbClr val="A4140E"/>
              </a:buClr>
              <a:buSzPct val="120000"/>
              <a:buFontTx/>
              <a:buChar char="☉"/>
              <a:defRPr sz="1800"/>
            </a:pPr>
            <a:endParaRPr lang="fr-FR" sz="2000" dirty="0">
              <a:solidFill>
                <a:srgbClr val="353533"/>
              </a:solidFill>
              <a:latin typeface="Montserrat Light" charset="0"/>
              <a:sym typeface="Wingdings" panose="05000000000000000000" pitchFamily="2" charset="2"/>
            </a:endParaRPr>
          </a:p>
          <a:p>
            <a:pPr algn="l">
              <a:lnSpc>
                <a:spcPct val="150000"/>
              </a:lnSpc>
              <a:spcBef>
                <a:spcPts val="1500"/>
              </a:spcBef>
              <a:buClr>
                <a:srgbClr val="A4140E"/>
              </a:buClr>
              <a:buSzPct val="120000"/>
              <a:defRPr sz="1800"/>
            </a:pPr>
            <a:endParaRPr lang="fr-FR" sz="2000" dirty="0">
              <a:solidFill>
                <a:srgbClr val="353533"/>
              </a:solidFill>
              <a:latin typeface="Montserrat Light" charset="0"/>
              <a:sym typeface="Wingdings" panose="05000000000000000000" pitchFamily="2" charset="2"/>
            </a:endParaRPr>
          </a:p>
          <a:p>
            <a:pPr marL="342900" indent="-342900" algn="l">
              <a:lnSpc>
                <a:spcPct val="150000"/>
              </a:lnSpc>
              <a:spcBef>
                <a:spcPts val="1500"/>
              </a:spcBef>
              <a:buClr>
                <a:srgbClr val="A4140E"/>
              </a:buClr>
              <a:buSzPct val="120000"/>
              <a:buFont typeface="Arial" panose="020B0604020202020204" pitchFamily="34" charset="0"/>
              <a:buChar char="•"/>
              <a:defRPr sz="1800"/>
            </a:pPr>
            <a:r>
              <a:rPr lang="fr-FR" sz="2000" b="1" dirty="0">
                <a:solidFill>
                  <a:srgbClr val="353533"/>
                </a:solidFill>
                <a:latin typeface="Montserrat Light" charset="0"/>
              </a:rPr>
              <a:t>Se connecter à une machine distante :</a:t>
            </a:r>
          </a:p>
          <a:p>
            <a:pPr algn="l">
              <a:lnSpc>
                <a:spcPct val="150000"/>
              </a:lnSpc>
              <a:spcBef>
                <a:spcPts val="1500"/>
              </a:spcBef>
              <a:buClr>
                <a:srgbClr val="A4140E"/>
              </a:buClr>
              <a:buSzPct val="120000"/>
              <a:defRPr sz="1800"/>
            </a:pPr>
            <a:endParaRPr lang="fr-FR" sz="2000" b="1" dirty="0">
              <a:solidFill>
                <a:srgbClr val="353533"/>
              </a:solidFill>
              <a:latin typeface="Montserrat Light" charset="0"/>
            </a:endParaRPr>
          </a:p>
          <a:p>
            <a:pPr algn="l">
              <a:lnSpc>
                <a:spcPct val="150000"/>
              </a:lnSpc>
              <a:spcBef>
                <a:spcPts val="1500"/>
              </a:spcBef>
              <a:buClr>
                <a:srgbClr val="A4140E"/>
              </a:buClr>
              <a:buSzPct val="120000"/>
              <a:defRPr sz="1800"/>
            </a:pPr>
            <a:endParaRPr lang="fr-FR" sz="2000" dirty="0">
              <a:solidFill>
                <a:srgbClr val="353533"/>
              </a:solidFill>
              <a:latin typeface="Montserrat Light" charset="0"/>
              <a:sym typeface="Wingdings" panose="05000000000000000000" pitchFamily="2" charset="2"/>
            </a:endParaRPr>
          </a:p>
          <a:p>
            <a:pPr algn="l">
              <a:lnSpc>
                <a:spcPct val="150000"/>
              </a:lnSpc>
              <a:spcBef>
                <a:spcPts val="1500"/>
              </a:spcBef>
              <a:buClr>
                <a:srgbClr val="A4140E"/>
              </a:buClr>
              <a:buSzPct val="120000"/>
              <a:defRPr sz="1800"/>
            </a:pPr>
            <a:endParaRPr lang="fr-FR" sz="1800" dirty="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dirty="0">
              <a:solidFill>
                <a:srgbClr val="353533"/>
              </a:solidFill>
              <a:latin typeface="Montserrat Light"/>
              <a:ea typeface="Montserrat Light" charset="0"/>
              <a:cs typeface="Montserrat Light" charset="0"/>
            </a:endParaRPr>
          </a:p>
          <a:p>
            <a:pPr algn="l">
              <a:lnSpc>
                <a:spcPct val="150000"/>
              </a:lnSpc>
              <a:spcBef>
                <a:spcPts val="1500"/>
              </a:spcBef>
              <a:buClr>
                <a:srgbClr val="A4140E"/>
              </a:buClr>
              <a:buSzPct val="120000"/>
              <a:defRPr sz="1800"/>
            </a:pPr>
            <a:endParaRPr lang="fr-FR" sz="1800" b="1" dirty="0">
              <a:solidFill>
                <a:srgbClr val="6089B4"/>
              </a:solidFill>
              <a:latin typeface="Consolas"/>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dirty="0">
              <a:solidFill>
                <a:srgbClr val="C5C8C6"/>
              </a:solidFill>
              <a:latin typeface="Consolas"/>
              <a:ea typeface="Montserrat Light" charset="0"/>
              <a:cs typeface="Montserrat Light" charset="0"/>
            </a:endParaRPr>
          </a:p>
          <a:p>
            <a:pPr lvl="2" algn="l">
              <a:spcBef>
                <a:spcPts val="1500"/>
              </a:spcBef>
              <a:buClr>
                <a:srgbClr val="A4140E"/>
              </a:buClr>
              <a:buSzPct val="120000"/>
              <a:defRPr sz="1800"/>
            </a:pPr>
            <a:endParaRPr lang="fr-FR" sz="1600" dirty="0">
              <a:solidFill>
                <a:srgbClr val="353533"/>
              </a:solidFill>
              <a:latin typeface="Montserrat Light" charset="0"/>
              <a:ea typeface="Montserrat Light" charset="0"/>
              <a:cs typeface="Montserrat Light" charset="0"/>
            </a:endParaRPr>
          </a:p>
          <a:p>
            <a:pPr lvl="4" algn="l">
              <a:lnSpc>
                <a:spcPct val="150000"/>
              </a:lnSpc>
              <a:spcBef>
                <a:spcPts val="1500"/>
              </a:spcBef>
              <a:buClr>
                <a:srgbClr val="A4140E"/>
              </a:buClr>
              <a:buSzPct val="120000"/>
              <a:defRPr sz="1800"/>
            </a:pPr>
            <a:endParaRPr lang="fr-FR" sz="1800" dirty="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r>
              <a:rPr lang="fr-FR" sz="1800" dirty="0">
                <a:solidFill>
                  <a:srgbClr val="353533"/>
                </a:solidFill>
                <a:latin typeface="Montserrat Light" charset="0"/>
                <a:ea typeface="Montserrat Light" charset="0"/>
                <a:cs typeface="Montserrat Light" charset="0"/>
                <a:sym typeface="Arial"/>
              </a:rPr>
              <a:t>	</a:t>
            </a:r>
            <a:endParaRPr lang="fr-FR" sz="1800" dirty="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dirty="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84</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a:buNone/>
            </a:pPr>
            <a:r>
              <a:rPr lang="fr-FR" b="1" err="1">
                <a:solidFill>
                  <a:srgbClr val="353533"/>
                </a:solidFill>
                <a:latin typeface="Montserrat Semi"/>
              </a:rPr>
              <a:t>Remote</a:t>
            </a:r>
            <a:r>
              <a:rPr lang="fr-FR" b="1">
                <a:solidFill>
                  <a:srgbClr val="353533"/>
                </a:solidFill>
                <a:latin typeface="Montserrat Semi"/>
              </a:rPr>
              <a:t> PowerShell</a:t>
            </a: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t">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#8</a:t>
            </a:r>
            <a:endParaRPr sz="3500">
              <a:latin typeface="Montserrat Light" charset="0"/>
              <a:ea typeface="Montserrat Light" charset="0"/>
              <a:cs typeface="Montserrat Light" charset="0"/>
            </a:endParaRPr>
          </a:p>
        </p:txBody>
      </p:sp>
      <p:sp>
        <p:nvSpPr>
          <p:cNvPr id="9" name="ZoneTexte 8">
            <a:extLst>
              <a:ext uri="{FF2B5EF4-FFF2-40B4-BE49-F238E27FC236}">
                <a16:creationId xmlns:a16="http://schemas.microsoft.com/office/drawing/2014/main" id="{79DFA048-2F65-4850-BFF7-0EB9CAAF68EC}"/>
              </a:ext>
            </a:extLst>
          </p:cNvPr>
          <p:cNvSpPr txBox="1"/>
          <p:nvPr/>
        </p:nvSpPr>
        <p:spPr>
          <a:xfrm>
            <a:off x="1272358" y="3802032"/>
            <a:ext cx="11180326"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a:solidFill>
                  <a:srgbClr val="F7F7F7"/>
                </a:solidFill>
                <a:latin typeface="Consolas" panose="020B0609020204030204" pitchFamily="49" charset="0"/>
              </a:rPr>
              <a:t>Enable-</a:t>
            </a:r>
            <a:r>
              <a:rPr lang="fr-FR" err="1">
                <a:solidFill>
                  <a:srgbClr val="F7F7F7"/>
                </a:solidFill>
                <a:latin typeface="Consolas" panose="020B0609020204030204" pitchFamily="49" charset="0"/>
              </a:rPr>
              <a:t>PSRemoting</a:t>
            </a:r>
            <a:r>
              <a:rPr lang="fr-FR">
                <a:solidFill>
                  <a:srgbClr val="F7F7F7"/>
                </a:solidFill>
                <a:latin typeface="Consolas" panose="020B0609020204030204" pitchFamily="49" charset="0"/>
              </a:rPr>
              <a:t> -Force</a:t>
            </a:r>
            <a:endParaRPr lang="fr-FR">
              <a:solidFill>
                <a:srgbClr val="F7F7F7"/>
              </a:solidFill>
              <a:latin typeface="Consolas" panose="020B0609020204030204" pitchFamily="49" charset="0"/>
              <a:ea typeface="Montserrat Light" charset="0"/>
              <a:cs typeface="Montserrat Light" charset="0"/>
              <a:sym typeface="Arial"/>
            </a:endParaRPr>
          </a:p>
        </p:txBody>
      </p:sp>
      <p:sp>
        <p:nvSpPr>
          <p:cNvPr id="11" name="ZoneTexte 10">
            <a:extLst>
              <a:ext uri="{FF2B5EF4-FFF2-40B4-BE49-F238E27FC236}">
                <a16:creationId xmlns:a16="http://schemas.microsoft.com/office/drawing/2014/main" id="{B542D8C5-698C-4F84-BD7A-85E4F7BF5016}"/>
              </a:ext>
            </a:extLst>
          </p:cNvPr>
          <p:cNvSpPr txBox="1"/>
          <p:nvPr/>
        </p:nvSpPr>
        <p:spPr>
          <a:xfrm>
            <a:off x="1272358" y="6317931"/>
            <a:ext cx="11180326"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a:solidFill>
                  <a:srgbClr val="F7F7F7"/>
                </a:solidFill>
                <a:latin typeface="Consolas" panose="020B0609020204030204" pitchFamily="49" charset="0"/>
              </a:rPr>
              <a:t>Enable-</a:t>
            </a:r>
            <a:r>
              <a:rPr lang="fr-FR" err="1">
                <a:solidFill>
                  <a:srgbClr val="F7F7F7"/>
                </a:solidFill>
                <a:latin typeface="Consolas" panose="020B0609020204030204" pitchFamily="49" charset="0"/>
              </a:rPr>
              <a:t>PSSession</a:t>
            </a:r>
            <a:r>
              <a:rPr lang="fr-FR">
                <a:solidFill>
                  <a:srgbClr val="F7F7F7"/>
                </a:solidFill>
                <a:latin typeface="Consolas" panose="020B0609020204030204" pitchFamily="49" charset="0"/>
              </a:rPr>
              <a:t> –</a:t>
            </a:r>
            <a:r>
              <a:rPr lang="fr-FR" err="1">
                <a:solidFill>
                  <a:srgbClr val="F7F7F7"/>
                </a:solidFill>
                <a:latin typeface="Consolas" panose="020B0609020204030204" pitchFamily="49" charset="0"/>
              </a:rPr>
              <a:t>ComputerName</a:t>
            </a:r>
            <a:r>
              <a:rPr lang="fr-FR">
                <a:solidFill>
                  <a:srgbClr val="F7F7F7"/>
                </a:solidFill>
                <a:latin typeface="Consolas" panose="020B0609020204030204" pitchFamily="49" charset="0"/>
              </a:rPr>
              <a:t> DC</a:t>
            </a:r>
            <a:endParaRPr lang="fr-FR">
              <a:solidFill>
                <a:srgbClr val="F7F7F7"/>
              </a:solidFill>
              <a:latin typeface="Consolas" panose="020B0609020204030204" pitchFamily="49" charset="0"/>
              <a:ea typeface="Montserrat Light" charset="0"/>
              <a:cs typeface="Montserrat Light" charset="0"/>
              <a:sym typeface="Arial"/>
            </a:endParaRPr>
          </a:p>
        </p:txBody>
      </p:sp>
    </p:spTree>
    <p:extLst>
      <p:ext uri="{BB962C8B-B14F-4D97-AF65-F5344CB8AC3E}">
        <p14:creationId xmlns:p14="http://schemas.microsoft.com/office/powerpoint/2010/main" val="3958792097"/>
      </p:ext>
    </p:extLst>
  </p:cSld>
  <p:clrMapOvr>
    <a:masterClrMapping/>
  </p:clrMapOvr>
  <p:transition spd="slow"/>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99">
            <a:extLst>
              <a:ext uri="{FF2B5EF4-FFF2-40B4-BE49-F238E27FC236}">
                <a16:creationId xmlns:a16="http://schemas.microsoft.com/office/drawing/2014/main" id="{A6B6508F-A2E9-401A-A17A-A085D79BA078}"/>
              </a:ext>
            </a:extLst>
          </p:cNvPr>
          <p:cNvSpPr/>
          <p:nvPr/>
        </p:nvSpPr>
        <p:spPr>
          <a:xfrm>
            <a:off x="1272358" y="1286133"/>
            <a:ext cx="11469026"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marL="317500" indent="-317500" algn="l">
              <a:lnSpc>
                <a:spcPct val="150000"/>
              </a:lnSpc>
              <a:spcBef>
                <a:spcPts val="1500"/>
              </a:spcBef>
              <a:buClr>
                <a:srgbClr val="A4140E"/>
              </a:buClr>
              <a:buSzPct val="120000"/>
              <a:buFontTx/>
              <a:buChar char="☉"/>
              <a:defRPr sz="1800"/>
            </a:pPr>
            <a:r>
              <a:rPr lang="fr-FR" sz="2000">
                <a:solidFill>
                  <a:srgbClr val="353533"/>
                </a:solidFill>
                <a:latin typeface="Montserrat Light" charset="0"/>
              </a:rPr>
              <a:t>Il est possible de créer une session </a:t>
            </a:r>
            <a:r>
              <a:rPr lang="fr-FR" sz="2000" b="1" err="1">
                <a:solidFill>
                  <a:srgbClr val="353533"/>
                </a:solidFill>
                <a:latin typeface="Montserrat Light" charset="0"/>
              </a:rPr>
              <a:t>Remote</a:t>
            </a:r>
            <a:r>
              <a:rPr lang="fr-FR" sz="2000" b="1">
                <a:solidFill>
                  <a:srgbClr val="353533"/>
                </a:solidFill>
                <a:latin typeface="Montserrat Light" charset="0"/>
              </a:rPr>
              <a:t> </a:t>
            </a:r>
            <a:r>
              <a:rPr lang="fr-FR" sz="2000" b="1" err="1">
                <a:solidFill>
                  <a:srgbClr val="353533"/>
                </a:solidFill>
                <a:latin typeface="Montserrat Light" charset="0"/>
              </a:rPr>
              <a:t>Powershell</a:t>
            </a:r>
            <a:r>
              <a:rPr lang="fr-FR" sz="2000" b="1">
                <a:solidFill>
                  <a:srgbClr val="353533"/>
                </a:solidFill>
                <a:latin typeface="Montserrat Light" charset="0"/>
              </a:rPr>
              <a:t> </a:t>
            </a:r>
            <a:r>
              <a:rPr lang="fr-FR" sz="2000">
                <a:solidFill>
                  <a:srgbClr val="353533"/>
                </a:solidFill>
                <a:latin typeface="Montserrat Light" charset="0"/>
              </a:rPr>
              <a:t>pour y rediriger des commandes possédant un paramètre session.</a:t>
            </a:r>
            <a:endParaRPr lang="fr-FR" sz="2000" b="1">
              <a:solidFill>
                <a:srgbClr val="353533"/>
              </a:solidFill>
              <a:latin typeface="Montserrat Light" charset="0"/>
            </a:endParaRPr>
          </a:p>
          <a:p>
            <a:pPr marL="342900" indent="-342900" algn="l">
              <a:lnSpc>
                <a:spcPct val="150000"/>
              </a:lnSpc>
              <a:spcBef>
                <a:spcPts val="1500"/>
              </a:spcBef>
              <a:buClr>
                <a:srgbClr val="A4140E"/>
              </a:buClr>
              <a:buSzPct val="120000"/>
              <a:buFont typeface="Wingdings" panose="05000000000000000000" pitchFamily="2" charset="2"/>
              <a:buChar char="§"/>
              <a:defRPr sz="1800"/>
            </a:pPr>
            <a:r>
              <a:rPr lang="fr-FR" sz="2000" b="1">
                <a:solidFill>
                  <a:srgbClr val="353533"/>
                </a:solidFill>
                <a:latin typeface="Montserrat Light" charset="0"/>
              </a:rPr>
              <a:t>Créer une session :</a:t>
            </a: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endParaRPr>
          </a:p>
          <a:p>
            <a:pPr algn="l">
              <a:lnSpc>
                <a:spcPct val="150000"/>
              </a:lnSpc>
              <a:spcBef>
                <a:spcPts val="1500"/>
              </a:spcBef>
              <a:buClr>
                <a:srgbClr val="A4140E"/>
              </a:buClr>
              <a:buSzPct val="120000"/>
              <a:defRPr sz="1800"/>
            </a:pPr>
            <a:endParaRPr lang="fr-FR" sz="2000">
              <a:solidFill>
                <a:srgbClr val="353533"/>
              </a:solidFill>
              <a:latin typeface="Montserrat Light" charset="0"/>
              <a:sym typeface="Wingdings" panose="05000000000000000000" pitchFamily="2" charset="2"/>
            </a:endParaRPr>
          </a:p>
          <a:p>
            <a:pPr marL="342900" indent="-342900" algn="l">
              <a:lnSpc>
                <a:spcPct val="150000"/>
              </a:lnSpc>
              <a:spcBef>
                <a:spcPts val="1500"/>
              </a:spcBef>
              <a:buClr>
                <a:srgbClr val="A4140E"/>
              </a:buClr>
              <a:buSzPct val="120000"/>
              <a:buFont typeface="Arial" panose="020B0604020202020204" pitchFamily="34" charset="0"/>
              <a:buChar char="•"/>
              <a:defRPr sz="1800"/>
            </a:pPr>
            <a:r>
              <a:rPr lang="fr-FR" sz="2000" b="1">
                <a:solidFill>
                  <a:srgbClr val="353533"/>
                </a:solidFill>
                <a:latin typeface="Montserrat Light" charset="0"/>
              </a:rPr>
              <a:t>Exemple de commande</a:t>
            </a:r>
          </a:p>
          <a:p>
            <a:pPr algn="l">
              <a:lnSpc>
                <a:spcPct val="150000"/>
              </a:lnSpc>
              <a:spcBef>
                <a:spcPts val="1500"/>
              </a:spcBef>
              <a:buClr>
                <a:srgbClr val="A4140E"/>
              </a:buClr>
              <a:buSzPct val="120000"/>
              <a:defRPr sz="1800"/>
            </a:pPr>
            <a:endParaRPr lang="fr-FR" sz="2000" b="1">
              <a:solidFill>
                <a:srgbClr val="353533"/>
              </a:solidFill>
              <a:latin typeface="Montserrat Light" charset="0"/>
            </a:endParaRPr>
          </a:p>
          <a:p>
            <a:pPr algn="l">
              <a:lnSpc>
                <a:spcPct val="150000"/>
              </a:lnSpc>
              <a:spcBef>
                <a:spcPts val="1500"/>
              </a:spcBef>
              <a:buClr>
                <a:srgbClr val="A4140E"/>
              </a:buClr>
              <a:buSzPct val="120000"/>
              <a:defRPr sz="1800"/>
            </a:pPr>
            <a:endParaRPr lang="fr-FR" sz="2000">
              <a:solidFill>
                <a:srgbClr val="353533"/>
              </a:solidFill>
              <a:latin typeface="Montserrat Light" charset="0"/>
              <a:sym typeface="Wingdings" panose="05000000000000000000" pitchFamily="2" charset="2"/>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6089B4"/>
              </a:solidFill>
              <a:latin typeface="Consolas"/>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C5C8C6"/>
              </a:solidFill>
              <a:latin typeface="Consolas"/>
              <a:ea typeface="Montserrat Light" charset="0"/>
              <a:cs typeface="Montserrat Light" charset="0"/>
            </a:endParaRPr>
          </a:p>
          <a:p>
            <a:pPr lvl="2" algn="l">
              <a:spcBef>
                <a:spcPts val="1500"/>
              </a:spcBef>
              <a:buClr>
                <a:srgbClr val="A4140E"/>
              </a:buClr>
              <a:buSzPct val="120000"/>
              <a:defRPr sz="1800"/>
            </a:pPr>
            <a:endParaRPr lang="fr-FR" sz="1600">
              <a:solidFill>
                <a:srgbClr val="353533"/>
              </a:solidFill>
              <a:latin typeface="Montserrat Light" charset="0"/>
              <a:ea typeface="Montserrat Light" charset="0"/>
              <a:cs typeface="Montserrat Light" charset="0"/>
            </a:endParaRPr>
          </a:p>
          <a:p>
            <a:pPr lvl="4"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r>
              <a:rPr lang="fr-FR" sz="1800">
                <a:solidFill>
                  <a:srgbClr val="353533"/>
                </a:solidFill>
                <a:latin typeface="Montserrat Light" charset="0"/>
                <a:ea typeface="Montserrat Light" charset="0"/>
                <a:cs typeface="Montserrat Light" charset="0"/>
                <a:sym typeface="Arial"/>
              </a:rPr>
              <a:t>	</a:t>
            </a:r>
            <a:endParaRPr lang="fr-FR" sz="180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85</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a:buNone/>
            </a:pPr>
            <a:r>
              <a:rPr lang="fr-FR" b="1" err="1">
                <a:solidFill>
                  <a:srgbClr val="353533"/>
                </a:solidFill>
                <a:latin typeface="Montserrat Semi"/>
              </a:rPr>
              <a:t>Remote</a:t>
            </a:r>
            <a:r>
              <a:rPr lang="fr-FR" b="1">
                <a:solidFill>
                  <a:srgbClr val="353533"/>
                </a:solidFill>
                <a:latin typeface="Montserrat Semi"/>
              </a:rPr>
              <a:t> </a:t>
            </a:r>
            <a:r>
              <a:rPr lang="fr-FR" b="1" err="1">
                <a:solidFill>
                  <a:srgbClr val="353533"/>
                </a:solidFill>
                <a:latin typeface="Montserrat Semi"/>
              </a:rPr>
              <a:t>Powershell</a:t>
            </a:r>
            <a:endParaRPr lang="fr-FR" b="1">
              <a:solidFill>
                <a:srgbClr val="353533"/>
              </a:solidFill>
              <a:latin typeface="Montserrat Semi"/>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t">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#8</a:t>
            </a:r>
            <a:endParaRPr sz="3500">
              <a:latin typeface="Montserrat Light" charset="0"/>
              <a:ea typeface="Montserrat Light" charset="0"/>
              <a:cs typeface="Montserrat Light" charset="0"/>
            </a:endParaRPr>
          </a:p>
        </p:txBody>
      </p:sp>
      <p:sp>
        <p:nvSpPr>
          <p:cNvPr id="9" name="ZoneTexte 8">
            <a:extLst>
              <a:ext uri="{FF2B5EF4-FFF2-40B4-BE49-F238E27FC236}">
                <a16:creationId xmlns:a16="http://schemas.microsoft.com/office/drawing/2014/main" id="{79DFA048-2F65-4850-BFF7-0EB9CAAF68EC}"/>
              </a:ext>
            </a:extLst>
          </p:cNvPr>
          <p:cNvSpPr txBox="1"/>
          <p:nvPr/>
        </p:nvSpPr>
        <p:spPr>
          <a:xfrm>
            <a:off x="1272358" y="3145442"/>
            <a:ext cx="11180326"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a:solidFill>
                  <a:srgbClr val="F7F7F7"/>
                </a:solidFill>
                <a:latin typeface="Consolas" panose="020B0609020204030204" pitchFamily="49" charset="0"/>
              </a:rPr>
              <a:t>$Session = New-</a:t>
            </a:r>
            <a:r>
              <a:rPr lang="fr-FR" err="1">
                <a:solidFill>
                  <a:srgbClr val="F7F7F7"/>
                </a:solidFill>
                <a:latin typeface="Consolas" panose="020B0609020204030204" pitchFamily="49" charset="0"/>
              </a:rPr>
              <a:t>PSSession</a:t>
            </a:r>
            <a:r>
              <a:rPr lang="fr-FR">
                <a:solidFill>
                  <a:srgbClr val="F7F7F7"/>
                </a:solidFill>
                <a:latin typeface="Consolas" panose="020B0609020204030204" pitchFamily="49" charset="0"/>
              </a:rPr>
              <a:t> –</a:t>
            </a:r>
            <a:r>
              <a:rPr lang="fr-FR" err="1">
                <a:solidFill>
                  <a:srgbClr val="F7F7F7"/>
                </a:solidFill>
                <a:latin typeface="Consolas" panose="020B0609020204030204" pitchFamily="49" charset="0"/>
              </a:rPr>
              <a:t>computername</a:t>
            </a:r>
            <a:r>
              <a:rPr lang="fr-FR">
                <a:solidFill>
                  <a:srgbClr val="F7F7F7"/>
                </a:solidFill>
                <a:latin typeface="Consolas" panose="020B0609020204030204" pitchFamily="49" charset="0"/>
              </a:rPr>
              <a:t> DC</a:t>
            </a:r>
            <a:endParaRPr lang="fr-FR">
              <a:solidFill>
                <a:srgbClr val="F7F7F7"/>
              </a:solidFill>
              <a:latin typeface="Consolas" panose="020B0609020204030204" pitchFamily="49" charset="0"/>
              <a:ea typeface="Montserrat Light" charset="0"/>
              <a:cs typeface="Montserrat Light" charset="0"/>
              <a:sym typeface="Arial"/>
            </a:endParaRPr>
          </a:p>
        </p:txBody>
      </p:sp>
      <p:sp>
        <p:nvSpPr>
          <p:cNvPr id="11" name="ZoneTexte 10">
            <a:extLst>
              <a:ext uri="{FF2B5EF4-FFF2-40B4-BE49-F238E27FC236}">
                <a16:creationId xmlns:a16="http://schemas.microsoft.com/office/drawing/2014/main" id="{B542D8C5-698C-4F84-BD7A-85E4F7BF5016}"/>
              </a:ext>
            </a:extLst>
          </p:cNvPr>
          <p:cNvSpPr txBox="1"/>
          <p:nvPr/>
        </p:nvSpPr>
        <p:spPr>
          <a:xfrm>
            <a:off x="1272358" y="4929719"/>
            <a:ext cx="11180326" cy="471924"/>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2400" err="1">
                <a:solidFill>
                  <a:srgbClr val="F7F7F7"/>
                </a:solidFill>
                <a:latin typeface="Consolas" panose="020B0609020204030204" pitchFamily="49" charset="0"/>
              </a:rPr>
              <a:t>Invoke</a:t>
            </a:r>
            <a:r>
              <a:rPr lang="fr-FR" sz="2400">
                <a:solidFill>
                  <a:srgbClr val="F7F7F7"/>
                </a:solidFill>
                <a:latin typeface="Consolas" panose="020B0609020204030204" pitchFamily="49" charset="0"/>
              </a:rPr>
              <a:t>-Command -Session $session -</a:t>
            </a:r>
            <a:r>
              <a:rPr lang="fr-FR" sz="2400" err="1">
                <a:solidFill>
                  <a:srgbClr val="F7F7F7"/>
                </a:solidFill>
                <a:latin typeface="Consolas" panose="020B0609020204030204" pitchFamily="49" charset="0"/>
              </a:rPr>
              <a:t>ScriptBlock</a:t>
            </a:r>
            <a:r>
              <a:rPr lang="fr-FR" sz="2400">
                <a:solidFill>
                  <a:srgbClr val="F7F7F7"/>
                </a:solidFill>
                <a:latin typeface="Consolas" panose="020B0609020204030204" pitchFamily="49" charset="0"/>
              </a:rPr>
              <a:t> {</a:t>
            </a:r>
            <a:r>
              <a:rPr lang="fr-FR" sz="2400" err="1">
                <a:solidFill>
                  <a:srgbClr val="F7F7F7"/>
                </a:solidFill>
                <a:latin typeface="Consolas" panose="020B0609020204030204" pitchFamily="49" charset="0"/>
              </a:rPr>
              <a:t>Get</a:t>
            </a:r>
            <a:r>
              <a:rPr lang="fr-FR" sz="2400">
                <a:solidFill>
                  <a:srgbClr val="F7F7F7"/>
                </a:solidFill>
                <a:latin typeface="Consolas" panose="020B0609020204030204" pitchFamily="49" charset="0"/>
              </a:rPr>
              <a:t>-Process}</a:t>
            </a:r>
            <a:endParaRPr lang="fr-FR" sz="2400">
              <a:solidFill>
                <a:srgbClr val="F7F7F7"/>
              </a:solidFill>
              <a:latin typeface="Consolas" panose="020B0609020204030204" pitchFamily="49" charset="0"/>
              <a:ea typeface="Montserrat Light" charset="0"/>
              <a:cs typeface="Montserrat Light" charset="0"/>
              <a:sym typeface="Arial"/>
            </a:endParaRPr>
          </a:p>
        </p:txBody>
      </p:sp>
      <p:sp>
        <p:nvSpPr>
          <p:cNvPr id="10" name="ZoneTexte 9">
            <a:extLst>
              <a:ext uri="{FF2B5EF4-FFF2-40B4-BE49-F238E27FC236}">
                <a16:creationId xmlns:a16="http://schemas.microsoft.com/office/drawing/2014/main" id="{96AB63A6-95DF-47E3-85E7-643CB225FAC5}"/>
              </a:ext>
            </a:extLst>
          </p:cNvPr>
          <p:cNvSpPr txBox="1"/>
          <p:nvPr/>
        </p:nvSpPr>
        <p:spPr>
          <a:xfrm>
            <a:off x="1272358" y="7345893"/>
            <a:ext cx="11180326" cy="410369"/>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2000" err="1">
                <a:solidFill>
                  <a:srgbClr val="F7F7F7"/>
                </a:solidFill>
                <a:latin typeface="Consolas" panose="020B0609020204030204" pitchFamily="49" charset="0"/>
              </a:rPr>
              <a:t>Invoke</a:t>
            </a:r>
            <a:r>
              <a:rPr lang="fr-FR" sz="2000">
                <a:solidFill>
                  <a:srgbClr val="F7F7F7"/>
                </a:solidFill>
                <a:latin typeface="Consolas" panose="020B0609020204030204" pitchFamily="49" charset="0"/>
              </a:rPr>
              <a:t>-Command -Session $session -</a:t>
            </a:r>
            <a:r>
              <a:rPr lang="fr-FR" sz="2000" err="1">
                <a:solidFill>
                  <a:srgbClr val="F7F7F7"/>
                </a:solidFill>
                <a:latin typeface="Consolas" panose="020B0609020204030204" pitchFamily="49" charset="0"/>
              </a:rPr>
              <a:t>ScriptBlock</a:t>
            </a:r>
            <a:r>
              <a:rPr lang="fr-FR" sz="2000">
                <a:solidFill>
                  <a:srgbClr val="F7F7F7"/>
                </a:solidFill>
                <a:latin typeface="Consolas" panose="020B0609020204030204" pitchFamily="49" charset="0"/>
              </a:rPr>
              <a:t> {. "C:\chemin\Monscript.ps1"}</a:t>
            </a:r>
            <a:endParaRPr lang="fr-FR" sz="2000">
              <a:solidFill>
                <a:srgbClr val="F7F7F7"/>
              </a:solidFill>
              <a:latin typeface="Consolas" panose="020B0609020204030204" pitchFamily="49" charset="0"/>
              <a:ea typeface="Montserrat Light" charset="0"/>
              <a:cs typeface="Montserrat Light" charset="0"/>
              <a:sym typeface="Arial"/>
            </a:endParaRPr>
          </a:p>
        </p:txBody>
      </p:sp>
      <p:sp>
        <p:nvSpPr>
          <p:cNvPr id="12" name="ZoneTexte 11">
            <a:extLst>
              <a:ext uri="{FF2B5EF4-FFF2-40B4-BE49-F238E27FC236}">
                <a16:creationId xmlns:a16="http://schemas.microsoft.com/office/drawing/2014/main" id="{16C38DA1-89A1-4244-B182-C1FF8789FAE1}"/>
              </a:ext>
            </a:extLst>
          </p:cNvPr>
          <p:cNvSpPr txBox="1"/>
          <p:nvPr/>
        </p:nvSpPr>
        <p:spPr>
          <a:xfrm>
            <a:off x="1272358" y="5921683"/>
            <a:ext cx="11180326" cy="1210588"/>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2400">
                <a:solidFill>
                  <a:srgbClr val="F7F7F7"/>
                </a:solidFill>
                <a:latin typeface="Consolas" panose="020B0609020204030204" pitchFamily="49" charset="0"/>
                <a:ea typeface="Montserrat Light" charset="0"/>
                <a:cs typeface="Montserrat Light" charset="0"/>
                <a:sym typeface="Arial"/>
              </a:rPr>
              <a:t>Copy-Item -</a:t>
            </a:r>
            <a:r>
              <a:rPr lang="fr-FR" sz="2400" err="1">
                <a:solidFill>
                  <a:srgbClr val="F7F7F7"/>
                </a:solidFill>
                <a:latin typeface="Consolas" panose="020B0609020204030204" pitchFamily="49" charset="0"/>
                <a:ea typeface="Montserrat Light" charset="0"/>
                <a:cs typeface="Montserrat Light" charset="0"/>
                <a:sym typeface="Arial"/>
              </a:rPr>
              <a:t>ToSession</a:t>
            </a:r>
            <a:r>
              <a:rPr lang="fr-FR" sz="2400">
                <a:solidFill>
                  <a:srgbClr val="F7F7F7"/>
                </a:solidFill>
                <a:latin typeface="Consolas" panose="020B0609020204030204" pitchFamily="49" charset="0"/>
                <a:ea typeface="Montserrat Light" charset="0"/>
                <a:cs typeface="Montserrat Light" charset="0"/>
                <a:sym typeface="Arial"/>
              </a:rPr>
              <a:t> $Session -Path "C:\Users\Administrator\MonScript.ps1" -Destination "C:\chemin\MonScript.ps1"</a:t>
            </a:r>
          </a:p>
        </p:txBody>
      </p:sp>
    </p:spTree>
    <p:extLst>
      <p:ext uri="{BB962C8B-B14F-4D97-AF65-F5344CB8AC3E}">
        <p14:creationId xmlns:p14="http://schemas.microsoft.com/office/powerpoint/2010/main" val="3519727196"/>
      </p:ext>
    </p:extLst>
  </p:cSld>
  <p:clrMapOvr>
    <a:masterClrMapping/>
  </p:clrMapOvr>
  <p:transition spd="slow"/>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388207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9</a:t>
            </a:fld>
            <a:endParaRPr/>
          </a:p>
        </p:txBody>
      </p:sp>
      <p:sp>
        <p:nvSpPr>
          <p:cNvPr id="202" name="Shape 202"/>
          <p:cNvSpPr>
            <a:spLocks noGrp="1"/>
          </p:cNvSpPr>
          <p:nvPr>
            <p:ph type="title" idx="4294967295"/>
          </p:nvPr>
        </p:nvSpPr>
        <p:spPr>
          <a:xfrm>
            <a:off x="2081213" y="3175"/>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Les Variables</a:t>
            </a:r>
            <a:endParaRPr b="1">
              <a:solidFill>
                <a:srgbClr val="353533"/>
              </a:solidFill>
              <a:latin typeface="Montserrat Semi" charset="0"/>
              <a:ea typeface="Montserrat Semi" charset="0"/>
              <a:cs typeface="Montserrat Semi" charset="0"/>
            </a:endParaRPr>
          </a:p>
        </p:txBody>
      </p:sp>
      <p:sp>
        <p:nvSpPr>
          <p:cNvPr id="28" name="Shape 199"/>
          <p:cNvSpPr/>
          <p:nvPr/>
        </p:nvSpPr>
        <p:spPr>
          <a:xfrm>
            <a:off x="1268964" y="1869212"/>
            <a:ext cx="11469026" cy="607271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La variable est un emplacement mémoire.</a:t>
            </a:r>
          </a:p>
          <a:p>
            <a:pPr marL="317500" indent="-317500" algn="l" defTabSz="360000">
              <a:lnSpc>
                <a:spcPct val="150000"/>
              </a:lnSpc>
              <a:spcBef>
                <a:spcPts val="1500"/>
              </a:spcBef>
              <a:buClr>
                <a:srgbClr val="A4140E"/>
              </a:buClr>
              <a:buSzPct val="120000"/>
              <a:buFontTx/>
              <a:buChar char="☉"/>
              <a:defRPr sz="1800"/>
            </a:pPr>
            <a:r>
              <a:rPr lang="fr-FR" sz="1800">
                <a:solidFill>
                  <a:srgbClr val="353533"/>
                </a:solidFill>
                <a:latin typeface="Montserrat Light" charset="0"/>
                <a:ea typeface="Montserrat Light" charset="0"/>
                <a:cs typeface="Montserrat Light" charset="0"/>
                <a:sym typeface="Arial"/>
              </a:rPr>
              <a:t>Elle se compose de 3 éléments :</a:t>
            </a:r>
          </a:p>
          <a:p>
            <a:pPr marL="720725" lvl="8" indent="-366395" algn="l" defTabSz="10675938">
              <a:lnSpc>
                <a:spcPct val="150000"/>
              </a:lnSpc>
              <a:spcBef>
                <a:spcPts val="1500"/>
              </a:spcBef>
              <a:buClr>
                <a:srgbClr val="A4140E"/>
              </a:buClr>
              <a:buSzPct val="120000"/>
              <a:buFont typeface="Wingdings" panose="05000000000000000000" pitchFamily="2" charset="2"/>
              <a:buChar char="§"/>
              <a:defRPr sz="1800"/>
            </a:pPr>
            <a:r>
              <a:rPr lang="fr-FR" sz="1800">
                <a:solidFill>
                  <a:srgbClr val="353533"/>
                </a:solidFill>
                <a:latin typeface="Montserrat Light" charset="0"/>
                <a:ea typeface="Montserrat Light" charset="0"/>
                <a:cs typeface="Montserrat Light" charset="0"/>
                <a:sym typeface="Arial"/>
              </a:rPr>
              <a:t>Un nom</a:t>
            </a:r>
            <a:endParaRPr lang="fr-FR" sz="1800">
              <a:solidFill>
                <a:srgbClr val="353533"/>
              </a:solidFill>
              <a:latin typeface="Montserrat Light" charset="0"/>
              <a:ea typeface="Montserrat Light" charset="0"/>
              <a:cs typeface="Montserrat Light" charset="0"/>
            </a:endParaRPr>
          </a:p>
          <a:p>
            <a:pPr marL="720725" lvl="8" indent="-366395" algn="just">
              <a:lnSpc>
                <a:spcPct val="150000"/>
              </a:lnSpc>
              <a:spcBef>
                <a:spcPts val="1500"/>
              </a:spcBef>
              <a:buClr>
                <a:srgbClr val="A4140E"/>
              </a:buClr>
              <a:buSzPct val="120000"/>
              <a:buFont typeface="Wingdings" panose="05000000000000000000" pitchFamily="2" charset="2"/>
              <a:buChar char="§"/>
              <a:defRPr sz="1800"/>
            </a:pPr>
            <a:r>
              <a:rPr lang="fr-FR" sz="1800">
                <a:solidFill>
                  <a:srgbClr val="353533"/>
                </a:solidFill>
                <a:latin typeface="Montserrat Light" charset="0"/>
                <a:ea typeface="Montserrat Light" charset="0"/>
                <a:cs typeface="Montserrat Light" charset="0"/>
                <a:sym typeface="Arial"/>
              </a:rPr>
              <a:t>Un type (donc des méthodes)</a:t>
            </a:r>
            <a:endParaRPr lang="fr-FR" sz="1800">
              <a:solidFill>
                <a:srgbClr val="353533"/>
              </a:solidFill>
              <a:latin typeface="Montserrat Light" charset="0"/>
              <a:ea typeface="Montserrat Light" charset="0"/>
              <a:cs typeface="Montserrat Light" charset="0"/>
            </a:endParaRPr>
          </a:p>
          <a:p>
            <a:pPr marL="720725" lvl="8" indent="-366395" algn="just">
              <a:lnSpc>
                <a:spcPct val="150000"/>
              </a:lnSpc>
              <a:spcBef>
                <a:spcPts val="1500"/>
              </a:spcBef>
              <a:buClr>
                <a:srgbClr val="A4140E"/>
              </a:buClr>
              <a:buSzPct val="120000"/>
              <a:buFont typeface="Wingdings" panose="05000000000000000000" pitchFamily="2" charset="2"/>
              <a:buChar char="§"/>
              <a:defRPr sz="1800"/>
            </a:pPr>
            <a:r>
              <a:rPr lang="fr-FR" sz="1800">
                <a:solidFill>
                  <a:srgbClr val="353533"/>
                </a:solidFill>
                <a:latin typeface="Montserrat Light" charset="0"/>
                <a:ea typeface="Montserrat Light" charset="0"/>
                <a:cs typeface="Montserrat Light" charset="0"/>
                <a:sym typeface="Arial"/>
              </a:rPr>
              <a:t>Une valeur</a:t>
            </a:r>
            <a:endParaRPr lang="fr-FR" sz="1800">
              <a:solidFill>
                <a:srgbClr val="353533"/>
              </a:solidFill>
              <a:latin typeface="Montserrat Light" charset="0"/>
              <a:ea typeface="Montserrat Light" charset="0"/>
              <a:cs typeface="Montserrat Light" charset="0"/>
            </a:endParaRPr>
          </a:p>
          <a:p>
            <a:pPr marL="317500" lvl="3" indent="317500" algn="l">
              <a:lnSpc>
                <a:spcPct val="150000"/>
              </a:lnSpc>
              <a:spcBef>
                <a:spcPts val="1500"/>
              </a:spcBef>
              <a:buClr>
                <a:srgbClr val="A4140E"/>
              </a:buClr>
              <a:buSzPct val="120000"/>
              <a:buFontTx/>
              <a:buChar char="☉"/>
              <a:defRPr sz="1800"/>
            </a:pPr>
            <a:r>
              <a:rPr lang="fr-FR" sz="1800">
                <a:solidFill>
                  <a:srgbClr val="353533"/>
                </a:solidFill>
                <a:latin typeface="Montserrat Light" charset="0"/>
                <a:ea typeface="Montserrat Light" charset="0"/>
                <a:cs typeface="Montserrat Light" charset="0"/>
                <a:sym typeface="Arial"/>
              </a:rPr>
              <a:t>Sous PowerShell, une variable est précédée du signe : « </a:t>
            </a:r>
            <a:r>
              <a:rPr lang="fr-FR" sz="1800" b="1">
                <a:solidFill>
                  <a:srgbClr val="353533"/>
                </a:solidFill>
                <a:latin typeface="Montserrat Light" charset="0"/>
                <a:ea typeface="Montserrat Light" charset="0"/>
                <a:cs typeface="Montserrat Light" charset="0"/>
                <a:sym typeface="Arial"/>
              </a:rPr>
              <a:t>$ </a:t>
            </a:r>
            <a:r>
              <a:rPr lang="fr-FR" sz="1800">
                <a:solidFill>
                  <a:srgbClr val="353533"/>
                </a:solidFill>
                <a:latin typeface="Montserrat Light" charset="0"/>
                <a:ea typeface="Montserrat Light" charset="0"/>
                <a:cs typeface="Montserrat Light" charset="0"/>
                <a:sym typeface="Arial"/>
              </a:rPr>
              <a:t>»</a:t>
            </a:r>
          </a:p>
          <a:p>
            <a:pPr marL="317500" lvl="3"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r>
              <a:rPr lang="fr-FR" sz="1800" b="1">
                <a:solidFill>
                  <a:srgbClr val="BE1911"/>
                </a:solidFill>
                <a:latin typeface="Montserrat Semi" charset="0"/>
                <a:ea typeface="Montserrat Semi" charset="0"/>
                <a:cs typeface="Montserrat Semi" charset="0"/>
                <a:sym typeface="Calibri"/>
              </a:rPr>
              <a:t>Objets, Collections, …</a:t>
            </a: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La valeur d'une variable peut être une valeur unique,  ou </a:t>
            </a:r>
            <a:r>
              <a:rPr lang="fr-FR" sz="1800" b="1">
                <a:solidFill>
                  <a:srgbClr val="353533"/>
                </a:solidFill>
                <a:latin typeface="Montserrat Light" charset="0"/>
                <a:ea typeface="Montserrat Light" charset="0"/>
                <a:cs typeface="Montserrat Light" charset="0"/>
                <a:sym typeface="Arial"/>
              </a:rPr>
              <a:t>une collection </a:t>
            </a:r>
            <a:r>
              <a:rPr lang="fr-FR" sz="1800">
                <a:solidFill>
                  <a:srgbClr val="353533"/>
                </a:solidFill>
                <a:latin typeface="Montserrat Light" charset="0"/>
                <a:ea typeface="Montserrat Light" charset="0"/>
                <a:cs typeface="Montserrat Light" charset="0"/>
                <a:sym typeface="Arial"/>
              </a:rPr>
              <a:t>de valeur</a:t>
            </a:r>
          </a:p>
          <a:p>
            <a:pPr marL="317500" indent="-317500" algn="l">
              <a:lnSpc>
                <a:spcPct val="150000"/>
              </a:lnSpc>
              <a:spcBef>
                <a:spcPts val="1500"/>
              </a:spcBef>
              <a:buClr>
                <a:srgbClr val="A4140E"/>
              </a:buClr>
              <a:buSzPct val="120000"/>
              <a:buFontTx/>
              <a:buChar char="☉"/>
              <a:defRPr sz="1800"/>
            </a:pPr>
            <a:endParaRPr lang="fr-FR" sz="1800">
              <a:solidFill>
                <a:srgbClr val="353533"/>
              </a:solidFill>
              <a:latin typeface="Montserrat Light" charset="0"/>
              <a:ea typeface="Montserrat Light" charset="0"/>
              <a:cs typeface="Montserrat Light" charset="0"/>
              <a:sym typeface="Arial"/>
            </a:endParaRPr>
          </a:p>
          <a:p>
            <a:pPr lvl="8" algn="just">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lvl="8" algn="just">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marL="285750" lvl="3" indent="-285750" algn="l">
              <a:lnSpc>
                <a:spcPct val="150000"/>
              </a:lnSpc>
              <a:spcBef>
                <a:spcPts val="1500"/>
              </a:spcBef>
              <a:buClr>
                <a:srgbClr val="A4140E"/>
              </a:buClr>
              <a:buSzPct val="120000"/>
              <a:buFont typeface="Wingdings" panose="05000000000000000000" pitchFamily="2" charset="2"/>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lvl="3"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#3</a:t>
            </a:r>
            <a:endParaRPr sz="3500">
              <a:latin typeface="Montserrat Light" charset="0"/>
              <a:ea typeface="Montserrat Light" charset="0"/>
              <a:cs typeface="Montserrat Light" charset="0"/>
            </a:endParaRPr>
          </a:p>
        </p:txBody>
      </p:sp>
    </p:spTree>
    <p:extLst>
      <p:ext uri="{BB962C8B-B14F-4D97-AF65-F5344CB8AC3E}">
        <p14:creationId xmlns:p14="http://schemas.microsoft.com/office/powerpoint/2010/main" val="2785383449"/>
      </p:ext>
    </p:extLst>
  </p:cSld>
  <p:clrMapOvr>
    <a:masterClrMapping/>
  </p:clrMapOvr>
  <p:transition spd="slow"/>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bevel/>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bevel/>
        </a:ln>
        <a:effectLst>
          <a:outerShdw blurRad="38100" dist="25400" dir="5400000" rotWithShape="0">
            <a:srgbClr val="000000">
              <a:alpha val="5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bevel/>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bevel/>
        </a:ln>
        <a:effectLst>
          <a:outerShdw blurRad="38100" dist="25400" dir="5400000" rotWithShape="0">
            <a:srgbClr val="000000">
              <a:alpha val="5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273E25FFAECB546B1272F159285AE65" ma:contentTypeVersion="6" ma:contentTypeDescription="Crée un document." ma:contentTypeScope="" ma:versionID="166886d0c0bfd8b9ce50a24e14e6adfe">
  <xsd:schema xmlns:xsd="http://www.w3.org/2001/XMLSchema" xmlns:xs="http://www.w3.org/2001/XMLSchema" xmlns:p="http://schemas.microsoft.com/office/2006/metadata/properties" xmlns:ns2="5afe5e36-8c2f-4d39-831c-a32fa07e909a" xmlns:ns3="63840779-f411-4e4c-9ae0-590f974693f9" targetNamespace="http://schemas.microsoft.com/office/2006/metadata/properties" ma:root="true" ma:fieldsID="e66dc9184552f7f34728200215c21a5f" ns2:_="" ns3:_="">
    <xsd:import namespace="5afe5e36-8c2f-4d39-831c-a32fa07e909a"/>
    <xsd:import namespace="63840779-f411-4e4c-9ae0-590f974693f9"/>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afe5e36-8c2f-4d39-831c-a32fa07e909a" elementFormDefault="qualified">
    <xsd:import namespace="http://schemas.microsoft.com/office/2006/documentManagement/types"/>
    <xsd:import namespace="http://schemas.microsoft.com/office/infopath/2007/PartnerControls"/>
    <xsd:element name="SharedWithUsers" ma:index="8" nillable="true" ma:displayName="Partagé avec"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Partagé avec détails" ma:description="" ma:internalName="SharedWithDetails" ma:readOnly="true">
      <xsd:simpleType>
        <xsd:restriction base="dms:Note">
          <xsd:maxLength value="255"/>
        </xsd:restriction>
      </xsd:simpleType>
    </xsd:element>
    <xsd:element name="LastSharedByUser" ma:index="10" nillable="true" ma:displayName="Dernier partage par heure par utilisateur" ma:description="" ma:internalName="LastSharedByUser" ma:readOnly="true">
      <xsd:simpleType>
        <xsd:restriction base="dms:Note">
          <xsd:maxLength value="255"/>
        </xsd:restriction>
      </xsd:simpleType>
    </xsd:element>
    <xsd:element name="LastSharedByTime" ma:index="11" nillable="true" ma:displayName="Dernier partage par heur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63840779-f411-4e4c-9ae0-590f974693f9"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4CDC671-D187-4474-9A86-8CB76BA83CB9}">
  <ds:schemaRefs>
    <ds:schemaRef ds:uri="5afe5e36-8c2f-4d39-831c-a32fa07e909a"/>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63840779-f411-4e4c-9ae0-590f974693f9"/>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4770074D-EB89-4726-BD14-E3629BDD16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afe5e36-8c2f-4d39-831c-a32fa07e909a"/>
    <ds:schemaRef ds:uri="63840779-f411-4e4c-9ae0-590f974693f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004F2A5-E5A9-454B-B04A-E07DCE4CD53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808</TotalTime>
  <Words>6731</Words>
  <Application>Microsoft Office PowerPoint</Application>
  <PresentationFormat>Personnalisé</PresentationFormat>
  <Paragraphs>1899</Paragraphs>
  <Slides>86</Slides>
  <Notes>85</Notes>
  <HiddenSlides>0</HiddenSlides>
  <MMClips>0</MMClips>
  <ScaleCrop>false</ScaleCrop>
  <HeadingPairs>
    <vt:vector size="6" baseType="variant">
      <vt:variant>
        <vt:lpstr>Polices utilisées</vt:lpstr>
      </vt:variant>
      <vt:variant>
        <vt:i4>12</vt:i4>
      </vt:variant>
      <vt:variant>
        <vt:lpstr>Thème</vt:lpstr>
      </vt:variant>
      <vt:variant>
        <vt:i4>1</vt:i4>
      </vt:variant>
      <vt:variant>
        <vt:lpstr>Titres des diapositives</vt:lpstr>
      </vt:variant>
      <vt:variant>
        <vt:i4>86</vt:i4>
      </vt:variant>
    </vt:vector>
  </HeadingPairs>
  <TitlesOfParts>
    <vt:vector size="99" baseType="lpstr">
      <vt:lpstr>American Typewriter</vt:lpstr>
      <vt:lpstr>Arial</vt:lpstr>
      <vt:lpstr>Avenir Roman</vt:lpstr>
      <vt:lpstr>Consolas</vt:lpstr>
      <vt:lpstr>Consolas</vt:lpstr>
      <vt:lpstr>Helvetica</vt:lpstr>
      <vt:lpstr>Helvetica Light</vt:lpstr>
      <vt:lpstr>Montserrat</vt:lpstr>
      <vt:lpstr>Montserrat Light</vt:lpstr>
      <vt:lpstr>Montserrat Semi</vt:lpstr>
      <vt:lpstr>Segoe UI</vt:lpstr>
      <vt:lpstr>Wingdings</vt:lpstr>
      <vt:lpstr>Default</vt:lpstr>
      <vt:lpstr>Présentation PowerPoint</vt:lpstr>
      <vt:lpstr>Présentation PowerPoint</vt:lpstr>
      <vt:lpstr>Qu'est-ce que PowerShell ?</vt:lpstr>
      <vt:lpstr>Qu'est-ce que PowerShell ?</vt:lpstr>
      <vt:lpstr>Présentation PowerPoint</vt:lpstr>
      <vt:lpstr>Les bases du langage</vt:lpstr>
      <vt:lpstr>Les 3 indispensables [aka La Triforce]</vt:lpstr>
      <vt:lpstr>Présentation PowerPoint</vt:lpstr>
      <vt:lpstr>Les Variables</vt:lpstr>
      <vt:lpstr>Les Variables</vt:lpstr>
      <vt:lpstr>Le Typage de variables</vt:lpstr>
      <vt:lpstr>Le Typage de variables</vt:lpstr>
      <vt:lpstr>Les Variables</vt:lpstr>
      <vt:lpstr>Le Typage de variables</vt:lpstr>
      <vt:lpstr>Le Typage de variables</vt:lpstr>
      <vt:lpstr>Le Typage de variables</vt:lpstr>
      <vt:lpstr>Le Typage de variables</vt:lpstr>
      <vt:lpstr>Les Opérateurs de comparaisons</vt:lpstr>
      <vt:lpstr>Les Opérateurs de comparaison</vt:lpstr>
      <vt:lpstr>Les Opérateurs logiques</vt:lpstr>
      <vt:lpstr>Les Opérateurs de manipulation de chaînes</vt:lpstr>
      <vt:lpstr>Les Opérateurs arithmétiques</vt:lpstr>
      <vt:lpstr>Les Opérateurs d'assignation</vt:lpstr>
      <vt:lpstr>Les Variables Automatiques</vt:lpstr>
      <vt:lpstr>Exercices</vt:lpstr>
      <vt:lpstr>Exercices</vt:lpstr>
      <vt:lpstr>Présentation PowerPoint</vt:lpstr>
      <vt:lpstr>Manipulation des objets : Formatage, Affichage, Export</vt:lpstr>
      <vt:lpstr>Manipulation des objets : Formatage, Affichage, Export</vt:lpstr>
      <vt:lpstr>Manipulation des objets : Formatage, Affichage, Export</vt:lpstr>
      <vt:lpstr>Manipulation des objets : Formatage, Affichage, Export</vt:lpstr>
      <vt:lpstr>Manipulation des objets : Formatage, Affichage, Export</vt:lpstr>
      <vt:lpstr>Manipulation des objets : Formatage, Affichage, Export</vt:lpstr>
      <vt:lpstr>Manipulation des objets : Formatage, Affichage, Export</vt:lpstr>
      <vt:lpstr>Manipulation des objets : Formatage, Affichage, Export, Import</vt:lpstr>
      <vt:lpstr>Manipulation des objets : Formatage, Affichage, Export, Import</vt:lpstr>
      <vt:lpstr>Manipulation des objets : Formatage, Affichage, Export, Import</vt:lpstr>
      <vt:lpstr>Manipulation des objets : Formatage, Affichage, Export, Import</vt:lpstr>
      <vt:lpstr>Manipulation des objets : Formatage, Affichage, Export, Import</vt:lpstr>
      <vt:lpstr>Exercices</vt:lpstr>
      <vt:lpstr>Exercices</vt:lpstr>
      <vt:lpstr>Présentation PowerPoint</vt:lpstr>
      <vt:lpstr>Scripts &amp; Fonctions</vt:lpstr>
      <vt:lpstr>Scripts &amp; Fonctions</vt:lpstr>
      <vt:lpstr>Scripts &amp; Fonctions</vt:lpstr>
      <vt:lpstr>Scripts &amp; Fonctions</vt:lpstr>
      <vt:lpstr>Scripts &amp; Fonctions</vt:lpstr>
      <vt:lpstr>Scripts &amp; Fonctions</vt:lpstr>
      <vt:lpstr>Scripts &amp; Fonctions</vt:lpstr>
      <vt:lpstr>Scripts &amp; Fonctions</vt:lpstr>
      <vt:lpstr>Scripts &amp; Fonctions</vt:lpstr>
      <vt:lpstr>Scripts &amp; Fonctions</vt:lpstr>
      <vt:lpstr>Présentation PowerPoint</vt:lpstr>
      <vt:lpstr>Les structures</vt:lpstr>
      <vt:lpstr>Les structures</vt:lpstr>
      <vt:lpstr>Les structures</vt:lpstr>
      <vt:lpstr>Les structures</vt:lpstr>
      <vt:lpstr>Les structures</vt:lpstr>
      <vt:lpstr>Les structures</vt:lpstr>
      <vt:lpstr>Exercices</vt:lpstr>
      <vt:lpstr>Présentation PowerPoint</vt:lpstr>
      <vt:lpstr>Admin poste de travail</vt:lpstr>
      <vt:lpstr>Admin poste de travail</vt:lpstr>
      <vt:lpstr>Admin poste de travail</vt:lpstr>
      <vt:lpstr>Admin poste de travail</vt:lpstr>
      <vt:lpstr>Admin poste de travail</vt:lpstr>
      <vt:lpstr>Présentation PowerPoint</vt:lpstr>
      <vt:lpstr>Le debug réseau avec Powershell</vt:lpstr>
      <vt:lpstr>Le debug réseau avec Powershell</vt:lpstr>
      <vt:lpstr>Le debug réseau avec Powershell</vt:lpstr>
      <vt:lpstr>Le debug réseau avec Powershell</vt:lpstr>
      <vt:lpstr>Le debug réseau avec Powershell</vt:lpstr>
      <vt:lpstr>Le debug réseau avec Powershell</vt:lpstr>
      <vt:lpstr>Le debug réseau avec Powershell</vt:lpstr>
      <vt:lpstr>Le debug réseau avec Powershell</vt:lpstr>
      <vt:lpstr>Le debug réseau avec Powershell</vt:lpstr>
      <vt:lpstr>Windows Server</vt:lpstr>
      <vt:lpstr>Les Modules</vt:lpstr>
      <vt:lpstr>Module ActiveDirectory</vt:lpstr>
      <vt:lpstr>Module ActiveDirectory</vt:lpstr>
      <vt:lpstr>Module ActiveDirectory</vt:lpstr>
      <vt:lpstr>Module ActiveDirectory</vt:lpstr>
      <vt:lpstr>Les credentials</vt:lpstr>
      <vt:lpstr>Remote PowerShell</vt:lpstr>
      <vt:lpstr>Remote Powershell</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X3pH ©</dc:creator>
  <cp:lastModifiedBy>Julien Mazoyer</cp:lastModifiedBy>
  <cp:revision>91</cp:revision>
  <dcterms:modified xsi:type="dcterms:W3CDTF">2020-11-22T20:40:13Z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0x0101003273E25FFAECB546B1272F159285AE65</vt:lpwstr>
  </property>
</Properties>
</file>