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72880D-D0BC-C1C6-80BB-A5FC8A7F7ECD}" name="Megan Widdows (IMP)" initials="MW(" userId="Megan Widdows (IMP)" providerId="None"/>
  <p188:author id="{73264124-4389-95D8-C624-5E240BE1E5F3}" name="Thevani Pillay (IMP)" initials="TP(" userId="S::Thevani.Pillay@intmedpress.com::1830715d-a21e-4135-a88a-8c522cd081d6" providerId="AD"/>
  <p188:author id="{81C07A68-7B9D-132C-941E-37328B78B05A}" name="Ruth Wills (IMP)" initials="RW(" userId="Ruth Wills (IMP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77C"/>
    <a:srgbClr val="D1FFF6"/>
    <a:srgbClr val="EBF1B5"/>
    <a:srgbClr val="F9938B"/>
    <a:srgbClr val="FFD9EC"/>
    <a:srgbClr val="F52C27"/>
    <a:srgbClr val="F75753"/>
    <a:srgbClr val="EB4635"/>
    <a:srgbClr val="FF5D5D"/>
    <a:srgbClr val="A6B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75F10-F182-45ED-AEE6-C58456C46BBE}" v="18" dt="2024-11-08T13:43:2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ea Nicholls" userId="22498252814_tp_box_2" providerId="OAuth2" clId="{46275F10-F182-45ED-AEE6-C58456C46BBE}"/>
    <pc:docChg chg="custSel modSld">
      <pc:chgData name="Rhea Nicholls" userId="22498252814_tp_box_2" providerId="OAuth2" clId="{46275F10-F182-45ED-AEE6-C58456C46BBE}" dt="2024-11-08T13:48:41.450" v="61" actId="114"/>
      <pc:docMkLst>
        <pc:docMk/>
      </pc:docMkLst>
      <pc:sldChg chg="addSp delSp modSp mod">
        <pc:chgData name="Rhea Nicholls" userId="22498252814_tp_box_2" providerId="OAuth2" clId="{46275F10-F182-45ED-AEE6-C58456C46BBE}" dt="2024-11-08T13:48:41.450" v="61" actId="114"/>
        <pc:sldMkLst>
          <pc:docMk/>
          <pc:sldMk cId="964590596" sldId="261"/>
        </pc:sldMkLst>
        <pc:spChg chg="mod">
          <ac:chgData name="Rhea Nicholls" userId="22498252814_tp_box_2" providerId="OAuth2" clId="{46275F10-F182-45ED-AEE6-C58456C46BBE}" dt="2024-11-08T13:39:03.838" v="0"/>
          <ac:spMkLst>
            <pc:docMk/>
            <pc:sldMk cId="964590596" sldId="261"/>
            <ac:spMk id="26" creationId="{42ABD0BF-34E6-30D7-AA45-DBAB4A89E1FA}"/>
          </ac:spMkLst>
        </pc:spChg>
        <pc:spChg chg="mod">
          <ac:chgData name="Rhea Nicholls" userId="22498252814_tp_box_2" providerId="OAuth2" clId="{46275F10-F182-45ED-AEE6-C58456C46BBE}" dt="2024-11-08T13:45:17.297" v="59" actId="20577"/>
          <ac:spMkLst>
            <pc:docMk/>
            <pc:sldMk cId="964590596" sldId="261"/>
            <ac:spMk id="27" creationId="{4F623E00-1A26-9028-6E5A-A7021CAA1E31}"/>
          </ac:spMkLst>
        </pc:spChg>
        <pc:graphicFrameChg chg="add mod modGraphic">
          <ac:chgData name="Rhea Nicholls" userId="22498252814_tp_box_2" providerId="OAuth2" clId="{46275F10-F182-45ED-AEE6-C58456C46BBE}" dt="2024-11-08T13:48:41.450" v="61" actId="114"/>
          <ac:graphicFrameMkLst>
            <pc:docMk/>
            <pc:sldMk cId="964590596" sldId="261"/>
            <ac:graphicFrameMk id="13" creationId="{FE7C0AB4-908C-3E5C-8603-83F81EFD9E56}"/>
          </ac:graphicFrameMkLst>
        </pc:graphicFrameChg>
        <pc:picChg chg="del">
          <ac:chgData name="Rhea Nicholls" userId="22498252814_tp_box_2" providerId="OAuth2" clId="{46275F10-F182-45ED-AEE6-C58456C46BBE}" dt="2024-11-08T13:39:08.097" v="1" actId="478"/>
          <ac:picMkLst>
            <pc:docMk/>
            <pc:sldMk cId="964590596" sldId="261"/>
            <ac:picMk id="17" creationId="{D32FC88E-7607-3F49-C1C1-4A2056F74F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7CD4-1CC0-4A82-83C9-2E8B366435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EF5A-F740-408A-9DBC-1C974516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EAEA1A-337F-5919-A1D9-18F56875A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31998"/>
              </p:ext>
            </p:extLst>
          </p:nvPr>
        </p:nvGraphicFramePr>
        <p:xfrm>
          <a:off x="600163" y="7936606"/>
          <a:ext cx="5486406" cy="3055622"/>
        </p:xfrm>
        <a:graphic>
          <a:graphicData uri="http://schemas.openxmlformats.org/drawingml/2006/table">
            <a:tbl>
              <a:tblPr firstRow="1" bandRow="1"/>
              <a:tblGrid>
                <a:gridCol w="914401">
                  <a:extLst>
                    <a:ext uri="{9D8B030D-6E8A-4147-A177-3AD203B41FA5}">
                      <a16:colId xmlns:a16="http://schemas.microsoft.com/office/drawing/2014/main" val="1964270834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10838802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462005349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10725001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24284000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524111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Cost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Simplicity of test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Fasting state required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Appropriate for T1D and T2D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21733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Fasting plasma glucose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≥7.0 mmol/l (126 mg/dl)</a:t>
                      </a:r>
                      <a:endParaRPr lang="en-US" sz="1000" b="1" dirty="0"/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Single blood sample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T1D and T2D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19625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2-hour venous plasma glucose (OGGT)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≥11.1 mmol/l (200 mg/dl)</a:t>
                      </a:r>
                      <a:endParaRPr lang="en-US" sz="1000" b="1" dirty="0"/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Multiple blood samples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T1D and T2D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64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2-hour capillary plasma glucose (OGGT)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/>
                        <a:t>≥12.2 mmol/l (220 mg/dl)</a:t>
                      </a:r>
                      <a:endParaRPr lang="en-US" sz="1000" b="1" dirty="0"/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sz="10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Multiple blood samples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T1D and T2D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2691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Random plasma glucose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≥11.1 mmol/l (200 mg/dl)</a:t>
                      </a:r>
                      <a:endParaRPr lang="en-US" sz="1000" b="1" dirty="0"/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Single blood sample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T1D and T2D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893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HbA1c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≥6.5% (48 mmol/mol)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Single blood sample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T2D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2C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750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F07B56-E1B4-44F7-E170-22042C383771}"/>
              </a:ext>
            </a:extLst>
          </p:cNvPr>
          <p:cNvSpPr txBox="1"/>
          <p:nvPr/>
        </p:nvSpPr>
        <p:spPr>
          <a:xfrm>
            <a:off x="600163" y="11048439"/>
            <a:ext cx="3338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OGGT, Oral Glucose Tolerance Test; T1D, type 1 diabetes; T2D, type 2 diabetes.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74A77E-4FBC-2145-3F49-0345F63D5670}"/>
              </a:ext>
            </a:extLst>
          </p:cNvPr>
          <p:cNvCxnSpPr>
            <a:cxnSpLocks/>
          </p:cNvCxnSpPr>
          <p:nvPr/>
        </p:nvCxnSpPr>
        <p:spPr>
          <a:xfrm>
            <a:off x="593662" y="8965639"/>
            <a:ext cx="1828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BCD0DA-5BA9-3B43-3C29-CF5913A68203}"/>
              </a:ext>
            </a:extLst>
          </p:cNvPr>
          <p:cNvCxnSpPr>
            <a:cxnSpLocks/>
          </p:cNvCxnSpPr>
          <p:nvPr/>
        </p:nvCxnSpPr>
        <p:spPr>
          <a:xfrm>
            <a:off x="600635" y="9497536"/>
            <a:ext cx="1828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C4FD23-B90A-6B39-160D-5E26FE34ED68}"/>
              </a:ext>
            </a:extLst>
          </p:cNvPr>
          <p:cNvCxnSpPr>
            <a:cxnSpLocks/>
          </p:cNvCxnSpPr>
          <p:nvPr/>
        </p:nvCxnSpPr>
        <p:spPr>
          <a:xfrm>
            <a:off x="598761" y="10152195"/>
            <a:ext cx="1828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50A77-B9B0-1374-2CCA-1E3D62B7AD20}"/>
              </a:ext>
            </a:extLst>
          </p:cNvPr>
          <p:cNvCxnSpPr>
            <a:cxnSpLocks/>
          </p:cNvCxnSpPr>
          <p:nvPr/>
        </p:nvCxnSpPr>
        <p:spPr>
          <a:xfrm>
            <a:off x="600537" y="10589630"/>
            <a:ext cx="18288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7C3BA2-ECB5-CCC1-D9C5-139B5E785217}"/>
              </a:ext>
            </a:extLst>
          </p:cNvPr>
          <p:cNvGrpSpPr/>
          <p:nvPr/>
        </p:nvGrpSpPr>
        <p:grpSpPr>
          <a:xfrm>
            <a:off x="4949673" y="11016165"/>
            <a:ext cx="1375210" cy="738751"/>
            <a:chOff x="5235902" y="11284106"/>
            <a:chExt cx="1087168" cy="7387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9F29CF-12BA-A3F6-5C12-6DE92E5B10AD}"/>
                </a:ext>
              </a:extLst>
            </p:cNvPr>
            <p:cNvSpPr/>
            <p:nvPr/>
          </p:nvSpPr>
          <p:spPr>
            <a:xfrm>
              <a:off x="5263754" y="11487060"/>
              <a:ext cx="244928" cy="1469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7861B2-3030-F5B7-4BA9-C180305EC473}"/>
                </a:ext>
              </a:extLst>
            </p:cNvPr>
            <p:cNvSpPr/>
            <p:nvPr/>
          </p:nvSpPr>
          <p:spPr>
            <a:xfrm>
              <a:off x="5263754" y="11665143"/>
              <a:ext cx="244928" cy="146957"/>
            </a:xfrm>
            <a:prstGeom prst="rect">
              <a:avLst/>
            </a:prstGeom>
            <a:solidFill>
              <a:srgbClr val="F52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4CD939-A7BA-8C68-D4D0-8D87F9340172}"/>
                </a:ext>
              </a:extLst>
            </p:cNvPr>
            <p:cNvSpPr txBox="1"/>
            <p:nvPr/>
          </p:nvSpPr>
          <p:spPr>
            <a:xfrm>
              <a:off x="5508682" y="11486616"/>
              <a:ext cx="814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Advantage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C486C7-CD14-250B-C6F0-8F61DC24468C}"/>
                </a:ext>
              </a:extLst>
            </p:cNvPr>
            <p:cNvSpPr txBox="1"/>
            <p:nvPr/>
          </p:nvSpPr>
          <p:spPr>
            <a:xfrm>
              <a:off x="5508682" y="11653525"/>
              <a:ext cx="81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Disadvantage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1B6926-556B-4AE9-290F-9369E3CFB07A}"/>
                </a:ext>
              </a:extLst>
            </p:cNvPr>
            <p:cNvSpPr txBox="1"/>
            <p:nvPr/>
          </p:nvSpPr>
          <p:spPr>
            <a:xfrm>
              <a:off x="5235902" y="11284106"/>
              <a:ext cx="814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Key: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2482E-E05A-C043-2AD3-9AF76FD3B38C}"/>
              </a:ext>
            </a:extLst>
          </p:cNvPr>
          <p:cNvSpPr txBox="1"/>
          <p:nvPr/>
        </p:nvSpPr>
        <p:spPr>
          <a:xfrm>
            <a:off x="2531603" y="7584132"/>
            <a:ext cx="496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Advantages and disadvantages of diagnostic tests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ABD0BF-34E6-30D7-AA45-DBAB4A89E1FA}"/>
              </a:ext>
            </a:extLst>
          </p:cNvPr>
          <p:cNvSpPr txBox="1"/>
          <p:nvPr/>
        </p:nvSpPr>
        <p:spPr>
          <a:xfrm>
            <a:off x="470810" y="1362029"/>
            <a:ext cx="5916381" cy="817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Multiple tests are available to support a diagnosis of diabetes. Each has</a:t>
            </a:r>
          </a:p>
          <a:p>
            <a:pPr algn="ctr"/>
            <a:r>
              <a:rPr lang="en-GB" sz="1400" b="1" dirty="0"/>
              <a:t>advantages and disadvantages. Use these tests in individuals with</a:t>
            </a:r>
          </a:p>
          <a:p>
            <a:pPr algn="ctr"/>
            <a:r>
              <a:rPr lang="en-GB" sz="1400" b="1" dirty="0"/>
              <a:t>symptoms of diabetes, or in those with risk factors for T2D.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623E00-1A26-9028-6E5A-A7021CAA1E31}"/>
              </a:ext>
            </a:extLst>
          </p:cNvPr>
          <p:cNvSpPr txBox="1"/>
          <p:nvPr/>
        </p:nvSpPr>
        <p:spPr>
          <a:xfrm>
            <a:off x="82296" y="11901987"/>
            <a:ext cx="672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OGGT, Oral Glucose Tolerance Test; T1D, type 1 diabetes; T2D, type 2 diabetes. ElSayed NA, et al. 2. Classification and Diagnosis of Diabetes: Standards of Care in Diabetes—2023. Diabetes Care 1 January 2023; 46 (Supplement_1): S19–S40; Butler A E,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Misselbrook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D. Distinguishing between type 1 and type 2 diabetes BMJ 2020; 370 :m2998.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33EB9-75F9-468D-9A99-DA261EC30AC8}"/>
              </a:ext>
            </a:extLst>
          </p:cNvPr>
          <p:cNvSpPr txBox="1"/>
          <p:nvPr/>
        </p:nvSpPr>
        <p:spPr>
          <a:xfrm>
            <a:off x="0" y="533029"/>
            <a:ext cx="6858000" cy="461665"/>
          </a:xfrm>
          <a:prstGeom prst="rect">
            <a:avLst/>
          </a:prstGeom>
          <a:solidFill>
            <a:srgbClr val="F4877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Diagnostic tests for diabetes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7C0AB4-908C-3E5C-8603-83F81EFD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70219"/>
              </p:ext>
            </p:extLst>
          </p:nvPr>
        </p:nvGraphicFramePr>
        <p:xfrm>
          <a:off x="470810" y="2448864"/>
          <a:ext cx="5916381" cy="49943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6367">
                  <a:extLst>
                    <a:ext uri="{9D8B030D-6E8A-4147-A177-3AD203B41FA5}">
                      <a16:colId xmlns:a16="http://schemas.microsoft.com/office/drawing/2014/main" val="401561092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672286440"/>
                    </a:ext>
                  </a:extLst>
                </a:gridCol>
                <a:gridCol w="2742654">
                  <a:extLst>
                    <a:ext uri="{9D8B030D-6E8A-4147-A177-3AD203B41FA5}">
                      <a16:colId xmlns:a16="http://schemas.microsoft.com/office/drawing/2014/main" val="1069696032"/>
                    </a:ext>
                  </a:extLst>
                </a:gridCol>
              </a:tblGrid>
              <a:tr h="633365"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Diagnostic threshold</a:t>
                      </a:r>
                    </a:p>
                    <a:p>
                      <a:r>
                        <a:rPr lang="en-GB" dirty="0"/>
                        <a:t>for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Delivery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24840"/>
                  </a:ext>
                </a:extLst>
              </a:tr>
              <a:tr h="523120">
                <a:tc>
                  <a:txBody>
                    <a:bodyPr/>
                    <a:lstStyle/>
                    <a:p>
                      <a:r>
                        <a:rPr lang="en-GB" dirty="0"/>
                        <a:t>Fasting plasma</a:t>
                      </a:r>
                    </a:p>
                    <a:p>
                      <a:r>
                        <a:rPr lang="en-GB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≥7.0 mmol/l</a:t>
                      </a:r>
                    </a:p>
                    <a:p>
                      <a:r>
                        <a:rPr lang="it-IT" dirty="0"/>
                        <a:t>(126 mg/dl)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Patient must fast for 8–12 hours prior to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72119"/>
                  </a:ext>
                </a:extLst>
              </a:tr>
              <a:tr h="1169915">
                <a:tc>
                  <a:txBody>
                    <a:bodyPr/>
                    <a:lstStyle/>
                    <a:p>
                      <a:r>
                        <a:rPr lang="en-GB" dirty="0"/>
                        <a:t>2-hour venous</a:t>
                      </a:r>
                    </a:p>
                    <a:p>
                      <a:r>
                        <a:rPr lang="en-GB" dirty="0"/>
                        <a:t>plasma glucose</a:t>
                      </a:r>
                    </a:p>
                    <a:p>
                      <a:r>
                        <a:rPr lang="en-GB" dirty="0"/>
                        <a:t>(oral glucose</a:t>
                      </a:r>
                    </a:p>
                    <a:p>
                      <a:r>
                        <a:rPr lang="en-GB" dirty="0"/>
                        <a:t>tolerance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≥11.1 mmol/l</a:t>
                      </a:r>
                    </a:p>
                    <a:p>
                      <a:r>
                        <a:rPr lang="it-IT" dirty="0"/>
                        <a:t>(200 mg/dl)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Patient must fast for 8–12 hours prior to test. Measure fasting glucose. Administer 75 g oral glucose. Measure </a:t>
                      </a:r>
                      <a:r>
                        <a:rPr lang="en-GB" i="1" dirty="0"/>
                        <a:t>venous</a:t>
                      </a:r>
                      <a:r>
                        <a:rPr lang="en-GB" dirty="0"/>
                        <a:t> plasma glucose after 2 hours.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1199"/>
                  </a:ext>
                </a:extLst>
              </a:tr>
              <a:tr h="1079709">
                <a:tc>
                  <a:txBody>
                    <a:bodyPr/>
                    <a:lstStyle/>
                    <a:p>
                      <a:r>
                        <a:rPr lang="en-GB" dirty="0"/>
                        <a:t>2-hour capillary</a:t>
                      </a:r>
                    </a:p>
                    <a:p>
                      <a:r>
                        <a:rPr lang="en-GB" dirty="0"/>
                        <a:t>plasma glucose</a:t>
                      </a:r>
                    </a:p>
                    <a:p>
                      <a:r>
                        <a:rPr lang="en-GB" dirty="0"/>
                        <a:t>(oral glucose</a:t>
                      </a:r>
                    </a:p>
                    <a:p>
                      <a:r>
                        <a:rPr lang="en-GB" dirty="0"/>
                        <a:t>tolerance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≥12.2 mmol/l</a:t>
                      </a:r>
                    </a:p>
                    <a:p>
                      <a:r>
                        <a:rPr lang="it-IT" dirty="0"/>
                        <a:t>(220 mg/dl)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Patient must fast for 8–12 hours prior to test. Measure fasting glucose. Administer 75 g oral glucose. Measure </a:t>
                      </a:r>
                      <a:r>
                        <a:rPr lang="en-GB" i="1" dirty="0"/>
                        <a:t>capillary</a:t>
                      </a:r>
                      <a:r>
                        <a:rPr lang="en-GB" dirty="0"/>
                        <a:t> plasma glucose after 2 hours.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41165"/>
                  </a:ext>
                </a:extLst>
              </a:tr>
              <a:tr h="881395">
                <a:tc>
                  <a:txBody>
                    <a:bodyPr/>
                    <a:lstStyle/>
                    <a:p>
                      <a:r>
                        <a:rPr lang="en-GB" dirty="0"/>
                        <a:t>Random plasma</a:t>
                      </a:r>
                    </a:p>
                    <a:p>
                      <a:r>
                        <a:rPr lang="en-GB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≥11.1 mmol/l</a:t>
                      </a:r>
                    </a:p>
                    <a:p>
                      <a:r>
                        <a:rPr lang="it-IT" dirty="0"/>
                        <a:t>(200 mg/dl)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Administered at any time, fasting not necessary. Appropriate for patients with symptoms of hyperglycaemia.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88256"/>
                  </a:ext>
                </a:extLst>
              </a:tr>
              <a:tr h="633365">
                <a:tc>
                  <a:txBody>
                    <a:bodyPr/>
                    <a:lstStyle/>
                    <a:p>
                      <a:r>
                        <a:rPr lang="en-GB" dirty="0"/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≥6.5% (48 mmol/mol)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Administered at any time, fasting not necessary.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9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1532</TotalTime>
  <Words>451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Thevani Pillay (IMP)</dc:creator>
  <cp:lastModifiedBy>Rhea Nicholls</cp:lastModifiedBy>
  <cp:revision>3</cp:revision>
  <dcterms:created xsi:type="dcterms:W3CDTF">2023-05-08T06:38:31Z</dcterms:created>
  <dcterms:modified xsi:type="dcterms:W3CDTF">2024-11-08T13:48:46Z</dcterms:modified>
</cp:coreProperties>
</file>