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60" r:id="rId3"/>
    <p:sldId id="261" r:id="rId4"/>
    <p:sldId id="262" r:id="rId5"/>
    <p:sldId id="263" r:id="rId6"/>
    <p:sldId id="264" r:id="rId7"/>
    <p:sldId id="259" r:id="rId8"/>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98DDD21-2C45-3985-CC29-25E5A708D4A9}" name="Claire Barnard (IMP)" initials="CB(" userId="S::Claire.Barnard@intmedpress.com::c026002d-e6e4-46b5-b11c-f65a5f7a4c17" providerId="AD"/>
  <p188:author id="{81C07A68-7B9D-132C-941E-37328B78B05A}" name="Ruth Wills (IMP)" initials="RW(" userId="Ruth Wills (IMP)"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7364" autoAdjust="0"/>
  </p:normalViewPr>
  <p:slideViewPr>
    <p:cSldViewPr snapToGrid="0">
      <p:cViewPr varScale="1">
        <p:scale>
          <a:sx n="109" d="100"/>
          <a:sy n="109" d="100"/>
        </p:scale>
        <p:origin x="612" y="102"/>
      </p:cViewPr>
      <p:guideLst/>
    </p:cSldViewPr>
  </p:slideViewPr>
  <p:notesTextViewPr>
    <p:cViewPr>
      <p:scale>
        <a:sx n="1" d="1"/>
        <a:sy n="1" d="1"/>
      </p:scale>
      <p:origin x="0" y="0"/>
    </p:cViewPr>
  </p:notesTextViewPr>
  <p:notesViewPr>
    <p:cSldViewPr snapToGrid="0">
      <p:cViewPr varScale="1">
        <p:scale>
          <a:sx n="120" d="100"/>
          <a:sy n="120" d="100"/>
        </p:scale>
        <p:origin x="50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20558986711_tp_box_2" providerId="OAuth2" clId="{8B7D04A1-FA16-4FE2-98A4-34CEB0B8132A}"/>
    <pc:docChg chg="custSel modSld">
      <pc:chgData name="" userId="20558986711_tp_box_2" providerId="OAuth2" clId="{8B7D04A1-FA16-4FE2-98A4-34CEB0B8132A}" dt="2024-04-10T09:29:42.155" v="7" actId="400"/>
      <pc:docMkLst>
        <pc:docMk/>
      </pc:docMkLst>
      <pc:sldChg chg="delSp mod">
        <pc:chgData name="" userId="20558986711_tp_box_2" providerId="OAuth2" clId="{8B7D04A1-FA16-4FE2-98A4-34CEB0B8132A}" dt="2024-04-10T09:29:32.377" v="1" actId="478"/>
        <pc:sldMkLst>
          <pc:docMk/>
          <pc:sldMk cId="3070901013" sldId="260"/>
        </pc:sldMkLst>
        <pc:cxnChg chg="del">
          <ac:chgData name="" userId="20558986711_tp_box_2" providerId="OAuth2" clId="{8B7D04A1-FA16-4FE2-98A4-34CEB0B8132A}" dt="2024-04-10T09:29:30.947" v="0" actId="478"/>
          <ac:cxnSpMkLst>
            <pc:docMk/>
            <pc:sldMk cId="3070901013" sldId="260"/>
            <ac:cxnSpMk id="10" creationId="{08EC3BE5-2764-CDC9-CE35-8697FE6C30ED}"/>
          </ac:cxnSpMkLst>
        </pc:cxnChg>
        <pc:cxnChg chg="del">
          <ac:chgData name="" userId="20558986711_tp_box_2" providerId="OAuth2" clId="{8B7D04A1-FA16-4FE2-98A4-34CEB0B8132A}" dt="2024-04-10T09:29:32.377" v="1" actId="478"/>
          <ac:cxnSpMkLst>
            <pc:docMk/>
            <pc:sldMk cId="3070901013" sldId="260"/>
            <ac:cxnSpMk id="14" creationId="{EF51E35A-3ECA-2BD5-B8F7-22CD10CD44E4}"/>
          </ac:cxnSpMkLst>
        </pc:cxnChg>
      </pc:sldChg>
      <pc:sldChg chg="modSp mod">
        <pc:chgData name="" userId="20558986711_tp_box_2" providerId="OAuth2" clId="{8B7D04A1-FA16-4FE2-98A4-34CEB0B8132A}" dt="2024-04-10T09:29:42.155" v="7" actId="400"/>
        <pc:sldMkLst>
          <pc:docMk/>
          <pc:sldMk cId="141718038" sldId="261"/>
        </pc:sldMkLst>
        <pc:spChg chg="mod">
          <ac:chgData name="" userId="20558986711_tp_box_2" providerId="OAuth2" clId="{8B7D04A1-FA16-4FE2-98A4-34CEB0B8132A}" dt="2024-04-10T09:29:42.155" v="7" actId="400"/>
          <ac:spMkLst>
            <pc:docMk/>
            <pc:sldMk cId="141718038" sldId="261"/>
            <ac:spMk id="3" creationId="{8B7B8F8A-F951-43E8-E3A5-C29A70044905}"/>
          </ac:spMkLst>
        </pc:spChg>
      </pc:sldChg>
    </pc:docChg>
  </pc:docChgLst>
  <pc:docChgLst>
    <pc:chgData userId="20558986711_tp_box_2" providerId="OAuth2" clId="{AEDA9F38-72FF-4908-A9A6-96D0B3302787}"/>
    <pc:docChg chg="modSld">
      <pc:chgData name="" userId="20558986711_tp_box_2" providerId="OAuth2" clId="{AEDA9F38-72FF-4908-A9A6-96D0B3302787}" dt="2024-04-10T09:27:45.900" v="13" actId="400"/>
      <pc:docMkLst>
        <pc:docMk/>
      </pc:docMkLst>
      <pc:sldChg chg="addSp modSp mod">
        <pc:chgData name="" userId="20558986711_tp_box_2" providerId="OAuth2" clId="{AEDA9F38-72FF-4908-A9A6-96D0B3302787}" dt="2024-04-10T09:25:52.688" v="5" actId="1582"/>
        <pc:sldMkLst>
          <pc:docMk/>
          <pc:sldMk cId="3070901013" sldId="260"/>
        </pc:sldMkLst>
        <pc:cxnChg chg="add mod">
          <ac:chgData name="" userId="20558986711_tp_box_2" providerId="OAuth2" clId="{AEDA9F38-72FF-4908-A9A6-96D0B3302787}" dt="2024-04-10T09:25:34.440" v="2" actId="1582"/>
          <ac:cxnSpMkLst>
            <pc:docMk/>
            <pc:sldMk cId="3070901013" sldId="260"/>
            <ac:cxnSpMk id="10" creationId="{08EC3BE5-2764-CDC9-CE35-8697FE6C30ED}"/>
          </ac:cxnSpMkLst>
        </pc:cxnChg>
        <pc:cxnChg chg="add mod">
          <ac:chgData name="" userId="20558986711_tp_box_2" providerId="OAuth2" clId="{AEDA9F38-72FF-4908-A9A6-96D0B3302787}" dt="2024-04-10T09:25:52.688" v="5" actId="1582"/>
          <ac:cxnSpMkLst>
            <pc:docMk/>
            <pc:sldMk cId="3070901013" sldId="260"/>
            <ac:cxnSpMk id="14" creationId="{EF51E35A-3ECA-2BD5-B8F7-22CD10CD44E4}"/>
          </ac:cxnSpMkLst>
        </pc:cxnChg>
      </pc:sldChg>
      <pc:sldChg chg="modSp mod">
        <pc:chgData name="" userId="20558986711_tp_box_2" providerId="OAuth2" clId="{AEDA9F38-72FF-4908-A9A6-96D0B3302787}" dt="2024-04-10T09:27:45.900" v="13" actId="400"/>
        <pc:sldMkLst>
          <pc:docMk/>
          <pc:sldMk cId="141718038" sldId="261"/>
        </pc:sldMkLst>
        <pc:spChg chg="mod">
          <ac:chgData name="" userId="20558986711_tp_box_2" providerId="OAuth2" clId="{AEDA9F38-72FF-4908-A9A6-96D0B3302787}" dt="2024-04-10T09:27:45.900" v="13" actId="400"/>
          <ac:spMkLst>
            <pc:docMk/>
            <pc:sldMk cId="141718038" sldId="261"/>
            <ac:spMk id="3" creationId="{8B7B8F8A-F951-43E8-E3A5-C29A70044905}"/>
          </ac:spMkLst>
        </pc:spChg>
        <pc:spChg chg="mod">
          <ac:chgData name="" userId="20558986711_tp_box_2" providerId="OAuth2" clId="{AEDA9F38-72FF-4908-A9A6-96D0B3302787}" dt="2024-04-10T09:27:24.703" v="6" actId="207"/>
          <ac:spMkLst>
            <pc:docMk/>
            <pc:sldMk cId="141718038" sldId="261"/>
            <ac:spMk id="15" creationId="{E0EAACE6-0A13-341D-D55D-0E82A5BD5FD3}"/>
          </ac:spMkLst>
        </pc:spChg>
      </pc:sldChg>
    </pc:docChg>
  </pc:docChgLst>
  <pc:docChgLst>
    <pc:chgData name="Tim Wale" userId="212603772_tp_box_2" providerId="OAuth2" clId="{E7E81BB9-05FF-47E7-8B49-2BBC016C33FF}"/>
    <pc:docChg chg="delSld">
      <pc:chgData name="Tim Wale" userId="212603772_tp_box_2" providerId="OAuth2" clId="{E7E81BB9-05FF-47E7-8B49-2BBC016C33FF}" dt="2024-11-15T11:57:14.074" v="0" actId="47"/>
      <pc:docMkLst>
        <pc:docMk/>
      </pc:docMkLst>
      <pc:sldChg chg="del">
        <pc:chgData name="Tim Wale" userId="212603772_tp_box_2" providerId="OAuth2" clId="{E7E81BB9-05FF-47E7-8B49-2BBC016C33FF}" dt="2024-11-15T11:57:14.074" v="0" actId="47"/>
        <pc:sldMkLst>
          <pc:docMk/>
          <pc:sldMk cId="2251081953"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B0A427-3F2D-4821-9234-ED0B34F6FDA7}" type="datetimeFigureOut">
              <a:rPr lang="en-US" smtClean="0"/>
              <a:t>11/15/2024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30024D-AE69-4E56-9BCC-6A86F92F3FD3}" type="slidenum">
              <a:rPr lang="en-US" smtClean="0"/>
              <a:t>‹#›</a:t>
            </a:fld>
            <a:endParaRPr lang="en-US"/>
          </a:p>
        </p:txBody>
      </p:sp>
    </p:spTree>
    <p:extLst>
      <p:ext uri="{BB962C8B-B14F-4D97-AF65-F5344CB8AC3E}">
        <p14:creationId xmlns:p14="http://schemas.microsoft.com/office/powerpoint/2010/main" val="3068666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15C57-63E0-56DE-9C81-6808ACEF94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6999F2-8E85-5F02-67D2-556B7374DC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F307CA-9568-28A6-2248-A8BFD8B4E94D}"/>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5" name="Footer Placeholder 4">
            <a:extLst>
              <a:ext uri="{FF2B5EF4-FFF2-40B4-BE49-F238E27FC236}">
                <a16:creationId xmlns:a16="http://schemas.microsoft.com/office/drawing/2014/main" id="{6ABD7A15-2509-F7BE-0237-6B36F39C56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02084-C19B-A973-EB68-EFCD569FBDBF}"/>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3261801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EC2A-625D-899F-6389-13545BA7CD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B5ADB1-F0F2-470A-0DD6-AE2F518D30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968FE-8298-B6AA-4423-B5548FBB2FF0}"/>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5" name="Footer Placeholder 4">
            <a:extLst>
              <a:ext uri="{FF2B5EF4-FFF2-40B4-BE49-F238E27FC236}">
                <a16:creationId xmlns:a16="http://schemas.microsoft.com/office/drawing/2014/main" id="{BFFDCE31-EA54-0A68-E13A-C32C00047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F500B1-FC58-AA46-8214-F40B1FEB2DD7}"/>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141376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511876-9DFA-5213-12AD-09DF023DAC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838C77-68AE-B817-75EE-45EDF22983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446C9-AC41-2E89-21EB-ECD886706B0C}"/>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5" name="Footer Placeholder 4">
            <a:extLst>
              <a:ext uri="{FF2B5EF4-FFF2-40B4-BE49-F238E27FC236}">
                <a16:creationId xmlns:a16="http://schemas.microsoft.com/office/drawing/2014/main" id="{66C2B4EB-C684-C1EB-D9F9-34198A0D9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A4409A-61D4-E82E-BC02-F55F41414B2B}"/>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557932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337E-D13F-6845-87F4-7F980306215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E8A335D-3E2F-76BB-F7A2-BBAED282101C}"/>
              </a:ext>
            </a:extLst>
          </p:cNvPr>
          <p:cNvSpPr>
            <a:spLocks noGrp="1"/>
          </p:cNvSpPr>
          <p:nvPr>
            <p:ph idx="1"/>
          </p:nvPr>
        </p:nvSpPr>
        <p:spPr/>
        <p:txBody>
          <a:bodyPr>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AC87D49-4C78-4F8B-66D5-E4519FF42DF2}"/>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5" name="Footer Placeholder 4">
            <a:extLst>
              <a:ext uri="{FF2B5EF4-FFF2-40B4-BE49-F238E27FC236}">
                <a16:creationId xmlns:a16="http://schemas.microsoft.com/office/drawing/2014/main" id="{A3690359-FB2B-6E82-0A95-11DE13ECF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9F3F1-7879-8258-B40E-691627F9A87B}"/>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1411048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F712-8570-8DA8-9DFF-A9CADE6F06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4765CF-94AB-11DE-345C-D0E252AF1C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108F7B-9BD4-EA5C-9C2C-3489D5AE7273}"/>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5" name="Footer Placeholder 4">
            <a:extLst>
              <a:ext uri="{FF2B5EF4-FFF2-40B4-BE49-F238E27FC236}">
                <a16:creationId xmlns:a16="http://schemas.microsoft.com/office/drawing/2014/main" id="{9347D84D-BDDB-F3C1-DB6C-3D2AE0997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964781-563D-DAB3-27FC-EECC2D3C54A3}"/>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3150527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88C49-D8D1-AE36-B03B-27FF3FEE5D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19C5C6-942C-ADA3-1832-132042202156}"/>
              </a:ext>
            </a:extLst>
          </p:cNvPr>
          <p:cNvSpPr>
            <a:spLocks noGrp="1"/>
          </p:cNvSpPr>
          <p:nvPr>
            <p:ph sz="half" idx="1"/>
          </p:nvPr>
        </p:nvSpPr>
        <p:spPr>
          <a:xfrm>
            <a:off x="838200" y="1825625"/>
            <a:ext cx="5181600" cy="4351338"/>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7055811-868F-4706-900E-D63B531CB840}"/>
              </a:ext>
            </a:extLst>
          </p:cNvPr>
          <p:cNvSpPr>
            <a:spLocks noGrp="1"/>
          </p:cNvSpPr>
          <p:nvPr>
            <p:ph sz="half" idx="2"/>
          </p:nvPr>
        </p:nvSpPr>
        <p:spPr>
          <a:xfrm>
            <a:off x="6172200" y="1825625"/>
            <a:ext cx="5181600" cy="4351338"/>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5C7CF08E-A275-A3D8-FEA5-7282A2CBB642}"/>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6" name="Footer Placeholder 5">
            <a:extLst>
              <a:ext uri="{FF2B5EF4-FFF2-40B4-BE49-F238E27FC236}">
                <a16:creationId xmlns:a16="http://schemas.microsoft.com/office/drawing/2014/main" id="{1CDF9269-E99A-9B28-93F7-FF3B93DA48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045F84-47A3-9173-5D78-A20C676F6ABB}"/>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1523552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F8420-DA49-8AD7-510F-6D2511FB6B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6E3A8F-CB55-40B6-4826-9FFB4A5EEA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B3FDCB-0A02-315C-508A-9B5D3B58C2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C74D15-754E-EC09-6DDD-3476293198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41F264-817A-8EA1-13C5-9F4F00CB88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A84BEC-1AA9-7BB5-AF27-79E0154DA53F}"/>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8" name="Footer Placeholder 7">
            <a:extLst>
              <a:ext uri="{FF2B5EF4-FFF2-40B4-BE49-F238E27FC236}">
                <a16:creationId xmlns:a16="http://schemas.microsoft.com/office/drawing/2014/main" id="{4596A43F-D483-B3B4-566A-8F50F1B496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6EE930-DA5B-8CE3-5CED-784C5928C09A}"/>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28120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AB5A-3F30-842F-1A80-63FD23A838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616A02-1789-C067-1D17-D7DCF4E0186D}"/>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4" name="Footer Placeholder 3">
            <a:extLst>
              <a:ext uri="{FF2B5EF4-FFF2-40B4-BE49-F238E27FC236}">
                <a16:creationId xmlns:a16="http://schemas.microsoft.com/office/drawing/2014/main" id="{409CF770-D969-E99B-71BE-55BDE671D3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D40BA2-00D3-0BAB-FCF2-1BA5DB97D054}"/>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1354937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FD860D-8ECF-C016-32A9-450F583910D7}"/>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3" name="Footer Placeholder 2">
            <a:extLst>
              <a:ext uri="{FF2B5EF4-FFF2-40B4-BE49-F238E27FC236}">
                <a16:creationId xmlns:a16="http://schemas.microsoft.com/office/drawing/2014/main" id="{12B30619-6E95-8321-FD36-9AAD5339F5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0463D7-DF4B-3DBA-1FB3-E5A00E51A89E}"/>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2057177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BEB8-01A0-4672-B937-F0B51834BB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39ADDE-5B6E-5F76-A8AC-17D453F872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7E76E7-3AAD-1AAA-B301-2428258FFD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000EE-4574-CB97-643E-BC58EC677892}"/>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6" name="Footer Placeholder 5">
            <a:extLst>
              <a:ext uri="{FF2B5EF4-FFF2-40B4-BE49-F238E27FC236}">
                <a16:creationId xmlns:a16="http://schemas.microsoft.com/office/drawing/2014/main" id="{07B1992B-C4BA-239A-F32E-A53240679F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C779B-9A02-7C03-B90D-B3CE4E9A68F3}"/>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2666628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BE1E-562A-B8CA-8E93-58BA4770D7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825F3E-4695-B72E-4A7A-CFBE2774A6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747489-34A5-EF29-94EE-D41F169C9D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EF80E6-7498-D109-8B4A-94B388581A49}"/>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6" name="Footer Placeholder 5">
            <a:extLst>
              <a:ext uri="{FF2B5EF4-FFF2-40B4-BE49-F238E27FC236}">
                <a16:creationId xmlns:a16="http://schemas.microsoft.com/office/drawing/2014/main" id="{8B268714-1216-9779-147A-09DB6978BE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CEEC6C-9EFA-CD8E-036E-15A81647BFFF}"/>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3493652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BC0042-8E39-C8EC-3E90-8934ED2B5B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98F01E-A0F9-3187-C744-1D3F5D8B00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B2B9B4-AC5E-9957-07D4-A9D44676E7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A09C8-F4AC-42F2-BE36-BDC8EFAD6D4A}" type="datetimeFigureOut">
              <a:rPr lang="en-US" smtClean="0"/>
              <a:t>11/15/2024</a:t>
            </a:fld>
            <a:endParaRPr lang="en-US"/>
          </a:p>
        </p:txBody>
      </p:sp>
      <p:sp>
        <p:nvSpPr>
          <p:cNvPr id="5" name="Footer Placeholder 4">
            <a:extLst>
              <a:ext uri="{FF2B5EF4-FFF2-40B4-BE49-F238E27FC236}">
                <a16:creationId xmlns:a16="http://schemas.microsoft.com/office/drawing/2014/main" id="{8C2C9868-FEED-741C-7A5E-53746296FF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A5A91B-BA92-DF55-0402-FA1E3D9E4E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A50F5-B669-43A7-9559-259357659EF6}" type="slidenum">
              <a:rPr lang="en-US" smtClean="0"/>
              <a:t>‹#›</a:t>
            </a:fld>
            <a:endParaRPr lang="en-US"/>
          </a:p>
        </p:txBody>
      </p:sp>
    </p:spTree>
    <p:extLst>
      <p:ext uri="{BB962C8B-B14F-4D97-AF65-F5344CB8AC3E}">
        <p14:creationId xmlns:p14="http://schemas.microsoft.com/office/powerpoint/2010/main" val="309827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FBE17-5F32-65DD-F978-F987DDF0E4D3}"/>
              </a:ext>
            </a:extLst>
          </p:cNvPr>
          <p:cNvSpPr>
            <a:spLocks noGrp="1"/>
          </p:cNvSpPr>
          <p:nvPr>
            <p:ph type="title"/>
          </p:nvPr>
        </p:nvSpPr>
        <p:spPr/>
        <p:txBody>
          <a:bodyPr/>
          <a:lstStyle/>
          <a:p>
            <a:r>
              <a:rPr lang="en-US" dirty="0"/>
              <a:t>Imani</a:t>
            </a:r>
          </a:p>
        </p:txBody>
      </p:sp>
      <p:sp>
        <p:nvSpPr>
          <p:cNvPr id="3" name="Content Placeholder 2">
            <a:extLst>
              <a:ext uri="{FF2B5EF4-FFF2-40B4-BE49-F238E27FC236}">
                <a16:creationId xmlns:a16="http://schemas.microsoft.com/office/drawing/2014/main" id="{792216F8-D26B-C011-3410-612A2AD8B35B}"/>
              </a:ext>
            </a:extLst>
          </p:cNvPr>
          <p:cNvSpPr>
            <a:spLocks noGrp="1"/>
          </p:cNvSpPr>
          <p:nvPr>
            <p:ph idx="1"/>
          </p:nvPr>
        </p:nvSpPr>
        <p:spPr>
          <a:xfrm>
            <a:off x="765303" y="1536539"/>
            <a:ext cx="6185452" cy="4351338"/>
          </a:xfrm>
        </p:spPr>
        <p:txBody>
          <a:bodyPr>
            <a:noAutofit/>
          </a:bodyPr>
          <a:lstStyle/>
          <a:p>
            <a:r>
              <a:rPr lang="en-GB" sz="1400" dirty="0"/>
              <a:t>64-year-old man with type 2 diabetes, diagnosed 3 years prior</a:t>
            </a:r>
          </a:p>
          <a:p>
            <a:r>
              <a:rPr lang="en-GB" sz="1400" dirty="0"/>
              <a:t>Works in an office job, hoping to retire in the next 12 months</a:t>
            </a:r>
          </a:p>
          <a:p>
            <a:r>
              <a:rPr lang="en-GB" sz="1400" dirty="0"/>
              <a:t>Married with four adult children, who are no longer living at home</a:t>
            </a:r>
          </a:p>
          <a:p>
            <a:r>
              <a:rPr lang="en-GB" sz="1400" dirty="0"/>
              <a:t>Attends clinic for his diabetes review. At his past 2 reviews, Imani’s blood glucose has been well managed.</a:t>
            </a:r>
          </a:p>
          <a:p>
            <a:r>
              <a:rPr lang="en-GB" sz="1400" dirty="0"/>
              <a:t>Imani reports a recent reduction in activity levels and an increase in snacking as he works fewer hours ahead of his retirement. His weight has increased from 102 kg to 108 kg (+6 kg) since his previous appointment.</a:t>
            </a:r>
          </a:p>
          <a:p>
            <a:r>
              <a:rPr lang="en-GB" sz="1400" dirty="0"/>
              <a:t>Family history:</a:t>
            </a:r>
          </a:p>
          <a:p>
            <a:pPr lvl="1">
              <a:buFont typeface="Courier New" panose="02070309020205020404" pitchFamily="49" charset="0"/>
              <a:buChar char="o"/>
            </a:pPr>
            <a:r>
              <a:rPr lang="en-GB" sz="1050" dirty="0"/>
              <a:t>Father died of MI aged 70</a:t>
            </a:r>
          </a:p>
          <a:p>
            <a:r>
              <a:rPr lang="en-GB" sz="1400" dirty="0"/>
              <a:t>Personal medical history:</a:t>
            </a:r>
          </a:p>
          <a:p>
            <a:pPr lvl="1">
              <a:buFont typeface="Courier New" panose="02070309020205020404" pitchFamily="49" charset="0"/>
              <a:buChar char="o"/>
            </a:pPr>
            <a:r>
              <a:rPr lang="en-GB" sz="1050" dirty="0"/>
              <a:t>Struggled with weight since children left home 8 years ago</a:t>
            </a:r>
          </a:p>
          <a:p>
            <a:pPr lvl="1">
              <a:buFont typeface="Courier New" panose="02070309020205020404" pitchFamily="49" charset="0"/>
              <a:buChar char="o"/>
            </a:pPr>
            <a:r>
              <a:rPr lang="en-GB" sz="1050" dirty="0"/>
              <a:t>Current smoker, 1 pack per day</a:t>
            </a:r>
          </a:p>
          <a:p>
            <a:pPr lvl="1">
              <a:buFont typeface="Courier New" panose="02070309020205020404" pitchFamily="49" charset="0"/>
              <a:buChar char="o"/>
            </a:pPr>
            <a:r>
              <a:rPr lang="en-GB" sz="1050" dirty="0"/>
              <a:t>Reports poor sleep</a:t>
            </a:r>
            <a:endParaRPr lang="en-US" sz="1000" dirty="0"/>
          </a:p>
        </p:txBody>
      </p:sp>
      <p:pic>
        <p:nvPicPr>
          <p:cNvPr id="4" name="Graphic 3" descr="Clipboard outline">
            <a:extLst>
              <a:ext uri="{FF2B5EF4-FFF2-40B4-BE49-F238E27FC236}">
                <a16:creationId xmlns:a16="http://schemas.microsoft.com/office/drawing/2014/main" id="{31A33BB0-1224-4AB1-1700-E42266C3EA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96925" y="-172276"/>
            <a:ext cx="6875160" cy="7030276"/>
          </a:xfrm>
          <a:prstGeom prst="rect">
            <a:avLst/>
          </a:prstGeom>
        </p:spPr>
      </p:pic>
      <p:sp>
        <p:nvSpPr>
          <p:cNvPr id="5" name="Content Placeholder 2">
            <a:extLst>
              <a:ext uri="{FF2B5EF4-FFF2-40B4-BE49-F238E27FC236}">
                <a16:creationId xmlns:a16="http://schemas.microsoft.com/office/drawing/2014/main" id="{926AB59F-2F98-6082-30CE-51CBD19F4077}"/>
              </a:ext>
            </a:extLst>
          </p:cNvPr>
          <p:cNvSpPr txBox="1">
            <a:spLocks/>
          </p:cNvSpPr>
          <p:nvPr/>
        </p:nvSpPr>
        <p:spPr>
          <a:xfrm>
            <a:off x="7242313" y="1720125"/>
            <a:ext cx="4184384" cy="3963846"/>
          </a:xfrm>
          <a:prstGeom prst="rect">
            <a:avLst/>
          </a:prstGeom>
          <a:noFill/>
          <a:ln w="19050">
            <a:noFill/>
          </a:ln>
        </p:spPr>
        <p:txBody>
          <a:bodyPr wrap="square" lIns="180000" tIns="90000" rIns="180000" bIns="90000">
            <a:noAutofit/>
          </a:bodyPr>
          <a:lstStyle>
            <a:lvl1pPr marL="266700" indent="-266700" algn="l" defTabSz="914400" rtl="0" eaLnBrk="1" latinLnBrk="0" hangingPunct="1">
              <a:lnSpc>
                <a:spcPct val="100000"/>
              </a:lnSpc>
              <a:spcBef>
                <a:spcPts val="1200"/>
              </a:spcBef>
              <a:buClr>
                <a:srgbClr val="662483"/>
              </a:buClr>
              <a:buFont typeface="Arial" panose="020B0604020202020204" pitchFamily="34" charset="0"/>
              <a:buChar char="•"/>
              <a:defRPr sz="2200" kern="1200">
                <a:solidFill>
                  <a:schemeClr val="tx1"/>
                </a:solidFill>
                <a:latin typeface="+mn-lt"/>
                <a:ea typeface="+mn-ea"/>
                <a:cs typeface="+mn-cs"/>
              </a:defRPr>
            </a:lvl1pPr>
            <a:lvl2pPr marL="542925" indent="-276225" algn="l" defTabSz="914400" rtl="0" eaLnBrk="1" latinLnBrk="0" hangingPunct="1">
              <a:lnSpc>
                <a:spcPct val="100000"/>
              </a:lnSpc>
              <a:spcBef>
                <a:spcPts val="600"/>
              </a:spcBef>
              <a:buClr>
                <a:srgbClr val="662483"/>
              </a:buClr>
              <a:buFont typeface="Arial" panose="020B0604020202020204" pitchFamily="34" charset="0"/>
              <a:buChar char="•"/>
              <a:defRPr sz="2000" kern="1200">
                <a:solidFill>
                  <a:schemeClr val="tx1"/>
                </a:solidFill>
                <a:latin typeface="+mn-lt"/>
                <a:ea typeface="+mn-ea"/>
                <a:cs typeface="+mn-cs"/>
              </a:defRPr>
            </a:lvl2pPr>
            <a:lvl3pPr marL="809625" indent="-266700" algn="l" defTabSz="914400" rtl="0" eaLnBrk="1" latinLnBrk="0" hangingPunct="1">
              <a:lnSpc>
                <a:spcPct val="100000"/>
              </a:lnSpc>
              <a:spcBef>
                <a:spcPts val="300"/>
              </a:spcBef>
              <a:buClr>
                <a:srgbClr val="662483"/>
              </a:buClr>
              <a:buFont typeface="Arial" panose="020B0604020202020204" pitchFamily="34" charset="0"/>
              <a:buChar char="•"/>
              <a:defRPr sz="1800" kern="1200">
                <a:solidFill>
                  <a:schemeClr val="tx1"/>
                </a:solidFill>
                <a:latin typeface="+mn-lt"/>
                <a:ea typeface="+mn-ea"/>
                <a:cs typeface="+mn-cs"/>
              </a:defRPr>
            </a:lvl3pPr>
            <a:lvl4pPr marL="10763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4pPr>
            <a:lvl5pPr marL="13430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1625620">
              <a:spcBef>
                <a:spcPts val="1600"/>
              </a:spcBef>
              <a:buNone/>
              <a:tabLst>
                <a:tab pos="3657646" algn="l"/>
              </a:tabLst>
              <a:defRPr/>
            </a:pPr>
            <a:r>
              <a:rPr lang="en-GB" sz="1800" b="1" dirty="0">
                <a:solidFill>
                  <a:srgbClr val="000000"/>
                </a:solidFill>
                <a:latin typeface="Calibri"/>
              </a:rPr>
              <a:t>Clinical chemistry</a:t>
            </a:r>
          </a:p>
          <a:p>
            <a:pPr marL="0" indent="0" defTabSz="1625620">
              <a:spcBef>
                <a:spcPts val="1000"/>
              </a:spcBef>
              <a:buNone/>
              <a:tabLst>
                <a:tab pos="3293575" algn="l"/>
              </a:tabLst>
              <a:defRPr/>
            </a:pPr>
            <a:r>
              <a:rPr lang="en-GB" sz="1800" dirty="0">
                <a:solidFill>
                  <a:srgbClr val="000000"/>
                </a:solidFill>
                <a:latin typeface="Calibri"/>
              </a:rPr>
              <a:t>FPG: 7.2 mmol/l (130 mg/dl)</a:t>
            </a:r>
          </a:p>
          <a:p>
            <a:pPr marL="0" indent="0" defTabSz="1625620">
              <a:spcBef>
                <a:spcPts val="1000"/>
              </a:spcBef>
              <a:buNone/>
              <a:tabLst>
                <a:tab pos="3293575" algn="l"/>
              </a:tabLst>
              <a:defRPr/>
            </a:pPr>
            <a:r>
              <a:rPr lang="en-GB" sz="1800" dirty="0">
                <a:solidFill>
                  <a:srgbClr val="000000"/>
                </a:solidFill>
                <a:latin typeface="Calibri"/>
              </a:rPr>
              <a:t>HbA1c: 7.4% (57 mmol/mol)</a:t>
            </a:r>
          </a:p>
          <a:p>
            <a:pPr marL="0" indent="0" defTabSz="1625620">
              <a:spcBef>
                <a:spcPts val="1000"/>
              </a:spcBef>
              <a:buNone/>
              <a:tabLst>
                <a:tab pos="3293575" algn="l"/>
              </a:tabLst>
              <a:defRPr/>
            </a:pPr>
            <a:r>
              <a:rPr lang="en-GB" sz="1800" dirty="0">
                <a:solidFill>
                  <a:srgbClr val="000000"/>
                </a:solidFill>
                <a:latin typeface="Calibri"/>
              </a:rPr>
              <a:t>LDL-cholesterol: 2.9 mmol/l (112 mg/dl)</a:t>
            </a:r>
          </a:p>
          <a:p>
            <a:pPr marL="0" indent="0" defTabSz="1625620">
              <a:spcBef>
                <a:spcPts val="1000"/>
              </a:spcBef>
              <a:buNone/>
              <a:tabLst>
                <a:tab pos="3293575" algn="l"/>
              </a:tabLst>
              <a:defRPr/>
            </a:pPr>
            <a:r>
              <a:rPr lang="en-GB" sz="1800" dirty="0">
                <a:solidFill>
                  <a:srgbClr val="000000"/>
                </a:solidFill>
                <a:latin typeface="Calibri"/>
              </a:rPr>
              <a:t>HDL-cholesterol: 1.3 mmol/l (50 mg/dl)</a:t>
            </a:r>
          </a:p>
          <a:p>
            <a:pPr marL="0" indent="0" defTabSz="1625620">
              <a:spcBef>
                <a:spcPts val="1000"/>
              </a:spcBef>
              <a:buNone/>
              <a:tabLst>
                <a:tab pos="3293575" algn="l"/>
              </a:tabLst>
              <a:defRPr/>
            </a:pPr>
            <a:r>
              <a:rPr lang="en-GB" sz="1800" dirty="0">
                <a:solidFill>
                  <a:srgbClr val="000000"/>
                </a:solidFill>
                <a:latin typeface="Calibri"/>
              </a:rPr>
              <a:t>Triglycerides: 1.7 mmol/l (151 mg/dl)</a:t>
            </a:r>
          </a:p>
          <a:p>
            <a:pPr marL="0" indent="0" defTabSz="1625620">
              <a:spcBef>
                <a:spcPts val="1000"/>
              </a:spcBef>
              <a:buNone/>
              <a:tabLst>
                <a:tab pos="3293575" algn="l"/>
              </a:tabLst>
              <a:defRPr/>
            </a:pPr>
            <a:r>
              <a:rPr lang="en-GB" sz="1800" dirty="0">
                <a:solidFill>
                  <a:srgbClr val="000000"/>
                </a:solidFill>
                <a:latin typeface="Calibri"/>
              </a:rPr>
              <a:t>BP: 136/79 mmHg</a:t>
            </a:r>
          </a:p>
          <a:p>
            <a:pPr marL="0" indent="0" defTabSz="1625620">
              <a:spcBef>
                <a:spcPts val="1000"/>
              </a:spcBef>
              <a:buNone/>
              <a:tabLst>
                <a:tab pos="3293575" algn="l"/>
              </a:tabLst>
              <a:defRPr/>
            </a:pPr>
            <a:r>
              <a:rPr lang="en-GB" sz="1800" dirty="0">
                <a:solidFill>
                  <a:srgbClr val="000000"/>
                </a:solidFill>
                <a:latin typeface="Calibri"/>
              </a:rPr>
              <a:t>Waist circumference: 107 cm</a:t>
            </a:r>
          </a:p>
          <a:p>
            <a:pPr marL="0" indent="0" defTabSz="1625620">
              <a:spcBef>
                <a:spcPts val="1000"/>
              </a:spcBef>
              <a:buNone/>
              <a:tabLst>
                <a:tab pos="3293575" algn="l"/>
              </a:tabLst>
              <a:defRPr/>
            </a:pPr>
            <a:r>
              <a:rPr lang="en-GB" sz="1800" dirty="0">
                <a:solidFill>
                  <a:srgbClr val="000000"/>
                </a:solidFill>
                <a:latin typeface="Calibri"/>
              </a:rPr>
              <a:t>Height: 181 cm</a:t>
            </a:r>
          </a:p>
          <a:p>
            <a:pPr marL="0" indent="0" defTabSz="1625620">
              <a:spcBef>
                <a:spcPts val="1000"/>
              </a:spcBef>
              <a:buNone/>
              <a:tabLst>
                <a:tab pos="3293575" algn="l"/>
              </a:tabLst>
              <a:defRPr/>
            </a:pPr>
            <a:r>
              <a:rPr lang="en-GB" sz="1800" dirty="0">
                <a:solidFill>
                  <a:srgbClr val="000000"/>
                </a:solidFill>
                <a:latin typeface="Calibri"/>
              </a:rPr>
              <a:t>Weight: 108 kg</a:t>
            </a:r>
          </a:p>
          <a:p>
            <a:pPr marL="0" indent="0" defTabSz="1625620">
              <a:spcBef>
                <a:spcPts val="1000"/>
              </a:spcBef>
              <a:buNone/>
              <a:tabLst>
                <a:tab pos="3293575" algn="l"/>
              </a:tabLst>
              <a:defRPr/>
            </a:pPr>
            <a:r>
              <a:rPr lang="en-GB" sz="1800" dirty="0">
                <a:solidFill>
                  <a:srgbClr val="000000"/>
                </a:solidFill>
                <a:latin typeface="Calibri"/>
              </a:rPr>
              <a:t>BMI: 33.0 kg/m</a:t>
            </a:r>
            <a:r>
              <a:rPr lang="en-GB" sz="1800" baseline="30000" dirty="0">
                <a:solidFill>
                  <a:srgbClr val="000000"/>
                </a:solidFill>
                <a:latin typeface="Calibri"/>
              </a:rPr>
              <a:t>2</a:t>
            </a:r>
          </a:p>
        </p:txBody>
      </p:sp>
      <p:sp>
        <p:nvSpPr>
          <p:cNvPr id="6" name="Rectangle 5">
            <a:extLst>
              <a:ext uri="{FF2B5EF4-FFF2-40B4-BE49-F238E27FC236}">
                <a16:creationId xmlns:a16="http://schemas.microsoft.com/office/drawing/2014/main" id="{786D6426-A1FC-4A9D-8150-55319B817FD9}"/>
              </a:ext>
            </a:extLst>
          </p:cNvPr>
          <p:cNvSpPr/>
          <p:nvPr/>
        </p:nvSpPr>
        <p:spPr>
          <a:xfrm>
            <a:off x="838200" y="5214731"/>
            <a:ext cx="5658853" cy="1541216"/>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34">
              <a:spcBef>
                <a:spcPts val="1200"/>
              </a:spcBef>
              <a:buClr>
                <a:srgbClr val="662483"/>
              </a:buClr>
              <a:defRPr/>
            </a:pPr>
            <a:r>
              <a:rPr lang="en-GB" b="1" dirty="0">
                <a:solidFill>
                  <a:srgbClr val="000000"/>
                </a:solidFill>
                <a:latin typeface="Calibri"/>
              </a:rPr>
              <a:t>Current medication and targets </a:t>
            </a:r>
          </a:p>
          <a:p>
            <a:pPr marL="266711" indent="-266711" defTabSz="914434">
              <a:spcBef>
                <a:spcPts val="1200"/>
              </a:spcBef>
              <a:buClr>
                <a:srgbClr val="662483"/>
              </a:buClr>
              <a:buFont typeface="Arial" panose="020B0604020202020204" pitchFamily="34" charset="0"/>
              <a:buChar char="•"/>
              <a:defRPr/>
            </a:pPr>
            <a:r>
              <a:rPr lang="en-US" dirty="0">
                <a:solidFill>
                  <a:srgbClr val="000000"/>
                </a:solidFill>
                <a:latin typeface="Calibri"/>
              </a:rPr>
              <a:t>Metformin 2000 mg/day</a:t>
            </a:r>
          </a:p>
          <a:p>
            <a:pPr marL="266711" indent="-266711" defTabSz="914434">
              <a:spcBef>
                <a:spcPts val="1200"/>
              </a:spcBef>
              <a:buClr>
                <a:srgbClr val="662483"/>
              </a:buClr>
              <a:buFont typeface="Arial" panose="020B0604020202020204" pitchFamily="34" charset="0"/>
              <a:buChar char="•"/>
              <a:defRPr/>
            </a:pPr>
            <a:r>
              <a:rPr lang="en-US" dirty="0">
                <a:solidFill>
                  <a:srgbClr val="000000"/>
                </a:solidFill>
                <a:latin typeface="Calibri"/>
              </a:rPr>
              <a:t>Gliclazide 160 mg/day</a:t>
            </a:r>
          </a:p>
          <a:p>
            <a:pPr marL="266711" indent="-266711" defTabSz="914434">
              <a:spcBef>
                <a:spcPts val="1200"/>
              </a:spcBef>
              <a:buClr>
                <a:srgbClr val="662483"/>
              </a:buClr>
              <a:buFont typeface="Arial" panose="020B0604020202020204" pitchFamily="34" charset="0"/>
              <a:buChar char="•"/>
              <a:defRPr/>
            </a:pPr>
            <a:r>
              <a:rPr lang="en-US" dirty="0" err="1">
                <a:solidFill>
                  <a:srgbClr val="000000"/>
                </a:solidFill>
                <a:latin typeface="Calibri"/>
              </a:rPr>
              <a:t>Glycaemic</a:t>
            </a:r>
            <a:r>
              <a:rPr lang="en-US" dirty="0">
                <a:solidFill>
                  <a:srgbClr val="000000"/>
                </a:solidFill>
                <a:latin typeface="Calibri"/>
              </a:rPr>
              <a:t> target: FPG &lt;7.0 mmol/l</a:t>
            </a:r>
          </a:p>
        </p:txBody>
      </p:sp>
    </p:spTree>
    <p:custDataLst>
      <p:tags r:id="rId1"/>
    </p:custDataLst>
    <p:extLst>
      <p:ext uri="{BB962C8B-B14F-4D97-AF65-F5344CB8AC3E}">
        <p14:creationId xmlns:p14="http://schemas.microsoft.com/office/powerpoint/2010/main" val="2810965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A346-D56D-D15D-FD02-C26BDC746A08}"/>
              </a:ext>
            </a:extLst>
          </p:cNvPr>
          <p:cNvSpPr>
            <a:spLocks noGrp="1"/>
          </p:cNvSpPr>
          <p:nvPr>
            <p:ph type="title"/>
          </p:nvPr>
        </p:nvSpPr>
        <p:spPr/>
        <p:txBody>
          <a:bodyPr/>
          <a:lstStyle/>
          <a:p>
            <a:r>
              <a:rPr lang="en-US" dirty="0"/>
              <a:t>Therapy adjustments</a:t>
            </a:r>
          </a:p>
        </p:txBody>
      </p:sp>
      <p:sp>
        <p:nvSpPr>
          <p:cNvPr id="3" name="Content Placeholder 2">
            <a:extLst>
              <a:ext uri="{FF2B5EF4-FFF2-40B4-BE49-F238E27FC236}">
                <a16:creationId xmlns:a16="http://schemas.microsoft.com/office/drawing/2014/main" id="{D5A794EC-6E73-58CF-56D3-474127EA0DE3}"/>
              </a:ext>
            </a:extLst>
          </p:cNvPr>
          <p:cNvSpPr>
            <a:spLocks noGrp="1"/>
          </p:cNvSpPr>
          <p:nvPr>
            <p:ph idx="1"/>
          </p:nvPr>
        </p:nvSpPr>
        <p:spPr>
          <a:xfrm>
            <a:off x="651188" y="1825625"/>
            <a:ext cx="10702612" cy="692107"/>
          </a:xfrm>
        </p:spPr>
        <p:txBody>
          <a:bodyPr/>
          <a:lstStyle/>
          <a:p>
            <a:pPr marL="0" indent="0">
              <a:buNone/>
            </a:pPr>
            <a:r>
              <a:rPr lang="en-US" dirty="0"/>
              <a:t>Q1. </a:t>
            </a:r>
            <a:r>
              <a:rPr lang="en-GB" dirty="0"/>
              <a:t>Imani’s fasting blood glucose value is 7.2 mmol/l (130 mg/dl) which is slightly higher than his target of &lt;7.0 mmol/l (126 mg/dl). Would you make any changes to his medication at this time?</a:t>
            </a:r>
            <a:endParaRPr lang="en-US" dirty="0"/>
          </a:p>
        </p:txBody>
      </p:sp>
      <p:sp>
        <p:nvSpPr>
          <p:cNvPr id="4" name="Speech Bubble: Rectangle 3">
            <a:extLst>
              <a:ext uri="{FF2B5EF4-FFF2-40B4-BE49-F238E27FC236}">
                <a16:creationId xmlns:a16="http://schemas.microsoft.com/office/drawing/2014/main" id="{38C225BD-7372-849A-C51F-5C74CBA6E848}"/>
              </a:ext>
            </a:extLst>
          </p:cNvPr>
          <p:cNvSpPr/>
          <p:nvPr/>
        </p:nvSpPr>
        <p:spPr>
          <a:xfrm>
            <a:off x="651188" y="4441100"/>
            <a:ext cx="2371725" cy="2137500"/>
          </a:xfrm>
          <a:prstGeom prst="wedgeRectCallout">
            <a:avLst>
              <a:gd name="adj1" fmla="val 21058"/>
              <a:gd name="adj2" fmla="val -6250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correct. Imani is close to achieving his glycaemic target and there are a several lifestyle factors that are likely contributing to suboptimal management that can be address prior to therapy adjustments.</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Continue to the next question.</a:t>
            </a:r>
          </a:p>
        </p:txBody>
      </p:sp>
      <p:sp>
        <p:nvSpPr>
          <p:cNvPr id="5" name="Speech Bubble: Rectangle 4">
            <a:extLst>
              <a:ext uri="{FF2B5EF4-FFF2-40B4-BE49-F238E27FC236}">
                <a16:creationId xmlns:a16="http://schemas.microsoft.com/office/drawing/2014/main" id="{F07547A5-0350-F6FF-FFEF-15847A59A739}"/>
              </a:ext>
            </a:extLst>
          </p:cNvPr>
          <p:cNvSpPr/>
          <p:nvPr/>
        </p:nvSpPr>
        <p:spPr>
          <a:xfrm>
            <a:off x="3454100" y="4441091"/>
            <a:ext cx="2371725" cy="2137500"/>
          </a:xfrm>
          <a:prstGeom prst="wedgeRectCallout">
            <a:avLst>
              <a:gd name="adj1" fmla="val 21058"/>
              <a:gd name="adj2" fmla="val -640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2000 mg/day metformin and 160 mg/day gliclazide is the maximum daily dose.</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6" name="Speech Bubble: Rectangle 5">
            <a:extLst>
              <a:ext uri="{FF2B5EF4-FFF2-40B4-BE49-F238E27FC236}">
                <a16:creationId xmlns:a16="http://schemas.microsoft.com/office/drawing/2014/main" id="{E0BFB768-BC96-6C2F-CF24-C9DA9D30ABF9}"/>
              </a:ext>
            </a:extLst>
          </p:cNvPr>
          <p:cNvSpPr/>
          <p:nvPr/>
        </p:nvSpPr>
        <p:spPr>
          <a:xfrm>
            <a:off x="6257012" y="4441092"/>
            <a:ext cx="2371725" cy="2137511"/>
          </a:xfrm>
          <a:prstGeom prst="wedgeRectCallout">
            <a:avLst>
              <a:gd name="adj1" fmla="val 21058"/>
              <a:gd name="adj2" fmla="val -6556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Imani has not achieved his glycaemic target with oral therapies at this time. Previously he has achieved his target. Insulin could be considered at this time, but lifestyle changes could be tried first.</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7" name="Speech Bubble: Rectangle 6">
            <a:extLst>
              <a:ext uri="{FF2B5EF4-FFF2-40B4-BE49-F238E27FC236}">
                <a16:creationId xmlns:a16="http://schemas.microsoft.com/office/drawing/2014/main" id="{89B74EF4-283D-1A43-C175-5CEFACBB4E46}"/>
              </a:ext>
            </a:extLst>
          </p:cNvPr>
          <p:cNvSpPr/>
          <p:nvPr/>
        </p:nvSpPr>
        <p:spPr>
          <a:xfrm>
            <a:off x="9059921" y="4441088"/>
            <a:ext cx="2371725" cy="2137510"/>
          </a:xfrm>
          <a:prstGeom prst="wedgeRectCallout">
            <a:avLst>
              <a:gd name="adj1" fmla="val 20316"/>
              <a:gd name="adj2" fmla="val -645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Imani does not meet the criteria for treatment for referral to higher levels of care at this time.</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9" name="TextBox 8">
            <a:extLst>
              <a:ext uri="{FF2B5EF4-FFF2-40B4-BE49-F238E27FC236}">
                <a16:creationId xmlns:a16="http://schemas.microsoft.com/office/drawing/2014/main" id="{C53CA45E-0DC8-363A-408A-878FA66A0731}"/>
              </a:ext>
            </a:extLst>
          </p:cNvPr>
          <p:cNvSpPr txBox="1"/>
          <p:nvPr/>
        </p:nvSpPr>
        <p:spPr>
          <a:xfrm>
            <a:off x="6257012" y="2764023"/>
            <a:ext cx="2371722" cy="276999"/>
          </a:xfrm>
          <a:prstGeom prst="rect">
            <a:avLst/>
          </a:prstGeom>
          <a:noFill/>
        </p:spPr>
        <p:txBody>
          <a:bodyPr wrap="square">
            <a:spAutoFit/>
          </a:bodyPr>
          <a:lstStyle/>
          <a:p>
            <a:r>
              <a:rPr lang="en-GB" sz="1200" dirty="0">
                <a:solidFill>
                  <a:schemeClr val="accent1"/>
                </a:solidFill>
              </a:rPr>
              <a:t>Initiate treatment with NPH insulin</a:t>
            </a:r>
            <a:endParaRPr lang="en-US" sz="1200" dirty="0">
              <a:solidFill>
                <a:schemeClr val="accent1"/>
              </a:solidFill>
            </a:endParaRPr>
          </a:p>
        </p:txBody>
      </p:sp>
      <p:sp>
        <p:nvSpPr>
          <p:cNvPr id="11" name="TextBox 10">
            <a:extLst>
              <a:ext uri="{FF2B5EF4-FFF2-40B4-BE49-F238E27FC236}">
                <a16:creationId xmlns:a16="http://schemas.microsoft.com/office/drawing/2014/main" id="{03F1FA40-DB8E-A6E8-B2A8-67CAFBA2786D}"/>
              </a:ext>
            </a:extLst>
          </p:cNvPr>
          <p:cNvSpPr txBox="1"/>
          <p:nvPr/>
        </p:nvSpPr>
        <p:spPr>
          <a:xfrm>
            <a:off x="9059921" y="2757760"/>
            <a:ext cx="2371722" cy="276999"/>
          </a:xfrm>
          <a:prstGeom prst="rect">
            <a:avLst/>
          </a:prstGeom>
          <a:noFill/>
        </p:spPr>
        <p:txBody>
          <a:bodyPr wrap="square">
            <a:spAutoFit/>
          </a:bodyPr>
          <a:lstStyle/>
          <a:p>
            <a:r>
              <a:rPr lang="en-GB" sz="1200" dirty="0">
                <a:solidFill>
                  <a:schemeClr val="accent1"/>
                </a:solidFill>
              </a:rPr>
              <a:t>Refer Imani to higher levels of care</a:t>
            </a:r>
            <a:endParaRPr lang="en-US" sz="1200" dirty="0">
              <a:solidFill>
                <a:schemeClr val="accent1"/>
              </a:solidFill>
            </a:endParaRPr>
          </a:p>
        </p:txBody>
      </p:sp>
      <p:sp>
        <p:nvSpPr>
          <p:cNvPr id="13" name="TextBox 12">
            <a:extLst>
              <a:ext uri="{FF2B5EF4-FFF2-40B4-BE49-F238E27FC236}">
                <a16:creationId xmlns:a16="http://schemas.microsoft.com/office/drawing/2014/main" id="{B49BE764-8FCC-A88C-5DFE-43797F79796D}"/>
              </a:ext>
            </a:extLst>
          </p:cNvPr>
          <p:cNvSpPr txBox="1"/>
          <p:nvPr/>
        </p:nvSpPr>
        <p:spPr>
          <a:xfrm>
            <a:off x="3454100" y="2764023"/>
            <a:ext cx="2371722" cy="646331"/>
          </a:xfrm>
          <a:prstGeom prst="rect">
            <a:avLst/>
          </a:prstGeom>
          <a:noFill/>
        </p:spPr>
        <p:txBody>
          <a:bodyPr wrap="square">
            <a:spAutoFit/>
          </a:bodyPr>
          <a:lstStyle/>
          <a:p>
            <a:r>
              <a:rPr lang="en-GB" sz="1200" dirty="0">
                <a:solidFill>
                  <a:schemeClr val="accent1"/>
                </a:solidFill>
              </a:rPr>
              <a:t>Increase dose of metformin to 3000 mg/day and gliclazide to 240 mg/day</a:t>
            </a:r>
            <a:endParaRPr lang="en-US" sz="1200" dirty="0">
              <a:solidFill>
                <a:schemeClr val="accent1"/>
              </a:solidFill>
            </a:endParaRPr>
          </a:p>
        </p:txBody>
      </p:sp>
      <p:sp>
        <p:nvSpPr>
          <p:cNvPr id="15" name="TextBox 14">
            <a:extLst>
              <a:ext uri="{FF2B5EF4-FFF2-40B4-BE49-F238E27FC236}">
                <a16:creationId xmlns:a16="http://schemas.microsoft.com/office/drawing/2014/main" id="{D705BA29-BB66-1E65-A878-E870360279DB}"/>
              </a:ext>
            </a:extLst>
          </p:cNvPr>
          <p:cNvSpPr txBox="1"/>
          <p:nvPr/>
        </p:nvSpPr>
        <p:spPr>
          <a:xfrm>
            <a:off x="651188" y="2757760"/>
            <a:ext cx="2371725" cy="1569660"/>
          </a:xfrm>
          <a:prstGeom prst="rect">
            <a:avLst/>
          </a:prstGeom>
          <a:noFill/>
        </p:spPr>
        <p:txBody>
          <a:bodyPr wrap="square">
            <a:spAutoFit/>
          </a:bodyPr>
          <a:lstStyle/>
          <a:p>
            <a:r>
              <a:rPr lang="en-GB" sz="1200" dirty="0">
                <a:solidFill>
                  <a:schemeClr val="accent6"/>
                </a:solidFill>
              </a:rPr>
              <a:t>Explore Imani’s reported lifestyle changes more closely then discuss the importance of a healthy lifestyle in diabetes management. Together, you and Imani decide to focus on lifestyle changes at this time and review medication in 3 months</a:t>
            </a:r>
            <a:endParaRPr lang="en-US" sz="1200" dirty="0">
              <a:solidFill>
                <a:schemeClr val="accent6"/>
              </a:solidFill>
            </a:endParaRPr>
          </a:p>
        </p:txBody>
      </p:sp>
    </p:spTree>
    <p:custDataLst>
      <p:tags r:id="rId1"/>
    </p:custDataLst>
    <p:extLst>
      <p:ext uri="{BB962C8B-B14F-4D97-AF65-F5344CB8AC3E}">
        <p14:creationId xmlns:p14="http://schemas.microsoft.com/office/powerpoint/2010/main" val="3070901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AF61A-1A9F-325C-48BD-8D1CC0A4D676}"/>
              </a:ext>
            </a:extLst>
          </p:cNvPr>
          <p:cNvSpPr>
            <a:spLocks noGrp="1"/>
          </p:cNvSpPr>
          <p:nvPr>
            <p:ph type="title"/>
          </p:nvPr>
        </p:nvSpPr>
        <p:spPr/>
        <p:txBody>
          <a:bodyPr/>
          <a:lstStyle/>
          <a:p>
            <a:r>
              <a:rPr lang="en-US" dirty="0"/>
              <a:t>Dietary modification</a:t>
            </a:r>
          </a:p>
        </p:txBody>
      </p:sp>
      <p:sp>
        <p:nvSpPr>
          <p:cNvPr id="3" name="Content Placeholder 2">
            <a:extLst>
              <a:ext uri="{FF2B5EF4-FFF2-40B4-BE49-F238E27FC236}">
                <a16:creationId xmlns:a16="http://schemas.microsoft.com/office/drawing/2014/main" id="{8B7B8F8A-F951-43E8-E3A5-C29A70044905}"/>
              </a:ext>
            </a:extLst>
          </p:cNvPr>
          <p:cNvSpPr>
            <a:spLocks noGrp="1"/>
          </p:cNvSpPr>
          <p:nvPr>
            <p:ph idx="1"/>
          </p:nvPr>
        </p:nvSpPr>
        <p:spPr>
          <a:xfrm>
            <a:off x="651188" y="1827823"/>
            <a:ext cx="10702612" cy="879997"/>
          </a:xfrm>
        </p:spPr>
        <p:txBody>
          <a:bodyPr/>
          <a:lstStyle/>
          <a:p>
            <a:pPr marL="0" indent="0">
              <a:buNone/>
            </a:pPr>
            <a:r>
              <a:rPr lang="en-US" dirty="0"/>
              <a:t>Q2. </a:t>
            </a:r>
            <a:r>
              <a:rPr lang="en-GB" dirty="0"/>
              <a:t>Imani mentions that his diet worsened when his children left home. He is concerned about his weight and meets the WHO definition for obesity. He and his wife now snack more often, usually eat high carbohydrate meals and regularly consume sugar-sweetened drinks. What dietary recommendations would you make?</a:t>
            </a:r>
            <a:endParaRPr lang="en-US" dirty="0"/>
          </a:p>
        </p:txBody>
      </p:sp>
      <p:sp>
        <p:nvSpPr>
          <p:cNvPr id="4" name="Speech Bubble: Rectangle 3">
            <a:extLst>
              <a:ext uri="{FF2B5EF4-FFF2-40B4-BE49-F238E27FC236}">
                <a16:creationId xmlns:a16="http://schemas.microsoft.com/office/drawing/2014/main" id="{D27BCAAF-8DC6-6CC1-A3E9-9A8270445A3F}"/>
              </a:ext>
            </a:extLst>
          </p:cNvPr>
          <p:cNvSpPr/>
          <p:nvPr/>
        </p:nvSpPr>
        <p:spPr>
          <a:xfrm>
            <a:off x="651188" y="4590178"/>
            <a:ext cx="2371725" cy="2137500"/>
          </a:xfrm>
          <a:prstGeom prst="wedgeRectCallout">
            <a:avLst>
              <a:gd name="adj1" fmla="val 21058"/>
              <a:gd name="adj2" fmla="val -625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Although Imani is close to achieving his glycaemic target, he mentions his diet worsening and meets the criteria for obesity so should be offered support with weight management.</a:t>
            </a:r>
          </a:p>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5" name="Speech Bubble: Rectangle 4">
            <a:extLst>
              <a:ext uri="{FF2B5EF4-FFF2-40B4-BE49-F238E27FC236}">
                <a16:creationId xmlns:a16="http://schemas.microsoft.com/office/drawing/2014/main" id="{35A10C5D-DAE2-9AE7-6FB8-7C3DF85EB5C0}"/>
              </a:ext>
            </a:extLst>
          </p:cNvPr>
          <p:cNvSpPr/>
          <p:nvPr/>
        </p:nvSpPr>
        <p:spPr>
          <a:xfrm>
            <a:off x="3454100" y="4590178"/>
            <a:ext cx="2371725" cy="2137500"/>
          </a:xfrm>
          <a:prstGeom prst="wedgeRectCallout">
            <a:avLst>
              <a:gd name="adj1" fmla="val 21058"/>
              <a:gd name="adj2" fmla="val -6403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correct. Imani should be reminded or informed of the benefits of even modest weight loss and supported to achieve this. Data suggest personalised, achievable goals are associated with better long-term outcomes.</a:t>
            </a:r>
          </a:p>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Continue to the next question.</a:t>
            </a:r>
          </a:p>
        </p:txBody>
      </p:sp>
      <p:sp>
        <p:nvSpPr>
          <p:cNvPr id="6" name="Speech Bubble: Rectangle 5">
            <a:extLst>
              <a:ext uri="{FF2B5EF4-FFF2-40B4-BE49-F238E27FC236}">
                <a16:creationId xmlns:a16="http://schemas.microsoft.com/office/drawing/2014/main" id="{8E79D2EF-CD68-F16C-3B2C-6413AB0E4EA8}"/>
              </a:ext>
            </a:extLst>
          </p:cNvPr>
          <p:cNvSpPr/>
          <p:nvPr/>
        </p:nvSpPr>
        <p:spPr>
          <a:xfrm>
            <a:off x="6257012" y="4590177"/>
            <a:ext cx="2371725" cy="2137511"/>
          </a:xfrm>
          <a:prstGeom prst="wedgeRectCallout">
            <a:avLst>
              <a:gd name="adj1" fmla="val 21058"/>
              <a:gd name="adj2" fmla="val -6556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Although Imani should be reminded or informed of the benefits of even modest weight loss and supported to achieve this, data suggest personalised, achievable goals are associated with better long-term outcomes.</a:t>
            </a:r>
          </a:p>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7" name="Speech Bubble: Rectangle 6">
            <a:extLst>
              <a:ext uri="{FF2B5EF4-FFF2-40B4-BE49-F238E27FC236}">
                <a16:creationId xmlns:a16="http://schemas.microsoft.com/office/drawing/2014/main" id="{7CC307C9-B1B2-8FD0-D116-197B7379EC81}"/>
              </a:ext>
            </a:extLst>
          </p:cNvPr>
          <p:cNvSpPr/>
          <p:nvPr/>
        </p:nvSpPr>
        <p:spPr>
          <a:xfrm>
            <a:off x="9059921" y="4590173"/>
            <a:ext cx="2371725" cy="2137510"/>
          </a:xfrm>
          <a:prstGeom prst="wedgeRectCallout">
            <a:avLst>
              <a:gd name="adj1" fmla="val 20316"/>
              <a:gd name="adj2" fmla="val -645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Imani should be encouraged to stop drinking sugar-sweetened drinks but he is likely to also need further support with his diet.</a:t>
            </a:r>
          </a:p>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9" name="TextBox 8">
            <a:extLst>
              <a:ext uri="{FF2B5EF4-FFF2-40B4-BE49-F238E27FC236}">
                <a16:creationId xmlns:a16="http://schemas.microsoft.com/office/drawing/2014/main" id="{401AC2C4-EC5A-483F-12B5-5DBD3999C285}"/>
              </a:ext>
            </a:extLst>
          </p:cNvPr>
          <p:cNvSpPr txBox="1"/>
          <p:nvPr/>
        </p:nvSpPr>
        <p:spPr>
          <a:xfrm>
            <a:off x="651188" y="2810189"/>
            <a:ext cx="2366396" cy="523220"/>
          </a:xfrm>
          <a:prstGeom prst="rect">
            <a:avLst/>
          </a:prstGeom>
          <a:noFill/>
        </p:spPr>
        <p:txBody>
          <a:bodyPr wrap="square">
            <a:spAutoFit/>
          </a:bodyPr>
          <a:lstStyle/>
          <a:p>
            <a:r>
              <a:rPr lang="en-GB" sz="1400" dirty="0">
                <a:solidFill>
                  <a:schemeClr val="accent1"/>
                </a:solidFill>
              </a:rPr>
              <a:t>No changes, Imani is close to meeting his glycaemic target</a:t>
            </a:r>
            <a:endParaRPr lang="en-US" sz="1400" dirty="0">
              <a:solidFill>
                <a:schemeClr val="accent1"/>
              </a:solidFill>
            </a:endParaRPr>
          </a:p>
        </p:txBody>
      </p:sp>
      <p:sp>
        <p:nvSpPr>
          <p:cNvPr id="11" name="TextBox 10">
            <a:extLst>
              <a:ext uri="{FF2B5EF4-FFF2-40B4-BE49-F238E27FC236}">
                <a16:creationId xmlns:a16="http://schemas.microsoft.com/office/drawing/2014/main" id="{05803021-FFC1-DA26-0B4D-092A0B70F4A2}"/>
              </a:ext>
            </a:extLst>
          </p:cNvPr>
          <p:cNvSpPr txBox="1"/>
          <p:nvPr/>
        </p:nvSpPr>
        <p:spPr>
          <a:xfrm>
            <a:off x="6257012" y="2810189"/>
            <a:ext cx="2371725" cy="1169551"/>
          </a:xfrm>
          <a:prstGeom prst="rect">
            <a:avLst/>
          </a:prstGeom>
          <a:noFill/>
        </p:spPr>
        <p:txBody>
          <a:bodyPr wrap="square">
            <a:spAutoFit/>
          </a:bodyPr>
          <a:lstStyle/>
          <a:p>
            <a:r>
              <a:rPr lang="en-GB" sz="1400" dirty="0">
                <a:solidFill>
                  <a:schemeClr val="accent1"/>
                </a:solidFill>
              </a:rPr>
              <a:t>Discuss the benefits of modest weight loss and recommend Imani starts a very-low-calorie-diet with a set meal plan</a:t>
            </a:r>
            <a:endParaRPr lang="en-US" sz="1400" dirty="0">
              <a:solidFill>
                <a:schemeClr val="accent1"/>
              </a:solidFill>
            </a:endParaRPr>
          </a:p>
        </p:txBody>
      </p:sp>
      <p:sp>
        <p:nvSpPr>
          <p:cNvPr id="13" name="TextBox 12">
            <a:extLst>
              <a:ext uri="{FF2B5EF4-FFF2-40B4-BE49-F238E27FC236}">
                <a16:creationId xmlns:a16="http://schemas.microsoft.com/office/drawing/2014/main" id="{A7A0E73B-98D7-0F07-094A-463DFEFC69A6}"/>
              </a:ext>
            </a:extLst>
          </p:cNvPr>
          <p:cNvSpPr txBox="1"/>
          <p:nvPr/>
        </p:nvSpPr>
        <p:spPr>
          <a:xfrm>
            <a:off x="9065253" y="2810189"/>
            <a:ext cx="2366393" cy="1384995"/>
          </a:xfrm>
          <a:prstGeom prst="rect">
            <a:avLst/>
          </a:prstGeom>
          <a:noFill/>
        </p:spPr>
        <p:txBody>
          <a:bodyPr wrap="square">
            <a:spAutoFit/>
          </a:bodyPr>
          <a:lstStyle/>
          <a:p>
            <a:r>
              <a:rPr lang="en-GB" sz="1400" dirty="0">
                <a:solidFill>
                  <a:schemeClr val="accent1"/>
                </a:solidFill>
              </a:rPr>
              <a:t>Suggest to Imani that the only change he needs to make is to stop drinking sugar-sweetened drinks as these cause significant fluctuations in blood glucose values</a:t>
            </a:r>
            <a:endParaRPr lang="en-US" sz="1400" dirty="0">
              <a:solidFill>
                <a:schemeClr val="accent1"/>
              </a:solidFill>
            </a:endParaRPr>
          </a:p>
        </p:txBody>
      </p:sp>
      <p:sp>
        <p:nvSpPr>
          <p:cNvPr id="15" name="TextBox 14">
            <a:extLst>
              <a:ext uri="{FF2B5EF4-FFF2-40B4-BE49-F238E27FC236}">
                <a16:creationId xmlns:a16="http://schemas.microsoft.com/office/drawing/2014/main" id="{E0EAACE6-0A13-341D-D55D-0E82A5BD5FD3}"/>
              </a:ext>
            </a:extLst>
          </p:cNvPr>
          <p:cNvSpPr txBox="1"/>
          <p:nvPr/>
        </p:nvSpPr>
        <p:spPr>
          <a:xfrm>
            <a:off x="3454100" y="2810189"/>
            <a:ext cx="2366396" cy="1569660"/>
          </a:xfrm>
          <a:prstGeom prst="rect">
            <a:avLst/>
          </a:prstGeom>
          <a:noFill/>
        </p:spPr>
        <p:txBody>
          <a:bodyPr wrap="square">
            <a:spAutoFit/>
          </a:bodyPr>
          <a:lstStyle/>
          <a:p>
            <a:r>
              <a:rPr lang="en-GB" sz="1200" dirty="0">
                <a:solidFill>
                  <a:schemeClr val="accent6"/>
                </a:solidFill>
                <a:latin typeface="Segoe UI" panose="020B0502040204020203" pitchFamily="34" charset="0"/>
              </a:rPr>
              <a:t>Work with Imani to make personalised changes to diet that will help to control his glycaemia and support weight loss (e.g. reducing carbohydrate intake, swapping unhealthy snacks for fruit or vegetables, lowering intake of saturated fat)</a:t>
            </a:r>
            <a:endParaRPr lang="en-US" sz="1050" dirty="0">
              <a:solidFill>
                <a:schemeClr val="accent6"/>
              </a:solidFill>
            </a:endParaRPr>
          </a:p>
        </p:txBody>
      </p:sp>
    </p:spTree>
    <p:custDataLst>
      <p:tags r:id="rId1"/>
    </p:custDataLst>
    <p:extLst>
      <p:ext uri="{BB962C8B-B14F-4D97-AF65-F5344CB8AC3E}">
        <p14:creationId xmlns:p14="http://schemas.microsoft.com/office/powerpoint/2010/main" val="14171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CE0FF-CBD3-55C3-BFF8-92A8A310905D}"/>
              </a:ext>
            </a:extLst>
          </p:cNvPr>
          <p:cNvSpPr>
            <a:spLocks noGrp="1"/>
          </p:cNvSpPr>
          <p:nvPr>
            <p:ph type="title"/>
          </p:nvPr>
        </p:nvSpPr>
        <p:spPr/>
        <p:txBody>
          <a:bodyPr/>
          <a:lstStyle/>
          <a:p>
            <a:r>
              <a:rPr lang="en-US" dirty="0"/>
              <a:t>Physical activity</a:t>
            </a:r>
          </a:p>
        </p:txBody>
      </p:sp>
      <p:sp>
        <p:nvSpPr>
          <p:cNvPr id="3" name="Content Placeholder 2">
            <a:extLst>
              <a:ext uri="{FF2B5EF4-FFF2-40B4-BE49-F238E27FC236}">
                <a16:creationId xmlns:a16="http://schemas.microsoft.com/office/drawing/2014/main" id="{88385251-8385-7938-088F-D3AB6BF7E250}"/>
              </a:ext>
            </a:extLst>
          </p:cNvPr>
          <p:cNvSpPr>
            <a:spLocks noGrp="1"/>
          </p:cNvSpPr>
          <p:nvPr>
            <p:ph idx="1"/>
          </p:nvPr>
        </p:nvSpPr>
        <p:spPr>
          <a:xfrm>
            <a:off x="651188" y="1825625"/>
            <a:ext cx="10702612" cy="646331"/>
          </a:xfrm>
        </p:spPr>
        <p:txBody>
          <a:bodyPr/>
          <a:lstStyle/>
          <a:p>
            <a:pPr marL="0" indent="0">
              <a:buNone/>
            </a:pPr>
            <a:r>
              <a:rPr lang="en-US" dirty="0"/>
              <a:t>Q3. </a:t>
            </a:r>
            <a:r>
              <a:rPr lang="en-GB" dirty="0"/>
              <a:t>Imani works in a sedentary office job and rarely exercises. He has already agreed to work on the personalised, achievable dietary goals. Would you make any further lifestyle interventions at this time?</a:t>
            </a:r>
            <a:endParaRPr lang="en-US" dirty="0"/>
          </a:p>
        </p:txBody>
      </p:sp>
      <p:sp>
        <p:nvSpPr>
          <p:cNvPr id="4" name="Speech Bubble: Rectangle 3">
            <a:extLst>
              <a:ext uri="{FF2B5EF4-FFF2-40B4-BE49-F238E27FC236}">
                <a16:creationId xmlns:a16="http://schemas.microsoft.com/office/drawing/2014/main" id="{66A79504-0E3E-50AA-472D-A05789D12E94}"/>
              </a:ext>
            </a:extLst>
          </p:cNvPr>
          <p:cNvSpPr/>
          <p:nvPr/>
        </p:nvSpPr>
        <p:spPr>
          <a:xfrm>
            <a:off x="651188" y="4441100"/>
            <a:ext cx="2371725" cy="2137500"/>
          </a:xfrm>
          <a:prstGeom prst="wedgeRectCallout">
            <a:avLst>
              <a:gd name="adj1" fmla="val 21058"/>
              <a:gd name="adj2" fmla="val -625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Physical activity is important in diabetes management. Imani should have goals to encourage regular exercise.</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5" name="Speech Bubble: Rectangle 4">
            <a:extLst>
              <a:ext uri="{FF2B5EF4-FFF2-40B4-BE49-F238E27FC236}">
                <a16:creationId xmlns:a16="http://schemas.microsoft.com/office/drawing/2014/main" id="{C9C012D9-6387-0027-DE0E-03D8AD6D8D33}"/>
              </a:ext>
            </a:extLst>
          </p:cNvPr>
          <p:cNvSpPr/>
          <p:nvPr/>
        </p:nvSpPr>
        <p:spPr>
          <a:xfrm>
            <a:off x="3454100" y="4441091"/>
            <a:ext cx="2371725" cy="2137500"/>
          </a:xfrm>
          <a:prstGeom prst="wedgeRectCallout">
            <a:avLst>
              <a:gd name="adj1" fmla="val 21058"/>
              <a:gd name="adj2" fmla="val -640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Although exercise is associated with improved glycaemic management and weight maintenance, such a prescriptive approach without considering Imani’s preferences or current activity levels is unlikely to be successful. He is more likely to be successful with personalised, achievable activity goals.</a:t>
            </a:r>
          </a:p>
          <a:p>
            <a:pPr algn="ctr"/>
            <a:r>
              <a:rPr lang="en-GB" sz="12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6" name="Speech Bubble: Rectangle 5">
            <a:extLst>
              <a:ext uri="{FF2B5EF4-FFF2-40B4-BE49-F238E27FC236}">
                <a16:creationId xmlns:a16="http://schemas.microsoft.com/office/drawing/2014/main" id="{E21176BE-CC6B-10A4-78DD-ADB2FDB83272}"/>
              </a:ext>
            </a:extLst>
          </p:cNvPr>
          <p:cNvSpPr/>
          <p:nvPr/>
        </p:nvSpPr>
        <p:spPr>
          <a:xfrm>
            <a:off x="6257012" y="4441092"/>
            <a:ext cx="2371725" cy="2137511"/>
          </a:xfrm>
          <a:prstGeom prst="wedgeRectCallout">
            <a:avLst>
              <a:gd name="adj1" fmla="val 21058"/>
              <a:gd name="adj2" fmla="val -6556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Rigid plans that do not consider personal abilities and preferences are unlikely to be achieved or maintained in the long term.</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7" name="Speech Bubble: Rectangle 6">
            <a:extLst>
              <a:ext uri="{FF2B5EF4-FFF2-40B4-BE49-F238E27FC236}">
                <a16:creationId xmlns:a16="http://schemas.microsoft.com/office/drawing/2014/main" id="{E3B09FB9-938B-F4A9-3B0D-AE8E8FF9D987}"/>
              </a:ext>
            </a:extLst>
          </p:cNvPr>
          <p:cNvSpPr/>
          <p:nvPr/>
        </p:nvSpPr>
        <p:spPr>
          <a:xfrm>
            <a:off x="9059921" y="4441088"/>
            <a:ext cx="2371725" cy="2137510"/>
          </a:xfrm>
          <a:prstGeom prst="wedgeRectCallout">
            <a:avLst>
              <a:gd name="adj1" fmla="val 20316"/>
              <a:gd name="adj2" fmla="val -645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correct. Imani should be encouraged to work towards achieving WHO activity recommendations due to the many health benefits associated with regular exercise. A gradual approach is likely to feel more achievable and not overwhelming.</a:t>
            </a:r>
          </a:p>
          <a:p>
            <a:pPr algn="ctr"/>
            <a:r>
              <a:rPr lang="en-GB" sz="12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Continue to the next question.</a:t>
            </a:r>
          </a:p>
        </p:txBody>
      </p:sp>
      <p:sp>
        <p:nvSpPr>
          <p:cNvPr id="9" name="TextBox 8">
            <a:extLst>
              <a:ext uri="{FF2B5EF4-FFF2-40B4-BE49-F238E27FC236}">
                <a16:creationId xmlns:a16="http://schemas.microsoft.com/office/drawing/2014/main" id="{B2BFBB15-4D85-E161-4370-AF0FF53110C8}"/>
              </a:ext>
            </a:extLst>
          </p:cNvPr>
          <p:cNvSpPr txBox="1"/>
          <p:nvPr/>
        </p:nvSpPr>
        <p:spPr>
          <a:xfrm>
            <a:off x="651188" y="2522110"/>
            <a:ext cx="2371725" cy="646331"/>
          </a:xfrm>
          <a:prstGeom prst="rect">
            <a:avLst/>
          </a:prstGeom>
          <a:noFill/>
        </p:spPr>
        <p:txBody>
          <a:bodyPr wrap="square">
            <a:spAutoFit/>
          </a:bodyPr>
          <a:lstStyle/>
          <a:p>
            <a:r>
              <a:rPr lang="en-GB" sz="1200" dirty="0">
                <a:solidFill>
                  <a:schemeClr val="accent1"/>
                </a:solidFill>
              </a:rPr>
              <a:t>No, you don’t want to overwhelm Imani with too many changes at once</a:t>
            </a:r>
            <a:endParaRPr lang="en-US" sz="1200" dirty="0">
              <a:solidFill>
                <a:schemeClr val="accent1"/>
              </a:solidFill>
            </a:endParaRPr>
          </a:p>
        </p:txBody>
      </p:sp>
      <p:sp>
        <p:nvSpPr>
          <p:cNvPr id="11" name="TextBox 10">
            <a:extLst>
              <a:ext uri="{FF2B5EF4-FFF2-40B4-BE49-F238E27FC236}">
                <a16:creationId xmlns:a16="http://schemas.microsoft.com/office/drawing/2014/main" id="{72AB1CB8-A033-26DC-BE70-4891C81CE449}"/>
              </a:ext>
            </a:extLst>
          </p:cNvPr>
          <p:cNvSpPr txBox="1"/>
          <p:nvPr/>
        </p:nvSpPr>
        <p:spPr>
          <a:xfrm>
            <a:off x="3209517" y="2541160"/>
            <a:ext cx="2616308" cy="1015663"/>
          </a:xfrm>
          <a:prstGeom prst="rect">
            <a:avLst/>
          </a:prstGeom>
          <a:noFill/>
        </p:spPr>
        <p:txBody>
          <a:bodyPr wrap="square">
            <a:spAutoFit/>
          </a:bodyPr>
          <a:lstStyle/>
          <a:p>
            <a:r>
              <a:rPr lang="en-GB" sz="1200" dirty="0">
                <a:solidFill>
                  <a:schemeClr val="accent1"/>
                </a:solidFill>
              </a:rPr>
              <a:t>Advise Imani that regular exercise will reduce his blood glucose levels and help with weight maintenance. He should be exercising at least five times per week</a:t>
            </a:r>
            <a:endParaRPr lang="en-US" sz="1200" dirty="0">
              <a:solidFill>
                <a:schemeClr val="accent1"/>
              </a:solidFill>
            </a:endParaRPr>
          </a:p>
        </p:txBody>
      </p:sp>
      <p:sp>
        <p:nvSpPr>
          <p:cNvPr id="13" name="TextBox 12">
            <a:extLst>
              <a:ext uri="{FF2B5EF4-FFF2-40B4-BE49-F238E27FC236}">
                <a16:creationId xmlns:a16="http://schemas.microsoft.com/office/drawing/2014/main" id="{9DE21EAA-1507-59D4-B8F2-E3321D6E0B6A}"/>
              </a:ext>
            </a:extLst>
          </p:cNvPr>
          <p:cNvSpPr txBox="1"/>
          <p:nvPr/>
        </p:nvSpPr>
        <p:spPr>
          <a:xfrm>
            <a:off x="6257012" y="2522110"/>
            <a:ext cx="2414649" cy="646331"/>
          </a:xfrm>
          <a:prstGeom prst="rect">
            <a:avLst/>
          </a:prstGeom>
          <a:noFill/>
        </p:spPr>
        <p:txBody>
          <a:bodyPr wrap="square">
            <a:spAutoFit/>
          </a:bodyPr>
          <a:lstStyle/>
          <a:p>
            <a:r>
              <a:rPr lang="en-GB" sz="1200" dirty="0">
                <a:solidFill>
                  <a:schemeClr val="accent1"/>
                </a:solidFill>
              </a:rPr>
              <a:t>Prescribe a set exercise plan of three 30-minute jogs and two weight training sessions per week</a:t>
            </a:r>
            <a:endParaRPr lang="en-US" sz="1200" dirty="0">
              <a:solidFill>
                <a:schemeClr val="accent1"/>
              </a:solidFill>
            </a:endParaRPr>
          </a:p>
        </p:txBody>
      </p:sp>
      <p:sp>
        <p:nvSpPr>
          <p:cNvPr id="15" name="TextBox 14">
            <a:extLst>
              <a:ext uri="{FF2B5EF4-FFF2-40B4-BE49-F238E27FC236}">
                <a16:creationId xmlns:a16="http://schemas.microsoft.com/office/drawing/2014/main" id="{FA78C9D3-CA47-CCA3-E2C3-872F32B6D3D6}"/>
              </a:ext>
            </a:extLst>
          </p:cNvPr>
          <p:cNvSpPr txBox="1"/>
          <p:nvPr/>
        </p:nvSpPr>
        <p:spPr>
          <a:xfrm>
            <a:off x="8933567" y="2477337"/>
            <a:ext cx="2498079" cy="1754326"/>
          </a:xfrm>
          <a:prstGeom prst="rect">
            <a:avLst/>
          </a:prstGeom>
          <a:noFill/>
        </p:spPr>
        <p:txBody>
          <a:bodyPr wrap="square">
            <a:spAutoFit/>
          </a:bodyPr>
          <a:lstStyle/>
          <a:p>
            <a:r>
              <a:rPr lang="en-GB" sz="1200" dirty="0">
                <a:solidFill>
                  <a:schemeClr val="accent6"/>
                </a:solidFill>
              </a:rPr>
              <a:t>Discuss the benefits of regular exercise on physical and mental health, including glycaemia. Suggest Imani starts to gradually increase his physical activity to meet WHO weekly targets of 150–300 minutes of moderate-intensity aerobic physical activity plus two days of muscle-strengthening workouts.</a:t>
            </a:r>
            <a:endParaRPr lang="en-US" sz="1200" dirty="0">
              <a:solidFill>
                <a:schemeClr val="accent6"/>
              </a:solidFill>
            </a:endParaRPr>
          </a:p>
        </p:txBody>
      </p:sp>
    </p:spTree>
    <p:custDataLst>
      <p:tags r:id="rId1"/>
    </p:custDataLst>
    <p:extLst>
      <p:ext uri="{BB962C8B-B14F-4D97-AF65-F5344CB8AC3E}">
        <p14:creationId xmlns:p14="http://schemas.microsoft.com/office/powerpoint/2010/main" val="2879229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270A-CC4D-E2C4-3DAA-A0D009975546}"/>
              </a:ext>
            </a:extLst>
          </p:cNvPr>
          <p:cNvSpPr>
            <a:spLocks noGrp="1"/>
          </p:cNvSpPr>
          <p:nvPr>
            <p:ph type="title"/>
          </p:nvPr>
        </p:nvSpPr>
        <p:spPr/>
        <p:txBody>
          <a:bodyPr/>
          <a:lstStyle/>
          <a:p>
            <a:r>
              <a:rPr lang="en-US" dirty="0"/>
              <a:t>Importance of stress and sleep management</a:t>
            </a:r>
          </a:p>
        </p:txBody>
      </p:sp>
      <p:sp>
        <p:nvSpPr>
          <p:cNvPr id="3" name="Content Placeholder 2">
            <a:extLst>
              <a:ext uri="{FF2B5EF4-FFF2-40B4-BE49-F238E27FC236}">
                <a16:creationId xmlns:a16="http://schemas.microsoft.com/office/drawing/2014/main" id="{C882EE7D-E83C-7DF5-E5E5-32F2538EE637}"/>
              </a:ext>
            </a:extLst>
          </p:cNvPr>
          <p:cNvSpPr>
            <a:spLocks noGrp="1"/>
          </p:cNvSpPr>
          <p:nvPr>
            <p:ph idx="1"/>
          </p:nvPr>
        </p:nvSpPr>
        <p:spPr>
          <a:xfrm>
            <a:off x="651188" y="1825625"/>
            <a:ext cx="10824229" cy="880080"/>
          </a:xfrm>
        </p:spPr>
        <p:txBody>
          <a:bodyPr/>
          <a:lstStyle/>
          <a:p>
            <a:pPr marL="0" indent="0">
              <a:buNone/>
            </a:pPr>
            <a:r>
              <a:rPr lang="en-US" dirty="0"/>
              <a:t>Q4. </a:t>
            </a:r>
            <a:r>
              <a:rPr lang="en-GB" dirty="0"/>
              <a:t>Stress and poor sleep can negatively impact quality of life, weight and diabetes management. Imani reports struggling to sleep for several months now. He also feels stressed about his health and describes diabetes management as ‘relentless’. How would you address this at his clinic appointment?</a:t>
            </a:r>
            <a:endParaRPr lang="en-US" dirty="0"/>
          </a:p>
          <a:p>
            <a:pPr marL="0" indent="0">
              <a:buNone/>
            </a:pPr>
            <a:endParaRPr lang="en-US" dirty="0"/>
          </a:p>
          <a:p>
            <a:endParaRPr lang="en-US" dirty="0"/>
          </a:p>
        </p:txBody>
      </p:sp>
      <p:sp>
        <p:nvSpPr>
          <p:cNvPr id="4" name="Speech Bubble: Rectangle 3">
            <a:extLst>
              <a:ext uri="{FF2B5EF4-FFF2-40B4-BE49-F238E27FC236}">
                <a16:creationId xmlns:a16="http://schemas.microsoft.com/office/drawing/2014/main" id="{ECF4D9AF-4DF8-CFAC-70C3-01861D9543CD}"/>
              </a:ext>
            </a:extLst>
          </p:cNvPr>
          <p:cNvSpPr/>
          <p:nvPr/>
        </p:nvSpPr>
        <p:spPr>
          <a:xfrm>
            <a:off x="651188" y="4441096"/>
            <a:ext cx="2371725" cy="2137500"/>
          </a:xfrm>
          <a:prstGeom prst="wedgeRectCallout">
            <a:avLst>
              <a:gd name="adj1" fmla="val 21058"/>
              <a:gd name="adj2" fmla="val -625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Although family support is important, there is more that you can do to support Imani as his doctor.</a:t>
            </a:r>
          </a:p>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5" name="Speech Bubble: Rectangle 4">
            <a:extLst>
              <a:ext uri="{FF2B5EF4-FFF2-40B4-BE49-F238E27FC236}">
                <a16:creationId xmlns:a16="http://schemas.microsoft.com/office/drawing/2014/main" id="{E842FD50-8F35-5E1D-EE1D-14F1D08F49DF}"/>
              </a:ext>
            </a:extLst>
          </p:cNvPr>
          <p:cNvSpPr/>
          <p:nvPr/>
        </p:nvSpPr>
        <p:spPr>
          <a:xfrm>
            <a:off x="3454100" y="4441091"/>
            <a:ext cx="2371725" cy="2137500"/>
          </a:xfrm>
          <a:prstGeom prst="wedgeRectCallout">
            <a:avLst>
              <a:gd name="adj1" fmla="val 21058"/>
              <a:gd name="adj2" fmla="val -6403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correct. Imani needs additional support to improve his sleep and stress levels. Offering diabetes distress screening can identify people who need extra support. Peer support has been shown to be effective in improving distress levels and glycaemia.</a:t>
            </a:r>
          </a:p>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Continue to the next question.</a:t>
            </a:r>
          </a:p>
        </p:txBody>
      </p:sp>
      <p:sp>
        <p:nvSpPr>
          <p:cNvPr id="6" name="Speech Bubble: Rectangle 5">
            <a:extLst>
              <a:ext uri="{FF2B5EF4-FFF2-40B4-BE49-F238E27FC236}">
                <a16:creationId xmlns:a16="http://schemas.microsoft.com/office/drawing/2014/main" id="{01CEE509-8FF8-B27A-295C-C2280DBA43DA}"/>
              </a:ext>
            </a:extLst>
          </p:cNvPr>
          <p:cNvSpPr/>
          <p:nvPr/>
        </p:nvSpPr>
        <p:spPr>
          <a:xfrm>
            <a:off x="6257012" y="4441088"/>
            <a:ext cx="2371725" cy="2137511"/>
          </a:xfrm>
          <a:prstGeom prst="wedgeRectCallout">
            <a:avLst>
              <a:gd name="adj1" fmla="val 21058"/>
              <a:gd name="adj2" fmla="val -6556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Although medication can have beneficial effects on stress levels, there is more that you can do to support Imani as his doctor.</a:t>
            </a:r>
          </a:p>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7" name="Speech Bubble: Rectangle 6">
            <a:extLst>
              <a:ext uri="{FF2B5EF4-FFF2-40B4-BE49-F238E27FC236}">
                <a16:creationId xmlns:a16="http://schemas.microsoft.com/office/drawing/2014/main" id="{3D4D7F55-C23C-EEF0-CA92-DE399D34AA19}"/>
              </a:ext>
            </a:extLst>
          </p:cNvPr>
          <p:cNvSpPr/>
          <p:nvPr/>
        </p:nvSpPr>
        <p:spPr>
          <a:xfrm>
            <a:off x="9059921" y="4441088"/>
            <a:ext cx="2371725" cy="2137510"/>
          </a:xfrm>
          <a:prstGeom prst="wedgeRectCallout">
            <a:avLst>
              <a:gd name="adj1" fmla="val 20316"/>
              <a:gd name="adj2" fmla="val -645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Sleep medication can be used safely in people with diabetes but supporting Imani with lifestyle interventions should be considered before prescribing medication.</a:t>
            </a:r>
          </a:p>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9" name="TextBox 8">
            <a:extLst>
              <a:ext uri="{FF2B5EF4-FFF2-40B4-BE49-F238E27FC236}">
                <a16:creationId xmlns:a16="http://schemas.microsoft.com/office/drawing/2014/main" id="{43664176-38B6-BBD2-4F9D-5B6A4CE740C2}"/>
              </a:ext>
            </a:extLst>
          </p:cNvPr>
          <p:cNvSpPr txBox="1"/>
          <p:nvPr/>
        </p:nvSpPr>
        <p:spPr>
          <a:xfrm>
            <a:off x="534409" y="2838159"/>
            <a:ext cx="2488504" cy="523220"/>
          </a:xfrm>
          <a:prstGeom prst="rect">
            <a:avLst/>
          </a:prstGeom>
          <a:noFill/>
        </p:spPr>
        <p:txBody>
          <a:bodyPr wrap="square">
            <a:spAutoFit/>
          </a:bodyPr>
          <a:lstStyle/>
          <a:p>
            <a:r>
              <a:rPr lang="en-GB" sz="1400" dirty="0">
                <a:solidFill>
                  <a:schemeClr val="accent1"/>
                </a:solidFill>
              </a:rPr>
              <a:t>Suggest Imani talks to his wife about feeling stressed</a:t>
            </a:r>
            <a:endParaRPr lang="en-US" sz="1400" dirty="0">
              <a:solidFill>
                <a:schemeClr val="accent1"/>
              </a:solidFill>
            </a:endParaRPr>
          </a:p>
        </p:txBody>
      </p:sp>
      <p:sp>
        <p:nvSpPr>
          <p:cNvPr id="11" name="TextBox 10">
            <a:extLst>
              <a:ext uri="{FF2B5EF4-FFF2-40B4-BE49-F238E27FC236}">
                <a16:creationId xmlns:a16="http://schemas.microsoft.com/office/drawing/2014/main" id="{C4E5DB9D-0B59-E522-0C40-611C04AF9707}"/>
              </a:ext>
            </a:extLst>
          </p:cNvPr>
          <p:cNvSpPr txBox="1"/>
          <p:nvPr/>
        </p:nvSpPr>
        <p:spPr>
          <a:xfrm>
            <a:off x="3454100" y="2822965"/>
            <a:ext cx="2371725" cy="1169551"/>
          </a:xfrm>
          <a:prstGeom prst="rect">
            <a:avLst/>
          </a:prstGeom>
          <a:noFill/>
        </p:spPr>
        <p:txBody>
          <a:bodyPr wrap="square">
            <a:spAutoFit/>
          </a:bodyPr>
          <a:lstStyle/>
          <a:p>
            <a:r>
              <a:rPr lang="en-GB" sz="1400" dirty="0">
                <a:solidFill>
                  <a:schemeClr val="accent6"/>
                </a:solidFill>
              </a:rPr>
              <a:t>Educate Imani on healthy sleep habits, screen him for diabetes distress and put him in touch with the local diabetes peer support group</a:t>
            </a:r>
            <a:endParaRPr lang="en-US" sz="1400" dirty="0">
              <a:solidFill>
                <a:schemeClr val="accent6"/>
              </a:solidFill>
            </a:endParaRPr>
          </a:p>
        </p:txBody>
      </p:sp>
      <p:sp>
        <p:nvSpPr>
          <p:cNvPr id="13" name="TextBox 12">
            <a:extLst>
              <a:ext uri="{FF2B5EF4-FFF2-40B4-BE49-F238E27FC236}">
                <a16:creationId xmlns:a16="http://schemas.microsoft.com/office/drawing/2014/main" id="{6BDDE5EC-4242-FB4B-F64B-A59459B9E3A4}"/>
              </a:ext>
            </a:extLst>
          </p:cNvPr>
          <p:cNvSpPr txBox="1"/>
          <p:nvPr/>
        </p:nvSpPr>
        <p:spPr>
          <a:xfrm>
            <a:off x="6257012" y="2822965"/>
            <a:ext cx="2444455" cy="738664"/>
          </a:xfrm>
          <a:prstGeom prst="rect">
            <a:avLst/>
          </a:prstGeom>
          <a:noFill/>
        </p:spPr>
        <p:txBody>
          <a:bodyPr wrap="square">
            <a:spAutoFit/>
          </a:bodyPr>
          <a:lstStyle/>
          <a:p>
            <a:r>
              <a:rPr lang="en-GB" sz="1400" dirty="0">
                <a:solidFill>
                  <a:schemeClr val="accent1"/>
                </a:solidFill>
              </a:rPr>
              <a:t>Suggest Imani starts meditation to help his stress levels</a:t>
            </a:r>
            <a:endParaRPr lang="en-US" sz="1400" dirty="0">
              <a:solidFill>
                <a:schemeClr val="accent1"/>
              </a:solidFill>
            </a:endParaRPr>
          </a:p>
        </p:txBody>
      </p:sp>
      <p:sp>
        <p:nvSpPr>
          <p:cNvPr id="15" name="TextBox 14">
            <a:extLst>
              <a:ext uri="{FF2B5EF4-FFF2-40B4-BE49-F238E27FC236}">
                <a16:creationId xmlns:a16="http://schemas.microsoft.com/office/drawing/2014/main" id="{5F1A0A62-E98B-43E2-DD18-989AB982E7E0}"/>
              </a:ext>
            </a:extLst>
          </p:cNvPr>
          <p:cNvSpPr txBox="1"/>
          <p:nvPr/>
        </p:nvSpPr>
        <p:spPr>
          <a:xfrm>
            <a:off x="9030962" y="2822965"/>
            <a:ext cx="2444455" cy="738664"/>
          </a:xfrm>
          <a:prstGeom prst="rect">
            <a:avLst/>
          </a:prstGeom>
          <a:noFill/>
        </p:spPr>
        <p:txBody>
          <a:bodyPr wrap="square">
            <a:spAutoFit/>
          </a:bodyPr>
          <a:lstStyle/>
          <a:p>
            <a:r>
              <a:rPr lang="en-US" sz="1400" dirty="0">
                <a:solidFill>
                  <a:schemeClr val="accent1"/>
                </a:solidFill>
              </a:rPr>
              <a:t>Recommend Imani starts treatment with medication to help him sleep better</a:t>
            </a:r>
          </a:p>
        </p:txBody>
      </p:sp>
      <p:sp>
        <p:nvSpPr>
          <p:cNvPr id="8" name="Rectangle 1">
            <a:extLst>
              <a:ext uri="{FF2B5EF4-FFF2-40B4-BE49-F238E27FC236}">
                <a16:creationId xmlns:a16="http://schemas.microsoft.com/office/drawing/2014/main" id="{DA1083EC-B82C-30FC-16DE-43A6A8FE840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Recommend Imani starts treatment with medication to help him sleep better</a:t>
            </a:r>
          </a:p>
        </p:txBody>
      </p:sp>
    </p:spTree>
    <p:custDataLst>
      <p:tags r:id="rId1"/>
    </p:custDataLst>
    <p:extLst>
      <p:ext uri="{BB962C8B-B14F-4D97-AF65-F5344CB8AC3E}">
        <p14:creationId xmlns:p14="http://schemas.microsoft.com/office/powerpoint/2010/main" val="315041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84CD-4401-3B5A-1EAC-1AF9D22187E3}"/>
              </a:ext>
            </a:extLst>
          </p:cNvPr>
          <p:cNvSpPr>
            <a:spLocks noGrp="1"/>
          </p:cNvSpPr>
          <p:nvPr>
            <p:ph type="title"/>
          </p:nvPr>
        </p:nvSpPr>
        <p:spPr/>
        <p:txBody>
          <a:bodyPr/>
          <a:lstStyle/>
          <a:p>
            <a:r>
              <a:rPr lang="en-US" dirty="0"/>
              <a:t>Smoking cessation</a:t>
            </a:r>
          </a:p>
        </p:txBody>
      </p:sp>
      <p:sp>
        <p:nvSpPr>
          <p:cNvPr id="3" name="Content Placeholder 2">
            <a:extLst>
              <a:ext uri="{FF2B5EF4-FFF2-40B4-BE49-F238E27FC236}">
                <a16:creationId xmlns:a16="http://schemas.microsoft.com/office/drawing/2014/main" id="{C5546BAB-D90B-18E8-E716-EC06CADF3B84}"/>
              </a:ext>
            </a:extLst>
          </p:cNvPr>
          <p:cNvSpPr>
            <a:spLocks noGrp="1"/>
          </p:cNvSpPr>
          <p:nvPr>
            <p:ph idx="1"/>
          </p:nvPr>
        </p:nvSpPr>
        <p:spPr>
          <a:xfrm>
            <a:off x="677188" y="1809751"/>
            <a:ext cx="10754457" cy="665068"/>
          </a:xfrm>
        </p:spPr>
        <p:txBody>
          <a:bodyPr/>
          <a:lstStyle/>
          <a:p>
            <a:pPr marL="0" indent="0">
              <a:buNone/>
            </a:pPr>
            <a:r>
              <a:rPr lang="en-US" dirty="0"/>
              <a:t>Q5. </a:t>
            </a:r>
            <a:r>
              <a:rPr lang="en-GB" dirty="0"/>
              <a:t>Imani reports being a regular smoker for most of his adult life. How would you address this at his clinic appointment?</a:t>
            </a:r>
            <a:endParaRPr lang="en-US" dirty="0"/>
          </a:p>
        </p:txBody>
      </p:sp>
      <p:sp>
        <p:nvSpPr>
          <p:cNvPr id="4" name="Speech Bubble: Rectangle 3">
            <a:extLst>
              <a:ext uri="{FF2B5EF4-FFF2-40B4-BE49-F238E27FC236}">
                <a16:creationId xmlns:a16="http://schemas.microsoft.com/office/drawing/2014/main" id="{1AC723CC-3ED1-BBB8-45F5-5040719E048F}"/>
              </a:ext>
            </a:extLst>
          </p:cNvPr>
          <p:cNvSpPr/>
          <p:nvPr/>
        </p:nvSpPr>
        <p:spPr>
          <a:xfrm>
            <a:off x="651188" y="4441100"/>
            <a:ext cx="2371725" cy="2137500"/>
          </a:xfrm>
          <a:prstGeom prst="wedgeRectCallout">
            <a:avLst>
              <a:gd name="adj1" fmla="val 21058"/>
              <a:gd name="adj2" fmla="val -625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Smoking cessation is associated with reduced risk for developing complications of diabetes and all-cause mortality.</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5" name="Speech Bubble: Rectangle 4">
            <a:extLst>
              <a:ext uri="{FF2B5EF4-FFF2-40B4-BE49-F238E27FC236}">
                <a16:creationId xmlns:a16="http://schemas.microsoft.com/office/drawing/2014/main" id="{D1414A80-48BB-38A1-6A6F-AB32B7361F4C}"/>
              </a:ext>
            </a:extLst>
          </p:cNvPr>
          <p:cNvSpPr/>
          <p:nvPr/>
        </p:nvSpPr>
        <p:spPr>
          <a:xfrm>
            <a:off x="3454100" y="4441091"/>
            <a:ext cx="2371725" cy="2137500"/>
          </a:xfrm>
          <a:prstGeom prst="wedgeRectCallout">
            <a:avLst>
              <a:gd name="adj1" fmla="val 21058"/>
              <a:gd name="adj2" fmla="val -640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As Imani’s doctor you should initiate the conversation of the risks associated with smoking and the benefits of cessation.</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6" name="Speech Bubble: Rectangle 5">
            <a:extLst>
              <a:ext uri="{FF2B5EF4-FFF2-40B4-BE49-F238E27FC236}">
                <a16:creationId xmlns:a16="http://schemas.microsoft.com/office/drawing/2014/main" id="{81A285E6-CF35-E2A2-26DB-FF15B53CC0D6}"/>
              </a:ext>
            </a:extLst>
          </p:cNvPr>
          <p:cNvSpPr/>
          <p:nvPr/>
        </p:nvSpPr>
        <p:spPr>
          <a:xfrm>
            <a:off x="6257012" y="4441092"/>
            <a:ext cx="2371725" cy="2137511"/>
          </a:xfrm>
          <a:prstGeom prst="wedgeRectCallout">
            <a:avLst>
              <a:gd name="adj1" fmla="val 21058"/>
              <a:gd name="adj2" fmla="val -6556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Although quitting smoking immediately is likely to have benefits on Imani’s health, taking a harsh and inflexible stance could make Imani lose trust and feel he cannot disclose less positive habits.</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7" name="Speech Bubble: Rectangle 6">
            <a:extLst>
              <a:ext uri="{FF2B5EF4-FFF2-40B4-BE49-F238E27FC236}">
                <a16:creationId xmlns:a16="http://schemas.microsoft.com/office/drawing/2014/main" id="{100885A7-6DF4-D3BB-1AD8-FC1D777C5E2B}"/>
              </a:ext>
            </a:extLst>
          </p:cNvPr>
          <p:cNvSpPr/>
          <p:nvPr/>
        </p:nvSpPr>
        <p:spPr>
          <a:xfrm>
            <a:off x="9059921" y="4441088"/>
            <a:ext cx="2371725" cy="2137510"/>
          </a:xfrm>
          <a:prstGeom prst="wedgeRectCallout">
            <a:avLst>
              <a:gd name="adj1" fmla="val 20316"/>
              <a:gd name="adj2" fmla="val -645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correct. Most people need support with smoking cessation. By being understanding of Imani, he is more likely to reach out for support in the future.</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Please continue.</a:t>
            </a:r>
          </a:p>
        </p:txBody>
      </p:sp>
      <p:sp>
        <p:nvSpPr>
          <p:cNvPr id="10" name="TextBox 9">
            <a:extLst>
              <a:ext uri="{FF2B5EF4-FFF2-40B4-BE49-F238E27FC236}">
                <a16:creationId xmlns:a16="http://schemas.microsoft.com/office/drawing/2014/main" id="{12A12762-A932-A696-3859-12CF57C6A975}"/>
              </a:ext>
            </a:extLst>
          </p:cNvPr>
          <p:cNvSpPr txBox="1"/>
          <p:nvPr/>
        </p:nvSpPr>
        <p:spPr>
          <a:xfrm>
            <a:off x="579909" y="2575641"/>
            <a:ext cx="2685122" cy="1169551"/>
          </a:xfrm>
          <a:prstGeom prst="rect">
            <a:avLst/>
          </a:prstGeom>
          <a:noFill/>
        </p:spPr>
        <p:txBody>
          <a:bodyPr wrap="square">
            <a:spAutoFit/>
          </a:bodyPr>
          <a:lstStyle/>
          <a:p>
            <a:r>
              <a:rPr lang="en-GB" sz="1400" dirty="0">
                <a:solidFill>
                  <a:schemeClr val="accent1"/>
                </a:solidFill>
              </a:rPr>
              <a:t>Do nothing. Imani is a lifelong smoker, and the damage is already done. There will be limited benefits to smoking cessation at this time.</a:t>
            </a:r>
            <a:endParaRPr lang="en-US" sz="1400" dirty="0">
              <a:solidFill>
                <a:schemeClr val="accent1"/>
              </a:solidFill>
            </a:endParaRPr>
          </a:p>
        </p:txBody>
      </p:sp>
      <p:sp>
        <p:nvSpPr>
          <p:cNvPr id="12" name="TextBox 11">
            <a:extLst>
              <a:ext uri="{FF2B5EF4-FFF2-40B4-BE49-F238E27FC236}">
                <a16:creationId xmlns:a16="http://schemas.microsoft.com/office/drawing/2014/main" id="{F289506A-FA7B-4BF1-3F27-9D6F56865B21}"/>
              </a:ext>
            </a:extLst>
          </p:cNvPr>
          <p:cNvSpPr txBox="1"/>
          <p:nvPr/>
        </p:nvSpPr>
        <p:spPr>
          <a:xfrm>
            <a:off x="6257012" y="2575641"/>
            <a:ext cx="2371725" cy="1600438"/>
          </a:xfrm>
          <a:prstGeom prst="rect">
            <a:avLst/>
          </a:prstGeom>
          <a:noFill/>
        </p:spPr>
        <p:txBody>
          <a:bodyPr wrap="square">
            <a:spAutoFit/>
          </a:bodyPr>
          <a:lstStyle/>
          <a:p>
            <a:r>
              <a:rPr lang="en-GB" sz="1400" dirty="0">
                <a:solidFill>
                  <a:schemeClr val="accent1"/>
                </a:solidFill>
              </a:rPr>
              <a:t>Tell Imani that smoking is increasing his risk of developing complications of diabetes, including cardiovascular disease. Tell him he must quit immediately.</a:t>
            </a:r>
            <a:endParaRPr lang="en-US" sz="1400" dirty="0">
              <a:solidFill>
                <a:schemeClr val="accent1"/>
              </a:solidFill>
            </a:endParaRPr>
          </a:p>
        </p:txBody>
      </p:sp>
      <p:sp>
        <p:nvSpPr>
          <p:cNvPr id="14" name="TextBox 13">
            <a:extLst>
              <a:ext uri="{FF2B5EF4-FFF2-40B4-BE49-F238E27FC236}">
                <a16:creationId xmlns:a16="http://schemas.microsoft.com/office/drawing/2014/main" id="{9E960003-55E8-20C0-67B9-035F0842F26F}"/>
              </a:ext>
            </a:extLst>
          </p:cNvPr>
          <p:cNvSpPr txBox="1"/>
          <p:nvPr/>
        </p:nvSpPr>
        <p:spPr>
          <a:xfrm>
            <a:off x="3452043" y="2575641"/>
            <a:ext cx="2469705" cy="954107"/>
          </a:xfrm>
          <a:prstGeom prst="rect">
            <a:avLst/>
          </a:prstGeom>
          <a:noFill/>
        </p:spPr>
        <p:txBody>
          <a:bodyPr wrap="square">
            <a:spAutoFit/>
          </a:bodyPr>
          <a:lstStyle/>
          <a:p>
            <a:r>
              <a:rPr lang="en-GB" sz="1400" dirty="0">
                <a:solidFill>
                  <a:schemeClr val="accent1"/>
                </a:solidFill>
              </a:rPr>
              <a:t>Imani did not mention wanting to stop smoking today, so you make a note to check again at his next clinic appointment.</a:t>
            </a:r>
            <a:endParaRPr lang="en-US" sz="1400" dirty="0">
              <a:solidFill>
                <a:schemeClr val="accent1"/>
              </a:solidFill>
            </a:endParaRPr>
          </a:p>
        </p:txBody>
      </p:sp>
      <p:sp>
        <p:nvSpPr>
          <p:cNvPr id="16" name="TextBox 15">
            <a:extLst>
              <a:ext uri="{FF2B5EF4-FFF2-40B4-BE49-F238E27FC236}">
                <a16:creationId xmlns:a16="http://schemas.microsoft.com/office/drawing/2014/main" id="{D2174157-3933-39E8-42A5-1661CB84B1C9}"/>
              </a:ext>
            </a:extLst>
          </p:cNvPr>
          <p:cNvSpPr txBox="1"/>
          <p:nvPr/>
        </p:nvSpPr>
        <p:spPr>
          <a:xfrm>
            <a:off x="8932665" y="2474819"/>
            <a:ext cx="2501828" cy="1600438"/>
          </a:xfrm>
          <a:prstGeom prst="rect">
            <a:avLst/>
          </a:prstGeom>
          <a:noFill/>
        </p:spPr>
        <p:txBody>
          <a:bodyPr wrap="square">
            <a:spAutoFit/>
          </a:bodyPr>
          <a:lstStyle/>
          <a:p>
            <a:r>
              <a:rPr lang="en-GB" sz="1400" dirty="0">
                <a:solidFill>
                  <a:schemeClr val="accent6"/>
                </a:solidFill>
              </a:rPr>
              <a:t>Discuss with Imani that smoking is increasing his risk of developing complications of diabetes, including cardiovascular disease. Support Imani with smoking cessation tools.</a:t>
            </a:r>
            <a:endParaRPr lang="en-US" sz="1400" dirty="0">
              <a:solidFill>
                <a:schemeClr val="accent6"/>
              </a:solidFill>
            </a:endParaRPr>
          </a:p>
        </p:txBody>
      </p:sp>
    </p:spTree>
    <p:custDataLst>
      <p:tags r:id="rId1"/>
    </p:custDataLst>
    <p:extLst>
      <p:ext uri="{BB962C8B-B14F-4D97-AF65-F5344CB8AC3E}">
        <p14:creationId xmlns:p14="http://schemas.microsoft.com/office/powerpoint/2010/main" val="26626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FBE17-5F32-65DD-F978-F987DDF0E4D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92216F8-D26B-C011-3410-612A2AD8B35B}"/>
              </a:ext>
            </a:extLst>
          </p:cNvPr>
          <p:cNvSpPr>
            <a:spLocks noGrp="1"/>
          </p:cNvSpPr>
          <p:nvPr>
            <p:ph idx="1"/>
          </p:nvPr>
        </p:nvSpPr>
        <p:spPr>
          <a:xfrm>
            <a:off x="838200" y="1825625"/>
            <a:ext cx="6185452" cy="4351338"/>
          </a:xfrm>
        </p:spPr>
        <p:txBody>
          <a:bodyPr>
            <a:noAutofit/>
          </a:bodyPr>
          <a:lstStyle/>
          <a:p>
            <a:r>
              <a:rPr lang="en-GB" sz="1500" dirty="0"/>
              <a:t>Imani returns for his follow up</a:t>
            </a:r>
          </a:p>
          <a:p>
            <a:r>
              <a:rPr lang="en-GB" sz="1500" dirty="0"/>
              <a:t>Imani reports now eating 3 meals per day and reducing snacking. He has swapped sugar-sweetened drinks for diet versions or water. He says he now regularly eats 5 portions of fruit and vegetables each day.</a:t>
            </a:r>
          </a:p>
          <a:p>
            <a:r>
              <a:rPr lang="en-GB" sz="1500" dirty="0"/>
              <a:t>He has started walking with his wife every day for 45 mins. They go swimming twice a week and he hopes to join a gym soon and begin strength training.</a:t>
            </a:r>
          </a:p>
          <a:p>
            <a:r>
              <a:rPr lang="en-GB" sz="1500" dirty="0"/>
              <a:t>Imani mentioned struggling to stop smoking but has cut down on smoking to 5 cigarettes per day. He hopes to stop completely in the next few months.</a:t>
            </a:r>
          </a:p>
          <a:p>
            <a:r>
              <a:rPr lang="en-GB" sz="1500" dirty="0"/>
              <a:t>His blood glucose has reduced, and he is now achieving his glycaemic target.</a:t>
            </a:r>
          </a:p>
          <a:p>
            <a:r>
              <a:rPr lang="en-GB" sz="1500" dirty="0"/>
              <a:t>He has lost 3 kg and is feeling more positive about his health in the future.</a:t>
            </a:r>
            <a:r>
              <a:rPr lang="en-US" sz="1500" dirty="0"/>
              <a:t> </a:t>
            </a:r>
          </a:p>
        </p:txBody>
      </p:sp>
      <p:pic>
        <p:nvPicPr>
          <p:cNvPr id="4" name="Graphic 3" descr="Clipboard outline">
            <a:extLst>
              <a:ext uri="{FF2B5EF4-FFF2-40B4-BE49-F238E27FC236}">
                <a16:creationId xmlns:a16="http://schemas.microsoft.com/office/drawing/2014/main" id="{31A33BB0-1224-4AB1-1700-E42266C3EA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96925" y="-172276"/>
            <a:ext cx="6875160" cy="7030276"/>
          </a:xfrm>
          <a:prstGeom prst="rect">
            <a:avLst/>
          </a:prstGeom>
        </p:spPr>
      </p:pic>
      <p:sp>
        <p:nvSpPr>
          <p:cNvPr id="5" name="Content Placeholder 2">
            <a:extLst>
              <a:ext uri="{FF2B5EF4-FFF2-40B4-BE49-F238E27FC236}">
                <a16:creationId xmlns:a16="http://schemas.microsoft.com/office/drawing/2014/main" id="{926AB59F-2F98-6082-30CE-51CBD19F4077}"/>
              </a:ext>
            </a:extLst>
          </p:cNvPr>
          <p:cNvSpPr txBox="1">
            <a:spLocks/>
          </p:cNvSpPr>
          <p:nvPr/>
        </p:nvSpPr>
        <p:spPr>
          <a:xfrm>
            <a:off x="7242313" y="1720125"/>
            <a:ext cx="4184384" cy="3963846"/>
          </a:xfrm>
          <a:prstGeom prst="rect">
            <a:avLst/>
          </a:prstGeom>
          <a:noFill/>
          <a:ln w="19050">
            <a:noFill/>
          </a:ln>
        </p:spPr>
        <p:txBody>
          <a:bodyPr wrap="square" lIns="180000" tIns="90000" rIns="180000" bIns="90000">
            <a:noAutofit/>
          </a:bodyPr>
          <a:lstStyle>
            <a:lvl1pPr marL="266700" indent="-266700" algn="l" defTabSz="914400" rtl="0" eaLnBrk="1" latinLnBrk="0" hangingPunct="1">
              <a:lnSpc>
                <a:spcPct val="100000"/>
              </a:lnSpc>
              <a:spcBef>
                <a:spcPts val="1200"/>
              </a:spcBef>
              <a:buClr>
                <a:srgbClr val="662483"/>
              </a:buClr>
              <a:buFont typeface="Arial" panose="020B0604020202020204" pitchFamily="34" charset="0"/>
              <a:buChar char="•"/>
              <a:defRPr sz="2200" kern="1200">
                <a:solidFill>
                  <a:schemeClr val="tx1"/>
                </a:solidFill>
                <a:latin typeface="+mn-lt"/>
                <a:ea typeface="+mn-ea"/>
                <a:cs typeface="+mn-cs"/>
              </a:defRPr>
            </a:lvl1pPr>
            <a:lvl2pPr marL="542925" indent="-276225" algn="l" defTabSz="914400" rtl="0" eaLnBrk="1" latinLnBrk="0" hangingPunct="1">
              <a:lnSpc>
                <a:spcPct val="100000"/>
              </a:lnSpc>
              <a:spcBef>
                <a:spcPts val="600"/>
              </a:spcBef>
              <a:buClr>
                <a:srgbClr val="662483"/>
              </a:buClr>
              <a:buFont typeface="Arial" panose="020B0604020202020204" pitchFamily="34" charset="0"/>
              <a:buChar char="•"/>
              <a:defRPr sz="2000" kern="1200">
                <a:solidFill>
                  <a:schemeClr val="tx1"/>
                </a:solidFill>
                <a:latin typeface="+mn-lt"/>
                <a:ea typeface="+mn-ea"/>
                <a:cs typeface="+mn-cs"/>
              </a:defRPr>
            </a:lvl2pPr>
            <a:lvl3pPr marL="809625" indent="-266700" algn="l" defTabSz="914400" rtl="0" eaLnBrk="1" latinLnBrk="0" hangingPunct="1">
              <a:lnSpc>
                <a:spcPct val="100000"/>
              </a:lnSpc>
              <a:spcBef>
                <a:spcPts val="300"/>
              </a:spcBef>
              <a:buClr>
                <a:srgbClr val="662483"/>
              </a:buClr>
              <a:buFont typeface="Arial" panose="020B0604020202020204" pitchFamily="34" charset="0"/>
              <a:buChar char="•"/>
              <a:defRPr sz="1800" kern="1200">
                <a:solidFill>
                  <a:schemeClr val="tx1"/>
                </a:solidFill>
                <a:latin typeface="+mn-lt"/>
                <a:ea typeface="+mn-ea"/>
                <a:cs typeface="+mn-cs"/>
              </a:defRPr>
            </a:lvl3pPr>
            <a:lvl4pPr marL="10763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4pPr>
            <a:lvl5pPr marL="13430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1625620">
              <a:spcBef>
                <a:spcPts val="1600"/>
              </a:spcBef>
              <a:buNone/>
              <a:tabLst>
                <a:tab pos="3657646" algn="l"/>
              </a:tabLst>
              <a:defRPr/>
            </a:pPr>
            <a:r>
              <a:rPr lang="en-GB" sz="1800" b="1" dirty="0">
                <a:solidFill>
                  <a:srgbClr val="000000"/>
                </a:solidFill>
                <a:latin typeface="Calibri"/>
              </a:rPr>
              <a:t>Clinical chemistry</a:t>
            </a:r>
          </a:p>
          <a:p>
            <a:pPr marL="0" indent="0" defTabSz="1625620">
              <a:spcBef>
                <a:spcPts val="1000"/>
              </a:spcBef>
              <a:buNone/>
              <a:tabLst>
                <a:tab pos="3293575" algn="l"/>
              </a:tabLst>
              <a:defRPr/>
            </a:pPr>
            <a:r>
              <a:rPr lang="en-GB" sz="1800" dirty="0">
                <a:solidFill>
                  <a:srgbClr val="000000"/>
                </a:solidFill>
                <a:latin typeface="Calibri"/>
              </a:rPr>
              <a:t>FPG: 6.9 mmol/l (124 mg/dl)</a:t>
            </a:r>
          </a:p>
          <a:p>
            <a:pPr marL="0" indent="0" defTabSz="1625620">
              <a:spcBef>
                <a:spcPts val="1000"/>
              </a:spcBef>
              <a:buNone/>
              <a:tabLst>
                <a:tab pos="3293575" algn="l"/>
              </a:tabLst>
              <a:defRPr/>
            </a:pPr>
            <a:r>
              <a:rPr lang="en-GB" sz="1800" dirty="0">
                <a:solidFill>
                  <a:srgbClr val="000000"/>
                </a:solidFill>
                <a:latin typeface="Calibri"/>
              </a:rPr>
              <a:t>HbA1c: 6.9% (52 mmol/mol)</a:t>
            </a:r>
          </a:p>
          <a:p>
            <a:pPr marL="0" indent="0" defTabSz="1625620">
              <a:spcBef>
                <a:spcPts val="1000"/>
              </a:spcBef>
              <a:buNone/>
              <a:tabLst>
                <a:tab pos="3293575" algn="l"/>
              </a:tabLst>
              <a:defRPr/>
            </a:pPr>
            <a:r>
              <a:rPr lang="en-GB" sz="1800" dirty="0">
                <a:solidFill>
                  <a:srgbClr val="000000"/>
                </a:solidFill>
                <a:latin typeface="Calibri"/>
              </a:rPr>
              <a:t>LDL-cholesterol: 2.7 mmol/l (104 mg/dl)</a:t>
            </a:r>
          </a:p>
          <a:p>
            <a:pPr marL="0" indent="0" defTabSz="1625620">
              <a:spcBef>
                <a:spcPts val="1000"/>
              </a:spcBef>
              <a:buNone/>
              <a:tabLst>
                <a:tab pos="3293575" algn="l"/>
              </a:tabLst>
              <a:defRPr/>
            </a:pPr>
            <a:r>
              <a:rPr lang="en-GB" sz="1800" dirty="0">
                <a:solidFill>
                  <a:srgbClr val="000000"/>
                </a:solidFill>
                <a:latin typeface="Calibri"/>
              </a:rPr>
              <a:t>HDL-cholesterol: 1.6 mmol/l (62 mg/dl)</a:t>
            </a:r>
          </a:p>
          <a:p>
            <a:pPr marL="0" indent="0" defTabSz="1625620">
              <a:spcBef>
                <a:spcPts val="1000"/>
              </a:spcBef>
              <a:buNone/>
              <a:tabLst>
                <a:tab pos="3293575" algn="l"/>
              </a:tabLst>
              <a:defRPr/>
            </a:pPr>
            <a:r>
              <a:rPr lang="en-GB" sz="1800" dirty="0">
                <a:solidFill>
                  <a:srgbClr val="000000"/>
                </a:solidFill>
                <a:latin typeface="Calibri"/>
              </a:rPr>
              <a:t>Triglycerides: 1.5 mmol/l (133 mg/dl)</a:t>
            </a:r>
          </a:p>
          <a:p>
            <a:pPr marL="0" indent="0" defTabSz="1625620">
              <a:spcBef>
                <a:spcPts val="1000"/>
              </a:spcBef>
              <a:buNone/>
              <a:tabLst>
                <a:tab pos="3293575" algn="l"/>
              </a:tabLst>
              <a:defRPr/>
            </a:pPr>
            <a:r>
              <a:rPr lang="en-GB" sz="1800" dirty="0">
                <a:solidFill>
                  <a:srgbClr val="000000"/>
                </a:solidFill>
                <a:latin typeface="Calibri"/>
              </a:rPr>
              <a:t>BP: 133/78 mmHg</a:t>
            </a:r>
          </a:p>
          <a:p>
            <a:pPr marL="0" indent="0" defTabSz="1625620">
              <a:spcBef>
                <a:spcPts val="1000"/>
              </a:spcBef>
              <a:buNone/>
              <a:tabLst>
                <a:tab pos="3293575" algn="l"/>
              </a:tabLst>
              <a:defRPr/>
            </a:pPr>
            <a:r>
              <a:rPr lang="en-GB" sz="1800" dirty="0">
                <a:solidFill>
                  <a:srgbClr val="000000"/>
                </a:solidFill>
                <a:latin typeface="Calibri"/>
              </a:rPr>
              <a:t>Waist circumference: 103 cm</a:t>
            </a:r>
          </a:p>
          <a:p>
            <a:pPr marL="0" indent="0" defTabSz="1625620">
              <a:spcBef>
                <a:spcPts val="1000"/>
              </a:spcBef>
              <a:buNone/>
              <a:tabLst>
                <a:tab pos="3293575" algn="l"/>
              </a:tabLst>
              <a:defRPr/>
            </a:pPr>
            <a:r>
              <a:rPr lang="en-GB" sz="1800" dirty="0">
                <a:solidFill>
                  <a:srgbClr val="000000"/>
                </a:solidFill>
                <a:latin typeface="Calibri"/>
              </a:rPr>
              <a:t>Height: 181 cm</a:t>
            </a:r>
          </a:p>
          <a:p>
            <a:pPr marL="0" indent="0" defTabSz="1625620">
              <a:spcBef>
                <a:spcPts val="1000"/>
              </a:spcBef>
              <a:buNone/>
              <a:tabLst>
                <a:tab pos="3293575" algn="l"/>
              </a:tabLst>
              <a:defRPr/>
            </a:pPr>
            <a:r>
              <a:rPr lang="en-GB" sz="1800" dirty="0">
                <a:solidFill>
                  <a:srgbClr val="000000"/>
                </a:solidFill>
                <a:latin typeface="Calibri"/>
              </a:rPr>
              <a:t>Weight: 105 kg</a:t>
            </a:r>
          </a:p>
          <a:p>
            <a:pPr marL="0" indent="0" defTabSz="1625620">
              <a:spcBef>
                <a:spcPts val="1000"/>
              </a:spcBef>
              <a:buNone/>
              <a:tabLst>
                <a:tab pos="3293575" algn="l"/>
              </a:tabLst>
              <a:defRPr/>
            </a:pPr>
            <a:r>
              <a:rPr lang="en-GB" sz="1800" dirty="0">
                <a:solidFill>
                  <a:srgbClr val="000000"/>
                </a:solidFill>
                <a:latin typeface="Calibri"/>
              </a:rPr>
              <a:t>BMI: 32.1 kg/m</a:t>
            </a:r>
            <a:r>
              <a:rPr lang="en-GB" sz="1800" baseline="30000" dirty="0">
                <a:solidFill>
                  <a:srgbClr val="000000"/>
                </a:solidFill>
                <a:latin typeface="Calibri"/>
              </a:rPr>
              <a:t>2</a:t>
            </a:r>
          </a:p>
        </p:txBody>
      </p:sp>
      <p:sp>
        <p:nvSpPr>
          <p:cNvPr id="6" name="Rectangle 5">
            <a:extLst>
              <a:ext uri="{FF2B5EF4-FFF2-40B4-BE49-F238E27FC236}">
                <a16:creationId xmlns:a16="http://schemas.microsoft.com/office/drawing/2014/main" id="{786D6426-A1FC-4A9D-8150-55319B817FD9}"/>
              </a:ext>
            </a:extLst>
          </p:cNvPr>
          <p:cNvSpPr/>
          <p:nvPr/>
        </p:nvSpPr>
        <p:spPr>
          <a:xfrm>
            <a:off x="838200" y="5359231"/>
            <a:ext cx="5658853" cy="1396715"/>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34">
              <a:spcBef>
                <a:spcPts val="1200"/>
              </a:spcBef>
              <a:buClr>
                <a:srgbClr val="662483"/>
              </a:buClr>
              <a:defRPr/>
            </a:pPr>
            <a:r>
              <a:rPr lang="en-GB" sz="1400" b="1" dirty="0">
                <a:solidFill>
                  <a:srgbClr val="000000"/>
                </a:solidFill>
                <a:latin typeface="Calibri"/>
              </a:rPr>
              <a:t>Current medication and targets </a:t>
            </a:r>
          </a:p>
          <a:p>
            <a:pPr marL="266711" indent="-266711" defTabSz="914434">
              <a:spcBef>
                <a:spcPts val="1200"/>
              </a:spcBef>
              <a:buClr>
                <a:srgbClr val="662483"/>
              </a:buClr>
              <a:buFont typeface="Arial" panose="020B0604020202020204" pitchFamily="34" charset="0"/>
              <a:buChar char="•"/>
              <a:defRPr/>
            </a:pPr>
            <a:r>
              <a:rPr lang="en-US" sz="1400" dirty="0">
                <a:solidFill>
                  <a:srgbClr val="000000"/>
                </a:solidFill>
                <a:latin typeface="Calibri"/>
              </a:rPr>
              <a:t>Metformin 2000 mg/day</a:t>
            </a:r>
          </a:p>
          <a:p>
            <a:pPr marL="266711" indent="-266711" defTabSz="914434">
              <a:spcBef>
                <a:spcPts val="1200"/>
              </a:spcBef>
              <a:buClr>
                <a:srgbClr val="662483"/>
              </a:buClr>
              <a:buFont typeface="Arial" panose="020B0604020202020204" pitchFamily="34" charset="0"/>
              <a:buChar char="•"/>
              <a:defRPr/>
            </a:pPr>
            <a:r>
              <a:rPr lang="en-US" sz="1400" dirty="0">
                <a:solidFill>
                  <a:srgbClr val="000000"/>
                </a:solidFill>
                <a:latin typeface="Calibri"/>
              </a:rPr>
              <a:t>Gliclazide 160 mg/day</a:t>
            </a:r>
          </a:p>
          <a:p>
            <a:pPr marL="266711" indent="-266711" defTabSz="914434">
              <a:spcBef>
                <a:spcPts val="1200"/>
              </a:spcBef>
              <a:buClr>
                <a:srgbClr val="662483"/>
              </a:buClr>
              <a:buFont typeface="Arial" panose="020B0604020202020204" pitchFamily="34" charset="0"/>
              <a:buChar char="•"/>
              <a:defRPr/>
            </a:pPr>
            <a:r>
              <a:rPr lang="en-US" sz="1400" dirty="0" err="1">
                <a:solidFill>
                  <a:srgbClr val="000000"/>
                </a:solidFill>
                <a:latin typeface="Calibri"/>
              </a:rPr>
              <a:t>Glycaemic</a:t>
            </a:r>
            <a:r>
              <a:rPr lang="en-US" sz="1400" dirty="0">
                <a:solidFill>
                  <a:srgbClr val="000000"/>
                </a:solidFill>
                <a:latin typeface="Calibri"/>
              </a:rPr>
              <a:t> target: FPG &lt;7.0 mmol/l</a:t>
            </a:r>
          </a:p>
        </p:txBody>
      </p:sp>
    </p:spTree>
    <p:custDataLst>
      <p:tags r:id="rId1"/>
    </p:custDataLst>
    <p:extLst>
      <p:ext uri="{BB962C8B-B14F-4D97-AF65-F5344CB8AC3E}">
        <p14:creationId xmlns:p14="http://schemas.microsoft.com/office/powerpoint/2010/main" val="17814373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8"/>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1814</TotalTime>
  <Words>1873</Words>
  <Application>Microsoft Office PowerPoint</Application>
  <PresentationFormat>Widescreen</PresentationFormat>
  <Paragraphs>121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Courier New</vt:lpstr>
      <vt:lpstr>Segoe UI</vt:lpstr>
      <vt:lpstr>Office Theme</vt:lpstr>
      <vt:lpstr>Imani</vt:lpstr>
      <vt:lpstr>Therapy adjustments</vt:lpstr>
      <vt:lpstr>Dietary modification</vt:lpstr>
      <vt:lpstr>Physical activity</vt:lpstr>
      <vt:lpstr>Importance of stress and sleep management</vt:lpstr>
      <vt:lpstr>Smoking cessation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maxi case</dc:title>
  <dc:creator>Megan Widdows (IMP)</dc:creator>
  <cp:lastModifiedBy>Tim Wale</cp:lastModifiedBy>
  <cp:revision>9</cp:revision>
  <dcterms:created xsi:type="dcterms:W3CDTF">2023-07-11T09:36:07Z</dcterms:created>
  <dcterms:modified xsi:type="dcterms:W3CDTF">2024-11-15T11:57:23Z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283E3147-D7F9-4557-9462-7B6E8A7199C9</vt:lpwstr>
  </property>
  <property fmtid="{D5CDD505-2E9C-101B-9397-08002B2CF9AE}" pid="3" name="ArticulatePath">
    <vt:lpwstr>https://api.box.com/wopi/files/1325308874168/WOPIServiceId_TP_BOX_2/WOPIUserId_20559535872/Lifestyle_maxi case flowchart_CB</vt:lpwstr>
  </property>
</Properties>
</file>