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8DDD21-2C45-3985-CC29-25E5A708D4A9}" name="Claire Barnard (IMP)" initials="CB(" userId="S::Claire.Barnard@intmedpress.com::c026002d-e6e4-46b5-b11c-f65a5f7a4c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A84"/>
    <a:srgbClr val="A72906"/>
    <a:srgbClr val="EB6142"/>
    <a:srgbClr val="EBB9B4"/>
    <a:srgbClr val="E2E0DC"/>
    <a:srgbClr val="334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DE5B0-E32A-4CBE-B243-125B54529632}" v="14" dt="2023-11-13T14:18:10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28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Widdows" userId="20558986711_tp_box_2" providerId="OAuth2" clId="{D65DE5B0-E32A-4CBE-B243-125B54529632}"/>
    <pc:docChg chg="undo custSel addSld delSld modSld">
      <pc:chgData name="Megan Widdows" userId="20558986711_tp_box_2" providerId="OAuth2" clId="{D65DE5B0-E32A-4CBE-B243-125B54529632}" dt="2023-11-13T16:48:53.255" v="539" actId="47"/>
      <pc:docMkLst>
        <pc:docMk/>
      </pc:docMkLst>
      <pc:sldChg chg="modSp mod">
        <pc:chgData name="Megan Widdows" userId="20558986711_tp_box_2" providerId="OAuth2" clId="{D65DE5B0-E32A-4CBE-B243-125B54529632}" dt="2023-11-13T13:32:23.399" v="1" actId="1076"/>
        <pc:sldMkLst>
          <pc:docMk/>
          <pc:sldMk cId="231262545" sldId="257"/>
        </pc:sldMkLst>
        <pc:spChg chg="mod">
          <ac:chgData name="Megan Widdows" userId="20558986711_tp_box_2" providerId="OAuth2" clId="{D65DE5B0-E32A-4CBE-B243-125B54529632}" dt="2023-11-13T13:32:23.399" v="1" actId="1076"/>
          <ac:spMkLst>
            <pc:docMk/>
            <pc:sldMk cId="231262545" sldId="257"/>
            <ac:spMk id="15" creationId="{1F24D8B6-E1BC-A0DB-2119-D5A283D2B0AD}"/>
          </ac:spMkLst>
        </pc:spChg>
      </pc:sldChg>
      <pc:sldChg chg="addSp delSp modSp new del mod">
        <pc:chgData name="Megan Widdows" userId="20558986711_tp_box_2" providerId="OAuth2" clId="{D65DE5B0-E32A-4CBE-B243-125B54529632}" dt="2023-11-13T16:48:53.255" v="539" actId="47"/>
        <pc:sldMkLst>
          <pc:docMk/>
          <pc:sldMk cId="3054863226" sldId="258"/>
        </pc:sldMkLst>
        <pc:spChg chg="del">
          <ac:chgData name="Megan Widdows" userId="20558986711_tp_box_2" providerId="OAuth2" clId="{D65DE5B0-E32A-4CBE-B243-125B54529632}" dt="2023-11-13T14:03:01.608" v="3" actId="478"/>
          <ac:spMkLst>
            <pc:docMk/>
            <pc:sldMk cId="3054863226" sldId="258"/>
            <ac:spMk id="2" creationId="{243C4675-8E2C-467C-AAE8-16EC322F7252}"/>
          </ac:spMkLst>
        </pc:spChg>
        <pc:spChg chg="del">
          <ac:chgData name="Megan Widdows" userId="20558986711_tp_box_2" providerId="OAuth2" clId="{D65DE5B0-E32A-4CBE-B243-125B54529632}" dt="2023-11-13T14:03:02.490" v="4" actId="478"/>
          <ac:spMkLst>
            <pc:docMk/>
            <pc:sldMk cId="3054863226" sldId="258"/>
            <ac:spMk id="3" creationId="{A22DC18F-D802-4828-5947-35271312C514}"/>
          </ac:spMkLst>
        </pc:spChg>
        <pc:spChg chg="add mod">
          <ac:chgData name="Megan Widdows" userId="20558986711_tp_box_2" providerId="OAuth2" clId="{D65DE5B0-E32A-4CBE-B243-125B54529632}" dt="2023-11-13T14:14:05.980" v="401" actId="20577"/>
          <ac:spMkLst>
            <pc:docMk/>
            <pc:sldMk cId="3054863226" sldId="258"/>
            <ac:spMk id="4" creationId="{93C40BE9-D232-862F-01EB-E89E3473B86C}"/>
          </ac:spMkLst>
        </pc:spChg>
        <pc:spChg chg="add mod">
          <ac:chgData name="Megan Widdows" userId="20558986711_tp_box_2" providerId="OAuth2" clId="{D65DE5B0-E32A-4CBE-B243-125B54529632}" dt="2023-11-13T14:20:17.621" v="515" actId="20577"/>
          <ac:spMkLst>
            <pc:docMk/>
            <pc:sldMk cId="3054863226" sldId="258"/>
            <ac:spMk id="11" creationId="{C0B6EA91-4317-702F-AA6B-24D1C2465A99}"/>
          </ac:spMkLst>
        </pc:spChg>
        <pc:spChg chg="add mod">
          <ac:chgData name="Megan Widdows" userId="20558986711_tp_box_2" providerId="OAuth2" clId="{D65DE5B0-E32A-4CBE-B243-125B54529632}" dt="2023-11-13T14:21:49.248" v="536" actId="20577"/>
          <ac:spMkLst>
            <pc:docMk/>
            <pc:sldMk cId="3054863226" sldId="258"/>
            <ac:spMk id="13" creationId="{266B2008-1B4B-8EBD-B1F3-BFD6FA7E8699}"/>
          </ac:spMkLst>
        </pc:spChg>
        <pc:spChg chg="add del">
          <ac:chgData name="Megan Widdows" userId="20558986711_tp_box_2" providerId="OAuth2" clId="{D65DE5B0-E32A-4CBE-B243-125B54529632}" dt="2023-11-13T14:17:22.635" v="466" actId="478"/>
          <ac:spMkLst>
            <pc:docMk/>
            <pc:sldMk cId="3054863226" sldId="258"/>
            <ac:spMk id="15" creationId="{880647F5-C94B-6853-F9B5-44FDA524BBF6}"/>
          </ac:spMkLst>
        </pc:spChg>
        <pc:spChg chg="mod">
          <ac:chgData name="Megan Widdows" userId="20558986711_tp_box_2" providerId="OAuth2" clId="{D65DE5B0-E32A-4CBE-B243-125B54529632}" dt="2023-11-13T14:17:43.978" v="468"/>
          <ac:spMkLst>
            <pc:docMk/>
            <pc:sldMk cId="3054863226" sldId="258"/>
            <ac:spMk id="17" creationId="{3D4ED511-9594-12AF-8951-61C663400A9B}"/>
          </ac:spMkLst>
        </pc:spChg>
        <pc:spChg chg="mod">
          <ac:chgData name="Megan Widdows" userId="20558986711_tp_box_2" providerId="OAuth2" clId="{D65DE5B0-E32A-4CBE-B243-125B54529632}" dt="2023-11-13T14:17:43.978" v="468"/>
          <ac:spMkLst>
            <pc:docMk/>
            <pc:sldMk cId="3054863226" sldId="258"/>
            <ac:spMk id="18" creationId="{5CA67AAF-0A7F-247F-EA70-9CDB7073D249}"/>
          </ac:spMkLst>
        </pc:spChg>
        <pc:spChg chg="mod">
          <ac:chgData name="Megan Widdows" userId="20558986711_tp_box_2" providerId="OAuth2" clId="{D65DE5B0-E32A-4CBE-B243-125B54529632}" dt="2023-11-13T14:17:43.978" v="468"/>
          <ac:spMkLst>
            <pc:docMk/>
            <pc:sldMk cId="3054863226" sldId="258"/>
            <ac:spMk id="20" creationId="{B3766689-380E-EFD7-3323-1A6B551DBF94}"/>
          </ac:spMkLst>
        </pc:spChg>
        <pc:spChg chg="mod">
          <ac:chgData name="Megan Widdows" userId="20558986711_tp_box_2" providerId="OAuth2" clId="{D65DE5B0-E32A-4CBE-B243-125B54529632}" dt="2023-11-13T14:17:43.978" v="468"/>
          <ac:spMkLst>
            <pc:docMk/>
            <pc:sldMk cId="3054863226" sldId="258"/>
            <ac:spMk id="22" creationId="{70FA0290-356C-8513-2EE3-E754CF9238AE}"/>
          </ac:spMkLst>
        </pc:spChg>
        <pc:spChg chg="mod">
          <ac:chgData name="Megan Widdows" userId="20558986711_tp_box_2" providerId="OAuth2" clId="{D65DE5B0-E32A-4CBE-B243-125B54529632}" dt="2023-11-13T14:18:10.039" v="475"/>
          <ac:spMkLst>
            <pc:docMk/>
            <pc:sldMk cId="3054863226" sldId="258"/>
            <ac:spMk id="24" creationId="{C16D638D-68B8-6F4C-0443-8D33C82B4E1B}"/>
          </ac:spMkLst>
        </pc:spChg>
        <pc:spChg chg="mod">
          <ac:chgData name="Megan Widdows" userId="20558986711_tp_box_2" providerId="OAuth2" clId="{D65DE5B0-E32A-4CBE-B243-125B54529632}" dt="2023-11-13T14:18:17.885" v="479" actId="1076"/>
          <ac:spMkLst>
            <pc:docMk/>
            <pc:sldMk cId="3054863226" sldId="258"/>
            <ac:spMk id="25" creationId="{805464B7-0092-212E-487B-44B8953E6E64}"/>
          </ac:spMkLst>
        </pc:spChg>
        <pc:spChg chg="mod">
          <ac:chgData name="Megan Widdows" userId="20558986711_tp_box_2" providerId="OAuth2" clId="{D65DE5B0-E32A-4CBE-B243-125B54529632}" dt="2023-11-13T14:18:10.039" v="475"/>
          <ac:spMkLst>
            <pc:docMk/>
            <pc:sldMk cId="3054863226" sldId="258"/>
            <ac:spMk id="28" creationId="{F6355502-5A27-A28F-4AD9-4647CFB06CBB}"/>
          </ac:spMkLst>
        </pc:spChg>
        <pc:spChg chg="mod">
          <ac:chgData name="Megan Widdows" userId="20558986711_tp_box_2" providerId="OAuth2" clId="{D65DE5B0-E32A-4CBE-B243-125B54529632}" dt="2023-11-13T14:18:10.039" v="475"/>
          <ac:spMkLst>
            <pc:docMk/>
            <pc:sldMk cId="3054863226" sldId="258"/>
            <ac:spMk id="29" creationId="{4DC4C360-BCA0-AA66-05FD-EA50C39AC55F}"/>
          </ac:spMkLst>
        </pc:spChg>
        <pc:grpChg chg="add del mod">
          <ac:chgData name="Megan Widdows" userId="20558986711_tp_box_2" providerId="OAuth2" clId="{D65DE5B0-E32A-4CBE-B243-125B54529632}" dt="2023-11-13T14:18:05.454" v="474" actId="478"/>
          <ac:grpSpMkLst>
            <pc:docMk/>
            <pc:sldMk cId="3054863226" sldId="258"/>
            <ac:grpSpMk id="16" creationId="{9125E4F7-190E-C85A-7CF4-EB87D16638CE}"/>
          </ac:grpSpMkLst>
        </pc:grpChg>
        <pc:grpChg chg="add del mod">
          <ac:chgData name="Megan Widdows" userId="20558986711_tp_box_2" providerId="OAuth2" clId="{D65DE5B0-E32A-4CBE-B243-125B54529632}" dt="2023-11-13T14:18:37.567" v="485" actId="478"/>
          <ac:grpSpMkLst>
            <pc:docMk/>
            <pc:sldMk cId="3054863226" sldId="258"/>
            <ac:grpSpMk id="23" creationId="{12859671-92BD-313D-30D8-021FFB7FEC85}"/>
          </ac:grpSpMkLst>
        </pc:grpChg>
        <pc:graphicFrameChg chg="add mod modGraphic">
          <ac:chgData name="Megan Widdows" userId="20558986711_tp_box_2" providerId="OAuth2" clId="{D65DE5B0-E32A-4CBE-B243-125B54529632}" dt="2023-11-13T14:21:29.761" v="526" actId="20577"/>
          <ac:graphicFrameMkLst>
            <pc:docMk/>
            <pc:sldMk cId="3054863226" sldId="258"/>
            <ac:graphicFrameMk id="5" creationId="{92C8F4AC-E537-88D5-4A1A-0C1DD8999487}"/>
          </ac:graphicFrameMkLst>
        </pc:graphicFrameChg>
        <pc:picChg chg="add del mod">
          <ac:chgData name="Megan Widdows" userId="20558986711_tp_box_2" providerId="OAuth2" clId="{D65DE5B0-E32A-4CBE-B243-125B54529632}" dt="2023-11-13T14:22:06.037" v="537" actId="478"/>
          <ac:picMkLst>
            <pc:docMk/>
            <pc:sldMk cId="3054863226" sldId="258"/>
            <ac:picMk id="6" creationId="{772BBD07-309E-DF7E-8CA0-4F8C1E3452C2}"/>
          </ac:picMkLst>
        </pc:picChg>
        <pc:picChg chg="add del mod">
          <ac:chgData name="Megan Widdows" userId="20558986711_tp_box_2" providerId="OAuth2" clId="{D65DE5B0-E32A-4CBE-B243-125B54529632}" dt="2023-11-13T14:22:06.037" v="537" actId="478"/>
          <ac:picMkLst>
            <pc:docMk/>
            <pc:sldMk cId="3054863226" sldId="258"/>
            <ac:picMk id="7" creationId="{A71CFE44-D91A-E1EF-401D-D8210A2E708F}"/>
          </ac:picMkLst>
        </pc:picChg>
        <pc:picChg chg="add del mod">
          <ac:chgData name="Megan Widdows" userId="20558986711_tp_box_2" providerId="OAuth2" clId="{D65DE5B0-E32A-4CBE-B243-125B54529632}" dt="2023-11-13T14:22:06.037" v="537" actId="478"/>
          <ac:picMkLst>
            <pc:docMk/>
            <pc:sldMk cId="3054863226" sldId="258"/>
            <ac:picMk id="8" creationId="{FAE8092C-F545-8C6D-E57A-0F2C1DAECD93}"/>
          </ac:picMkLst>
        </pc:picChg>
        <pc:picChg chg="mod">
          <ac:chgData name="Megan Widdows" userId="20558986711_tp_box_2" providerId="OAuth2" clId="{D65DE5B0-E32A-4CBE-B243-125B54529632}" dt="2023-11-13T14:17:43.978" v="468"/>
          <ac:picMkLst>
            <pc:docMk/>
            <pc:sldMk cId="3054863226" sldId="258"/>
            <ac:picMk id="19" creationId="{24F19245-62BE-DFB5-7036-01154C489726}"/>
          </ac:picMkLst>
        </pc:picChg>
        <pc:picChg chg="mod">
          <ac:chgData name="Megan Widdows" userId="20558986711_tp_box_2" providerId="OAuth2" clId="{D65DE5B0-E32A-4CBE-B243-125B54529632}" dt="2023-11-13T14:17:43.978" v="468"/>
          <ac:picMkLst>
            <pc:docMk/>
            <pc:sldMk cId="3054863226" sldId="258"/>
            <ac:picMk id="21" creationId="{AA9D6A47-3E94-6297-FCDB-5DA00554590A}"/>
          </ac:picMkLst>
        </pc:picChg>
        <pc:picChg chg="mod">
          <ac:chgData name="Megan Widdows" userId="20558986711_tp_box_2" providerId="OAuth2" clId="{D65DE5B0-E32A-4CBE-B243-125B54529632}" dt="2023-11-13T14:18:10.039" v="475"/>
          <ac:picMkLst>
            <pc:docMk/>
            <pc:sldMk cId="3054863226" sldId="258"/>
            <ac:picMk id="26" creationId="{EBC90D21-B555-E4D4-4B51-D0CB72ADBB82}"/>
          </ac:picMkLst>
        </pc:picChg>
        <pc:picChg chg="mod">
          <ac:chgData name="Megan Widdows" userId="20558986711_tp_box_2" providerId="OAuth2" clId="{D65DE5B0-E32A-4CBE-B243-125B54529632}" dt="2023-11-13T14:18:16.356" v="478" actId="1076"/>
          <ac:picMkLst>
            <pc:docMk/>
            <pc:sldMk cId="3054863226" sldId="258"/>
            <ac:picMk id="27" creationId="{B015377E-A893-19D3-465A-F32B70E9DE57}"/>
          </ac:picMkLst>
        </pc:picChg>
        <pc:cxnChg chg="add del">
          <ac:chgData name="Megan Widdows" userId="20558986711_tp_box_2" providerId="OAuth2" clId="{D65DE5B0-E32A-4CBE-B243-125B54529632}" dt="2023-11-13T14:21:11.993" v="516" actId="478"/>
          <ac:cxnSpMkLst>
            <pc:docMk/>
            <pc:sldMk cId="3054863226" sldId="258"/>
            <ac:cxnSpMk id="10" creationId="{6E2EF75E-0266-A127-8535-20C192C3DD17}"/>
          </ac:cxnSpMkLst>
        </pc:cxnChg>
      </pc:sldChg>
      <pc:sldChg chg="add del">
        <pc:chgData name="Megan Widdows" userId="20558986711_tp_box_2" providerId="OAuth2" clId="{D65DE5B0-E32A-4CBE-B243-125B54529632}" dt="2023-11-13T14:22:07.312" v="538" actId="47"/>
        <pc:sldMkLst>
          <pc:docMk/>
          <pc:sldMk cId="2838030421" sldId="284"/>
        </pc:sldMkLst>
      </pc:sldChg>
    </pc:docChg>
  </pc:docChgLst>
  <pc:docChgLst>
    <pc:chgData userId="20559535872_tp_box_2" providerId="OAuth2" clId="{2BB90C8A-AAFE-482C-8B03-68485266F8DC}"/>
    <pc:docChg chg="custSel modSld replTag delTag">
      <pc:chgData name="" userId="20559535872_tp_box_2" providerId="OAuth2" clId="{2BB90C8A-AAFE-482C-8B03-68485266F8DC}" dt="2023-10-18T14:37:29.663" v="238" actId="20577"/>
      <pc:docMkLst>
        <pc:docMk/>
      </pc:docMkLst>
      <pc:sldChg chg="modSp mod replTag delTag">
        <pc:chgData name="" userId="20559535872_tp_box_2" providerId="OAuth2" clId="{2BB90C8A-AAFE-482C-8B03-68485266F8DC}" dt="2023-10-18T14:37:29.663" v="238" actId="20577"/>
        <pc:sldMkLst>
          <pc:docMk/>
          <pc:sldMk cId="231262545" sldId="257"/>
        </pc:sldMkLst>
        <pc:spChg chg="mod">
          <ac:chgData name="" userId="20559535872_tp_box_2" providerId="OAuth2" clId="{2BB90C8A-AAFE-482C-8B03-68485266F8DC}" dt="2023-10-18T14:37:29.663" v="238" actId="20577"/>
          <ac:spMkLst>
            <pc:docMk/>
            <pc:sldMk cId="231262545" sldId="257"/>
            <ac:spMk id="15" creationId="{1F24D8B6-E1BC-A0DB-2119-D5A283D2B0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CDAE-5489-4D9E-A957-7D3CB6F52D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86CE31-6457-86D5-2EB6-1F9C992F9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01" r="4524"/>
          <a:stretch/>
        </p:blipFill>
        <p:spPr>
          <a:xfrm>
            <a:off x="3695389" y="4026058"/>
            <a:ext cx="2983910" cy="1962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CE4F38-6FED-D0C1-C323-5E5E70646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" t="5309" b="49570"/>
          <a:stretch/>
        </p:blipFill>
        <p:spPr>
          <a:xfrm>
            <a:off x="438394" y="4026058"/>
            <a:ext cx="3025242" cy="19850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FAF5E5-9D59-8DD1-A923-DA46AD07C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00" y="67930"/>
            <a:ext cx="6500599" cy="497947"/>
          </a:xfrm>
        </p:spPr>
        <p:txBody>
          <a:bodyPr>
            <a:normAutofit/>
          </a:bodyPr>
          <a:lstStyle/>
          <a:p>
            <a:r>
              <a:rPr lang="en-US" sz="2400" b="1" dirty="0"/>
              <a:t>Dietary interventions for people with diabetes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7935D5-4FF5-F87C-D350-4422E743BB13}"/>
              </a:ext>
            </a:extLst>
          </p:cNvPr>
          <p:cNvSpPr txBox="1"/>
          <p:nvPr/>
        </p:nvSpPr>
        <p:spPr>
          <a:xfrm>
            <a:off x="613742" y="915885"/>
            <a:ext cx="300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portion sizes to ensure weight loss or maintenance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FA108-5E5C-AA02-F53E-105C1DCEB0BA}"/>
              </a:ext>
            </a:extLst>
          </p:cNvPr>
          <p:cNvSpPr txBox="1"/>
          <p:nvPr/>
        </p:nvSpPr>
        <p:spPr>
          <a:xfrm>
            <a:off x="613742" y="1567327"/>
            <a:ext cx="300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Reduce consumption of saturated fat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2B628-98E8-2BE1-5225-0B77893F55BC}"/>
              </a:ext>
            </a:extLst>
          </p:cNvPr>
          <p:cNvSpPr txBox="1"/>
          <p:nvPr/>
        </p:nvSpPr>
        <p:spPr>
          <a:xfrm>
            <a:off x="613742" y="1984647"/>
            <a:ext cx="300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Increase consumption of fruit and vegetables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8C0F4A-A118-FB56-A8B5-E4BCE142E9DA}"/>
              </a:ext>
            </a:extLst>
          </p:cNvPr>
          <p:cNvSpPr txBox="1"/>
          <p:nvPr/>
        </p:nvSpPr>
        <p:spPr>
          <a:xfrm>
            <a:off x="613742" y="2595765"/>
            <a:ext cx="300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 whole grains, legumes and tree nuts (where appropriate)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76658-8654-00B8-E73C-E9E1BF80B2AD}"/>
              </a:ext>
            </a:extLst>
          </p:cNvPr>
          <p:cNvSpPr txBox="1"/>
          <p:nvPr/>
        </p:nvSpPr>
        <p:spPr>
          <a:xfrm>
            <a:off x="4078315" y="964877"/>
            <a:ext cx="2779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Minimize consumption of red meat, prioritizing poultry and fish (where appropriate)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E293F-0408-D119-825F-F024107BDCA5}"/>
              </a:ext>
            </a:extLst>
          </p:cNvPr>
          <p:cNvSpPr txBox="1"/>
          <p:nvPr/>
        </p:nvSpPr>
        <p:spPr>
          <a:xfrm>
            <a:off x="4078315" y="1835735"/>
            <a:ext cx="260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Avoid sugar sweetened beverages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B6775-47F0-FFB1-AFF5-7FFC77791D59}"/>
              </a:ext>
            </a:extLst>
          </p:cNvPr>
          <p:cNvSpPr txBox="1"/>
          <p:nvPr/>
        </p:nvSpPr>
        <p:spPr>
          <a:xfrm>
            <a:off x="4078315" y="2544691"/>
            <a:ext cx="271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Encourage low-moderate alcohol consumption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39E91B-DAFD-AE88-E468-95291B752674}"/>
              </a:ext>
            </a:extLst>
          </p:cNvPr>
          <p:cNvSpPr/>
          <p:nvPr/>
        </p:nvSpPr>
        <p:spPr>
          <a:xfrm>
            <a:off x="65826" y="552310"/>
            <a:ext cx="6698083" cy="334910"/>
          </a:xfrm>
          <a:prstGeom prst="roundRect">
            <a:avLst/>
          </a:prstGeom>
          <a:solidFill>
            <a:srgbClr val="334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Dietary interventions should aim to:</a:t>
            </a:r>
          </a:p>
        </p:txBody>
      </p:sp>
      <p:pic>
        <p:nvPicPr>
          <p:cNvPr id="36" name="Graphic 35" descr="Badge 6 with solid fill">
            <a:extLst>
              <a:ext uri="{FF2B5EF4-FFF2-40B4-BE49-F238E27FC236}">
                <a16:creationId xmlns:a16="http://schemas.microsoft.com/office/drawing/2014/main" id="{B64A0189-9559-786B-CD37-DEAC7373E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5157" y="1778874"/>
            <a:ext cx="539670" cy="53967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id="{D82C0F8D-8A86-6E49-1D20-8568E2A5B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6" y="1431787"/>
            <a:ext cx="539670" cy="53967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id="{AAEC9A77-4B5E-2D64-0927-AC3D78BDC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6" y="1971954"/>
            <a:ext cx="539670" cy="53967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id="{FE605897-B387-5FD2-5D07-81F47C799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826" y="2593151"/>
            <a:ext cx="539670" cy="539670"/>
          </a:xfrm>
          <a:prstGeom prst="rect">
            <a:avLst/>
          </a:prstGeom>
        </p:spPr>
      </p:pic>
      <p:pic>
        <p:nvPicPr>
          <p:cNvPr id="44" name="Graphic 43" descr="Badge 5 with solid fill">
            <a:extLst>
              <a:ext uri="{FF2B5EF4-FFF2-40B4-BE49-F238E27FC236}">
                <a16:creationId xmlns:a16="http://schemas.microsoft.com/office/drawing/2014/main" id="{541CE7BC-44CC-93A0-C05F-D324B74F1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157" y="978983"/>
            <a:ext cx="539670" cy="539670"/>
          </a:xfrm>
          <a:prstGeom prst="rect">
            <a:avLst/>
          </a:prstGeom>
        </p:spPr>
      </p:pic>
      <p:pic>
        <p:nvPicPr>
          <p:cNvPr id="46" name="Graphic 45" descr="Badge 7 with solid fill">
            <a:extLst>
              <a:ext uri="{FF2B5EF4-FFF2-40B4-BE49-F238E27FC236}">
                <a16:creationId xmlns:a16="http://schemas.microsoft.com/office/drawing/2014/main" id="{E9C29C16-A408-D2F5-C0E0-F934F5A496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5157" y="2512812"/>
            <a:ext cx="539670" cy="539670"/>
          </a:xfrm>
          <a:prstGeom prst="rect">
            <a:avLst/>
          </a:prstGeom>
        </p:spPr>
      </p:pic>
      <p:pic>
        <p:nvPicPr>
          <p:cNvPr id="48" name="Graphic 47" descr="Badge 1 with solid fill">
            <a:extLst>
              <a:ext uri="{FF2B5EF4-FFF2-40B4-BE49-F238E27FC236}">
                <a16:creationId xmlns:a16="http://schemas.microsoft.com/office/drawing/2014/main" id="{9C6B8C9D-F87C-CA39-EE59-F3B11FA244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649" y="885336"/>
            <a:ext cx="570025" cy="570025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2485B30-3B83-D59D-72F8-A919135ED938}"/>
              </a:ext>
            </a:extLst>
          </p:cNvPr>
          <p:cNvSpPr/>
          <p:nvPr/>
        </p:nvSpPr>
        <p:spPr>
          <a:xfrm>
            <a:off x="75217" y="5992653"/>
            <a:ext cx="6707563" cy="339886"/>
          </a:xfrm>
          <a:prstGeom prst="roundRect">
            <a:avLst/>
          </a:prstGeom>
          <a:solidFill>
            <a:srgbClr val="A729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lower carb diet may improve glycaemia in people with diabetes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40D811-344C-8B56-5DF3-E890A1B31838}"/>
              </a:ext>
            </a:extLst>
          </p:cNvPr>
          <p:cNvSpPr txBox="1"/>
          <p:nvPr/>
        </p:nvSpPr>
        <p:spPr>
          <a:xfrm>
            <a:off x="133763" y="6347202"/>
            <a:ext cx="335645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&lt;130g of carbohydrates per day is associated with </a:t>
            </a:r>
            <a:r>
              <a:rPr lang="en-GB" sz="1350" b="1" dirty="0">
                <a:solidFill>
                  <a:srgbClr val="EB6142"/>
                </a:solidFill>
              </a:rPr>
              <a:t>greater blood glucose reduction</a:t>
            </a:r>
            <a:r>
              <a:rPr lang="en-GB" sz="1350" dirty="0"/>
              <a:t>, weight loss and rates of </a:t>
            </a:r>
            <a:r>
              <a:rPr lang="en-GB" sz="1350" b="1" dirty="0">
                <a:solidFill>
                  <a:srgbClr val="A72906"/>
                </a:solidFill>
              </a:rPr>
              <a:t>diabetes remission </a:t>
            </a:r>
            <a:r>
              <a:rPr lang="en-GB" sz="1350" dirty="0"/>
              <a:t>at 1 year</a:t>
            </a:r>
          </a:p>
          <a:p>
            <a:r>
              <a:rPr lang="en-GB" sz="1350" dirty="0"/>
              <a:t>than low-fat or low-calorie diets.</a:t>
            </a:r>
          </a:p>
          <a:p>
            <a:endParaRPr lang="en-GB" sz="1350" dirty="0"/>
          </a:p>
          <a:p>
            <a:r>
              <a:rPr lang="en-GB" sz="1350" dirty="0"/>
              <a:t>Individuals with type 2 diabetes following a</a:t>
            </a:r>
          </a:p>
          <a:p>
            <a:r>
              <a:rPr lang="en-GB" sz="1350" dirty="0"/>
              <a:t>low-carbohydrate diet were 32% </a:t>
            </a:r>
            <a:r>
              <a:rPr lang="en-GB" sz="1350" b="1" dirty="0">
                <a:solidFill>
                  <a:srgbClr val="A72906"/>
                </a:solidFill>
              </a:rPr>
              <a:t>more likely to have blood glucose levels close to the normal range </a:t>
            </a:r>
            <a:r>
              <a:rPr lang="en-GB" sz="1350" dirty="0"/>
              <a:t>and </a:t>
            </a:r>
            <a:r>
              <a:rPr lang="en-GB" sz="1350" b="1" dirty="0"/>
              <a:t>lost 7.41 kg more weight </a:t>
            </a:r>
            <a:r>
              <a:rPr lang="en-GB" sz="1350" dirty="0"/>
              <a:t>versus those on a low fat/low calorie diet.</a:t>
            </a:r>
          </a:p>
          <a:p>
            <a:endParaRPr lang="en-US" sz="1350" dirty="0"/>
          </a:p>
          <a:p>
            <a:r>
              <a:rPr lang="en-GB" sz="1350" dirty="0"/>
              <a:t>Lower carb diets are naturally </a:t>
            </a:r>
            <a:r>
              <a:rPr lang="en-GB" sz="1350" b="1" dirty="0">
                <a:solidFill>
                  <a:srgbClr val="EB6142"/>
                </a:solidFill>
              </a:rPr>
              <a:t>low in sugar</a:t>
            </a:r>
          </a:p>
          <a:p>
            <a:r>
              <a:rPr lang="en-GB" sz="1350" dirty="0"/>
              <a:t>which is important in diabetes management.</a:t>
            </a:r>
          </a:p>
          <a:p>
            <a:r>
              <a:rPr lang="en-GB" sz="1350" dirty="0"/>
              <a:t>People following a low-carb diet should be</a:t>
            </a:r>
          </a:p>
          <a:p>
            <a:r>
              <a:rPr lang="en-GB" sz="1350" b="1" dirty="0">
                <a:solidFill>
                  <a:srgbClr val="637A84"/>
                </a:solidFill>
              </a:rPr>
              <a:t>mindful about saturated fat intake</a:t>
            </a:r>
            <a:r>
              <a:rPr lang="en-GB" sz="1350" dirty="0"/>
              <a:t>.</a:t>
            </a:r>
            <a:endParaRPr lang="en-US" sz="13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03CBBC-F697-4219-1BD9-80AD3199C43B}"/>
              </a:ext>
            </a:extLst>
          </p:cNvPr>
          <p:cNvSpPr txBox="1"/>
          <p:nvPr/>
        </p:nvSpPr>
        <p:spPr>
          <a:xfrm>
            <a:off x="3593849" y="6343643"/>
            <a:ext cx="306964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Examples of low carb food options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Meat and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Berries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Watermelon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Non-root vegetables (e.g. okra, cauliflower, broccoli, cucumber, tomatoes, </a:t>
            </a:r>
            <a:r>
              <a:rPr lang="en-US" sz="1400" dirty="0" err="1"/>
              <a:t>aubergine</a:t>
            </a:r>
            <a:r>
              <a:rPr lang="en-US" sz="1400" dirty="0"/>
              <a:t>, </a:t>
            </a:r>
            <a:r>
              <a:rPr lang="en-US" sz="1400" dirty="0" err="1"/>
              <a:t>courgettes</a:t>
            </a:r>
            <a:r>
              <a:rPr lang="en-US" sz="1400" dirty="0"/>
              <a:t>, leafy greens)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Eggs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Plain yogurt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Cheese</a:t>
            </a:r>
          </a:p>
          <a:p>
            <a:r>
              <a:rPr lang="en-US" sz="1400" b="1" dirty="0"/>
              <a:t>Example global low carb meal plans can be found online.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24D8B6-E1BC-A0DB-2119-D5A283D2B0AD}"/>
              </a:ext>
            </a:extLst>
          </p:cNvPr>
          <p:cNvSpPr/>
          <p:nvPr/>
        </p:nvSpPr>
        <p:spPr>
          <a:xfrm>
            <a:off x="111473" y="3287891"/>
            <a:ext cx="6707564" cy="491816"/>
          </a:xfrm>
          <a:prstGeom prst="roundRect">
            <a:avLst/>
          </a:prstGeom>
          <a:solidFill>
            <a:srgbClr val="EB6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a healthy plate to support portion control in diabetes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33945-97BE-B2CB-2726-B5692C19AE4E}"/>
              </a:ext>
            </a:extLst>
          </p:cNvPr>
          <p:cNvSpPr txBox="1"/>
          <p:nvPr/>
        </p:nvSpPr>
        <p:spPr>
          <a:xfrm>
            <a:off x="104953" y="3806078"/>
            <a:ext cx="334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the goal is weight maintenance, use the Y-model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F3883-576A-9BBE-DAC4-3223648D3CAB}"/>
              </a:ext>
            </a:extLst>
          </p:cNvPr>
          <p:cNvSpPr txBox="1"/>
          <p:nvPr/>
        </p:nvSpPr>
        <p:spPr>
          <a:xfrm>
            <a:off x="3852470" y="3797112"/>
            <a:ext cx="2764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the goal is weight loss, use the T-model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F9B24-BB18-98BB-F9F1-D88ADBBCB083}"/>
              </a:ext>
            </a:extLst>
          </p:cNvPr>
          <p:cNvCxnSpPr>
            <a:cxnSpLocks/>
          </p:cNvCxnSpPr>
          <p:nvPr/>
        </p:nvCxnSpPr>
        <p:spPr>
          <a:xfrm>
            <a:off x="1257300" y="4612112"/>
            <a:ext cx="645414" cy="3911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211F9-89E2-5E13-28C9-72D749213D8D}"/>
              </a:ext>
            </a:extLst>
          </p:cNvPr>
          <p:cNvCxnSpPr>
            <a:cxnSpLocks/>
          </p:cNvCxnSpPr>
          <p:nvPr/>
        </p:nvCxnSpPr>
        <p:spPr>
          <a:xfrm flipV="1">
            <a:off x="1902714" y="4633407"/>
            <a:ext cx="657606" cy="369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910AE3-36D8-C460-D457-B57D8888AFAC}"/>
              </a:ext>
            </a:extLst>
          </p:cNvPr>
          <p:cNvCxnSpPr>
            <a:cxnSpLocks/>
          </p:cNvCxnSpPr>
          <p:nvPr/>
        </p:nvCxnSpPr>
        <p:spPr>
          <a:xfrm>
            <a:off x="1902714" y="5003304"/>
            <a:ext cx="0" cy="7840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D86B03-3C06-0E89-CFD8-831D00B639E9}"/>
              </a:ext>
            </a:extLst>
          </p:cNvPr>
          <p:cNvCxnSpPr/>
          <p:nvPr/>
        </p:nvCxnSpPr>
        <p:spPr>
          <a:xfrm>
            <a:off x="5269920" y="4259000"/>
            <a:ext cx="0" cy="15143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7C5EEF-FE8B-70EE-D2D2-54051B4D6D09}"/>
              </a:ext>
            </a:extLst>
          </p:cNvPr>
          <p:cNvCxnSpPr/>
          <p:nvPr/>
        </p:nvCxnSpPr>
        <p:spPr>
          <a:xfrm>
            <a:off x="5269920" y="5016159"/>
            <a:ext cx="7429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1262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433</TotalTime>
  <Words>259</Words>
  <Application>Microsoft Office PowerPoint</Application>
  <PresentationFormat>A4 Paper (210x297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Dietary interventions for people with diabetes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Dietary interventions for people with diabetes</dc:title>
  <dc:creator>Megan Widdows (IMP)</dc:creator>
  <cp:lastModifiedBy>Rhea Nicholls</cp:lastModifiedBy>
  <cp:revision>9</cp:revision>
  <dcterms:created xsi:type="dcterms:W3CDTF">2023-09-12T12:29:06Z</dcterms:created>
  <dcterms:modified xsi:type="dcterms:W3CDTF">2024-11-08T16:11:56Z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502752D2-CA43-45AB-8830-04424410B142</vt:lpwstr>
  </property>
  <property fmtid="{D5CDD505-2E9C-101B-9397-08002B2CF9AE}" pid="3" name="ArticulatePath">
    <vt:lpwstr>https://api.box.com/wopi/files/1325337111851/WOPIServiceId_TP_BOX_2/WOPIUserId_20559535872/Lifestyle_Resource_TO STUDIO</vt:lpwstr>
  </property>
</Properties>
</file>