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9" r:id="rId3"/>
    <p:sldId id="260" r:id="rId4"/>
    <p:sldId id="263" r:id="rId5"/>
    <p:sldId id="261" r:id="rId6"/>
    <p:sldId id="265"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C07A68-7B9D-132C-941E-37328B78B05A}" name="Ruth Wills (IMP)" initials="RW(" userId="Ruth Wills (IMP)" providerId="None"/>
  <p188:author id="{3F8BBDDF-3B5A-2F0A-4651-317687B3A571}" name="Gavin Clark (IMP)" initials="GC(" userId="Gavin Clark (IMP)"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vin Clark (IMP)" userId="20559581033_tp_box_2" providerId="OAuth2" clId="{798FDDBF-3719-4459-B729-EE2C486B0D13}"/>
    <pc:docChg chg="undo custSel">
      <pc:chgData name="Gavin Clark (IMP)" userId="20559581033_tp_box_2" providerId="OAuth2" clId="{798FDDBF-3719-4459-B729-EE2C486B0D13}" dt="2023-10-04T10:40:43.873" v="1"/>
      <pc:docMkLst>
        <pc:docMk/>
      </pc:docMkLst>
      <pc:sldChg chg="addCm delCm">
        <pc:chgData name="Gavin Clark (IMP)" userId="20559581033_tp_box_2" providerId="OAuth2" clId="{798FDDBF-3719-4459-B729-EE2C486B0D13}" dt="2023-10-04T10:40:43.873" v="1"/>
        <pc:sldMkLst>
          <pc:docMk/>
          <pc:sldMk cId="2027703545" sldId="258"/>
        </pc:sldMkLst>
        <pc:extLst>
          <p:ext xmlns:p="http://schemas.openxmlformats.org/presentationml/2006/main" uri="{D6D511B9-2390-475A-947B-AFAB55BFBCF1}">
            <pc226:cmChg xmlns:pc226="http://schemas.microsoft.com/office/powerpoint/2022/06/main/command" chg="add del">
              <pc226:chgData name="Gavin Clark (IMP)" userId="20559581033_tp_box_2" providerId="OAuth2" clId="{798FDDBF-3719-4459-B729-EE2C486B0D13}" dt="2023-10-04T10:40:43.873" v="1"/>
              <pc2:cmMkLst xmlns:pc2="http://schemas.microsoft.com/office/powerpoint/2019/9/main/command">
                <pc:docMk/>
                <pc:sldMk cId="2027703545" sldId="258"/>
                <pc2:cmMk id="{20179638-9AA3-4E07-97EF-05716EFB2B8F}"/>
              </pc2:cmMkLst>
            </pc226:cmChg>
          </p:ext>
        </pc:extLst>
      </pc:sldChg>
    </pc:docChg>
  </pc:docChgLst>
  <pc:docChgLst>
    <pc:chgData name="Rhea Nicholls" userId="22498252814_tp_box_2" providerId="OAuth2" clId="{37559C67-E9EE-4475-A5E4-C418D94ECE83}"/>
    <pc:docChg chg="delSld modSld">
      <pc:chgData name="Rhea Nicholls" userId="22498252814_tp_box_2" providerId="OAuth2" clId="{37559C67-E9EE-4475-A5E4-C418D94ECE83}" dt="2024-11-11T09:20:20.983" v="1" actId="13926"/>
      <pc:docMkLst>
        <pc:docMk/>
      </pc:docMkLst>
      <pc:sldChg chg="del">
        <pc:chgData name="Rhea Nicholls" userId="22498252814_tp_box_2" providerId="OAuth2" clId="{37559C67-E9EE-4475-A5E4-C418D94ECE83}" dt="2024-11-11T09:19:48.421" v="0" actId="47"/>
        <pc:sldMkLst>
          <pc:docMk/>
          <pc:sldMk cId="2998397970" sldId="266"/>
        </pc:sldMkLst>
      </pc:sldChg>
      <pc:sldChg chg="modSp mod">
        <pc:chgData name="Rhea Nicholls" userId="22498252814_tp_box_2" providerId="OAuth2" clId="{37559C67-E9EE-4475-A5E4-C418D94ECE83}" dt="2024-11-11T09:20:20.983" v="1" actId="13926"/>
        <pc:sldMkLst>
          <pc:docMk/>
          <pc:sldMk cId="1003623920" sldId="267"/>
        </pc:sldMkLst>
        <pc:spChg chg="mod">
          <ac:chgData name="Rhea Nicholls" userId="22498252814_tp_box_2" providerId="OAuth2" clId="{37559C67-E9EE-4475-A5E4-C418D94ECE83}" dt="2024-11-11T09:20:20.983" v="1" actId="13926"/>
          <ac:spMkLst>
            <pc:docMk/>
            <pc:sldMk cId="1003623920" sldId="267"/>
            <ac:spMk id="3" creationId="{033549BA-4442-700B-E342-27887E4C1A32}"/>
          </ac:spMkLst>
        </pc:spChg>
      </pc:sldChg>
    </pc:docChg>
  </pc:docChgLst>
  <pc:docChgLst>
    <pc:chgData name="Tim Wale" userId="212603772_tp_box_2" providerId="OAuth2" clId="{93344B6C-EDF3-4CD9-A03E-B35357DD3AB9}"/>
    <pc:docChg chg="delSld">
      <pc:chgData name="Tim Wale" userId="212603772_tp_box_2" providerId="OAuth2" clId="{93344B6C-EDF3-4CD9-A03E-B35357DD3AB9}" dt="2024-11-15T12:00:56.634" v="0" actId="47"/>
      <pc:docMkLst>
        <pc:docMk/>
      </pc:docMkLst>
      <pc:sldChg chg="del">
        <pc:chgData name="Tim Wale" userId="212603772_tp_box_2" providerId="OAuth2" clId="{93344B6C-EDF3-4CD9-A03E-B35357DD3AB9}" dt="2024-11-15T12:00:56.634" v="0" actId="47"/>
        <pc:sldMkLst>
          <pc:docMk/>
          <pc:sldMk cId="4071046806"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AAA6-2B7B-024D-19EA-7B9765B181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4FA08B-046E-8EE9-8BCB-232848C4833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895237-9A03-F6D2-187E-F54D9C7FCFEA}"/>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5" name="Footer Placeholder 4">
            <a:extLst>
              <a:ext uri="{FF2B5EF4-FFF2-40B4-BE49-F238E27FC236}">
                <a16:creationId xmlns:a16="http://schemas.microsoft.com/office/drawing/2014/main" id="{9B629CED-61D6-66A6-08F4-CE83AFD74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2FF76-6D27-ADE1-6E6E-9702512BD17B}"/>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9776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7E7B-5486-AE9B-17F8-3CBD194D89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2D9AC0-7B22-FD3E-9300-B7D22220BF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BBE02-DC47-0D7D-FC2C-B8BB761DD00F}"/>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5" name="Footer Placeholder 4">
            <a:extLst>
              <a:ext uri="{FF2B5EF4-FFF2-40B4-BE49-F238E27FC236}">
                <a16:creationId xmlns:a16="http://schemas.microsoft.com/office/drawing/2014/main" id="{3329357D-A10D-B87D-1E71-5A23B3729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DC296-636C-D6E7-2351-AF7F1E5787DF}"/>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43263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798A5-3A81-66B9-CD2C-0D9A3537A340}"/>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EADB16-4E36-3358-E433-F883583E07FA}"/>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22D2F-1FE3-150C-4BEE-A2A0E53E1222}"/>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5" name="Footer Placeholder 4">
            <a:extLst>
              <a:ext uri="{FF2B5EF4-FFF2-40B4-BE49-F238E27FC236}">
                <a16:creationId xmlns:a16="http://schemas.microsoft.com/office/drawing/2014/main" id="{42D1E522-F185-A7BD-CCAE-00037FD8A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033A4-9D12-3981-FD06-4290F66E83E1}"/>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428036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B69-1CEF-137A-A4BA-95D78F9DB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DAD93-1AD2-310F-3F1E-E4A12722D1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64DDD-64DE-D2B6-F006-82AF840D571F}"/>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5" name="Footer Placeholder 4">
            <a:extLst>
              <a:ext uri="{FF2B5EF4-FFF2-40B4-BE49-F238E27FC236}">
                <a16:creationId xmlns:a16="http://schemas.microsoft.com/office/drawing/2014/main" id="{793A96FC-0573-A764-3FDF-84221B3BF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A8014-37A8-6029-E401-EAA165110124}"/>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17061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9F5F-745F-250C-1BE2-5DE67D96EC84}"/>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47AA8F-DCF7-375A-C388-04AE346FD9D4}"/>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A3EE9-223C-B33E-119E-882194CA4E1C}"/>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5" name="Footer Placeholder 4">
            <a:extLst>
              <a:ext uri="{FF2B5EF4-FFF2-40B4-BE49-F238E27FC236}">
                <a16:creationId xmlns:a16="http://schemas.microsoft.com/office/drawing/2014/main" id="{E8E6C250-9969-440B-6101-27F80B436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EB129-07D6-0793-A962-FAA86BD91C0F}"/>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66791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26FF-3FB8-64D0-B2CE-892955D00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E9D7AC-7EB7-2FB5-61CA-4D1B09BBCE13}"/>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7AD5EA-07DF-BE53-358B-F96348D1EFD5}"/>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BF2DE7-94F4-EF4F-F4C0-D7C312653005}"/>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6" name="Footer Placeholder 5">
            <a:extLst>
              <a:ext uri="{FF2B5EF4-FFF2-40B4-BE49-F238E27FC236}">
                <a16:creationId xmlns:a16="http://schemas.microsoft.com/office/drawing/2014/main" id="{4D06BCBF-2DF4-06C7-03BB-D8C72CA30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BAD13-CA66-B9BD-7E80-422B8B95CB89}"/>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1304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A6CE-86FA-BE57-EA80-492D6CC2AE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F388A3-8CEC-D54A-4DA8-6DC8E865BC20}"/>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DEA17-9E2D-2434-D9D5-D05CDD64B4F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04DD05-BF93-028E-592F-8F3C5B3471FA}"/>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5B602F-7A08-08A9-501D-8FC9721C3488}"/>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AB862E-2AD1-84D2-16FD-81A429200340}"/>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8" name="Footer Placeholder 7">
            <a:extLst>
              <a:ext uri="{FF2B5EF4-FFF2-40B4-BE49-F238E27FC236}">
                <a16:creationId xmlns:a16="http://schemas.microsoft.com/office/drawing/2014/main" id="{00C1A2AC-B833-AA88-0095-BF46CF8208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EAD53F-0428-A580-4C0E-AA43F4FE6FD9}"/>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340263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86A7-FCE7-45E3-F382-2FB8A471B2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C03259-B0D8-86BC-6C15-9A0C7BF63AD8}"/>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4" name="Footer Placeholder 3">
            <a:extLst>
              <a:ext uri="{FF2B5EF4-FFF2-40B4-BE49-F238E27FC236}">
                <a16:creationId xmlns:a16="http://schemas.microsoft.com/office/drawing/2014/main" id="{C93E71BB-82B2-BD19-1D30-A0CC786D1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4A2F32-A270-FC25-57EC-D6BF7A95E034}"/>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44620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B4C06-A99F-5531-7CF2-2C9BC40EE72D}"/>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3" name="Footer Placeholder 2">
            <a:extLst>
              <a:ext uri="{FF2B5EF4-FFF2-40B4-BE49-F238E27FC236}">
                <a16:creationId xmlns:a16="http://schemas.microsoft.com/office/drawing/2014/main" id="{D9F2B886-D8F1-41A8-5919-683ED454BD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B0DBF6-759A-0936-94DE-10551457D911}"/>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393983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7AB1-E404-34A0-8BE4-2D0869AF9FF0}"/>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F20978-F29F-B745-8467-C327903C5CD6}"/>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EC9114-60A3-A066-6FB4-F026636ED41B}"/>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F05C4-C990-448A-C0CE-085F368CBB18}"/>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6" name="Footer Placeholder 5">
            <a:extLst>
              <a:ext uri="{FF2B5EF4-FFF2-40B4-BE49-F238E27FC236}">
                <a16:creationId xmlns:a16="http://schemas.microsoft.com/office/drawing/2014/main" id="{B0A10C18-B641-3DE5-0C8B-41E4165452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40145-868E-B252-EAB0-97D3C7CE2650}"/>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3093610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01DC-E56D-E03E-156A-CE4DB8EF7B33}"/>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8BE3D-E22B-2E00-2C29-AFDB2173A759}"/>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FFB5CBCF-B9CD-DD0B-5D2C-094FDDFF05F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BF0F7-1D2C-EFA5-2792-B6FB44C160A2}"/>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6" name="Footer Placeholder 5">
            <a:extLst>
              <a:ext uri="{FF2B5EF4-FFF2-40B4-BE49-F238E27FC236}">
                <a16:creationId xmlns:a16="http://schemas.microsoft.com/office/drawing/2014/main" id="{BB0A9F2B-D317-358D-0F4B-21C124C59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22646-5D71-E921-DFF0-4394B2CF754D}"/>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3397489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C2A1BD-86D9-E2E6-08C6-0EBF0AB234B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2DE231-2D5C-AA0C-EBCD-C13032DFE95B}"/>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64112-0038-3154-EA2B-FFDB4D46B45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D614F-EC88-453C-A607-248F4D6814D0}" type="datetimeFigureOut">
              <a:rPr lang="en-US" smtClean="0"/>
              <a:t>11/15/2024</a:t>
            </a:fld>
            <a:endParaRPr lang="en-US"/>
          </a:p>
        </p:txBody>
      </p:sp>
      <p:sp>
        <p:nvSpPr>
          <p:cNvPr id="5" name="Footer Placeholder 4">
            <a:extLst>
              <a:ext uri="{FF2B5EF4-FFF2-40B4-BE49-F238E27FC236}">
                <a16:creationId xmlns:a16="http://schemas.microsoft.com/office/drawing/2014/main" id="{15F2EE5A-B495-7C4E-7D3F-15A482B21CFC}"/>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46002C-A1CD-D21C-4B20-02A3A6A6ABB3}"/>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4C3DF-D8FB-419A-B976-D2DD64DA28D9}" type="slidenum">
              <a:rPr lang="en-US" smtClean="0"/>
              <a:t>‹#›</a:t>
            </a:fld>
            <a:endParaRPr lang="en-US"/>
          </a:p>
        </p:txBody>
      </p:sp>
    </p:spTree>
    <p:extLst>
      <p:ext uri="{BB962C8B-B14F-4D97-AF65-F5344CB8AC3E}">
        <p14:creationId xmlns:p14="http://schemas.microsoft.com/office/powerpoint/2010/main" val="1863178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D088-7333-14A0-B44A-9D9CA6E36FE5}"/>
              </a:ext>
            </a:extLst>
          </p:cNvPr>
          <p:cNvSpPr>
            <a:spLocks noGrp="1"/>
          </p:cNvSpPr>
          <p:nvPr>
            <p:ph type="title"/>
          </p:nvPr>
        </p:nvSpPr>
        <p:spPr/>
        <p:txBody>
          <a:bodyPr/>
          <a:lstStyle/>
          <a:p>
            <a:r>
              <a:rPr lang="en-US"/>
              <a:t>Mary</a:t>
            </a:r>
          </a:p>
        </p:txBody>
      </p:sp>
      <p:sp>
        <p:nvSpPr>
          <p:cNvPr id="3" name="Content Placeholder 2">
            <a:extLst>
              <a:ext uri="{FF2B5EF4-FFF2-40B4-BE49-F238E27FC236}">
                <a16:creationId xmlns:a16="http://schemas.microsoft.com/office/drawing/2014/main" id="{033549BA-4442-700B-E342-27887E4C1A32}"/>
              </a:ext>
            </a:extLst>
          </p:cNvPr>
          <p:cNvSpPr>
            <a:spLocks noGrp="1"/>
          </p:cNvSpPr>
          <p:nvPr>
            <p:ph idx="1"/>
          </p:nvPr>
        </p:nvSpPr>
        <p:spPr>
          <a:xfrm>
            <a:off x="838200" y="1694998"/>
            <a:ext cx="5809488" cy="4351338"/>
          </a:xfrm>
        </p:spPr>
        <p:txBody>
          <a:bodyPr/>
          <a:lstStyle/>
          <a:p>
            <a:r>
              <a:rPr lang="en-US" sz="2000" dirty="0"/>
              <a:t>58-year-old woman with type 2 diabetes, diagnosed 12 months prior</a:t>
            </a:r>
          </a:p>
          <a:p>
            <a:r>
              <a:rPr lang="en-US" sz="2000" dirty="0"/>
              <a:t>Works part-time as a shopkeeper with her husband. They have two sons, aged 36 and 31</a:t>
            </a:r>
          </a:p>
          <a:p>
            <a:r>
              <a:rPr lang="en-US" sz="2000" dirty="0"/>
              <a:t>Attends clinic for her diabetes review</a:t>
            </a:r>
          </a:p>
          <a:p>
            <a:r>
              <a:rPr lang="en-US" sz="2000" dirty="0"/>
              <a:t>Family history:</a:t>
            </a:r>
          </a:p>
          <a:p>
            <a:pPr lvl="1"/>
            <a:r>
              <a:rPr lang="en-US" sz="1600" dirty="0"/>
              <a:t>Mother had gestational diabetes when pregnant with Mary</a:t>
            </a:r>
          </a:p>
          <a:p>
            <a:r>
              <a:rPr lang="en-US" sz="2000" dirty="0"/>
              <a:t>Personal medical history:</a:t>
            </a:r>
          </a:p>
          <a:p>
            <a:pPr lvl="1"/>
            <a:r>
              <a:rPr lang="en-US" sz="1600" dirty="0"/>
              <a:t>Always struggled with weight </a:t>
            </a:r>
          </a:p>
          <a:p>
            <a:pPr lvl="1"/>
            <a:r>
              <a:rPr lang="en-US" sz="1600" dirty="0"/>
              <a:t>No additional comorbidities</a:t>
            </a:r>
          </a:p>
        </p:txBody>
      </p:sp>
      <p:pic>
        <p:nvPicPr>
          <p:cNvPr id="4" name="Graphic 3" descr="Clipboard outline">
            <a:extLst>
              <a:ext uri="{FF2B5EF4-FFF2-40B4-BE49-F238E27FC236}">
                <a16:creationId xmlns:a16="http://schemas.microsoft.com/office/drawing/2014/main" id="{145A1B47-31C3-B8AD-C822-8E5A653BA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4631" y="-172276"/>
            <a:ext cx="6875160" cy="7030276"/>
          </a:xfrm>
          <a:prstGeom prst="rect">
            <a:avLst/>
          </a:prstGeom>
        </p:spPr>
      </p:pic>
      <p:sp>
        <p:nvSpPr>
          <p:cNvPr id="5" name="Content Placeholder 2">
            <a:extLst>
              <a:ext uri="{FF2B5EF4-FFF2-40B4-BE49-F238E27FC236}">
                <a16:creationId xmlns:a16="http://schemas.microsoft.com/office/drawing/2014/main" id="{582C7B47-77AF-DE18-ECF7-9017E32FACE9}"/>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625620">
              <a:spcBef>
                <a:spcPts val="1600"/>
              </a:spcBef>
              <a:buNone/>
              <a:tabLst>
                <a:tab pos="3657646" algn="l"/>
              </a:tabLst>
              <a:defRPr/>
            </a:pPr>
            <a:r>
              <a:rPr lang="en-GB" sz="1800" b="1" dirty="0">
                <a:solidFill>
                  <a:srgbClr val="000000"/>
                </a:solidFill>
                <a:latin typeface="Calibri"/>
              </a:rPr>
              <a:t>Clinical chemistry</a:t>
            </a:r>
          </a:p>
          <a:p>
            <a:pPr marL="0" indent="0" defTabSz="1625620">
              <a:spcBef>
                <a:spcPts val="1000"/>
              </a:spcBef>
              <a:buNone/>
              <a:tabLst>
                <a:tab pos="3293575" algn="l"/>
              </a:tabLst>
              <a:defRPr/>
            </a:pPr>
            <a:r>
              <a:rPr lang="en-GB" sz="1800" dirty="0">
                <a:solidFill>
                  <a:srgbClr val="000000"/>
                </a:solidFill>
                <a:latin typeface="Calibri"/>
              </a:rPr>
              <a:t>FPG: 7.6 mmol/l (137 mg/dl)</a:t>
            </a:r>
          </a:p>
          <a:p>
            <a:pPr marL="0" indent="0" defTabSz="1625620">
              <a:spcBef>
                <a:spcPts val="1000"/>
              </a:spcBef>
              <a:buNone/>
              <a:tabLst>
                <a:tab pos="3293575" algn="l"/>
              </a:tabLst>
              <a:defRPr/>
            </a:pPr>
            <a:r>
              <a:rPr lang="en-GB" sz="1800" dirty="0">
                <a:solidFill>
                  <a:srgbClr val="000000"/>
                </a:solidFill>
                <a:latin typeface="Calibri"/>
              </a:rPr>
              <a:t>HbA1c: 7.9% (63 mmol/mol)</a:t>
            </a:r>
          </a:p>
          <a:p>
            <a:pPr marL="0" indent="0" defTabSz="1625620">
              <a:spcBef>
                <a:spcPts val="1000"/>
              </a:spcBef>
              <a:buNone/>
              <a:tabLst>
                <a:tab pos="3293575" algn="l"/>
              </a:tabLst>
              <a:defRPr/>
            </a:pPr>
            <a:r>
              <a:rPr lang="en-GB" sz="1800" dirty="0">
                <a:solidFill>
                  <a:srgbClr val="000000"/>
                </a:solidFill>
                <a:latin typeface="Calibri"/>
              </a:rPr>
              <a:t>LDL-cholesterol: 2.4 mmol/l (93 mg/dl)</a:t>
            </a:r>
          </a:p>
          <a:p>
            <a:pPr marL="0" indent="0" defTabSz="1625620">
              <a:spcBef>
                <a:spcPts val="1000"/>
              </a:spcBef>
              <a:buNone/>
              <a:tabLst>
                <a:tab pos="3293575" algn="l"/>
              </a:tabLst>
              <a:defRPr/>
            </a:pPr>
            <a:r>
              <a:rPr lang="en-GB" sz="1800" dirty="0">
                <a:solidFill>
                  <a:srgbClr val="000000"/>
                </a:solidFill>
                <a:latin typeface="Calibri"/>
              </a:rPr>
              <a:t>HDL-cholesterol: 1.06 mmol/l (41 mg/dl)</a:t>
            </a:r>
          </a:p>
          <a:p>
            <a:pPr marL="0" indent="0" defTabSz="1625620">
              <a:spcBef>
                <a:spcPts val="1000"/>
              </a:spcBef>
              <a:buNone/>
              <a:tabLst>
                <a:tab pos="3293575" algn="l"/>
              </a:tabLst>
              <a:defRPr/>
            </a:pPr>
            <a:r>
              <a:rPr lang="en-GB" sz="1800" dirty="0">
                <a:solidFill>
                  <a:srgbClr val="000000"/>
                </a:solidFill>
                <a:latin typeface="Calibri"/>
              </a:rPr>
              <a:t>Triglycerides: 1.4 mmol/l (124 mg/dl)</a:t>
            </a:r>
          </a:p>
          <a:p>
            <a:pPr marL="0" indent="0" defTabSz="1625620">
              <a:spcBef>
                <a:spcPts val="1000"/>
              </a:spcBef>
              <a:buNone/>
              <a:tabLst>
                <a:tab pos="3293575" algn="l"/>
              </a:tabLst>
              <a:defRPr/>
            </a:pPr>
            <a:r>
              <a:rPr lang="en-GB" sz="1800" dirty="0">
                <a:solidFill>
                  <a:srgbClr val="000000"/>
                </a:solidFill>
                <a:latin typeface="Calibri"/>
              </a:rPr>
              <a:t>BP: 128/74 mmHg</a:t>
            </a:r>
          </a:p>
          <a:p>
            <a:pPr marL="0" indent="0" defTabSz="1625620">
              <a:spcBef>
                <a:spcPts val="1000"/>
              </a:spcBef>
              <a:buNone/>
              <a:tabLst>
                <a:tab pos="3293575" algn="l"/>
              </a:tabLst>
              <a:defRPr/>
            </a:pPr>
            <a:r>
              <a:rPr lang="en-GB" sz="1800" dirty="0">
                <a:solidFill>
                  <a:srgbClr val="000000"/>
                </a:solidFill>
                <a:latin typeface="Calibri"/>
              </a:rPr>
              <a:t>Waist circumference: 106 cm</a:t>
            </a:r>
          </a:p>
          <a:p>
            <a:pPr marL="0" indent="0" defTabSz="1625620">
              <a:spcBef>
                <a:spcPts val="1000"/>
              </a:spcBef>
              <a:buNone/>
              <a:tabLst>
                <a:tab pos="3293575" algn="l"/>
              </a:tabLst>
              <a:defRPr/>
            </a:pPr>
            <a:r>
              <a:rPr lang="en-GB" sz="1800" dirty="0">
                <a:solidFill>
                  <a:srgbClr val="000000"/>
                </a:solidFill>
                <a:latin typeface="Calibri"/>
              </a:rPr>
              <a:t>Height: 162 cm</a:t>
            </a:r>
          </a:p>
          <a:p>
            <a:pPr marL="0" indent="0" defTabSz="1625620">
              <a:spcBef>
                <a:spcPts val="1000"/>
              </a:spcBef>
              <a:buNone/>
              <a:tabLst>
                <a:tab pos="3293575" algn="l"/>
              </a:tabLst>
              <a:defRPr/>
            </a:pPr>
            <a:r>
              <a:rPr lang="en-GB" sz="1800" dirty="0">
                <a:solidFill>
                  <a:srgbClr val="000000"/>
                </a:solidFill>
                <a:latin typeface="Calibri"/>
              </a:rPr>
              <a:t>Weight: 86 kg</a:t>
            </a:r>
          </a:p>
          <a:p>
            <a:pPr marL="0" indent="0" defTabSz="1625620">
              <a:spcBef>
                <a:spcPts val="1000"/>
              </a:spcBef>
              <a:buNone/>
              <a:tabLst>
                <a:tab pos="3293575" algn="l"/>
              </a:tabLst>
              <a:defRPr/>
            </a:pPr>
            <a:r>
              <a:rPr lang="en-GB" sz="1800" dirty="0">
                <a:solidFill>
                  <a:srgbClr val="000000"/>
                </a:solidFill>
                <a:latin typeface="Calibri"/>
              </a:rPr>
              <a:t>BMI: 32.8 kg/m</a:t>
            </a:r>
            <a:r>
              <a:rPr lang="en-GB" sz="1800" baseline="30000" dirty="0">
                <a:solidFill>
                  <a:srgbClr val="000000"/>
                </a:solidFill>
                <a:latin typeface="Calibri"/>
              </a:rPr>
              <a:t>2</a:t>
            </a:r>
          </a:p>
        </p:txBody>
      </p:sp>
      <p:sp>
        <p:nvSpPr>
          <p:cNvPr id="6" name="Rectangle 5">
            <a:extLst>
              <a:ext uri="{FF2B5EF4-FFF2-40B4-BE49-F238E27FC236}">
                <a16:creationId xmlns:a16="http://schemas.microsoft.com/office/drawing/2014/main" id="{4F1C1FC7-2F1C-6247-B7A2-FA0B348A1304}"/>
              </a:ext>
            </a:extLst>
          </p:cNvPr>
          <p:cNvSpPr/>
          <p:nvPr/>
        </p:nvSpPr>
        <p:spPr>
          <a:xfrm>
            <a:off x="838200" y="5354425"/>
            <a:ext cx="5658853" cy="1401521"/>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34">
              <a:spcBef>
                <a:spcPts val="1200"/>
              </a:spcBef>
              <a:buClr>
                <a:srgbClr val="662483"/>
              </a:buClr>
              <a:defRPr/>
            </a:pPr>
            <a:r>
              <a:rPr lang="en-GB" b="1">
                <a:solidFill>
                  <a:srgbClr val="000000"/>
                </a:solidFill>
                <a:latin typeface="Calibri"/>
              </a:rPr>
              <a:t>Current medication and targets </a:t>
            </a:r>
          </a:p>
          <a:p>
            <a:pPr marL="266711" indent="-266711" defTabSz="914434">
              <a:spcBef>
                <a:spcPts val="1200"/>
              </a:spcBef>
              <a:buClr>
                <a:srgbClr val="662483"/>
              </a:buClr>
              <a:buFont typeface="Arial" panose="020B0604020202020204" pitchFamily="34" charset="0"/>
              <a:buChar char="•"/>
              <a:defRPr/>
            </a:pPr>
            <a:r>
              <a:rPr lang="en-US">
                <a:solidFill>
                  <a:srgbClr val="000000"/>
                </a:solidFill>
                <a:latin typeface="Calibri"/>
              </a:rPr>
              <a:t>Metformin 2,000 mg/day</a:t>
            </a:r>
          </a:p>
          <a:p>
            <a:pPr marL="266711" indent="-266711" defTabSz="914434">
              <a:spcBef>
                <a:spcPts val="1200"/>
              </a:spcBef>
              <a:buClr>
                <a:srgbClr val="662483"/>
              </a:buClr>
              <a:buFont typeface="Arial" panose="020B0604020202020204" pitchFamily="34" charset="0"/>
              <a:buChar char="•"/>
              <a:defRPr/>
            </a:pPr>
            <a:r>
              <a:rPr lang="en-US" err="1">
                <a:solidFill>
                  <a:srgbClr val="000000"/>
                </a:solidFill>
                <a:latin typeface="Calibri"/>
              </a:rPr>
              <a:t>Glycaemic</a:t>
            </a:r>
            <a:r>
              <a:rPr lang="en-US">
                <a:solidFill>
                  <a:srgbClr val="000000"/>
                </a:solidFill>
                <a:latin typeface="Calibri"/>
              </a:rPr>
              <a:t> target: FPG &lt;6.5 mmol/l </a:t>
            </a:r>
          </a:p>
        </p:txBody>
      </p:sp>
    </p:spTree>
    <p:extLst>
      <p:ext uri="{BB962C8B-B14F-4D97-AF65-F5344CB8AC3E}">
        <p14:creationId xmlns:p14="http://schemas.microsoft.com/office/powerpoint/2010/main" val="100362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C88C-E3BB-4AB0-62A2-F2CD40CC25E8}"/>
              </a:ext>
            </a:extLst>
          </p:cNvPr>
          <p:cNvSpPr>
            <a:spLocks noGrp="1"/>
          </p:cNvSpPr>
          <p:nvPr>
            <p:ph type="title"/>
          </p:nvPr>
        </p:nvSpPr>
        <p:spPr/>
        <p:txBody>
          <a:bodyPr/>
          <a:lstStyle/>
          <a:p>
            <a:r>
              <a:rPr lang="en-US"/>
              <a:t>Therapy adjustments</a:t>
            </a:r>
          </a:p>
        </p:txBody>
      </p:sp>
      <p:sp>
        <p:nvSpPr>
          <p:cNvPr id="3" name="Content Placeholder 2">
            <a:extLst>
              <a:ext uri="{FF2B5EF4-FFF2-40B4-BE49-F238E27FC236}">
                <a16:creationId xmlns:a16="http://schemas.microsoft.com/office/drawing/2014/main" id="{78B00A84-D2FF-72E8-F18C-2B8C00267A25}"/>
              </a:ext>
            </a:extLst>
          </p:cNvPr>
          <p:cNvSpPr>
            <a:spLocks noGrp="1"/>
          </p:cNvSpPr>
          <p:nvPr>
            <p:ph idx="1"/>
          </p:nvPr>
        </p:nvSpPr>
        <p:spPr>
          <a:xfrm>
            <a:off x="838200" y="1825626"/>
            <a:ext cx="10515600" cy="868273"/>
          </a:xfrm>
        </p:spPr>
        <p:txBody>
          <a:bodyPr/>
          <a:lstStyle/>
          <a:p>
            <a:pPr marL="0" indent="0">
              <a:buNone/>
            </a:pPr>
            <a:r>
              <a:rPr lang="en-GB" sz="2400" kern="100" dirty="0">
                <a:latin typeface="Calibri" panose="020F0502020204030204" pitchFamily="34" charset="0"/>
                <a:ea typeface="Calibri" panose="020F0502020204030204" pitchFamily="34" charset="0"/>
                <a:cs typeface="Times New Roman" panose="02020603050405020304" pitchFamily="18" charset="0"/>
              </a:rPr>
              <a:t>Q1. Mary’s fasting plasma glucose is 7.6 mmol/l (137 mg/dl). Based on this and her glycaemic target, would you make any changes to her treatment plan?</a:t>
            </a:r>
            <a:endParaRPr lang="en-US" dirty="0"/>
          </a:p>
        </p:txBody>
      </p:sp>
      <p:sp>
        <p:nvSpPr>
          <p:cNvPr id="4" name="TextBox 3">
            <a:extLst>
              <a:ext uri="{FF2B5EF4-FFF2-40B4-BE49-F238E27FC236}">
                <a16:creationId xmlns:a16="http://schemas.microsoft.com/office/drawing/2014/main" id="{54A59FC8-0376-3FD9-931A-EB24AC505F9A}"/>
              </a:ext>
            </a:extLst>
          </p:cNvPr>
          <p:cNvSpPr txBox="1"/>
          <p:nvPr/>
        </p:nvSpPr>
        <p:spPr>
          <a:xfrm>
            <a:off x="838201" y="2828835"/>
            <a:ext cx="2318238" cy="1477328"/>
          </a:xfrm>
          <a:prstGeom prst="rect">
            <a:avLst/>
          </a:prstGeom>
          <a:noFill/>
        </p:spPr>
        <p:txBody>
          <a:bodyPr wrap="square" rtlCol="0">
            <a:spAutoFit/>
          </a:bodyPr>
          <a:lstStyle/>
          <a:p>
            <a:r>
              <a:rPr lang="en-GB"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Inform Mary that lifestyle changes are needed to improve her blood glucose levels</a:t>
            </a:r>
          </a:p>
        </p:txBody>
      </p:sp>
      <p:sp>
        <p:nvSpPr>
          <p:cNvPr id="5" name="TextBox 4">
            <a:extLst>
              <a:ext uri="{FF2B5EF4-FFF2-40B4-BE49-F238E27FC236}">
                <a16:creationId xmlns:a16="http://schemas.microsoft.com/office/drawing/2014/main" id="{25640160-0351-3879-B6CE-2E79072896AF}"/>
              </a:ext>
            </a:extLst>
          </p:cNvPr>
          <p:cNvSpPr txBox="1"/>
          <p:nvPr/>
        </p:nvSpPr>
        <p:spPr>
          <a:xfrm>
            <a:off x="3344008" y="2828835"/>
            <a:ext cx="2318238" cy="923330"/>
          </a:xfrm>
          <a:prstGeom prst="rect">
            <a:avLst/>
          </a:prstGeom>
          <a:noFill/>
        </p:spPr>
        <p:txBody>
          <a:bodyPr wrap="square" rtlCol="0">
            <a:spAutoFit/>
          </a:bodyPr>
          <a:lstStyle/>
          <a:p>
            <a:r>
              <a:rPr lang="en-GB"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Initiate treatment with NPH intermediate insulin</a:t>
            </a:r>
          </a:p>
        </p:txBody>
      </p:sp>
      <p:sp>
        <p:nvSpPr>
          <p:cNvPr id="6" name="TextBox 5">
            <a:extLst>
              <a:ext uri="{FF2B5EF4-FFF2-40B4-BE49-F238E27FC236}">
                <a16:creationId xmlns:a16="http://schemas.microsoft.com/office/drawing/2014/main" id="{410FF6D6-94C1-02BB-44C5-3ADF18211C65}"/>
              </a:ext>
            </a:extLst>
          </p:cNvPr>
          <p:cNvSpPr txBox="1"/>
          <p:nvPr/>
        </p:nvSpPr>
        <p:spPr>
          <a:xfrm>
            <a:off x="6257012" y="2782671"/>
            <a:ext cx="2318238" cy="646331"/>
          </a:xfrm>
          <a:prstGeom prst="rect">
            <a:avLst/>
          </a:prstGeom>
          <a:noFill/>
        </p:spPr>
        <p:txBody>
          <a:bodyPr wrap="square" rtlCol="0">
            <a:spAutoFit/>
          </a:bodyPr>
          <a:lstStyle/>
          <a:p>
            <a:r>
              <a:rPr lang="en-GB"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Initiate treatment with gliclazide</a:t>
            </a:r>
          </a:p>
        </p:txBody>
      </p:sp>
      <p:sp>
        <p:nvSpPr>
          <p:cNvPr id="7" name="TextBox 6">
            <a:extLst>
              <a:ext uri="{FF2B5EF4-FFF2-40B4-BE49-F238E27FC236}">
                <a16:creationId xmlns:a16="http://schemas.microsoft.com/office/drawing/2014/main" id="{F1A2E334-9052-B268-BF18-DCDC89B69842}"/>
              </a:ext>
            </a:extLst>
          </p:cNvPr>
          <p:cNvSpPr txBox="1"/>
          <p:nvPr/>
        </p:nvSpPr>
        <p:spPr>
          <a:xfrm>
            <a:off x="9035561" y="2782668"/>
            <a:ext cx="2318238" cy="646331"/>
          </a:xfrm>
          <a:prstGeom prst="rect">
            <a:avLst/>
          </a:prstGeom>
          <a:noFill/>
        </p:spPr>
        <p:txBody>
          <a:bodyPr wrap="square" rtlCol="0">
            <a:spAutoFit/>
          </a:bodyPr>
          <a:lstStyle/>
          <a:p>
            <a:r>
              <a:rPr lang="en-GB"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Refer Mary to a higher level of care</a:t>
            </a:r>
          </a:p>
        </p:txBody>
      </p:sp>
      <p:sp>
        <p:nvSpPr>
          <p:cNvPr id="8" name="Speech Bubble: Rectangle 7">
            <a:extLst>
              <a:ext uri="{FF2B5EF4-FFF2-40B4-BE49-F238E27FC236}">
                <a16:creationId xmlns:a16="http://schemas.microsoft.com/office/drawing/2014/main" id="{400AC1C2-77D0-CB36-377D-4661DA73BECB}"/>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While lifestyle changes are important in managing type 2 diabetes, most people also require pharmacotherapy, including dual and triple therapy, to achieve their glycaemic goals.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9" name="Speech Bubble: Rectangle 8">
            <a:extLst>
              <a:ext uri="{FF2B5EF4-FFF2-40B4-BE49-F238E27FC236}">
                <a16:creationId xmlns:a16="http://schemas.microsoft.com/office/drawing/2014/main" id="{7A90E348-5818-C7BF-FAA8-18E3692E769B}"/>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For individuals with fasting plasma glucose &lt;18 mmol/l (324 mg/dl), WHO guidelines do not recommend insulin as a second line therapy.</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10" name="Speech Bubble: Rectangle 9">
            <a:extLst>
              <a:ext uri="{FF2B5EF4-FFF2-40B4-BE49-F238E27FC236}">
                <a16:creationId xmlns:a16="http://schemas.microsoft.com/office/drawing/2014/main" id="{47D403A8-8926-9DEB-BD29-49C0962BB932}"/>
              </a:ext>
            </a:extLst>
          </p:cNvPr>
          <p:cNvSpPr/>
          <p:nvPr/>
        </p:nvSpPr>
        <p:spPr>
          <a:xfrm>
            <a:off x="6257012" y="4441092"/>
            <a:ext cx="2371725" cy="2137511"/>
          </a:xfrm>
          <a:prstGeom prst="wedgeRectCallout">
            <a:avLst>
              <a:gd name="adj1" fmla="val 21058"/>
              <a:gd name="adj2" fmla="val -6556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WHO guidelines suggest that individuals treated with 2,000 mg metformin who have fasting plasma glucose ≥7 mmol/l but &lt;18 mmol/l should start treatment with 80 mg gliclazide once daily.</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stage.</a:t>
            </a:r>
          </a:p>
        </p:txBody>
      </p:sp>
      <p:sp>
        <p:nvSpPr>
          <p:cNvPr id="11" name="Speech Bubble: Rectangle 10">
            <a:extLst>
              <a:ext uri="{FF2B5EF4-FFF2-40B4-BE49-F238E27FC236}">
                <a16:creationId xmlns:a16="http://schemas.microsoft.com/office/drawing/2014/main" id="{D0F1F7C7-4B17-F805-2A6F-31DFA38BC9A0}"/>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Mary does not meet the criteria for referral to higher levels of care at this time.</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Tree>
    <p:extLst>
      <p:ext uri="{BB962C8B-B14F-4D97-AF65-F5344CB8AC3E}">
        <p14:creationId xmlns:p14="http://schemas.microsoft.com/office/powerpoint/2010/main" val="372396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9247-0E62-FB7C-8B2A-65E0DE6278B9}"/>
              </a:ext>
            </a:extLst>
          </p:cNvPr>
          <p:cNvSpPr>
            <a:spLocks noGrp="1"/>
          </p:cNvSpPr>
          <p:nvPr>
            <p:ph type="title"/>
          </p:nvPr>
        </p:nvSpPr>
        <p:spPr/>
        <p:txBody>
          <a:bodyPr/>
          <a:lstStyle/>
          <a:p>
            <a:r>
              <a:rPr lang="en-US"/>
              <a:t>Choosing </a:t>
            </a:r>
            <a:r>
              <a:rPr lang="en-US" err="1"/>
              <a:t>glycaemic</a:t>
            </a:r>
            <a:r>
              <a:rPr lang="en-US"/>
              <a:t> goals</a:t>
            </a:r>
          </a:p>
        </p:txBody>
      </p:sp>
      <p:sp>
        <p:nvSpPr>
          <p:cNvPr id="3" name="Content Placeholder 2">
            <a:extLst>
              <a:ext uri="{FF2B5EF4-FFF2-40B4-BE49-F238E27FC236}">
                <a16:creationId xmlns:a16="http://schemas.microsoft.com/office/drawing/2014/main" id="{0FF4D671-E164-1263-7826-B39DCB3CAB77}"/>
              </a:ext>
            </a:extLst>
          </p:cNvPr>
          <p:cNvSpPr>
            <a:spLocks noGrp="1"/>
          </p:cNvSpPr>
          <p:nvPr>
            <p:ph idx="1"/>
          </p:nvPr>
        </p:nvSpPr>
        <p:spPr>
          <a:xfrm>
            <a:off x="838200" y="1825626"/>
            <a:ext cx="10515600" cy="794483"/>
          </a:xfrm>
        </p:spPr>
        <p:txBody>
          <a:bodyPr/>
          <a:lstStyle/>
          <a:p>
            <a:pPr marL="0" indent="0">
              <a:buNone/>
            </a:pPr>
            <a:r>
              <a:rPr lang="en-GB" sz="2400" kern="100" dirty="0">
                <a:latin typeface="Calibri" panose="020F0502020204030204" pitchFamily="34" charset="0"/>
                <a:ea typeface="Calibri" panose="020F0502020204030204" pitchFamily="34" charset="0"/>
                <a:cs typeface="Times New Roman" panose="02020603050405020304" pitchFamily="18" charset="0"/>
              </a:rPr>
              <a:t>Q2. Based on Mary’s clinical and personal characteristics and updated treatment plan, what should be her glycaemic target?</a:t>
            </a:r>
            <a:endParaRPr lang="en-US" dirty="0"/>
          </a:p>
        </p:txBody>
      </p:sp>
      <p:sp>
        <p:nvSpPr>
          <p:cNvPr id="4" name="TextBox 3">
            <a:extLst>
              <a:ext uri="{FF2B5EF4-FFF2-40B4-BE49-F238E27FC236}">
                <a16:creationId xmlns:a16="http://schemas.microsoft.com/office/drawing/2014/main" id="{CEECC498-9290-3F9D-F6CE-65155A2C4E35}"/>
              </a:ext>
            </a:extLst>
          </p:cNvPr>
          <p:cNvSpPr txBox="1"/>
          <p:nvPr/>
        </p:nvSpPr>
        <p:spPr>
          <a:xfrm>
            <a:off x="958362" y="2672870"/>
            <a:ext cx="1960684" cy="923330"/>
          </a:xfrm>
          <a:prstGeom prst="rect">
            <a:avLst/>
          </a:prstGeom>
          <a:noFill/>
        </p:spPr>
        <p:txBody>
          <a:bodyPr wrap="square" rtlCol="0">
            <a:spAutoFit/>
          </a:bodyPr>
          <a:lstStyle/>
          <a:p>
            <a:r>
              <a:rPr lang="en-US" dirty="0">
                <a:solidFill>
                  <a:schemeClr val="accent1"/>
                </a:solidFill>
              </a:rPr>
              <a:t>HbA1c: &lt;6.0%</a:t>
            </a:r>
          </a:p>
          <a:p>
            <a:r>
              <a:rPr lang="en-US" dirty="0">
                <a:solidFill>
                  <a:schemeClr val="accent1"/>
                </a:solidFill>
              </a:rPr>
              <a:t>FPG: &lt;6.0 mmol/l (108 mg/dl)</a:t>
            </a:r>
          </a:p>
        </p:txBody>
      </p:sp>
      <p:sp>
        <p:nvSpPr>
          <p:cNvPr id="5" name="TextBox 4">
            <a:extLst>
              <a:ext uri="{FF2B5EF4-FFF2-40B4-BE49-F238E27FC236}">
                <a16:creationId xmlns:a16="http://schemas.microsoft.com/office/drawing/2014/main" id="{DA0546A0-174F-A3E3-85B4-7978BFDFBEB0}"/>
              </a:ext>
            </a:extLst>
          </p:cNvPr>
          <p:cNvSpPr txBox="1"/>
          <p:nvPr/>
        </p:nvSpPr>
        <p:spPr>
          <a:xfrm>
            <a:off x="3513806" y="2668617"/>
            <a:ext cx="1960684" cy="923330"/>
          </a:xfrm>
          <a:prstGeom prst="rect">
            <a:avLst/>
          </a:prstGeom>
          <a:noFill/>
        </p:spPr>
        <p:txBody>
          <a:bodyPr wrap="square" rtlCol="0">
            <a:spAutoFit/>
          </a:bodyPr>
          <a:lstStyle/>
          <a:p>
            <a:r>
              <a:rPr lang="en-US" dirty="0">
                <a:solidFill>
                  <a:schemeClr val="accent1"/>
                </a:solidFill>
              </a:rPr>
              <a:t>HbA1c: &lt;6.5%</a:t>
            </a:r>
          </a:p>
          <a:p>
            <a:r>
              <a:rPr lang="en-US" dirty="0">
                <a:solidFill>
                  <a:schemeClr val="accent1"/>
                </a:solidFill>
              </a:rPr>
              <a:t>FPG: &lt;6.5 mmol/l (117 mg/dl)</a:t>
            </a:r>
          </a:p>
        </p:txBody>
      </p:sp>
      <p:sp>
        <p:nvSpPr>
          <p:cNvPr id="6" name="TextBox 5">
            <a:extLst>
              <a:ext uri="{FF2B5EF4-FFF2-40B4-BE49-F238E27FC236}">
                <a16:creationId xmlns:a16="http://schemas.microsoft.com/office/drawing/2014/main" id="{A478C1B3-79B8-39F9-70AC-B00B532DFDC3}"/>
              </a:ext>
            </a:extLst>
          </p:cNvPr>
          <p:cNvSpPr txBox="1"/>
          <p:nvPr/>
        </p:nvSpPr>
        <p:spPr>
          <a:xfrm>
            <a:off x="6312335" y="2668617"/>
            <a:ext cx="1960684" cy="923330"/>
          </a:xfrm>
          <a:prstGeom prst="rect">
            <a:avLst/>
          </a:prstGeom>
          <a:noFill/>
        </p:spPr>
        <p:txBody>
          <a:bodyPr wrap="square" rtlCol="0">
            <a:spAutoFit/>
          </a:bodyPr>
          <a:lstStyle/>
          <a:p>
            <a:r>
              <a:rPr lang="en-US" dirty="0">
                <a:solidFill>
                  <a:schemeClr val="accent6"/>
                </a:solidFill>
              </a:rPr>
              <a:t>HbA1c: &lt;7.0%</a:t>
            </a:r>
          </a:p>
          <a:p>
            <a:r>
              <a:rPr lang="en-US" dirty="0">
                <a:solidFill>
                  <a:schemeClr val="accent6"/>
                </a:solidFill>
              </a:rPr>
              <a:t>FPG: &lt;7.0 mmol/l (126 mg/dl)</a:t>
            </a:r>
          </a:p>
        </p:txBody>
      </p:sp>
      <p:sp>
        <p:nvSpPr>
          <p:cNvPr id="7" name="TextBox 6">
            <a:extLst>
              <a:ext uri="{FF2B5EF4-FFF2-40B4-BE49-F238E27FC236}">
                <a16:creationId xmlns:a16="http://schemas.microsoft.com/office/drawing/2014/main" id="{F510AB10-EC35-0E50-05C4-DAF3FDFE43F5}"/>
              </a:ext>
            </a:extLst>
          </p:cNvPr>
          <p:cNvSpPr txBox="1"/>
          <p:nvPr/>
        </p:nvSpPr>
        <p:spPr>
          <a:xfrm>
            <a:off x="9099136" y="2649614"/>
            <a:ext cx="1960684" cy="923330"/>
          </a:xfrm>
          <a:prstGeom prst="rect">
            <a:avLst/>
          </a:prstGeom>
          <a:noFill/>
        </p:spPr>
        <p:txBody>
          <a:bodyPr wrap="square" rtlCol="0">
            <a:spAutoFit/>
          </a:bodyPr>
          <a:lstStyle/>
          <a:p>
            <a:r>
              <a:rPr lang="en-US" dirty="0">
                <a:solidFill>
                  <a:schemeClr val="accent1"/>
                </a:solidFill>
              </a:rPr>
              <a:t>HbA1c: &lt;7.5%</a:t>
            </a:r>
          </a:p>
          <a:p>
            <a:r>
              <a:rPr lang="en-US" dirty="0">
                <a:solidFill>
                  <a:schemeClr val="accent1"/>
                </a:solidFill>
              </a:rPr>
              <a:t>FPG: &lt;7.5 mmol/l (135 mg/dl)</a:t>
            </a:r>
          </a:p>
        </p:txBody>
      </p:sp>
      <p:sp>
        <p:nvSpPr>
          <p:cNvPr id="8" name="Speech Bubble: Rectangle 7">
            <a:extLst>
              <a:ext uri="{FF2B5EF4-FFF2-40B4-BE49-F238E27FC236}">
                <a16:creationId xmlns:a16="http://schemas.microsoft.com/office/drawing/2014/main" id="{13469C0F-2804-9C92-F266-59040F92BFEF}"/>
              </a:ext>
            </a:extLst>
          </p:cNvPr>
          <p:cNvSpPr/>
          <p:nvPr/>
        </p:nvSpPr>
        <p:spPr>
          <a:xfrm>
            <a:off x="642661" y="4441088"/>
            <a:ext cx="2371725" cy="2196792"/>
          </a:xfrm>
          <a:prstGeom prst="wedgeRectCallout">
            <a:avLst>
              <a:gd name="adj1" fmla="val 20687"/>
              <a:gd name="adj2" fmla="val -647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While this may be possible for some individuals, a less stringent glycaemic target is more likely to be achievable. Achievable goals are associated with greater engagement and better long-term outcomes.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9" name="Speech Bubble: Rectangle 8">
            <a:extLst>
              <a:ext uri="{FF2B5EF4-FFF2-40B4-BE49-F238E27FC236}">
                <a16:creationId xmlns:a16="http://schemas.microsoft.com/office/drawing/2014/main" id="{366A502A-81CE-971A-D1DD-2283A37E5A32}"/>
              </a:ext>
            </a:extLst>
          </p:cNvPr>
          <p:cNvSpPr/>
          <p:nvPr/>
        </p:nvSpPr>
        <p:spPr>
          <a:xfrm>
            <a:off x="3454099" y="4441088"/>
            <a:ext cx="2371725" cy="2196792"/>
          </a:xfrm>
          <a:prstGeom prst="wedgeRectCallout">
            <a:avLst>
              <a:gd name="adj1" fmla="val 21799"/>
              <a:gd name="adj2" fmla="val -647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While Mary is relatively young and does not have any complications, she is now treated with dual therapy. WHO guidelines suggest individuals with dual therapy have higher glycaemic targets.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10" name="Speech Bubble: Rectangle 9">
            <a:extLst>
              <a:ext uri="{FF2B5EF4-FFF2-40B4-BE49-F238E27FC236}">
                <a16:creationId xmlns:a16="http://schemas.microsoft.com/office/drawing/2014/main" id="{C4BB5C6B-262A-E690-8877-914D0CD6F2C8}"/>
              </a:ext>
            </a:extLst>
          </p:cNvPr>
          <p:cNvSpPr/>
          <p:nvPr/>
        </p:nvSpPr>
        <p:spPr>
          <a:xfrm>
            <a:off x="6265539" y="4381806"/>
            <a:ext cx="2371725" cy="2196792"/>
          </a:xfrm>
          <a:prstGeom prst="wedgeRectCallout">
            <a:avLst>
              <a:gd name="adj1" fmla="val 20316"/>
              <a:gd name="adj2" fmla="val -642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WHO guidelines recommend glycaemic targets of &lt;7.0% for HbA1c or &lt;7.0 mmol/l for fasting plasma glucose for individuals treated with dual therapy.</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stage.</a:t>
            </a:r>
          </a:p>
        </p:txBody>
      </p:sp>
      <p:sp>
        <p:nvSpPr>
          <p:cNvPr id="11" name="Speech Bubble: Rectangle 10">
            <a:extLst>
              <a:ext uri="{FF2B5EF4-FFF2-40B4-BE49-F238E27FC236}">
                <a16:creationId xmlns:a16="http://schemas.microsoft.com/office/drawing/2014/main" id="{FEB6201E-C9B4-B66F-DB99-BF36874E7CF9}"/>
              </a:ext>
            </a:extLst>
          </p:cNvPr>
          <p:cNvSpPr/>
          <p:nvPr/>
        </p:nvSpPr>
        <p:spPr>
          <a:xfrm>
            <a:off x="9059921" y="4411447"/>
            <a:ext cx="2371725" cy="2196792"/>
          </a:xfrm>
          <a:prstGeom prst="wedgeRectCallout">
            <a:avLst>
              <a:gd name="adj1" fmla="val 20687"/>
              <a:gd name="adj2" fmla="val -623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A more stringent glycaemic target is appropriate to reduce the risk of complications.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Tree>
    <p:extLst>
      <p:ext uri="{BB962C8B-B14F-4D97-AF65-F5344CB8AC3E}">
        <p14:creationId xmlns:p14="http://schemas.microsoft.com/office/powerpoint/2010/main" val="418653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C88C-E3BB-4AB0-62A2-F2CD40CC25E8}"/>
              </a:ext>
            </a:extLst>
          </p:cNvPr>
          <p:cNvSpPr>
            <a:spLocks noGrp="1"/>
          </p:cNvSpPr>
          <p:nvPr>
            <p:ph type="title"/>
          </p:nvPr>
        </p:nvSpPr>
        <p:spPr/>
        <p:txBody>
          <a:bodyPr/>
          <a:lstStyle/>
          <a:p>
            <a:r>
              <a:rPr lang="en-US" err="1"/>
              <a:t>Hypoglycaemia</a:t>
            </a:r>
            <a:r>
              <a:rPr lang="en-US"/>
              <a:t> awareness </a:t>
            </a:r>
          </a:p>
        </p:txBody>
      </p:sp>
      <p:sp>
        <p:nvSpPr>
          <p:cNvPr id="3" name="Content Placeholder 2">
            <a:extLst>
              <a:ext uri="{FF2B5EF4-FFF2-40B4-BE49-F238E27FC236}">
                <a16:creationId xmlns:a16="http://schemas.microsoft.com/office/drawing/2014/main" id="{78B00A84-D2FF-72E8-F18C-2B8C00267A25}"/>
              </a:ext>
            </a:extLst>
          </p:cNvPr>
          <p:cNvSpPr>
            <a:spLocks noGrp="1"/>
          </p:cNvSpPr>
          <p:nvPr>
            <p:ph idx="1"/>
          </p:nvPr>
        </p:nvSpPr>
        <p:spPr>
          <a:xfrm>
            <a:off x="838200" y="1825626"/>
            <a:ext cx="10515600" cy="1176343"/>
          </a:xfrm>
        </p:spPr>
        <p:txBody>
          <a:bodyPr>
            <a:normAutofit fontScale="92500"/>
          </a:bodyPr>
          <a:lstStyle/>
          <a:p>
            <a:pPr marL="0" indent="0">
              <a:buNone/>
            </a:pPr>
            <a:r>
              <a:rPr lang="en-GB" sz="2400" kern="100" dirty="0">
                <a:latin typeface="Calibri" panose="020F0502020204030204" pitchFamily="34" charset="0"/>
                <a:ea typeface="Calibri" panose="020F0502020204030204" pitchFamily="34" charset="0"/>
                <a:cs typeface="Times New Roman" panose="02020603050405020304" pitchFamily="18" charset="0"/>
              </a:rPr>
              <a:t>Q3. Treatment with gliclazide is associated with a higher risk of hypoglycaemia than metformin monotherapy. You advise Mary about hypoglycaemia risk reduction and symptoms. Which blood glucose value is the upper threshold for defining hypoglycaemia?</a:t>
            </a:r>
          </a:p>
        </p:txBody>
      </p:sp>
      <p:grpSp>
        <p:nvGrpSpPr>
          <p:cNvPr id="17" name="Group 16">
            <a:extLst>
              <a:ext uri="{FF2B5EF4-FFF2-40B4-BE49-F238E27FC236}">
                <a16:creationId xmlns:a16="http://schemas.microsoft.com/office/drawing/2014/main" id="{3E5131A3-F160-6C1B-CD7D-B46B43C4A9B9}"/>
              </a:ext>
            </a:extLst>
          </p:cNvPr>
          <p:cNvGrpSpPr/>
          <p:nvPr/>
        </p:nvGrpSpPr>
        <p:grpSpPr>
          <a:xfrm>
            <a:off x="9178813" y="3106261"/>
            <a:ext cx="2371725" cy="3498946"/>
            <a:chOff x="651188" y="3079654"/>
            <a:chExt cx="2371725" cy="3498946"/>
          </a:xfrm>
        </p:grpSpPr>
        <p:sp>
          <p:nvSpPr>
            <p:cNvPr id="4" name="TextBox 3">
              <a:extLst>
                <a:ext uri="{FF2B5EF4-FFF2-40B4-BE49-F238E27FC236}">
                  <a16:creationId xmlns:a16="http://schemas.microsoft.com/office/drawing/2014/main" id="{54A59FC8-0376-3FD9-931A-EB24AC505F9A}"/>
                </a:ext>
              </a:extLst>
            </p:cNvPr>
            <p:cNvSpPr txBox="1"/>
            <p:nvPr/>
          </p:nvSpPr>
          <p:spPr>
            <a:xfrm>
              <a:off x="651188" y="3079654"/>
              <a:ext cx="2318238" cy="369332"/>
            </a:xfrm>
            <a:prstGeom prst="rect">
              <a:avLst/>
            </a:prstGeom>
            <a:noFill/>
          </p:spPr>
          <p:txBody>
            <a:bodyPr wrap="square" rtlCol="0">
              <a:spAutoFit/>
            </a:bodyPr>
            <a:lstStyle/>
            <a:p>
              <a:r>
                <a:rPr lang="en-GB" kern="100">
                  <a:solidFill>
                    <a:schemeClr val="accent1"/>
                  </a:solidFill>
                  <a:latin typeface="Calibri" panose="020F0502020204030204" pitchFamily="34" charset="0"/>
                  <a:ea typeface="Calibri" panose="020F0502020204030204" pitchFamily="34" charset="0"/>
                  <a:cs typeface="Times New Roman" panose="02020603050405020304" pitchFamily="18" charset="0"/>
                </a:rPr>
                <a:t>5.0 mmol/l (90 mg/dl) </a:t>
              </a:r>
            </a:p>
          </p:txBody>
        </p:sp>
        <p:sp>
          <p:nvSpPr>
            <p:cNvPr id="8" name="Speech Bubble: Rectangle 7">
              <a:extLst>
                <a:ext uri="{FF2B5EF4-FFF2-40B4-BE49-F238E27FC236}">
                  <a16:creationId xmlns:a16="http://schemas.microsoft.com/office/drawing/2014/main" id="{400AC1C2-77D0-CB36-377D-4661DA73BECB}"/>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A blood glucose value of 5.0 mmol/l is within the healthy range.</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grpSp>
      <p:grpSp>
        <p:nvGrpSpPr>
          <p:cNvPr id="16" name="Group 15">
            <a:extLst>
              <a:ext uri="{FF2B5EF4-FFF2-40B4-BE49-F238E27FC236}">
                <a16:creationId xmlns:a16="http://schemas.microsoft.com/office/drawing/2014/main" id="{174C0C24-DB5A-433F-A732-6D150EFF4649}"/>
              </a:ext>
            </a:extLst>
          </p:cNvPr>
          <p:cNvGrpSpPr/>
          <p:nvPr/>
        </p:nvGrpSpPr>
        <p:grpSpPr>
          <a:xfrm>
            <a:off x="838200" y="3136905"/>
            <a:ext cx="5174636" cy="3468303"/>
            <a:chOff x="3454100" y="3110298"/>
            <a:chExt cx="5174636" cy="3468303"/>
          </a:xfrm>
        </p:grpSpPr>
        <p:grpSp>
          <p:nvGrpSpPr>
            <p:cNvPr id="15" name="Group 14">
              <a:extLst>
                <a:ext uri="{FF2B5EF4-FFF2-40B4-BE49-F238E27FC236}">
                  <a16:creationId xmlns:a16="http://schemas.microsoft.com/office/drawing/2014/main" id="{3D6E4601-9C54-433F-8270-548C9F4FD5A2}"/>
                </a:ext>
              </a:extLst>
            </p:cNvPr>
            <p:cNvGrpSpPr/>
            <p:nvPr/>
          </p:nvGrpSpPr>
          <p:grpSpPr>
            <a:xfrm>
              <a:off x="3454100" y="3110298"/>
              <a:ext cx="2371725" cy="3468293"/>
              <a:chOff x="3454100" y="3110298"/>
              <a:chExt cx="2371725" cy="3468293"/>
            </a:xfrm>
          </p:grpSpPr>
          <p:sp>
            <p:nvSpPr>
              <p:cNvPr id="5" name="TextBox 4">
                <a:extLst>
                  <a:ext uri="{FF2B5EF4-FFF2-40B4-BE49-F238E27FC236}">
                    <a16:creationId xmlns:a16="http://schemas.microsoft.com/office/drawing/2014/main" id="{25640160-0351-3879-B6CE-2E79072896AF}"/>
                  </a:ext>
                </a:extLst>
              </p:cNvPr>
              <p:cNvSpPr txBox="1"/>
              <p:nvPr/>
            </p:nvSpPr>
            <p:spPr>
              <a:xfrm>
                <a:off x="3454100" y="3110298"/>
                <a:ext cx="2318238" cy="369332"/>
              </a:xfrm>
              <a:prstGeom prst="rect">
                <a:avLst/>
              </a:prstGeom>
              <a:noFill/>
            </p:spPr>
            <p:txBody>
              <a:bodyPr wrap="square" rtlCol="0">
                <a:spAutoFit/>
              </a:bodyPr>
              <a:lstStyle/>
              <a:p>
                <a:r>
                  <a:rPr lang="en-GB" kern="100">
                    <a:solidFill>
                      <a:schemeClr val="accent1"/>
                    </a:solidFill>
                    <a:latin typeface="Calibri" panose="020F0502020204030204" pitchFamily="34" charset="0"/>
                    <a:ea typeface="Calibri" panose="020F0502020204030204" pitchFamily="34" charset="0"/>
                    <a:cs typeface="Times New Roman" panose="02020603050405020304" pitchFamily="18" charset="0"/>
                  </a:rPr>
                  <a:t>3.0 mmol/l (54 mg/dl)</a:t>
                </a:r>
              </a:p>
            </p:txBody>
          </p:sp>
          <p:sp>
            <p:nvSpPr>
              <p:cNvPr id="9" name="Speech Bubble: Rectangle 8">
                <a:extLst>
                  <a:ext uri="{FF2B5EF4-FFF2-40B4-BE49-F238E27FC236}">
                    <a16:creationId xmlns:a16="http://schemas.microsoft.com/office/drawing/2014/main" id="{7A90E348-5818-C7BF-FAA8-18E3692E769B}"/>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The upper threshold for defining hypoglycaemia is higher than 3.0 mmol/l.</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grpSp>
        <p:grpSp>
          <p:nvGrpSpPr>
            <p:cNvPr id="14" name="Group 13">
              <a:extLst>
                <a:ext uri="{FF2B5EF4-FFF2-40B4-BE49-F238E27FC236}">
                  <a16:creationId xmlns:a16="http://schemas.microsoft.com/office/drawing/2014/main" id="{648498CB-9BBD-2C70-8CCB-055605D5B131}"/>
                </a:ext>
              </a:extLst>
            </p:cNvPr>
            <p:cNvGrpSpPr/>
            <p:nvPr/>
          </p:nvGrpSpPr>
          <p:grpSpPr>
            <a:xfrm>
              <a:off x="6257011" y="3110298"/>
              <a:ext cx="2371725" cy="3468303"/>
              <a:chOff x="6257011" y="3110298"/>
              <a:chExt cx="2371725" cy="3468303"/>
            </a:xfrm>
          </p:grpSpPr>
          <p:sp>
            <p:nvSpPr>
              <p:cNvPr id="6" name="TextBox 5">
                <a:extLst>
                  <a:ext uri="{FF2B5EF4-FFF2-40B4-BE49-F238E27FC236}">
                    <a16:creationId xmlns:a16="http://schemas.microsoft.com/office/drawing/2014/main" id="{410FF6D6-94C1-02BB-44C5-3ADF18211C65}"/>
                  </a:ext>
                </a:extLst>
              </p:cNvPr>
              <p:cNvSpPr txBox="1"/>
              <p:nvPr/>
            </p:nvSpPr>
            <p:spPr>
              <a:xfrm>
                <a:off x="6257011" y="3110298"/>
                <a:ext cx="2318238" cy="369332"/>
              </a:xfrm>
              <a:prstGeom prst="rect">
                <a:avLst/>
              </a:prstGeom>
              <a:noFill/>
            </p:spPr>
            <p:txBody>
              <a:bodyPr wrap="square" rtlCol="0">
                <a:spAutoFit/>
              </a:bodyPr>
              <a:lstStyle/>
              <a:p>
                <a:r>
                  <a:rPr lang="en-GB" kern="100">
                    <a:solidFill>
                      <a:schemeClr val="accent6"/>
                    </a:solidFill>
                    <a:latin typeface="Calibri" panose="020F0502020204030204" pitchFamily="34" charset="0"/>
                    <a:ea typeface="Calibri" panose="020F0502020204030204" pitchFamily="34" charset="0"/>
                    <a:cs typeface="Times New Roman" panose="02020603050405020304" pitchFamily="18" charset="0"/>
                  </a:rPr>
                  <a:t>3.9 mmol/l (70 mg/dl)</a:t>
                </a:r>
              </a:p>
            </p:txBody>
          </p:sp>
          <p:sp>
            <p:nvSpPr>
              <p:cNvPr id="10" name="Speech Bubble: Rectangle 9">
                <a:extLst>
                  <a:ext uri="{FF2B5EF4-FFF2-40B4-BE49-F238E27FC236}">
                    <a16:creationId xmlns:a16="http://schemas.microsoft.com/office/drawing/2014/main" id="{47D403A8-8926-9DEB-BD29-49C0962BB932}"/>
                  </a:ext>
                </a:extLst>
              </p:cNvPr>
              <p:cNvSpPr/>
              <p:nvPr/>
            </p:nvSpPr>
            <p:spPr>
              <a:xfrm>
                <a:off x="6257011" y="4441090"/>
                <a:ext cx="2371725" cy="2137511"/>
              </a:xfrm>
              <a:prstGeom prst="wedgeRectCallout">
                <a:avLst>
                  <a:gd name="adj1" fmla="val 21058"/>
                  <a:gd name="adj2" fmla="val -6556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A blood glucose value of 3.9 mmol/l is the upper threshold for defining hypoglycaemia.</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stage.</a:t>
                </a:r>
              </a:p>
            </p:txBody>
          </p:sp>
        </p:grpSp>
      </p:grpSp>
      <p:grpSp>
        <p:nvGrpSpPr>
          <p:cNvPr id="18" name="Group 17">
            <a:extLst>
              <a:ext uri="{FF2B5EF4-FFF2-40B4-BE49-F238E27FC236}">
                <a16:creationId xmlns:a16="http://schemas.microsoft.com/office/drawing/2014/main" id="{606FC446-B8AD-77BB-16C0-C9E5DFBF52D1}"/>
              </a:ext>
            </a:extLst>
          </p:cNvPr>
          <p:cNvGrpSpPr/>
          <p:nvPr/>
        </p:nvGrpSpPr>
        <p:grpSpPr>
          <a:xfrm>
            <a:off x="6389081" y="3106263"/>
            <a:ext cx="2396084" cy="3498937"/>
            <a:chOff x="9035562" y="3079661"/>
            <a:chExt cx="2396084" cy="3498937"/>
          </a:xfrm>
        </p:grpSpPr>
        <p:sp>
          <p:nvSpPr>
            <p:cNvPr id="7" name="TextBox 6">
              <a:extLst>
                <a:ext uri="{FF2B5EF4-FFF2-40B4-BE49-F238E27FC236}">
                  <a16:creationId xmlns:a16="http://schemas.microsoft.com/office/drawing/2014/main" id="{F1A2E334-9052-B268-BF18-DCDC89B69842}"/>
                </a:ext>
              </a:extLst>
            </p:cNvPr>
            <p:cNvSpPr txBox="1"/>
            <p:nvPr/>
          </p:nvSpPr>
          <p:spPr>
            <a:xfrm>
              <a:off x="9035562" y="3079661"/>
              <a:ext cx="2318238" cy="369332"/>
            </a:xfrm>
            <a:prstGeom prst="rect">
              <a:avLst/>
            </a:prstGeom>
            <a:noFill/>
          </p:spPr>
          <p:txBody>
            <a:bodyPr wrap="square" rtlCol="0">
              <a:spAutoFit/>
            </a:bodyPr>
            <a:lstStyle/>
            <a:p>
              <a:r>
                <a:rPr lang="en-GB" kern="100">
                  <a:solidFill>
                    <a:schemeClr val="accent1"/>
                  </a:solidFill>
                  <a:latin typeface="Calibri" panose="020F0502020204030204" pitchFamily="34" charset="0"/>
                  <a:ea typeface="Calibri" panose="020F0502020204030204" pitchFamily="34" charset="0"/>
                  <a:cs typeface="Times New Roman" panose="02020603050405020304" pitchFamily="18" charset="0"/>
                </a:rPr>
                <a:t>4.5 mmol/l (81 mg/dl)</a:t>
              </a:r>
            </a:p>
          </p:txBody>
        </p:sp>
        <p:sp>
          <p:nvSpPr>
            <p:cNvPr id="11" name="Speech Bubble: Rectangle 10">
              <a:extLst>
                <a:ext uri="{FF2B5EF4-FFF2-40B4-BE49-F238E27FC236}">
                  <a16:creationId xmlns:a16="http://schemas.microsoft.com/office/drawing/2014/main" id="{D0F1F7C7-4B17-F805-2A6F-31DFA38BC9A0}"/>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A blood glucose value of 4.5 mmol/l is within the healthy range.</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grpSp>
    </p:spTree>
    <p:extLst>
      <p:ext uri="{BB962C8B-B14F-4D97-AF65-F5344CB8AC3E}">
        <p14:creationId xmlns:p14="http://schemas.microsoft.com/office/powerpoint/2010/main" val="404007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342D-D7D9-0A44-748D-A31B86FACD79}"/>
              </a:ext>
            </a:extLst>
          </p:cNvPr>
          <p:cNvSpPr>
            <a:spLocks noGrp="1"/>
          </p:cNvSpPr>
          <p:nvPr>
            <p:ph type="title"/>
          </p:nvPr>
        </p:nvSpPr>
        <p:spPr/>
        <p:txBody>
          <a:bodyPr/>
          <a:lstStyle/>
          <a:p>
            <a:r>
              <a:rPr lang="en-US"/>
              <a:t>Addressing religious and social considerations</a:t>
            </a:r>
          </a:p>
        </p:txBody>
      </p:sp>
      <p:sp>
        <p:nvSpPr>
          <p:cNvPr id="3" name="Content Placeholder 2">
            <a:extLst>
              <a:ext uri="{FF2B5EF4-FFF2-40B4-BE49-F238E27FC236}">
                <a16:creationId xmlns:a16="http://schemas.microsoft.com/office/drawing/2014/main" id="{830E8A15-E486-ABDC-28C4-E9B5970F4497}"/>
              </a:ext>
            </a:extLst>
          </p:cNvPr>
          <p:cNvSpPr>
            <a:spLocks noGrp="1"/>
          </p:cNvSpPr>
          <p:nvPr>
            <p:ph idx="1"/>
          </p:nvPr>
        </p:nvSpPr>
        <p:spPr>
          <a:xfrm>
            <a:off x="838200" y="1692063"/>
            <a:ext cx="10515600" cy="923330"/>
          </a:xfrm>
        </p:spPr>
        <p:txBody>
          <a:bodyPr/>
          <a:lstStyle/>
          <a:p>
            <a:pPr marL="0" indent="0">
              <a:buNone/>
            </a:pPr>
            <a:r>
              <a:rPr lang="en-GB" sz="2400" kern="100" dirty="0">
                <a:latin typeface="Calibri" panose="020F0502020204030204" pitchFamily="34" charset="0"/>
                <a:ea typeface="Calibri" panose="020F0502020204030204" pitchFamily="34" charset="0"/>
                <a:cs typeface="Times New Roman" panose="02020603050405020304" pitchFamily="18" charset="0"/>
              </a:rPr>
              <a:t>Q4. Mary mentioned that she plans to fast for Ramadan in 2 months’ time. What would you discuss with her?</a:t>
            </a:r>
            <a:endParaRPr lang="en-US" dirty="0"/>
          </a:p>
        </p:txBody>
      </p:sp>
      <p:sp>
        <p:nvSpPr>
          <p:cNvPr id="4" name="TextBox 3">
            <a:extLst>
              <a:ext uri="{FF2B5EF4-FFF2-40B4-BE49-F238E27FC236}">
                <a16:creationId xmlns:a16="http://schemas.microsoft.com/office/drawing/2014/main" id="{A3C6CE2B-7FE7-C9F6-A781-D9FCEA3B222A}"/>
              </a:ext>
            </a:extLst>
          </p:cNvPr>
          <p:cNvSpPr txBox="1"/>
          <p:nvPr/>
        </p:nvSpPr>
        <p:spPr>
          <a:xfrm>
            <a:off x="931985" y="2382186"/>
            <a:ext cx="2092569" cy="738664"/>
          </a:xfrm>
          <a:prstGeom prst="rect">
            <a:avLst/>
          </a:prstGeom>
          <a:noFill/>
        </p:spPr>
        <p:txBody>
          <a:bodyPr wrap="square" rtlCol="0">
            <a:spAutoFit/>
          </a:bodyPr>
          <a:lstStyle/>
          <a:p>
            <a:r>
              <a:rPr lang="en-GB" sz="14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Inform Mary that she cannot fast due to her diabetes.</a:t>
            </a:r>
          </a:p>
        </p:txBody>
      </p:sp>
      <p:sp>
        <p:nvSpPr>
          <p:cNvPr id="5" name="TextBox 4">
            <a:extLst>
              <a:ext uri="{FF2B5EF4-FFF2-40B4-BE49-F238E27FC236}">
                <a16:creationId xmlns:a16="http://schemas.microsoft.com/office/drawing/2014/main" id="{4809145C-F525-988F-1DBF-F43185F363D1}"/>
              </a:ext>
            </a:extLst>
          </p:cNvPr>
          <p:cNvSpPr txBox="1"/>
          <p:nvPr/>
        </p:nvSpPr>
        <p:spPr>
          <a:xfrm>
            <a:off x="3423139" y="2382186"/>
            <a:ext cx="2092569" cy="954107"/>
          </a:xfrm>
          <a:prstGeom prst="rect">
            <a:avLst/>
          </a:prstGeom>
          <a:noFill/>
        </p:spPr>
        <p:txBody>
          <a:bodyPr wrap="square" rtlCol="0">
            <a:spAutoFit/>
          </a:bodyPr>
          <a:lstStyle/>
          <a:p>
            <a:r>
              <a:rPr lang="en-GB" sz="14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Recommend Mary stops taking her daily metformin and gliclazide doses while fasting.</a:t>
            </a:r>
          </a:p>
        </p:txBody>
      </p:sp>
      <p:sp>
        <p:nvSpPr>
          <p:cNvPr id="6" name="TextBox 5">
            <a:extLst>
              <a:ext uri="{FF2B5EF4-FFF2-40B4-BE49-F238E27FC236}">
                <a16:creationId xmlns:a16="http://schemas.microsoft.com/office/drawing/2014/main" id="{7507763C-DDA7-A865-9245-7FE0C98E35D1}"/>
              </a:ext>
            </a:extLst>
          </p:cNvPr>
          <p:cNvSpPr txBox="1"/>
          <p:nvPr/>
        </p:nvSpPr>
        <p:spPr>
          <a:xfrm>
            <a:off x="6241532" y="2382187"/>
            <a:ext cx="2092569" cy="1600438"/>
          </a:xfrm>
          <a:prstGeom prst="rect">
            <a:avLst/>
          </a:prstGeom>
          <a:noFill/>
        </p:spPr>
        <p:txBody>
          <a:bodyPr wrap="square" rtlCol="0">
            <a:spAutoFit/>
          </a:bodyPr>
          <a:lstStyle/>
          <a:p>
            <a:r>
              <a:rPr lang="en-GB" sz="14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Ensure Mary has access to self-blood glucose monitoring. Advise her that her usual doses of metformin and gliclazide can be continued while fasting.</a:t>
            </a:r>
          </a:p>
        </p:txBody>
      </p:sp>
      <p:sp>
        <p:nvSpPr>
          <p:cNvPr id="7" name="TextBox 6">
            <a:extLst>
              <a:ext uri="{FF2B5EF4-FFF2-40B4-BE49-F238E27FC236}">
                <a16:creationId xmlns:a16="http://schemas.microsoft.com/office/drawing/2014/main" id="{BF4E3D0E-35F1-8E55-003A-1063F1136707}"/>
              </a:ext>
            </a:extLst>
          </p:cNvPr>
          <p:cNvSpPr txBox="1"/>
          <p:nvPr/>
        </p:nvSpPr>
        <p:spPr>
          <a:xfrm>
            <a:off x="9059921" y="2382186"/>
            <a:ext cx="2371725" cy="2031325"/>
          </a:xfrm>
          <a:prstGeom prst="rect">
            <a:avLst/>
          </a:prstGeom>
          <a:noFill/>
        </p:spPr>
        <p:txBody>
          <a:bodyPr wrap="square" rtlCol="0">
            <a:spAutoFit/>
          </a:bodyPr>
          <a:lstStyle/>
          <a:p>
            <a:r>
              <a:rPr lang="en-GB" sz="1400"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Ensure Mary has access to self-blood glucose monitoring. Mary can be advised to continue with her usual dose of metformin, but the dose of gliclazide might require adjustment and should be reviewed prior to fasting.</a:t>
            </a:r>
          </a:p>
        </p:txBody>
      </p:sp>
      <p:sp>
        <p:nvSpPr>
          <p:cNvPr id="8" name="Speech Bubble: Rectangle 7">
            <a:extLst>
              <a:ext uri="{FF2B5EF4-FFF2-40B4-BE49-F238E27FC236}">
                <a16:creationId xmlns:a16="http://schemas.microsoft.com/office/drawing/2014/main" id="{BE59D83E-D9DC-D69C-9004-69CA175A7CB7}"/>
              </a:ext>
            </a:extLst>
          </p:cNvPr>
          <p:cNvSpPr/>
          <p:nvPr/>
        </p:nvSpPr>
        <p:spPr>
          <a:xfrm>
            <a:off x="646148" y="4472864"/>
            <a:ext cx="2371725" cy="2137510"/>
          </a:xfrm>
          <a:prstGeom prst="wedgeRectCallout">
            <a:avLst>
              <a:gd name="adj1" fmla="val 20687"/>
              <a:gd name="adj2" fmla="val -648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Many people with diabetes choose to fast for Ramadan or other reasons and should be supported in doing so safely.</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9" name="Speech Bubble: Rectangle 8">
            <a:extLst>
              <a:ext uri="{FF2B5EF4-FFF2-40B4-BE49-F238E27FC236}">
                <a16:creationId xmlns:a16="http://schemas.microsoft.com/office/drawing/2014/main" id="{2F94E1C4-5E95-1F4C-A766-5B5C52F2C1F1}"/>
              </a:ext>
            </a:extLst>
          </p:cNvPr>
          <p:cNvSpPr/>
          <p:nvPr/>
        </p:nvSpPr>
        <p:spPr>
          <a:xfrm>
            <a:off x="3479367" y="4472863"/>
            <a:ext cx="2371725" cy="2137511"/>
          </a:xfrm>
          <a:prstGeom prst="wedgeRectCallout">
            <a:avLst>
              <a:gd name="adj1" fmla="val 21799"/>
              <a:gd name="adj2" fmla="val -671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Stopping all diabetes medications is likely to result in hyperglycaemia.</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10" name="Speech Bubble: Rectangle 9">
            <a:extLst>
              <a:ext uri="{FF2B5EF4-FFF2-40B4-BE49-F238E27FC236}">
                <a16:creationId xmlns:a16="http://schemas.microsoft.com/office/drawing/2014/main" id="{0050CC29-79C4-CC7A-0ACB-03563CB6D770}"/>
              </a:ext>
            </a:extLst>
          </p:cNvPr>
          <p:cNvSpPr/>
          <p:nvPr/>
        </p:nvSpPr>
        <p:spPr>
          <a:xfrm>
            <a:off x="6304906" y="4428069"/>
            <a:ext cx="2371725" cy="2137511"/>
          </a:xfrm>
          <a:prstGeom prst="wedgeRectCallout">
            <a:avLst>
              <a:gd name="adj1" fmla="val 21799"/>
              <a:gd name="adj2" fmla="val -648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In order to fast safely, Mary should have good awareness of hypoglycaemia and access to self-blood glucose monitoring. While metformin is safe to continue during fasting, sulfonylureas are associated with hypoglycaemia and the dose might need to be modified.</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11" name="Speech Bubble: Rectangle 10">
            <a:extLst>
              <a:ext uri="{FF2B5EF4-FFF2-40B4-BE49-F238E27FC236}">
                <a16:creationId xmlns:a16="http://schemas.microsoft.com/office/drawing/2014/main" id="{00CCCE7E-EFA3-327E-4F6C-AA4D5073580E}"/>
              </a:ext>
            </a:extLst>
          </p:cNvPr>
          <p:cNvSpPr/>
          <p:nvPr/>
        </p:nvSpPr>
        <p:spPr>
          <a:xfrm>
            <a:off x="9059921" y="4547812"/>
            <a:ext cx="2371725" cy="2680301"/>
          </a:xfrm>
          <a:prstGeom prst="wedgeRectCallout">
            <a:avLst>
              <a:gd name="adj1" fmla="val 20687"/>
              <a:gd name="adj2" fmla="val -6599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In order to fast safely, Mary should have good awareness of hypoglycaemia and access to self-blood glucose monitoring. Metformin is safe to continue during fasting as it is associated with a low risk of hypoglycaemia. Doses of second-generation sulfonylureas might need to be reduced, based on current glycaemic control and dosing schedule.</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stage.</a:t>
            </a:r>
          </a:p>
        </p:txBody>
      </p:sp>
    </p:spTree>
    <p:extLst>
      <p:ext uri="{BB962C8B-B14F-4D97-AF65-F5344CB8AC3E}">
        <p14:creationId xmlns:p14="http://schemas.microsoft.com/office/powerpoint/2010/main" val="26906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C88C-E3BB-4AB0-62A2-F2CD40CC25E8}"/>
              </a:ext>
            </a:extLst>
          </p:cNvPr>
          <p:cNvSpPr>
            <a:spLocks noGrp="1"/>
          </p:cNvSpPr>
          <p:nvPr>
            <p:ph type="title"/>
          </p:nvPr>
        </p:nvSpPr>
        <p:spPr/>
        <p:txBody>
          <a:bodyPr/>
          <a:lstStyle/>
          <a:p>
            <a:r>
              <a:rPr lang="en-US"/>
              <a:t>Treating </a:t>
            </a:r>
            <a:r>
              <a:rPr lang="en-US" err="1"/>
              <a:t>hypoglycaemia</a:t>
            </a:r>
            <a:r>
              <a:rPr lang="en-US"/>
              <a:t> </a:t>
            </a:r>
          </a:p>
        </p:txBody>
      </p:sp>
      <p:sp>
        <p:nvSpPr>
          <p:cNvPr id="3" name="Content Placeholder 2">
            <a:extLst>
              <a:ext uri="{FF2B5EF4-FFF2-40B4-BE49-F238E27FC236}">
                <a16:creationId xmlns:a16="http://schemas.microsoft.com/office/drawing/2014/main" id="{78B00A84-D2FF-72E8-F18C-2B8C00267A25}"/>
              </a:ext>
            </a:extLst>
          </p:cNvPr>
          <p:cNvSpPr>
            <a:spLocks noGrp="1"/>
          </p:cNvSpPr>
          <p:nvPr>
            <p:ph idx="1"/>
          </p:nvPr>
        </p:nvSpPr>
        <p:spPr>
          <a:xfrm>
            <a:off x="838200" y="1825625"/>
            <a:ext cx="10515600" cy="740071"/>
          </a:xfrm>
        </p:spPr>
        <p:txBody>
          <a:bodyPr>
            <a:normAutofit fontScale="85000" lnSpcReduction="10000"/>
          </a:bodyPr>
          <a:lstStyle/>
          <a:p>
            <a:pPr marL="0" indent="0">
              <a:buNone/>
            </a:pPr>
            <a:r>
              <a:rPr lang="en-GB" sz="2400" kern="100" dirty="0">
                <a:latin typeface="Calibri" panose="020F0502020204030204" pitchFamily="34" charset="0"/>
                <a:ea typeface="Calibri" panose="020F0502020204030204" pitchFamily="34" charset="0"/>
                <a:cs typeface="Times New Roman" panose="02020603050405020304" pitchFamily="18" charset="0"/>
              </a:rPr>
              <a:t>Q5. Despite preventative measures, Mary feels shaky and confused during her fast and suspects her blood sugar is low. What would you advise Mary to do upon experiencing these symptoms?</a:t>
            </a:r>
          </a:p>
        </p:txBody>
      </p:sp>
      <p:grpSp>
        <p:nvGrpSpPr>
          <p:cNvPr id="18" name="Group 17">
            <a:extLst>
              <a:ext uri="{FF2B5EF4-FFF2-40B4-BE49-F238E27FC236}">
                <a16:creationId xmlns:a16="http://schemas.microsoft.com/office/drawing/2014/main" id="{9CE5B3B4-C4E1-BB20-3453-26B424FF3ED2}"/>
              </a:ext>
            </a:extLst>
          </p:cNvPr>
          <p:cNvGrpSpPr/>
          <p:nvPr/>
        </p:nvGrpSpPr>
        <p:grpSpPr>
          <a:xfrm>
            <a:off x="6370877" y="2804271"/>
            <a:ext cx="5174637" cy="3774316"/>
            <a:chOff x="651188" y="2804284"/>
            <a:chExt cx="5174637" cy="3774316"/>
          </a:xfrm>
        </p:grpSpPr>
        <p:grpSp>
          <p:nvGrpSpPr>
            <p:cNvPr id="13" name="Group 12">
              <a:extLst>
                <a:ext uri="{FF2B5EF4-FFF2-40B4-BE49-F238E27FC236}">
                  <a16:creationId xmlns:a16="http://schemas.microsoft.com/office/drawing/2014/main" id="{3A9E79DC-4EE8-2368-56D5-8337D7EDA11E}"/>
                </a:ext>
              </a:extLst>
            </p:cNvPr>
            <p:cNvGrpSpPr/>
            <p:nvPr/>
          </p:nvGrpSpPr>
          <p:grpSpPr>
            <a:xfrm>
              <a:off x="651188" y="2804284"/>
              <a:ext cx="2371725" cy="3774316"/>
              <a:chOff x="651188" y="2804284"/>
              <a:chExt cx="2371725" cy="3774316"/>
            </a:xfrm>
          </p:grpSpPr>
          <p:sp>
            <p:nvSpPr>
              <p:cNvPr id="4" name="TextBox 3">
                <a:extLst>
                  <a:ext uri="{FF2B5EF4-FFF2-40B4-BE49-F238E27FC236}">
                    <a16:creationId xmlns:a16="http://schemas.microsoft.com/office/drawing/2014/main" id="{54A59FC8-0376-3FD9-931A-EB24AC505F9A}"/>
                  </a:ext>
                </a:extLst>
              </p:cNvPr>
              <p:cNvSpPr txBox="1"/>
              <p:nvPr/>
            </p:nvSpPr>
            <p:spPr>
              <a:xfrm>
                <a:off x="704675" y="2804284"/>
                <a:ext cx="2318238" cy="738664"/>
              </a:xfrm>
              <a:prstGeom prst="rect">
                <a:avLst/>
              </a:prstGeom>
              <a:noFill/>
            </p:spPr>
            <p:txBody>
              <a:bodyPr wrap="square" rtlCol="0">
                <a:spAutoFit/>
              </a:bodyPr>
              <a:lstStyle/>
              <a:p>
                <a:r>
                  <a:rPr lang="en-GB" sz="14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Continue the fast but eat more than usual at the next meal</a:t>
                </a:r>
              </a:p>
            </p:txBody>
          </p:sp>
          <p:sp>
            <p:nvSpPr>
              <p:cNvPr id="8" name="Speech Bubble: Rectangle 7">
                <a:extLst>
                  <a:ext uri="{FF2B5EF4-FFF2-40B4-BE49-F238E27FC236}">
                    <a16:creationId xmlns:a16="http://schemas.microsoft.com/office/drawing/2014/main" id="{400AC1C2-77D0-CB36-377D-4661DA73BECB}"/>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Hypoglycaemia is a potentially life-threatening emergency and must be treated immediately.</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grpSp>
        <p:grpSp>
          <p:nvGrpSpPr>
            <p:cNvPr id="14" name="Group 13">
              <a:extLst>
                <a:ext uri="{FF2B5EF4-FFF2-40B4-BE49-F238E27FC236}">
                  <a16:creationId xmlns:a16="http://schemas.microsoft.com/office/drawing/2014/main" id="{7986DB69-6909-2DE3-CA13-CAF89BC96D0E}"/>
                </a:ext>
              </a:extLst>
            </p:cNvPr>
            <p:cNvGrpSpPr/>
            <p:nvPr/>
          </p:nvGrpSpPr>
          <p:grpSpPr>
            <a:xfrm>
              <a:off x="3332750" y="2804284"/>
              <a:ext cx="2493075" cy="3774307"/>
              <a:chOff x="3332750" y="2804284"/>
              <a:chExt cx="2493075" cy="3774307"/>
            </a:xfrm>
          </p:grpSpPr>
          <p:sp>
            <p:nvSpPr>
              <p:cNvPr id="5" name="TextBox 4">
                <a:extLst>
                  <a:ext uri="{FF2B5EF4-FFF2-40B4-BE49-F238E27FC236}">
                    <a16:creationId xmlns:a16="http://schemas.microsoft.com/office/drawing/2014/main" id="{25640160-0351-3879-B6CE-2E79072896AF}"/>
                  </a:ext>
                </a:extLst>
              </p:cNvPr>
              <p:cNvSpPr txBox="1"/>
              <p:nvPr/>
            </p:nvSpPr>
            <p:spPr>
              <a:xfrm>
                <a:off x="3332750" y="2804284"/>
                <a:ext cx="2318238" cy="738664"/>
              </a:xfrm>
              <a:prstGeom prst="rect">
                <a:avLst/>
              </a:prstGeom>
              <a:noFill/>
            </p:spPr>
            <p:txBody>
              <a:bodyPr wrap="square" rtlCol="0">
                <a:spAutoFit/>
              </a:bodyPr>
              <a:lstStyle/>
              <a:p>
                <a:r>
                  <a:rPr lang="en-GB" sz="14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Continue the fast but reduce next dose of metformin and gliclazide</a:t>
                </a:r>
              </a:p>
            </p:txBody>
          </p:sp>
          <p:sp>
            <p:nvSpPr>
              <p:cNvPr id="9" name="Speech Bubble: Rectangle 8">
                <a:extLst>
                  <a:ext uri="{FF2B5EF4-FFF2-40B4-BE49-F238E27FC236}">
                    <a16:creationId xmlns:a16="http://schemas.microsoft.com/office/drawing/2014/main" id="{7A90E348-5818-C7BF-FAA8-18E3692E769B}"/>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Hypoglycaemia is a potentially life-threatening emergency and must be treated immediately. If hypoglycaemia is frequent, individuals should contact their healthcare professional for dose adjustment.</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grpSp>
      </p:grpSp>
      <p:sp>
        <p:nvSpPr>
          <p:cNvPr id="6" name="TextBox 5">
            <a:extLst>
              <a:ext uri="{FF2B5EF4-FFF2-40B4-BE49-F238E27FC236}">
                <a16:creationId xmlns:a16="http://schemas.microsoft.com/office/drawing/2014/main" id="{410FF6D6-94C1-02BB-44C5-3ADF18211C65}"/>
              </a:ext>
            </a:extLst>
          </p:cNvPr>
          <p:cNvSpPr txBox="1"/>
          <p:nvPr/>
        </p:nvSpPr>
        <p:spPr>
          <a:xfrm>
            <a:off x="828152" y="2804272"/>
            <a:ext cx="2318238" cy="1169551"/>
          </a:xfrm>
          <a:prstGeom prst="rect">
            <a:avLst/>
          </a:prstGeom>
          <a:noFill/>
        </p:spPr>
        <p:txBody>
          <a:bodyPr wrap="square" rtlCol="0">
            <a:spAutoFit/>
          </a:bodyPr>
          <a:lstStyle/>
          <a:p>
            <a:r>
              <a:rPr lang="en-GB" sz="1400"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Test blood glucose values and break the fast with 15 g of fast-acting carbohydrates if blood glucose values are ≤3.9 mmol/l</a:t>
            </a:r>
          </a:p>
        </p:txBody>
      </p:sp>
      <p:sp>
        <p:nvSpPr>
          <p:cNvPr id="10" name="Speech Bubble: Rectangle 9">
            <a:extLst>
              <a:ext uri="{FF2B5EF4-FFF2-40B4-BE49-F238E27FC236}">
                <a16:creationId xmlns:a16="http://schemas.microsoft.com/office/drawing/2014/main" id="{47D403A8-8926-9DEB-BD29-49C0962BB932}"/>
              </a:ext>
            </a:extLst>
          </p:cNvPr>
          <p:cNvSpPr/>
          <p:nvPr/>
        </p:nvSpPr>
        <p:spPr>
          <a:xfrm>
            <a:off x="862084" y="4441078"/>
            <a:ext cx="2371725" cy="2137511"/>
          </a:xfrm>
          <a:prstGeom prst="wedgeRectCallout">
            <a:avLst>
              <a:gd name="adj1" fmla="val 21058"/>
              <a:gd name="adj2" fmla="val -6556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Hypoglycaemia during fasting means the fast must be broken early. The correct treatment for hypoglycaemia is 15 g of fast-acting carbohydrates (such as fruit juice, non-diet fizzy drinks, sweets).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Please continue.</a:t>
            </a:r>
          </a:p>
        </p:txBody>
      </p:sp>
      <p:sp>
        <p:nvSpPr>
          <p:cNvPr id="11" name="Speech Bubble: Rectangle 10">
            <a:extLst>
              <a:ext uri="{FF2B5EF4-FFF2-40B4-BE49-F238E27FC236}">
                <a16:creationId xmlns:a16="http://schemas.microsoft.com/office/drawing/2014/main" id="{D0F1F7C7-4B17-F805-2A6F-31DFA38BC9A0}"/>
              </a:ext>
            </a:extLst>
          </p:cNvPr>
          <p:cNvSpPr/>
          <p:nvPr/>
        </p:nvSpPr>
        <p:spPr>
          <a:xfrm>
            <a:off x="3664994" y="4441076"/>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While hypoglycaemia during fasting does mean the fast must be broken early, 35 g of fast-acting carbohydrates is too much and could lead to hyperglycaemia.</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12" name="TextBox 11">
            <a:extLst>
              <a:ext uri="{FF2B5EF4-FFF2-40B4-BE49-F238E27FC236}">
                <a16:creationId xmlns:a16="http://schemas.microsoft.com/office/drawing/2014/main" id="{EC58A779-7EFE-C431-4341-20C50F2E8DDC}"/>
              </a:ext>
            </a:extLst>
          </p:cNvPr>
          <p:cNvSpPr txBox="1"/>
          <p:nvPr/>
        </p:nvSpPr>
        <p:spPr>
          <a:xfrm>
            <a:off x="3718481" y="2804271"/>
            <a:ext cx="2318238" cy="1169551"/>
          </a:xfrm>
          <a:prstGeom prst="rect">
            <a:avLst/>
          </a:prstGeom>
          <a:noFill/>
        </p:spPr>
        <p:txBody>
          <a:bodyPr wrap="square" rtlCol="0">
            <a:spAutoFit/>
          </a:bodyPr>
          <a:lstStyle/>
          <a:p>
            <a:r>
              <a:rPr lang="en-GB" sz="14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Test blood glucose values and break the fast with 35 g of fast-acting carbohydrates if blood glucose values are ≤3.9 mmol/l</a:t>
            </a:r>
          </a:p>
        </p:txBody>
      </p:sp>
    </p:spTree>
    <p:extLst>
      <p:ext uri="{BB962C8B-B14F-4D97-AF65-F5344CB8AC3E}">
        <p14:creationId xmlns:p14="http://schemas.microsoft.com/office/powerpoint/2010/main" val="290185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D088-7333-14A0-B44A-9D9CA6E36FE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33549BA-4442-700B-E342-27887E4C1A32}"/>
              </a:ext>
            </a:extLst>
          </p:cNvPr>
          <p:cNvSpPr>
            <a:spLocks noGrp="1"/>
          </p:cNvSpPr>
          <p:nvPr>
            <p:ph idx="1"/>
          </p:nvPr>
        </p:nvSpPr>
        <p:spPr>
          <a:xfrm>
            <a:off x="838200" y="1694998"/>
            <a:ext cx="5809488" cy="4351338"/>
          </a:xfrm>
        </p:spPr>
        <p:txBody>
          <a:bodyPr>
            <a:normAutofit/>
          </a:bodyPr>
          <a:lstStyle/>
          <a:p>
            <a:r>
              <a:rPr lang="en-GB" sz="1800" dirty="0"/>
              <a:t>Mary returns for her 3-month follow-up appointment</a:t>
            </a:r>
          </a:p>
          <a:p>
            <a:r>
              <a:rPr lang="en-GB" sz="1800" dirty="0"/>
              <a:t>Her blood glucose has reduced, with her FPG now below target. HbA1c reflects blood glucose over the past 3 months, and is approaching the target range</a:t>
            </a:r>
          </a:p>
          <a:p>
            <a:r>
              <a:rPr lang="en-GB" sz="1800" dirty="0"/>
              <a:t>Mary has noticed some recent weight gain</a:t>
            </a:r>
          </a:p>
          <a:p>
            <a:pPr lvl="1">
              <a:buFont typeface="Courier New" panose="02070309020205020404" pitchFamily="49" charset="0"/>
              <a:buChar char="o"/>
            </a:pPr>
            <a:r>
              <a:rPr lang="en-GB" sz="1600" dirty="0"/>
              <a:t>Explain that weight gain is a potential side effect of treatment with sulfonylureas, and discuss options for weight management</a:t>
            </a:r>
          </a:p>
          <a:p>
            <a:r>
              <a:rPr lang="en-GB" sz="1800" dirty="0"/>
              <a:t>Mary is otherwise happy with her medication and pleased that her blood glucose levels are better controlled</a:t>
            </a:r>
          </a:p>
          <a:p>
            <a:r>
              <a:rPr lang="en-GB" sz="1800" dirty="0"/>
              <a:t>You agree to a follow-up appointment in 3 months</a:t>
            </a:r>
            <a:endParaRPr lang="en-US" sz="1800" dirty="0"/>
          </a:p>
        </p:txBody>
      </p:sp>
      <p:pic>
        <p:nvPicPr>
          <p:cNvPr id="4" name="Graphic 3" descr="Clipboard outline">
            <a:extLst>
              <a:ext uri="{FF2B5EF4-FFF2-40B4-BE49-F238E27FC236}">
                <a16:creationId xmlns:a16="http://schemas.microsoft.com/office/drawing/2014/main" id="{145A1B47-31C3-B8AD-C822-8E5A653BA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4631" y="-172276"/>
            <a:ext cx="6875160" cy="7030276"/>
          </a:xfrm>
          <a:prstGeom prst="rect">
            <a:avLst/>
          </a:prstGeom>
        </p:spPr>
      </p:pic>
      <p:sp>
        <p:nvSpPr>
          <p:cNvPr id="5" name="Content Placeholder 2">
            <a:extLst>
              <a:ext uri="{FF2B5EF4-FFF2-40B4-BE49-F238E27FC236}">
                <a16:creationId xmlns:a16="http://schemas.microsoft.com/office/drawing/2014/main" id="{582C7B47-77AF-DE18-ECF7-9017E32FACE9}"/>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625620">
              <a:spcBef>
                <a:spcPts val="1600"/>
              </a:spcBef>
              <a:buNone/>
              <a:tabLst>
                <a:tab pos="3657646" algn="l"/>
              </a:tabLst>
              <a:defRPr/>
            </a:pPr>
            <a:r>
              <a:rPr lang="en-GB" sz="1800" b="1" dirty="0">
                <a:solidFill>
                  <a:srgbClr val="000000"/>
                </a:solidFill>
                <a:latin typeface="Calibri"/>
              </a:rPr>
              <a:t>Clinical chemistry</a:t>
            </a:r>
          </a:p>
          <a:p>
            <a:pPr marL="0" indent="0" defTabSz="1625620">
              <a:spcBef>
                <a:spcPts val="1000"/>
              </a:spcBef>
              <a:buNone/>
              <a:tabLst>
                <a:tab pos="3293575" algn="l"/>
              </a:tabLst>
              <a:defRPr/>
            </a:pPr>
            <a:r>
              <a:rPr lang="en-GB" sz="1800" dirty="0">
                <a:solidFill>
                  <a:srgbClr val="000000"/>
                </a:solidFill>
                <a:latin typeface="Calibri"/>
              </a:rPr>
              <a:t>FPG: 6.9 mmol/l (124 mg/dl)</a:t>
            </a:r>
          </a:p>
          <a:p>
            <a:pPr marL="0" indent="0" defTabSz="1625620">
              <a:spcBef>
                <a:spcPts val="1000"/>
              </a:spcBef>
              <a:buNone/>
              <a:tabLst>
                <a:tab pos="3293575" algn="l"/>
              </a:tabLst>
              <a:defRPr/>
            </a:pPr>
            <a:r>
              <a:rPr lang="en-GB" sz="1800" dirty="0">
                <a:solidFill>
                  <a:srgbClr val="000000"/>
                </a:solidFill>
                <a:latin typeface="Calibri"/>
              </a:rPr>
              <a:t>HbA1c: 7.2% (55 mmol/mol)</a:t>
            </a:r>
          </a:p>
          <a:p>
            <a:pPr marL="0" indent="0" defTabSz="1625620">
              <a:spcBef>
                <a:spcPts val="1000"/>
              </a:spcBef>
              <a:buNone/>
              <a:tabLst>
                <a:tab pos="3293575" algn="l"/>
              </a:tabLst>
              <a:defRPr/>
            </a:pPr>
            <a:r>
              <a:rPr lang="en-GB" sz="1800" dirty="0">
                <a:solidFill>
                  <a:srgbClr val="000000"/>
                </a:solidFill>
                <a:latin typeface="Calibri"/>
              </a:rPr>
              <a:t>LDL-cholesterol: 2.3 mmol/l (89 mg/dl)</a:t>
            </a:r>
          </a:p>
          <a:p>
            <a:pPr marL="0" indent="0" defTabSz="1625620">
              <a:spcBef>
                <a:spcPts val="1000"/>
              </a:spcBef>
              <a:buNone/>
              <a:tabLst>
                <a:tab pos="3293575" algn="l"/>
              </a:tabLst>
              <a:defRPr/>
            </a:pPr>
            <a:r>
              <a:rPr lang="en-GB" sz="1800" dirty="0">
                <a:solidFill>
                  <a:srgbClr val="000000"/>
                </a:solidFill>
                <a:latin typeface="Calibri"/>
              </a:rPr>
              <a:t>HDL-cholesterol: 1.06 mmol/l (41 mg/dl)</a:t>
            </a:r>
          </a:p>
          <a:p>
            <a:pPr marL="0" indent="0" defTabSz="1625620">
              <a:spcBef>
                <a:spcPts val="1000"/>
              </a:spcBef>
              <a:buNone/>
              <a:tabLst>
                <a:tab pos="3293575" algn="l"/>
              </a:tabLst>
              <a:defRPr/>
            </a:pPr>
            <a:r>
              <a:rPr lang="en-GB" sz="1800" dirty="0">
                <a:solidFill>
                  <a:srgbClr val="000000"/>
                </a:solidFill>
                <a:latin typeface="Calibri"/>
              </a:rPr>
              <a:t>Triglycerides: 1.4 mmol/l (124 mg/dl)</a:t>
            </a:r>
          </a:p>
          <a:p>
            <a:pPr marL="0" indent="0" defTabSz="1625620">
              <a:spcBef>
                <a:spcPts val="1000"/>
              </a:spcBef>
              <a:buNone/>
              <a:tabLst>
                <a:tab pos="3293575" algn="l"/>
              </a:tabLst>
              <a:defRPr/>
            </a:pPr>
            <a:r>
              <a:rPr lang="en-GB" sz="1800" dirty="0">
                <a:solidFill>
                  <a:srgbClr val="000000"/>
                </a:solidFill>
                <a:latin typeface="Calibri"/>
              </a:rPr>
              <a:t>BP: 128/74 mmHg</a:t>
            </a:r>
          </a:p>
          <a:p>
            <a:pPr marL="0" indent="0" defTabSz="1625620">
              <a:spcBef>
                <a:spcPts val="1000"/>
              </a:spcBef>
              <a:buNone/>
              <a:tabLst>
                <a:tab pos="3293575" algn="l"/>
              </a:tabLst>
              <a:defRPr/>
            </a:pPr>
            <a:r>
              <a:rPr lang="en-GB" sz="1800" dirty="0">
                <a:solidFill>
                  <a:srgbClr val="000000"/>
                </a:solidFill>
                <a:latin typeface="Calibri"/>
              </a:rPr>
              <a:t>Waist circumference: 106 cm</a:t>
            </a:r>
          </a:p>
          <a:p>
            <a:pPr marL="0" indent="0" defTabSz="1625620">
              <a:spcBef>
                <a:spcPts val="1000"/>
              </a:spcBef>
              <a:buNone/>
              <a:tabLst>
                <a:tab pos="3293575" algn="l"/>
              </a:tabLst>
              <a:defRPr/>
            </a:pPr>
            <a:r>
              <a:rPr lang="en-GB" sz="1800" dirty="0">
                <a:solidFill>
                  <a:srgbClr val="000000"/>
                </a:solidFill>
                <a:latin typeface="Calibri"/>
              </a:rPr>
              <a:t>Height: 162 cm</a:t>
            </a:r>
          </a:p>
          <a:p>
            <a:pPr marL="0" indent="0" defTabSz="1625620">
              <a:spcBef>
                <a:spcPts val="1000"/>
              </a:spcBef>
              <a:buNone/>
              <a:tabLst>
                <a:tab pos="3293575" algn="l"/>
              </a:tabLst>
              <a:defRPr/>
            </a:pPr>
            <a:r>
              <a:rPr lang="en-GB" sz="1800" dirty="0">
                <a:solidFill>
                  <a:srgbClr val="000000"/>
                </a:solidFill>
                <a:latin typeface="Calibri"/>
              </a:rPr>
              <a:t>Weight: 88 kg</a:t>
            </a:r>
          </a:p>
          <a:p>
            <a:pPr marL="0" indent="0" defTabSz="1625620">
              <a:spcBef>
                <a:spcPts val="1000"/>
              </a:spcBef>
              <a:buNone/>
              <a:tabLst>
                <a:tab pos="3293575" algn="l"/>
              </a:tabLst>
              <a:defRPr/>
            </a:pPr>
            <a:r>
              <a:rPr lang="en-GB" sz="1800" dirty="0">
                <a:solidFill>
                  <a:srgbClr val="000000"/>
                </a:solidFill>
                <a:latin typeface="Calibri"/>
              </a:rPr>
              <a:t>BMI: 33.5 kg/m</a:t>
            </a:r>
            <a:r>
              <a:rPr lang="en-GB" sz="1800" baseline="30000" dirty="0">
                <a:solidFill>
                  <a:srgbClr val="000000"/>
                </a:solidFill>
                <a:latin typeface="Calibri"/>
              </a:rPr>
              <a:t>2</a:t>
            </a:r>
          </a:p>
        </p:txBody>
      </p:sp>
      <p:sp>
        <p:nvSpPr>
          <p:cNvPr id="6" name="Rectangle 5">
            <a:extLst>
              <a:ext uri="{FF2B5EF4-FFF2-40B4-BE49-F238E27FC236}">
                <a16:creationId xmlns:a16="http://schemas.microsoft.com/office/drawing/2014/main" id="{4F1C1FC7-2F1C-6247-B7A2-FA0B348A1304}"/>
              </a:ext>
            </a:extLst>
          </p:cNvPr>
          <p:cNvSpPr/>
          <p:nvPr/>
        </p:nvSpPr>
        <p:spPr>
          <a:xfrm>
            <a:off x="838200" y="5163003"/>
            <a:ext cx="5658853" cy="1592944"/>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34">
              <a:spcBef>
                <a:spcPts val="1200"/>
              </a:spcBef>
              <a:buClr>
                <a:srgbClr val="662483"/>
              </a:buClr>
              <a:defRPr/>
            </a:pPr>
            <a:r>
              <a:rPr lang="en-GB" b="1" dirty="0">
                <a:solidFill>
                  <a:srgbClr val="000000"/>
                </a:solidFill>
                <a:latin typeface="Calibri"/>
              </a:rPr>
              <a:t>Current medication and targets </a:t>
            </a:r>
          </a:p>
          <a:p>
            <a:pPr marL="266711" indent="-266711" defTabSz="914434">
              <a:spcBef>
                <a:spcPts val="1200"/>
              </a:spcBef>
              <a:buClr>
                <a:srgbClr val="662483"/>
              </a:buClr>
              <a:buFont typeface="Arial" panose="020B0604020202020204" pitchFamily="34" charset="0"/>
              <a:buChar char="•"/>
              <a:defRPr/>
            </a:pPr>
            <a:r>
              <a:rPr lang="en-US" dirty="0">
                <a:solidFill>
                  <a:srgbClr val="000000"/>
                </a:solidFill>
                <a:latin typeface="Calibri"/>
              </a:rPr>
              <a:t>Metformin 2,000 mg/day</a:t>
            </a:r>
          </a:p>
          <a:p>
            <a:pPr marL="266711" indent="-266711" defTabSz="914434">
              <a:spcBef>
                <a:spcPts val="1200"/>
              </a:spcBef>
              <a:buClr>
                <a:srgbClr val="662483"/>
              </a:buClr>
              <a:buFont typeface="Arial" panose="020B0604020202020204" pitchFamily="34" charset="0"/>
              <a:buChar char="•"/>
              <a:defRPr/>
            </a:pPr>
            <a:r>
              <a:rPr lang="en-US" dirty="0">
                <a:solidFill>
                  <a:srgbClr val="000000"/>
                </a:solidFill>
                <a:latin typeface="Calibri"/>
              </a:rPr>
              <a:t>Gliclazide 80 mg once daily</a:t>
            </a:r>
          </a:p>
          <a:p>
            <a:pPr marL="266711" indent="-266711" defTabSz="914434">
              <a:spcBef>
                <a:spcPts val="1200"/>
              </a:spcBef>
              <a:buClr>
                <a:srgbClr val="662483"/>
              </a:buClr>
              <a:buFont typeface="Arial" panose="020B0604020202020204" pitchFamily="34" charset="0"/>
              <a:buChar char="•"/>
              <a:defRPr/>
            </a:pPr>
            <a:r>
              <a:rPr lang="en-US" dirty="0" err="1">
                <a:solidFill>
                  <a:srgbClr val="000000"/>
                </a:solidFill>
                <a:latin typeface="Calibri"/>
              </a:rPr>
              <a:t>Glycaemic</a:t>
            </a:r>
            <a:r>
              <a:rPr lang="en-US" dirty="0">
                <a:solidFill>
                  <a:srgbClr val="000000"/>
                </a:solidFill>
                <a:latin typeface="Calibri"/>
              </a:rPr>
              <a:t> target: &lt;7.0 mmol/l</a:t>
            </a:r>
          </a:p>
        </p:txBody>
      </p:sp>
    </p:spTree>
    <p:extLst>
      <p:ext uri="{BB962C8B-B14F-4D97-AF65-F5344CB8AC3E}">
        <p14:creationId xmlns:p14="http://schemas.microsoft.com/office/powerpoint/2010/main" val="2027703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78</TotalTime>
  <Words>1530</Words>
  <Application>Microsoft Office PowerPoint</Application>
  <PresentationFormat>Widescreen</PresentationFormat>
  <Paragraphs>119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Mary</vt:lpstr>
      <vt:lpstr>Therapy adjustments</vt:lpstr>
      <vt:lpstr>Choosing glycaemic goals</vt:lpstr>
      <vt:lpstr>Hypoglycaemia awareness </vt:lpstr>
      <vt:lpstr>Addressing religious and social considerations</vt:lpstr>
      <vt:lpstr>Treating hypoglycaemia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Widdows (IMP)</dc:creator>
  <cp:lastModifiedBy>Tim Wale</cp:lastModifiedBy>
  <cp:revision>9</cp:revision>
  <dcterms:created xsi:type="dcterms:W3CDTF">2023-06-19T16:23:58Z</dcterms:created>
  <dcterms:modified xsi:type="dcterms:W3CDTF">2024-11-15T12:00:59Z</dcterms:modified>
</cp:coreProperties>
</file>