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7" r:id="rId5"/>
    <p:sldId id="263" r:id="rId6"/>
    <p:sldId id="264" r:id="rId7"/>
    <p:sldId id="265" r:id="rId8"/>
    <p:sldId id="259" r:id="rId9"/>
    <p:sldId id="266"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695707-0C9F-C954-691E-5A1C60CEA761}" name="Megan Widdows (IMP)" initials="" userId="S::Megan.Widdows@intmedpress.com::086e2dea-5774-4932-8b35-30b96033e462" providerId="AD"/>
  <p188:author id="{798DDD21-2C45-3985-CC29-25E5A708D4A9}" name="Claire Barnard (IMP)" initials="CB(" userId="S::Claire.Barnard@intmedpress.com::c026002d-e6e4-46b5-b11c-f65a5f7a4c17" providerId="AD"/>
  <p188:author id="{81C07A68-7B9D-132C-941E-37328B78B05A}" name="Ruth Wills (IMP)" initials="RW(" userId="Ruth Wills (IMP)" providerId="None"/>
  <p188:author id="{6061EEE2-204C-3794-BB56-8D1D40174F19}" name="Gavin Clark" initials="GC" userId="S::Gavin.Clark@intmedpress.com::64794c45-0211-4b5d-907e-5061c5b04f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44" autoAdjust="0"/>
  </p:normalViewPr>
  <p:slideViewPr>
    <p:cSldViewPr snapToGrid="0">
      <p:cViewPr varScale="1">
        <p:scale>
          <a:sx n="118" d="100"/>
          <a:sy n="118"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Widdows" userId="086e2dea-5774-4932-8b35-30b96033e462" providerId="ADAL" clId="{5EADFFB5-5388-47E0-B5F1-0A9C4099F973}"/>
    <pc:docChg chg="custSel modSld">
      <pc:chgData name="Megan Widdows" userId="086e2dea-5774-4932-8b35-30b96033e462" providerId="ADAL" clId="{5EADFFB5-5388-47E0-B5F1-0A9C4099F973}" dt="2024-01-11T11:30:16.053" v="141" actId="1036"/>
      <pc:docMkLst>
        <pc:docMk/>
      </pc:docMkLst>
      <pc:sldChg chg="modSp mod delCm">
        <pc:chgData name="Megan Widdows" userId="086e2dea-5774-4932-8b35-30b96033e462" providerId="ADAL" clId="{5EADFFB5-5388-47E0-B5F1-0A9C4099F973}" dt="2024-01-11T11:30:16.053" v="141" actId="1036"/>
        <pc:sldMkLst>
          <pc:docMk/>
          <pc:sldMk cId="524822033" sldId="259"/>
        </pc:sldMkLst>
        <pc:spChg chg="mod">
          <ac:chgData name="Megan Widdows" userId="086e2dea-5774-4932-8b35-30b96033e462" providerId="ADAL" clId="{5EADFFB5-5388-47E0-B5F1-0A9C4099F973}" dt="2024-01-11T11:30:16.053" v="141" actId="1036"/>
          <ac:spMkLst>
            <pc:docMk/>
            <pc:sldMk cId="524822033" sldId="259"/>
            <ac:spMk id="3" creationId="{AF3F069F-DB05-FE9A-3963-69D85C64BCA2}"/>
          </ac:spMkLst>
        </pc:spChg>
        <pc:spChg chg="mod">
          <ac:chgData name="Megan Widdows" userId="086e2dea-5774-4932-8b35-30b96033e462" providerId="ADAL" clId="{5EADFFB5-5388-47E0-B5F1-0A9C4099F973}" dt="2024-01-11T11:30:11.876" v="139" actId="20577"/>
          <ac:spMkLst>
            <pc:docMk/>
            <pc:sldMk cId="524822033" sldId="259"/>
            <ac:spMk id="6" creationId="{49F8A0DC-2118-0AB4-8686-FD8FF9ABB2ED}"/>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9:15.517" v="116"/>
              <pc2:cmMkLst xmlns:pc2="http://schemas.microsoft.com/office/powerpoint/2019/9/main/command">
                <pc:docMk/>
                <pc:sldMk cId="524822033" sldId="259"/>
                <pc2:cmMk id="{7B03297F-E326-4AB7-B7DF-5DC82CBF44E3}"/>
              </pc2:cmMkLst>
            </pc226:cmChg>
            <pc226:cmChg xmlns:pc226="http://schemas.microsoft.com/office/powerpoint/2022/06/main/command" chg="del">
              <pc226:chgData name="Megan Widdows" userId="086e2dea-5774-4932-8b35-30b96033e462" providerId="ADAL" clId="{5EADFFB5-5388-47E0-B5F1-0A9C4099F973}" dt="2024-01-11T11:30:14.677" v="140"/>
              <pc2:cmMkLst xmlns:pc2="http://schemas.microsoft.com/office/powerpoint/2019/9/main/command">
                <pc:docMk/>
                <pc:sldMk cId="524822033" sldId="259"/>
                <pc2:cmMk id="{56C7CDE6-A425-49A9-8C19-52B0A8EB3FB0}"/>
              </pc2:cmMkLst>
            </pc226:cmChg>
            <pc226:cmChg xmlns:pc226="http://schemas.microsoft.com/office/powerpoint/2022/06/main/command" chg="del">
              <pc226:chgData name="Megan Widdows" userId="086e2dea-5774-4932-8b35-30b96033e462" providerId="ADAL" clId="{5EADFFB5-5388-47E0-B5F1-0A9C4099F973}" dt="2024-01-11T11:29:19.272" v="117"/>
              <pc2:cmMkLst xmlns:pc2="http://schemas.microsoft.com/office/powerpoint/2019/9/main/command">
                <pc:docMk/>
                <pc:sldMk cId="524822033" sldId="259"/>
                <pc2:cmMk id="{2165B1FA-38FE-4813-9A6E-761D417076AB}"/>
              </pc2:cmMkLst>
            </pc226:cmChg>
          </p:ext>
        </pc:extLst>
      </pc:sldChg>
      <pc:sldChg chg="modSp mod delCm">
        <pc:chgData name="Megan Widdows" userId="086e2dea-5774-4932-8b35-30b96033e462" providerId="ADAL" clId="{5EADFFB5-5388-47E0-B5F1-0A9C4099F973}" dt="2024-01-11T11:23:22.805" v="6"/>
        <pc:sldMkLst>
          <pc:docMk/>
          <pc:sldMk cId="1995049419" sldId="261"/>
        </pc:sldMkLst>
        <pc:spChg chg="mod">
          <ac:chgData name="Megan Widdows" userId="086e2dea-5774-4932-8b35-30b96033e462" providerId="ADAL" clId="{5EADFFB5-5388-47E0-B5F1-0A9C4099F973}" dt="2024-01-11T11:23:03.962" v="0" actId="13926"/>
          <ac:spMkLst>
            <pc:docMk/>
            <pc:sldMk cId="1995049419" sldId="261"/>
            <ac:spMk id="3" creationId="{4C6ADAD7-7EFA-DEA8-51BD-D84E47646CB1}"/>
          </ac:spMkLst>
        </pc:spChg>
        <pc:spChg chg="mod">
          <ac:chgData name="Megan Widdows" userId="086e2dea-5774-4932-8b35-30b96033e462" providerId="ADAL" clId="{5EADFFB5-5388-47E0-B5F1-0A9C4099F973}" dt="2024-01-11T11:23:17.645" v="3" actId="13926"/>
          <ac:spMkLst>
            <pc:docMk/>
            <pc:sldMk cId="1995049419" sldId="261"/>
            <ac:spMk id="5" creationId="{E08D247D-362F-141B-C116-44EFE083208A}"/>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3:20.134" v="4"/>
              <pc2:cmMkLst xmlns:pc2="http://schemas.microsoft.com/office/powerpoint/2019/9/main/command">
                <pc:docMk/>
                <pc:sldMk cId="1995049419" sldId="261"/>
                <pc2:cmMk id="{C5A49918-0059-4AF8-AE03-4AE1A0FC6A4F}"/>
              </pc2:cmMkLst>
            </pc226:cmChg>
            <pc226:cmChg xmlns:pc226="http://schemas.microsoft.com/office/powerpoint/2022/06/main/command" chg="del">
              <pc226:chgData name="Megan Widdows" userId="086e2dea-5774-4932-8b35-30b96033e462" providerId="ADAL" clId="{5EADFFB5-5388-47E0-B5F1-0A9C4099F973}" dt="2024-01-11T11:23:22.805" v="6"/>
              <pc2:cmMkLst xmlns:pc2="http://schemas.microsoft.com/office/powerpoint/2019/9/main/command">
                <pc:docMk/>
                <pc:sldMk cId="1995049419" sldId="261"/>
                <pc2:cmMk id="{859B2057-E11B-4D61-8C58-999A40158C46}"/>
              </pc2:cmMkLst>
            </pc226:cmChg>
            <pc226:cmChg xmlns:pc226="http://schemas.microsoft.com/office/powerpoint/2022/06/main/command" chg="del">
              <pc226:chgData name="Megan Widdows" userId="086e2dea-5774-4932-8b35-30b96033e462" providerId="ADAL" clId="{5EADFFB5-5388-47E0-B5F1-0A9C4099F973}" dt="2024-01-11T11:23:21.522" v="5"/>
              <pc2:cmMkLst xmlns:pc2="http://schemas.microsoft.com/office/powerpoint/2019/9/main/command">
                <pc:docMk/>
                <pc:sldMk cId="1995049419" sldId="261"/>
                <pc2:cmMk id="{E343556C-3E94-4D1E-AC0A-22111D615005}"/>
              </pc2:cmMkLst>
            </pc226:cmChg>
          </p:ext>
        </pc:extLst>
      </pc:sldChg>
      <pc:sldChg chg="modSp mod delCm modCm">
        <pc:chgData name="Megan Widdows" userId="086e2dea-5774-4932-8b35-30b96033e462" providerId="ADAL" clId="{5EADFFB5-5388-47E0-B5F1-0A9C4099F973}" dt="2024-01-11T11:25:22.869" v="48"/>
        <pc:sldMkLst>
          <pc:docMk/>
          <pc:sldMk cId="1754792354" sldId="262"/>
        </pc:sldMkLst>
        <pc:spChg chg="mod">
          <ac:chgData name="Megan Widdows" userId="086e2dea-5774-4932-8b35-30b96033e462" providerId="ADAL" clId="{5EADFFB5-5388-47E0-B5F1-0A9C4099F973}" dt="2024-01-11T11:23:52.255" v="7" actId="13926"/>
          <ac:spMkLst>
            <pc:docMk/>
            <pc:sldMk cId="1754792354" sldId="262"/>
            <ac:spMk id="4" creationId="{DC9538CB-E221-2768-94AC-FC414B3C9D22}"/>
          </ac:spMkLst>
        </pc:spChg>
        <pc:spChg chg="mod">
          <ac:chgData name="Megan Widdows" userId="086e2dea-5774-4932-8b35-30b96033e462" providerId="ADAL" clId="{5EADFFB5-5388-47E0-B5F1-0A9C4099F973}" dt="2024-01-11T11:25:19.747" v="47" actId="13926"/>
          <ac:spMkLst>
            <pc:docMk/>
            <pc:sldMk cId="1754792354" sldId="262"/>
            <ac:spMk id="7" creationId="{ED0CADAE-5EBE-6908-8918-0BCF2B72A6EE}"/>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5:22.869" v="48"/>
              <pc2:cmMkLst xmlns:pc2="http://schemas.microsoft.com/office/powerpoint/2019/9/main/command">
                <pc:docMk/>
                <pc:sldMk cId="1754792354" sldId="262"/>
                <pc2:cmMk id="{AE82D140-7FF4-4F1E-912B-FC7382BFA13D}"/>
              </pc2:cmMkLst>
            </pc226:cmChg>
            <pc226:cmChg xmlns:pc226="http://schemas.microsoft.com/office/powerpoint/2022/06/main/command" chg="del">
              <pc226:chgData name="Megan Widdows" userId="086e2dea-5774-4932-8b35-30b96033e462" providerId="ADAL" clId="{5EADFFB5-5388-47E0-B5F1-0A9C4099F973}" dt="2024-01-11T11:23:54.295" v="8"/>
              <pc2:cmMkLst xmlns:pc2="http://schemas.microsoft.com/office/powerpoint/2019/9/main/command">
                <pc:docMk/>
                <pc:sldMk cId="1754792354" sldId="262"/>
                <pc2:cmMk id="{B0689454-60D4-43B2-838D-AE050CE5C430}"/>
              </pc2:cmMkLst>
            </pc226:cmChg>
          </p:ext>
        </pc:extLst>
      </pc:sldChg>
      <pc:sldChg chg="modSp mod delCm">
        <pc:chgData name="Megan Widdows" userId="086e2dea-5774-4932-8b35-30b96033e462" providerId="ADAL" clId="{5EADFFB5-5388-47E0-B5F1-0A9C4099F973}" dt="2024-01-11T11:26:09.863" v="52"/>
        <pc:sldMkLst>
          <pc:docMk/>
          <pc:sldMk cId="1087964727" sldId="263"/>
        </pc:sldMkLst>
        <pc:spChg chg="mod">
          <ac:chgData name="Megan Widdows" userId="086e2dea-5774-4932-8b35-30b96033e462" providerId="ADAL" clId="{5EADFFB5-5388-47E0-B5F1-0A9C4099F973}" dt="2024-01-11T11:26:07.973" v="51" actId="13926"/>
          <ac:spMkLst>
            <pc:docMk/>
            <pc:sldMk cId="1087964727" sldId="263"/>
            <ac:spMk id="6" creationId="{15C96C43-4D40-3856-F01E-529F04BFAC31}"/>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6:09.863" v="52"/>
              <pc2:cmMkLst xmlns:pc2="http://schemas.microsoft.com/office/powerpoint/2019/9/main/command">
                <pc:docMk/>
                <pc:sldMk cId="1087964727" sldId="263"/>
                <pc2:cmMk id="{8B974C8E-68D4-4E71-BE8D-C1407D396BC8}"/>
              </pc2:cmMkLst>
            </pc226:cmChg>
          </p:ext>
        </pc:extLst>
      </pc:sldChg>
      <pc:sldChg chg="modSp mod delCm">
        <pc:chgData name="Megan Widdows" userId="086e2dea-5774-4932-8b35-30b96033e462" providerId="ADAL" clId="{5EADFFB5-5388-47E0-B5F1-0A9C4099F973}" dt="2024-01-11T11:26:22.111" v="59"/>
        <pc:sldMkLst>
          <pc:docMk/>
          <pc:sldMk cId="1961472381" sldId="264"/>
        </pc:sldMkLst>
        <pc:spChg chg="mod">
          <ac:chgData name="Megan Widdows" userId="086e2dea-5774-4932-8b35-30b96033e462" providerId="ADAL" clId="{5EADFFB5-5388-47E0-B5F1-0A9C4099F973}" dt="2024-01-11T11:26:20.050" v="58" actId="1035"/>
          <ac:spMkLst>
            <pc:docMk/>
            <pc:sldMk cId="1961472381" sldId="264"/>
            <ac:spMk id="5" creationId="{7BFA2046-3EA7-E19F-66B9-6037B90DEBC8}"/>
          </ac:spMkLst>
        </pc:spChg>
        <pc:extLst>
          <p:ext xmlns:p="http://schemas.openxmlformats.org/presentationml/2006/main" uri="{D6D511B9-2390-475A-947B-AFAB55BFBCF1}">
            <pc226:cmChg xmlns:pc226="http://schemas.microsoft.com/office/powerpoint/2022/06/main/command" chg="del">
              <pc226:chgData name="Megan Widdows" userId="086e2dea-5774-4932-8b35-30b96033e462" providerId="ADAL" clId="{5EADFFB5-5388-47E0-B5F1-0A9C4099F973}" dt="2024-01-11T11:26:22.111" v="59"/>
              <pc2:cmMkLst xmlns:pc2="http://schemas.microsoft.com/office/powerpoint/2019/9/main/command">
                <pc:docMk/>
                <pc:sldMk cId="1961472381" sldId="264"/>
                <pc2:cmMk id="{6D515CCB-3145-40F4-A096-07FA3639697A}"/>
              </pc2:cmMkLst>
            </pc226:cmChg>
          </p:ext>
        </pc:extLst>
      </pc:sldChg>
      <pc:sldChg chg="modSp mod delCm modCm">
        <pc:chgData name="Megan Widdows" userId="086e2dea-5774-4932-8b35-30b96033e462" providerId="ADAL" clId="{5EADFFB5-5388-47E0-B5F1-0A9C4099F973}" dt="2024-01-11T11:29:04.182" v="114" actId="13926"/>
        <pc:sldMkLst>
          <pc:docMk/>
          <pc:sldMk cId="1553877332" sldId="265"/>
        </pc:sldMkLst>
        <pc:spChg chg="mod">
          <ac:chgData name="Megan Widdows" userId="086e2dea-5774-4932-8b35-30b96033e462" providerId="ADAL" clId="{5EADFFB5-5388-47E0-B5F1-0A9C4099F973}" dt="2024-01-11T11:26:30.913" v="60" actId="13926"/>
          <ac:spMkLst>
            <pc:docMk/>
            <pc:sldMk cId="1553877332" sldId="265"/>
            <ac:spMk id="3" creationId="{2947B5C8-BE7B-C69A-6700-EF7E68D4852D}"/>
          </ac:spMkLst>
        </pc:spChg>
        <pc:spChg chg="mod">
          <ac:chgData name="Megan Widdows" userId="086e2dea-5774-4932-8b35-30b96033e462" providerId="ADAL" clId="{5EADFFB5-5388-47E0-B5F1-0A9C4099F973}" dt="2024-01-11T11:27:21.581" v="68" actId="13926"/>
          <ac:spMkLst>
            <pc:docMk/>
            <pc:sldMk cId="1553877332" sldId="265"/>
            <ac:spMk id="4" creationId="{F7F03816-8641-0059-28E5-844A500BE5F5}"/>
          </ac:spMkLst>
        </pc:spChg>
        <pc:spChg chg="mod">
          <ac:chgData name="Megan Widdows" userId="086e2dea-5774-4932-8b35-30b96033e462" providerId="ADAL" clId="{5EADFFB5-5388-47E0-B5F1-0A9C4099F973}" dt="2024-01-11T11:29:04.182" v="114" actId="13926"/>
          <ac:spMkLst>
            <pc:docMk/>
            <pc:sldMk cId="1553877332" sldId="265"/>
            <ac:spMk id="5" creationId="{112E7370-AC96-239F-DBB2-E385BA261497}"/>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9:01.403" v="113"/>
              <pc2:cmMkLst xmlns:pc2="http://schemas.microsoft.com/office/powerpoint/2019/9/main/command">
                <pc:docMk/>
                <pc:sldMk cId="1553877332" sldId="265"/>
                <pc2:cmMk id="{8932742A-EAB3-4620-90AA-C22DEE9A9977}"/>
              </pc2:cmMkLst>
            </pc226:cmChg>
            <pc226:cmChg xmlns:pc226="http://schemas.microsoft.com/office/powerpoint/2022/06/main/command" chg="del">
              <pc226:chgData name="Megan Widdows" userId="086e2dea-5774-4932-8b35-30b96033e462" providerId="ADAL" clId="{5EADFFB5-5388-47E0-B5F1-0A9C4099F973}" dt="2024-01-11T11:26:33.327" v="61"/>
              <pc2:cmMkLst xmlns:pc2="http://schemas.microsoft.com/office/powerpoint/2019/9/main/command">
                <pc:docMk/>
                <pc:sldMk cId="1553877332" sldId="265"/>
                <pc2:cmMk id="{06785E36-64B1-4F16-8D10-03C7E5346D56}"/>
              </pc2:cmMkLst>
            </pc226:cmChg>
            <pc226:cmChg xmlns:pc226="http://schemas.microsoft.com/office/powerpoint/2022/06/main/command" chg="del mod">
              <pc226:chgData name="Megan Widdows" userId="086e2dea-5774-4932-8b35-30b96033e462" providerId="ADAL" clId="{5EADFFB5-5388-47E0-B5F1-0A9C4099F973}" dt="2024-01-11T11:27:18.859" v="67"/>
              <pc2:cmMkLst xmlns:pc2="http://schemas.microsoft.com/office/powerpoint/2019/9/main/command">
                <pc:docMk/>
                <pc:sldMk cId="1553877332" sldId="265"/>
                <pc2:cmMk id="{4E0515A8-B757-446A-8B29-77430AFE15AC}"/>
              </pc2:cmMkLst>
            </pc226:cmChg>
          </p:ext>
        </pc:extLst>
      </pc:sldChg>
      <pc:sldChg chg="modSp mod delCm modCm">
        <pc:chgData name="Megan Widdows" userId="086e2dea-5774-4932-8b35-30b96033e462" providerId="ADAL" clId="{5EADFFB5-5388-47E0-B5F1-0A9C4099F973}" dt="2024-01-11T11:26:01.588" v="50"/>
        <pc:sldMkLst>
          <pc:docMk/>
          <pc:sldMk cId="2154814551" sldId="267"/>
        </pc:sldMkLst>
        <pc:spChg chg="mod">
          <ac:chgData name="Megan Widdows" userId="086e2dea-5774-4932-8b35-30b96033e462" providerId="ADAL" clId="{5EADFFB5-5388-47E0-B5F1-0A9C4099F973}" dt="2024-01-11T11:25:57.333" v="49" actId="20577"/>
          <ac:spMkLst>
            <pc:docMk/>
            <pc:sldMk cId="2154814551" sldId="267"/>
            <ac:spMk id="2" creationId="{1F36AC78-ECA1-CB4D-A210-FC3FF6A8BF4F}"/>
          </ac:spMkLst>
        </pc:spChg>
        <pc:extLst>
          <p:ext xmlns:p="http://schemas.openxmlformats.org/presentationml/2006/main" uri="{D6D511B9-2390-475A-947B-AFAB55BFBCF1}">
            <pc226:cmChg xmlns:pc226="http://schemas.microsoft.com/office/powerpoint/2022/06/main/command" chg="del mod">
              <pc226:chgData name="Megan Widdows" userId="086e2dea-5774-4932-8b35-30b96033e462" providerId="ADAL" clId="{5EADFFB5-5388-47E0-B5F1-0A9C4099F973}" dt="2024-01-11T11:26:01.588" v="50"/>
              <pc2:cmMkLst xmlns:pc2="http://schemas.microsoft.com/office/powerpoint/2019/9/main/command">
                <pc:docMk/>
                <pc:sldMk cId="2154814551" sldId="267"/>
                <pc2:cmMk id="{6F2C18F1-BD14-4043-868A-8EB227094F31}"/>
              </pc2:cmMkLst>
            </pc226:cmChg>
          </p:ext>
        </pc:extLst>
      </pc:sldChg>
    </pc:docChg>
  </pc:docChgLst>
  <pc:docChgLst>
    <pc:chgData userId="20558986711_tp_box_2" providerId="OAuth2" clId="{DEA26FC8-3BDF-4F31-8927-EDB09F83F5CF}"/>
    <pc:docChg chg="undo custSel modSld">
      <pc:chgData name="" userId="20558986711_tp_box_2" providerId="OAuth2" clId="{DEA26FC8-3BDF-4F31-8927-EDB09F83F5CF}" dt="2024-01-16T14:12:15.298" v="35" actId="20577"/>
      <pc:docMkLst>
        <pc:docMk/>
      </pc:docMkLst>
      <pc:sldChg chg="modSp mod">
        <pc:chgData name="" userId="20558986711_tp_box_2" providerId="OAuth2" clId="{DEA26FC8-3BDF-4F31-8927-EDB09F83F5CF}" dt="2024-01-16T14:12:15.298" v="35" actId="20577"/>
        <pc:sldMkLst>
          <pc:docMk/>
          <pc:sldMk cId="2810965342" sldId="257"/>
        </pc:sldMkLst>
        <pc:spChg chg="mod">
          <ac:chgData name="" userId="20558986711_tp_box_2" providerId="OAuth2" clId="{DEA26FC8-3BDF-4F31-8927-EDB09F83F5CF}" dt="2024-01-16T14:12:15.298" v="35" actId="20577"/>
          <ac:spMkLst>
            <pc:docMk/>
            <pc:sldMk cId="2810965342" sldId="257"/>
            <ac:spMk id="6" creationId="{786D6426-A1FC-4A9D-8150-55319B817FD9}"/>
          </ac:spMkLst>
        </pc:spChg>
      </pc:sldChg>
      <pc:sldChg chg="modSp mod">
        <pc:chgData name="" userId="20558986711_tp_box_2" providerId="OAuth2" clId="{DEA26FC8-3BDF-4F31-8927-EDB09F83F5CF}" dt="2024-01-16T14:12:11.317" v="24" actId="20577"/>
        <pc:sldMkLst>
          <pc:docMk/>
          <pc:sldMk cId="1995049419" sldId="261"/>
        </pc:sldMkLst>
        <pc:spChg chg="mod">
          <ac:chgData name="" userId="20558986711_tp_box_2" providerId="OAuth2" clId="{DEA26FC8-3BDF-4F31-8927-EDB09F83F5CF}" dt="2024-01-16T14:12:11.317" v="24" actId="20577"/>
          <ac:spMkLst>
            <pc:docMk/>
            <pc:sldMk cId="1995049419" sldId="261"/>
            <ac:spMk id="3" creationId="{4C6ADAD7-7EFA-DEA8-51BD-D84E47646C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1500-EC41-45C4-050F-819790A6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D3E76E-C953-2952-3DE0-E77989BB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2B292A-9351-FA05-2C17-1766A2D7D3EB}"/>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144E77CD-4E55-A26A-6A03-520DB8521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2A821-6900-2D3A-B6B7-C78D653AA264}"/>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32151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198C-A9D2-5242-1B39-2517B736A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38F2D2-5EDE-78FD-8EC7-9E879E5E2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A2083-4FF1-6D0D-4E83-4E104C9B8D67}"/>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9AC170BF-17ED-0DD9-6D6B-4848EF8D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B9D3-2E8D-563D-B5A4-6D1B53FFC965}"/>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07638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04612-4931-755C-F65F-0A8A143B96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76113-FA52-1A7A-C77B-772E3D1C8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37D75-8758-B36C-C39A-011149CF92A2}"/>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3C4ED966-7B6F-F35B-369A-F42C86955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EF88A-4FEE-2EC4-6A17-B951EDDAC73D}"/>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84462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193A-6170-E4F6-9FC0-8535FF40E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32AA1-20C0-DF1A-B100-80E9BEC3E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EC44-BD40-3AAB-76F7-6C5F5A2D62A9}"/>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F8B912D7-2633-FE28-AED8-B969AEE0C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3D2F5-0EE0-AF5A-A2D9-3B52808993F6}"/>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3226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3B00-5473-A341-9222-30FD6297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080C4-5454-708E-1986-5058736A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D59BD-C510-1E0E-23CD-34D2DB971BE1}"/>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B858481C-7818-5908-2993-40911B2CB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0821C-978A-47E6-5FEC-EA762A05EFDF}"/>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10152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8EB-5B98-C9B0-F699-2E133079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2B40D-E03C-21FC-956C-BA5EA09F3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448E3E-88A6-E323-4DBE-51BE100A8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0CD728-4CBF-4749-8DDB-ABE792BD9866}"/>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6" name="Footer Placeholder 5">
            <a:extLst>
              <a:ext uri="{FF2B5EF4-FFF2-40B4-BE49-F238E27FC236}">
                <a16:creationId xmlns:a16="http://schemas.microsoft.com/office/drawing/2014/main" id="{68830AEF-125C-B464-85AF-4D3BF36A8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64FF9-74DB-F786-0577-47E667813502}"/>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04526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45F3-63D4-7B78-36B4-9AD677528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C048FC-C852-8D66-AB30-8B78EE9D25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767E1-EF4B-5FD5-075C-AC1A49780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56850-D5EE-FEAE-BE06-28D718931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CF094-ABD7-291A-FC94-FA33C0CAF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950304-8E26-8DA0-3C01-8E696604895C}"/>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8" name="Footer Placeholder 7">
            <a:extLst>
              <a:ext uri="{FF2B5EF4-FFF2-40B4-BE49-F238E27FC236}">
                <a16:creationId xmlns:a16="http://schemas.microsoft.com/office/drawing/2014/main" id="{9644309A-FB2A-AA49-B328-7FFA150909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B4E48E-0AAE-2A36-3685-CA09F921F848}"/>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327517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163A-4B1E-90FD-ACD6-A201F6714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7684B0-B5F0-9870-02DB-9EC2E0364978}"/>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4" name="Footer Placeholder 3">
            <a:extLst>
              <a:ext uri="{FF2B5EF4-FFF2-40B4-BE49-F238E27FC236}">
                <a16:creationId xmlns:a16="http://schemas.microsoft.com/office/drawing/2014/main" id="{DF07ED0D-4607-D6F2-7938-DBC9565F45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CCE00-AFC3-57DB-0F99-24F2F98BAF79}"/>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3250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42FC0-A269-5F23-B07F-42F76487E1A1}"/>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3" name="Footer Placeholder 2">
            <a:extLst>
              <a:ext uri="{FF2B5EF4-FFF2-40B4-BE49-F238E27FC236}">
                <a16:creationId xmlns:a16="http://schemas.microsoft.com/office/drawing/2014/main" id="{7EEDCDEB-35F1-1E5A-6835-015120F096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9DE8CF-AC93-0E94-2150-5F4A7167DD63}"/>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289195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7515-8D4E-1BF9-2435-BFA1ED519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688CC-D3A0-09F9-F42D-387B5E989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79FE9-4DEB-2E1A-1EAC-AEBA47051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F6D3A-5D45-3FBB-017C-3801BFA505B3}"/>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6" name="Footer Placeholder 5">
            <a:extLst>
              <a:ext uri="{FF2B5EF4-FFF2-40B4-BE49-F238E27FC236}">
                <a16:creationId xmlns:a16="http://schemas.microsoft.com/office/drawing/2014/main" id="{56311592-C239-2170-3388-5C11446EF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33C6B-1463-202C-0B57-67B00A09077C}"/>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412635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8212-9B98-01F6-4DB5-688011593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9265B-CD83-7242-BB43-137F0E071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16A39-11DE-1695-4B92-B80E4D37F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B7B5D-70AD-6566-AE9E-ADD3CE9FB10F}"/>
              </a:ext>
            </a:extLst>
          </p:cNvPr>
          <p:cNvSpPr>
            <a:spLocks noGrp="1"/>
          </p:cNvSpPr>
          <p:nvPr>
            <p:ph type="dt" sz="half" idx="10"/>
          </p:nvPr>
        </p:nvSpPr>
        <p:spPr/>
        <p:txBody>
          <a:bodyPr/>
          <a:lstStyle/>
          <a:p>
            <a:fld id="{EC6492E4-2A13-4C7A-95C8-B1C28C1988AE}" type="datetimeFigureOut">
              <a:rPr lang="en-US" smtClean="0"/>
              <a:t>11/8/2024</a:t>
            </a:fld>
            <a:endParaRPr lang="en-US"/>
          </a:p>
        </p:txBody>
      </p:sp>
      <p:sp>
        <p:nvSpPr>
          <p:cNvPr id="6" name="Footer Placeholder 5">
            <a:extLst>
              <a:ext uri="{FF2B5EF4-FFF2-40B4-BE49-F238E27FC236}">
                <a16:creationId xmlns:a16="http://schemas.microsoft.com/office/drawing/2014/main" id="{DE38FA8B-9348-A735-C7F2-C7A27AF94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89748-17D5-8E35-EC31-03F2F9CC4A40}"/>
              </a:ext>
            </a:extLst>
          </p:cNvPr>
          <p:cNvSpPr>
            <a:spLocks noGrp="1"/>
          </p:cNvSpPr>
          <p:nvPr>
            <p:ph type="sldNum" sz="quarter" idx="12"/>
          </p:nvPr>
        </p:nvSpPr>
        <p:spPr/>
        <p:txBody>
          <a:bodyPr/>
          <a:lstStyle/>
          <a:p>
            <a:fld id="{C1C87C15-28E1-406A-9103-7E1BCF427821}" type="slidenum">
              <a:rPr lang="en-US" smtClean="0"/>
              <a:t>‹#›</a:t>
            </a:fld>
            <a:endParaRPr lang="en-US"/>
          </a:p>
        </p:txBody>
      </p:sp>
    </p:spTree>
    <p:extLst>
      <p:ext uri="{BB962C8B-B14F-4D97-AF65-F5344CB8AC3E}">
        <p14:creationId xmlns:p14="http://schemas.microsoft.com/office/powerpoint/2010/main" val="164482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C4D9C-037A-8A63-8AC1-86869A064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BD43D-B82E-D581-2481-786C59888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72983-3E63-451B-C8BA-4DA7527F1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492E4-2A13-4C7A-95C8-B1C28C1988AE}" type="datetimeFigureOut">
              <a:rPr lang="en-US" smtClean="0"/>
              <a:t>11/8/2024</a:t>
            </a:fld>
            <a:endParaRPr lang="en-US"/>
          </a:p>
        </p:txBody>
      </p:sp>
      <p:sp>
        <p:nvSpPr>
          <p:cNvPr id="5" name="Footer Placeholder 4">
            <a:extLst>
              <a:ext uri="{FF2B5EF4-FFF2-40B4-BE49-F238E27FC236}">
                <a16:creationId xmlns:a16="http://schemas.microsoft.com/office/drawing/2014/main" id="{39CFF8AF-C13A-CE72-3404-C736B5D07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22171-45E8-98EF-8264-1A142D625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87C15-28E1-406A-9103-7E1BCF427821}" type="slidenum">
              <a:rPr lang="en-US" smtClean="0"/>
              <a:t>‹#›</a:t>
            </a:fld>
            <a:endParaRPr lang="en-US"/>
          </a:p>
        </p:txBody>
      </p:sp>
    </p:spTree>
    <p:extLst>
      <p:ext uri="{BB962C8B-B14F-4D97-AF65-F5344CB8AC3E}">
        <p14:creationId xmlns:p14="http://schemas.microsoft.com/office/powerpoint/2010/main" val="1671260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a:t>Ahmed</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GB" sz="1400" dirty="0"/>
              <a:t>74-year-old man with type 2 diabetes, diagnosed 10 years prior</a:t>
            </a:r>
          </a:p>
          <a:p>
            <a:r>
              <a:rPr lang="en-GB" sz="1400" dirty="0"/>
              <a:t>Retired, lives with his wife with whom he walks approx. 2 miles daily</a:t>
            </a:r>
          </a:p>
          <a:p>
            <a:r>
              <a:rPr lang="en-GB" sz="1400" dirty="0"/>
              <a:t>Attends clinic for his annual diabetes review. Ahmed has consistently not achieved his glycaemic target at reviews over the past 2 years, despite increasing doses of NPH insulin</a:t>
            </a:r>
          </a:p>
          <a:p>
            <a:r>
              <a:rPr lang="en-GB" sz="1400" dirty="0"/>
              <a:t>Ahmed reports struggling to follow a healthy diet and typically eats a lot of refined carbohydrates</a:t>
            </a:r>
          </a:p>
          <a:p>
            <a:r>
              <a:rPr lang="en-GB" sz="1400" dirty="0"/>
              <a:t>Ahmed reports frequently forgetting his medications or taking them late</a:t>
            </a:r>
          </a:p>
          <a:p>
            <a:r>
              <a:rPr lang="en-GB" sz="1400" dirty="0"/>
              <a:t>Family history</a:t>
            </a:r>
          </a:p>
          <a:p>
            <a:pPr lvl="1">
              <a:buFont typeface="Courier New" panose="02070309020205020404" pitchFamily="49" charset="0"/>
              <a:buChar char="o"/>
            </a:pPr>
            <a:r>
              <a:rPr lang="en-GB" sz="1000" dirty="0"/>
              <a:t>Father diagnosed with type 2 diabetes aged 61</a:t>
            </a:r>
            <a:endParaRPr lang="en-US" sz="8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8.4 mmol/l (151 mg/dl)</a:t>
            </a:r>
          </a:p>
          <a:p>
            <a:pPr marL="0" indent="0" defTabSz="1625620">
              <a:spcBef>
                <a:spcPts val="1000"/>
              </a:spcBef>
              <a:buNone/>
              <a:tabLst>
                <a:tab pos="3293575" algn="l"/>
              </a:tabLst>
              <a:defRPr/>
            </a:pPr>
            <a:r>
              <a:rPr lang="en-GB" sz="1800" dirty="0">
                <a:solidFill>
                  <a:srgbClr val="000000"/>
                </a:solidFill>
                <a:latin typeface="Calibri"/>
              </a:rPr>
              <a:t>HbA1c: 8.5% (69 mmol/mol)</a:t>
            </a:r>
          </a:p>
          <a:p>
            <a:pPr marL="0" indent="0" defTabSz="1625620">
              <a:spcBef>
                <a:spcPts val="1000"/>
              </a:spcBef>
              <a:buNone/>
              <a:tabLst>
                <a:tab pos="3293575" algn="l"/>
              </a:tabLst>
              <a:defRPr/>
            </a:pPr>
            <a:r>
              <a:rPr lang="en-GB" sz="1800" dirty="0">
                <a:solidFill>
                  <a:srgbClr val="000000"/>
                </a:solidFill>
                <a:latin typeface="Calibri"/>
              </a:rPr>
              <a:t>LDL-cholesterol: 3.0 mmol/l (116 mg/dl)</a:t>
            </a:r>
          </a:p>
          <a:p>
            <a:pPr marL="0" indent="0" defTabSz="1625620">
              <a:spcBef>
                <a:spcPts val="1000"/>
              </a:spcBef>
              <a:buNone/>
              <a:tabLst>
                <a:tab pos="3293575" algn="l"/>
              </a:tabLst>
              <a:defRPr/>
            </a:pPr>
            <a:r>
              <a:rPr lang="en-GB" sz="1800" dirty="0">
                <a:solidFill>
                  <a:srgbClr val="000000"/>
                </a:solidFill>
                <a:latin typeface="Calibri"/>
              </a:rPr>
              <a:t>HDL-cholesterol: 1.3 mmol/l (50 mg/dl)</a:t>
            </a:r>
          </a:p>
          <a:p>
            <a:pPr marL="0" indent="0" defTabSz="1625620">
              <a:spcBef>
                <a:spcPts val="1000"/>
              </a:spcBef>
              <a:buNone/>
              <a:tabLst>
                <a:tab pos="3293575" algn="l"/>
              </a:tabLst>
              <a:defRPr/>
            </a:pPr>
            <a:r>
              <a:rPr lang="en-GB" sz="1800" dirty="0">
                <a:solidFill>
                  <a:srgbClr val="000000"/>
                </a:solidFill>
                <a:latin typeface="Calibri"/>
              </a:rPr>
              <a:t>Triglycerides: 2.3 mmol/l (204 mg/dl)</a:t>
            </a:r>
          </a:p>
          <a:p>
            <a:pPr marL="0" indent="0" defTabSz="1625620">
              <a:spcBef>
                <a:spcPts val="1000"/>
              </a:spcBef>
              <a:buNone/>
              <a:tabLst>
                <a:tab pos="3293575" algn="l"/>
              </a:tabLst>
              <a:defRPr/>
            </a:pPr>
            <a:r>
              <a:rPr lang="en-GB" sz="1800" dirty="0">
                <a:solidFill>
                  <a:srgbClr val="000000"/>
                </a:solidFill>
                <a:latin typeface="Calibri"/>
              </a:rPr>
              <a:t>BP: 136/79 mmHg</a:t>
            </a:r>
          </a:p>
          <a:p>
            <a:pPr marL="0" indent="0" defTabSz="1625620">
              <a:spcBef>
                <a:spcPts val="1000"/>
              </a:spcBef>
              <a:buNone/>
              <a:tabLst>
                <a:tab pos="3293575" algn="l"/>
              </a:tabLst>
              <a:defRPr/>
            </a:pPr>
            <a:r>
              <a:rPr lang="en-GB" sz="1800" dirty="0">
                <a:solidFill>
                  <a:srgbClr val="000000"/>
                </a:solidFill>
                <a:latin typeface="Calibri"/>
              </a:rPr>
              <a:t>Waist circumference: 95 cm</a:t>
            </a:r>
          </a:p>
          <a:p>
            <a:pPr marL="0" indent="0" defTabSz="1625620">
              <a:spcBef>
                <a:spcPts val="1000"/>
              </a:spcBef>
              <a:buNone/>
              <a:tabLst>
                <a:tab pos="3293575" algn="l"/>
              </a:tabLst>
              <a:defRPr/>
            </a:pPr>
            <a:r>
              <a:rPr lang="en-GB" sz="1800" dirty="0">
                <a:solidFill>
                  <a:srgbClr val="000000"/>
                </a:solidFill>
                <a:latin typeface="Calibri"/>
              </a:rPr>
              <a:t>Height: 172 cm</a:t>
            </a:r>
          </a:p>
          <a:p>
            <a:pPr marL="0" indent="0" defTabSz="1625620">
              <a:spcBef>
                <a:spcPts val="1000"/>
              </a:spcBef>
              <a:buNone/>
              <a:tabLst>
                <a:tab pos="3293575" algn="l"/>
              </a:tabLst>
              <a:defRPr/>
            </a:pPr>
            <a:r>
              <a:rPr lang="en-GB" sz="1800" dirty="0">
                <a:solidFill>
                  <a:srgbClr val="000000"/>
                </a:solidFill>
                <a:latin typeface="Calibri"/>
              </a:rPr>
              <a:t>Weight: 86 kg</a:t>
            </a:r>
          </a:p>
          <a:p>
            <a:pPr marL="0" indent="0" defTabSz="1625620">
              <a:spcBef>
                <a:spcPts val="1000"/>
              </a:spcBef>
              <a:buNone/>
              <a:tabLst>
                <a:tab pos="3293575" algn="l"/>
              </a:tabLst>
              <a:defRPr/>
            </a:pPr>
            <a:r>
              <a:rPr lang="en-GB" sz="1800" dirty="0">
                <a:solidFill>
                  <a:srgbClr val="000000"/>
                </a:solidFill>
                <a:latin typeface="Calibri"/>
              </a:rPr>
              <a:t>BMI: 29.1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543425"/>
            <a:ext cx="5658853" cy="2212522"/>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NPH insulin 22 units/day</a:t>
            </a:r>
          </a:p>
          <a:p>
            <a:pPr marL="266711" indent="-266711" defTabSz="914434">
              <a:spcBef>
                <a:spcPts val="1200"/>
              </a:spcBef>
              <a:buClr>
                <a:srgbClr val="662483"/>
              </a:buClr>
              <a:buFont typeface="Arial" panose="020B0604020202020204" pitchFamily="34" charset="0"/>
              <a:buChar char="•"/>
              <a:defRPr/>
            </a:pPr>
            <a:r>
              <a:rPr lang="en-US" dirty="0" err="1">
                <a:solidFill>
                  <a:srgbClr val="000000"/>
                </a:solidFill>
                <a:latin typeface="Calibri"/>
              </a:rPr>
              <a:t>Glycaemic</a:t>
            </a:r>
            <a:r>
              <a:rPr lang="en-US" dirty="0">
                <a:solidFill>
                  <a:srgbClr val="000000"/>
                </a:solidFill>
                <a:latin typeface="Calibri"/>
              </a:rPr>
              <a:t> target: FPG &lt;7.0 mmol/l (126 mg/dl)</a:t>
            </a:r>
          </a:p>
        </p:txBody>
      </p:sp>
    </p:spTree>
    <p:custDataLst>
      <p:tags r:id="rId1"/>
    </p:custDataLst>
    <p:extLst>
      <p:ext uri="{BB962C8B-B14F-4D97-AF65-F5344CB8AC3E}">
        <p14:creationId xmlns:p14="http://schemas.microsoft.com/office/powerpoint/2010/main" val="28109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3811-7DE3-DBDB-004C-5AA532ED0B73}"/>
              </a:ext>
            </a:extLst>
          </p:cNvPr>
          <p:cNvSpPr>
            <a:spLocks noGrp="1"/>
          </p:cNvSpPr>
          <p:nvPr>
            <p:ph type="title"/>
          </p:nvPr>
        </p:nvSpPr>
        <p:spPr/>
        <p:txBody>
          <a:bodyPr/>
          <a:lstStyle/>
          <a:p>
            <a:r>
              <a:rPr lang="en-US"/>
              <a:t>Screening for complications</a:t>
            </a:r>
          </a:p>
        </p:txBody>
      </p:sp>
      <p:sp>
        <p:nvSpPr>
          <p:cNvPr id="3" name="Content Placeholder 2">
            <a:extLst>
              <a:ext uri="{FF2B5EF4-FFF2-40B4-BE49-F238E27FC236}">
                <a16:creationId xmlns:a16="http://schemas.microsoft.com/office/drawing/2014/main" id="{4C6ADAD7-7EFA-DEA8-51BD-D84E47646CB1}"/>
              </a:ext>
            </a:extLst>
          </p:cNvPr>
          <p:cNvSpPr>
            <a:spLocks noGrp="1"/>
          </p:cNvSpPr>
          <p:nvPr>
            <p:ph idx="1"/>
          </p:nvPr>
        </p:nvSpPr>
        <p:spPr>
          <a:xfrm>
            <a:off x="838198" y="1418545"/>
            <a:ext cx="10515600" cy="841497"/>
          </a:xfrm>
        </p:spPr>
        <p:txBody>
          <a:bodyPr>
            <a:noAutofit/>
          </a:bodyPr>
          <a:lstStyle/>
          <a:p>
            <a:pPr marL="0" indent="0">
              <a:buNone/>
            </a:pPr>
            <a:r>
              <a:rPr lang="en-GB" sz="1600" dirty="0"/>
              <a:t>You discuss with Ahmed strategies to help him to achieve healthier eating habits. You also discuss the importance of taking his medications as prescribed to keep his blood glucose under control, and to support his overall health.</a:t>
            </a:r>
          </a:p>
          <a:p>
            <a:pPr marL="0" indent="0">
              <a:buNone/>
            </a:pPr>
            <a:r>
              <a:rPr lang="en-GB" sz="1600" dirty="0"/>
              <a:t>Ahmed’s blood pressure and lipid levels are under control; however, WHO guidelines recommend statin treatment for all people with diabetes aged over 40 years. You recommend Ahmed adds a statin treatment, and he agrees.</a:t>
            </a:r>
          </a:p>
          <a:p>
            <a:pPr marL="0" indent="0">
              <a:buNone/>
            </a:pPr>
            <a:r>
              <a:rPr lang="en-GB" sz="1600" dirty="0"/>
              <a:t>Q1. Beyond assessing his glycaemic management and cardiovascular risk profile, which other tests could provide a more holistic view of Ahmed’s health?</a:t>
            </a:r>
            <a:endParaRPr lang="en-US" sz="2400" dirty="0"/>
          </a:p>
        </p:txBody>
      </p:sp>
      <p:sp>
        <p:nvSpPr>
          <p:cNvPr id="4" name="Content Placeholder 2">
            <a:extLst>
              <a:ext uri="{FF2B5EF4-FFF2-40B4-BE49-F238E27FC236}">
                <a16:creationId xmlns:a16="http://schemas.microsoft.com/office/drawing/2014/main" id="{C4871D56-666F-667F-6DDB-DC2FCB4C8620}"/>
              </a:ext>
            </a:extLst>
          </p:cNvPr>
          <p:cNvSpPr txBox="1">
            <a:spLocks/>
          </p:cNvSpPr>
          <p:nvPr/>
        </p:nvSpPr>
        <p:spPr>
          <a:xfrm>
            <a:off x="838198" y="3434617"/>
            <a:ext cx="5257800" cy="233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GB" sz="1600" dirty="0">
                <a:solidFill>
                  <a:schemeClr val="accent1"/>
                </a:solidFill>
              </a:rPr>
              <a:t>No other tests are necessary</a:t>
            </a:r>
          </a:p>
          <a:p>
            <a:pPr marL="514350" indent="-514350">
              <a:buFont typeface="+mj-lt"/>
              <a:buAutoNum type="alphaUcPeriod"/>
            </a:pPr>
            <a:endParaRPr lang="en-US" sz="1600" dirty="0">
              <a:solidFill>
                <a:schemeClr val="accent1"/>
              </a:solidFill>
            </a:endParaRPr>
          </a:p>
          <a:p>
            <a:pPr marL="514350" indent="-514350">
              <a:buFont typeface="+mj-lt"/>
              <a:buAutoNum type="alphaUcPeriod"/>
            </a:pPr>
            <a:r>
              <a:rPr lang="en-US" sz="1600" dirty="0">
                <a:solidFill>
                  <a:schemeClr val="accent1"/>
                </a:solidFill>
              </a:rPr>
              <a:t>Kidney function tests only</a:t>
            </a:r>
          </a:p>
          <a:p>
            <a:pPr marL="514350" indent="-514350">
              <a:buFont typeface="+mj-lt"/>
              <a:buAutoNum type="alphaUcPeriod"/>
            </a:pPr>
            <a:endParaRPr lang="en-US" sz="1600" dirty="0">
              <a:solidFill>
                <a:schemeClr val="accent1"/>
              </a:solidFill>
            </a:endParaRPr>
          </a:p>
          <a:p>
            <a:pPr marL="514350" indent="-514350">
              <a:buFont typeface="+mj-lt"/>
              <a:buAutoNum type="alphaUcPeriod"/>
            </a:pPr>
            <a:r>
              <a:rPr lang="en-GB" sz="1600" dirty="0">
                <a:solidFill>
                  <a:schemeClr val="accent6"/>
                </a:solidFill>
              </a:rPr>
              <a:t>Kidney function tests, diabetic eye screening, foot screening</a:t>
            </a:r>
            <a:endParaRPr lang="en-US" dirty="0"/>
          </a:p>
          <a:p>
            <a:pPr marL="514350" indent="-514350">
              <a:buFont typeface="+mj-lt"/>
              <a:buAutoNum type="alphaUcPeriod"/>
            </a:pPr>
            <a:endParaRPr lang="en-US" dirty="0"/>
          </a:p>
        </p:txBody>
      </p:sp>
      <p:sp>
        <p:nvSpPr>
          <p:cNvPr id="5" name="Content Placeholder 2">
            <a:extLst>
              <a:ext uri="{FF2B5EF4-FFF2-40B4-BE49-F238E27FC236}">
                <a16:creationId xmlns:a16="http://schemas.microsoft.com/office/drawing/2014/main" id="{E08D247D-362F-141B-C116-44EFE083208A}"/>
              </a:ext>
            </a:extLst>
          </p:cNvPr>
          <p:cNvSpPr txBox="1">
            <a:spLocks/>
          </p:cNvSpPr>
          <p:nvPr/>
        </p:nvSpPr>
        <p:spPr>
          <a:xfrm>
            <a:off x="6301153" y="3429000"/>
            <a:ext cx="5788270" cy="2420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UcPeriod"/>
            </a:pPr>
            <a:r>
              <a:rPr lang="en-GB" sz="1600" dirty="0">
                <a:solidFill>
                  <a:schemeClr val="accent1"/>
                </a:solidFill>
              </a:rPr>
              <a:t>This is incorrect. Although glycaemic management and cardiovascular risk assessment is very important in reducing development of complications, other tests are crucial to assess overall risk. Go back and try again.</a:t>
            </a:r>
          </a:p>
          <a:p>
            <a:pPr marL="342900" indent="-342900">
              <a:buFont typeface="+mj-lt"/>
              <a:buAutoNum type="alphaUcPeriod"/>
            </a:pPr>
            <a:r>
              <a:rPr lang="en-GB" sz="1600" dirty="0">
                <a:solidFill>
                  <a:schemeClr val="accent1"/>
                </a:solidFill>
              </a:rPr>
              <a:t>This is not correct. Kidney function tests are important but do not offer the full picture. Go back and try again.</a:t>
            </a:r>
          </a:p>
          <a:p>
            <a:pPr marL="342900" indent="-342900">
              <a:buFont typeface="+mj-lt"/>
              <a:buAutoNum type="alphaUcPeriod"/>
            </a:pPr>
            <a:r>
              <a:rPr lang="en-GB" sz="1600" dirty="0">
                <a:solidFill>
                  <a:schemeClr val="accent6"/>
                </a:solidFill>
              </a:rPr>
              <a:t>This is correct. A combination of all tests offers the most holistic view of Ahmed’s health. Continue to the next question.</a:t>
            </a:r>
            <a:endParaRPr lang="en-US" dirty="0">
              <a:solidFill>
                <a:schemeClr val="accent6"/>
              </a:solidFill>
            </a:endParaRPr>
          </a:p>
          <a:p>
            <a:pPr marL="514350" indent="-514350">
              <a:buFont typeface="+mj-lt"/>
              <a:buAutoNum type="alphaUcPeriod"/>
            </a:pPr>
            <a:endParaRPr lang="en-US" dirty="0"/>
          </a:p>
        </p:txBody>
      </p:sp>
    </p:spTree>
    <p:custDataLst>
      <p:tags r:id="rId1"/>
    </p:custDataLst>
    <p:extLst>
      <p:ext uri="{BB962C8B-B14F-4D97-AF65-F5344CB8AC3E}">
        <p14:creationId xmlns:p14="http://schemas.microsoft.com/office/powerpoint/2010/main" val="199504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AF26-CB43-EC6C-3F95-7F74CAF408A3}"/>
              </a:ext>
            </a:extLst>
          </p:cNvPr>
          <p:cNvSpPr>
            <a:spLocks noGrp="1"/>
          </p:cNvSpPr>
          <p:nvPr>
            <p:ph type="title"/>
          </p:nvPr>
        </p:nvSpPr>
        <p:spPr/>
        <p:txBody>
          <a:bodyPr/>
          <a:lstStyle/>
          <a:p>
            <a:r>
              <a:rPr lang="en-US"/>
              <a:t>Screening for diabetic retinopathy</a:t>
            </a:r>
          </a:p>
        </p:txBody>
      </p:sp>
      <p:sp>
        <p:nvSpPr>
          <p:cNvPr id="3" name="Content Placeholder 2">
            <a:extLst>
              <a:ext uri="{FF2B5EF4-FFF2-40B4-BE49-F238E27FC236}">
                <a16:creationId xmlns:a16="http://schemas.microsoft.com/office/drawing/2014/main" id="{2247239E-E8BF-39F6-259B-4F3D69FAF381}"/>
              </a:ext>
            </a:extLst>
          </p:cNvPr>
          <p:cNvSpPr>
            <a:spLocks noGrp="1"/>
          </p:cNvSpPr>
          <p:nvPr>
            <p:ph idx="1"/>
          </p:nvPr>
        </p:nvSpPr>
        <p:spPr>
          <a:xfrm>
            <a:off x="838198" y="3936806"/>
            <a:ext cx="5257800" cy="3519908"/>
          </a:xfrm>
        </p:spPr>
        <p:txBody>
          <a:bodyPr/>
          <a:lstStyle/>
          <a:p>
            <a:pPr marL="0" indent="0">
              <a:buNone/>
            </a:pPr>
            <a:r>
              <a:rPr lang="en-US" sz="1600" dirty="0"/>
              <a:t>ANSWERS</a:t>
            </a:r>
          </a:p>
          <a:p>
            <a:pPr marL="514350" indent="-514350">
              <a:buFont typeface="+mj-lt"/>
              <a:buAutoNum type="alphaUcPeriod"/>
            </a:pPr>
            <a:r>
              <a:rPr lang="en-GB" sz="1600" dirty="0">
                <a:solidFill>
                  <a:schemeClr val="accent1"/>
                </a:solidFill>
              </a:rPr>
              <a:t>Yes, the optometrist would have flagged any diabetic retinopathy if present.</a:t>
            </a:r>
          </a:p>
          <a:p>
            <a:pPr marL="514350" indent="-514350">
              <a:buFont typeface="+mj-lt"/>
              <a:buAutoNum type="alphaUcPeriod"/>
            </a:pPr>
            <a:r>
              <a:rPr lang="en-GB" sz="1600" dirty="0">
                <a:solidFill>
                  <a:schemeClr val="accent6"/>
                </a:solidFill>
              </a:rPr>
              <a:t>No, regular eye tests cannot detect diabetic retinopathy. Ahmed needs to attend diabetic eye screening at least every 2 years.</a:t>
            </a:r>
            <a:endParaRPr lang="en-GB" sz="1600" dirty="0">
              <a:solidFill>
                <a:schemeClr val="accent1"/>
              </a:solidFill>
            </a:endParaRPr>
          </a:p>
          <a:p>
            <a:pPr marL="514350" indent="-514350">
              <a:buFont typeface="+mj-lt"/>
              <a:buAutoNum type="alphaUcPeriod"/>
            </a:pPr>
            <a:r>
              <a:rPr lang="en-GB" sz="1600" dirty="0">
                <a:solidFill>
                  <a:schemeClr val="accent1"/>
                </a:solidFill>
              </a:rPr>
              <a:t>No, regular eye tests cannot detect diabetic retinopathy. Ahmed needs to attend regular diabetic eye screening every 6 months.</a:t>
            </a:r>
            <a:endParaRPr lang="en-US" dirty="0"/>
          </a:p>
          <a:p>
            <a:pPr marL="514350" indent="-514350">
              <a:buFont typeface="+mj-lt"/>
              <a:buAutoNum type="alphaUcPeriod"/>
            </a:pPr>
            <a:endParaRPr lang="en-US" dirty="0"/>
          </a:p>
        </p:txBody>
      </p:sp>
      <p:sp>
        <p:nvSpPr>
          <p:cNvPr id="4" name="Content Placeholder 2">
            <a:extLst>
              <a:ext uri="{FF2B5EF4-FFF2-40B4-BE49-F238E27FC236}">
                <a16:creationId xmlns:a16="http://schemas.microsoft.com/office/drawing/2014/main" id="{DC9538CB-E221-2768-94AC-FC414B3C9D22}"/>
              </a:ext>
            </a:extLst>
          </p:cNvPr>
          <p:cNvSpPr txBox="1">
            <a:spLocks/>
          </p:cNvSpPr>
          <p:nvPr/>
        </p:nvSpPr>
        <p:spPr>
          <a:xfrm>
            <a:off x="6301153" y="3931189"/>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EXPLANATIONS</a:t>
            </a:r>
          </a:p>
          <a:p>
            <a:pPr marL="342900" indent="-342900">
              <a:buFont typeface="+mj-lt"/>
              <a:buAutoNum type="alphaUcPeriod"/>
            </a:pPr>
            <a:r>
              <a:rPr lang="en-GB" sz="1600" dirty="0">
                <a:solidFill>
                  <a:schemeClr val="accent1"/>
                </a:solidFill>
              </a:rPr>
              <a:t>This is incorrect. Regular eye tests cannot detect diabetic retinopathy. Everyone with diabetes should attend regular eye screening. Go back and try again.</a:t>
            </a:r>
          </a:p>
          <a:p>
            <a:pPr marL="342900" indent="-342900">
              <a:buFont typeface="+mj-lt"/>
              <a:buAutoNum type="alphaUcPeriod"/>
            </a:pPr>
            <a:r>
              <a:rPr lang="en-GB" sz="1600" dirty="0">
                <a:solidFill>
                  <a:schemeClr val="accent6"/>
                </a:solidFill>
              </a:rPr>
              <a:t>This is correct. Regular eye tests cannot detect diabetic retinopathy. Everyone with diabetes should attend eye screening every 1–2 years. Continue to the next question.</a:t>
            </a:r>
          </a:p>
          <a:p>
            <a:pPr marL="342900" indent="-342900">
              <a:buFont typeface="+mj-lt"/>
              <a:buAutoNum type="alphaUcPeriod"/>
            </a:pPr>
            <a:r>
              <a:rPr lang="en-GB" sz="1600" dirty="0">
                <a:solidFill>
                  <a:schemeClr val="accent1"/>
                </a:solidFill>
              </a:rPr>
              <a:t>This is incorrect. Unless past screening has revealed diabetic retinopathy, less frequent screening is sufficient. Go back and try again.</a:t>
            </a:r>
            <a:r>
              <a:rPr lang="en-US" sz="1600" dirty="0">
                <a:solidFill>
                  <a:schemeClr val="accent1"/>
                </a:solidFill>
              </a:rPr>
              <a:t>. </a:t>
            </a:r>
            <a:endParaRPr lang="en-US" dirty="0">
              <a:solidFill>
                <a:schemeClr val="accent1"/>
              </a:solidFill>
            </a:endParaRPr>
          </a:p>
          <a:p>
            <a:pPr marL="514350" indent="-514350">
              <a:buFont typeface="+mj-lt"/>
              <a:buAutoNum type="alphaUcPeriod"/>
            </a:pPr>
            <a:endParaRPr lang="en-US" dirty="0"/>
          </a:p>
        </p:txBody>
      </p:sp>
      <p:sp>
        <p:nvSpPr>
          <p:cNvPr id="7" name="TextBox 6">
            <a:extLst>
              <a:ext uri="{FF2B5EF4-FFF2-40B4-BE49-F238E27FC236}">
                <a16:creationId xmlns:a16="http://schemas.microsoft.com/office/drawing/2014/main" id="{ED0CADAE-5EBE-6908-8918-0BCF2B72A6EE}"/>
              </a:ext>
            </a:extLst>
          </p:cNvPr>
          <p:cNvSpPr txBox="1"/>
          <p:nvPr/>
        </p:nvSpPr>
        <p:spPr>
          <a:xfrm>
            <a:off x="838199" y="1690688"/>
            <a:ext cx="10515599" cy="2031325"/>
          </a:xfrm>
          <a:prstGeom prst="rect">
            <a:avLst/>
          </a:prstGeom>
          <a:noFill/>
        </p:spPr>
        <p:txBody>
          <a:bodyPr wrap="square">
            <a:spAutoFit/>
          </a:bodyPr>
          <a:lstStyle/>
          <a:p>
            <a:r>
              <a:rPr lang="en-US" sz="1800" dirty="0"/>
              <a:t>Q2. </a:t>
            </a:r>
            <a:r>
              <a:rPr lang="en-GB" sz="1800" dirty="0"/>
              <a:t>After reviewing Ahmed’s screening history, you note that he had a foot screening 6 months ago. There was no loss of protective sensation or other risk factors beyond callus, meaning that Ahmed is at low risk for foot ulcers and amputation at this time. He needs annual foot screening, so he will be reviewed in 6 months.</a:t>
            </a:r>
          </a:p>
          <a:p>
            <a:endParaRPr lang="en-GB" sz="1800" dirty="0"/>
          </a:p>
          <a:p>
            <a:r>
              <a:rPr lang="en-GB" sz="1800" dirty="0"/>
              <a:t>With regards to retinopathy, Ahmed last had a diabetic eye screening 3 years ago. Ahmed reports that he visited his optometrist for an eye and vision check 3 months ago so he doesn’t need to be referred for diabetic eye screening at this time. Is this correct?</a:t>
            </a:r>
            <a:endParaRPr lang="en-US" sz="1800" dirty="0"/>
          </a:p>
        </p:txBody>
      </p:sp>
    </p:spTree>
    <p:custDataLst>
      <p:tags r:id="rId1"/>
    </p:custDataLst>
    <p:extLst>
      <p:ext uri="{BB962C8B-B14F-4D97-AF65-F5344CB8AC3E}">
        <p14:creationId xmlns:p14="http://schemas.microsoft.com/office/powerpoint/2010/main" val="175479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AC78-ECA1-CB4D-A210-FC3FF6A8BF4F}"/>
              </a:ext>
            </a:extLst>
          </p:cNvPr>
          <p:cNvSpPr>
            <a:spLocks noGrp="1"/>
          </p:cNvSpPr>
          <p:nvPr>
            <p:ph type="title"/>
          </p:nvPr>
        </p:nvSpPr>
        <p:spPr/>
        <p:txBody>
          <a:bodyPr/>
          <a:lstStyle/>
          <a:p>
            <a:r>
              <a:rPr lang="en-GB" dirty="0"/>
              <a:t>Results of eye screen and need for kidney screen</a:t>
            </a:r>
          </a:p>
        </p:txBody>
      </p:sp>
      <p:sp>
        <p:nvSpPr>
          <p:cNvPr id="3" name="Content Placeholder 2">
            <a:extLst>
              <a:ext uri="{FF2B5EF4-FFF2-40B4-BE49-F238E27FC236}">
                <a16:creationId xmlns:a16="http://schemas.microsoft.com/office/drawing/2014/main" id="{EE993B76-5E9C-4C9B-5CD7-51DB731D964B}"/>
              </a:ext>
            </a:extLst>
          </p:cNvPr>
          <p:cNvSpPr>
            <a:spLocks noGrp="1"/>
          </p:cNvSpPr>
          <p:nvPr>
            <p:ph idx="1"/>
          </p:nvPr>
        </p:nvSpPr>
        <p:spPr>
          <a:xfrm>
            <a:off x="838200" y="1825625"/>
            <a:ext cx="10515600" cy="1955067"/>
          </a:xfrm>
        </p:spPr>
        <p:txBody>
          <a:bodyPr>
            <a:noAutofit/>
          </a:bodyPr>
          <a:lstStyle/>
          <a:p>
            <a:pPr marL="0" indent="0">
              <a:buNone/>
            </a:pPr>
            <a:r>
              <a:rPr lang="en-GB" sz="1600" dirty="0"/>
              <a:t>Ahmed attends his diabetic eye screening appointment. His results indicate that he does not have any retinopathy at this time. You remind Ahmed of the importance of still attending regular screening in the future to detect any changes early.</a:t>
            </a:r>
          </a:p>
          <a:p>
            <a:pPr marL="0" indent="0">
              <a:buNone/>
            </a:pPr>
            <a:r>
              <a:rPr lang="en-GB" sz="1600" dirty="0"/>
              <a:t>Q3. Ahmed last had a kidney screening 18 months ago. Does he need to have his kidney functioned checked at this time?</a:t>
            </a:r>
            <a:endParaRPr lang="en-US" sz="1600" dirty="0"/>
          </a:p>
          <a:p>
            <a:endParaRPr lang="en-GB" sz="1600" dirty="0"/>
          </a:p>
        </p:txBody>
      </p:sp>
      <p:sp>
        <p:nvSpPr>
          <p:cNvPr id="4" name="Content Placeholder 2">
            <a:extLst>
              <a:ext uri="{FF2B5EF4-FFF2-40B4-BE49-F238E27FC236}">
                <a16:creationId xmlns:a16="http://schemas.microsoft.com/office/drawing/2014/main" id="{DF60ED0D-7098-DF0C-DE8B-8F04BAC3D5A3}"/>
              </a:ext>
            </a:extLst>
          </p:cNvPr>
          <p:cNvSpPr txBox="1">
            <a:spLocks/>
          </p:cNvSpPr>
          <p:nvPr/>
        </p:nvSpPr>
        <p:spPr>
          <a:xfrm>
            <a:off x="973013" y="3060822"/>
            <a:ext cx="5257800" cy="259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sz="1800">
                <a:solidFill>
                  <a:schemeClr val="accent6"/>
                </a:solidFill>
              </a:rPr>
              <a:t>Yes</a:t>
            </a:r>
          </a:p>
          <a:p>
            <a:pPr marL="514350" indent="-514350">
              <a:buFont typeface="+mj-lt"/>
              <a:buAutoNum type="alphaUcPeriod"/>
            </a:pPr>
            <a:r>
              <a:rPr lang="en-US" sz="1800">
                <a:solidFill>
                  <a:schemeClr val="accent1"/>
                </a:solidFill>
              </a:rPr>
              <a:t>No</a:t>
            </a:r>
          </a:p>
          <a:p>
            <a:pPr marL="514350" indent="-514350">
              <a:buFont typeface="+mj-lt"/>
              <a:buAutoNum type="alphaUcPeriod"/>
            </a:pPr>
            <a:endParaRPr lang="en-US" sz="1800"/>
          </a:p>
          <a:p>
            <a:pPr marL="514350" indent="-514350">
              <a:buFont typeface="+mj-lt"/>
              <a:buAutoNum type="alphaUcPeriod"/>
            </a:pPr>
            <a:endParaRPr lang="en-US" sz="3200"/>
          </a:p>
          <a:p>
            <a:pPr marL="514350" indent="-514350">
              <a:buFont typeface="+mj-lt"/>
              <a:buAutoNum type="alphaUcPeriod"/>
            </a:pPr>
            <a:endParaRPr lang="en-US" sz="3200"/>
          </a:p>
        </p:txBody>
      </p:sp>
      <p:sp>
        <p:nvSpPr>
          <p:cNvPr id="5" name="Content Placeholder 2">
            <a:extLst>
              <a:ext uri="{FF2B5EF4-FFF2-40B4-BE49-F238E27FC236}">
                <a16:creationId xmlns:a16="http://schemas.microsoft.com/office/drawing/2014/main" id="{0BF8517A-00FB-BB0A-9FA0-3D93F6B702B9}"/>
              </a:ext>
            </a:extLst>
          </p:cNvPr>
          <p:cNvSpPr txBox="1">
            <a:spLocks/>
          </p:cNvSpPr>
          <p:nvPr/>
        </p:nvSpPr>
        <p:spPr>
          <a:xfrm>
            <a:off x="6230813" y="3060821"/>
            <a:ext cx="5257800" cy="2595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GB" sz="1800" dirty="0">
                <a:solidFill>
                  <a:schemeClr val="accent6"/>
                </a:solidFill>
              </a:rPr>
              <a:t>This is correct. People with diabetes should have their kidney function checked at least once per year, so Ahmed’s screening is overdue. Continue to the next question.</a:t>
            </a:r>
          </a:p>
          <a:p>
            <a:pPr marL="514350" indent="-514350">
              <a:buFont typeface="+mj-lt"/>
              <a:buAutoNum type="alphaUcPeriod"/>
            </a:pPr>
            <a:r>
              <a:rPr lang="en-GB" sz="1800" dirty="0">
                <a:solidFill>
                  <a:schemeClr val="accent1"/>
                </a:solidFill>
              </a:rPr>
              <a:t>This is incorrect. People with diabetes should have their kidney function checked at least once per year so Ahmed’s screening is overdue. Go back and try again.</a:t>
            </a:r>
            <a:endParaRPr lang="en-US" sz="1800" dirty="0">
              <a:solidFill>
                <a:schemeClr val="accent1"/>
              </a:solidFill>
            </a:endParaRPr>
          </a:p>
          <a:p>
            <a:pPr marL="514350" indent="-514350">
              <a:buFont typeface="+mj-lt"/>
              <a:buAutoNum type="alphaUcPeriod"/>
            </a:pPr>
            <a:endParaRPr lang="en-US" sz="1800" dirty="0"/>
          </a:p>
          <a:p>
            <a:pPr marL="514350" indent="-514350">
              <a:buFont typeface="+mj-lt"/>
              <a:buAutoNum type="alphaUcPeriod"/>
            </a:pPr>
            <a:endParaRPr lang="en-US" sz="3200" dirty="0"/>
          </a:p>
          <a:p>
            <a:pPr marL="514350" indent="-514350">
              <a:buFont typeface="+mj-lt"/>
              <a:buAutoNum type="alphaUcPeriod"/>
            </a:pPr>
            <a:endParaRPr lang="en-US" sz="3200" dirty="0"/>
          </a:p>
        </p:txBody>
      </p:sp>
    </p:spTree>
    <p:custDataLst>
      <p:tags r:id="rId1"/>
    </p:custDataLst>
    <p:extLst>
      <p:ext uri="{BB962C8B-B14F-4D97-AF65-F5344CB8AC3E}">
        <p14:creationId xmlns:p14="http://schemas.microsoft.com/office/powerpoint/2010/main" val="215481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E6BA-FA6A-DB70-4F6D-7C750A842447}"/>
              </a:ext>
            </a:extLst>
          </p:cNvPr>
          <p:cNvSpPr>
            <a:spLocks noGrp="1"/>
          </p:cNvSpPr>
          <p:nvPr>
            <p:ph type="title"/>
          </p:nvPr>
        </p:nvSpPr>
        <p:spPr/>
        <p:txBody>
          <a:bodyPr/>
          <a:lstStyle/>
          <a:p>
            <a:r>
              <a:rPr lang="en-US"/>
              <a:t>Screening for nephropathy</a:t>
            </a:r>
          </a:p>
        </p:txBody>
      </p:sp>
      <p:sp>
        <p:nvSpPr>
          <p:cNvPr id="3" name="Content Placeholder 2">
            <a:extLst>
              <a:ext uri="{FF2B5EF4-FFF2-40B4-BE49-F238E27FC236}">
                <a16:creationId xmlns:a16="http://schemas.microsoft.com/office/drawing/2014/main" id="{D1046D91-70CE-C9B3-EF9C-BAF705DC1E4F}"/>
              </a:ext>
            </a:extLst>
          </p:cNvPr>
          <p:cNvSpPr>
            <a:spLocks noGrp="1"/>
          </p:cNvSpPr>
          <p:nvPr>
            <p:ph idx="1"/>
          </p:nvPr>
        </p:nvSpPr>
        <p:spPr>
          <a:xfrm>
            <a:off x="838200" y="1825625"/>
            <a:ext cx="10515600" cy="636221"/>
          </a:xfrm>
        </p:spPr>
        <p:txBody>
          <a:bodyPr>
            <a:normAutofit/>
          </a:bodyPr>
          <a:lstStyle/>
          <a:p>
            <a:pPr marL="0" indent="0">
              <a:buNone/>
            </a:pPr>
            <a:r>
              <a:rPr lang="en-US" sz="1800" dirty="0"/>
              <a:t>Q4. </a:t>
            </a:r>
            <a:r>
              <a:rPr lang="en-GB" sz="1800" dirty="0"/>
              <a:t>You have correctly determined that Ahmed should be screened for diabetic kidney disease. What tests would you carry out to assess his kidney function?</a:t>
            </a:r>
            <a:endParaRPr lang="en-US" sz="1800" dirty="0"/>
          </a:p>
        </p:txBody>
      </p:sp>
      <p:sp>
        <p:nvSpPr>
          <p:cNvPr id="4" name="Content Placeholder 2">
            <a:extLst>
              <a:ext uri="{FF2B5EF4-FFF2-40B4-BE49-F238E27FC236}">
                <a16:creationId xmlns:a16="http://schemas.microsoft.com/office/drawing/2014/main" id="{B10BBC63-0454-0DCD-AF1E-4D2EEE166DF0}"/>
              </a:ext>
            </a:extLst>
          </p:cNvPr>
          <p:cNvSpPr txBox="1">
            <a:spLocks/>
          </p:cNvSpPr>
          <p:nvPr/>
        </p:nvSpPr>
        <p:spPr>
          <a:xfrm>
            <a:off x="838198" y="261963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endParaRPr lang="en-US"/>
          </a:p>
          <a:p>
            <a:pPr marL="514350" indent="-514350">
              <a:buFont typeface="+mj-lt"/>
              <a:buAutoNum type="alphaUcPeriod"/>
            </a:pPr>
            <a:endParaRPr lang="en-US"/>
          </a:p>
        </p:txBody>
      </p:sp>
      <p:sp>
        <p:nvSpPr>
          <p:cNvPr id="5" name="Content Placeholder 2">
            <a:extLst>
              <a:ext uri="{FF2B5EF4-FFF2-40B4-BE49-F238E27FC236}">
                <a16:creationId xmlns:a16="http://schemas.microsoft.com/office/drawing/2014/main" id="{FFEEE3AF-A35B-F516-8183-951AD4B85007}"/>
              </a:ext>
            </a:extLst>
          </p:cNvPr>
          <p:cNvSpPr txBox="1">
            <a:spLocks/>
          </p:cNvSpPr>
          <p:nvPr/>
        </p:nvSpPr>
        <p:spPr>
          <a:xfrm>
            <a:off x="990598" y="277203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GB" sz="1600" dirty="0">
                <a:solidFill>
                  <a:schemeClr val="accent6"/>
                </a:solidFill>
              </a:rPr>
              <a:t>Glomerular filtration rate and/or urine albumin-to-creatine ratio</a:t>
            </a:r>
          </a:p>
          <a:p>
            <a:pPr marL="514350" indent="-514350">
              <a:buFont typeface="+mj-lt"/>
              <a:buAutoNum type="alphaUcPeriod"/>
            </a:pPr>
            <a:r>
              <a:rPr lang="en-GB" sz="1600" dirty="0">
                <a:solidFill>
                  <a:schemeClr val="accent1"/>
                </a:solidFill>
              </a:rPr>
              <a:t>Blood pressure and/or blood test for dyslipidaemia</a:t>
            </a:r>
          </a:p>
          <a:p>
            <a:pPr marL="514350" indent="-514350">
              <a:buFont typeface="+mj-lt"/>
              <a:buAutoNum type="alphaUcPeriod"/>
            </a:pPr>
            <a:r>
              <a:rPr lang="en-GB" sz="1600" dirty="0">
                <a:solidFill>
                  <a:schemeClr val="accent1"/>
                </a:solidFill>
              </a:rPr>
              <a:t>Blood or urine ketones and/or fasting plasma glucose</a:t>
            </a:r>
          </a:p>
          <a:p>
            <a:pPr marL="514350" indent="-514350">
              <a:buFont typeface="+mj-lt"/>
              <a:buAutoNum type="alphaUcPeriod"/>
            </a:pPr>
            <a:r>
              <a:rPr lang="en-GB" sz="1600" dirty="0">
                <a:solidFill>
                  <a:schemeClr val="accent1"/>
                </a:solidFill>
              </a:rPr>
              <a:t>Semmes-Weinstein 10 g monofilament test and/or palpation of pedal pulses</a:t>
            </a:r>
            <a:endParaRPr lang="en-US" sz="1600" dirty="0">
              <a:solidFill>
                <a:schemeClr val="accent1"/>
              </a:solidFill>
            </a:endParaRP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Content Placeholder 2">
            <a:extLst>
              <a:ext uri="{FF2B5EF4-FFF2-40B4-BE49-F238E27FC236}">
                <a16:creationId xmlns:a16="http://schemas.microsoft.com/office/drawing/2014/main" id="{15C96C43-4D40-3856-F01E-529F04BFAC31}"/>
              </a:ext>
            </a:extLst>
          </p:cNvPr>
          <p:cNvSpPr txBox="1">
            <a:spLocks/>
          </p:cNvSpPr>
          <p:nvPr/>
        </p:nvSpPr>
        <p:spPr>
          <a:xfrm>
            <a:off x="6301153" y="2614018"/>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UcPeriod"/>
            </a:pPr>
            <a:r>
              <a:rPr lang="en-GB" sz="1600" dirty="0">
                <a:solidFill>
                  <a:schemeClr val="accent6"/>
                </a:solidFill>
              </a:rPr>
              <a:t>This is correct. Individuals with micro- or macroalbuminuria (measured via albumin-to-creatine ratio) or those with GFR &lt;60 ml/min/1.73 m</a:t>
            </a:r>
            <a:r>
              <a:rPr lang="en-GB" sz="1600" baseline="30000" dirty="0">
                <a:solidFill>
                  <a:schemeClr val="accent6"/>
                </a:solidFill>
              </a:rPr>
              <a:t>2</a:t>
            </a:r>
            <a:r>
              <a:rPr lang="en-GB" sz="1600" dirty="0">
                <a:solidFill>
                  <a:schemeClr val="accent6"/>
                </a:solidFill>
              </a:rPr>
              <a:t>, if combined with albuminuria, should be referred for specialist assessment. Continue to the next question.</a:t>
            </a:r>
          </a:p>
          <a:p>
            <a:pPr marL="342900" indent="-342900">
              <a:buFont typeface="+mj-lt"/>
              <a:buAutoNum type="alphaUcPeriod"/>
            </a:pPr>
            <a:r>
              <a:rPr lang="en-GB" sz="1600" dirty="0">
                <a:solidFill>
                  <a:schemeClr val="accent1"/>
                </a:solidFill>
              </a:rPr>
              <a:t>This is incorrect. Blood pressure is a risk factor for diabetic kidney disease but cannot be used as a diagnostic tool. Blood pressure and screening for dyslipidaemia are more appropriate tests for assessing cardiovascular risk. Go back and try again.</a:t>
            </a:r>
          </a:p>
          <a:p>
            <a:pPr marL="342900" indent="-342900">
              <a:buFont typeface="+mj-lt"/>
              <a:buAutoNum type="alphaUcPeriod"/>
            </a:pPr>
            <a:r>
              <a:rPr lang="en-GB" sz="1600" dirty="0">
                <a:solidFill>
                  <a:schemeClr val="accent1"/>
                </a:solidFill>
              </a:rPr>
              <a:t>This is incorrect. These tests are used to assess glycaemic management and an individual’s risk of diabetic ketoacidosis. Go back and try again.</a:t>
            </a:r>
          </a:p>
          <a:p>
            <a:pPr marL="342900" indent="-342900">
              <a:buFont typeface="+mj-lt"/>
              <a:buAutoNum type="alphaUcPeriod"/>
            </a:pPr>
            <a:r>
              <a:rPr lang="en-GB" sz="1600" dirty="0">
                <a:solidFill>
                  <a:schemeClr val="accent1"/>
                </a:solidFill>
              </a:rPr>
              <a:t>This is incorrect. These tests can be used to assess an individual’s risk of diabetic foot ulcers. Go back and try again.</a:t>
            </a:r>
            <a:endParaRPr lang="en-US" dirty="0"/>
          </a:p>
        </p:txBody>
      </p:sp>
    </p:spTree>
    <p:custDataLst>
      <p:tags r:id="rId1"/>
    </p:custDataLst>
    <p:extLst>
      <p:ext uri="{BB962C8B-B14F-4D97-AF65-F5344CB8AC3E}">
        <p14:creationId xmlns:p14="http://schemas.microsoft.com/office/powerpoint/2010/main" val="108796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7852-57A7-62C5-7C45-3C13CBD91C0E}"/>
              </a:ext>
            </a:extLst>
          </p:cNvPr>
          <p:cNvSpPr>
            <a:spLocks noGrp="1"/>
          </p:cNvSpPr>
          <p:nvPr>
            <p:ph type="title"/>
          </p:nvPr>
        </p:nvSpPr>
        <p:spPr/>
        <p:txBody>
          <a:bodyPr/>
          <a:lstStyle/>
          <a:p>
            <a:r>
              <a:rPr lang="en-US" dirty="0"/>
              <a:t>Diagnosing diabetic nephropathy</a:t>
            </a:r>
          </a:p>
        </p:txBody>
      </p:sp>
      <p:sp>
        <p:nvSpPr>
          <p:cNvPr id="3" name="Content Placeholder 2">
            <a:extLst>
              <a:ext uri="{FF2B5EF4-FFF2-40B4-BE49-F238E27FC236}">
                <a16:creationId xmlns:a16="http://schemas.microsoft.com/office/drawing/2014/main" id="{B59FC44A-7669-0810-9B3B-399F2FCAF367}"/>
              </a:ext>
            </a:extLst>
          </p:cNvPr>
          <p:cNvSpPr>
            <a:spLocks noGrp="1"/>
          </p:cNvSpPr>
          <p:nvPr>
            <p:ph idx="1"/>
          </p:nvPr>
        </p:nvSpPr>
        <p:spPr>
          <a:xfrm>
            <a:off x="838200" y="1496051"/>
            <a:ext cx="10515600" cy="1325563"/>
          </a:xfrm>
        </p:spPr>
        <p:txBody>
          <a:bodyPr>
            <a:noAutofit/>
          </a:bodyPr>
          <a:lstStyle/>
          <a:p>
            <a:pPr marL="0" indent="0">
              <a:buNone/>
            </a:pPr>
            <a:r>
              <a:rPr lang="en-US" sz="1800" dirty="0"/>
              <a:t>Q5. The results of Ahmed’s tests were as follows:</a:t>
            </a:r>
          </a:p>
          <a:p>
            <a:pPr marL="0" indent="0">
              <a:buNone/>
            </a:pPr>
            <a:r>
              <a:rPr lang="en-US" sz="1800" i="1" dirty="0"/>
              <a:t>Urine albumin level: 512 mg/dl - Urine creatinine level: 1.43 g/dl - Albumin to creatine ratio: 358 mg/g</a:t>
            </a:r>
          </a:p>
          <a:p>
            <a:pPr marL="0" indent="0">
              <a:buNone/>
            </a:pPr>
            <a:r>
              <a:rPr lang="en-US" sz="1800" dirty="0"/>
              <a:t>After repeating Ahmed’s test 1 month later the results were:</a:t>
            </a:r>
          </a:p>
          <a:p>
            <a:pPr marL="0" indent="0">
              <a:buNone/>
            </a:pPr>
            <a:r>
              <a:rPr lang="en-US" sz="1800" i="1" dirty="0"/>
              <a:t>Urine albumin level: 518 mg/dl - Urine creatinine level: 1.46 g/dl - Albumin to creatine ratio: 362 mg/g</a:t>
            </a:r>
          </a:p>
          <a:p>
            <a:pPr marL="0" indent="0">
              <a:buNone/>
            </a:pPr>
            <a:r>
              <a:rPr lang="en-US" sz="1800" dirty="0"/>
              <a:t>What do these results indicate?</a:t>
            </a:r>
          </a:p>
        </p:txBody>
      </p:sp>
      <p:sp>
        <p:nvSpPr>
          <p:cNvPr id="4" name="Content Placeholder 2">
            <a:extLst>
              <a:ext uri="{FF2B5EF4-FFF2-40B4-BE49-F238E27FC236}">
                <a16:creationId xmlns:a16="http://schemas.microsoft.com/office/drawing/2014/main" id="{FBD55B05-4A7D-B54F-5B4A-A7C857BCF78C}"/>
              </a:ext>
            </a:extLst>
          </p:cNvPr>
          <p:cNvSpPr txBox="1">
            <a:spLocks/>
          </p:cNvSpPr>
          <p:nvPr/>
        </p:nvSpPr>
        <p:spPr>
          <a:xfrm>
            <a:off x="981073" y="3639912"/>
            <a:ext cx="5257800" cy="237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GB" sz="1600" dirty="0">
                <a:solidFill>
                  <a:schemeClr val="accent1"/>
                </a:solidFill>
              </a:rPr>
              <a:t>Normal albumin levels, no increased risk of nephropathy</a:t>
            </a:r>
          </a:p>
          <a:p>
            <a:pPr marL="514350" indent="-514350">
              <a:buFont typeface="+mj-lt"/>
              <a:buAutoNum type="alphaUcPeriod"/>
            </a:pPr>
            <a:r>
              <a:rPr lang="en-GB" sz="1600" dirty="0">
                <a:solidFill>
                  <a:schemeClr val="accent1"/>
                </a:solidFill>
              </a:rPr>
              <a:t>Slightly increased albumin levels, increased risk of nephropathy</a:t>
            </a:r>
          </a:p>
          <a:p>
            <a:pPr marL="514350" indent="-514350">
              <a:buFont typeface="+mj-lt"/>
              <a:buAutoNum type="alphaUcPeriod"/>
            </a:pPr>
            <a:r>
              <a:rPr lang="en-GB" sz="1600" dirty="0">
                <a:solidFill>
                  <a:schemeClr val="accent1"/>
                </a:solidFill>
              </a:rPr>
              <a:t>Very increased albumin levels, high risk of nephropathy</a:t>
            </a:r>
          </a:p>
          <a:p>
            <a:pPr marL="514350" indent="-514350">
              <a:buFont typeface="+mj-lt"/>
              <a:buAutoNum type="alphaUcPeriod"/>
            </a:pPr>
            <a:r>
              <a:rPr lang="en-GB" sz="1600" dirty="0">
                <a:solidFill>
                  <a:schemeClr val="accent6"/>
                </a:solidFill>
              </a:rPr>
              <a:t>Albumin levels higher than diagnostic threshold, very high risk of nephropathy – diagnosis of diabetic kidney disease</a:t>
            </a:r>
            <a:endParaRPr lang="en-US" sz="1600" dirty="0">
              <a:solidFill>
                <a:schemeClr val="accent6"/>
              </a:solidFill>
            </a:endParaRPr>
          </a:p>
        </p:txBody>
      </p:sp>
      <p:sp>
        <p:nvSpPr>
          <p:cNvPr id="5" name="Content Placeholder 2">
            <a:extLst>
              <a:ext uri="{FF2B5EF4-FFF2-40B4-BE49-F238E27FC236}">
                <a16:creationId xmlns:a16="http://schemas.microsoft.com/office/drawing/2014/main" id="{7BFA2046-3EA7-E19F-66B9-6037B90DEBC8}"/>
              </a:ext>
            </a:extLst>
          </p:cNvPr>
          <p:cNvSpPr txBox="1">
            <a:spLocks/>
          </p:cNvSpPr>
          <p:nvPr/>
        </p:nvSpPr>
        <p:spPr>
          <a:xfrm>
            <a:off x="6291628" y="3434270"/>
            <a:ext cx="5788270" cy="3171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UcPeriod"/>
            </a:pPr>
            <a:r>
              <a:rPr lang="en-GB" sz="1600" dirty="0">
                <a:solidFill>
                  <a:schemeClr val="accent1"/>
                </a:solidFill>
              </a:rPr>
              <a:t>This is incorrect. Ahmed’s results do not indicate no risk of nephropathy. Go back and try again.</a:t>
            </a:r>
          </a:p>
          <a:p>
            <a:pPr marL="342900" indent="-342900">
              <a:buFont typeface="+mj-lt"/>
              <a:buAutoNum type="alphaUcPeriod"/>
            </a:pPr>
            <a:r>
              <a:rPr lang="en-GB" sz="1600" dirty="0">
                <a:solidFill>
                  <a:schemeClr val="accent1"/>
                </a:solidFill>
              </a:rPr>
              <a:t>This is incorrect. Ahmed’s results do not indicate a slightly increased risk of nephropathy. Go back and try again.</a:t>
            </a:r>
          </a:p>
          <a:p>
            <a:pPr marL="342900" indent="-342900">
              <a:buFont typeface="+mj-lt"/>
              <a:buAutoNum type="alphaUcPeriod"/>
            </a:pPr>
            <a:r>
              <a:rPr lang="en-GB" sz="1600" dirty="0">
                <a:solidFill>
                  <a:schemeClr val="accent1"/>
                </a:solidFill>
              </a:rPr>
              <a:t>This is not correct. Ahmed’s results do not just indicate high risk of nephropathy. Go back and try again.</a:t>
            </a:r>
          </a:p>
          <a:p>
            <a:pPr marL="342900" indent="-342900">
              <a:buFont typeface="+mj-lt"/>
              <a:buAutoNum type="alphaUcPeriod"/>
            </a:pPr>
            <a:r>
              <a:rPr lang="en-GB" sz="1600" dirty="0">
                <a:solidFill>
                  <a:schemeClr val="accent6"/>
                </a:solidFill>
              </a:rPr>
              <a:t>This is correct. Based on these results, Ahmed should be referred to specialist care for confirmation of diagnosis. Continue to the next question.</a:t>
            </a:r>
            <a:endParaRPr lang="en-US" sz="1600" dirty="0">
              <a:solidFill>
                <a:schemeClr val="accent6"/>
              </a:solidFill>
            </a:endParaRPr>
          </a:p>
        </p:txBody>
      </p:sp>
    </p:spTree>
    <p:custDataLst>
      <p:tags r:id="rId1"/>
    </p:custDataLst>
    <p:extLst>
      <p:ext uri="{BB962C8B-B14F-4D97-AF65-F5344CB8AC3E}">
        <p14:creationId xmlns:p14="http://schemas.microsoft.com/office/powerpoint/2010/main" val="196147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C1A5-3D5E-AACD-AF64-D78ADC3E69E2}"/>
              </a:ext>
            </a:extLst>
          </p:cNvPr>
          <p:cNvSpPr>
            <a:spLocks noGrp="1"/>
          </p:cNvSpPr>
          <p:nvPr>
            <p:ph type="title"/>
          </p:nvPr>
        </p:nvSpPr>
        <p:spPr/>
        <p:txBody>
          <a:bodyPr/>
          <a:lstStyle/>
          <a:p>
            <a:r>
              <a:rPr lang="en-US"/>
              <a:t>Managing diabetic nephropathy</a:t>
            </a:r>
          </a:p>
        </p:txBody>
      </p:sp>
      <p:sp>
        <p:nvSpPr>
          <p:cNvPr id="3" name="Content Placeholder 2">
            <a:extLst>
              <a:ext uri="{FF2B5EF4-FFF2-40B4-BE49-F238E27FC236}">
                <a16:creationId xmlns:a16="http://schemas.microsoft.com/office/drawing/2014/main" id="{2947B5C8-BE7B-C69A-6700-EF7E68D4852D}"/>
              </a:ext>
            </a:extLst>
          </p:cNvPr>
          <p:cNvSpPr>
            <a:spLocks noGrp="1"/>
          </p:cNvSpPr>
          <p:nvPr>
            <p:ph idx="1"/>
          </p:nvPr>
        </p:nvSpPr>
        <p:spPr>
          <a:xfrm>
            <a:off x="838200" y="1825625"/>
            <a:ext cx="10515600" cy="565883"/>
          </a:xfrm>
        </p:spPr>
        <p:txBody>
          <a:bodyPr/>
          <a:lstStyle/>
          <a:p>
            <a:pPr marL="0" indent="0">
              <a:buNone/>
            </a:pPr>
            <a:r>
              <a:rPr lang="en-US" sz="1800" dirty="0"/>
              <a:t>Q6. </a:t>
            </a:r>
            <a:r>
              <a:rPr lang="en-GB" sz="1800" dirty="0"/>
              <a:t>Ahmed has been diagnosed with diabetic nephropathy. What are the appropriate next steps?</a:t>
            </a:r>
            <a:endParaRPr lang="en-US" dirty="0"/>
          </a:p>
        </p:txBody>
      </p:sp>
      <p:sp>
        <p:nvSpPr>
          <p:cNvPr id="4" name="Content Placeholder 2">
            <a:extLst>
              <a:ext uri="{FF2B5EF4-FFF2-40B4-BE49-F238E27FC236}">
                <a16:creationId xmlns:a16="http://schemas.microsoft.com/office/drawing/2014/main" id="{F7F03816-8641-0059-28E5-844A500BE5F5}"/>
              </a:ext>
            </a:extLst>
          </p:cNvPr>
          <p:cNvSpPr txBox="1">
            <a:spLocks/>
          </p:cNvSpPr>
          <p:nvPr/>
        </p:nvSpPr>
        <p:spPr>
          <a:xfrm>
            <a:off x="990598" y="248037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GB" sz="1600" dirty="0">
                <a:solidFill>
                  <a:srgbClr val="0070C0"/>
                </a:solidFill>
              </a:rPr>
              <a:t>Refer Ahmed to specialist care</a:t>
            </a:r>
            <a:endParaRPr lang="en-US" sz="1600" dirty="0">
              <a:solidFill>
                <a:schemeClr val="accent6"/>
              </a:solidFill>
            </a:endParaRPr>
          </a:p>
          <a:p>
            <a:pPr marL="514350" indent="-514350">
              <a:buFont typeface="+mj-lt"/>
              <a:buAutoNum type="alphaUcPeriod"/>
            </a:pPr>
            <a:r>
              <a:rPr lang="en-GB" sz="1600" dirty="0">
                <a:solidFill>
                  <a:schemeClr val="accent6"/>
                </a:solidFill>
              </a:rPr>
              <a:t>Work with Ahmed to reduce his risk factors, treat with a statin and an ACE inhibitor or angiotensin II receptor blocker (ARB), refer to specialist care</a:t>
            </a:r>
          </a:p>
          <a:p>
            <a:pPr marL="514350" indent="-514350">
              <a:buFont typeface="+mj-lt"/>
              <a:buAutoNum type="alphaUcPeriod"/>
            </a:pPr>
            <a:r>
              <a:rPr lang="en-GB" sz="1600" dirty="0">
                <a:solidFill>
                  <a:schemeClr val="accent1"/>
                </a:solidFill>
              </a:rPr>
              <a:t>Advise Ahmed on glycaemic management to reduce risk of progression</a:t>
            </a:r>
            <a:endParaRPr lang="en-US" sz="1600" dirty="0">
              <a:solidFill>
                <a:schemeClr val="accent1"/>
              </a:solidFill>
            </a:endParaRPr>
          </a:p>
          <a:p>
            <a:pPr marL="514350" indent="-514350">
              <a:buFont typeface="+mj-lt"/>
              <a:buAutoNum type="alphaUcPeriod"/>
            </a:pPr>
            <a:r>
              <a:rPr lang="en-GB" sz="1600" dirty="0">
                <a:solidFill>
                  <a:schemeClr val="accent1"/>
                </a:solidFill>
              </a:rPr>
              <a:t>Work with Ahmed to reduce his risk factors, treat with a statin, an ACE inhibitor and an ARB, refer to specialist care</a:t>
            </a:r>
            <a:endParaRPr lang="en-US" sz="1600" dirty="0">
              <a:solidFill>
                <a:schemeClr val="accent1"/>
              </a:solidFill>
            </a:endParaRPr>
          </a:p>
          <a:p>
            <a:pPr marL="514350" indent="-514350">
              <a:buFont typeface="+mj-lt"/>
              <a:buAutoNum type="alphaUcPeriod"/>
            </a:pPr>
            <a:endParaRPr lang="en-US" sz="1600" dirty="0">
              <a:solidFill>
                <a:schemeClr val="accent1"/>
              </a:solidFill>
            </a:endParaRPr>
          </a:p>
          <a:p>
            <a:pPr marL="514350" indent="-514350">
              <a:buFont typeface="+mj-lt"/>
              <a:buAutoNum type="alphaUcPeriod"/>
            </a:pPr>
            <a:endParaRPr lang="en-US" sz="1600" dirty="0"/>
          </a:p>
          <a:p>
            <a:pPr marL="514350" indent="-514350">
              <a:buFont typeface="+mj-lt"/>
              <a:buAutoNum type="alphaUcPeriod"/>
            </a:pPr>
            <a:endParaRPr lang="en-US" dirty="0"/>
          </a:p>
          <a:p>
            <a:pPr marL="514350" indent="-514350">
              <a:buFont typeface="+mj-lt"/>
              <a:buAutoNum type="alphaUcPeriod"/>
            </a:pPr>
            <a:endParaRPr lang="en-US" dirty="0"/>
          </a:p>
        </p:txBody>
      </p:sp>
      <p:sp>
        <p:nvSpPr>
          <p:cNvPr id="5" name="Content Placeholder 2">
            <a:extLst>
              <a:ext uri="{FF2B5EF4-FFF2-40B4-BE49-F238E27FC236}">
                <a16:creationId xmlns:a16="http://schemas.microsoft.com/office/drawing/2014/main" id="{112E7370-AC96-239F-DBB2-E385BA261497}"/>
              </a:ext>
            </a:extLst>
          </p:cNvPr>
          <p:cNvSpPr txBox="1">
            <a:spLocks/>
          </p:cNvSpPr>
          <p:nvPr/>
        </p:nvSpPr>
        <p:spPr>
          <a:xfrm>
            <a:off x="6301153" y="2322354"/>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UcPeriod"/>
            </a:pPr>
            <a:r>
              <a:rPr lang="en-GB" sz="1600" dirty="0">
                <a:solidFill>
                  <a:schemeClr val="accent1"/>
                </a:solidFill>
              </a:rPr>
              <a:t>This is not correct. As Ahmed’s primary care provider there are additional steps you can take beyond referral to managing diabetic nephropathy. Go back and try again.</a:t>
            </a:r>
          </a:p>
          <a:p>
            <a:pPr marL="342900" indent="-342900">
              <a:buFont typeface="+mj-lt"/>
              <a:buAutoNum type="alphaUcPeriod"/>
            </a:pPr>
            <a:r>
              <a:rPr lang="en-GB" sz="1600" dirty="0">
                <a:solidFill>
                  <a:schemeClr val="accent6"/>
                </a:solidFill>
              </a:rPr>
              <a:t>This is correct. Appropriately managing risk factors and referring individuals with nephropathy to specialist care are important in managing nephropathy. Individuals should also be prescribed a statin and either an ACE inhibitor or an ARB, but not both. Continue to the next question.</a:t>
            </a:r>
          </a:p>
          <a:p>
            <a:pPr marL="342900" indent="-342900">
              <a:buFont typeface="+mj-lt"/>
              <a:buAutoNum type="alphaUcPeriod"/>
            </a:pPr>
            <a:r>
              <a:rPr lang="en-GB" sz="1600" dirty="0">
                <a:solidFill>
                  <a:schemeClr val="accent1"/>
                </a:solidFill>
              </a:rPr>
              <a:t>This is not correct. Glycaemic management is important in reducing the risk of development and progression of nephropathy. However, other factors should also be considered. Go back and try again.</a:t>
            </a:r>
          </a:p>
          <a:p>
            <a:pPr marL="342900" indent="-342900">
              <a:buFont typeface="+mj-lt"/>
              <a:buAutoNum type="alphaUcPeriod"/>
            </a:pPr>
            <a:r>
              <a:rPr lang="en-GB" sz="1600" dirty="0">
                <a:solidFill>
                  <a:schemeClr val="accent1"/>
                </a:solidFill>
              </a:rPr>
              <a:t>This is incorrect. Both ACE inhibitors and ARBs can be used to manage diabetic nephropathy but the WHO advises that they should not be prescribed at the same time. Go back and try again.</a:t>
            </a:r>
            <a:endParaRPr lang="en-US" sz="1600" dirty="0">
              <a:solidFill>
                <a:schemeClr val="accent1"/>
              </a:solidFill>
            </a:endParaRPr>
          </a:p>
        </p:txBody>
      </p:sp>
    </p:spTree>
    <p:custDataLst>
      <p:tags r:id="rId1"/>
    </p:custDataLst>
    <p:extLst>
      <p:ext uri="{BB962C8B-B14F-4D97-AF65-F5344CB8AC3E}">
        <p14:creationId xmlns:p14="http://schemas.microsoft.com/office/powerpoint/2010/main" val="155387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024-8D8E-04E5-20AA-57C4082C41B6}"/>
              </a:ext>
            </a:extLst>
          </p:cNvPr>
          <p:cNvSpPr>
            <a:spLocks noGrp="1"/>
          </p:cNvSpPr>
          <p:nvPr>
            <p:ph type="title"/>
          </p:nvPr>
        </p:nvSpPr>
        <p:spPr/>
        <p:txBody>
          <a:bodyPr/>
          <a:lstStyle/>
          <a:p>
            <a:r>
              <a:rPr lang="en-US" dirty="0"/>
              <a:t>Treating diabetic nephropathy</a:t>
            </a:r>
          </a:p>
        </p:txBody>
      </p:sp>
      <p:sp>
        <p:nvSpPr>
          <p:cNvPr id="3" name="Content Placeholder 2">
            <a:extLst>
              <a:ext uri="{FF2B5EF4-FFF2-40B4-BE49-F238E27FC236}">
                <a16:creationId xmlns:a16="http://schemas.microsoft.com/office/drawing/2014/main" id="{AF3F069F-DB05-FE9A-3963-69D85C64BCA2}"/>
              </a:ext>
            </a:extLst>
          </p:cNvPr>
          <p:cNvSpPr>
            <a:spLocks noGrp="1"/>
          </p:cNvSpPr>
          <p:nvPr>
            <p:ph idx="1"/>
          </p:nvPr>
        </p:nvSpPr>
        <p:spPr>
          <a:xfrm>
            <a:off x="838200" y="1835150"/>
            <a:ext cx="10515600" cy="645013"/>
          </a:xfrm>
        </p:spPr>
        <p:txBody>
          <a:bodyPr/>
          <a:lstStyle/>
          <a:p>
            <a:pPr marL="0" indent="0">
              <a:buNone/>
            </a:pPr>
            <a:r>
              <a:rPr lang="en-GB" sz="1800" dirty="0">
                <a:effectLst/>
                <a:ea typeface="Times New Roman" panose="02020603050405020304" pitchFamily="18" charset="0"/>
                <a:cs typeface="Arial" panose="020B0604020202020204" pitchFamily="34" charset="0"/>
              </a:rPr>
              <a:t>Q7. Ahmed is now prescribed a statin and an ACE inhibitor. What is the main aim of these therapies?</a:t>
            </a:r>
            <a:endParaRPr lang="en-US" dirty="0"/>
          </a:p>
        </p:txBody>
      </p:sp>
      <p:sp>
        <p:nvSpPr>
          <p:cNvPr id="4" name="Content Placeholder 2">
            <a:extLst>
              <a:ext uri="{FF2B5EF4-FFF2-40B4-BE49-F238E27FC236}">
                <a16:creationId xmlns:a16="http://schemas.microsoft.com/office/drawing/2014/main" id="{567F91DF-FE72-8F45-1E4F-F8861BB1FB31}"/>
              </a:ext>
            </a:extLst>
          </p:cNvPr>
          <p:cNvSpPr txBox="1">
            <a:spLocks/>
          </p:cNvSpPr>
          <p:nvPr/>
        </p:nvSpPr>
        <p:spPr>
          <a:xfrm>
            <a:off x="990598" y="277203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sz="1600" dirty="0">
                <a:solidFill>
                  <a:srgbClr val="0070C0"/>
                </a:solidFill>
              </a:rPr>
              <a:t>Improve blood glucose control</a:t>
            </a:r>
            <a:endParaRPr lang="en-US" sz="1600" dirty="0">
              <a:solidFill>
                <a:schemeClr val="accent6"/>
              </a:solidFill>
            </a:endParaRPr>
          </a:p>
          <a:p>
            <a:pPr marL="514350" indent="-514350">
              <a:buFont typeface="+mj-lt"/>
              <a:buAutoNum type="alphaUcPeriod"/>
            </a:pPr>
            <a:r>
              <a:rPr lang="en-GB" sz="1600" dirty="0">
                <a:solidFill>
                  <a:schemeClr val="accent1"/>
                </a:solidFill>
              </a:rPr>
              <a:t>Provide protection against cardiovascular disease</a:t>
            </a:r>
          </a:p>
          <a:p>
            <a:pPr marL="514350" indent="-514350">
              <a:buFont typeface="+mj-lt"/>
              <a:buAutoNum type="alphaUcPeriod"/>
            </a:pPr>
            <a:r>
              <a:rPr lang="en-US" sz="1600" dirty="0">
                <a:solidFill>
                  <a:schemeClr val="accent1"/>
                </a:solidFill>
              </a:rPr>
              <a:t>Provide renal protection</a:t>
            </a:r>
          </a:p>
          <a:p>
            <a:pPr marL="514350" indent="-514350">
              <a:buFont typeface="+mj-lt"/>
              <a:buAutoNum type="alphaUcPeriod"/>
            </a:pPr>
            <a:r>
              <a:rPr lang="en-GB" sz="1600" dirty="0">
                <a:solidFill>
                  <a:schemeClr val="accent6"/>
                </a:solidFill>
              </a:rPr>
              <a:t>Provide renal and cardiovascular protection</a:t>
            </a:r>
            <a:endParaRPr lang="en-US" sz="1600" dirty="0">
              <a:solidFill>
                <a:schemeClr val="accent6"/>
              </a:solidFill>
            </a:endParaRPr>
          </a:p>
          <a:p>
            <a:pPr marL="514350" indent="-514350">
              <a:buFont typeface="+mj-lt"/>
              <a:buAutoNum type="alphaUcPeriod"/>
            </a:pPr>
            <a:endParaRPr lang="en-US" sz="1600" dirty="0">
              <a:solidFill>
                <a:schemeClr val="accent1"/>
              </a:solidFill>
            </a:endParaRPr>
          </a:p>
          <a:p>
            <a:pPr marL="514350" indent="-514350">
              <a:buFont typeface="+mj-lt"/>
              <a:buAutoNum type="alphaUcPeriod"/>
            </a:pPr>
            <a:endParaRPr lang="en-US" sz="1600" dirty="0">
              <a:solidFill>
                <a:schemeClr val="accent1"/>
              </a:solidFill>
            </a:endParaRPr>
          </a:p>
          <a:p>
            <a:pPr marL="514350" indent="-514350">
              <a:buFont typeface="+mj-lt"/>
              <a:buAutoNum type="alphaUcPeriod"/>
            </a:pPr>
            <a:endParaRPr lang="en-US" sz="1600" dirty="0"/>
          </a:p>
          <a:p>
            <a:pPr marL="514350" indent="-514350">
              <a:buFont typeface="+mj-lt"/>
              <a:buAutoNum type="alphaUcPeriod"/>
            </a:pPr>
            <a:endParaRPr lang="en-US" dirty="0"/>
          </a:p>
          <a:p>
            <a:pPr marL="514350" indent="-514350">
              <a:buFont typeface="+mj-lt"/>
              <a:buAutoNum type="alphaUcPeriod"/>
            </a:pPr>
            <a:endParaRPr lang="en-US" dirty="0"/>
          </a:p>
        </p:txBody>
      </p:sp>
      <p:sp>
        <p:nvSpPr>
          <p:cNvPr id="6" name="Content Placeholder 2">
            <a:extLst>
              <a:ext uri="{FF2B5EF4-FFF2-40B4-BE49-F238E27FC236}">
                <a16:creationId xmlns:a16="http://schemas.microsoft.com/office/drawing/2014/main" id="{49F8A0DC-2118-0AB4-8686-FD8FF9ABB2ED}"/>
              </a:ext>
            </a:extLst>
          </p:cNvPr>
          <p:cNvSpPr txBox="1">
            <a:spLocks/>
          </p:cNvSpPr>
          <p:nvPr/>
        </p:nvSpPr>
        <p:spPr>
          <a:xfrm>
            <a:off x="6301153" y="2614018"/>
            <a:ext cx="57882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lphaUcPeriod"/>
            </a:pPr>
            <a:r>
              <a:rPr lang="en-GB" sz="1600" dirty="0">
                <a:solidFill>
                  <a:srgbClr val="0070C0"/>
                </a:solidFill>
              </a:rPr>
              <a:t>This is incorrect. Statins and ACE inhibitors are not associated with changes in blood glucose levels. Go back and try again.</a:t>
            </a:r>
          </a:p>
          <a:p>
            <a:pPr marL="342900" indent="-342900">
              <a:buFont typeface="+mj-lt"/>
              <a:buAutoNum type="alphaUcPeriod"/>
            </a:pPr>
            <a:r>
              <a:rPr lang="en-GB" sz="1600" dirty="0">
                <a:solidFill>
                  <a:schemeClr val="accent1"/>
                </a:solidFill>
              </a:rPr>
              <a:t>Statins and ACE inhibitors are associated with cardiovascular risk reduction but have other benefits. Go back and try again.</a:t>
            </a:r>
          </a:p>
          <a:p>
            <a:pPr marL="342900" indent="-342900">
              <a:buFont typeface="+mj-lt"/>
              <a:buAutoNum type="alphaUcPeriod"/>
            </a:pPr>
            <a:r>
              <a:rPr lang="en-GB" sz="1600" dirty="0">
                <a:solidFill>
                  <a:schemeClr val="accent1"/>
                </a:solidFill>
              </a:rPr>
              <a:t>Statins and ACE inhibitors are associated with renal protection but have other benefits. Go back and try again.</a:t>
            </a:r>
          </a:p>
          <a:p>
            <a:pPr marL="342900" indent="-342900">
              <a:buFont typeface="+mj-lt"/>
              <a:buAutoNum type="alphaUcPeriod"/>
            </a:pPr>
            <a:r>
              <a:rPr lang="en-GB" sz="1600" dirty="0">
                <a:solidFill>
                  <a:schemeClr val="accent6"/>
                </a:solidFill>
              </a:rPr>
              <a:t>This is correct. Statins and ACE inhibitors are associated with cardiovascular risk reduction and renal protection. Please continue.</a:t>
            </a:r>
            <a:endParaRPr lang="en-US" sz="1600" dirty="0">
              <a:solidFill>
                <a:schemeClr val="accent6"/>
              </a:solidFill>
            </a:endParaRPr>
          </a:p>
        </p:txBody>
      </p:sp>
    </p:spTree>
    <p:custDataLst>
      <p:tags r:id="rId1"/>
    </p:custDataLst>
    <p:extLst>
      <p:ext uri="{BB962C8B-B14F-4D97-AF65-F5344CB8AC3E}">
        <p14:creationId xmlns:p14="http://schemas.microsoft.com/office/powerpoint/2010/main" val="52482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E17-5F32-65DD-F978-F987DDF0E4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2216F8-D26B-C011-3410-612A2AD8B35B}"/>
              </a:ext>
            </a:extLst>
          </p:cNvPr>
          <p:cNvSpPr>
            <a:spLocks noGrp="1"/>
          </p:cNvSpPr>
          <p:nvPr>
            <p:ph idx="1"/>
          </p:nvPr>
        </p:nvSpPr>
        <p:spPr>
          <a:xfrm>
            <a:off x="765303" y="1536539"/>
            <a:ext cx="6185452" cy="4351338"/>
          </a:xfrm>
        </p:spPr>
        <p:txBody>
          <a:bodyPr>
            <a:noAutofit/>
          </a:bodyPr>
          <a:lstStyle/>
          <a:p>
            <a:r>
              <a:rPr lang="en-GB" sz="1600" dirty="0"/>
              <a:t>Ahmed is working with his wife to take his medication on time and as prescribed. His insulin dose has been increased to 25 units/day. As a result, his blood glucose levels have improved, and he is experiencing fewer symptoms of hyperglycaemia. He reports taking his statin and ACE inhibitor as prescribed.</a:t>
            </a:r>
          </a:p>
          <a:p>
            <a:r>
              <a:rPr lang="en-GB" sz="1600" dirty="0"/>
              <a:t>Ahmed’s weight has increased slightly with his increased dose of insulin. This will be monitored, and HCPs will work with Ahmed to minimize his weight gain.</a:t>
            </a:r>
          </a:p>
          <a:p>
            <a:r>
              <a:rPr lang="en-GB" sz="1600" dirty="0"/>
              <a:t>Ahmed is also seeing a specialist for management of diabetic nephropathy.</a:t>
            </a:r>
            <a:endParaRPr lang="en-US" sz="1400" dirty="0"/>
          </a:p>
        </p:txBody>
      </p:sp>
      <p:pic>
        <p:nvPicPr>
          <p:cNvPr id="4" name="Graphic 3" descr="Clipboard outline">
            <a:extLst>
              <a:ext uri="{FF2B5EF4-FFF2-40B4-BE49-F238E27FC236}">
                <a16:creationId xmlns:a16="http://schemas.microsoft.com/office/drawing/2014/main" id="{31A33BB0-1224-4AB1-1700-E42266C3EA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6925" y="-172276"/>
            <a:ext cx="6875160" cy="7030276"/>
          </a:xfrm>
          <a:prstGeom prst="rect">
            <a:avLst/>
          </a:prstGeom>
        </p:spPr>
      </p:pic>
      <p:sp>
        <p:nvSpPr>
          <p:cNvPr id="5" name="Content Placeholder 2">
            <a:extLst>
              <a:ext uri="{FF2B5EF4-FFF2-40B4-BE49-F238E27FC236}">
                <a16:creationId xmlns:a16="http://schemas.microsoft.com/office/drawing/2014/main" id="{926AB59F-2F98-6082-30CE-51CBD19F4077}"/>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7.1 mmol/l (128 mg/dl)</a:t>
            </a:r>
          </a:p>
          <a:p>
            <a:pPr marL="0" indent="0" defTabSz="1625620">
              <a:spcBef>
                <a:spcPts val="1000"/>
              </a:spcBef>
              <a:buNone/>
              <a:tabLst>
                <a:tab pos="3293575" algn="l"/>
              </a:tabLst>
              <a:defRPr/>
            </a:pPr>
            <a:r>
              <a:rPr lang="en-GB" sz="1800" dirty="0">
                <a:solidFill>
                  <a:srgbClr val="000000"/>
                </a:solidFill>
                <a:latin typeface="Calibri"/>
              </a:rPr>
              <a:t>HbA1c: 7.3% (56 mmol/mol)</a:t>
            </a:r>
          </a:p>
          <a:p>
            <a:pPr marL="0" indent="0" defTabSz="1625620">
              <a:spcBef>
                <a:spcPts val="1000"/>
              </a:spcBef>
              <a:buNone/>
              <a:tabLst>
                <a:tab pos="3293575" algn="l"/>
              </a:tabLst>
              <a:defRPr/>
            </a:pPr>
            <a:r>
              <a:rPr lang="en-GB" sz="1800" dirty="0">
                <a:solidFill>
                  <a:srgbClr val="000000"/>
                </a:solidFill>
                <a:latin typeface="Calibri"/>
              </a:rPr>
              <a:t>LDL-cholesterol: 2.9 mmol/l (112 mg/dl)</a:t>
            </a:r>
          </a:p>
          <a:p>
            <a:pPr marL="0" indent="0" defTabSz="1625620">
              <a:spcBef>
                <a:spcPts val="1000"/>
              </a:spcBef>
              <a:buNone/>
              <a:tabLst>
                <a:tab pos="3293575" algn="l"/>
              </a:tabLst>
              <a:defRPr/>
            </a:pPr>
            <a:r>
              <a:rPr lang="en-GB" sz="1800" dirty="0">
                <a:solidFill>
                  <a:srgbClr val="000000"/>
                </a:solidFill>
                <a:latin typeface="Calibri"/>
              </a:rPr>
              <a:t>HDL-cholesterol: 1.5 mmol/l (58 mg/dl)</a:t>
            </a:r>
          </a:p>
          <a:p>
            <a:pPr marL="0" indent="0" defTabSz="1625620">
              <a:spcBef>
                <a:spcPts val="1000"/>
              </a:spcBef>
              <a:buNone/>
              <a:tabLst>
                <a:tab pos="3293575" algn="l"/>
              </a:tabLst>
              <a:defRPr/>
            </a:pPr>
            <a:r>
              <a:rPr lang="en-GB" sz="1800" dirty="0">
                <a:solidFill>
                  <a:srgbClr val="000000"/>
                </a:solidFill>
                <a:latin typeface="Calibri"/>
              </a:rPr>
              <a:t>Triglycerides: 1.8 mmol/l (159 mg/dl)</a:t>
            </a:r>
          </a:p>
          <a:p>
            <a:pPr marL="0" indent="0" defTabSz="1625620">
              <a:spcBef>
                <a:spcPts val="1000"/>
              </a:spcBef>
              <a:buNone/>
              <a:tabLst>
                <a:tab pos="3293575" algn="l"/>
              </a:tabLst>
              <a:defRPr/>
            </a:pPr>
            <a:r>
              <a:rPr lang="en-GB" sz="1800" dirty="0">
                <a:solidFill>
                  <a:srgbClr val="000000"/>
                </a:solidFill>
                <a:latin typeface="Calibri"/>
              </a:rPr>
              <a:t>BP: 131/73 mmHg</a:t>
            </a:r>
          </a:p>
          <a:p>
            <a:pPr marL="0" indent="0" defTabSz="1625620">
              <a:spcBef>
                <a:spcPts val="1000"/>
              </a:spcBef>
              <a:buNone/>
              <a:tabLst>
                <a:tab pos="3293575" algn="l"/>
              </a:tabLst>
              <a:defRPr/>
            </a:pPr>
            <a:r>
              <a:rPr lang="en-GB" sz="1800" dirty="0">
                <a:solidFill>
                  <a:srgbClr val="000000"/>
                </a:solidFill>
                <a:latin typeface="Calibri"/>
              </a:rPr>
              <a:t>Waist circumference: 97 cm</a:t>
            </a:r>
          </a:p>
          <a:p>
            <a:pPr marL="0" indent="0" defTabSz="1625620">
              <a:spcBef>
                <a:spcPts val="1000"/>
              </a:spcBef>
              <a:buNone/>
              <a:tabLst>
                <a:tab pos="3293575" algn="l"/>
              </a:tabLst>
              <a:defRPr/>
            </a:pPr>
            <a:r>
              <a:rPr lang="en-GB" sz="1800" dirty="0">
                <a:solidFill>
                  <a:srgbClr val="000000"/>
                </a:solidFill>
                <a:latin typeface="Calibri"/>
              </a:rPr>
              <a:t>Height: 172 cm</a:t>
            </a:r>
          </a:p>
          <a:p>
            <a:pPr marL="0" indent="0" defTabSz="1625620">
              <a:spcBef>
                <a:spcPts val="1000"/>
              </a:spcBef>
              <a:buNone/>
              <a:tabLst>
                <a:tab pos="3293575" algn="l"/>
              </a:tabLst>
              <a:defRPr/>
            </a:pPr>
            <a:r>
              <a:rPr lang="en-GB" sz="1800" dirty="0">
                <a:solidFill>
                  <a:srgbClr val="000000"/>
                </a:solidFill>
                <a:latin typeface="Calibri"/>
              </a:rPr>
              <a:t>Weight: 88 kg</a:t>
            </a:r>
          </a:p>
          <a:p>
            <a:pPr marL="0" indent="0" defTabSz="1625620">
              <a:spcBef>
                <a:spcPts val="1000"/>
              </a:spcBef>
              <a:buNone/>
              <a:tabLst>
                <a:tab pos="3293575" algn="l"/>
              </a:tabLst>
              <a:defRPr/>
            </a:pPr>
            <a:r>
              <a:rPr lang="en-GB" sz="1800" dirty="0">
                <a:solidFill>
                  <a:srgbClr val="000000"/>
                </a:solidFill>
                <a:latin typeface="Calibri"/>
              </a:rPr>
              <a:t>BMI: 29.7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786D6426-A1FC-4A9D-8150-55319B817FD9}"/>
              </a:ext>
            </a:extLst>
          </p:cNvPr>
          <p:cNvSpPr/>
          <p:nvPr/>
        </p:nvSpPr>
        <p:spPr>
          <a:xfrm>
            <a:off x="838200" y="4229099"/>
            <a:ext cx="5658853" cy="2526847"/>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sz="1400"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Gliclazide 160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NPH insulin 25 units/day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Simvastatin 20 mg/day</a:t>
            </a:r>
          </a:p>
          <a:p>
            <a:pPr marL="266711" indent="-266711" defTabSz="914434">
              <a:spcBef>
                <a:spcPts val="1200"/>
              </a:spcBef>
              <a:buClr>
                <a:srgbClr val="662483"/>
              </a:buClr>
              <a:buFont typeface="Arial" panose="020B0604020202020204" pitchFamily="34" charset="0"/>
              <a:buChar char="•"/>
              <a:defRPr/>
            </a:pPr>
            <a:r>
              <a:rPr lang="en-US" sz="1400" dirty="0">
                <a:solidFill>
                  <a:srgbClr val="000000"/>
                </a:solidFill>
                <a:latin typeface="Calibri"/>
              </a:rPr>
              <a:t>Enalapril 20 mg/day</a:t>
            </a:r>
          </a:p>
          <a:p>
            <a:pPr marL="266711" indent="-266711" defTabSz="914434">
              <a:spcBef>
                <a:spcPts val="1200"/>
              </a:spcBef>
              <a:buClr>
                <a:srgbClr val="662483"/>
              </a:buClr>
              <a:buFont typeface="Arial" panose="020B0604020202020204" pitchFamily="34" charset="0"/>
              <a:buChar char="•"/>
              <a:defRPr/>
            </a:pPr>
            <a:r>
              <a:rPr lang="en-US" sz="1400" dirty="0" err="1">
                <a:solidFill>
                  <a:srgbClr val="000000"/>
                </a:solidFill>
                <a:latin typeface="Calibri"/>
              </a:rPr>
              <a:t>Glycaemic</a:t>
            </a:r>
            <a:r>
              <a:rPr lang="en-US" sz="1400" dirty="0">
                <a:solidFill>
                  <a:srgbClr val="000000"/>
                </a:solidFill>
                <a:latin typeface="Calibri"/>
              </a:rPr>
              <a:t> target: FPG &lt;7.0 mmol/l (126 mg/dl)</a:t>
            </a:r>
          </a:p>
        </p:txBody>
      </p:sp>
    </p:spTree>
    <p:custDataLst>
      <p:tags r:id="rId1"/>
    </p:custDataLst>
    <p:extLst>
      <p:ext uri="{BB962C8B-B14F-4D97-AF65-F5344CB8AC3E}">
        <p14:creationId xmlns:p14="http://schemas.microsoft.com/office/powerpoint/2010/main" val="2903898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1849</Words>
  <Application>Microsoft Office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Times New Roman</vt:lpstr>
      <vt:lpstr>Office Theme</vt:lpstr>
      <vt:lpstr>Ahmed</vt:lpstr>
      <vt:lpstr>Screening for complications</vt:lpstr>
      <vt:lpstr>Screening for diabetic retinopathy</vt:lpstr>
      <vt:lpstr>Results of eye screen and need for kidney screen</vt:lpstr>
      <vt:lpstr>Screening for nephropathy</vt:lpstr>
      <vt:lpstr>Diagnosing diabetic nephropathy</vt:lpstr>
      <vt:lpstr>Managing diabetic nephropathy</vt:lpstr>
      <vt:lpstr>Treating diabetic nephropathy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Widdows (IMP)</dc:creator>
  <cp:lastModifiedBy>Rhea Nicholls</cp:lastModifiedBy>
  <cp:revision>19</cp:revision>
  <dcterms:created xsi:type="dcterms:W3CDTF">2023-10-09T09:55:44Z</dcterms:created>
  <dcterms:modified xsi:type="dcterms:W3CDTF">2024-11-08T15:43:33Z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8C113E95-D9E4-4AA2-96AC-DBA430E64FE7</vt:lpwstr>
  </property>
  <property fmtid="{D5CDD505-2E9C-101B-9397-08002B2CF9AE}" pid="3" name="ArticulatePath">
    <vt:lpwstr>https://api.box.com/wopi/files/1387816185384/WOPIServiceId_TP_BOX_2/WOPIUserId_20559535872/eBook_Chapter 4_maxi case_FINAL</vt:lpwstr>
  </property>
</Properties>
</file>