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8DDD21-2C45-3985-CC29-25E5A708D4A9}" name="Claire Barnard" initials="CB" userId="S::Claire.Barnard@intmedpress.com::c026002d-e6e4-46b5-b11c-f65a5f7a4c17" providerId="AD"/>
  <p188:author id="{6061EEE2-204C-3794-BB56-8D1D40174F19}" name="Gavin Clark" initials="GC" userId="S::Gavin.Clark@intmedpress.com::64794c45-0211-4b5d-907e-5061c5b04fe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72906"/>
    <a:srgbClr val="C16951"/>
    <a:srgbClr val="F1907B"/>
    <a:srgbClr val="B1BC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32314-511D-484E-B169-E44D18E0FAA9}" v="4" dt="2024-11-13T10:27:55.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47" autoAdjust="0"/>
    <p:restoredTop sz="94660"/>
  </p:normalViewPr>
  <p:slideViewPr>
    <p:cSldViewPr snapToGrid="0">
      <p:cViewPr varScale="1">
        <p:scale>
          <a:sx n="78" d="100"/>
          <a:sy n="78" d="100"/>
        </p:scale>
        <p:origin x="3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558986711_tp_box_2" providerId="OAuth2" clId="{0B5FE220-6863-4147-B21E-34B9211F844F}"/>
    <pc:docChg chg="undo custSel modSld">
      <pc:chgData name="" userId="20558986711_tp_box_2" providerId="OAuth2" clId="{0B5FE220-6863-4147-B21E-34B9211F844F}" dt="2024-01-03T16:37:27.160" v="51"/>
      <pc:docMkLst>
        <pc:docMk/>
      </pc:docMkLst>
      <pc:sldChg chg="modSp mod delCm">
        <pc:chgData name="" userId="20558986711_tp_box_2" providerId="OAuth2" clId="{0B5FE220-6863-4147-B21E-34B9211F844F}" dt="2024-01-03T16:37:27.160" v="51"/>
        <pc:sldMkLst>
          <pc:docMk/>
          <pc:sldMk cId="1332644598" sldId="256"/>
        </pc:sldMkLst>
        <pc:spChg chg="mod">
          <ac:chgData name="" userId="20558986711_tp_box_2" providerId="OAuth2" clId="{0B5FE220-6863-4147-B21E-34B9211F844F}" dt="2024-01-03T16:37:10.751" v="50" actId="400"/>
          <ac:spMkLst>
            <pc:docMk/>
            <pc:sldMk cId="1332644598" sldId="256"/>
            <ac:spMk id="4" creationId="{06DE8EB8-9188-108D-1252-56B13C3CFCD7}"/>
          </ac:spMkLst>
        </pc:spChg>
        <pc:spChg chg="mod">
          <ac:chgData name="" userId="20558986711_tp_box_2" providerId="OAuth2" clId="{0B5FE220-6863-4147-B21E-34B9211F844F}" dt="2024-01-03T16:36:59.737" v="48" actId="20577"/>
          <ac:spMkLst>
            <pc:docMk/>
            <pc:sldMk cId="1332644598" sldId="256"/>
            <ac:spMk id="26" creationId="{DAB3D773-66DF-3450-46E4-8F74CBF1B1C9}"/>
          </ac:spMkLst>
        </pc:spChg>
        <pc:extLst>
          <p:ext xmlns:p="http://schemas.openxmlformats.org/presentationml/2006/main" uri="{D6D511B9-2390-475A-947B-AFAB55BFBCF1}">
            <pc226:cmChg xmlns:pc226="http://schemas.microsoft.com/office/powerpoint/2022/06/main/command" chg="del">
              <pc226:chgData name="" userId="20558986711_tp_box_2" providerId="OAuth2" clId="{0B5FE220-6863-4147-B21E-34B9211F844F}" dt="2024-01-03T16:37:27.160" v="51"/>
              <pc2:cmMkLst xmlns:pc2="http://schemas.microsoft.com/office/powerpoint/2019/9/main/command">
                <pc:docMk/>
                <pc:sldMk cId="1332644598" sldId="256"/>
                <pc2:cmMk id="{FEB573B7-51C7-4F5F-8013-4D53FD1031DF}"/>
              </pc2:cmMkLst>
            </pc226:cmChg>
          </p:ext>
        </pc:extLst>
      </pc:sldChg>
    </pc:docChg>
  </pc:docChgLst>
  <pc:docChgLst>
    <pc:chgData name="Rhea Nicholls" userId="22498252814_tp_box_2" providerId="OAuth2" clId="{CC632314-511D-484E-B169-E44D18E0FAA9}"/>
    <pc:docChg chg="delSld modSld">
      <pc:chgData name="Rhea Nicholls" userId="22498252814_tp_box_2" providerId="OAuth2" clId="{CC632314-511D-484E-B169-E44D18E0FAA9}" dt="2024-11-13T10:28:21.899" v="3" actId="114"/>
      <pc:docMkLst>
        <pc:docMk/>
      </pc:docMkLst>
      <pc:sldChg chg="addSp modSp del">
        <pc:chgData name="Rhea Nicholls" userId="22498252814_tp_box_2" providerId="OAuth2" clId="{CC632314-511D-484E-B169-E44D18E0FAA9}" dt="2024-11-13T10:28:02.532" v="2" actId="47"/>
        <pc:sldMkLst>
          <pc:docMk/>
          <pc:sldMk cId="1332644598" sldId="256"/>
        </pc:sldMkLst>
        <pc:spChg chg="add mod">
          <ac:chgData name="Rhea Nicholls" userId="22498252814_tp_box_2" providerId="OAuth2" clId="{CC632314-511D-484E-B169-E44D18E0FAA9}" dt="2024-11-13T10:27:34.433" v="0"/>
          <ac:spMkLst>
            <pc:docMk/>
            <pc:sldMk cId="1332644598" sldId="256"/>
            <ac:spMk id="3" creationId="{1CB0F7DC-9786-F2AD-43F2-C3C8C1E5100D}"/>
          </ac:spMkLst>
        </pc:spChg>
        <pc:spChg chg="add mod">
          <ac:chgData name="Rhea Nicholls" userId="22498252814_tp_box_2" providerId="OAuth2" clId="{CC632314-511D-484E-B169-E44D18E0FAA9}" dt="2024-11-13T10:27:44.016" v="1"/>
          <ac:spMkLst>
            <pc:docMk/>
            <pc:sldMk cId="1332644598" sldId="256"/>
            <ac:spMk id="14" creationId="{1C04983F-A87C-A31A-E68D-9569DC3BEFB2}"/>
          </ac:spMkLst>
        </pc:spChg>
      </pc:sldChg>
      <pc:sldChg chg="modSp mod">
        <pc:chgData name="Rhea Nicholls" userId="22498252814_tp_box_2" providerId="OAuth2" clId="{CC632314-511D-484E-B169-E44D18E0FAA9}" dt="2024-11-13T10:28:21.899" v="3" actId="114"/>
        <pc:sldMkLst>
          <pc:docMk/>
          <pc:sldMk cId="2993415435" sldId="257"/>
        </pc:sldMkLst>
        <pc:spChg chg="mod">
          <ac:chgData name="Rhea Nicholls" userId="22498252814_tp_box_2" providerId="OAuth2" clId="{CC632314-511D-484E-B169-E44D18E0FAA9}" dt="2024-11-13T10:28:21.899" v="3" actId="114"/>
          <ac:spMkLst>
            <pc:docMk/>
            <pc:sldMk cId="2993415435" sldId="257"/>
            <ac:spMk id="3" creationId="{00B3455C-C18B-1BE9-2C37-834EB4A0F7CB}"/>
          </ac:spMkLst>
        </pc:spChg>
      </pc:sldChg>
    </pc:docChg>
  </pc:docChgLst>
  <pc:docChgLst>
    <pc:chgData userId="20558986711_tp_box_2" providerId="OAuth2" clId="{1EE8760F-915C-4E5C-B482-B20D18274525}"/>
    <pc:docChg chg="custSel modSld">
      <pc:chgData name="" userId="20558986711_tp_box_2" providerId="OAuth2" clId="{1EE8760F-915C-4E5C-B482-B20D18274525}" dt="2024-01-05T11:17:09.404" v="0" actId="478"/>
      <pc:docMkLst>
        <pc:docMk/>
      </pc:docMkLst>
      <pc:sldChg chg="delSp mod">
        <pc:chgData name="" userId="20558986711_tp_box_2" providerId="OAuth2" clId="{1EE8760F-915C-4E5C-B482-B20D18274525}" dt="2024-01-05T11:17:09.404" v="0" actId="478"/>
        <pc:sldMkLst>
          <pc:docMk/>
          <pc:sldMk cId="1332644598" sldId="256"/>
        </pc:sldMkLst>
        <pc:spChg chg="del">
          <ac:chgData name="" userId="20558986711_tp_box_2" providerId="OAuth2" clId="{1EE8760F-915C-4E5C-B482-B20D18274525}" dt="2024-01-05T11:17:09.404" v="0" actId="478"/>
          <ac:spMkLst>
            <pc:docMk/>
            <pc:sldMk cId="1332644598" sldId="256"/>
            <ac:spMk id="3" creationId="{2DB76FA1-7D99-B598-50A9-79E4EDD9928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0214C0-0C4F-46C5-A050-2CF140B9B8B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1396604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214C0-0C4F-46C5-A050-2CF140B9B8B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278526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214C0-0C4F-46C5-A050-2CF140B9B8B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322841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0214C0-0C4F-46C5-A050-2CF140B9B8B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410579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0214C0-0C4F-46C5-A050-2CF140B9B8B8}" type="datetimeFigureOut">
              <a:rPr lang="en-GB" smtClean="0"/>
              <a:t>13/11/2024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425749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0214C0-0C4F-46C5-A050-2CF140B9B8B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295078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0214C0-0C4F-46C5-A050-2CF140B9B8B8}" type="datetimeFigureOut">
              <a:rPr lang="en-GB" smtClean="0"/>
              <a:t>13/11/2024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155719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0214C0-0C4F-46C5-A050-2CF140B9B8B8}" type="datetimeFigureOut">
              <a:rPr lang="en-GB" smtClean="0"/>
              <a:t>13/11/2024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284024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214C0-0C4F-46C5-A050-2CF140B9B8B8}" type="datetimeFigureOut">
              <a:rPr lang="en-GB" smtClean="0"/>
              <a:t>13/11/2024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90169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30214C0-0C4F-46C5-A050-2CF140B9B8B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294701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30214C0-0C4F-46C5-A050-2CF140B9B8B8}" type="datetimeFigureOut">
              <a:rPr lang="en-GB" smtClean="0"/>
              <a:t>13/11/2024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C6C1C8-1C8B-4A7F-BB05-F9DDB06ACFD5}" type="slidenum">
              <a:rPr lang="en-GB" smtClean="0"/>
              <a:t>‹#›</a:t>
            </a:fld>
            <a:endParaRPr lang="en-GB"/>
          </a:p>
        </p:txBody>
      </p:sp>
    </p:spTree>
    <p:extLst>
      <p:ext uri="{BB962C8B-B14F-4D97-AF65-F5344CB8AC3E}">
        <p14:creationId xmlns:p14="http://schemas.microsoft.com/office/powerpoint/2010/main" val="219584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30214C0-0C4F-46C5-A050-2CF140B9B8B8}" type="datetimeFigureOut">
              <a:rPr lang="en-GB" smtClean="0"/>
              <a:t>13/11/2024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3C6C1C8-1C8B-4A7F-BB05-F9DDB06ACFD5}" type="slidenum">
              <a:rPr lang="en-GB" smtClean="0"/>
              <a:t>‹#›</a:t>
            </a:fld>
            <a:endParaRPr lang="en-GB"/>
          </a:p>
        </p:txBody>
      </p:sp>
    </p:spTree>
    <p:extLst>
      <p:ext uri="{BB962C8B-B14F-4D97-AF65-F5344CB8AC3E}">
        <p14:creationId xmlns:p14="http://schemas.microsoft.com/office/powerpoint/2010/main" val="2846357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11CA51C9-8ADE-349D-29B5-134E4C5613EC}"/>
              </a:ext>
            </a:extLst>
          </p:cNvPr>
          <p:cNvSpPr/>
          <p:nvPr/>
        </p:nvSpPr>
        <p:spPr>
          <a:xfrm>
            <a:off x="88900" y="114342"/>
            <a:ext cx="6680200" cy="46817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22CBF7-19D4-A39C-9909-2BF00E34075A}"/>
              </a:ext>
            </a:extLst>
          </p:cNvPr>
          <p:cNvSpPr>
            <a:spLocks noGrp="1"/>
          </p:cNvSpPr>
          <p:nvPr>
            <p:ph type="ctrTitle"/>
          </p:nvPr>
        </p:nvSpPr>
        <p:spPr>
          <a:xfrm>
            <a:off x="514350" y="103292"/>
            <a:ext cx="5829300" cy="459847"/>
          </a:xfrm>
        </p:spPr>
        <p:txBody>
          <a:bodyPr>
            <a:normAutofit/>
          </a:bodyPr>
          <a:lstStyle/>
          <a:p>
            <a:r>
              <a:rPr lang="en-GB" sz="2000" b="1" dirty="0">
                <a:solidFill>
                  <a:schemeClr val="bg1"/>
                </a:solidFill>
              </a:rPr>
              <a:t>Screening for kidney disease in people with diabetes</a:t>
            </a:r>
          </a:p>
        </p:txBody>
      </p:sp>
      <p:sp>
        <p:nvSpPr>
          <p:cNvPr id="4" name="TextBox 3">
            <a:extLst>
              <a:ext uri="{FF2B5EF4-FFF2-40B4-BE49-F238E27FC236}">
                <a16:creationId xmlns:a16="http://schemas.microsoft.com/office/drawing/2014/main" id="{06DE8EB8-9188-108D-1252-56B13C3CFCD7}"/>
              </a:ext>
            </a:extLst>
          </p:cNvPr>
          <p:cNvSpPr txBox="1"/>
          <p:nvPr/>
        </p:nvSpPr>
        <p:spPr>
          <a:xfrm>
            <a:off x="18237" y="9475114"/>
            <a:ext cx="3243285" cy="43088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eGFR, estimated glomerular filtration rate; CKD, chronic kidney disease; DKD, diabetic kidney disease.</a:t>
            </a:r>
          </a:p>
        </p:txBody>
      </p:sp>
      <p:sp>
        <p:nvSpPr>
          <p:cNvPr id="19" name="Rectangle: Rounded Corners 18">
            <a:extLst>
              <a:ext uri="{FF2B5EF4-FFF2-40B4-BE49-F238E27FC236}">
                <a16:creationId xmlns:a16="http://schemas.microsoft.com/office/drawing/2014/main" id="{8360267B-98A5-F49C-85B7-218AB9AFC327}"/>
              </a:ext>
            </a:extLst>
          </p:cNvPr>
          <p:cNvSpPr/>
          <p:nvPr/>
        </p:nvSpPr>
        <p:spPr>
          <a:xfrm>
            <a:off x="88900" y="643189"/>
            <a:ext cx="6680200" cy="752953"/>
          </a:xfrm>
          <a:prstGeom prst="roundRect">
            <a:avLst>
              <a:gd name="adj" fmla="val 7581"/>
            </a:avLst>
          </a:prstGeom>
          <a:solidFill>
            <a:srgbClr val="B1BCC1"/>
          </a:solidFill>
          <a:ln>
            <a:solidFill>
              <a:srgbClr val="B1BC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Over time, hyperglycaemia causes damage to the kidneys, causing albumin excretion into urine (albuminuria). Early stages of kidney disease are asymptomatic so people with diabetes should have their kidney function screened at least once per year.</a:t>
            </a:r>
          </a:p>
        </p:txBody>
      </p:sp>
      <p:sp>
        <p:nvSpPr>
          <p:cNvPr id="26" name="Rectangle: Rounded Corners 25">
            <a:extLst>
              <a:ext uri="{FF2B5EF4-FFF2-40B4-BE49-F238E27FC236}">
                <a16:creationId xmlns:a16="http://schemas.microsoft.com/office/drawing/2014/main" id="{DAB3D773-66DF-3450-46E4-8F74CBF1B1C9}"/>
              </a:ext>
            </a:extLst>
          </p:cNvPr>
          <p:cNvSpPr/>
          <p:nvPr/>
        </p:nvSpPr>
        <p:spPr>
          <a:xfrm>
            <a:off x="88900" y="1488458"/>
            <a:ext cx="6680200" cy="670790"/>
          </a:xfrm>
          <a:prstGeom prst="roundRect">
            <a:avLst>
              <a:gd name="adj" fmla="val 7581"/>
            </a:avLst>
          </a:prstGeom>
          <a:solidFill>
            <a:srgbClr val="C16951"/>
          </a:solidFill>
          <a:ln>
            <a:solidFill>
              <a:srgbClr val="C169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Screening tests include: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albumin/creatinine ratio in a spot urine sample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eGFR using serum creatinine</a:t>
            </a:r>
          </a:p>
        </p:txBody>
      </p:sp>
      <p:grpSp>
        <p:nvGrpSpPr>
          <p:cNvPr id="31" name="Group 30">
            <a:extLst>
              <a:ext uri="{FF2B5EF4-FFF2-40B4-BE49-F238E27FC236}">
                <a16:creationId xmlns:a16="http://schemas.microsoft.com/office/drawing/2014/main" id="{4A950832-7D15-1540-6B71-0D92F2908778}"/>
              </a:ext>
            </a:extLst>
          </p:cNvPr>
          <p:cNvGrpSpPr/>
          <p:nvPr/>
        </p:nvGrpSpPr>
        <p:grpSpPr>
          <a:xfrm>
            <a:off x="135758" y="7306493"/>
            <a:ext cx="6586483" cy="1689605"/>
            <a:chOff x="135758" y="8046276"/>
            <a:chExt cx="6586483" cy="1689605"/>
          </a:xfrm>
        </p:grpSpPr>
        <p:sp>
          <p:nvSpPr>
            <p:cNvPr id="17" name="Rectangle: Rounded Corners 16">
              <a:extLst>
                <a:ext uri="{FF2B5EF4-FFF2-40B4-BE49-F238E27FC236}">
                  <a16:creationId xmlns:a16="http://schemas.microsoft.com/office/drawing/2014/main" id="{3E1CA900-A226-EDE6-01C4-B6A3C7C771C2}"/>
                </a:ext>
              </a:extLst>
            </p:cNvPr>
            <p:cNvSpPr/>
            <p:nvPr/>
          </p:nvSpPr>
          <p:spPr>
            <a:xfrm>
              <a:off x="135758" y="8046276"/>
              <a:ext cx="6586483" cy="1689605"/>
            </a:xfrm>
            <a:prstGeom prst="roundRect">
              <a:avLst>
                <a:gd name="adj" fmla="val 7581"/>
              </a:avLst>
            </a:prstGeom>
            <a:solidFill>
              <a:srgbClr val="F1907B"/>
            </a:solidFill>
            <a:ln>
              <a:solidFill>
                <a:srgbClr val="F1907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SimSun" panose="02010600030101010101" pitchFamily="2" charset="-122"/>
                  <a:cs typeface="Times New Roman" panose="02020603050405020304" pitchFamily="18" charset="0"/>
                </a:rPr>
                <a:t>People with diabetes may need medication dosage adjustment if their kidney function declines.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SimSun" panose="02010600030101010101" pitchFamily="2" charset="-122"/>
                <a:cs typeface="Times New Roman" panose="02020603050405020304" pitchFamily="18" charset="0"/>
              </a:endParaRPr>
            </a:p>
            <a:p>
              <a:pPr marL="914400" marR="0" lvl="2" indent="0" algn="l" defTabSz="457200" rtl="0" eaLnBrk="1" fontAlgn="auto" latinLnBrk="0" hangingPunct="1">
                <a:lnSpc>
                  <a:spcPct val="107000"/>
                </a:lnSpc>
                <a:spcBef>
                  <a:spcPts val="0"/>
                </a:spcBef>
                <a:spcAft>
                  <a:spcPts val="0"/>
                </a:spcAft>
                <a:buClrTx/>
                <a:buSzTx/>
                <a:buFontTx/>
                <a:buNone/>
                <a:tabLst/>
                <a:defRPr/>
              </a:pPr>
              <a:r>
                <a:rPr kumimoji="0" lang="en-GB" sz="12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Metformin </a:t>
              </a: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treatment should be stopped if eGFR is &lt;30 ml/min/1.73 m</a:t>
              </a:r>
              <a:r>
                <a:rPr kumimoji="0" lang="en-GB" sz="1200" b="0" i="0" u="none" strike="noStrike" kern="1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2</a:t>
              </a:r>
            </a:p>
            <a:p>
              <a:pPr marL="914400" marR="0" lvl="2" indent="0" algn="l" defTabSz="457200" rtl="0" eaLnBrk="1" fontAlgn="auto" latinLnBrk="0" hangingPunct="1">
                <a:lnSpc>
                  <a:spcPct val="107000"/>
                </a:lnSpc>
                <a:spcBef>
                  <a:spcPts val="0"/>
                </a:spcBef>
                <a:spcAft>
                  <a:spcPts val="0"/>
                </a:spcAft>
                <a:buClrTx/>
                <a:buSzTx/>
                <a:buFontTx/>
                <a:buNone/>
                <a:tabLst/>
                <a:defRPr/>
              </a:pPr>
              <a:endPar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p>
              <a:pPr marL="914400" marR="0" lvl="2" indent="0" algn="l" defTabSz="457200" rtl="0" eaLnBrk="1" fontAlgn="auto" latinLnBrk="0" hangingPunct="1">
                <a:lnSpc>
                  <a:spcPct val="107000"/>
                </a:lnSpc>
                <a:spcBef>
                  <a:spcPts val="0"/>
                </a:spcBef>
                <a:spcAft>
                  <a:spcPts val="0"/>
                </a:spcAft>
                <a:buClrTx/>
                <a:buSzTx/>
                <a:buFontTx/>
                <a:buNone/>
                <a:tabLst/>
                <a:defRPr/>
              </a:pP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No dose adjustment is required for </a:t>
              </a:r>
              <a:r>
                <a:rPr kumimoji="0" lang="en-GB" sz="12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gliclazide</a:t>
              </a: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or </a:t>
              </a:r>
              <a:r>
                <a:rPr kumimoji="0" lang="en-GB" sz="12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glipizide</a:t>
              </a: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en-GB" sz="12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Glimepiride</a:t>
              </a: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should be started</a:t>
              </a:r>
            </a:p>
            <a:p>
              <a:pPr marL="914400" marR="0" lvl="2" indent="0" algn="l" defTabSz="457200" rtl="0" eaLnBrk="1" fontAlgn="auto" latinLnBrk="0" hangingPunct="1">
                <a:lnSpc>
                  <a:spcPct val="107000"/>
                </a:lnSpc>
                <a:spcBef>
                  <a:spcPts val="0"/>
                </a:spcBef>
                <a:spcAft>
                  <a:spcPts val="0"/>
                </a:spcAft>
                <a:buClrTx/>
                <a:buSzTx/>
                <a:buFontTx/>
                <a:buNone/>
                <a:tabLst/>
                <a:defRPr/>
              </a:pP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conservatively at 1 mg daily in people with CKD stages 3, 4 and 5 (without dialysis). </a:t>
              </a:r>
            </a:p>
            <a:p>
              <a:pPr marL="914400" marR="0" lvl="2" indent="0" algn="l" defTabSz="457200" rtl="0" eaLnBrk="1" fontAlgn="auto" latinLnBrk="0" hangingPunct="1">
                <a:lnSpc>
                  <a:spcPct val="107000"/>
                </a:lnSpc>
                <a:spcBef>
                  <a:spcPts val="0"/>
                </a:spcBef>
                <a:spcAft>
                  <a:spcPts val="0"/>
                </a:spcAft>
                <a:buClrTx/>
                <a:buSzTx/>
                <a:buFontTx/>
                <a:buNone/>
                <a:tabLst/>
                <a:defRPr/>
              </a:pPr>
              <a:endPar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a:p>
              <a:pPr marL="914400" marR="0" lvl="2" indent="0" algn="l" defTabSz="457200" rtl="0" eaLnBrk="1" fontAlgn="auto" latinLnBrk="0" hangingPunct="1">
                <a:lnSpc>
                  <a:spcPct val="107000"/>
                </a:lnSpc>
                <a:spcBef>
                  <a:spcPts val="0"/>
                </a:spcBef>
                <a:spcAft>
                  <a:spcPts val="800"/>
                </a:spcAft>
                <a:buClrTx/>
                <a:buSzTx/>
                <a:buFontTx/>
                <a:buNone/>
                <a:tabLst/>
                <a:defRPr/>
              </a:pP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No dose adjustments are required for </a:t>
              </a:r>
              <a:r>
                <a:rPr kumimoji="0" lang="en-GB" sz="12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insulin</a:t>
              </a:r>
              <a:r>
                <a:rPr kumimoji="0" lang="en-GB" sz="12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a:t>
              </a:r>
            </a:p>
          </p:txBody>
        </p:sp>
        <p:grpSp>
          <p:nvGrpSpPr>
            <p:cNvPr id="10" name="Group 9">
              <a:extLst>
                <a:ext uri="{FF2B5EF4-FFF2-40B4-BE49-F238E27FC236}">
                  <a16:creationId xmlns:a16="http://schemas.microsoft.com/office/drawing/2014/main" id="{E0BAB9CC-36F0-1728-2141-937063AC9D6E}"/>
                </a:ext>
              </a:extLst>
            </p:cNvPr>
            <p:cNvGrpSpPr/>
            <p:nvPr/>
          </p:nvGrpSpPr>
          <p:grpSpPr>
            <a:xfrm>
              <a:off x="611866" y="9326549"/>
              <a:ext cx="220146" cy="382597"/>
              <a:chOff x="833625" y="7064549"/>
              <a:chExt cx="602674" cy="1047403"/>
            </a:xfrm>
          </p:grpSpPr>
          <p:sp>
            <p:nvSpPr>
              <p:cNvPr id="6" name="Rectangle: Rounded Corners 5">
                <a:extLst>
                  <a:ext uri="{FF2B5EF4-FFF2-40B4-BE49-F238E27FC236}">
                    <a16:creationId xmlns:a16="http://schemas.microsoft.com/office/drawing/2014/main" id="{5A0C99AA-740C-A1D2-1F0F-E686D773D412}"/>
                  </a:ext>
                </a:extLst>
              </p:cNvPr>
              <p:cNvSpPr/>
              <p:nvPr/>
            </p:nvSpPr>
            <p:spPr>
              <a:xfrm>
                <a:off x="833626" y="7397058"/>
                <a:ext cx="602673" cy="714894"/>
              </a:xfrm>
              <a:prstGeom prst="roundRect">
                <a:avLst/>
              </a:prstGeom>
              <a:solidFill>
                <a:schemeClr val="bg1">
                  <a:lumMod val="9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rapezoid 6">
                <a:extLst>
                  <a:ext uri="{FF2B5EF4-FFF2-40B4-BE49-F238E27FC236}">
                    <a16:creationId xmlns:a16="http://schemas.microsoft.com/office/drawing/2014/main" id="{68F299C4-590D-A472-9C42-AD11F4738C19}"/>
                  </a:ext>
                </a:extLst>
              </p:cNvPr>
              <p:cNvSpPr/>
              <p:nvPr/>
            </p:nvSpPr>
            <p:spPr>
              <a:xfrm>
                <a:off x="833625" y="7197553"/>
                <a:ext cx="602673" cy="257694"/>
              </a:xfrm>
              <a:prstGeom prst="trapezoid">
                <a:avLst>
                  <a:gd name="adj" fmla="val 54032"/>
                </a:avLst>
              </a:prstGeom>
              <a:solidFill>
                <a:schemeClr val="bg1">
                  <a:lumMod val="9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ylinder 7">
                <a:extLst>
                  <a:ext uri="{FF2B5EF4-FFF2-40B4-BE49-F238E27FC236}">
                    <a16:creationId xmlns:a16="http://schemas.microsoft.com/office/drawing/2014/main" id="{7600040B-BC86-2C31-5506-014AFF110C61}"/>
                  </a:ext>
                </a:extLst>
              </p:cNvPr>
              <p:cNvSpPr/>
              <p:nvPr/>
            </p:nvSpPr>
            <p:spPr>
              <a:xfrm>
                <a:off x="938312" y="7064549"/>
                <a:ext cx="393297" cy="162098"/>
              </a:xfrm>
              <a:prstGeom prst="can">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E3A9C70B-FFEF-CE1A-820B-78C6F680A8A8}"/>
                  </a:ext>
                </a:extLst>
              </p:cNvPr>
              <p:cNvSpPr/>
              <p:nvPr/>
            </p:nvSpPr>
            <p:spPr>
              <a:xfrm>
                <a:off x="833625" y="7455247"/>
                <a:ext cx="602673" cy="332509"/>
              </a:xfrm>
              <a:prstGeom prst="rect">
                <a:avLst/>
              </a:prstGeom>
              <a:solidFill>
                <a:schemeClr val="bg1">
                  <a:lumMod val="9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1" name="Group 10">
              <a:extLst>
                <a:ext uri="{FF2B5EF4-FFF2-40B4-BE49-F238E27FC236}">
                  <a16:creationId xmlns:a16="http://schemas.microsoft.com/office/drawing/2014/main" id="{8244D21E-4C43-34A5-02EA-5D03F1F54FD3}"/>
                </a:ext>
              </a:extLst>
            </p:cNvPr>
            <p:cNvGrpSpPr/>
            <p:nvPr/>
          </p:nvGrpSpPr>
          <p:grpSpPr>
            <a:xfrm>
              <a:off x="474690" y="8879494"/>
              <a:ext cx="494495" cy="261138"/>
              <a:chOff x="874617" y="3359292"/>
              <a:chExt cx="787532" cy="415888"/>
            </a:xfrm>
            <a:solidFill>
              <a:srgbClr val="A72906"/>
            </a:solidFill>
          </p:grpSpPr>
          <p:grpSp>
            <p:nvGrpSpPr>
              <p:cNvPr id="12" name="Group 11">
                <a:extLst>
                  <a:ext uri="{FF2B5EF4-FFF2-40B4-BE49-F238E27FC236}">
                    <a16:creationId xmlns:a16="http://schemas.microsoft.com/office/drawing/2014/main" id="{4F3096DD-67D1-18AB-B215-307FF6EBF689}"/>
                  </a:ext>
                </a:extLst>
              </p:cNvPr>
              <p:cNvGrpSpPr/>
              <p:nvPr/>
            </p:nvGrpSpPr>
            <p:grpSpPr>
              <a:xfrm>
                <a:off x="874617" y="3359292"/>
                <a:ext cx="635265" cy="244549"/>
                <a:chOff x="874617" y="3359292"/>
                <a:chExt cx="635265" cy="244549"/>
              </a:xfrm>
              <a:grpFill/>
            </p:grpSpPr>
            <p:sp>
              <p:nvSpPr>
                <p:cNvPr id="20" name="Rectangle: Rounded Corners 19">
                  <a:extLst>
                    <a:ext uri="{FF2B5EF4-FFF2-40B4-BE49-F238E27FC236}">
                      <a16:creationId xmlns:a16="http://schemas.microsoft.com/office/drawing/2014/main" id="{23007B4C-6511-D90C-F6EC-20C52A3DBF78}"/>
                    </a:ext>
                  </a:extLst>
                </p:cNvPr>
                <p:cNvSpPr/>
                <p:nvPr/>
              </p:nvSpPr>
              <p:spPr>
                <a:xfrm rot="20661252">
                  <a:off x="874617" y="3359292"/>
                  <a:ext cx="635265" cy="244549"/>
                </a:xfrm>
                <a:prstGeom prst="roundRect">
                  <a:avLst>
                    <a:gd name="adj" fmla="val 47826"/>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3D4CB70B-BD63-E77E-E900-CCA6B5C44E98}"/>
                    </a:ext>
                  </a:extLst>
                </p:cNvPr>
                <p:cNvCxnSpPr>
                  <a:cxnSpLocks/>
                  <a:stCxn id="20" idx="0"/>
                  <a:endCxn id="20" idx="2"/>
                </p:cNvCxnSpPr>
                <p:nvPr/>
              </p:nvCxnSpPr>
              <p:spPr>
                <a:xfrm>
                  <a:off x="1159274" y="3363822"/>
                  <a:ext cx="65952" cy="235488"/>
                </a:xfrm>
                <a:prstGeom prst="line">
                  <a:avLst/>
                </a:prstGeom>
                <a:grpFill/>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0E2AFD2-1031-2DE0-E2B5-1339911743EA}"/>
                  </a:ext>
                </a:extLst>
              </p:cNvPr>
              <p:cNvGrpSpPr/>
              <p:nvPr/>
            </p:nvGrpSpPr>
            <p:grpSpPr>
              <a:xfrm>
                <a:off x="1026884" y="3530631"/>
                <a:ext cx="635265" cy="244549"/>
                <a:chOff x="1134949" y="4316245"/>
                <a:chExt cx="635265" cy="244549"/>
              </a:xfrm>
              <a:grpFill/>
            </p:grpSpPr>
            <p:sp>
              <p:nvSpPr>
                <p:cNvPr id="16" name="Rectangle: Rounded Corners 15">
                  <a:extLst>
                    <a:ext uri="{FF2B5EF4-FFF2-40B4-BE49-F238E27FC236}">
                      <a16:creationId xmlns:a16="http://schemas.microsoft.com/office/drawing/2014/main" id="{0E6722E1-4DED-CDCB-D17E-61C9C28C9355}"/>
                    </a:ext>
                  </a:extLst>
                </p:cNvPr>
                <p:cNvSpPr/>
                <p:nvPr/>
              </p:nvSpPr>
              <p:spPr>
                <a:xfrm rot="20661252">
                  <a:off x="1134949" y="4316245"/>
                  <a:ext cx="635265" cy="244549"/>
                </a:xfrm>
                <a:prstGeom prst="roundRect">
                  <a:avLst>
                    <a:gd name="adj" fmla="val 47826"/>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DEEBEE8A-D8F1-1BDA-8A57-DD3A8CF09FE1}"/>
                    </a:ext>
                  </a:extLst>
                </p:cNvPr>
                <p:cNvCxnSpPr>
                  <a:stCxn id="16" idx="0"/>
                  <a:endCxn id="16" idx="2"/>
                </p:cNvCxnSpPr>
                <p:nvPr/>
              </p:nvCxnSpPr>
              <p:spPr>
                <a:xfrm>
                  <a:off x="1419606" y="4320775"/>
                  <a:ext cx="65952" cy="235488"/>
                </a:xfrm>
                <a:prstGeom prst="line">
                  <a:avLst/>
                </a:prstGeom>
                <a:grpFill/>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04194F4B-BCF2-949C-8715-764790F15CFF}"/>
                </a:ext>
              </a:extLst>
            </p:cNvPr>
            <p:cNvGrpSpPr/>
            <p:nvPr/>
          </p:nvGrpSpPr>
          <p:grpSpPr>
            <a:xfrm>
              <a:off x="488006" y="8441549"/>
              <a:ext cx="494495" cy="261138"/>
              <a:chOff x="874617" y="3359292"/>
              <a:chExt cx="787532" cy="415888"/>
            </a:xfrm>
            <a:solidFill>
              <a:srgbClr val="A72906"/>
            </a:solidFill>
          </p:grpSpPr>
          <p:grpSp>
            <p:nvGrpSpPr>
              <p:cNvPr id="24" name="Group 23">
                <a:extLst>
                  <a:ext uri="{FF2B5EF4-FFF2-40B4-BE49-F238E27FC236}">
                    <a16:creationId xmlns:a16="http://schemas.microsoft.com/office/drawing/2014/main" id="{C44A95D8-7588-9A16-917F-95CFF20C7353}"/>
                  </a:ext>
                </a:extLst>
              </p:cNvPr>
              <p:cNvGrpSpPr/>
              <p:nvPr/>
            </p:nvGrpSpPr>
            <p:grpSpPr>
              <a:xfrm>
                <a:off x="874617" y="3359292"/>
                <a:ext cx="635265" cy="244549"/>
                <a:chOff x="874617" y="3359292"/>
                <a:chExt cx="635265" cy="244549"/>
              </a:xfrm>
              <a:grpFill/>
            </p:grpSpPr>
            <p:sp>
              <p:nvSpPr>
                <p:cNvPr id="29" name="Rectangle: Rounded Corners 28">
                  <a:extLst>
                    <a:ext uri="{FF2B5EF4-FFF2-40B4-BE49-F238E27FC236}">
                      <a16:creationId xmlns:a16="http://schemas.microsoft.com/office/drawing/2014/main" id="{D161E5CA-5849-CC42-2A94-C02A399213E6}"/>
                    </a:ext>
                  </a:extLst>
                </p:cNvPr>
                <p:cNvSpPr/>
                <p:nvPr/>
              </p:nvSpPr>
              <p:spPr>
                <a:xfrm rot="20661252">
                  <a:off x="874617" y="3359292"/>
                  <a:ext cx="635265" cy="244549"/>
                </a:xfrm>
                <a:prstGeom prst="roundRect">
                  <a:avLst>
                    <a:gd name="adj" fmla="val 47826"/>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73BBE8B3-93E7-B29B-00AF-6CDF5A4B1B82}"/>
                    </a:ext>
                  </a:extLst>
                </p:cNvPr>
                <p:cNvCxnSpPr>
                  <a:cxnSpLocks/>
                  <a:stCxn id="29" idx="0"/>
                  <a:endCxn id="29" idx="2"/>
                </p:cNvCxnSpPr>
                <p:nvPr/>
              </p:nvCxnSpPr>
              <p:spPr>
                <a:xfrm>
                  <a:off x="1159274" y="3363822"/>
                  <a:ext cx="65952" cy="235488"/>
                </a:xfrm>
                <a:prstGeom prst="line">
                  <a:avLst/>
                </a:prstGeom>
                <a:grpFill/>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89FB724-1653-8E70-433D-A90B762314E1}"/>
                  </a:ext>
                </a:extLst>
              </p:cNvPr>
              <p:cNvGrpSpPr/>
              <p:nvPr/>
            </p:nvGrpSpPr>
            <p:grpSpPr>
              <a:xfrm>
                <a:off x="1026884" y="3530631"/>
                <a:ext cx="635265" cy="244549"/>
                <a:chOff x="1134949" y="4316245"/>
                <a:chExt cx="635265" cy="244549"/>
              </a:xfrm>
              <a:grpFill/>
            </p:grpSpPr>
            <p:sp>
              <p:nvSpPr>
                <p:cNvPr id="27" name="Rectangle: Rounded Corners 26">
                  <a:extLst>
                    <a:ext uri="{FF2B5EF4-FFF2-40B4-BE49-F238E27FC236}">
                      <a16:creationId xmlns:a16="http://schemas.microsoft.com/office/drawing/2014/main" id="{50BB107D-EC23-A666-8E1D-D7C6F5888314}"/>
                    </a:ext>
                  </a:extLst>
                </p:cNvPr>
                <p:cNvSpPr/>
                <p:nvPr/>
              </p:nvSpPr>
              <p:spPr>
                <a:xfrm rot="20661252">
                  <a:off x="1134949" y="4316245"/>
                  <a:ext cx="635265" cy="244549"/>
                </a:xfrm>
                <a:prstGeom prst="roundRect">
                  <a:avLst>
                    <a:gd name="adj" fmla="val 47826"/>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0EEECE2A-C89E-B0CC-1C11-C2678835173C}"/>
                    </a:ext>
                  </a:extLst>
                </p:cNvPr>
                <p:cNvCxnSpPr>
                  <a:stCxn id="27" idx="0"/>
                  <a:endCxn id="27" idx="2"/>
                </p:cNvCxnSpPr>
                <p:nvPr/>
              </p:nvCxnSpPr>
              <p:spPr>
                <a:xfrm>
                  <a:off x="1419606" y="4320775"/>
                  <a:ext cx="65952" cy="235488"/>
                </a:xfrm>
                <a:prstGeom prst="line">
                  <a:avLst/>
                </a:prstGeom>
                <a:grpFill/>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grpSp>
      <p:pic>
        <p:nvPicPr>
          <p:cNvPr id="5" name="Picture 4">
            <a:extLst>
              <a:ext uri="{FF2B5EF4-FFF2-40B4-BE49-F238E27FC236}">
                <a16:creationId xmlns:a16="http://schemas.microsoft.com/office/drawing/2014/main" id="{66107ACB-158F-50C6-3D3E-8668278F4CFC}"/>
              </a:ext>
            </a:extLst>
          </p:cNvPr>
          <p:cNvPicPr>
            <a:picLocks noChangeAspect="1"/>
          </p:cNvPicPr>
          <p:nvPr/>
        </p:nvPicPr>
        <p:blipFill>
          <a:blip r:embed="rId2"/>
          <a:srcRect t="676"/>
          <a:stretch/>
        </p:blipFill>
        <p:spPr>
          <a:xfrm>
            <a:off x="400043" y="2341754"/>
            <a:ext cx="6057912" cy="4821338"/>
          </a:xfrm>
          <a:prstGeom prst="rect">
            <a:avLst/>
          </a:prstGeom>
        </p:spPr>
      </p:pic>
      <p:sp>
        <p:nvSpPr>
          <p:cNvPr id="3" name="TextBox 2">
            <a:extLst>
              <a:ext uri="{FF2B5EF4-FFF2-40B4-BE49-F238E27FC236}">
                <a16:creationId xmlns:a16="http://schemas.microsoft.com/office/drawing/2014/main" id="{00B3455C-C18B-1BE9-2C37-834EB4A0F7CB}"/>
              </a:ext>
            </a:extLst>
          </p:cNvPr>
          <p:cNvSpPr txBox="1"/>
          <p:nvPr/>
        </p:nvSpPr>
        <p:spPr>
          <a:xfrm>
            <a:off x="3261522" y="9298572"/>
            <a:ext cx="3596477" cy="600164"/>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Adapted from Murton M et al. </a:t>
            </a:r>
            <a:r>
              <a:rPr kumimoji="0" lang="en-GB" sz="1100" b="0" i="1" u="none" strike="noStrike" kern="1200" cap="none" spc="0" normalizeH="0" baseline="0" noProof="0" dirty="0">
                <a:ln>
                  <a:noFill/>
                </a:ln>
                <a:solidFill>
                  <a:prstClr val="black"/>
                </a:solidFill>
                <a:effectLst/>
                <a:uLnTx/>
                <a:uFillTx/>
                <a:latin typeface="Calibri" panose="020F0502020204030204"/>
                <a:ea typeface="+mn-ea"/>
                <a:cs typeface="+mn-cs"/>
              </a:rPr>
              <a:t>Advances in Therapy</a:t>
            </a:r>
            <a:r>
              <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rPr>
              <a:t>. 2021;38(1):180–200 with permission as per Creative Commons license CC BY-NC 4.0.</a:t>
            </a:r>
          </a:p>
        </p:txBody>
      </p:sp>
    </p:spTree>
    <p:extLst>
      <p:ext uri="{BB962C8B-B14F-4D97-AF65-F5344CB8AC3E}">
        <p14:creationId xmlns:p14="http://schemas.microsoft.com/office/powerpoint/2010/main" val="2993415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3119</TotalTime>
  <Words>181</Words>
  <Application>Microsoft Office PowerPoint</Application>
  <PresentationFormat>A4 Paper (210x297 mm)</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Screening for kidney disease in people with diabetes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Screening for kidney disease in people with diabetes</dc:title>
  <dc:creator>Megan Widdows (IMP)</dc:creator>
  <cp:lastModifiedBy>Rhea Nicholls</cp:lastModifiedBy>
  <cp:revision>10</cp:revision>
  <dcterms:created xsi:type="dcterms:W3CDTF">2023-12-12T14:04:51Z</dcterms:created>
  <dcterms:modified xsi:type="dcterms:W3CDTF">2024-11-13T10:28:23Z</dcterms:modified>
</cp:coreProperties>
</file>