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9" r:id="rId2"/>
    <p:sldId id="258" r:id="rId3"/>
  </p:sldIdLst>
  <p:sldSz cx="6858000" cy="9906000" type="A4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695707-0C9F-C954-691E-5A1C60CEA761}" name="Megan Widdows (IMP)" initials="MW(" userId="S::Megan.Widdows@intmedpress.com::086e2dea-5774-4932-8b35-30b96033e462" providerId="AD"/>
  <p188:author id="{798DDD21-2C45-3985-CC29-25E5A708D4A9}" name="Claire Barnard (IMP)" initials="CB(" userId="S::Claire.Barnard@intmedpress.com::c026002d-e6e4-46b5-b11c-f65a5f7a4c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4F"/>
    <a:srgbClr val="637A84"/>
    <a:srgbClr val="A72906"/>
    <a:srgbClr val="CCD5DE"/>
    <a:srgbClr val="EB6142"/>
    <a:srgbClr val="FCC2B2"/>
    <a:srgbClr val="FFFFFF"/>
    <a:srgbClr val="FBDCD5"/>
    <a:srgbClr val="E0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0558986711_tp_box_2" providerId="OAuth2" clId="{DD788881-A0DD-4CB6-B75D-376ADF4041F9}"/>
    <pc:docChg chg="modSld">
      <pc:chgData name="" userId="20558986711_tp_box_2" providerId="OAuth2" clId="{DD788881-A0DD-4CB6-B75D-376ADF4041F9}" dt="2024-01-04T14:06:11.577" v="10" actId="14100"/>
      <pc:docMkLst>
        <pc:docMk/>
      </pc:docMkLst>
      <pc:sldChg chg="modSp mod">
        <pc:chgData name="" userId="20558986711_tp_box_2" providerId="OAuth2" clId="{DD788881-A0DD-4CB6-B75D-376ADF4041F9}" dt="2024-01-04T14:06:11.577" v="10" actId="14100"/>
        <pc:sldMkLst>
          <pc:docMk/>
          <pc:sldMk cId="3054863226" sldId="258"/>
        </pc:sldMkLst>
        <pc:graphicFrameChg chg="mod modGraphic">
          <ac:chgData name="" userId="20558986711_tp_box_2" providerId="OAuth2" clId="{DD788881-A0DD-4CB6-B75D-376ADF4041F9}" dt="2024-01-04T14:06:11.577" v="10" actId="14100"/>
          <ac:graphicFrameMkLst>
            <pc:docMk/>
            <pc:sldMk cId="3054863226" sldId="258"/>
            <ac:graphicFrameMk id="6" creationId="{852CC94C-CA8C-65C7-F283-2827E4F3BF6B}"/>
          </ac:graphicFrameMkLst>
        </pc:graphicFrameChg>
      </pc:sldChg>
    </pc:docChg>
  </pc:docChgLst>
  <pc:docChgLst>
    <pc:chgData userId="20558986711_tp_box_2" providerId="OAuth2" clId="{F932C8A7-00C1-403A-AF87-AFA8CE29ED58}"/>
    <pc:docChg chg="custSel modSld">
      <pc:chgData name="" userId="20558986711_tp_box_2" providerId="OAuth2" clId="{F932C8A7-00C1-403A-AF87-AFA8CE29ED58}" dt="2024-01-05T10:31:21.841" v="0" actId="478"/>
      <pc:docMkLst>
        <pc:docMk/>
      </pc:docMkLst>
      <pc:sldChg chg="delSp mod">
        <pc:chgData name="" userId="20558986711_tp_box_2" providerId="OAuth2" clId="{F932C8A7-00C1-403A-AF87-AFA8CE29ED58}" dt="2024-01-05T10:31:21.841" v="0" actId="478"/>
        <pc:sldMkLst>
          <pc:docMk/>
          <pc:sldMk cId="962198041" sldId="259"/>
        </pc:sldMkLst>
        <pc:spChg chg="del">
          <ac:chgData name="" userId="20558986711_tp_box_2" providerId="OAuth2" clId="{F932C8A7-00C1-403A-AF87-AFA8CE29ED58}" dt="2024-01-05T10:31:21.841" v="0" actId="478"/>
          <ac:spMkLst>
            <pc:docMk/>
            <pc:sldMk cId="962198041" sldId="259"/>
            <ac:spMk id="35" creationId="{7628B0A1-40BA-382B-8263-05BDD6FBE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94C1-7EC7-40DC-84DB-F23A31E979C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1E29-6CC2-412C-B5BD-1702A350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B99-968D-5D10-757D-354E805A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9033"/>
            <a:ext cx="5829300" cy="271459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Engaging patients in diabetes management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E3BE2E-F43A-1884-7FB7-1708CD9D31B6}"/>
              </a:ext>
            </a:extLst>
          </p:cNvPr>
          <p:cNvSpPr/>
          <p:nvPr/>
        </p:nvSpPr>
        <p:spPr>
          <a:xfrm>
            <a:off x="75216" y="302980"/>
            <a:ext cx="6707563" cy="287272"/>
          </a:xfrm>
          <a:prstGeom prst="roundRect">
            <a:avLst/>
          </a:prstGeom>
          <a:solidFill>
            <a:srgbClr val="A729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Stages of patient engagement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0CDC8-116D-27B5-CFBC-E5F3411DC826}"/>
              </a:ext>
            </a:extLst>
          </p:cNvPr>
          <p:cNvSpPr txBox="1"/>
          <p:nvPr/>
        </p:nvSpPr>
        <p:spPr>
          <a:xfrm>
            <a:off x="31340" y="579371"/>
            <a:ext cx="698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 best support patients on their journey to engagement, it’s important to consider where they are currently.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C6ED49-5F20-D00E-AEF4-46DA418B313B}"/>
              </a:ext>
            </a:extLst>
          </p:cNvPr>
          <p:cNvSpPr/>
          <p:nvPr/>
        </p:nvSpPr>
        <p:spPr>
          <a:xfrm>
            <a:off x="85071" y="3498678"/>
            <a:ext cx="6707563" cy="277000"/>
          </a:xfrm>
          <a:prstGeom prst="roundRect">
            <a:avLst/>
          </a:prstGeom>
          <a:solidFill>
            <a:srgbClr val="3341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Methods for increasing patient engagement</a:t>
            </a:r>
          </a:p>
        </p:txBody>
      </p:sp>
      <p:pic>
        <p:nvPicPr>
          <p:cNvPr id="40" name="Graphic 39" descr="Pencil with solid fill">
            <a:extLst>
              <a:ext uri="{FF2B5EF4-FFF2-40B4-BE49-F238E27FC236}">
                <a16:creationId xmlns:a16="http://schemas.microsoft.com/office/drawing/2014/main" id="{DA676DD2-FAB5-3F3D-11D4-54E1D067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232" y="4217313"/>
            <a:ext cx="723965" cy="7239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941804-E1B7-4C04-BD4E-A50CD7585EDC}"/>
              </a:ext>
            </a:extLst>
          </p:cNvPr>
          <p:cNvSpPr txBox="1"/>
          <p:nvPr/>
        </p:nvSpPr>
        <p:spPr>
          <a:xfrm>
            <a:off x="3355062" y="4180046"/>
            <a:ext cx="341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Approximately 50% of people with type 2 diabetes have only superficial knowledge of the condition and its treatment. Without knowledge, engaging patients in lifelong self-management is unlikely.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31237-BCD5-7D60-CCB4-DC1D051DD6C7}"/>
              </a:ext>
            </a:extLst>
          </p:cNvPr>
          <p:cNvSpPr txBox="1"/>
          <p:nvPr/>
        </p:nvSpPr>
        <p:spPr>
          <a:xfrm>
            <a:off x="2597007" y="5015123"/>
            <a:ext cx="415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Diabetes management education could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ducational booklets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 group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follow-up telephone calls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associated with improved blood glucose and blood pressure levels.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2B7CA5-4632-44C7-887E-AA0FE0D2E69D}"/>
              </a:ext>
            </a:extLst>
          </p:cNvPr>
          <p:cNvSpPr txBox="1"/>
          <p:nvPr/>
        </p:nvSpPr>
        <p:spPr>
          <a:xfrm>
            <a:off x="1023591" y="6813155"/>
            <a:ext cx="566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Peer support improves confidence with diabetes management and self-management </a:t>
            </a:r>
            <a:r>
              <a:rPr lang="en-US" sz="1200" dirty="0" err="1"/>
              <a:t>behaviours</a:t>
            </a:r>
            <a:r>
              <a:rPr lang="en-US" sz="1200" dirty="0"/>
              <a:t>. Over time, it leads to improved blood glucose levels. Good peer support should be:</a:t>
            </a:r>
          </a:p>
        </p:txBody>
      </p:sp>
      <p:pic>
        <p:nvPicPr>
          <p:cNvPr id="58" name="Graphic 57" descr="Family with two children with solid fill">
            <a:extLst>
              <a:ext uri="{FF2B5EF4-FFF2-40B4-BE49-F238E27FC236}">
                <a16:creationId xmlns:a16="http://schemas.microsoft.com/office/drawing/2014/main" id="{3BE95173-783D-A31D-EA8C-A29F993F2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75" y="8761341"/>
            <a:ext cx="914400" cy="91440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6FC518-FD60-DF55-317B-03F7019DECE2}"/>
              </a:ext>
            </a:extLst>
          </p:cNvPr>
          <p:cNvSpPr/>
          <p:nvPr/>
        </p:nvSpPr>
        <p:spPr>
          <a:xfrm>
            <a:off x="85071" y="3829388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F14110B-E740-095F-48F6-171D88FDE009}"/>
              </a:ext>
            </a:extLst>
          </p:cNvPr>
          <p:cNvSpPr/>
          <p:nvPr/>
        </p:nvSpPr>
        <p:spPr>
          <a:xfrm>
            <a:off x="85071" y="6572228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Peer support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DB6AAA-1438-A4E6-E2E4-EA41A1FD957D}"/>
              </a:ext>
            </a:extLst>
          </p:cNvPr>
          <p:cNvSpPr/>
          <p:nvPr/>
        </p:nvSpPr>
        <p:spPr>
          <a:xfrm>
            <a:off x="75215" y="8522594"/>
            <a:ext cx="6707563" cy="277000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Family-based interventions</a:t>
            </a:r>
          </a:p>
        </p:txBody>
      </p:sp>
      <p:pic>
        <p:nvPicPr>
          <p:cNvPr id="65" name="Graphic 64" descr="Meeting with solid fill">
            <a:extLst>
              <a:ext uri="{FF2B5EF4-FFF2-40B4-BE49-F238E27FC236}">
                <a16:creationId xmlns:a16="http://schemas.microsoft.com/office/drawing/2014/main" id="{B7B2368B-779F-65F9-84B5-0EF98CA37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8" y="700786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6619E9-984A-2049-7578-6E3ABC89D8F6}"/>
              </a:ext>
            </a:extLst>
          </p:cNvPr>
          <p:cNvSpPr txBox="1"/>
          <p:nvPr/>
        </p:nvSpPr>
        <p:spPr>
          <a:xfrm>
            <a:off x="1047135" y="8738267"/>
            <a:ext cx="566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Friends and family have a large impact on lifestyle </a:t>
            </a:r>
            <a:r>
              <a:rPr lang="en-US" sz="1200" dirty="0" err="1"/>
              <a:t>behaviours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Family members often: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overestimate their loved one’s knowledge of diabetes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report not understanding the needs of their family member with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Including family members in diabetes education results in greater knowledge improvements and better patient outcomes.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F00FB-1ABE-BE1C-6A01-D3BFCA15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23" y="4160415"/>
            <a:ext cx="2216144" cy="2357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BE9AA-999C-D88C-B270-77228EE44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753" y="835308"/>
            <a:ext cx="6651025" cy="252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60BBD-BF9C-FEEF-3A08-A10E474C353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693" b="1808"/>
          <a:stretch/>
        </p:blipFill>
        <p:spPr>
          <a:xfrm>
            <a:off x="1128576" y="7409522"/>
            <a:ext cx="5458026" cy="1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40BE9-D232-862F-01EB-E89E3473B86C}"/>
              </a:ext>
            </a:extLst>
          </p:cNvPr>
          <p:cNvSpPr txBox="1">
            <a:spLocks/>
          </p:cNvSpPr>
          <p:nvPr/>
        </p:nvSpPr>
        <p:spPr>
          <a:xfrm>
            <a:off x="174176" y="96818"/>
            <a:ext cx="6509647" cy="71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637A84"/>
                </a:solidFill>
              </a:rPr>
              <a:t>Identifying diabetes distress in individuals with </a:t>
            </a:r>
          </a:p>
          <a:p>
            <a:pPr algn="ctr"/>
            <a:r>
              <a:rPr lang="en-US" sz="2400" b="1" dirty="0">
                <a:solidFill>
                  <a:srgbClr val="637A84"/>
                </a:solidFill>
              </a:rPr>
              <a:t>type 2 diabetes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C557-A906-FC13-884D-DC3DB2D42E23}"/>
              </a:ext>
            </a:extLst>
          </p:cNvPr>
          <p:cNvSpPr txBox="1"/>
          <p:nvPr/>
        </p:nvSpPr>
        <p:spPr>
          <a:xfrm>
            <a:off x="3059502" y="9505890"/>
            <a:ext cx="379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b="1" dirty="0">
                <a:solidFill>
                  <a:srgbClr val="A72906"/>
                </a:solidFill>
              </a:rPr>
              <a:t> </a:t>
            </a:r>
            <a:r>
              <a:rPr lang="en-GB" sz="1000" dirty="0"/>
              <a:t>T2-DDAS CORE scale developed by the </a:t>
            </a:r>
            <a:r>
              <a:rPr lang="en-GB" sz="1000" dirty="0" err="1"/>
              <a:t>Behavioral</a:t>
            </a:r>
            <a:r>
              <a:rPr lang="en-GB" sz="1000" dirty="0"/>
              <a:t> Diabetes Institute. Available at: https://diabetesdistress.org/dd-assess-score-4/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2CC94C-CA8C-65C7-F283-2827E4F3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4203"/>
              </p:ext>
            </p:extLst>
          </p:nvPr>
        </p:nvGraphicFramePr>
        <p:xfrm>
          <a:off x="384211" y="3401270"/>
          <a:ext cx="6509647" cy="4746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0181">
                  <a:extLst>
                    <a:ext uri="{9D8B030D-6E8A-4147-A177-3AD203B41FA5}">
                      <a16:colId xmlns:a16="http://schemas.microsoft.com/office/drawing/2014/main" val="2698563368"/>
                    </a:ext>
                  </a:extLst>
                </a:gridCol>
                <a:gridCol w="1259466">
                  <a:extLst>
                    <a:ext uri="{9D8B030D-6E8A-4147-A177-3AD203B41FA5}">
                      <a16:colId xmlns:a16="http://schemas.microsoft.com/office/drawing/2014/main" val="273230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rgbClr val="A7290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A72906"/>
                          </a:solidFill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I feel burned out by all of the attention and effort that diabetes demands of 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6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It bothers me that diabetes seems to control my life.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 am frustrated that even when I do what I am supposed to for my diabetes, it doesn’t seem to make a difference.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0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No matter how hard I try with my diabetes, it feels like it will never be good enough.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5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 am so tired of having to worry about diabetes all the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When it comes to my diabetes, I often feel like a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It depresses me when I realize that my diabetes will likely never go away.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Living with diabetes is overwhelming for 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73051"/>
                  </a:ext>
                </a:extLst>
              </a:tr>
              <a:tr h="49937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Total score (sum of all scores):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Average score </a:t>
                      </a:r>
                      <a:r>
                        <a:rPr lang="en-GB" sz="1200" dirty="0"/>
                        <a:t>(total score divided by 8):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___________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023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3D3EDE-A30E-7F5C-55FF-E24577DE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87957"/>
              </p:ext>
            </p:extLst>
          </p:nvPr>
        </p:nvGraphicFramePr>
        <p:xfrm>
          <a:off x="4039738" y="1458117"/>
          <a:ext cx="2644086" cy="194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4">
                  <a:extLst>
                    <a:ext uri="{9D8B030D-6E8A-4147-A177-3AD203B41FA5}">
                      <a16:colId xmlns:a16="http://schemas.microsoft.com/office/drawing/2014/main" val="296650165"/>
                    </a:ext>
                  </a:extLst>
                </a:gridCol>
                <a:gridCol w="671322">
                  <a:extLst>
                    <a:ext uri="{9D8B030D-6E8A-4147-A177-3AD203B41FA5}">
                      <a16:colId xmlns:a16="http://schemas.microsoft.com/office/drawing/2014/main" val="3370420679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0307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Not a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23299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small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29805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chemeClr val="bg1"/>
                          </a:solidFill>
                        </a:rPr>
                        <a:t>A moderate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68415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serious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61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6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4046"/>
                  </a:ext>
                </a:extLst>
              </a:tr>
              <a:tr h="32366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 very serious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29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29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30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C09BE3-6C28-24DD-8F81-A09442903F9A}"/>
              </a:ext>
            </a:extLst>
          </p:cNvPr>
          <p:cNvSpPr txBox="1"/>
          <p:nvPr/>
        </p:nvSpPr>
        <p:spPr>
          <a:xfrm>
            <a:off x="292999" y="1447781"/>
            <a:ext cx="374673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/>
              <a:t>Diabetes can be a challenging condition to live with. Some people living with diabetes experience distress. Understanding whether you are experiencing diabetes</a:t>
            </a:r>
          </a:p>
          <a:p>
            <a:r>
              <a:rPr lang="en-GB" sz="1250" dirty="0"/>
              <a:t>distress means you can seek out help if needed.</a:t>
            </a:r>
          </a:p>
          <a:p>
            <a:endParaRPr lang="en-GB" sz="1250" dirty="0"/>
          </a:p>
          <a:p>
            <a:r>
              <a:rPr lang="en-GB" sz="1250" dirty="0"/>
              <a:t>In the </a:t>
            </a:r>
            <a:r>
              <a:rPr lang="en-GB" sz="1250" b="1" u="sng" dirty="0"/>
              <a:t>past month</a:t>
            </a:r>
            <a:r>
              <a:rPr lang="en-GB" sz="1250" dirty="0"/>
              <a:t>, consider how much of a problem each of the following statements have been for you. Give each statement a score based on the score chart to the 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A3FA5-B70B-95D7-BBF1-B9A993C98D60}"/>
              </a:ext>
            </a:extLst>
          </p:cNvPr>
          <p:cNvSpPr txBox="1"/>
          <p:nvPr/>
        </p:nvSpPr>
        <p:spPr>
          <a:xfrm>
            <a:off x="543598" y="832671"/>
            <a:ext cx="577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A72906"/>
                </a:solidFill>
              </a:rPr>
              <a:t>Identifying the Core Level of Distress (T2-DDAS CORE)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A28F04F-3423-E3A1-1BC2-45FDE241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65890"/>
              </p:ext>
            </p:extLst>
          </p:nvPr>
        </p:nvGraphicFramePr>
        <p:xfrm>
          <a:off x="146498" y="8290560"/>
          <a:ext cx="280580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55">
                  <a:extLst>
                    <a:ext uri="{9D8B030D-6E8A-4147-A177-3AD203B41FA5}">
                      <a16:colId xmlns:a16="http://schemas.microsoft.com/office/drawing/2014/main" val="296650165"/>
                    </a:ext>
                  </a:extLst>
                </a:gridCol>
                <a:gridCol w="1806046">
                  <a:extLst>
                    <a:ext uri="{9D8B030D-6E8A-4147-A177-3AD203B41FA5}">
                      <a16:colId xmlns:a16="http://schemas.microsoft.com/office/drawing/2014/main" val="3370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Indication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&lt;2.0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Little or no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2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2.0–2.9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Moderate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7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8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≥3.0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High distress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684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C229AC-EF2B-9FEC-3B36-D5BEA571BBA9}"/>
              </a:ext>
            </a:extLst>
          </p:cNvPr>
          <p:cNvSpPr txBox="1"/>
          <p:nvPr/>
        </p:nvSpPr>
        <p:spPr>
          <a:xfrm>
            <a:off x="3194614" y="8487494"/>
            <a:ext cx="3516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Individuals with </a:t>
            </a:r>
            <a:r>
              <a:rPr lang="en-GB" sz="1400" b="1" dirty="0">
                <a:solidFill>
                  <a:srgbClr val="637A84"/>
                </a:solidFill>
              </a:rPr>
              <a:t>moderate</a:t>
            </a:r>
            <a:r>
              <a:rPr lang="en-GB" sz="1400" dirty="0"/>
              <a:t> or </a:t>
            </a:r>
            <a:r>
              <a:rPr lang="en-GB" sz="1400" b="1" dirty="0">
                <a:solidFill>
                  <a:srgbClr val="33414F"/>
                </a:solidFill>
              </a:rPr>
              <a:t>high distress </a:t>
            </a:r>
            <a:r>
              <a:rPr lang="en-GB" sz="1400" dirty="0"/>
              <a:t>should be offered support to manage their distress and referred to psychological support where available</a:t>
            </a:r>
          </a:p>
        </p:txBody>
      </p:sp>
    </p:spTree>
    <p:extLst>
      <p:ext uri="{BB962C8B-B14F-4D97-AF65-F5344CB8AC3E}">
        <p14:creationId xmlns:p14="http://schemas.microsoft.com/office/powerpoint/2010/main" val="3054863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5110</TotalTime>
  <Words>495</Words>
  <Application>Microsoft Office PowerPoint</Application>
  <PresentationFormat>A4 Paper (210x297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Engaging patients in diabetes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patients in diabetes management</dc:title>
  <dc:creator>Megan Widdows (IMP)</dc:creator>
  <cp:lastModifiedBy>Rhea Nicholls</cp:lastModifiedBy>
  <cp:revision>6</cp:revision>
  <dcterms:created xsi:type="dcterms:W3CDTF">2023-09-13T12:33:55Z</dcterms:created>
  <dcterms:modified xsi:type="dcterms:W3CDTF">2024-11-08T16:29:43Z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A9A4A96E-54DC-40C5-954C-FDA11AA71567</vt:lpwstr>
  </property>
  <property fmtid="{D5CDD505-2E9C-101B-9397-08002B2CF9AE}" pid="3" name="ArticulatePath">
    <vt:lpwstr>https://api.box.com/wopi/files/1313070572540/WOPIServiceId_TP_BOX_2/WOPIUserId_20559535872/eBook_Chapter 5_Resource_CB</vt:lpwstr>
  </property>
</Properties>
</file>