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0695707-0C9F-C954-691E-5A1C60CEA761}" name="Megan Widdows" initials="MW" userId="S::Megan.Widdows@intmedpress.com::086e2dea-5774-4932-8b35-30b96033e462" providerId="AD"/>
  <p188:author id="{8D72880D-D0BC-C1C6-80BB-A5FC8A7F7ECD}" name="Megan Widdows (IMP)" initials="MW(" userId="Megan Widdows (IMP)" providerId="None"/>
  <p188:author id="{73264124-4389-95D8-C624-5E240BE1E5F3}" name="Thevani Pillay (IMP)" initials="TP(" userId="S::Thevani.Pillay@intmedpress.com::1830715d-a21e-4135-a88a-8c522cd081d6" providerId="AD"/>
  <p188:author id="{81C07A68-7B9D-132C-941E-37328B78B05A}" name="Ruth Wills (IMP)" initials="RW(" userId="Ruth Wills (IMP)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877C"/>
    <a:srgbClr val="D1FFF6"/>
    <a:srgbClr val="EBF1B5"/>
    <a:srgbClr val="F9938B"/>
    <a:srgbClr val="FFD9EC"/>
    <a:srgbClr val="F52C27"/>
    <a:srgbClr val="F75753"/>
    <a:srgbClr val="EB4635"/>
    <a:srgbClr val="FF5D5D"/>
    <a:srgbClr val="A6B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275F10-F182-45ED-AEE6-C58456C46BBE}" v="18" dt="2024-11-08T13:43:20.8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25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hea Nicholls" userId="22498252814_tp_box_2" providerId="OAuth2" clId="{46275F10-F182-45ED-AEE6-C58456C46BBE}"/>
    <pc:docChg chg="custSel modSld">
      <pc:chgData name="Rhea Nicholls" userId="22498252814_tp_box_2" providerId="OAuth2" clId="{46275F10-F182-45ED-AEE6-C58456C46BBE}" dt="2024-11-08T13:48:41.450" v="61" actId="114"/>
      <pc:docMkLst>
        <pc:docMk/>
      </pc:docMkLst>
      <pc:sldChg chg="addSp delSp modSp mod">
        <pc:chgData name="Rhea Nicholls" userId="22498252814_tp_box_2" providerId="OAuth2" clId="{46275F10-F182-45ED-AEE6-C58456C46BBE}" dt="2024-11-08T13:48:41.450" v="61" actId="114"/>
        <pc:sldMkLst>
          <pc:docMk/>
          <pc:sldMk cId="964590596" sldId="261"/>
        </pc:sldMkLst>
        <pc:spChg chg="mod">
          <ac:chgData name="Rhea Nicholls" userId="22498252814_tp_box_2" providerId="OAuth2" clId="{46275F10-F182-45ED-AEE6-C58456C46BBE}" dt="2024-11-08T13:39:03.838" v="0"/>
          <ac:spMkLst>
            <pc:docMk/>
            <pc:sldMk cId="964590596" sldId="261"/>
            <ac:spMk id="26" creationId="{42ABD0BF-34E6-30D7-AA45-DBAB4A89E1FA}"/>
          </ac:spMkLst>
        </pc:spChg>
        <pc:spChg chg="mod">
          <ac:chgData name="Rhea Nicholls" userId="22498252814_tp_box_2" providerId="OAuth2" clId="{46275F10-F182-45ED-AEE6-C58456C46BBE}" dt="2024-11-08T13:45:17.297" v="59" actId="20577"/>
          <ac:spMkLst>
            <pc:docMk/>
            <pc:sldMk cId="964590596" sldId="261"/>
            <ac:spMk id="27" creationId="{4F623E00-1A26-9028-6E5A-A7021CAA1E31}"/>
          </ac:spMkLst>
        </pc:spChg>
        <pc:graphicFrameChg chg="add mod modGraphic">
          <ac:chgData name="Rhea Nicholls" userId="22498252814_tp_box_2" providerId="OAuth2" clId="{46275F10-F182-45ED-AEE6-C58456C46BBE}" dt="2024-11-08T13:48:41.450" v="61" actId="114"/>
          <ac:graphicFrameMkLst>
            <pc:docMk/>
            <pc:sldMk cId="964590596" sldId="261"/>
            <ac:graphicFrameMk id="13" creationId="{FE7C0AB4-908C-3E5C-8603-83F81EFD9E56}"/>
          </ac:graphicFrameMkLst>
        </pc:graphicFrameChg>
        <pc:picChg chg="del">
          <ac:chgData name="Rhea Nicholls" userId="22498252814_tp_box_2" providerId="OAuth2" clId="{46275F10-F182-45ED-AEE6-C58456C46BBE}" dt="2024-11-08T13:39:08.097" v="1" actId="478"/>
          <ac:picMkLst>
            <pc:docMk/>
            <pc:sldMk cId="964590596" sldId="261"/>
            <ac:picMk id="17" creationId="{D32FC88E-7607-3F49-C1C1-4A2056F74F1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87CD4-1CC0-4A82-83C9-2E8B3664352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EF5A-F740-408A-9DBC-1C974516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6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87CD4-1CC0-4A82-83C9-2E8B3664352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EF5A-F740-408A-9DBC-1C974516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1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87CD4-1CC0-4A82-83C9-2E8B3664352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EF5A-F740-408A-9DBC-1C974516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6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87CD4-1CC0-4A82-83C9-2E8B3664352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EF5A-F740-408A-9DBC-1C974516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6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87CD4-1CC0-4A82-83C9-2E8B3664352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EF5A-F740-408A-9DBC-1C974516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87CD4-1CC0-4A82-83C9-2E8B3664352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EF5A-F740-408A-9DBC-1C974516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7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87CD4-1CC0-4A82-83C9-2E8B3664352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EF5A-F740-408A-9DBC-1C974516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6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87CD4-1CC0-4A82-83C9-2E8B3664352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EF5A-F740-408A-9DBC-1C974516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7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87CD4-1CC0-4A82-83C9-2E8B3664352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EF5A-F740-408A-9DBC-1C974516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3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87CD4-1CC0-4A82-83C9-2E8B3664352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EF5A-F740-408A-9DBC-1C974516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1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87CD4-1CC0-4A82-83C9-2E8B3664352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EF5A-F740-408A-9DBC-1C974516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5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87CD4-1CC0-4A82-83C9-2E8B3664352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2EF5A-F740-408A-9DBC-1C974516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1133EB9-75F9-468D-9A99-DA261EC30AC8}"/>
              </a:ext>
            </a:extLst>
          </p:cNvPr>
          <p:cNvSpPr txBox="1"/>
          <p:nvPr/>
        </p:nvSpPr>
        <p:spPr>
          <a:xfrm>
            <a:off x="0" y="533029"/>
            <a:ext cx="6858000" cy="461665"/>
          </a:xfrm>
          <a:prstGeom prst="rect">
            <a:avLst/>
          </a:prstGeom>
          <a:solidFill>
            <a:srgbClr val="F4877C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Diabetes screening and diagnosis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209F5BD-4C66-9B8F-BDBA-3D0D5EF6B6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420"/>
          <a:stretch/>
        </p:blipFill>
        <p:spPr>
          <a:xfrm>
            <a:off x="0" y="11630603"/>
            <a:ext cx="3886200" cy="5454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592915C-F180-124F-CD1F-876901088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034983"/>
            <a:ext cx="6858000" cy="4464207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B5CF360-258A-34B6-1D56-8B7EAC560DEC}"/>
              </a:ext>
            </a:extLst>
          </p:cNvPr>
          <p:cNvSpPr/>
          <p:nvPr/>
        </p:nvSpPr>
        <p:spPr>
          <a:xfrm>
            <a:off x="411266" y="1163816"/>
            <a:ext cx="6007894" cy="1229339"/>
          </a:xfrm>
          <a:prstGeom prst="roundRect">
            <a:avLst/>
          </a:prstGeom>
          <a:solidFill>
            <a:srgbClr val="E1E5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2F5E9D-071B-904C-55D6-FECC61601BAE}"/>
              </a:ext>
            </a:extLst>
          </p:cNvPr>
          <p:cNvSpPr txBox="1"/>
          <p:nvPr/>
        </p:nvSpPr>
        <p:spPr>
          <a:xfrm>
            <a:off x="552782" y="1257556"/>
            <a:ext cx="5893952" cy="1004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is For Office"/>
                <a:ea typeface="SimSun" panose="02010600030101010101" pitchFamily="2" charset="-122"/>
                <a:cs typeface="Times New Roman" panose="02020603050405020304" pitchFamily="18" charset="0"/>
              </a:rPr>
              <a:t>Screening for hyperglycaemia can help to identify people who are at risk for preventable diabetes complications so that earlier treatment can be offered. Early diagnosis and treatment of type 2 diabetes are associated with improved life expectancy and quality of life. 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744F13D-7E93-F45E-0521-3D410ADAC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3129" y="2555032"/>
            <a:ext cx="4451742" cy="4318074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E730E0D-FFB3-8EBA-0C93-9AC74EDFFC3B}"/>
              </a:ext>
            </a:extLst>
          </p:cNvPr>
          <p:cNvSpPr/>
          <p:nvPr/>
        </p:nvSpPr>
        <p:spPr>
          <a:xfrm>
            <a:off x="411266" y="7109569"/>
            <a:ext cx="6007894" cy="777106"/>
          </a:xfrm>
          <a:prstGeom prst="roundRect">
            <a:avLst/>
          </a:prstGeom>
          <a:solidFill>
            <a:srgbClr val="E1E5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 tests are available to support a diagnosis of diabetes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24369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1534</TotalTime>
  <Words>57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Apis For Office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Thevani Pillay (IMP)</dc:creator>
  <cp:lastModifiedBy>Rhea Nicholls</cp:lastModifiedBy>
  <cp:revision>4</cp:revision>
  <dcterms:created xsi:type="dcterms:W3CDTF">2023-05-08T06:38:31Z</dcterms:created>
  <dcterms:modified xsi:type="dcterms:W3CDTF">2024-11-11T08:15:19Z</dcterms:modified>
</cp:coreProperties>
</file>