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1" r:id="rId3"/>
    <p:sldId id="262" r:id="rId4"/>
    <p:sldId id="263" r:id="rId5"/>
    <p:sldId id="264" r:id="rId6"/>
    <p:sldId id="259"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8DDD21-2C45-3985-CC29-25E5A708D4A9}" name="Claire Barnard (IMP)" initials="CB(" userId="S::Claire.Barnard@intmedpress.com::c026002d-e6e4-46b5-b11c-f65a5f7a4c17" providerId="AD"/>
  <p188:author id="{81C07A68-7B9D-132C-941E-37328B78B05A}" name="Ruth Wills (IMP)" initials="RW(" userId="Ruth Wills (IMP)"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7364"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notesViewPr>
    <p:cSldViewPr snapToGrid="0">
      <p:cViewPr varScale="1">
        <p:scale>
          <a:sx n="120" d="100"/>
          <a:sy n="120" d="100"/>
        </p:scale>
        <p:origin x="50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558986711_tp_box_2" providerId="OAuth2" clId="{8B7D04A1-FA16-4FE2-98A4-34CEB0B8132A}"/>
    <pc:docChg chg="custSel modSld">
      <pc:chgData name="" userId="20558986711_tp_box_2" providerId="OAuth2" clId="{8B7D04A1-FA16-4FE2-98A4-34CEB0B8132A}" dt="2024-04-10T09:29:42.155" v="7" actId="400"/>
      <pc:docMkLst>
        <pc:docMk/>
      </pc:docMkLst>
      <pc:sldChg chg="delSp mod">
        <pc:chgData name="" userId="20558986711_tp_box_2" providerId="OAuth2" clId="{8B7D04A1-FA16-4FE2-98A4-34CEB0B8132A}" dt="2024-04-10T09:29:32.377" v="1" actId="478"/>
        <pc:sldMkLst>
          <pc:docMk/>
          <pc:sldMk cId="3070901013" sldId="260"/>
        </pc:sldMkLst>
        <pc:cxnChg chg="del">
          <ac:chgData name="" userId="20558986711_tp_box_2" providerId="OAuth2" clId="{8B7D04A1-FA16-4FE2-98A4-34CEB0B8132A}" dt="2024-04-10T09:29:30.947" v="0" actId="478"/>
          <ac:cxnSpMkLst>
            <pc:docMk/>
            <pc:sldMk cId="3070901013" sldId="260"/>
            <ac:cxnSpMk id="10" creationId="{08EC3BE5-2764-CDC9-CE35-8697FE6C30ED}"/>
          </ac:cxnSpMkLst>
        </pc:cxnChg>
        <pc:cxnChg chg="del">
          <ac:chgData name="" userId="20558986711_tp_box_2" providerId="OAuth2" clId="{8B7D04A1-FA16-4FE2-98A4-34CEB0B8132A}" dt="2024-04-10T09:29:32.377" v="1" actId="478"/>
          <ac:cxnSpMkLst>
            <pc:docMk/>
            <pc:sldMk cId="3070901013" sldId="260"/>
            <ac:cxnSpMk id="14" creationId="{EF51E35A-3ECA-2BD5-B8F7-22CD10CD44E4}"/>
          </ac:cxnSpMkLst>
        </pc:cxnChg>
      </pc:sldChg>
      <pc:sldChg chg="modSp mod">
        <pc:chgData name="" userId="20558986711_tp_box_2" providerId="OAuth2" clId="{8B7D04A1-FA16-4FE2-98A4-34CEB0B8132A}" dt="2024-04-10T09:29:42.155" v="7" actId="400"/>
        <pc:sldMkLst>
          <pc:docMk/>
          <pc:sldMk cId="141718038" sldId="261"/>
        </pc:sldMkLst>
        <pc:spChg chg="mod">
          <ac:chgData name="" userId="20558986711_tp_box_2" providerId="OAuth2" clId="{8B7D04A1-FA16-4FE2-98A4-34CEB0B8132A}" dt="2024-04-10T09:29:42.155" v="7" actId="400"/>
          <ac:spMkLst>
            <pc:docMk/>
            <pc:sldMk cId="141718038" sldId="261"/>
            <ac:spMk id="3" creationId="{8B7B8F8A-F951-43E8-E3A5-C29A70044905}"/>
          </ac:spMkLst>
        </pc:spChg>
      </pc:sldChg>
    </pc:docChg>
  </pc:docChgLst>
  <pc:docChgLst>
    <pc:chgData userId="20558986711_tp_box_2" providerId="OAuth2" clId="{AEDA9F38-72FF-4908-A9A6-96D0B3302787}"/>
    <pc:docChg chg="modSld">
      <pc:chgData name="" userId="20558986711_tp_box_2" providerId="OAuth2" clId="{AEDA9F38-72FF-4908-A9A6-96D0B3302787}" dt="2024-04-10T09:27:45.900" v="13" actId="400"/>
      <pc:docMkLst>
        <pc:docMk/>
      </pc:docMkLst>
      <pc:sldChg chg="addSp modSp mod">
        <pc:chgData name="" userId="20558986711_tp_box_2" providerId="OAuth2" clId="{AEDA9F38-72FF-4908-A9A6-96D0B3302787}" dt="2024-04-10T09:25:52.688" v="5" actId="1582"/>
        <pc:sldMkLst>
          <pc:docMk/>
          <pc:sldMk cId="3070901013" sldId="260"/>
        </pc:sldMkLst>
        <pc:cxnChg chg="add mod">
          <ac:chgData name="" userId="20558986711_tp_box_2" providerId="OAuth2" clId="{AEDA9F38-72FF-4908-A9A6-96D0B3302787}" dt="2024-04-10T09:25:34.440" v="2" actId="1582"/>
          <ac:cxnSpMkLst>
            <pc:docMk/>
            <pc:sldMk cId="3070901013" sldId="260"/>
            <ac:cxnSpMk id="10" creationId="{08EC3BE5-2764-CDC9-CE35-8697FE6C30ED}"/>
          </ac:cxnSpMkLst>
        </pc:cxnChg>
        <pc:cxnChg chg="add mod">
          <ac:chgData name="" userId="20558986711_tp_box_2" providerId="OAuth2" clId="{AEDA9F38-72FF-4908-A9A6-96D0B3302787}" dt="2024-04-10T09:25:52.688" v="5" actId="1582"/>
          <ac:cxnSpMkLst>
            <pc:docMk/>
            <pc:sldMk cId="3070901013" sldId="260"/>
            <ac:cxnSpMk id="14" creationId="{EF51E35A-3ECA-2BD5-B8F7-22CD10CD44E4}"/>
          </ac:cxnSpMkLst>
        </pc:cxnChg>
      </pc:sldChg>
      <pc:sldChg chg="modSp mod">
        <pc:chgData name="" userId="20558986711_tp_box_2" providerId="OAuth2" clId="{AEDA9F38-72FF-4908-A9A6-96D0B3302787}" dt="2024-04-10T09:27:45.900" v="13" actId="400"/>
        <pc:sldMkLst>
          <pc:docMk/>
          <pc:sldMk cId="141718038" sldId="261"/>
        </pc:sldMkLst>
        <pc:spChg chg="mod">
          <ac:chgData name="" userId="20558986711_tp_box_2" providerId="OAuth2" clId="{AEDA9F38-72FF-4908-A9A6-96D0B3302787}" dt="2024-04-10T09:27:45.900" v="13" actId="400"/>
          <ac:spMkLst>
            <pc:docMk/>
            <pc:sldMk cId="141718038" sldId="261"/>
            <ac:spMk id="3" creationId="{8B7B8F8A-F951-43E8-E3A5-C29A70044905}"/>
          </ac:spMkLst>
        </pc:spChg>
        <pc:spChg chg="mod">
          <ac:chgData name="" userId="20558986711_tp_box_2" providerId="OAuth2" clId="{AEDA9F38-72FF-4908-A9A6-96D0B3302787}" dt="2024-04-10T09:27:24.703" v="6" actId="207"/>
          <ac:spMkLst>
            <pc:docMk/>
            <pc:sldMk cId="141718038" sldId="261"/>
            <ac:spMk id="15" creationId="{E0EAACE6-0A13-341D-D55D-0E82A5BD5FD3}"/>
          </ac:spMkLst>
        </pc:spChg>
      </pc:sldChg>
    </pc:docChg>
  </pc:docChgLst>
  <pc:docChgLst>
    <pc:chgData name="Tim Wale" userId="212603772_tp_box_2" providerId="OAuth2" clId="{8FBFD2AD-1169-4130-9D88-A0C9A2A2650A}"/>
    <pc:docChg chg="delSld">
      <pc:chgData name="Tim Wale" userId="212603772_tp_box_2" providerId="OAuth2" clId="{8FBFD2AD-1169-4130-9D88-A0C9A2A2650A}" dt="2024-11-15T12:28:43.319" v="0" actId="47"/>
      <pc:docMkLst>
        <pc:docMk/>
      </pc:docMkLst>
      <pc:sldChg chg="del">
        <pc:chgData name="Tim Wale" userId="212603772_tp_box_2" providerId="OAuth2" clId="{8FBFD2AD-1169-4130-9D88-A0C9A2A2650A}" dt="2024-11-15T12:28:43.319" v="0" actId="47"/>
        <pc:sldMkLst>
          <pc:docMk/>
          <pc:sldMk cId="2251081953"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0A427-3F2D-4821-9234-ED0B34F6FDA7}"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0024D-AE69-4E56-9BCC-6A86F92F3FD3}" type="slidenum">
              <a:rPr lang="en-US" smtClean="0"/>
              <a:t>‹#›</a:t>
            </a:fld>
            <a:endParaRPr lang="en-US"/>
          </a:p>
        </p:txBody>
      </p:sp>
    </p:spTree>
    <p:extLst>
      <p:ext uri="{BB962C8B-B14F-4D97-AF65-F5344CB8AC3E}">
        <p14:creationId xmlns:p14="http://schemas.microsoft.com/office/powerpoint/2010/main" val="30686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5C57-63E0-56DE-9C81-6808ACEF9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999F2-8E85-5F02-67D2-556B7374D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307CA-9568-28A6-2248-A8BFD8B4E94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ABD7A15-2509-F7BE-0237-6B36F39C5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02084-C19B-A973-EB68-EFCD569FBDB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26180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C2A-625D-899F-6389-13545BA7CD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5ADB1-F0F2-470A-0DD6-AE2F518D3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968FE-8298-B6AA-4423-B5548FBB2FF0}"/>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BFFDCE31-EA54-0A68-E13A-C32C00047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500B1-FC58-AA46-8214-F40B1FEB2DD7}"/>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376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11876-9DFA-5213-12AD-09DF023DA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838C77-68AE-B817-75EE-45EDF2298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446C9-AC41-2E89-21EB-ECD886706B0C}"/>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66C2B4EB-C684-C1EB-D9F9-34198A0D9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409A-61D4-E82E-BC02-F55F41414B2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5579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337E-D13F-6845-87F4-7F980306215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8A335D-3E2F-76BB-F7A2-BBAED282101C}"/>
              </a:ext>
            </a:extLst>
          </p:cNvPr>
          <p:cNvSpPr>
            <a:spLocks noGrp="1"/>
          </p:cNvSpPr>
          <p:nvPr>
            <p:ph idx="1"/>
          </p:nvPr>
        </p:nvSpPr>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C87D49-4C78-4F8B-66D5-E4519FF42DF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A3690359-FB2B-6E82-0A95-11DE13ECF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9F3F1-7879-8258-B40E-691627F9A87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41104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F712-8570-8DA8-9DFF-A9CADE6F0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765CF-94AB-11DE-345C-D0E252AF1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08F7B-9BD4-EA5C-9C2C-3489D5AE7273}"/>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9347D84D-BDDB-F3C1-DB6C-3D2AE0997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4781-563D-DAB3-27FC-EECC2D3C54A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15052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8C49-D8D1-AE36-B03B-27FF3FEE5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9C5C6-942C-ADA3-1832-132042202156}"/>
              </a:ext>
            </a:extLst>
          </p:cNvPr>
          <p:cNvSpPr>
            <a:spLocks noGrp="1"/>
          </p:cNvSpPr>
          <p:nvPr>
            <p:ph sz="half" idx="1"/>
          </p:nvPr>
        </p:nvSpPr>
        <p:spPr>
          <a:xfrm>
            <a:off x="838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055811-868F-4706-900E-D63B531CB840}"/>
              </a:ext>
            </a:extLst>
          </p:cNvPr>
          <p:cNvSpPr>
            <a:spLocks noGrp="1"/>
          </p:cNvSpPr>
          <p:nvPr>
            <p:ph sz="half" idx="2"/>
          </p:nvPr>
        </p:nvSpPr>
        <p:spPr>
          <a:xfrm>
            <a:off x="6172200"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C7CF08E-A275-A3D8-FEA5-7282A2CBB64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1CDF9269-E99A-9B28-93F7-FF3B93DA4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45F84-47A3-9173-5D78-A20C676F6ABB}"/>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52355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8420-DA49-8AD7-510F-6D2511FB6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E3A8F-CB55-40B6-4826-9FFB4A5EE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3FDCB-0A02-315C-508A-9B5D3B58C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74D15-754E-EC09-6DDD-347629319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1F264-817A-8EA1-13C5-9F4F00CB8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A84BEC-1AA9-7BB5-AF27-79E0154DA53F}"/>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8" name="Footer Placeholder 7">
            <a:extLst>
              <a:ext uri="{FF2B5EF4-FFF2-40B4-BE49-F238E27FC236}">
                <a16:creationId xmlns:a16="http://schemas.microsoft.com/office/drawing/2014/main" id="{4596A43F-D483-B3B4-566A-8F50F1B49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EE930-DA5B-8CE3-5CED-784C5928C09A}"/>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8120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AB5A-3F30-842F-1A80-63FD23A838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616A02-1789-C067-1D17-D7DCF4E0186D}"/>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4" name="Footer Placeholder 3">
            <a:extLst>
              <a:ext uri="{FF2B5EF4-FFF2-40B4-BE49-F238E27FC236}">
                <a16:creationId xmlns:a16="http://schemas.microsoft.com/office/drawing/2014/main" id="{409CF770-D969-E99B-71BE-55BDE671D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40BA2-00D3-0BAB-FCF2-1BA5DB97D054}"/>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135493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D860D-8ECF-C016-32A9-450F583910D7}"/>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3" name="Footer Placeholder 2">
            <a:extLst>
              <a:ext uri="{FF2B5EF4-FFF2-40B4-BE49-F238E27FC236}">
                <a16:creationId xmlns:a16="http://schemas.microsoft.com/office/drawing/2014/main" id="{12B30619-6E95-8321-FD36-9AAD5339F5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463D7-DF4B-3DBA-1FB3-E5A00E51A89E}"/>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05717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BEB8-01A0-4672-B937-F0B51834B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9ADDE-5B6E-5F76-A8AC-17D453F872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E76E7-3AAD-1AAA-B301-2428258FF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000EE-4574-CB97-643E-BC58EC677892}"/>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07B1992B-C4BA-239A-F32E-A53240679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C779B-9A02-7C03-B90D-B3CE4E9A68F3}"/>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266662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E1E-562A-B8CA-8E93-58BA4770D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25F3E-4695-B72E-4A7A-CFBE2774A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747489-34A5-EF29-94EE-D41F169C9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F80E6-7498-D109-8B4A-94B388581A49}"/>
              </a:ext>
            </a:extLst>
          </p:cNvPr>
          <p:cNvSpPr>
            <a:spLocks noGrp="1"/>
          </p:cNvSpPr>
          <p:nvPr>
            <p:ph type="dt" sz="half" idx="10"/>
          </p:nvPr>
        </p:nvSpPr>
        <p:spPr/>
        <p:txBody>
          <a:bodyPr/>
          <a:lstStyle/>
          <a:p>
            <a:fld id="{79AA09C8-F4AC-42F2-BE36-BDC8EFAD6D4A}" type="datetimeFigureOut">
              <a:rPr lang="en-US" smtClean="0"/>
              <a:t>11/15/2024</a:t>
            </a:fld>
            <a:endParaRPr lang="en-US"/>
          </a:p>
        </p:txBody>
      </p:sp>
      <p:sp>
        <p:nvSpPr>
          <p:cNvPr id="6" name="Footer Placeholder 5">
            <a:extLst>
              <a:ext uri="{FF2B5EF4-FFF2-40B4-BE49-F238E27FC236}">
                <a16:creationId xmlns:a16="http://schemas.microsoft.com/office/drawing/2014/main" id="{8B268714-1216-9779-147A-09DB6978B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EEC6C-9EFA-CD8E-036E-15A81647BFFF}"/>
              </a:ext>
            </a:extLst>
          </p:cNvPr>
          <p:cNvSpPr>
            <a:spLocks noGrp="1"/>
          </p:cNvSpPr>
          <p:nvPr>
            <p:ph type="sldNum" sz="quarter" idx="12"/>
          </p:nvPr>
        </p:nvSpPr>
        <p:spPr/>
        <p:txBody>
          <a:bodyPr/>
          <a:lstStyle/>
          <a:p>
            <a:fld id="{F16A50F5-B669-43A7-9559-259357659EF6}" type="slidenum">
              <a:rPr lang="en-US" smtClean="0"/>
              <a:t>‹#›</a:t>
            </a:fld>
            <a:endParaRPr lang="en-US"/>
          </a:p>
        </p:txBody>
      </p:sp>
    </p:spTree>
    <p:extLst>
      <p:ext uri="{BB962C8B-B14F-4D97-AF65-F5344CB8AC3E}">
        <p14:creationId xmlns:p14="http://schemas.microsoft.com/office/powerpoint/2010/main" val="349365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0042-8E39-C8EC-3E90-8934ED2B5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8F01E-A0F9-3187-C744-1D3F5D8B0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2B9B4-AC5E-9957-07D4-A9D44676E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A09C8-F4AC-42F2-BE36-BDC8EFAD6D4A}" type="datetimeFigureOut">
              <a:rPr lang="en-US" smtClean="0"/>
              <a:t>11/15/2024</a:t>
            </a:fld>
            <a:endParaRPr lang="en-US"/>
          </a:p>
        </p:txBody>
      </p:sp>
      <p:sp>
        <p:nvSpPr>
          <p:cNvPr id="5" name="Footer Placeholder 4">
            <a:extLst>
              <a:ext uri="{FF2B5EF4-FFF2-40B4-BE49-F238E27FC236}">
                <a16:creationId xmlns:a16="http://schemas.microsoft.com/office/drawing/2014/main" id="{8C2C9868-FEED-741C-7A5E-53746296F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A5A91B-BA92-DF55-0402-FA1E3D9E4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50F5-B669-43A7-9559-259357659EF6}" type="slidenum">
              <a:rPr lang="en-US" smtClean="0"/>
              <a:t>‹#›</a:t>
            </a:fld>
            <a:endParaRPr lang="en-US"/>
          </a:p>
        </p:txBody>
      </p:sp>
    </p:spTree>
    <p:extLst>
      <p:ext uri="{BB962C8B-B14F-4D97-AF65-F5344CB8AC3E}">
        <p14:creationId xmlns:p14="http://schemas.microsoft.com/office/powerpoint/2010/main" val="3098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dirty="0"/>
              <a:t>Imani</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36539"/>
            <a:ext cx="6185452" cy="4351338"/>
          </a:xfrm>
        </p:spPr>
        <p:txBody>
          <a:bodyPr>
            <a:noAutofit/>
          </a:bodyPr>
          <a:lstStyle/>
          <a:p>
            <a:r>
              <a:rPr lang="en-US" sz="1400" dirty="0"/>
              <a:t>64-year-old man with type 2 diabetes, diagnosed 3 years prior</a:t>
            </a:r>
          </a:p>
          <a:p>
            <a:r>
              <a:rPr lang="en-US" sz="1400" dirty="0"/>
              <a:t>Works in an office job, hoping to retire in the next 12 months</a:t>
            </a:r>
          </a:p>
          <a:p>
            <a:r>
              <a:rPr lang="en-US" sz="1400" dirty="0"/>
              <a:t>Married with four adult children, who are no longer living at home</a:t>
            </a:r>
          </a:p>
          <a:p>
            <a:r>
              <a:rPr lang="en-US" sz="1400" dirty="0"/>
              <a:t>Attends clinic for his diabetes review. At his past 2 reviews (3 and 6 months ago), Imani’s blood glucose has been well managed. </a:t>
            </a:r>
          </a:p>
          <a:p>
            <a:r>
              <a:rPr lang="en-US" sz="1400" dirty="0"/>
              <a:t>Imani reports a recent reduction in activity levels and an increase in snacking as he works fewer hours ahead of his retirement. His weight has increased from 102 kg to 108 kg (+6 kg) since his previous appointment. </a:t>
            </a:r>
          </a:p>
          <a:p>
            <a:r>
              <a:rPr lang="en-US" sz="1400" dirty="0"/>
              <a:t>Family history</a:t>
            </a:r>
          </a:p>
          <a:p>
            <a:pPr lvl="1"/>
            <a:r>
              <a:rPr lang="en-US" sz="1200" dirty="0"/>
              <a:t>Father died of MI aged 70</a:t>
            </a:r>
          </a:p>
          <a:p>
            <a:r>
              <a:rPr lang="en-US" sz="1400" dirty="0"/>
              <a:t>Personal medical history:</a:t>
            </a:r>
          </a:p>
          <a:p>
            <a:pPr lvl="1"/>
            <a:r>
              <a:rPr lang="en-US" sz="1200" dirty="0"/>
              <a:t>Struggled with weight since children left home 8 years ago  </a:t>
            </a:r>
          </a:p>
          <a:p>
            <a:pPr lvl="1"/>
            <a:r>
              <a:rPr lang="en-US" sz="1200" dirty="0"/>
              <a:t>Current smoker, 1 pack per day</a:t>
            </a:r>
          </a:p>
          <a:p>
            <a:pPr lvl="1"/>
            <a:r>
              <a:rPr lang="en-US" sz="1200" dirty="0"/>
              <a:t>Reports poor sleep</a:t>
            </a:r>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625620" rtl="0" eaLnBrk="1" fontAlgn="auto" latinLnBrk="0" hangingPunct="1">
              <a:lnSpc>
                <a:spcPct val="100000"/>
              </a:lnSpc>
              <a:spcBef>
                <a:spcPts val="1600"/>
              </a:spcBef>
              <a:spcAft>
                <a:spcPts val="0"/>
              </a:spcAft>
              <a:buClr>
                <a:srgbClr val="662483"/>
              </a:buClr>
              <a:buSzTx/>
              <a:buFont typeface="Arial" panose="020B0604020202020204" pitchFamily="34" charset="0"/>
              <a:buNone/>
              <a:tabLst>
                <a:tab pos="3657646"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FPG: 7.2 mmol/l (130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HbA1c: 7.4% (57 mmol/mol)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2.9 mmol/l (112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1.3 mmol/l (50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1.7 mmol/l (151mg/dl)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136/79 mmHg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 107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181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108 kg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33.0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5214731"/>
            <a:ext cx="5658853" cy="1541216"/>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34" rtl="0" eaLnBrk="1" fontAlgn="auto" latinLnBrk="0" hangingPunct="1">
              <a:lnSpc>
                <a:spcPct val="100000"/>
              </a:lnSpc>
              <a:spcBef>
                <a:spcPts val="1200"/>
              </a:spcBef>
              <a:spcAft>
                <a:spcPts val="0"/>
              </a:spcAft>
              <a:buClr>
                <a:srgbClr val="662483"/>
              </a:buClr>
              <a:buSzTx/>
              <a:buFontTx/>
              <a:buNone/>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Current medication and targets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Metformin 2000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Gliclazide 160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Calibri"/>
                <a:ea typeface="+mn-ea"/>
                <a:cs typeface="+mn-cs"/>
              </a:rPr>
              <a:t>Glycaemic</a:t>
            </a:r>
            <a:r>
              <a:rPr kumimoji="0" lang="en-US" sz="1800" b="0" i="0" u="none" strike="noStrike" kern="1200" cap="none" spc="0" normalizeH="0" baseline="0" noProof="0" dirty="0">
                <a:ln>
                  <a:noFill/>
                </a:ln>
                <a:solidFill>
                  <a:srgbClr val="000000"/>
                </a:solidFill>
                <a:effectLst/>
                <a:uLnTx/>
                <a:uFillTx/>
                <a:latin typeface="Calibri"/>
                <a:ea typeface="+mn-ea"/>
                <a:cs typeface="+mn-cs"/>
              </a:rPr>
              <a:t> target: FPG &lt;7.0 mmol/l </a:t>
            </a:r>
          </a:p>
        </p:txBody>
      </p:sp>
    </p:spTree>
    <p:custDataLst>
      <p:tags r:id="rId1"/>
    </p:custDataLst>
    <p:extLst>
      <p:ext uri="{BB962C8B-B14F-4D97-AF65-F5344CB8AC3E}">
        <p14:creationId xmlns:p14="http://schemas.microsoft.com/office/powerpoint/2010/main" val="28109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F61A-1A9F-325C-48BD-8D1CC0A4D676}"/>
              </a:ext>
            </a:extLst>
          </p:cNvPr>
          <p:cNvSpPr>
            <a:spLocks noGrp="1"/>
          </p:cNvSpPr>
          <p:nvPr>
            <p:ph type="title"/>
          </p:nvPr>
        </p:nvSpPr>
        <p:spPr/>
        <p:txBody>
          <a:bodyPr/>
          <a:lstStyle/>
          <a:p>
            <a:r>
              <a:rPr lang="en-US" dirty="0"/>
              <a:t>Dietary modification</a:t>
            </a:r>
          </a:p>
        </p:txBody>
      </p:sp>
      <p:sp>
        <p:nvSpPr>
          <p:cNvPr id="3" name="Content Placeholder 2">
            <a:extLst>
              <a:ext uri="{FF2B5EF4-FFF2-40B4-BE49-F238E27FC236}">
                <a16:creationId xmlns:a16="http://schemas.microsoft.com/office/drawing/2014/main" id="{8B7B8F8A-F951-43E8-E3A5-C29A70044905}"/>
              </a:ext>
            </a:extLst>
          </p:cNvPr>
          <p:cNvSpPr>
            <a:spLocks noGrp="1"/>
          </p:cNvSpPr>
          <p:nvPr>
            <p:ph idx="1"/>
          </p:nvPr>
        </p:nvSpPr>
        <p:spPr>
          <a:xfrm>
            <a:off x="651188" y="1825625"/>
            <a:ext cx="10702612" cy="879997"/>
          </a:xfrm>
        </p:spPr>
        <p:txBody>
          <a:bodyPr/>
          <a:lstStyle/>
          <a:p>
            <a:pPr marL="0" indent="0">
              <a:buNone/>
            </a:pPr>
            <a:r>
              <a:rPr lang="en-US" dirty="0"/>
              <a:t>Q1.</a:t>
            </a:r>
            <a:r>
              <a:rPr lang="en-US" dirty="0">
                <a:solidFill>
                  <a:srgbClr val="FF0000"/>
                </a:solidFill>
              </a:rPr>
              <a:t> </a:t>
            </a:r>
            <a:r>
              <a:rPr lang="en-US" dirty="0"/>
              <a:t>Imani mentions that his diet worsened when his children left home. He is concerned about his weight and meets the WHO definition for obesity. He and his wife now snack more often and regularly consume sugar-sweetened drinks. What dietary recommendations would you make?</a:t>
            </a:r>
          </a:p>
        </p:txBody>
      </p:sp>
      <p:sp>
        <p:nvSpPr>
          <p:cNvPr id="4" name="Speech Bubble: Rectangle 3">
            <a:extLst>
              <a:ext uri="{FF2B5EF4-FFF2-40B4-BE49-F238E27FC236}">
                <a16:creationId xmlns:a16="http://schemas.microsoft.com/office/drawing/2014/main" id="{D27BCAAF-8DC6-6CC1-A3E9-9A8270445A3F}"/>
              </a:ext>
            </a:extLst>
          </p:cNvPr>
          <p:cNvSpPr/>
          <p:nvPr/>
        </p:nvSpPr>
        <p:spPr>
          <a:xfrm>
            <a:off x="651188" y="4590178"/>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Although Imani is close to achieving his glycaemic target, he mentions his diet worsening and meets the criteria for obesity so should be offered support with weight management. Go back and try again.</a:t>
            </a:r>
          </a:p>
        </p:txBody>
      </p:sp>
      <p:sp>
        <p:nvSpPr>
          <p:cNvPr id="5" name="Speech Bubble: Rectangle 4">
            <a:extLst>
              <a:ext uri="{FF2B5EF4-FFF2-40B4-BE49-F238E27FC236}">
                <a16:creationId xmlns:a16="http://schemas.microsoft.com/office/drawing/2014/main" id="{35A10C5D-DAE2-9AE7-6FB8-7C3DF85EB5C0}"/>
              </a:ext>
            </a:extLst>
          </p:cNvPr>
          <p:cNvSpPr/>
          <p:nvPr/>
        </p:nvSpPr>
        <p:spPr>
          <a:xfrm>
            <a:off x="3454100" y="4590178"/>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Imani should be reminded or informed of the benefits of even modest weight loss and supported to achieve this. Data suggest personalised, achievable goals are associated with better long-term outcomes. Continue to the next question. </a:t>
            </a:r>
          </a:p>
        </p:txBody>
      </p:sp>
      <p:sp>
        <p:nvSpPr>
          <p:cNvPr id="6" name="Speech Bubble: Rectangle 5">
            <a:extLst>
              <a:ext uri="{FF2B5EF4-FFF2-40B4-BE49-F238E27FC236}">
                <a16:creationId xmlns:a16="http://schemas.microsoft.com/office/drawing/2014/main" id="{8E79D2EF-CD68-F16C-3B2C-6413AB0E4EA8}"/>
              </a:ext>
            </a:extLst>
          </p:cNvPr>
          <p:cNvSpPr/>
          <p:nvPr/>
        </p:nvSpPr>
        <p:spPr>
          <a:xfrm>
            <a:off x="6257012" y="4590177"/>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Although Imani should be reminded or informed of the benefits of even modest weight loss and supported to achieve this, data suggest personalised, achievable goals are associated with better long-term outcomes. Go back and try again.</a:t>
            </a:r>
          </a:p>
        </p:txBody>
      </p:sp>
      <p:sp>
        <p:nvSpPr>
          <p:cNvPr id="7" name="Speech Bubble: Rectangle 6">
            <a:extLst>
              <a:ext uri="{FF2B5EF4-FFF2-40B4-BE49-F238E27FC236}">
                <a16:creationId xmlns:a16="http://schemas.microsoft.com/office/drawing/2014/main" id="{7CC307C9-B1B2-8FD0-D116-197B7379EC81}"/>
              </a:ext>
            </a:extLst>
          </p:cNvPr>
          <p:cNvSpPr/>
          <p:nvPr/>
        </p:nvSpPr>
        <p:spPr>
          <a:xfrm>
            <a:off x="9059921" y="4590173"/>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Imani should be encouraged to stop drinking sugar-sweetened drinks but he is likely to also need further support with his diet. Go back and try again.</a:t>
            </a:r>
          </a:p>
        </p:txBody>
      </p:sp>
      <p:sp>
        <p:nvSpPr>
          <p:cNvPr id="9" name="TextBox 8">
            <a:extLst>
              <a:ext uri="{FF2B5EF4-FFF2-40B4-BE49-F238E27FC236}">
                <a16:creationId xmlns:a16="http://schemas.microsoft.com/office/drawing/2014/main" id="{401AC2C4-EC5A-483F-12B5-5DBD3999C285}"/>
              </a:ext>
            </a:extLst>
          </p:cNvPr>
          <p:cNvSpPr txBox="1"/>
          <p:nvPr/>
        </p:nvSpPr>
        <p:spPr>
          <a:xfrm>
            <a:off x="651188" y="2810189"/>
            <a:ext cx="236639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No changes, Imani is close to meeting his </a:t>
            </a:r>
            <a:r>
              <a:rPr kumimoji="0" lang="en-US" sz="1400" b="0" i="0" u="none" strike="noStrike" kern="1200" cap="none" spc="0" normalizeH="0" baseline="0" noProof="0" dirty="0" err="1">
                <a:ln>
                  <a:noFill/>
                </a:ln>
                <a:solidFill>
                  <a:srgbClr val="4472C4"/>
                </a:solidFill>
                <a:effectLst/>
                <a:uLnTx/>
                <a:uFillTx/>
                <a:latin typeface="Calibri" panose="020F0502020204030204"/>
                <a:ea typeface="+mn-ea"/>
                <a:cs typeface="+mn-cs"/>
              </a:rPr>
              <a:t>glycaemic</a:t>
            </a: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 target</a:t>
            </a:r>
          </a:p>
        </p:txBody>
      </p:sp>
      <p:sp>
        <p:nvSpPr>
          <p:cNvPr id="11" name="TextBox 10">
            <a:extLst>
              <a:ext uri="{FF2B5EF4-FFF2-40B4-BE49-F238E27FC236}">
                <a16:creationId xmlns:a16="http://schemas.microsoft.com/office/drawing/2014/main" id="{05803021-FFC1-DA26-0B4D-092A0B70F4A2}"/>
              </a:ext>
            </a:extLst>
          </p:cNvPr>
          <p:cNvSpPr txBox="1"/>
          <p:nvPr/>
        </p:nvSpPr>
        <p:spPr>
          <a:xfrm>
            <a:off x="6257012" y="2810189"/>
            <a:ext cx="2371725"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Discuss the benefits of modest weight loss and recommend Imani starts a very-low-calorie-diet with a set meal plan</a:t>
            </a:r>
          </a:p>
        </p:txBody>
      </p:sp>
      <p:sp>
        <p:nvSpPr>
          <p:cNvPr id="13" name="TextBox 12">
            <a:extLst>
              <a:ext uri="{FF2B5EF4-FFF2-40B4-BE49-F238E27FC236}">
                <a16:creationId xmlns:a16="http://schemas.microsoft.com/office/drawing/2014/main" id="{A7A0E73B-98D7-0F07-094A-463DFEFC69A6}"/>
              </a:ext>
            </a:extLst>
          </p:cNvPr>
          <p:cNvSpPr txBox="1"/>
          <p:nvPr/>
        </p:nvSpPr>
        <p:spPr>
          <a:xfrm>
            <a:off x="9065253" y="2810189"/>
            <a:ext cx="2366393"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4472C4"/>
                </a:solidFill>
                <a:effectLst/>
                <a:uLnTx/>
                <a:uFillTx/>
                <a:latin typeface="Calibri" panose="020F0502020204030204"/>
                <a:ea typeface="+mn-ea"/>
                <a:cs typeface="+mn-cs"/>
              </a:rPr>
              <a:t>Suggest to Imani that the only change he needs to make is to stop drinking </a:t>
            </a: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sugar-sweetened drinks as these cause significant fluctuations in blood glucose values </a:t>
            </a:r>
          </a:p>
        </p:txBody>
      </p:sp>
      <p:sp>
        <p:nvSpPr>
          <p:cNvPr id="15" name="TextBox 14">
            <a:extLst>
              <a:ext uri="{FF2B5EF4-FFF2-40B4-BE49-F238E27FC236}">
                <a16:creationId xmlns:a16="http://schemas.microsoft.com/office/drawing/2014/main" id="{E0EAACE6-0A13-341D-D55D-0E82A5BD5FD3}"/>
              </a:ext>
            </a:extLst>
          </p:cNvPr>
          <p:cNvSpPr txBox="1"/>
          <p:nvPr/>
        </p:nvSpPr>
        <p:spPr>
          <a:xfrm>
            <a:off x="3454100" y="2810189"/>
            <a:ext cx="2366396"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70AD47"/>
                </a:solidFill>
                <a:effectLst/>
                <a:uLnTx/>
                <a:uFillTx/>
                <a:latin typeface="Segoe UI" panose="020B0502040204020203" pitchFamily="34" charset="0"/>
                <a:ea typeface="+mn-ea"/>
                <a:cs typeface="+mn-cs"/>
              </a:rPr>
              <a:t>Work with Imani to make personalised changes to diet that will help to control his glycaemia and support weight loss (e.g. reducing carbohydrate intake, swapping unhealthy snacks for fruit or vegetables, lowering intake of saturated fat)</a:t>
            </a:r>
            <a:endParaRPr kumimoji="0" lang="en-US" sz="105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4171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E0FF-CBD3-55C3-BFF8-92A8A310905D}"/>
              </a:ext>
            </a:extLst>
          </p:cNvPr>
          <p:cNvSpPr>
            <a:spLocks noGrp="1"/>
          </p:cNvSpPr>
          <p:nvPr>
            <p:ph type="title"/>
          </p:nvPr>
        </p:nvSpPr>
        <p:spPr/>
        <p:txBody>
          <a:bodyPr/>
          <a:lstStyle/>
          <a:p>
            <a:r>
              <a:rPr lang="en-US" dirty="0"/>
              <a:t>Physical activity</a:t>
            </a:r>
          </a:p>
        </p:txBody>
      </p:sp>
      <p:sp>
        <p:nvSpPr>
          <p:cNvPr id="3" name="Content Placeholder 2">
            <a:extLst>
              <a:ext uri="{FF2B5EF4-FFF2-40B4-BE49-F238E27FC236}">
                <a16:creationId xmlns:a16="http://schemas.microsoft.com/office/drawing/2014/main" id="{88385251-8385-7938-088F-D3AB6BF7E250}"/>
              </a:ext>
            </a:extLst>
          </p:cNvPr>
          <p:cNvSpPr>
            <a:spLocks noGrp="1"/>
          </p:cNvSpPr>
          <p:nvPr>
            <p:ph idx="1"/>
          </p:nvPr>
        </p:nvSpPr>
        <p:spPr>
          <a:xfrm>
            <a:off x="651188" y="1825625"/>
            <a:ext cx="10702612" cy="646331"/>
          </a:xfrm>
        </p:spPr>
        <p:txBody>
          <a:bodyPr/>
          <a:lstStyle/>
          <a:p>
            <a:pPr marL="0" indent="0">
              <a:buNone/>
            </a:pPr>
            <a:r>
              <a:rPr lang="en-US" dirty="0"/>
              <a:t>Q2. Imani works in a sedentary office job and rarely exercises. He has already agreed to work on the </a:t>
            </a:r>
            <a:r>
              <a:rPr lang="en-US" dirty="0" err="1"/>
              <a:t>personalised</a:t>
            </a:r>
            <a:r>
              <a:rPr lang="en-US" dirty="0"/>
              <a:t>, achievable dietary goals. Would you make any further lifestyle interventions at this time?</a:t>
            </a:r>
          </a:p>
          <a:p>
            <a:pPr marL="0" indent="0">
              <a:buNone/>
            </a:pPr>
            <a:endParaRPr lang="en-US" dirty="0"/>
          </a:p>
        </p:txBody>
      </p:sp>
      <p:sp>
        <p:nvSpPr>
          <p:cNvPr id="4" name="Speech Bubble: Rectangle 3">
            <a:extLst>
              <a:ext uri="{FF2B5EF4-FFF2-40B4-BE49-F238E27FC236}">
                <a16:creationId xmlns:a16="http://schemas.microsoft.com/office/drawing/2014/main" id="{66A79504-0E3E-50AA-472D-A05789D12E94}"/>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Physical activity is important in diabetes management. Imani should have goals to encourage regular exercise. Go back and try again.</a:t>
            </a:r>
          </a:p>
        </p:txBody>
      </p:sp>
      <p:sp>
        <p:nvSpPr>
          <p:cNvPr id="5" name="Speech Bubble: Rectangle 4">
            <a:extLst>
              <a:ext uri="{FF2B5EF4-FFF2-40B4-BE49-F238E27FC236}">
                <a16:creationId xmlns:a16="http://schemas.microsoft.com/office/drawing/2014/main" id="{C9C012D9-6387-0027-DE0E-03D8AD6D8D33}"/>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Although exercise is associated with improved glycaemic management and weight maintenance, such as prescriptive approach without considering Imani’s preferences or current activity levels is unlikely to be successful. He is more likely to be successful with  personalised, achievable activity goals. Go back and try again. </a:t>
            </a:r>
          </a:p>
        </p:txBody>
      </p:sp>
      <p:sp>
        <p:nvSpPr>
          <p:cNvPr id="6" name="Speech Bubble: Rectangle 5">
            <a:extLst>
              <a:ext uri="{FF2B5EF4-FFF2-40B4-BE49-F238E27FC236}">
                <a16:creationId xmlns:a16="http://schemas.microsoft.com/office/drawing/2014/main" id="{E21176BE-CC6B-10A4-78DD-ADB2FDB83272}"/>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Rigid plans that do not consider personal abilities and preferences are unlikely to be achieved or maintained in the long term. Go back and try again.</a:t>
            </a:r>
          </a:p>
        </p:txBody>
      </p:sp>
      <p:sp>
        <p:nvSpPr>
          <p:cNvPr id="7" name="Speech Bubble: Rectangle 6">
            <a:extLst>
              <a:ext uri="{FF2B5EF4-FFF2-40B4-BE49-F238E27FC236}">
                <a16:creationId xmlns:a16="http://schemas.microsoft.com/office/drawing/2014/main" id="{E3B09FB9-938B-F4A9-3B0D-AE8E8FF9D987}"/>
              </a:ext>
            </a:extLst>
          </p:cNvPr>
          <p:cNvSpPr/>
          <p:nvPr/>
        </p:nvSpPr>
        <p:spPr>
          <a:xfrm>
            <a:off x="9059921" y="4441088"/>
            <a:ext cx="2371725" cy="2137510"/>
          </a:xfrm>
          <a:prstGeom prst="wedgeRectCallout">
            <a:avLst>
              <a:gd name="adj1" fmla="val 20316"/>
              <a:gd name="adj2" fmla="val -645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Imani should be encouraged to work towards achieving WHO activity recommendations due to the many health benefits associated with regular exercise. A gradual approach is likely to feel more achievable and not overwhelming. Continue to the next question.  </a:t>
            </a:r>
          </a:p>
        </p:txBody>
      </p:sp>
      <p:sp>
        <p:nvSpPr>
          <p:cNvPr id="9" name="TextBox 8">
            <a:extLst>
              <a:ext uri="{FF2B5EF4-FFF2-40B4-BE49-F238E27FC236}">
                <a16:creationId xmlns:a16="http://schemas.microsoft.com/office/drawing/2014/main" id="{B2BFBB15-4D85-E161-4370-AF0FF53110C8}"/>
              </a:ext>
            </a:extLst>
          </p:cNvPr>
          <p:cNvSpPr txBox="1"/>
          <p:nvPr/>
        </p:nvSpPr>
        <p:spPr>
          <a:xfrm>
            <a:off x="651188" y="2522110"/>
            <a:ext cx="237172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72C4"/>
                </a:solidFill>
                <a:effectLst/>
                <a:uLnTx/>
                <a:uFillTx/>
                <a:latin typeface="Calibri" panose="020F0502020204030204"/>
                <a:ea typeface="+mn-ea"/>
                <a:cs typeface="+mn-cs"/>
              </a:rPr>
              <a:t>No, you don’t want to overwhelm Imani with too many changes at once</a:t>
            </a:r>
          </a:p>
        </p:txBody>
      </p:sp>
      <p:sp>
        <p:nvSpPr>
          <p:cNvPr id="11" name="TextBox 10">
            <a:extLst>
              <a:ext uri="{FF2B5EF4-FFF2-40B4-BE49-F238E27FC236}">
                <a16:creationId xmlns:a16="http://schemas.microsoft.com/office/drawing/2014/main" id="{72AB1CB8-A033-26DC-BE70-4891C81CE449}"/>
              </a:ext>
            </a:extLst>
          </p:cNvPr>
          <p:cNvSpPr txBox="1"/>
          <p:nvPr/>
        </p:nvSpPr>
        <p:spPr>
          <a:xfrm>
            <a:off x="3209517" y="2541160"/>
            <a:ext cx="261630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72C4"/>
                </a:solidFill>
                <a:effectLst/>
                <a:uLnTx/>
                <a:uFillTx/>
                <a:latin typeface="Calibri" panose="020F0502020204030204"/>
                <a:ea typeface="+mn-ea"/>
                <a:cs typeface="+mn-cs"/>
              </a:rPr>
              <a:t>Advise Imani that regular exercise will reduce his blood glucose levels and help with weight maintenance. He should be exercising at least five times per week</a:t>
            </a:r>
          </a:p>
        </p:txBody>
      </p:sp>
      <p:sp>
        <p:nvSpPr>
          <p:cNvPr id="13" name="TextBox 12">
            <a:extLst>
              <a:ext uri="{FF2B5EF4-FFF2-40B4-BE49-F238E27FC236}">
                <a16:creationId xmlns:a16="http://schemas.microsoft.com/office/drawing/2014/main" id="{9DE21EAA-1507-59D4-B8F2-E3321D6E0B6A}"/>
              </a:ext>
            </a:extLst>
          </p:cNvPr>
          <p:cNvSpPr txBox="1"/>
          <p:nvPr/>
        </p:nvSpPr>
        <p:spPr>
          <a:xfrm>
            <a:off x="6257012" y="2522110"/>
            <a:ext cx="241464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72C4"/>
                </a:solidFill>
                <a:effectLst/>
                <a:uLnTx/>
                <a:uFillTx/>
                <a:latin typeface="Calibri" panose="020F0502020204030204"/>
                <a:ea typeface="+mn-ea"/>
                <a:cs typeface="+mn-cs"/>
              </a:rPr>
              <a:t>Prescribe a set exercise plan of three 30-minute jogs and two weight training sessions per week</a:t>
            </a:r>
          </a:p>
        </p:txBody>
      </p:sp>
      <p:sp>
        <p:nvSpPr>
          <p:cNvPr id="15" name="TextBox 14">
            <a:extLst>
              <a:ext uri="{FF2B5EF4-FFF2-40B4-BE49-F238E27FC236}">
                <a16:creationId xmlns:a16="http://schemas.microsoft.com/office/drawing/2014/main" id="{FA78C9D3-CA47-CCA3-E2C3-872F32B6D3D6}"/>
              </a:ext>
            </a:extLst>
          </p:cNvPr>
          <p:cNvSpPr txBox="1"/>
          <p:nvPr/>
        </p:nvSpPr>
        <p:spPr>
          <a:xfrm>
            <a:off x="8933567" y="2477337"/>
            <a:ext cx="24980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0AD47"/>
                </a:solidFill>
                <a:effectLst/>
                <a:uLnTx/>
                <a:uFillTx/>
                <a:latin typeface="Calibri" panose="020F0502020204030204"/>
                <a:ea typeface="+mn-ea"/>
                <a:cs typeface="+mn-cs"/>
              </a:rPr>
              <a:t>Discuss the benefits of regular exercise on physical and mental health, including glycaemia. Suggest Imani starts to gradually increase his physical activity to meet WHO weekly targets of </a:t>
            </a:r>
            <a:r>
              <a:rPr kumimoji="0" lang="en-GB" sz="1200" b="0" i="0" u="none" strike="noStrike" kern="1200" cap="none" spc="0" normalizeH="0" baseline="0" noProof="0" dirty="0">
                <a:ln>
                  <a:noFill/>
                </a:ln>
                <a:solidFill>
                  <a:srgbClr val="70AD47"/>
                </a:solidFill>
                <a:effectLst/>
                <a:uLnTx/>
                <a:uFillTx/>
                <a:latin typeface="Calibri" panose="020F0502020204030204"/>
                <a:ea typeface="+mn-ea"/>
                <a:cs typeface="+mn-cs"/>
              </a:rPr>
              <a:t>150–300 minutes of moderate-intensity aerobic physical activity plus two days of muscle-strengthening workouts.</a:t>
            </a:r>
            <a:endParaRPr kumimoji="0" lang="en-US" sz="120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87922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70A-CC4D-E2C4-3DAA-A0D009975546}"/>
              </a:ext>
            </a:extLst>
          </p:cNvPr>
          <p:cNvSpPr>
            <a:spLocks noGrp="1"/>
          </p:cNvSpPr>
          <p:nvPr>
            <p:ph type="title"/>
          </p:nvPr>
        </p:nvSpPr>
        <p:spPr/>
        <p:txBody>
          <a:bodyPr/>
          <a:lstStyle/>
          <a:p>
            <a:r>
              <a:rPr lang="en-US" dirty="0"/>
              <a:t>Importance of stress and sleep management</a:t>
            </a:r>
          </a:p>
        </p:txBody>
      </p:sp>
      <p:sp>
        <p:nvSpPr>
          <p:cNvPr id="3" name="Content Placeholder 2">
            <a:extLst>
              <a:ext uri="{FF2B5EF4-FFF2-40B4-BE49-F238E27FC236}">
                <a16:creationId xmlns:a16="http://schemas.microsoft.com/office/drawing/2014/main" id="{C882EE7D-E83C-7DF5-E5E5-32F2538EE637}"/>
              </a:ext>
            </a:extLst>
          </p:cNvPr>
          <p:cNvSpPr>
            <a:spLocks noGrp="1"/>
          </p:cNvSpPr>
          <p:nvPr>
            <p:ph idx="1"/>
          </p:nvPr>
        </p:nvSpPr>
        <p:spPr>
          <a:xfrm>
            <a:off x="651188" y="1825625"/>
            <a:ext cx="10824229" cy="880080"/>
          </a:xfrm>
        </p:spPr>
        <p:txBody>
          <a:bodyPr/>
          <a:lstStyle/>
          <a:p>
            <a:pPr marL="0" indent="0">
              <a:buNone/>
            </a:pPr>
            <a:r>
              <a:rPr lang="en-US" dirty="0"/>
              <a:t>Q3. </a:t>
            </a:r>
            <a:r>
              <a:rPr lang="en-GB" dirty="0"/>
              <a:t>Stress and poor sleep can negatively impact quality of life, weight and diabetes management. Imani reports struggling to sleep for several months now. He also feels stressed about his health and describes diabetes management as ‘relentless’. How would you address this at his clinic appointment?</a:t>
            </a:r>
            <a:endParaRPr lang="en-US" dirty="0"/>
          </a:p>
          <a:p>
            <a:endParaRPr lang="en-US" dirty="0"/>
          </a:p>
        </p:txBody>
      </p:sp>
      <p:sp>
        <p:nvSpPr>
          <p:cNvPr id="4" name="Speech Bubble: Rectangle 3">
            <a:extLst>
              <a:ext uri="{FF2B5EF4-FFF2-40B4-BE49-F238E27FC236}">
                <a16:creationId xmlns:a16="http://schemas.microsoft.com/office/drawing/2014/main" id="{ECF4D9AF-4DF8-CFAC-70C3-01861D9543CD}"/>
              </a:ext>
            </a:extLst>
          </p:cNvPr>
          <p:cNvSpPr/>
          <p:nvPr/>
        </p:nvSpPr>
        <p:spPr>
          <a:xfrm>
            <a:off x="651188" y="4441096"/>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Although family support is important, there is more that you can do to support Imani as his doctor. Go back and try again.</a:t>
            </a:r>
          </a:p>
        </p:txBody>
      </p:sp>
      <p:sp>
        <p:nvSpPr>
          <p:cNvPr id="5" name="Speech Bubble: Rectangle 4">
            <a:extLst>
              <a:ext uri="{FF2B5EF4-FFF2-40B4-BE49-F238E27FC236}">
                <a16:creationId xmlns:a16="http://schemas.microsoft.com/office/drawing/2014/main" id="{E842FD50-8F35-5E1D-EE1D-14F1D08F49DF}"/>
              </a:ext>
            </a:extLst>
          </p:cNvPr>
          <p:cNvSpPr/>
          <p:nvPr/>
        </p:nvSpPr>
        <p:spPr>
          <a:xfrm>
            <a:off x="3454100" y="4441091"/>
            <a:ext cx="2371725" cy="2137500"/>
          </a:xfrm>
          <a:prstGeom prst="wedgeRectCallout">
            <a:avLst>
              <a:gd name="adj1" fmla="val 21058"/>
              <a:gd name="adj2" fmla="val -640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Imani needs additional support to improve his sleep and stress levels. Offering diabetes distress screening can identify people who need extra support. Peer support has been shown to be effective in improving distress levels and glycaemia. Continue to the next question. </a:t>
            </a:r>
          </a:p>
        </p:txBody>
      </p:sp>
      <p:sp>
        <p:nvSpPr>
          <p:cNvPr id="6" name="Speech Bubble: Rectangle 5">
            <a:extLst>
              <a:ext uri="{FF2B5EF4-FFF2-40B4-BE49-F238E27FC236}">
                <a16:creationId xmlns:a16="http://schemas.microsoft.com/office/drawing/2014/main" id="{01CEE509-8FF8-B27A-295C-C2280DBA43DA}"/>
              </a:ext>
            </a:extLst>
          </p:cNvPr>
          <p:cNvSpPr/>
          <p:nvPr/>
        </p:nvSpPr>
        <p:spPr>
          <a:xfrm>
            <a:off x="6257012" y="4441088"/>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Although medication can have beneficial effects on stress levels, there is more that you can do to support Imani as his doctor. Go back and try again.</a:t>
            </a:r>
          </a:p>
        </p:txBody>
      </p:sp>
      <p:sp>
        <p:nvSpPr>
          <p:cNvPr id="7" name="Speech Bubble: Rectangle 6">
            <a:extLst>
              <a:ext uri="{FF2B5EF4-FFF2-40B4-BE49-F238E27FC236}">
                <a16:creationId xmlns:a16="http://schemas.microsoft.com/office/drawing/2014/main" id="{3D4D7F55-C23C-EEF0-CA92-DE399D34AA19}"/>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Sleep medication can be used safely in people with diabetes but supporting Imani with lifestyle interventions should be considered before prescribing medication. Go back and try again.</a:t>
            </a:r>
          </a:p>
        </p:txBody>
      </p:sp>
      <p:sp>
        <p:nvSpPr>
          <p:cNvPr id="9" name="TextBox 8">
            <a:extLst>
              <a:ext uri="{FF2B5EF4-FFF2-40B4-BE49-F238E27FC236}">
                <a16:creationId xmlns:a16="http://schemas.microsoft.com/office/drawing/2014/main" id="{43664176-38B6-BBD2-4F9D-5B6A4CE740C2}"/>
              </a:ext>
            </a:extLst>
          </p:cNvPr>
          <p:cNvSpPr txBox="1"/>
          <p:nvPr/>
        </p:nvSpPr>
        <p:spPr>
          <a:xfrm>
            <a:off x="534409" y="2838159"/>
            <a:ext cx="248850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Suggest Imani talks to his wife about feeling stressed </a:t>
            </a:r>
          </a:p>
        </p:txBody>
      </p:sp>
      <p:sp>
        <p:nvSpPr>
          <p:cNvPr id="11" name="TextBox 10">
            <a:extLst>
              <a:ext uri="{FF2B5EF4-FFF2-40B4-BE49-F238E27FC236}">
                <a16:creationId xmlns:a16="http://schemas.microsoft.com/office/drawing/2014/main" id="{C4E5DB9D-0B59-E522-0C40-611C04AF9707}"/>
              </a:ext>
            </a:extLst>
          </p:cNvPr>
          <p:cNvSpPr txBox="1"/>
          <p:nvPr/>
        </p:nvSpPr>
        <p:spPr>
          <a:xfrm>
            <a:off x="3454100" y="2822965"/>
            <a:ext cx="2371725"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solidFill>
                <a:effectLst/>
                <a:uLnTx/>
                <a:uFillTx/>
                <a:latin typeface="Calibri" panose="020F0502020204030204"/>
                <a:ea typeface="+mn-ea"/>
                <a:cs typeface="+mn-cs"/>
              </a:rPr>
              <a:t>Educate Imani on healthy sleep habits, screen him for diabetes distress and put him in touch with the local diabetes peer support group</a:t>
            </a:r>
          </a:p>
        </p:txBody>
      </p:sp>
      <p:sp>
        <p:nvSpPr>
          <p:cNvPr id="13" name="TextBox 12">
            <a:extLst>
              <a:ext uri="{FF2B5EF4-FFF2-40B4-BE49-F238E27FC236}">
                <a16:creationId xmlns:a16="http://schemas.microsoft.com/office/drawing/2014/main" id="{6BDDE5EC-4242-FB4B-F64B-A59459B9E3A4}"/>
              </a:ext>
            </a:extLst>
          </p:cNvPr>
          <p:cNvSpPr txBox="1"/>
          <p:nvPr/>
        </p:nvSpPr>
        <p:spPr>
          <a:xfrm>
            <a:off x="6257012" y="2822965"/>
            <a:ext cx="244445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Suggest Imani starts meditation to help his stress levels</a:t>
            </a:r>
          </a:p>
        </p:txBody>
      </p:sp>
      <p:sp>
        <p:nvSpPr>
          <p:cNvPr id="15" name="TextBox 14">
            <a:extLst>
              <a:ext uri="{FF2B5EF4-FFF2-40B4-BE49-F238E27FC236}">
                <a16:creationId xmlns:a16="http://schemas.microsoft.com/office/drawing/2014/main" id="{5F1A0A62-E98B-43E2-DD18-989AB982E7E0}"/>
              </a:ext>
            </a:extLst>
          </p:cNvPr>
          <p:cNvSpPr txBox="1"/>
          <p:nvPr/>
        </p:nvSpPr>
        <p:spPr>
          <a:xfrm>
            <a:off x="9030962" y="2822965"/>
            <a:ext cx="244445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Recommend Imani starts treatment with medication to help him sleep better</a:t>
            </a:r>
          </a:p>
        </p:txBody>
      </p:sp>
    </p:spTree>
    <p:custDataLst>
      <p:tags r:id="rId1"/>
    </p:custDataLst>
    <p:extLst>
      <p:ext uri="{BB962C8B-B14F-4D97-AF65-F5344CB8AC3E}">
        <p14:creationId xmlns:p14="http://schemas.microsoft.com/office/powerpoint/2010/main" val="31504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84CD-4401-3B5A-1EAC-1AF9D22187E3}"/>
              </a:ext>
            </a:extLst>
          </p:cNvPr>
          <p:cNvSpPr>
            <a:spLocks noGrp="1"/>
          </p:cNvSpPr>
          <p:nvPr>
            <p:ph type="title"/>
          </p:nvPr>
        </p:nvSpPr>
        <p:spPr/>
        <p:txBody>
          <a:bodyPr/>
          <a:lstStyle/>
          <a:p>
            <a:r>
              <a:rPr lang="en-US" dirty="0"/>
              <a:t>Smoking cessation</a:t>
            </a:r>
          </a:p>
        </p:txBody>
      </p:sp>
      <p:sp>
        <p:nvSpPr>
          <p:cNvPr id="3" name="Content Placeholder 2">
            <a:extLst>
              <a:ext uri="{FF2B5EF4-FFF2-40B4-BE49-F238E27FC236}">
                <a16:creationId xmlns:a16="http://schemas.microsoft.com/office/drawing/2014/main" id="{C5546BAB-D90B-18E8-E716-EC06CADF3B84}"/>
              </a:ext>
            </a:extLst>
          </p:cNvPr>
          <p:cNvSpPr>
            <a:spLocks noGrp="1"/>
          </p:cNvSpPr>
          <p:nvPr>
            <p:ph idx="1"/>
          </p:nvPr>
        </p:nvSpPr>
        <p:spPr>
          <a:xfrm>
            <a:off x="677188" y="1809751"/>
            <a:ext cx="10754457" cy="665068"/>
          </a:xfrm>
        </p:spPr>
        <p:txBody>
          <a:bodyPr/>
          <a:lstStyle/>
          <a:p>
            <a:pPr marL="0" indent="0">
              <a:buNone/>
            </a:pPr>
            <a:r>
              <a:rPr lang="en-US" dirty="0"/>
              <a:t>Q4. Imani reports being a regular smoker for most of his adult life. How would you address this at his clinic appointment?</a:t>
            </a:r>
          </a:p>
          <a:p>
            <a:endParaRPr lang="en-US" dirty="0"/>
          </a:p>
        </p:txBody>
      </p:sp>
      <p:sp>
        <p:nvSpPr>
          <p:cNvPr id="4" name="Speech Bubble: Rectangle 3">
            <a:extLst>
              <a:ext uri="{FF2B5EF4-FFF2-40B4-BE49-F238E27FC236}">
                <a16:creationId xmlns:a16="http://schemas.microsoft.com/office/drawing/2014/main" id="{1AC723CC-3ED1-BBB8-45F5-5040719E048F}"/>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Smoking cessation is associated with reduced risk for developing complications of diabetes and all-cause mortality. Go back and try again.</a:t>
            </a:r>
          </a:p>
        </p:txBody>
      </p:sp>
      <p:sp>
        <p:nvSpPr>
          <p:cNvPr id="5" name="Speech Bubble: Rectangle 4">
            <a:extLst>
              <a:ext uri="{FF2B5EF4-FFF2-40B4-BE49-F238E27FC236}">
                <a16:creationId xmlns:a16="http://schemas.microsoft.com/office/drawing/2014/main" id="{D1414A80-48BB-38A1-6A6F-AB32B7361F4C}"/>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As Imani’s doctor you should initiate the conversation of the risks associated with smoking and the benefits of cessation. Go back and try again. </a:t>
            </a:r>
          </a:p>
        </p:txBody>
      </p:sp>
      <p:sp>
        <p:nvSpPr>
          <p:cNvPr id="6" name="Speech Bubble: Rectangle 5">
            <a:extLst>
              <a:ext uri="{FF2B5EF4-FFF2-40B4-BE49-F238E27FC236}">
                <a16:creationId xmlns:a16="http://schemas.microsoft.com/office/drawing/2014/main" id="{81A285E6-CF35-E2A2-26DB-FF15B53CC0D6}"/>
              </a:ext>
            </a:extLst>
          </p:cNvPr>
          <p:cNvSpPr/>
          <p:nvPr/>
        </p:nvSpPr>
        <p:spPr>
          <a:xfrm>
            <a:off x="6257012" y="4441092"/>
            <a:ext cx="2371725" cy="2137511"/>
          </a:xfrm>
          <a:prstGeom prst="wedgeRectCallout">
            <a:avLst>
              <a:gd name="adj1" fmla="val 21058"/>
              <a:gd name="adj2" fmla="val -655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Although quitting smoking immediately is likely to have benefits on Imani’s health, taking a harsh and inflexible stance could make Imani lose trust and feel he cannot disclose less positive habits. Go back and try again. </a:t>
            </a:r>
          </a:p>
        </p:txBody>
      </p:sp>
      <p:sp>
        <p:nvSpPr>
          <p:cNvPr id="7" name="Speech Bubble: Rectangle 6">
            <a:extLst>
              <a:ext uri="{FF2B5EF4-FFF2-40B4-BE49-F238E27FC236}">
                <a16:creationId xmlns:a16="http://schemas.microsoft.com/office/drawing/2014/main" id="{100885A7-6DF4-D3BB-1AD8-FC1D777C5E2B}"/>
              </a:ext>
            </a:extLst>
          </p:cNvPr>
          <p:cNvSpPr/>
          <p:nvPr/>
        </p:nvSpPr>
        <p:spPr>
          <a:xfrm>
            <a:off x="9059921" y="4441088"/>
            <a:ext cx="2371725" cy="2137510"/>
          </a:xfrm>
          <a:prstGeom prst="wedgeRectCallout">
            <a:avLst>
              <a:gd name="adj1" fmla="val 20316"/>
              <a:gd name="adj2" fmla="val -645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Most people need support with smoking cessation. By being understanding of Imani, he is more likely to reach out for support in the future. Continue to the </a:t>
            </a:r>
            <a:r>
              <a:rPr kumimoji="0" lang="en-GB" sz="1400" b="0" i="0" u="none" strike="noStrike" kern="1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next stage. </a:t>
            </a:r>
            <a:endPar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2A12762-A932-A696-3859-12CF57C6A975}"/>
              </a:ext>
            </a:extLst>
          </p:cNvPr>
          <p:cNvSpPr txBox="1"/>
          <p:nvPr/>
        </p:nvSpPr>
        <p:spPr>
          <a:xfrm>
            <a:off x="579909" y="2575641"/>
            <a:ext cx="2685122"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Do nothing. Imani is a lifelong smoker, and the damage is already done. There will be limited benefits to smoking cessation at this time. </a:t>
            </a:r>
          </a:p>
        </p:txBody>
      </p:sp>
      <p:sp>
        <p:nvSpPr>
          <p:cNvPr id="12" name="TextBox 11">
            <a:extLst>
              <a:ext uri="{FF2B5EF4-FFF2-40B4-BE49-F238E27FC236}">
                <a16:creationId xmlns:a16="http://schemas.microsoft.com/office/drawing/2014/main" id="{F289506A-FA7B-4BF1-3F27-9D6F56865B21}"/>
              </a:ext>
            </a:extLst>
          </p:cNvPr>
          <p:cNvSpPr txBox="1"/>
          <p:nvPr/>
        </p:nvSpPr>
        <p:spPr>
          <a:xfrm>
            <a:off x="6257012" y="2575641"/>
            <a:ext cx="2371725"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Tell Imani that smoking is increasing his risk of developing complications of diabetes, including cardiovascular disease. Tell him he must quit immediately. </a:t>
            </a:r>
          </a:p>
        </p:txBody>
      </p:sp>
      <p:sp>
        <p:nvSpPr>
          <p:cNvPr id="14" name="TextBox 13">
            <a:extLst>
              <a:ext uri="{FF2B5EF4-FFF2-40B4-BE49-F238E27FC236}">
                <a16:creationId xmlns:a16="http://schemas.microsoft.com/office/drawing/2014/main" id="{9E960003-55E8-20C0-67B9-035F0842F26F}"/>
              </a:ext>
            </a:extLst>
          </p:cNvPr>
          <p:cNvSpPr txBox="1"/>
          <p:nvPr/>
        </p:nvSpPr>
        <p:spPr>
          <a:xfrm>
            <a:off x="3452043" y="2575641"/>
            <a:ext cx="2469705"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Imani did not mention wanting to stop smoking today, so you make a note to check again at his next clinic appointment. </a:t>
            </a:r>
          </a:p>
        </p:txBody>
      </p:sp>
      <p:sp>
        <p:nvSpPr>
          <p:cNvPr id="16" name="TextBox 15">
            <a:extLst>
              <a:ext uri="{FF2B5EF4-FFF2-40B4-BE49-F238E27FC236}">
                <a16:creationId xmlns:a16="http://schemas.microsoft.com/office/drawing/2014/main" id="{D2174157-3933-39E8-42A5-1661CB84B1C9}"/>
              </a:ext>
            </a:extLst>
          </p:cNvPr>
          <p:cNvSpPr txBox="1"/>
          <p:nvPr/>
        </p:nvSpPr>
        <p:spPr>
          <a:xfrm>
            <a:off x="8932665" y="2474819"/>
            <a:ext cx="2501828"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solidFill>
                <a:effectLst/>
                <a:uLnTx/>
                <a:uFillTx/>
                <a:latin typeface="Calibri" panose="020F0502020204030204"/>
                <a:ea typeface="+mn-ea"/>
                <a:cs typeface="+mn-cs"/>
              </a:rPr>
              <a:t>Discuss with Imani that smoking is increasing his risk of developing complications of diabetes, including cardiovascular disease. Support Imani with smoking cessation tools. </a:t>
            </a:r>
          </a:p>
        </p:txBody>
      </p:sp>
    </p:spTree>
    <p:custDataLst>
      <p:tags r:id="rId1"/>
    </p:custDataLst>
    <p:extLst>
      <p:ext uri="{BB962C8B-B14F-4D97-AF65-F5344CB8AC3E}">
        <p14:creationId xmlns:p14="http://schemas.microsoft.com/office/powerpoint/2010/main" val="2662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838200" y="1825625"/>
            <a:ext cx="6185452" cy="4351338"/>
          </a:xfrm>
        </p:spPr>
        <p:txBody>
          <a:bodyPr>
            <a:noAutofit/>
          </a:bodyPr>
          <a:lstStyle/>
          <a:p>
            <a:r>
              <a:rPr lang="en-GB" sz="1500" dirty="0"/>
              <a:t>Imani returns for his follow up</a:t>
            </a:r>
          </a:p>
          <a:p>
            <a:r>
              <a:rPr lang="en-GB" sz="1500" dirty="0"/>
              <a:t>Imani reports now eating 3 meals per day and reducing snacking. He has swapped sugar-sweetened drinks for diet versions or water. He says he now regularly eats 5 portions of fruit and vegetables each day.</a:t>
            </a:r>
          </a:p>
          <a:p>
            <a:r>
              <a:rPr lang="en-GB" sz="1500" dirty="0"/>
              <a:t>He has started walking with his wife every day for 45 mins. They go swimming twice a week and he hopes to join a gym soon and begin strength training.</a:t>
            </a:r>
          </a:p>
          <a:p>
            <a:r>
              <a:rPr lang="en-GB" sz="1500" dirty="0"/>
              <a:t>Imani mentioned struggling to stop smoking but has cut down on smoking to 5 cigarettes per day. He hopes to stop completely in the next few months.</a:t>
            </a:r>
          </a:p>
          <a:p>
            <a:r>
              <a:rPr lang="en-GB" sz="1500" dirty="0"/>
              <a:t>His blood glucose has reduced, and he is now achieving his glycaemic target.</a:t>
            </a:r>
          </a:p>
          <a:p>
            <a:r>
              <a:rPr lang="en-GB" sz="1500" dirty="0"/>
              <a:t>He has lost 3 kg and is feeling more positive about his health in the future.</a:t>
            </a:r>
            <a:endParaRPr lang="en-US" sz="15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625620" rtl="0" eaLnBrk="1" fontAlgn="auto" latinLnBrk="0" hangingPunct="1">
              <a:lnSpc>
                <a:spcPct val="100000"/>
              </a:lnSpc>
              <a:spcBef>
                <a:spcPts val="1600"/>
              </a:spcBef>
              <a:spcAft>
                <a:spcPts val="0"/>
              </a:spcAft>
              <a:buClr>
                <a:srgbClr val="662483"/>
              </a:buClr>
              <a:buSzTx/>
              <a:buFont typeface="Arial" panose="020B0604020202020204" pitchFamily="34" charset="0"/>
              <a:buNone/>
              <a:tabLst>
                <a:tab pos="3657646"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FPG: 6.9 mmol/l (124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HbA1c: 6.9% (52 mmol/mol)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2.7 mmol/l (104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1.6 mmol/l (62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1.5 mmol/l (133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133/78 mmHg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a:t>
            </a:r>
            <a:r>
              <a:rPr kumimoji="0" lang="en-GB" sz="1800" b="0" i="0" u="none" strike="noStrike" kern="1200" cap="none" spc="0" normalizeH="0" baseline="0" noProof="0">
                <a:ln>
                  <a:noFill/>
                </a:ln>
                <a:solidFill>
                  <a:srgbClr val="000000"/>
                </a:solidFill>
                <a:effectLst/>
                <a:uLnTx/>
                <a:uFillTx/>
                <a:latin typeface="Calibri"/>
                <a:ea typeface="+mn-ea"/>
                <a:cs typeface="+mn-cs"/>
              </a:rPr>
              <a:t>: 103 </a:t>
            </a:r>
            <a:r>
              <a:rPr kumimoji="0" lang="en-GB" sz="1800" b="0" i="0" u="none" strike="noStrike" kern="1200" cap="none" spc="0" normalizeH="0" baseline="0" noProof="0" dirty="0">
                <a:ln>
                  <a:noFill/>
                </a:ln>
                <a:solidFill>
                  <a:srgbClr val="000000"/>
                </a:solidFill>
                <a:effectLst/>
                <a:uLnTx/>
                <a:uFillTx/>
                <a:latin typeface="Calibri"/>
                <a:ea typeface="+mn-ea"/>
                <a:cs typeface="+mn-cs"/>
              </a:rPr>
              <a:t>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181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105 kg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32.1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5359231"/>
            <a:ext cx="5658853" cy="1396715"/>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34" rtl="0" eaLnBrk="1" fontAlgn="auto" latinLnBrk="0" hangingPunct="1">
              <a:lnSpc>
                <a:spcPct val="100000"/>
              </a:lnSpc>
              <a:spcBef>
                <a:spcPts val="1200"/>
              </a:spcBef>
              <a:spcAft>
                <a:spcPts val="0"/>
              </a:spcAft>
              <a:buClr>
                <a:srgbClr val="662483"/>
              </a:buClr>
              <a:buSzTx/>
              <a:buFontTx/>
              <a:buNone/>
              <a:tabLst/>
              <a:defRPr/>
            </a:pPr>
            <a:r>
              <a:rPr kumimoji="0" lang="en-GB" sz="1400" b="1" i="0" u="none" strike="noStrike" kern="1200" cap="none" spc="0" normalizeH="0" baseline="0" noProof="0" dirty="0">
                <a:ln>
                  <a:noFill/>
                </a:ln>
                <a:solidFill>
                  <a:srgbClr val="000000"/>
                </a:solidFill>
                <a:effectLst/>
                <a:uLnTx/>
                <a:uFillTx/>
                <a:latin typeface="Calibri"/>
                <a:ea typeface="+mn-ea"/>
                <a:cs typeface="+mn-cs"/>
              </a:rPr>
              <a:t>Current medication and targets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Metformin 2000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Gliclazide 160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400" b="0" i="0" u="none" strike="noStrike" kern="1200" cap="none" spc="0" normalizeH="0" baseline="0" noProof="0" dirty="0" err="1">
                <a:ln>
                  <a:noFill/>
                </a:ln>
                <a:solidFill>
                  <a:srgbClr val="000000"/>
                </a:solidFill>
                <a:effectLst/>
                <a:uLnTx/>
                <a:uFillTx/>
                <a:latin typeface="Calibri"/>
                <a:ea typeface="+mn-ea"/>
                <a:cs typeface="+mn-cs"/>
              </a:rPr>
              <a:t>Glycaemic</a:t>
            </a:r>
            <a:r>
              <a:rPr kumimoji="0" lang="en-US" sz="1400" b="0" i="0" u="none" strike="noStrike" kern="1200" cap="none" spc="0" normalizeH="0" baseline="0" noProof="0" dirty="0">
                <a:ln>
                  <a:noFill/>
                </a:ln>
                <a:solidFill>
                  <a:srgbClr val="000000"/>
                </a:solidFill>
                <a:effectLst/>
                <a:uLnTx/>
                <a:uFillTx/>
                <a:latin typeface="Calibri"/>
                <a:ea typeface="+mn-ea"/>
                <a:cs typeface="+mn-cs"/>
              </a:rPr>
              <a:t> target: FPG &lt;7.0 mmol/l </a:t>
            </a:r>
          </a:p>
        </p:txBody>
      </p:sp>
    </p:spTree>
    <p:custDataLst>
      <p:tags r:id="rId1"/>
    </p:custDataLst>
    <p:extLst>
      <p:ext uri="{BB962C8B-B14F-4D97-AF65-F5344CB8AC3E}">
        <p14:creationId xmlns:p14="http://schemas.microsoft.com/office/powerpoint/2010/main" val="17814373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1604</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Imani</vt:lpstr>
      <vt:lpstr>Dietary modification</vt:lpstr>
      <vt:lpstr>Physical activity</vt:lpstr>
      <vt:lpstr>Importance of stress and sleep management</vt:lpstr>
      <vt:lpstr>Smoking cessation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maxi case</dc:title>
  <dc:creator>Megan Widdows (IMP)</dc:creator>
  <cp:lastModifiedBy>Tim Wale</cp:lastModifiedBy>
  <cp:revision>11</cp:revision>
  <dcterms:created xsi:type="dcterms:W3CDTF">2023-07-11T09:36:07Z</dcterms:created>
  <dcterms:modified xsi:type="dcterms:W3CDTF">2024-11-15T12:28:45Z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283E3147-D7F9-4557-9462-7B6E8A7199C9</vt:lpwstr>
  </property>
  <property fmtid="{D5CDD505-2E9C-101B-9397-08002B2CF9AE}" pid="3" name="ArticulatePath">
    <vt:lpwstr>https://api.box.com/wopi/files/1325308874168/WOPIServiceId_TP_BOX_2/WOPIUserId_20559535872/Lifestyle_maxi case flowchart_CB</vt:lpwstr>
  </property>
</Properties>
</file>