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0" r:id="rId4"/>
    <p:sldId id="263" r:id="rId5"/>
    <p:sldId id="261" r:id="rId6"/>
    <p:sldId id="265"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C07A68-7B9D-132C-941E-37328B78B05A}" name="Ruth Wills (IMP)" initials="RW(" userId="Ruth Wills (IMP)" providerId="None"/>
  <p188:author id="{3F8BBDDF-3B5A-2F0A-4651-317687B3A571}" name="Gavin Clark (IMP)" initials="GC(" userId="Gavin Clark (IMP)"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Wale" userId="212603772_tp_box_2" providerId="OAuth2" clId="{56555163-748F-4596-897D-55A34987D91F}"/>
    <pc:docChg chg="delSld">
      <pc:chgData name="Tim Wale" userId="212603772_tp_box_2" providerId="OAuth2" clId="{56555163-748F-4596-897D-55A34987D91F}" dt="2024-11-15T12:31:11.729" v="0" actId="47"/>
      <pc:docMkLst>
        <pc:docMk/>
      </pc:docMkLst>
      <pc:sldChg chg="del">
        <pc:chgData name="Tim Wale" userId="212603772_tp_box_2" providerId="OAuth2" clId="{56555163-748F-4596-897D-55A34987D91F}" dt="2024-11-15T12:31:11.729" v="0" actId="47"/>
        <pc:sldMkLst>
          <pc:docMk/>
          <pc:sldMk cId="4071046806" sldId="257"/>
        </pc:sldMkLst>
      </pc:sldChg>
    </pc:docChg>
  </pc:docChgLst>
  <pc:docChgLst>
    <pc:chgData name="Gavin Clark (IMP)" userId="20559581033_tp_box_2" providerId="OAuth2" clId="{798FDDBF-3719-4459-B729-EE2C486B0D13}"/>
    <pc:docChg chg="undo custSel">
      <pc:chgData name="Gavin Clark (IMP)" userId="20559581033_tp_box_2" providerId="OAuth2" clId="{798FDDBF-3719-4459-B729-EE2C486B0D13}" dt="2023-10-04T10:40:43.873" v="1"/>
      <pc:docMkLst>
        <pc:docMk/>
      </pc:docMkLst>
      <pc:sldChg chg="addCm delCm">
        <pc:chgData name="Gavin Clark (IMP)" userId="20559581033_tp_box_2" providerId="OAuth2" clId="{798FDDBF-3719-4459-B729-EE2C486B0D13}" dt="2023-10-04T10:40:43.873" v="1"/>
        <pc:sldMkLst>
          <pc:docMk/>
          <pc:sldMk cId="2027703545" sldId="258"/>
        </pc:sldMkLst>
        <pc:extLst>
          <p:ext xmlns:p="http://schemas.openxmlformats.org/presentationml/2006/main" uri="{D6D511B9-2390-475A-947B-AFAB55BFBCF1}">
            <pc226:cmChg xmlns:pc226="http://schemas.microsoft.com/office/powerpoint/2022/06/main/command" chg="add del">
              <pc226:chgData name="Gavin Clark (IMP)" userId="20559581033_tp_box_2" providerId="OAuth2" clId="{798FDDBF-3719-4459-B729-EE2C486B0D13}" dt="2023-10-04T10:40:43.873" v="1"/>
              <pc2:cmMkLst xmlns:pc2="http://schemas.microsoft.com/office/powerpoint/2019/9/main/command">
                <pc:docMk/>
                <pc:sldMk cId="2027703545" sldId="258"/>
                <pc2:cmMk id="{20179638-9AA3-4E07-97EF-05716EFB2B8F}"/>
              </pc2:cmMkLst>
            </pc226:cmChg>
          </p:ext>
        </pc:extLst>
      </pc:sldChg>
    </pc:docChg>
  </pc:docChgLst>
  <pc:docChgLst>
    <pc:chgData name="Rhea Nicholls" userId="22498252814_tp_box_2" providerId="OAuth2" clId="{FA1FC8E5-589B-477A-821D-1E9187CB2835}"/>
    <pc:docChg chg="modSld">
      <pc:chgData name="Rhea Nicholls" userId="22498252814_tp_box_2" providerId="OAuth2" clId="{FA1FC8E5-589B-477A-821D-1E9187CB2835}" dt="2024-11-11T12:04:06.084" v="0" actId="20577"/>
      <pc:docMkLst>
        <pc:docMk/>
      </pc:docMkLst>
      <pc:sldChg chg="modSp mod">
        <pc:chgData name="Rhea Nicholls" userId="22498252814_tp_box_2" providerId="OAuth2" clId="{FA1FC8E5-589B-477A-821D-1E9187CB2835}" dt="2024-11-11T12:04:06.084" v="0" actId="20577"/>
        <pc:sldMkLst>
          <pc:docMk/>
          <pc:sldMk cId="4186532329" sldId="260"/>
        </pc:sldMkLst>
        <pc:spChg chg="mod">
          <ac:chgData name="Rhea Nicholls" userId="22498252814_tp_box_2" providerId="OAuth2" clId="{FA1FC8E5-589B-477A-821D-1E9187CB2835}" dt="2024-11-11T12:04:06.084" v="0" actId="20577"/>
          <ac:spMkLst>
            <pc:docMk/>
            <pc:sldMk cId="4186532329" sldId="260"/>
            <ac:spMk id="3" creationId="{0FF4D671-E164-1263-7826-B39DCB3CAB7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AAA6-2B7B-024D-19EA-7B9765B18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4FA08B-046E-8EE9-8BCB-232848C4833B}"/>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895237-9A03-F6D2-187E-F54D9C7FCFEA}"/>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9B629CED-61D6-66A6-08F4-CE83AFD74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2FF76-6D27-ADE1-6E6E-9702512BD17B}"/>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9776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7E7B-5486-AE9B-17F8-3CBD194D89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2D9AC0-7B22-FD3E-9300-B7D22220BF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BBE02-DC47-0D7D-FC2C-B8BB761DD00F}"/>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3329357D-A10D-B87D-1E71-5A23B3729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DC296-636C-D6E7-2351-AF7F1E5787DF}"/>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43263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798A5-3A81-66B9-CD2C-0D9A3537A340}"/>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EADB16-4E36-3358-E433-F883583E07FA}"/>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22D2F-1FE3-150C-4BEE-A2A0E53E1222}"/>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42D1E522-F185-A7BD-CCAE-00037FD8A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033A4-9D12-3981-FD06-4290F66E83E1}"/>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4280360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BB69-1CEF-137A-A4BA-95D78F9DB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DAD93-1AD2-310F-3F1E-E4A12722D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64DDD-64DE-D2B6-F006-82AF840D571F}"/>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793A96FC-0573-A764-3FDF-84221B3BF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A8014-37A8-6029-E401-EAA165110124}"/>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17061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9F5F-745F-250C-1BE2-5DE67D96EC84}"/>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47AA8F-DCF7-375A-C388-04AE346FD9D4}"/>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A3EE9-223C-B33E-119E-882194CA4E1C}"/>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E8E6C250-9969-440B-6101-27F80B436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EB129-07D6-0793-A962-FAA86BD91C0F}"/>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66791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26FF-3FB8-64D0-B2CE-892955D00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9D7AC-7EB7-2FB5-61CA-4D1B09BBCE13}"/>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7AD5EA-07DF-BE53-358B-F96348D1EFD5}"/>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BF2DE7-94F4-EF4F-F4C0-D7C312653005}"/>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6" name="Footer Placeholder 5">
            <a:extLst>
              <a:ext uri="{FF2B5EF4-FFF2-40B4-BE49-F238E27FC236}">
                <a16:creationId xmlns:a16="http://schemas.microsoft.com/office/drawing/2014/main" id="{4D06BCBF-2DF4-06C7-03BB-D8C72CA30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BAD13-CA66-B9BD-7E80-422B8B95CB89}"/>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1304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A6CE-86FA-BE57-EA80-492D6CC2AE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F388A3-8CEC-D54A-4DA8-6DC8E865BC20}"/>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DEA17-9E2D-2434-D9D5-D05CDD64B4F6}"/>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04DD05-BF93-028E-592F-8F3C5B3471F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B602F-7A08-08A9-501D-8FC9721C3488}"/>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AB862E-2AD1-84D2-16FD-81A429200340}"/>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8" name="Footer Placeholder 7">
            <a:extLst>
              <a:ext uri="{FF2B5EF4-FFF2-40B4-BE49-F238E27FC236}">
                <a16:creationId xmlns:a16="http://schemas.microsoft.com/office/drawing/2014/main" id="{00C1A2AC-B833-AA88-0095-BF46CF820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AD53F-0428-A580-4C0E-AA43F4FE6FD9}"/>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40263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86A7-FCE7-45E3-F382-2FB8A471B2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C03259-B0D8-86BC-6C15-9A0C7BF63AD8}"/>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4" name="Footer Placeholder 3">
            <a:extLst>
              <a:ext uri="{FF2B5EF4-FFF2-40B4-BE49-F238E27FC236}">
                <a16:creationId xmlns:a16="http://schemas.microsoft.com/office/drawing/2014/main" id="{C93E71BB-82B2-BD19-1D30-A0CC786D1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4A2F32-A270-FC25-57EC-D6BF7A95E034}"/>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44620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B4C06-A99F-5531-7CF2-2C9BC40EE72D}"/>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3" name="Footer Placeholder 2">
            <a:extLst>
              <a:ext uri="{FF2B5EF4-FFF2-40B4-BE49-F238E27FC236}">
                <a16:creationId xmlns:a16="http://schemas.microsoft.com/office/drawing/2014/main" id="{D9F2B886-D8F1-41A8-5919-683ED454BD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B0DBF6-759A-0936-94DE-10551457D911}"/>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93983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7AB1-E404-34A0-8BE4-2D0869AF9FF0}"/>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F20978-F29F-B745-8467-C327903C5CD6}"/>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C9114-60A3-A066-6FB4-F026636ED41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F05C4-C990-448A-C0CE-085F368CBB18}"/>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6" name="Footer Placeholder 5">
            <a:extLst>
              <a:ext uri="{FF2B5EF4-FFF2-40B4-BE49-F238E27FC236}">
                <a16:creationId xmlns:a16="http://schemas.microsoft.com/office/drawing/2014/main" id="{B0A10C18-B641-3DE5-0C8B-41E416545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40145-868E-B252-EAB0-97D3C7CE2650}"/>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093610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01DC-E56D-E03E-156A-CE4DB8EF7B33}"/>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8BE3D-E22B-2E00-2C29-AFDB2173A759}"/>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FFB5CBCF-B9CD-DD0B-5D2C-094FDDFF05F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BF0F7-1D2C-EFA5-2792-B6FB44C160A2}"/>
              </a:ext>
            </a:extLst>
          </p:cNvPr>
          <p:cNvSpPr>
            <a:spLocks noGrp="1"/>
          </p:cNvSpPr>
          <p:nvPr>
            <p:ph type="dt" sz="half" idx="10"/>
          </p:nvPr>
        </p:nvSpPr>
        <p:spPr/>
        <p:txBody>
          <a:bodyPr/>
          <a:lstStyle/>
          <a:p>
            <a:fld id="{461D614F-EC88-453C-A607-248F4D6814D0}" type="datetimeFigureOut">
              <a:rPr lang="en-US" smtClean="0"/>
              <a:t>11/15/2024</a:t>
            </a:fld>
            <a:endParaRPr lang="en-US"/>
          </a:p>
        </p:txBody>
      </p:sp>
      <p:sp>
        <p:nvSpPr>
          <p:cNvPr id="6" name="Footer Placeholder 5">
            <a:extLst>
              <a:ext uri="{FF2B5EF4-FFF2-40B4-BE49-F238E27FC236}">
                <a16:creationId xmlns:a16="http://schemas.microsoft.com/office/drawing/2014/main" id="{BB0A9F2B-D317-358D-0F4B-21C124C59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22646-5D71-E921-DFF0-4394B2CF754D}"/>
              </a:ext>
            </a:extLst>
          </p:cNvPr>
          <p:cNvSpPr>
            <a:spLocks noGrp="1"/>
          </p:cNvSpPr>
          <p:nvPr>
            <p:ph type="sldNum" sz="quarter" idx="12"/>
          </p:nvPr>
        </p:nvSpPr>
        <p:spPr/>
        <p:txBody>
          <a:bodyPr/>
          <a:lstStyle/>
          <a:p>
            <a:fld id="{3374C3DF-D8FB-419A-B976-D2DD64DA28D9}" type="slidenum">
              <a:rPr lang="en-US" smtClean="0"/>
              <a:t>‹#›</a:t>
            </a:fld>
            <a:endParaRPr lang="en-US"/>
          </a:p>
        </p:txBody>
      </p:sp>
    </p:spTree>
    <p:extLst>
      <p:ext uri="{BB962C8B-B14F-4D97-AF65-F5344CB8AC3E}">
        <p14:creationId xmlns:p14="http://schemas.microsoft.com/office/powerpoint/2010/main" val="339748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2A1BD-86D9-E2E6-08C6-0EBF0AB234B0}"/>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2DE231-2D5C-AA0C-EBCD-C13032DFE95B}"/>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64112-0038-3154-EA2B-FFDB4D46B45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D614F-EC88-453C-A607-248F4D6814D0}" type="datetimeFigureOut">
              <a:rPr lang="en-US" smtClean="0"/>
              <a:t>11/15/2024</a:t>
            </a:fld>
            <a:endParaRPr lang="en-US"/>
          </a:p>
        </p:txBody>
      </p:sp>
      <p:sp>
        <p:nvSpPr>
          <p:cNvPr id="5" name="Footer Placeholder 4">
            <a:extLst>
              <a:ext uri="{FF2B5EF4-FFF2-40B4-BE49-F238E27FC236}">
                <a16:creationId xmlns:a16="http://schemas.microsoft.com/office/drawing/2014/main" id="{15F2EE5A-B495-7C4E-7D3F-15A482B21CFC}"/>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6002C-A1CD-D21C-4B20-02A3A6A6ABB3}"/>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4C3DF-D8FB-419A-B976-D2DD64DA28D9}" type="slidenum">
              <a:rPr lang="en-US" smtClean="0"/>
              <a:t>‹#›</a:t>
            </a:fld>
            <a:endParaRPr lang="en-US"/>
          </a:p>
        </p:txBody>
      </p:sp>
    </p:spTree>
    <p:extLst>
      <p:ext uri="{BB962C8B-B14F-4D97-AF65-F5344CB8AC3E}">
        <p14:creationId xmlns:p14="http://schemas.microsoft.com/office/powerpoint/2010/main" val="186317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D088-7333-14A0-B44A-9D9CA6E36FE5}"/>
              </a:ext>
            </a:extLst>
          </p:cNvPr>
          <p:cNvSpPr>
            <a:spLocks noGrp="1"/>
          </p:cNvSpPr>
          <p:nvPr>
            <p:ph type="title"/>
          </p:nvPr>
        </p:nvSpPr>
        <p:spPr/>
        <p:txBody>
          <a:bodyPr/>
          <a:lstStyle/>
          <a:p>
            <a:r>
              <a:rPr lang="en-US"/>
              <a:t>Mary</a:t>
            </a:r>
          </a:p>
        </p:txBody>
      </p:sp>
      <p:sp>
        <p:nvSpPr>
          <p:cNvPr id="3" name="Content Placeholder 2">
            <a:extLst>
              <a:ext uri="{FF2B5EF4-FFF2-40B4-BE49-F238E27FC236}">
                <a16:creationId xmlns:a16="http://schemas.microsoft.com/office/drawing/2014/main" id="{033549BA-4442-700B-E342-27887E4C1A32}"/>
              </a:ext>
            </a:extLst>
          </p:cNvPr>
          <p:cNvSpPr>
            <a:spLocks noGrp="1"/>
          </p:cNvSpPr>
          <p:nvPr>
            <p:ph idx="1"/>
          </p:nvPr>
        </p:nvSpPr>
        <p:spPr>
          <a:xfrm>
            <a:off x="838200" y="1694998"/>
            <a:ext cx="5809488" cy="4351338"/>
          </a:xfrm>
        </p:spPr>
        <p:txBody>
          <a:bodyPr/>
          <a:lstStyle/>
          <a:p>
            <a:r>
              <a:rPr lang="en-US" sz="2000" dirty="0"/>
              <a:t>58-year-old woman with type 2 diabetes, diagnosed 12 months prior</a:t>
            </a:r>
          </a:p>
          <a:p>
            <a:r>
              <a:rPr lang="en-US" sz="2000" dirty="0"/>
              <a:t>Works part-time as a shopkeeper with her husband. They have two sons, aged 36 and 31</a:t>
            </a:r>
          </a:p>
          <a:p>
            <a:r>
              <a:rPr lang="en-US" sz="2000" dirty="0"/>
              <a:t>Attends clinic for her diabetes review</a:t>
            </a:r>
          </a:p>
          <a:p>
            <a:r>
              <a:rPr lang="en-US" sz="2000" dirty="0"/>
              <a:t>Family history:</a:t>
            </a:r>
          </a:p>
          <a:p>
            <a:pPr lvl="1"/>
            <a:r>
              <a:rPr lang="en-US" sz="1600" dirty="0"/>
              <a:t>Mother had gestational diabetes when pregnant with Mary</a:t>
            </a:r>
          </a:p>
          <a:p>
            <a:r>
              <a:rPr lang="en-US" sz="2000" dirty="0"/>
              <a:t>Personal medical history:</a:t>
            </a:r>
          </a:p>
          <a:p>
            <a:pPr lvl="1"/>
            <a:r>
              <a:rPr lang="en-US" sz="1600" dirty="0"/>
              <a:t>Always struggled with weight </a:t>
            </a:r>
          </a:p>
          <a:p>
            <a:pPr lvl="1"/>
            <a:r>
              <a:rPr lang="en-US" sz="1600" dirty="0"/>
              <a:t>No additional comorbidities</a:t>
            </a:r>
          </a:p>
        </p:txBody>
      </p:sp>
      <p:pic>
        <p:nvPicPr>
          <p:cNvPr id="4" name="Graphic 3" descr="Clipboard outline">
            <a:extLst>
              <a:ext uri="{FF2B5EF4-FFF2-40B4-BE49-F238E27FC236}">
                <a16:creationId xmlns:a16="http://schemas.microsoft.com/office/drawing/2014/main" id="{145A1B47-31C3-B8AD-C822-8E5A653BA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4631" y="-172276"/>
            <a:ext cx="6875160" cy="7030276"/>
          </a:xfrm>
          <a:prstGeom prst="rect">
            <a:avLst/>
          </a:prstGeom>
        </p:spPr>
      </p:pic>
      <p:sp>
        <p:nvSpPr>
          <p:cNvPr id="5" name="Content Placeholder 2">
            <a:extLst>
              <a:ext uri="{FF2B5EF4-FFF2-40B4-BE49-F238E27FC236}">
                <a16:creationId xmlns:a16="http://schemas.microsoft.com/office/drawing/2014/main" id="{582C7B47-77AF-DE18-ECF7-9017E32FACE9}"/>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625620" rtl="0" eaLnBrk="1" fontAlgn="auto" latinLnBrk="0" hangingPunct="1">
              <a:lnSpc>
                <a:spcPct val="100000"/>
              </a:lnSpc>
              <a:spcBef>
                <a:spcPts val="1600"/>
              </a:spcBef>
              <a:spcAft>
                <a:spcPts val="0"/>
              </a:spcAft>
              <a:buClr>
                <a:srgbClr val="662483"/>
              </a:buClr>
              <a:buSzTx/>
              <a:buFont typeface="Arial" panose="020B0604020202020204" pitchFamily="34" charset="0"/>
              <a:buNone/>
              <a:tabLst>
                <a:tab pos="3657646" algn="l"/>
              </a:tabLst>
              <a:defRPr/>
            </a:pPr>
            <a:r>
              <a:rPr kumimoji="0" lang="en-GB" sz="1800" b="1" i="0" u="none" strike="noStrike" kern="1200" cap="none" spc="0" normalizeH="0" baseline="0" noProof="0" dirty="0">
                <a:ln>
                  <a:noFill/>
                </a:ln>
                <a:solidFill>
                  <a:srgbClr val="000000"/>
                </a:solidFill>
                <a:effectLst/>
                <a:uLnTx/>
                <a:uFillTx/>
                <a:latin typeface="Calibri"/>
                <a:ea typeface="+mn-ea"/>
                <a:cs typeface="+mn-cs"/>
              </a:rPr>
              <a:t>Clinical chemistry</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FPG: 7.6 mmol/l (137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HbA1c: 7.9% (63 mmol/mol)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LDL-cholesterol: 2.4 mmol/l (93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HDL-cholesterol: 1.06 mmol/l (41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Triglycerides: 1.4 mmol/l (124 mg/dl)</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BP: 128/74 mmHg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Waist circumference: 106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Height: 162 cm</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Weight: 86 kg</a:t>
            </a:r>
          </a:p>
          <a:p>
            <a:pPr marL="0" marR="0" lvl="0" indent="0" algn="l" defTabSz="1625620" rtl="0" eaLnBrk="1" fontAlgn="auto" latinLnBrk="0" hangingPunct="1">
              <a:lnSpc>
                <a:spcPct val="100000"/>
              </a:lnSpc>
              <a:spcBef>
                <a:spcPts val="1000"/>
              </a:spcBef>
              <a:spcAft>
                <a:spcPts val="0"/>
              </a:spcAft>
              <a:buClr>
                <a:srgbClr val="662483"/>
              </a:buClr>
              <a:buSzTx/>
              <a:buFont typeface="Arial" panose="020B0604020202020204" pitchFamily="34" charset="0"/>
              <a:buNone/>
              <a:tabLst>
                <a:tab pos="3293575" algn="l"/>
              </a:tabLst>
              <a:defRPr/>
            </a:pPr>
            <a:r>
              <a:rPr kumimoji="0" lang="en-GB" sz="1800" b="0" i="0" u="none" strike="noStrike" kern="1200" cap="none" spc="0" normalizeH="0" baseline="0" noProof="0" dirty="0">
                <a:ln>
                  <a:noFill/>
                </a:ln>
                <a:solidFill>
                  <a:srgbClr val="000000"/>
                </a:solidFill>
                <a:effectLst/>
                <a:uLnTx/>
                <a:uFillTx/>
                <a:latin typeface="Calibri"/>
                <a:ea typeface="+mn-ea"/>
                <a:cs typeface="+mn-cs"/>
              </a:rPr>
              <a:t>BMI: 32.8 kg/m</a:t>
            </a:r>
            <a:r>
              <a:rPr kumimoji="0" lang="en-GB" sz="1800" b="0" i="0" u="none" strike="noStrike" kern="1200" cap="none" spc="0" normalizeH="0" baseline="30000" noProof="0" dirty="0">
                <a:ln>
                  <a:noFill/>
                </a:ln>
                <a:solidFill>
                  <a:srgbClr val="000000"/>
                </a:solidFill>
                <a:effectLst/>
                <a:uLnTx/>
                <a:uFillTx/>
                <a:latin typeface="Calibri"/>
                <a:ea typeface="+mn-ea"/>
                <a:cs typeface="+mn-cs"/>
              </a:rPr>
              <a:t>2</a:t>
            </a:r>
          </a:p>
        </p:txBody>
      </p:sp>
      <p:sp>
        <p:nvSpPr>
          <p:cNvPr id="6" name="Rectangle 5">
            <a:extLst>
              <a:ext uri="{FF2B5EF4-FFF2-40B4-BE49-F238E27FC236}">
                <a16:creationId xmlns:a16="http://schemas.microsoft.com/office/drawing/2014/main" id="{4F1C1FC7-2F1C-6247-B7A2-FA0B348A1304}"/>
              </a:ext>
            </a:extLst>
          </p:cNvPr>
          <p:cNvSpPr/>
          <p:nvPr/>
        </p:nvSpPr>
        <p:spPr>
          <a:xfrm>
            <a:off x="838200" y="5354425"/>
            <a:ext cx="5658853" cy="1401521"/>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34" rtl="0" eaLnBrk="1" fontAlgn="auto" latinLnBrk="0" hangingPunct="1">
              <a:lnSpc>
                <a:spcPct val="100000"/>
              </a:lnSpc>
              <a:spcBef>
                <a:spcPts val="1200"/>
              </a:spcBef>
              <a:spcAft>
                <a:spcPts val="0"/>
              </a:spcAft>
              <a:buClr>
                <a:srgbClr val="662483"/>
              </a:buClr>
              <a:buSzTx/>
              <a:buFontTx/>
              <a:buNone/>
              <a:tabLst/>
              <a:defRPr/>
            </a:pPr>
            <a:r>
              <a:rPr kumimoji="0" lang="en-GB" sz="1800" b="1" i="0" u="none" strike="noStrike" kern="1200" cap="none" spc="0" normalizeH="0" baseline="0" noProof="0">
                <a:ln>
                  <a:noFill/>
                </a:ln>
                <a:solidFill>
                  <a:srgbClr val="000000"/>
                </a:solidFill>
                <a:effectLst/>
                <a:uLnTx/>
                <a:uFillTx/>
                <a:latin typeface="Calibri"/>
                <a:ea typeface="+mn-ea"/>
                <a:cs typeface="+mn-cs"/>
              </a:rPr>
              <a:t>Current medication and targets </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Calibri"/>
                <a:ea typeface="+mn-ea"/>
                <a:cs typeface="+mn-cs"/>
              </a:rPr>
              <a:t>Metformin 2,000 mg/day</a:t>
            </a:r>
          </a:p>
          <a:p>
            <a:pPr marL="266711" marR="0" lvl="0" indent="-266711" algn="l" defTabSz="914434" rtl="0" eaLnBrk="1" fontAlgn="auto" latinLnBrk="0" hangingPunct="1">
              <a:lnSpc>
                <a:spcPct val="100000"/>
              </a:lnSpc>
              <a:spcBef>
                <a:spcPts val="1200"/>
              </a:spcBef>
              <a:spcAft>
                <a:spcPts val="0"/>
              </a:spcAft>
              <a:buClr>
                <a:srgbClr val="662483"/>
              </a:buClr>
              <a:buSzTx/>
              <a:buFont typeface="Arial" panose="020B0604020202020204" pitchFamily="34" charset="0"/>
              <a:buChar char="•"/>
              <a:tabLst/>
              <a:defRPr/>
            </a:pPr>
            <a:r>
              <a:rPr kumimoji="0" lang="en-US" sz="1800" b="0" i="0" u="none" strike="noStrike" kern="1200" cap="none" spc="0" normalizeH="0" baseline="0" noProof="0" err="1">
                <a:ln>
                  <a:noFill/>
                </a:ln>
                <a:solidFill>
                  <a:srgbClr val="000000"/>
                </a:solidFill>
                <a:effectLst/>
                <a:uLnTx/>
                <a:uFillTx/>
                <a:latin typeface="Calibri"/>
                <a:ea typeface="+mn-ea"/>
                <a:cs typeface="+mn-cs"/>
              </a:rPr>
              <a:t>Glycaemic</a:t>
            </a:r>
            <a:r>
              <a:rPr kumimoji="0" lang="en-US" sz="1800" b="0" i="0" u="none" strike="noStrike" kern="1200" cap="none" spc="0" normalizeH="0" baseline="0" noProof="0">
                <a:ln>
                  <a:noFill/>
                </a:ln>
                <a:solidFill>
                  <a:srgbClr val="000000"/>
                </a:solidFill>
                <a:effectLst/>
                <a:uLnTx/>
                <a:uFillTx/>
                <a:latin typeface="Calibri"/>
                <a:ea typeface="+mn-ea"/>
                <a:cs typeface="+mn-cs"/>
              </a:rPr>
              <a:t> target: FPG &lt;6.5 mmol/l </a:t>
            </a:r>
          </a:p>
        </p:txBody>
      </p:sp>
    </p:spTree>
    <p:custDataLst>
      <p:tags r:id="rId1"/>
    </p:custDataLst>
    <p:extLst>
      <p:ext uri="{BB962C8B-B14F-4D97-AF65-F5344CB8AC3E}">
        <p14:creationId xmlns:p14="http://schemas.microsoft.com/office/powerpoint/2010/main" val="163320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3F87-12A7-9AD8-5A62-553FE506456F}"/>
              </a:ext>
            </a:extLst>
          </p:cNvPr>
          <p:cNvSpPr>
            <a:spLocks noGrp="1"/>
          </p:cNvSpPr>
          <p:nvPr>
            <p:ph type="title"/>
          </p:nvPr>
        </p:nvSpPr>
        <p:spPr/>
        <p:txBody>
          <a:bodyPr/>
          <a:lstStyle/>
          <a:p>
            <a:r>
              <a:rPr lang="en-GB" dirty="0"/>
              <a:t>Addressing patient barriers to treatment</a:t>
            </a:r>
          </a:p>
        </p:txBody>
      </p:sp>
      <p:sp>
        <p:nvSpPr>
          <p:cNvPr id="3" name="Content Placeholder 2">
            <a:extLst>
              <a:ext uri="{FF2B5EF4-FFF2-40B4-BE49-F238E27FC236}">
                <a16:creationId xmlns:a16="http://schemas.microsoft.com/office/drawing/2014/main" id="{AA1B0830-D762-A935-9D5B-32D7699B8330}"/>
              </a:ext>
            </a:extLst>
          </p:cNvPr>
          <p:cNvSpPr>
            <a:spLocks noGrp="1"/>
          </p:cNvSpPr>
          <p:nvPr>
            <p:ph idx="1"/>
          </p:nvPr>
        </p:nvSpPr>
        <p:spPr>
          <a:xfrm>
            <a:off x="838202" y="1825625"/>
            <a:ext cx="10515600" cy="715311"/>
          </a:xfrm>
        </p:spPr>
        <p:txBody>
          <a:bodyPr>
            <a:normAutofit fontScale="92500" lnSpcReduction="20000"/>
          </a:bodyPr>
          <a:lstStyle/>
          <a:p>
            <a:pPr marL="0" indent="0">
              <a:buNone/>
            </a:pPr>
            <a:r>
              <a:rPr lang="en-GB" sz="2000" dirty="0"/>
              <a:t>Q1. Mary’s doctor has prescribed gliclazide because Mary is not achieving her glycaemic target on metformin monotherapy. Mary expresses concern about taking another medication and experiencing side effects. How would you address this with her? </a:t>
            </a:r>
          </a:p>
        </p:txBody>
      </p:sp>
      <p:sp>
        <p:nvSpPr>
          <p:cNvPr id="4" name="TextBox 3">
            <a:extLst>
              <a:ext uri="{FF2B5EF4-FFF2-40B4-BE49-F238E27FC236}">
                <a16:creationId xmlns:a16="http://schemas.microsoft.com/office/drawing/2014/main" id="{82B71971-CCE7-9980-1B5B-1B12683F7889}"/>
              </a:ext>
            </a:extLst>
          </p:cNvPr>
          <p:cNvSpPr txBox="1"/>
          <p:nvPr/>
        </p:nvSpPr>
        <p:spPr>
          <a:xfrm>
            <a:off x="838201" y="2828835"/>
            <a:ext cx="231823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Tell Mary that if she does not take an additional medication her diabetes will never be under control and she will experience diabetes complications</a:t>
            </a:r>
          </a:p>
        </p:txBody>
      </p:sp>
      <p:sp>
        <p:nvSpPr>
          <p:cNvPr id="5" name="TextBox 4">
            <a:extLst>
              <a:ext uri="{FF2B5EF4-FFF2-40B4-BE49-F238E27FC236}">
                <a16:creationId xmlns:a16="http://schemas.microsoft.com/office/drawing/2014/main" id="{2F22578C-5ABC-6211-FF05-88B8406FCFE0}"/>
              </a:ext>
            </a:extLst>
          </p:cNvPr>
          <p:cNvSpPr txBox="1"/>
          <p:nvPr/>
        </p:nvSpPr>
        <p:spPr>
          <a:xfrm>
            <a:off x="3344008" y="2828835"/>
            <a:ext cx="231823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Tell Mary that she doesn’t need to take gliclazide if she sticks to the suggested lifestyle changes</a:t>
            </a:r>
          </a:p>
        </p:txBody>
      </p:sp>
      <p:sp>
        <p:nvSpPr>
          <p:cNvPr id="6" name="TextBox 5">
            <a:extLst>
              <a:ext uri="{FF2B5EF4-FFF2-40B4-BE49-F238E27FC236}">
                <a16:creationId xmlns:a16="http://schemas.microsoft.com/office/drawing/2014/main" id="{751FC79A-C774-3412-8877-5C6809DAF5D8}"/>
              </a:ext>
            </a:extLst>
          </p:cNvPr>
          <p:cNvSpPr txBox="1"/>
          <p:nvPr/>
        </p:nvSpPr>
        <p:spPr>
          <a:xfrm>
            <a:off x="6257012" y="2782671"/>
            <a:ext cx="2318238" cy="15465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00" cap="none" spc="0" normalizeH="0" baseline="0" noProof="0" dirty="0">
                <a:ln>
                  <a:noFill/>
                </a:ln>
                <a:solidFill>
                  <a:schemeClr val="accent6"/>
                </a:solidFill>
                <a:effectLst/>
                <a:uLnTx/>
                <a:uFillTx/>
                <a:latin typeface="Calibri" panose="020F0502020204030204" pitchFamily="34" charset="0"/>
                <a:ea typeface="Calibri" panose="020F0502020204030204" pitchFamily="34" charset="0"/>
                <a:cs typeface="Times New Roman" panose="02020603050405020304" pitchFamily="18" charset="0"/>
              </a:rPr>
              <a:t>Listen to Mary’s concerns then </a:t>
            </a:r>
            <a:r>
              <a:rPr kumimoji="0" lang="en-GB" sz="1050" b="0" i="0" u="none" strike="noStrike" kern="1200" cap="none" spc="0" normalizeH="0" baseline="0" noProof="0" dirty="0">
                <a:ln>
                  <a:noFill/>
                </a:ln>
                <a:solidFill>
                  <a:schemeClr val="accent6"/>
                </a:solidFill>
                <a:effectLst/>
                <a:uLnTx/>
                <a:uFillTx/>
                <a:latin typeface="Calibri" panose="020F0502020204030204"/>
                <a:ea typeface="+mn-ea"/>
                <a:cs typeface="+mn-cs"/>
              </a:rPr>
              <a:t>discuss that most people require additional therapy to maintain blood glucose control. Explain potential for some weight gain, but this is generally fairly low with gliclazide; explain lower risk of hypoglycaemia compared with other sulfonylureas.</a:t>
            </a:r>
            <a:endParaRPr kumimoji="0" lang="en-GB" sz="1050" b="0" i="0" u="none" strike="sngStrike" kern="1200" cap="none" spc="0" normalizeH="0" baseline="0" noProof="0" dirty="0">
              <a:ln>
                <a:noFill/>
              </a:ln>
              <a:solidFill>
                <a:schemeClr val="accent6"/>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50" b="0" i="0" u="none" strike="noStrike" kern="1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5145C08-270B-1B39-C468-F20BC241240D}"/>
              </a:ext>
            </a:extLst>
          </p:cNvPr>
          <p:cNvSpPr txBox="1"/>
          <p:nvPr/>
        </p:nvSpPr>
        <p:spPr>
          <a:xfrm>
            <a:off x="9035561" y="2782668"/>
            <a:ext cx="2318238"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srgbClr val="4472C4"/>
                </a:solidFill>
                <a:effectLst/>
                <a:uLnTx/>
                <a:uFillTx/>
                <a:latin typeface="Calibri" panose="020F0502020204030204" pitchFamily="34" charset="0"/>
                <a:ea typeface="Calibri" panose="020F0502020204030204" pitchFamily="34" charset="0"/>
                <a:cs typeface="Times New Roman" panose="02020603050405020304" pitchFamily="18" charset="0"/>
              </a:rPr>
              <a:t>Suggest that Mary she could ask the doctor to start insulin treatment instead as this is associated with fewer side effects</a:t>
            </a:r>
          </a:p>
        </p:txBody>
      </p:sp>
      <p:sp>
        <p:nvSpPr>
          <p:cNvPr id="8" name="Speech Bubble: Rectangle 7">
            <a:extLst>
              <a:ext uri="{FF2B5EF4-FFF2-40B4-BE49-F238E27FC236}">
                <a16:creationId xmlns:a16="http://schemas.microsoft.com/office/drawing/2014/main" id="{991CBB44-373F-91F6-B8E9-CF9CD93FEB9A}"/>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While getting Mary to achieve her blood glucose target is a priority in her treatment, using scare tactics and failing to listen to a patient’s concerns are not associated with improved outcomes. Go back and try again. </a:t>
            </a:r>
          </a:p>
        </p:txBody>
      </p:sp>
      <p:sp>
        <p:nvSpPr>
          <p:cNvPr id="9" name="Speech Bubble: Rectangle 8">
            <a:extLst>
              <a:ext uri="{FF2B5EF4-FFF2-40B4-BE49-F238E27FC236}">
                <a16:creationId xmlns:a16="http://schemas.microsoft.com/office/drawing/2014/main" id="{67EBB181-D0BA-3355-F853-B4770C70B40C}"/>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While lifestyle changes are important in managing type 2 diabetes, most people also require pharmacotherapy, including dual and triple therapy, to achieve their glycaemic goals. Go back and try again.</a:t>
            </a:r>
          </a:p>
        </p:txBody>
      </p:sp>
      <p:sp>
        <p:nvSpPr>
          <p:cNvPr id="10" name="Speech Bubble: Rectangle 9">
            <a:extLst>
              <a:ext uri="{FF2B5EF4-FFF2-40B4-BE49-F238E27FC236}">
                <a16:creationId xmlns:a16="http://schemas.microsoft.com/office/drawing/2014/main" id="{EA45C5F5-A917-246F-DC15-E92426DF59CD}"/>
              </a:ext>
            </a:extLst>
          </p:cNvPr>
          <p:cNvSpPr/>
          <p:nvPr/>
        </p:nvSpPr>
        <p:spPr>
          <a:xfrm>
            <a:off x="6257012" y="4441092"/>
            <a:ext cx="2371725" cy="2137511"/>
          </a:xfrm>
          <a:prstGeom prst="wedgeRectCallout">
            <a:avLst>
              <a:gd name="adj1" fmla="val 21058"/>
              <a:gd name="adj2" fmla="val -6556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correct. Data supports the use of gliclazide as a second-line therapy for type 2 diabetes. Gliclazide is associated with a relatively low risk of hypoglycaemia and some weight gain, but this can be addressed </a:t>
            </a:r>
            <a:r>
              <a:rPr kumimoji="0" lang="en-GB" sz="1200" b="0" i="0" u="none" strike="noStrike" kern="1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pitchFamily="18" charset="0"/>
              </a:rPr>
              <a:t>with appropriate </a:t>
            </a:r>
            <a:r>
              <a:rPr kumimoji="0" lang="en-GB" sz="12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support. Continue to the next stage.</a:t>
            </a:r>
          </a:p>
        </p:txBody>
      </p:sp>
      <p:sp>
        <p:nvSpPr>
          <p:cNvPr id="11" name="Speech Bubble: Rectangle 10">
            <a:extLst>
              <a:ext uri="{FF2B5EF4-FFF2-40B4-BE49-F238E27FC236}">
                <a16:creationId xmlns:a16="http://schemas.microsoft.com/office/drawing/2014/main" id="{7D4FF9C2-5FD1-2304-DC61-B6C7FA8F5672}"/>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This is incorrect. The WHO guidelines include insulin as a third-line therapy if treatment with metformin and a sulfonylurea has not led to an individual achieving their glycaemic target. Mary should be encouraged to try gliclazide before considering insulin treatment. Go back and try again.</a:t>
            </a:r>
          </a:p>
        </p:txBody>
      </p:sp>
    </p:spTree>
    <p:extLst>
      <p:ext uri="{BB962C8B-B14F-4D97-AF65-F5344CB8AC3E}">
        <p14:creationId xmlns:p14="http://schemas.microsoft.com/office/powerpoint/2010/main" val="124307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39247-0E62-FB7C-8B2A-65E0DE6278B9}"/>
              </a:ext>
            </a:extLst>
          </p:cNvPr>
          <p:cNvSpPr>
            <a:spLocks noGrp="1"/>
          </p:cNvSpPr>
          <p:nvPr>
            <p:ph type="title"/>
          </p:nvPr>
        </p:nvSpPr>
        <p:spPr/>
        <p:txBody>
          <a:bodyPr/>
          <a:lstStyle/>
          <a:p>
            <a:r>
              <a:rPr lang="en-US"/>
              <a:t>Choosing </a:t>
            </a:r>
            <a:r>
              <a:rPr lang="en-US" err="1"/>
              <a:t>glycaemic</a:t>
            </a:r>
            <a:r>
              <a:rPr lang="en-US"/>
              <a:t> goals</a:t>
            </a:r>
          </a:p>
        </p:txBody>
      </p:sp>
      <p:sp>
        <p:nvSpPr>
          <p:cNvPr id="3" name="Content Placeholder 2">
            <a:extLst>
              <a:ext uri="{FF2B5EF4-FFF2-40B4-BE49-F238E27FC236}">
                <a16:creationId xmlns:a16="http://schemas.microsoft.com/office/drawing/2014/main" id="{0FF4D671-E164-1263-7826-B39DCB3CAB77}"/>
              </a:ext>
            </a:extLst>
          </p:cNvPr>
          <p:cNvSpPr>
            <a:spLocks noGrp="1"/>
          </p:cNvSpPr>
          <p:nvPr>
            <p:ph idx="1"/>
          </p:nvPr>
        </p:nvSpPr>
        <p:spPr>
          <a:xfrm>
            <a:off x="838200" y="1825626"/>
            <a:ext cx="10515600" cy="794483"/>
          </a:xfrm>
        </p:spPr>
        <p:txBody>
          <a:bodyPr>
            <a:normAutofit/>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Q2. Based on Mary’s clinical and personal characteristics and updated treatment plan, </a:t>
            </a:r>
            <a:r>
              <a:rPr lang="en-GB" sz="2400" kern="100">
                <a:latin typeface="Calibri" panose="020F0502020204030204" pitchFamily="34" charset="0"/>
                <a:ea typeface="Calibri" panose="020F0502020204030204" pitchFamily="34" charset="0"/>
                <a:cs typeface="Times New Roman" panose="02020603050405020304" pitchFamily="18" charset="0"/>
              </a:rPr>
              <a:t>which glycaemic </a:t>
            </a:r>
            <a:r>
              <a:rPr lang="en-GB" sz="2400" kern="100" dirty="0">
                <a:latin typeface="Calibri" panose="020F0502020204030204" pitchFamily="34" charset="0"/>
                <a:ea typeface="Calibri" panose="020F0502020204030204" pitchFamily="34" charset="0"/>
                <a:cs typeface="Times New Roman" panose="02020603050405020304" pitchFamily="18" charset="0"/>
              </a:rPr>
              <a:t>target is most suitable?</a:t>
            </a:r>
            <a:endParaRPr lang="en-US" dirty="0"/>
          </a:p>
        </p:txBody>
      </p:sp>
      <p:sp>
        <p:nvSpPr>
          <p:cNvPr id="4" name="TextBox 3">
            <a:extLst>
              <a:ext uri="{FF2B5EF4-FFF2-40B4-BE49-F238E27FC236}">
                <a16:creationId xmlns:a16="http://schemas.microsoft.com/office/drawing/2014/main" id="{CEECC498-9290-3F9D-F6CE-65155A2C4E35}"/>
              </a:ext>
            </a:extLst>
          </p:cNvPr>
          <p:cNvSpPr txBox="1"/>
          <p:nvPr/>
        </p:nvSpPr>
        <p:spPr>
          <a:xfrm>
            <a:off x="958362" y="2672870"/>
            <a:ext cx="1960684" cy="923330"/>
          </a:xfrm>
          <a:prstGeom prst="rect">
            <a:avLst/>
          </a:prstGeom>
          <a:noFill/>
        </p:spPr>
        <p:txBody>
          <a:bodyPr wrap="square" rtlCol="0">
            <a:spAutoFit/>
          </a:bodyPr>
          <a:lstStyle/>
          <a:p>
            <a:r>
              <a:rPr lang="en-US" dirty="0">
                <a:solidFill>
                  <a:schemeClr val="accent1"/>
                </a:solidFill>
              </a:rPr>
              <a:t>HbA1c: &lt;6.0%</a:t>
            </a:r>
          </a:p>
          <a:p>
            <a:r>
              <a:rPr lang="en-US" dirty="0">
                <a:solidFill>
                  <a:schemeClr val="accent1"/>
                </a:solidFill>
              </a:rPr>
              <a:t>FPG: &lt;6.0 mmol/l (108 mg/dl)</a:t>
            </a:r>
          </a:p>
        </p:txBody>
      </p:sp>
      <p:sp>
        <p:nvSpPr>
          <p:cNvPr id="5" name="TextBox 4">
            <a:extLst>
              <a:ext uri="{FF2B5EF4-FFF2-40B4-BE49-F238E27FC236}">
                <a16:creationId xmlns:a16="http://schemas.microsoft.com/office/drawing/2014/main" id="{DA0546A0-174F-A3E3-85B4-7978BFDFBEB0}"/>
              </a:ext>
            </a:extLst>
          </p:cNvPr>
          <p:cNvSpPr txBox="1"/>
          <p:nvPr/>
        </p:nvSpPr>
        <p:spPr>
          <a:xfrm>
            <a:off x="3513806" y="2668617"/>
            <a:ext cx="1960684" cy="923330"/>
          </a:xfrm>
          <a:prstGeom prst="rect">
            <a:avLst/>
          </a:prstGeom>
          <a:noFill/>
        </p:spPr>
        <p:txBody>
          <a:bodyPr wrap="square" rtlCol="0">
            <a:spAutoFit/>
          </a:bodyPr>
          <a:lstStyle/>
          <a:p>
            <a:r>
              <a:rPr lang="en-US" dirty="0">
                <a:solidFill>
                  <a:schemeClr val="accent1"/>
                </a:solidFill>
              </a:rPr>
              <a:t>HbA1c: &lt;6.5%</a:t>
            </a:r>
          </a:p>
          <a:p>
            <a:r>
              <a:rPr lang="en-US" dirty="0">
                <a:solidFill>
                  <a:schemeClr val="accent1"/>
                </a:solidFill>
              </a:rPr>
              <a:t>FPG: &lt;6.5 mmol/l (117 mg/dl)</a:t>
            </a:r>
          </a:p>
        </p:txBody>
      </p:sp>
      <p:sp>
        <p:nvSpPr>
          <p:cNvPr id="6" name="TextBox 5">
            <a:extLst>
              <a:ext uri="{FF2B5EF4-FFF2-40B4-BE49-F238E27FC236}">
                <a16:creationId xmlns:a16="http://schemas.microsoft.com/office/drawing/2014/main" id="{A478C1B3-79B8-39F9-70AC-B00B532DFDC3}"/>
              </a:ext>
            </a:extLst>
          </p:cNvPr>
          <p:cNvSpPr txBox="1"/>
          <p:nvPr/>
        </p:nvSpPr>
        <p:spPr>
          <a:xfrm>
            <a:off x="6312335" y="2668617"/>
            <a:ext cx="1960684" cy="923330"/>
          </a:xfrm>
          <a:prstGeom prst="rect">
            <a:avLst/>
          </a:prstGeom>
          <a:noFill/>
        </p:spPr>
        <p:txBody>
          <a:bodyPr wrap="square" rtlCol="0">
            <a:spAutoFit/>
          </a:bodyPr>
          <a:lstStyle/>
          <a:p>
            <a:r>
              <a:rPr lang="en-US" dirty="0">
                <a:solidFill>
                  <a:schemeClr val="accent6"/>
                </a:solidFill>
              </a:rPr>
              <a:t>HbA1c: &lt;7.0%</a:t>
            </a:r>
          </a:p>
          <a:p>
            <a:r>
              <a:rPr lang="en-US" dirty="0">
                <a:solidFill>
                  <a:schemeClr val="accent6"/>
                </a:solidFill>
              </a:rPr>
              <a:t>FPG: &lt;7.0 mmol/l (126 mg/dl)</a:t>
            </a:r>
          </a:p>
        </p:txBody>
      </p:sp>
      <p:sp>
        <p:nvSpPr>
          <p:cNvPr id="7" name="TextBox 6">
            <a:extLst>
              <a:ext uri="{FF2B5EF4-FFF2-40B4-BE49-F238E27FC236}">
                <a16:creationId xmlns:a16="http://schemas.microsoft.com/office/drawing/2014/main" id="{F510AB10-EC35-0E50-05C4-DAF3FDFE43F5}"/>
              </a:ext>
            </a:extLst>
          </p:cNvPr>
          <p:cNvSpPr txBox="1"/>
          <p:nvPr/>
        </p:nvSpPr>
        <p:spPr>
          <a:xfrm>
            <a:off x="9099136" y="2649614"/>
            <a:ext cx="1960684" cy="923330"/>
          </a:xfrm>
          <a:prstGeom prst="rect">
            <a:avLst/>
          </a:prstGeom>
          <a:noFill/>
        </p:spPr>
        <p:txBody>
          <a:bodyPr wrap="square" rtlCol="0">
            <a:spAutoFit/>
          </a:bodyPr>
          <a:lstStyle/>
          <a:p>
            <a:r>
              <a:rPr lang="en-US" dirty="0">
                <a:solidFill>
                  <a:schemeClr val="accent1"/>
                </a:solidFill>
              </a:rPr>
              <a:t>HbA1c: &lt;7.5%</a:t>
            </a:r>
          </a:p>
          <a:p>
            <a:r>
              <a:rPr lang="en-US" dirty="0">
                <a:solidFill>
                  <a:schemeClr val="accent1"/>
                </a:solidFill>
              </a:rPr>
              <a:t>FPG: &lt;7.5 mmol/l (135 mg/dl)</a:t>
            </a:r>
          </a:p>
        </p:txBody>
      </p:sp>
      <p:sp>
        <p:nvSpPr>
          <p:cNvPr id="8" name="Speech Bubble: Rectangle 7">
            <a:extLst>
              <a:ext uri="{FF2B5EF4-FFF2-40B4-BE49-F238E27FC236}">
                <a16:creationId xmlns:a16="http://schemas.microsoft.com/office/drawing/2014/main" id="{13469C0F-2804-9C92-F266-59040F92BFEF}"/>
              </a:ext>
            </a:extLst>
          </p:cNvPr>
          <p:cNvSpPr/>
          <p:nvPr/>
        </p:nvSpPr>
        <p:spPr>
          <a:xfrm>
            <a:off x="642661" y="4441088"/>
            <a:ext cx="2371725" cy="2196792"/>
          </a:xfrm>
          <a:prstGeom prst="wedgeRectCallout">
            <a:avLst>
              <a:gd name="adj1" fmla="val 20687"/>
              <a:gd name="adj2" fmla="val -647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this may be possible for some individuals, a less stringent glycaemic target is more likely to be achievable. Achievable goals are associated with greater engagement and better long-term outcomes.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Speech Bubble: Rectangle 8">
            <a:extLst>
              <a:ext uri="{FF2B5EF4-FFF2-40B4-BE49-F238E27FC236}">
                <a16:creationId xmlns:a16="http://schemas.microsoft.com/office/drawing/2014/main" id="{366A502A-81CE-971A-D1DD-2283A37E5A32}"/>
              </a:ext>
            </a:extLst>
          </p:cNvPr>
          <p:cNvSpPr/>
          <p:nvPr/>
        </p:nvSpPr>
        <p:spPr>
          <a:xfrm>
            <a:off x="3454099" y="4441088"/>
            <a:ext cx="2371725" cy="2196792"/>
          </a:xfrm>
          <a:prstGeom prst="wedgeRectCallout">
            <a:avLst>
              <a:gd name="adj1" fmla="val 21799"/>
              <a:gd name="adj2" fmla="val -647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Mary is relatively young and does not have any complications, she is now treated with dual therapy. WHO guidelines suggest individuals with dual therapy have higher glycaemic targets.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0" name="Speech Bubble: Rectangle 9">
            <a:extLst>
              <a:ext uri="{FF2B5EF4-FFF2-40B4-BE49-F238E27FC236}">
                <a16:creationId xmlns:a16="http://schemas.microsoft.com/office/drawing/2014/main" id="{C4BB5C6B-262A-E690-8877-914D0CD6F2C8}"/>
              </a:ext>
            </a:extLst>
          </p:cNvPr>
          <p:cNvSpPr/>
          <p:nvPr/>
        </p:nvSpPr>
        <p:spPr>
          <a:xfrm>
            <a:off x="6265539" y="4381806"/>
            <a:ext cx="2371725" cy="2196792"/>
          </a:xfrm>
          <a:prstGeom prst="wedgeRectCallout">
            <a:avLst>
              <a:gd name="adj1" fmla="val 20316"/>
              <a:gd name="adj2" fmla="val -642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WHO guidelines recommend glycaemic targets of &lt;7.0% for HbA1c or &lt;7.0 mmol/l for fasting plasma glucose for individuals treated with dual therapy.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stage.</a:t>
            </a:r>
          </a:p>
        </p:txBody>
      </p:sp>
      <p:sp>
        <p:nvSpPr>
          <p:cNvPr id="11" name="Speech Bubble: Rectangle 10">
            <a:extLst>
              <a:ext uri="{FF2B5EF4-FFF2-40B4-BE49-F238E27FC236}">
                <a16:creationId xmlns:a16="http://schemas.microsoft.com/office/drawing/2014/main" id="{FEB6201E-C9B4-B66F-DB99-BF36874E7CF9}"/>
              </a:ext>
            </a:extLst>
          </p:cNvPr>
          <p:cNvSpPr/>
          <p:nvPr/>
        </p:nvSpPr>
        <p:spPr>
          <a:xfrm>
            <a:off x="9059921" y="4411447"/>
            <a:ext cx="2371725" cy="2196792"/>
          </a:xfrm>
          <a:prstGeom prst="wedgeRectCallout">
            <a:avLst>
              <a:gd name="adj1" fmla="val 20687"/>
              <a:gd name="adj2" fmla="val -623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 more stringent glycaemic target is appropriate to reduce the risk of complications.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Tree>
    <p:extLst>
      <p:ext uri="{BB962C8B-B14F-4D97-AF65-F5344CB8AC3E}">
        <p14:creationId xmlns:p14="http://schemas.microsoft.com/office/powerpoint/2010/main" val="418653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C88C-E3BB-4AB0-62A2-F2CD40CC25E8}"/>
              </a:ext>
            </a:extLst>
          </p:cNvPr>
          <p:cNvSpPr>
            <a:spLocks noGrp="1"/>
          </p:cNvSpPr>
          <p:nvPr>
            <p:ph type="title"/>
          </p:nvPr>
        </p:nvSpPr>
        <p:spPr/>
        <p:txBody>
          <a:bodyPr/>
          <a:lstStyle/>
          <a:p>
            <a:r>
              <a:rPr lang="en-US" err="1"/>
              <a:t>Hypoglycaemia</a:t>
            </a:r>
            <a:r>
              <a:rPr lang="en-US"/>
              <a:t> awareness </a:t>
            </a:r>
          </a:p>
        </p:txBody>
      </p:sp>
      <p:sp>
        <p:nvSpPr>
          <p:cNvPr id="3" name="Content Placeholder 2">
            <a:extLst>
              <a:ext uri="{FF2B5EF4-FFF2-40B4-BE49-F238E27FC236}">
                <a16:creationId xmlns:a16="http://schemas.microsoft.com/office/drawing/2014/main" id="{78B00A84-D2FF-72E8-F18C-2B8C00267A25}"/>
              </a:ext>
            </a:extLst>
          </p:cNvPr>
          <p:cNvSpPr>
            <a:spLocks noGrp="1"/>
          </p:cNvSpPr>
          <p:nvPr>
            <p:ph idx="1"/>
          </p:nvPr>
        </p:nvSpPr>
        <p:spPr>
          <a:xfrm>
            <a:off x="838200" y="1825626"/>
            <a:ext cx="10515600" cy="1176343"/>
          </a:xfrm>
        </p:spPr>
        <p:txBody>
          <a:bodyPr>
            <a:normAutofit fontScale="92500"/>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Q3. Treatment with gliclazide is associated with a higher risk of hypoglycaemia than metformin monotherapy. You advise Mary about hypoglycaemia risk reduction and symptoms. Which blood glucose value is the upper threshold for defining hypoglycaemia?</a:t>
            </a:r>
          </a:p>
        </p:txBody>
      </p:sp>
      <p:grpSp>
        <p:nvGrpSpPr>
          <p:cNvPr id="17" name="Group 16">
            <a:extLst>
              <a:ext uri="{FF2B5EF4-FFF2-40B4-BE49-F238E27FC236}">
                <a16:creationId xmlns:a16="http://schemas.microsoft.com/office/drawing/2014/main" id="{3E5131A3-F160-6C1B-CD7D-B46B43C4A9B9}"/>
              </a:ext>
            </a:extLst>
          </p:cNvPr>
          <p:cNvGrpSpPr/>
          <p:nvPr/>
        </p:nvGrpSpPr>
        <p:grpSpPr>
          <a:xfrm>
            <a:off x="9178813" y="3106261"/>
            <a:ext cx="2371725" cy="3498946"/>
            <a:chOff x="651188" y="3079654"/>
            <a:chExt cx="2371725" cy="3498946"/>
          </a:xfrm>
        </p:grpSpPr>
        <p:sp>
          <p:nvSpPr>
            <p:cNvPr id="4" name="TextBox 3">
              <a:extLst>
                <a:ext uri="{FF2B5EF4-FFF2-40B4-BE49-F238E27FC236}">
                  <a16:creationId xmlns:a16="http://schemas.microsoft.com/office/drawing/2014/main" id="{54A59FC8-0376-3FD9-931A-EB24AC505F9A}"/>
                </a:ext>
              </a:extLst>
            </p:cNvPr>
            <p:cNvSpPr txBox="1"/>
            <p:nvPr/>
          </p:nvSpPr>
          <p:spPr>
            <a:xfrm>
              <a:off x="651188" y="3079654"/>
              <a:ext cx="2318238" cy="369332"/>
            </a:xfrm>
            <a:prstGeom prst="rect">
              <a:avLst/>
            </a:prstGeom>
            <a:noFill/>
          </p:spPr>
          <p:txBody>
            <a:bodyPr wrap="square" rtlCol="0">
              <a:spAutoFit/>
            </a:bodyPr>
            <a:lstStyle/>
            <a:p>
              <a:r>
                <a:rPr lang="en-GB" kern="100">
                  <a:solidFill>
                    <a:schemeClr val="accent1"/>
                  </a:solidFill>
                  <a:latin typeface="Calibri" panose="020F0502020204030204" pitchFamily="34" charset="0"/>
                  <a:ea typeface="Calibri" panose="020F0502020204030204" pitchFamily="34" charset="0"/>
                  <a:cs typeface="Times New Roman" panose="02020603050405020304" pitchFamily="18" charset="0"/>
                </a:rPr>
                <a:t>5.0 mmol/l (90 mg/dl) </a:t>
              </a:r>
            </a:p>
          </p:txBody>
        </p:sp>
        <p:sp>
          <p:nvSpPr>
            <p:cNvPr id="8" name="Speech Bubble: Rectangle 7">
              <a:extLst>
                <a:ext uri="{FF2B5EF4-FFF2-40B4-BE49-F238E27FC236}">
                  <a16:creationId xmlns:a16="http://schemas.microsoft.com/office/drawing/2014/main" id="{400AC1C2-77D0-CB36-377D-4661DA73BECB}"/>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 blood glucose value of 5.0 mmol/l is within the healthy range.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nvGrpSpPr>
          <p:cNvPr id="16" name="Group 15">
            <a:extLst>
              <a:ext uri="{FF2B5EF4-FFF2-40B4-BE49-F238E27FC236}">
                <a16:creationId xmlns:a16="http://schemas.microsoft.com/office/drawing/2014/main" id="{174C0C24-DB5A-433F-A732-6D150EFF4649}"/>
              </a:ext>
            </a:extLst>
          </p:cNvPr>
          <p:cNvGrpSpPr/>
          <p:nvPr/>
        </p:nvGrpSpPr>
        <p:grpSpPr>
          <a:xfrm>
            <a:off x="838200" y="3136905"/>
            <a:ext cx="5174636" cy="3468303"/>
            <a:chOff x="3454100" y="3110298"/>
            <a:chExt cx="5174636" cy="3468303"/>
          </a:xfrm>
        </p:grpSpPr>
        <p:grpSp>
          <p:nvGrpSpPr>
            <p:cNvPr id="15" name="Group 14">
              <a:extLst>
                <a:ext uri="{FF2B5EF4-FFF2-40B4-BE49-F238E27FC236}">
                  <a16:creationId xmlns:a16="http://schemas.microsoft.com/office/drawing/2014/main" id="{3D6E4601-9C54-433F-8270-548C9F4FD5A2}"/>
                </a:ext>
              </a:extLst>
            </p:cNvPr>
            <p:cNvGrpSpPr/>
            <p:nvPr/>
          </p:nvGrpSpPr>
          <p:grpSpPr>
            <a:xfrm>
              <a:off x="3454100" y="3110298"/>
              <a:ext cx="2371725" cy="3468293"/>
              <a:chOff x="3454100" y="3110298"/>
              <a:chExt cx="2371725" cy="3468293"/>
            </a:xfrm>
          </p:grpSpPr>
          <p:sp>
            <p:nvSpPr>
              <p:cNvPr id="5" name="TextBox 4">
                <a:extLst>
                  <a:ext uri="{FF2B5EF4-FFF2-40B4-BE49-F238E27FC236}">
                    <a16:creationId xmlns:a16="http://schemas.microsoft.com/office/drawing/2014/main" id="{25640160-0351-3879-B6CE-2E79072896AF}"/>
                  </a:ext>
                </a:extLst>
              </p:cNvPr>
              <p:cNvSpPr txBox="1"/>
              <p:nvPr/>
            </p:nvSpPr>
            <p:spPr>
              <a:xfrm>
                <a:off x="3454100" y="3110298"/>
                <a:ext cx="2318238" cy="369332"/>
              </a:xfrm>
              <a:prstGeom prst="rect">
                <a:avLst/>
              </a:prstGeom>
              <a:noFill/>
            </p:spPr>
            <p:txBody>
              <a:bodyPr wrap="square" rtlCol="0">
                <a:spAutoFit/>
              </a:bodyPr>
              <a:lstStyle/>
              <a:p>
                <a:r>
                  <a:rPr lang="en-GB" kern="100">
                    <a:solidFill>
                      <a:schemeClr val="accent1"/>
                    </a:solidFill>
                    <a:latin typeface="Calibri" panose="020F0502020204030204" pitchFamily="34" charset="0"/>
                    <a:ea typeface="Calibri" panose="020F0502020204030204" pitchFamily="34" charset="0"/>
                    <a:cs typeface="Times New Roman" panose="02020603050405020304" pitchFamily="18" charset="0"/>
                  </a:rPr>
                  <a:t>3.0 mmol/l (54 mg/dl)</a:t>
                </a:r>
              </a:p>
            </p:txBody>
          </p:sp>
          <p:sp>
            <p:nvSpPr>
              <p:cNvPr id="9" name="Speech Bubble: Rectangle 8">
                <a:extLst>
                  <a:ext uri="{FF2B5EF4-FFF2-40B4-BE49-F238E27FC236}">
                    <a16:creationId xmlns:a16="http://schemas.microsoft.com/office/drawing/2014/main" id="{7A90E348-5818-C7BF-FAA8-18E3692E769B}"/>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The upper threshold for defining hypoglycaemia is higher than 3.0 mmol/l.</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nvGrpSpPr>
            <p:cNvPr id="14" name="Group 13">
              <a:extLst>
                <a:ext uri="{FF2B5EF4-FFF2-40B4-BE49-F238E27FC236}">
                  <a16:creationId xmlns:a16="http://schemas.microsoft.com/office/drawing/2014/main" id="{648498CB-9BBD-2C70-8CCB-055605D5B131}"/>
                </a:ext>
              </a:extLst>
            </p:cNvPr>
            <p:cNvGrpSpPr/>
            <p:nvPr/>
          </p:nvGrpSpPr>
          <p:grpSpPr>
            <a:xfrm>
              <a:off x="6257011" y="3110298"/>
              <a:ext cx="2371725" cy="3468303"/>
              <a:chOff x="6257011" y="3110298"/>
              <a:chExt cx="2371725" cy="3468303"/>
            </a:xfrm>
          </p:grpSpPr>
          <p:sp>
            <p:nvSpPr>
              <p:cNvPr id="6" name="TextBox 5">
                <a:extLst>
                  <a:ext uri="{FF2B5EF4-FFF2-40B4-BE49-F238E27FC236}">
                    <a16:creationId xmlns:a16="http://schemas.microsoft.com/office/drawing/2014/main" id="{410FF6D6-94C1-02BB-44C5-3ADF18211C65}"/>
                  </a:ext>
                </a:extLst>
              </p:cNvPr>
              <p:cNvSpPr txBox="1"/>
              <p:nvPr/>
            </p:nvSpPr>
            <p:spPr>
              <a:xfrm>
                <a:off x="6257011" y="3110298"/>
                <a:ext cx="2318238" cy="369332"/>
              </a:xfrm>
              <a:prstGeom prst="rect">
                <a:avLst/>
              </a:prstGeom>
              <a:noFill/>
            </p:spPr>
            <p:txBody>
              <a:bodyPr wrap="square" rtlCol="0">
                <a:spAutoFit/>
              </a:bodyPr>
              <a:lstStyle/>
              <a:p>
                <a:r>
                  <a:rPr lang="en-GB" kern="100">
                    <a:solidFill>
                      <a:schemeClr val="accent6"/>
                    </a:solidFill>
                    <a:latin typeface="Calibri" panose="020F0502020204030204" pitchFamily="34" charset="0"/>
                    <a:ea typeface="Calibri" panose="020F0502020204030204" pitchFamily="34" charset="0"/>
                    <a:cs typeface="Times New Roman" panose="02020603050405020304" pitchFamily="18" charset="0"/>
                  </a:rPr>
                  <a:t>3.9 mmol/l (70 mg/dl)</a:t>
                </a:r>
              </a:p>
            </p:txBody>
          </p:sp>
          <p:sp>
            <p:nvSpPr>
              <p:cNvPr id="10" name="Speech Bubble: Rectangle 9">
                <a:extLst>
                  <a:ext uri="{FF2B5EF4-FFF2-40B4-BE49-F238E27FC236}">
                    <a16:creationId xmlns:a16="http://schemas.microsoft.com/office/drawing/2014/main" id="{47D403A8-8926-9DEB-BD29-49C0962BB932}"/>
                  </a:ext>
                </a:extLst>
              </p:cNvPr>
              <p:cNvSpPr/>
              <p:nvPr/>
            </p:nvSpPr>
            <p:spPr>
              <a:xfrm>
                <a:off x="6257011" y="4441090"/>
                <a:ext cx="2371725" cy="2137511"/>
              </a:xfrm>
              <a:prstGeom prst="wedgeRectCallout">
                <a:avLst>
                  <a:gd name="adj1" fmla="val 21058"/>
                  <a:gd name="adj2" fmla="val -6556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A blood glucose value of 3.9 mmol/l is the upper threshold for defining hypoglycaemia.</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stage.</a:t>
                </a:r>
              </a:p>
            </p:txBody>
          </p:sp>
        </p:grpSp>
      </p:grpSp>
      <p:grpSp>
        <p:nvGrpSpPr>
          <p:cNvPr id="18" name="Group 17">
            <a:extLst>
              <a:ext uri="{FF2B5EF4-FFF2-40B4-BE49-F238E27FC236}">
                <a16:creationId xmlns:a16="http://schemas.microsoft.com/office/drawing/2014/main" id="{606FC446-B8AD-77BB-16C0-C9E5DFBF52D1}"/>
              </a:ext>
            </a:extLst>
          </p:cNvPr>
          <p:cNvGrpSpPr/>
          <p:nvPr/>
        </p:nvGrpSpPr>
        <p:grpSpPr>
          <a:xfrm>
            <a:off x="6389081" y="3106263"/>
            <a:ext cx="2396084" cy="3498937"/>
            <a:chOff x="9035562" y="3079661"/>
            <a:chExt cx="2396084" cy="3498937"/>
          </a:xfrm>
        </p:grpSpPr>
        <p:sp>
          <p:nvSpPr>
            <p:cNvPr id="7" name="TextBox 6">
              <a:extLst>
                <a:ext uri="{FF2B5EF4-FFF2-40B4-BE49-F238E27FC236}">
                  <a16:creationId xmlns:a16="http://schemas.microsoft.com/office/drawing/2014/main" id="{F1A2E334-9052-B268-BF18-DCDC89B69842}"/>
                </a:ext>
              </a:extLst>
            </p:cNvPr>
            <p:cNvSpPr txBox="1"/>
            <p:nvPr/>
          </p:nvSpPr>
          <p:spPr>
            <a:xfrm>
              <a:off x="9035562" y="3079661"/>
              <a:ext cx="2318238" cy="369332"/>
            </a:xfrm>
            <a:prstGeom prst="rect">
              <a:avLst/>
            </a:prstGeom>
            <a:noFill/>
          </p:spPr>
          <p:txBody>
            <a:bodyPr wrap="square" rtlCol="0">
              <a:spAutoFit/>
            </a:bodyPr>
            <a:lstStyle/>
            <a:p>
              <a:r>
                <a:rPr lang="en-GB" kern="100">
                  <a:solidFill>
                    <a:schemeClr val="accent1"/>
                  </a:solidFill>
                  <a:latin typeface="Calibri" panose="020F0502020204030204" pitchFamily="34" charset="0"/>
                  <a:ea typeface="Calibri" panose="020F0502020204030204" pitchFamily="34" charset="0"/>
                  <a:cs typeface="Times New Roman" panose="02020603050405020304" pitchFamily="18" charset="0"/>
                </a:rPr>
                <a:t>4.5 mmol/l (81 mg/dl)</a:t>
              </a:r>
            </a:p>
          </p:txBody>
        </p:sp>
        <p:sp>
          <p:nvSpPr>
            <p:cNvPr id="11" name="Speech Bubble: Rectangle 10">
              <a:extLst>
                <a:ext uri="{FF2B5EF4-FFF2-40B4-BE49-F238E27FC236}">
                  <a16:creationId xmlns:a16="http://schemas.microsoft.com/office/drawing/2014/main" id="{D0F1F7C7-4B17-F805-2A6F-31DFA38BC9A0}"/>
                </a:ext>
              </a:extLst>
            </p:cNvPr>
            <p:cNvSpPr/>
            <p:nvPr/>
          </p:nvSpPr>
          <p:spPr>
            <a:xfrm>
              <a:off x="9059921" y="4441088"/>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A blood glucose value of 4.5 mmol/l is within the healthy range.</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spTree>
    <p:extLst>
      <p:ext uri="{BB962C8B-B14F-4D97-AF65-F5344CB8AC3E}">
        <p14:creationId xmlns:p14="http://schemas.microsoft.com/office/powerpoint/2010/main" val="404007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342D-D7D9-0A44-748D-A31B86FACD79}"/>
              </a:ext>
            </a:extLst>
          </p:cNvPr>
          <p:cNvSpPr>
            <a:spLocks noGrp="1"/>
          </p:cNvSpPr>
          <p:nvPr>
            <p:ph type="title"/>
          </p:nvPr>
        </p:nvSpPr>
        <p:spPr/>
        <p:txBody>
          <a:bodyPr/>
          <a:lstStyle/>
          <a:p>
            <a:r>
              <a:rPr lang="en-US"/>
              <a:t>Addressing religious and social considerations</a:t>
            </a:r>
          </a:p>
        </p:txBody>
      </p:sp>
      <p:sp>
        <p:nvSpPr>
          <p:cNvPr id="3" name="Content Placeholder 2">
            <a:extLst>
              <a:ext uri="{FF2B5EF4-FFF2-40B4-BE49-F238E27FC236}">
                <a16:creationId xmlns:a16="http://schemas.microsoft.com/office/drawing/2014/main" id="{830E8A15-E486-ABDC-28C4-E9B5970F4497}"/>
              </a:ext>
            </a:extLst>
          </p:cNvPr>
          <p:cNvSpPr>
            <a:spLocks noGrp="1"/>
          </p:cNvSpPr>
          <p:nvPr>
            <p:ph idx="1"/>
          </p:nvPr>
        </p:nvSpPr>
        <p:spPr>
          <a:xfrm>
            <a:off x="838200" y="1692063"/>
            <a:ext cx="10515600" cy="923330"/>
          </a:xfrm>
        </p:spPr>
        <p:txBody>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Q4. Mary mentioned that she plans to fast for Ramadan in 2 months’ time. What would you discuss with her?</a:t>
            </a:r>
            <a:endParaRPr lang="en-US" dirty="0"/>
          </a:p>
        </p:txBody>
      </p:sp>
      <p:sp>
        <p:nvSpPr>
          <p:cNvPr id="4" name="TextBox 3">
            <a:extLst>
              <a:ext uri="{FF2B5EF4-FFF2-40B4-BE49-F238E27FC236}">
                <a16:creationId xmlns:a16="http://schemas.microsoft.com/office/drawing/2014/main" id="{A3C6CE2B-7FE7-C9F6-A781-D9FCEA3B222A}"/>
              </a:ext>
            </a:extLst>
          </p:cNvPr>
          <p:cNvSpPr txBox="1"/>
          <p:nvPr/>
        </p:nvSpPr>
        <p:spPr>
          <a:xfrm>
            <a:off x="931985" y="2382186"/>
            <a:ext cx="2092569" cy="738664"/>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Inform Mary that she cannot fast due to her diabetes.</a:t>
            </a:r>
          </a:p>
        </p:txBody>
      </p:sp>
      <p:sp>
        <p:nvSpPr>
          <p:cNvPr id="5" name="TextBox 4">
            <a:extLst>
              <a:ext uri="{FF2B5EF4-FFF2-40B4-BE49-F238E27FC236}">
                <a16:creationId xmlns:a16="http://schemas.microsoft.com/office/drawing/2014/main" id="{4809145C-F525-988F-1DBF-F43185F363D1}"/>
              </a:ext>
            </a:extLst>
          </p:cNvPr>
          <p:cNvSpPr txBox="1"/>
          <p:nvPr/>
        </p:nvSpPr>
        <p:spPr>
          <a:xfrm>
            <a:off x="3423139" y="2382186"/>
            <a:ext cx="2092569" cy="954107"/>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Recommend Mary stops taking her daily metformin and gliclazide doses while fasting.</a:t>
            </a:r>
          </a:p>
        </p:txBody>
      </p:sp>
      <p:sp>
        <p:nvSpPr>
          <p:cNvPr id="6" name="TextBox 5">
            <a:extLst>
              <a:ext uri="{FF2B5EF4-FFF2-40B4-BE49-F238E27FC236}">
                <a16:creationId xmlns:a16="http://schemas.microsoft.com/office/drawing/2014/main" id="{7507763C-DDA7-A865-9245-7FE0C98E35D1}"/>
              </a:ext>
            </a:extLst>
          </p:cNvPr>
          <p:cNvSpPr txBox="1"/>
          <p:nvPr/>
        </p:nvSpPr>
        <p:spPr>
          <a:xfrm>
            <a:off x="6241532" y="2382187"/>
            <a:ext cx="2092569" cy="1815882"/>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Discuss with Mary the importance of self-blood glucose monitoring and assess access. Advise her that her usual doses of metformin and gliclazide can be continued while fasting.</a:t>
            </a:r>
          </a:p>
        </p:txBody>
      </p:sp>
      <p:sp>
        <p:nvSpPr>
          <p:cNvPr id="7" name="TextBox 6">
            <a:extLst>
              <a:ext uri="{FF2B5EF4-FFF2-40B4-BE49-F238E27FC236}">
                <a16:creationId xmlns:a16="http://schemas.microsoft.com/office/drawing/2014/main" id="{BF4E3D0E-35F1-8E55-003A-1063F1136707}"/>
              </a:ext>
            </a:extLst>
          </p:cNvPr>
          <p:cNvSpPr txBox="1"/>
          <p:nvPr/>
        </p:nvSpPr>
        <p:spPr>
          <a:xfrm>
            <a:off x="9059921" y="2382186"/>
            <a:ext cx="2371725" cy="2246769"/>
          </a:xfrm>
          <a:prstGeom prst="rect">
            <a:avLst/>
          </a:prstGeom>
          <a:noFill/>
        </p:spPr>
        <p:txBody>
          <a:bodyPr wrap="square" rtlCol="0">
            <a:spAutoFit/>
          </a:bodyPr>
          <a:lstStyle/>
          <a:p>
            <a:r>
              <a:rPr lang="en-GB" sz="1400"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Discuss with Mary the importance of self-blood glucose monitoring and assess access. Mary can be advised to continue with her usual dose of metformin, but the dose of gliclazide might require adjustment and should be reviewed prior to fasting.</a:t>
            </a:r>
          </a:p>
        </p:txBody>
      </p:sp>
      <p:sp>
        <p:nvSpPr>
          <p:cNvPr id="8" name="Speech Bubble: Rectangle 7">
            <a:extLst>
              <a:ext uri="{FF2B5EF4-FFF2-40B4-BE49-F238E27FC236}">
                <a16:creationId xmlns:a16="http://schemas.microsoft.com/office/drawing/2014/main" id="{BE59D83E-D9DC-D69C-9004-69CA175A7CB7}"/>
              </a:ext>
            </a:extLst>
          </p:cNvPr>
          <p:cNvSpPr/>
          <p:nvPr/>
        </p:nvSpPr>
        <p:spPr>
          <a:xfrm>
            <a:off x="646148" y="4472864"/>
            <a:ext cx="2371725" cy="2137510"/>
          </a:xfrm>
          <a:prstGeom prst="wedgeRectCallout">
            <a:avLst>
              <a:gd name="adj1" fmla="val 20687"/>
              <a:gd name="adj2" fmla="val -648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Many people with diabetes choose to fast for Ramadan or other reasons and should be supported in doing so safely.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9" name="Speech Bubble: Rectangle 8">
            <a:extLst>
              <a:ext uri="{FF2B5EF4-FFF2-40B4-BE49-F238E27FC236}">
                <a16:creationId xmlns:a16="http://schemas.microsoft.com/office/drawing/2014/main" id="{2F94E1C4-5E95-1F4C-A766-5B5C52F2C1F1}"/>
              </a:ext>
            </a:extLst>
          </p:cNvPr>
          <p:cNvSpPr/>
          <p:nvPr/>
        </p:nvSpPr>
        <p:spPr>
          <a:xfrm>
            <a:off x="3479367" y="4472863"/>
            <a:ext cx="2371725" cy="2137511"/>
          </a:xfrm>
          <a:prstGeom prst="wedgeRectCallout">
            <a:avLst>
              <a:gd name="adj1" fmla="val 21799"/>
              <a:gd name="adj2" fmla="val -671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Stopping all diabetes medications is likely to result in hyperglycaemia.</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0" name="Speech Bubble: Rectangle 9">
            <a:extLst>
              <a:ext uri="{FF2B5EF4-FFF2-40B4-BE49-F238E27FC236}">
                <a16:creationId xmlns:a16="http://schemas.microsoft.com/office/drawing/2014/main" id="{0050CC29-79C4-CC7A-0ACB-03563CB6D770}"/>
              </a:ext>
            </a:extLst>
          </p:cNvPr>
          <p:cNvSpPr/>
          <p:nvPr/>
        </p:nvSpPr>
        <p:spPr>
          <a:xfrm>
            <a:off x="6304906" y="4428069"/>
            <a:ext cx="2371725" cy="2137511"/>
          </a:xfrm>
          <a:prstGeom prst="wedgeRectCallout">
            <a:avLst>
              <a:gd name="adj1" fmla="val 21799"/>
              <a:gd name="adj2" fmla="val -648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In order to fast safely, Mary should have good awareness of hypoglycaemia and access to self-blood glucose monitoring. While metformin is safe to continue during fasting, sulfonylureas are associated with hypoglycaemia and the dose might need to be modified.</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1" name="Speech Bubble: Rectangle 10">
            <a:extLst>
              <a:ext uri="{FF2B5EF4-FFF2-40B4-BE49-F238E27FC236}">
                <a16:creationId xmlns:a16="http://schemas.microsoft.com/office/drawing/2014/main" id="{00CCCE7E-EFA3-327E-4F6C-AA4D5073580E}"/>
              </a:ext>
            </a:extLst>
          </p:cNvPr>
          <p:cNvSpPr/>
          <p:nvPr/>
        </p:nvSpPr>
        <p:spPr>
          <a:xfrm>
            <a:off x="9059921" y="4547812"/>
            <a:ext cx="2371725" cy="2680301"/>
          </a:xfrm>
          <a:prstGeom prst="wedgeRectCallout">
            <a:avLst>
              <a:gd name="adj1" fmla="val 20687"/>
              <a:gd name="adj2" fmla="val -659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In order to fast safely, Mary should have good awareness of hypoglycaemia and access to self-blood glucose monitoring. Metformin is safe to continue during fasting as it is associated with a low risk of hypoglycaemia. Doses of second-generation sulfonylureas might need to be reduced, based on current glycaemic control and dosing schedule.</a:t>
            </a:r>
          </a:p>
          <a:p>
            <a:pPr algn="ctr"/>
            <a:r>
              <a:rPr lang="en-GB"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Continue to the next stage.</a:t>
            </a:r>
          </a:p>
        </p:txBody>
      </p:sp>
    </p:spTree>
    <p:extLst>
      <p:ext uri="{BB962C8B-B14F-4D97-AF65-F5344CB8AC3E}">
        <p14:creationId xmlns:p14="http://schemas.microsoft.com/office/powerpoint/2010/main" val="26906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C88C-E3BB-4AB0-62A2-F2CD40CC25E8}"/>
              </a:ext>
            </a:extLst>
          </p:cNvPr>
          <p:cNvSpPr>
            <a:spLocks noGrp="1"/>
          </p:cNvSpPr>
          <p:nvPr>
            <p:ph type="title"/>
          </p:nvPr>
        </p:nvSpPr>
        <p:spPr/>
        <p:txBody>
          <a:bodyPr/>
          <a:lstStyle/>
          <a:p>
            <a:r>
              <a:rPr lang="en-US"/>
              <a:t>Treating </a:t>
            </a:r>
            <a:r>
              <a:rPr lang="en-US" err="1"/>
              <a:t>hypoglycaemia</a:t>
            </a:r>
            <a:r>
              <a:rPr lang="en-US"/>
              <a:t> </a:t>
            </a:r>
          </a:p>
        </p:txBody>
      </p:sp>
      <p:sp>
        <p:nvSpPr>
          <p:cNvPr id="3" name="Content Placeholder 2">
            <a:extLst>
              <a:ext uri="{FF2B5EF4-FFF2-40B4-BE49-F238E27FC236}">
                <a16:creationId xmlns:a16="http://schemas.microsoft.com/office/drawing/2014/main" id="{78B00A84-D2FF-72E8-F18C-2B8C00267A25}"/>
              </a:ext>
            </a:extLst>
          </p:cNvPr>
          <p:cNvSpPr>
            <a:spLocks noGrp="1"/>
          </p:cNvSpPr>
          <p:nvPr>
            <p:ph idx="1"/>
          </p:nvPr>
        </p:nvSpPr>
        <p:spPr>
          <a:xfrm>
            <a:off x="838200" y="1825625"/>
            <a:ext cx="10515600" cy="740071"/>
          </a:xfrm>
        </p:spPr>
        <p:txBody>
          <a:bodyPr>
            <a:normAutofit fontScale="85000" lnSpcReduction="10000"/>
          </a:bodyPr>
          <a:lstStyle/>
          <a:p>
            <a:pPr marL="0" indent="0">
              <a:buNone/>
            </a:pPr>
            <a:r>
              <a:rPr lang="en-GB" sz="2400" kern="100" dirty="0">
                <a:latin typeface="Calibri" panose="020F0502020204030204" pitchFamily="34" charset="0"/>
                <a:ea typeface="Calibri" panose="020F0502020204030204" pitchFamily="34" charset="0"/>
                <a:cs typeface="Times New Roman" panose="02020603050405020304" pitchFamily="18" charset="0"/>
              </a:rPr>
              <a:t>Q5. Despite preventative measures, Mary feels shaky and confused during her fast and suspects her blood sugar is low. What would you advise Mary to do upon experiencing these symptoms?</a:t>
            </a:r>
          </a:p>
        </p:txBody>
      </p:sp>
      <p:grpSp>
        <p:nvGrpSpPr>
          <p:cNvPr id="18" name="Group 17">
            <a:extLst>
              <a:ext uri="{FF2B5EF4-FFF2-40B4-BE49-F238E27FC236}">
                <a16:creationId xmlns:a16="http://schemas.microsoft.com/office/drawing/2014/main" id="{9CE5B3B4-C4E1-BB20-3453-26B424FF3ED2}"/>
              </a:ext>
            </a:extLst>
          </p:cNvPr>
          <p:cNvGrpSpPr/>
          <p:nvPr/>
        </p:nvGrpSpPr>
        <p:grpSpPr>
          <a:xfrm>
            <a:off x="6370877" y="2804271"/>
            <a:ext cx="5174637" cy="3774316"/>
            <a:chOff x="651188" y="2804284"/>
            <a:chExt cx="5174637" cy="3774316"/>
          </a:xfrm>
        </p:grpSpPr>
        <p:grpSp>
          <p:nvGrpSpPr>
            <p:cNvPr id="13" name="Group 12">
              <a:extLst>
                <a:ext uri="{FF2B5EF4-FFF2-40B4-BE49-F238E27FC236}">
                  <a16:creationId xmlns:a16="http://schemas.microsoft.com/office/drawing/2014/main" id="{3A9E79DC-4EE8-2368-56D5-8337D7EDA11E}"/>
                </a:ext>
              </a:extLst>
            </p:cNvPr>
            <p:cNvGrpSpPr/>
            <p:nvPr/>
          </p:nvGrpSpPr>
          <p:grpSpPr>
            <a:xfrm>
              <a:off x="651188" y="2804284"/>
              <a:ext cx="2371725" cy="3774316"/>
              <a:chOff x="651188" y="2804284"/>
              <a:chExt cx="2371725" cy="3774316"/>
            </a:xfrm>
          </p:grpSpPr>
          <p:sp>
            <p:nvSpPr>
              <p:cNvPr id="4" name="TextBox 3">
                <a:extLst>
                  <a:ext uri="{FF2B5EF4-FFF2-40B4-BE49-F238E27FC236}">
                    <a16:creationId xmlns:a16="http://schemas.microsoft.com/office/drawing/2014/main" id="{54A59FC8-0376-3FD9-931A-EB24AC505F9A}"/>
                  </a:ext>
                </a:extLst>
              </p:cNvPr>
              <p:cNvSpPr txBox="1"/>
              <p:nvPr/>
            </p:nvSpPr>
            <p:spPr>
              <a:xfrm>
                <a:off x="704675" y="2804284"/>
                <a:ext cx="2318238" cy="738664"/>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Continue the fast but eat more than usual at the next meal</a:t>
                </a:r>
              </a:p>
            </p:txBody>
          </p:sp>
          <p:sp>
            <p:nvSpPr>
              <p:cNvPr id="8" name="Speech Bubble: Rectangle 7">
                <a:extLst>
                  <a:ext uri="{FF2B5EF4-FFF2-40B4-BE49-F238E27FC236}">
                    <a16:creationId xmlns:a16="http://schemas.microsoft.com/office/drawing/2014/main" id="{400AC1C2-77D0-CB36-377D-4661DA73BECB}"/>
                  </a:ext>
                </a:extLst>
              </p:cNvPr>
              <p:cNvSpPr/>
              <p:nvPr/>
            </p:nvSpPr>
            <p:spPr>
              <a:xfrm>
                <a:off x="651188" y="4441100"/>
                <a:ext cx="2371725" cy="2137500"/>
              </a:xfrm>
              <a:prstGeom prst="wedgeRectCallout">
                <a:avLst>
                  <a:gd name="adj1" fmla="val 21058"/>
                  <a:gd name="adj2" fmla="val -62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Hypoglycaemia is a potentially life-threatening emergency and must be treated immediately.</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nvGrpSpPr>
            <p:cNvPr id="14" name="Group 13">
              <a:extLst>
                <a:ext uri="{FF2B5EF4-FFF2-40B4-BE49-F238E27FC236}">
                  <a16:creationId xmlns:a16="http://schemas.microsoft.com/office/drawing/2014/main" id="{7986DB69-6909-2DE3-CA13-CAF89BC96D0E}"/>
                </a:ext>
              </a:extLst>
            </p:cNvPr>
            <p:cNvGrpSpPr/>
            <p:nvPr/>
          </p:nvGrpSpPr>
          <p:grpSpPr>
            <a:xfrm>
              <a:off x="3332750" y="2804284"/>
              <a:ext cx="2493075" cy="3774307"/>
              <a:chOff x="3332750" y="2804284"/>
              <a:chExt cx="2493075" cy="3774307"/>
            </a:xfrm>
          </p:grpSpPr>
          <p:sp>
            <p:nvSpPr>
              <p:cNvPr id="5" name="TextBox 4">
                <a:extLst>
                  <a:ext uri="{FF2B5EF4-FFF2-40B4-BE49-F238E27FC236}">
                    <a16:creationId xmlns:a16="http://schemas.microsoft.com/office/drawing/2014/main" id="{25640160-0351-3879-B6CE-2E79072896AF}"/>
                  </a:ext>
                </a:extLst>
              </p:cNvPr>
              <p:cNvSpPr txBox="1"/>
              <p:nvPr/>
            </p:nvSpPr>
            <p:spPr>
              <a:xfrm>
                <a:off x="3332750" y="2804284"/>
                <a:ext cx="2318238" cy="738664"/>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Continue the fast but reduce next dose of metformin and gliclazide</a:t>
                </a:r>
              </a:p>
            </p:txBody>
          </p:sp>
          <p:sp>
            <p:nvSpPr>
              <p:cNvPr id="9" name="Speech Bubble: Rectangle 8">
                <a:extLst>
                  <a:ext uri="{FF2B5EF4-FFF2-40B4-BE49-F238E27FC236}">
                    <a16:creationId xmlns:a16="http://schemas.microsoft.com/office/drawing/2014/main" id="{7A90E348-5818-C7BF-FAA8-18E3692E769B}"/>
                  </a:ext>
                </a:extLst>
              </p:cNvPr>
              <p:cNvSpPr/>
              <p:nvPr/>
            </p:nvSpPr>
            <p:spPr>
              <a:xfrm>
                <a:off x="3454100" y="4441091"/>
                <a:ext cx="2371725" cy="2137500"/>
              </a:xfrm>
              <a:prstGeom prst="wedgeRectCallout">
                <a:avLst>
                  <a:gd name="adj1" fmla="val 21058"/>
                  <a:gd name="adj2" fmla="val -64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Hypoglycaemia is a potentially life-threatening emergency and must be treated immediately. If hypoglycaemia is frequent, individuals should contact their healthcare professional for dose adjustment.</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grpSp>
      </p:grpSp>
      <p:sp>
        <p:nvSpPr>
          <p:cNvPr id="6" name="TextBox 5">
            <a:extLst>
              <a:ext uri="{FF2B5EF4-FFF2-40B4-BE49-F238E27FC236}">
                <a16:creationId xmlns:a16="http://schemas.microsoft.com/office/drawing/2014/main" id="{410FF6D6-94C1-02BB-44C5-3ADF18211C65}"/>
              </a:ext>
            </a:extLst>
          </p:cNvPr>
          <p:cNvSpPr txBox="1"/>
          <p:nvPr/>
        </p:nvSpPr>
        <p:spPr>
          <a:xfrm>
            <a:off x="828152" y="2804272"/>
            <a:ext cx="2318238" cy="1169551"/>
          </a:xfrm>
          <a:prstGeom prst="rect">
            <a:avLst/>
          </a:prstGeom>
          <a:noFill/>
        </p:spPr>
        <p:txBody>
          <a:bodyPr wrap="square" rtlCol="0">
            <a:spAutoFit/>
          </a:bodyPr>
          <a:lstStyle/>
          <a:p>
            <a:r>
              <a:rPr lang="en-GB" sz="1400"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Test blood glucose values and break the fast with 15 g of fast-acting carbohydrates if blood glucose values are ≤3.9 mmol/l</a:t>
            </a:r>
          </a:p>
        </p:txBody>
      </p:sp>
      <p:sp>
        <p:nvSpPr>
          <p:cNvPr id="10" name="Speech Bubble: Rectangle 9">
            <a:extLst>
              <a:ext uri="{FF2B5EF4-FFF2-40B4-BE49-F238E27FC236}">
                <a16:creationId xmlns:a16="http://schemas.microsoft.com/office/drawing/2014/main" id="{47D403A8-8926-9DEB-BD29-49C0962BB932}"/>
              </a:ext>
            </a:extLst>
          </p:cNvPr>
          <p:cNvSpPr/>
          <p:nvPr/>
        </p:nvSpPr>
        <p:spPr>
          <a:xfrm>
            <a:off x="862084" y="4441078"/>
            <a:ext cx="2371725" cy="2137511"/>
          </a:xfrm>
          <a:prstGeom prst="wedgeRectCallout">
            <a:avLst>
              <a:gd name="adj1" fmla="val 21058"/>
              <a:gd name="adj2" fmla="val -6556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correct. Hypoglycaemia during fasting means the fast must be broken early. The correct treatment for hypoglycaemia is 15 g of fast-acting carbohydrates (such as fruit juice, non-diet fizzy drinks, sweets).</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Please continue.</a:t>
            </a:r>
          </a:p>
        </p:txBody>
      </p:sp>
      <p:sp>
        <p:nvSpPr>
          <p:cNvPr id="11" name="Speech Bubble: Rectangle 10">
            <a:extLst>
              <a:ext uri="{FF2B5EF4-FFF2-40B4-BE49-F238E27FC236}">
                <a16:creationId xmlns:a16="http://schemas.microsoft.com/office/drawing/2014/main" id="{D0F1F7C7-4B17-F805-2A6F-31DFA38BC9A0}"/>
              </a:ext>
            </a:extLst>
          </p:cNvPr>
          <p:cNvSpPr/>
          <p:nvPr/>
        </p:nvSpPr>
        <p:spPr>
          <a:xfrm>
            <a:off x="3664994" y="4441076"/>
            <a:ext cx="2371725" cy="2137510"/>
          </a:xfrm>
          <a:prstGeom prst="wedgeRectCallout">
            <a:avLst>
              <a:gd name="adj1" fmla="val 20316"/>
              <a:gd name="adj2" fmla="val -645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is incorrect. While hypoglycaemia during fasting does mean the fast must be broken early, 35 g of fast-acting carbohydrates is too much and could lead to hyperglycaemia.</a:t>
            </a:r>
          </a:p>
          <a:p>
            <a:pPr algn="ctr"/>
            <a:r>
              <a:rPr lang="en-GB" sz="1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Go back and try again.</a:t>
            </a:r>
          </a:p>
        </p:txBody>
      </p:sp>
      <p:sp>
        <p:nvSpPr>
          <p:cNvPr id="12" name="TextBox 11">
            <a:extLst>
              <a:ext uri="{FF2B5EF4-FFF2-40B4-BE49-F238E27FC236}">
                <a16:creationId xmlns:a16="http://schemas.microsoft.com/office/drawing/2014/main" id="{EC58A779-7EFE-C431-4341-20C50F2E8DDC}"/>
              </a:ext>
            </a:extLst>
          </p:cNvPr>
          <p:cNvSpPr txBox="1"/>
          <p:nvPr/>
        </p:nvSpPr>
        <p:spPr>
          <a:xfrm>
            <a:off x="3718481" y="2804271"/>
            <a:ext cx="2318238" cy="1169551"/>
          </a:xfrm>
          <a:prstGeom prst="rect">
            <a:avLst/>
          </a:prstGeom>
          <a:noFill/>
        </p:spPr>
        <p:txBody>
          <a:bodyPr wrap="square" rtlCol="0">
            <a:spAutoFit/>
          </a:bodyPr>
          <a:lstStyle/>
          <a:p>
            <a:r>
              <a:rPr lang="en-GB" sz="1400"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Test blood glucose values and break the fast with 35 g of fast-acting carbohydrates if blood glucose values are ≤3.9 mmol/l</a:t>
            </a:r>
          </a:p>
        </p:txBody>
      </p:sp>
    </p:spTree>
    <p:extLst>
      <p:ext uri="{BB962C8B-B14F-4D97-AF65-F5344CB8AC3E}">
        <p14:creationId xmlns:p14="http://schemas.microsoft.com/office/powerpoint/2010/main" val="290185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D088-7333-14A0-B44A-9D9CA6E36FE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33549BA-4442-700B-E342-27887E4C1A32}"/>
              </a:ext>
            </a:extLst>
          </p:cNvPr>
          <p:cNvSpPr>
            <a:spLocks noGrp="1"/>
          </p:cNvSpPr>
          <p:nvPr>
            <p:ph idx="1"/>
          </p:nvPr>
        </p:nvSpPr>
        <p:spPr>
          <a:xfrm>
            <a:off x="838200" y="1694998"/>
            <a:ext cx="5809488" cy="4351338"/>
          </a:xfrm>
        </p:spPr>
        <p:txBody>
          <a:bodyPr>
            <a:normAutofit/>
          </a:bodyPr>
          <a:lstStyle/>
          <a:p>
            <a:r>
              <a:rPr lang="en-GB" sz="1800" dirty="0"/>
              <a:t>Mary returns for her 3-month follow-up appointment</a:t>
            </a:r>
          </a:p>
          <a:p>
            <a:r>
              <a:rPr lang="en-GB" sz="1800" dirty="0"/>
              <a:t>Her blood glucose has reduced, with her FPG now below target. </a:t>
            </a:r>
          </a:p>
          <a:p>
            <a:r>
              <a:rPr lang="en-GB" sz="1800" dirty="0"/>
              <a:t>Mary has noticed some recent weight gain</a:t>
            </a:r>
          </a:p>
          <a:p>
            <a:pPr lvl="1">
              <a:buFont typeface="Courier New" panose="02070309020205020404" pitchFamily="49" charset="0"/>
              <a:buChar char="o"/>
            </a:pPr>
            <a:r>
              <a:rPr lang="en-GB" sz="1600" dirty="0"/>
              <a:t>Explain that weight gain is a potential side effect of treatment with sulfonylureas, and discuss options for weight management</a:t>
            </a:r>
          </a:p>
          <a:p>
            <a:r>
              <a:rPr lang="en-GB" sz="1800" dirty="0"/>
              <a:t>Mary is otherwise happy with her medication and pleased that her blood glucose levels are better controlled</a:t>
            </a:r>
          </a:p>
        </p:txBody>
      </p:sp>
      <p:pic>
        <p:nvPicPr>
          <p:cNvPr id="4" name="Graphic 3" descr="Clipboard outline">
            <a:extLst>
              <a:ext uri="{FF2B5EF4-FFF2-40B4-BE49-F238E27FC236}">
                <a16:creationId xmlns:a16="http://schemas.microsoft.com/office/drawing/2014/main" id="{145A1B47-31C3-B8AD-C822-8E5A653BA2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4631" y="-172276"/>
            <a:ext cx="6875160" cy="7030276"/>
          </a:xfrm>
          <a:prstGeom prst="rect">
            <a:avLst/>
          </a:prstGeom>
        </p:spPr>
      </p:pic>
      <p:sp>
        <p:nvSpPr>
          <p:cNvPr id="5" name="Content Placeholder 2">
            <a:extLst>
              <a:ext uri="{FF2B5EF4-FFF2-40B4-BE49-F238E27FC236}">
                <a16:creationId xmlns:a16="http://schemas.microsoft.com/office/drawing/2014/main" id="{582C7B47-77AF-DE18-ECF7-9017E32FACE9}"/>
              </a:ext>
            </a:extLst>
          </p:cNvPr>
          <p:cNvSpPr txBox="1">
            <a:spLocks/>
          </p:cNvSpPr>
          <p:nvPr/>
        </p:nvSpPr>
        <p:spPr>
          <a:xfrm>
            <a:off x="7242313" y="1720125"/>
            <a:ext cx="4184384" cy="3963846"/>
          </a:xfrm>
          <a:prstGeom prst="rect">
            <a:avLst/>
          </a:prstGeom>
          <a:noFill/>
          <a:ln w="19050">
            <a:noFill/>
          </a:ln>
        </p:spPr>
        <p:txBody>
          <a:bodyPr wrap="square" lIns="180000" tIns="90000" rIns="180000" bIns="90000">
            <a:noAutofit/>
          </a:bodyPr>
          <a:lstStyle>
            <a:lvl1pPr marL="266700" indent="-266700" algn="l" defTabSz="914400" rtl="0" eaLnBrk="1" latinLnBrk="0" hangingPunct="1">
              <a:lnSpc>
                <a:spcPct val="100000"/>
              </a:lnSpc>
              <a:spcBef>
                <a:spcPts val="1200"/>
              </a:spcBef>
              <a:buClr>
                <a:srgbClr val="662483"/>
              </a:buClr>
              <a:buFont typeface="Arial" panose="020B0604020202020204" pitchFamily="34" charset="0"/>
              <a:buChar char="•"/>
              <a:defRPr sz="2200" kern="1200">
                <a:solidFill>
                  <a:schemeClr val="tx1"/>
                </a:solidFill>
                <a:latin typeface="+mn-lt"/>
                <a:ea typeface="+mn-ea"/>
                <a:cs typeface="+mn-cs"/>
              </a:defRPr>
            </a:lvl1pPr>
            <a:lvl2pPr marL="542925" indent="-276225" algn="l" defTabSz="914400" rtl="0" eaLnBrk="1" latinLnBrk="0" hangingPunct="1">
              <a:lnSpc>
                <a:spcPct val="100000"/>
              </a:lnSpc>
              <a:spcBef>
                <a:spcPts val="600"/>
              </a:spcBef>
              <a:buClr>
                <a:srgbClr val="662483"/>
              </a:buClr>
              <a:buFont typeface="Arial" panose="020B0604020202020204" pitchFamily="34" charset="0"/>
              <a:buChar char="•"/>
              <a:defRPr sz="2000" kern="1200">
                <a:solidFill>
                  <a:schemeClr val="tx1"/>
                </a:solidFill>
                <a:latin typeface="+mn-lt"/>
                <a:ea typeface="+mn-ea"/>
                <a:cs typeface="+mn-cs"/>
              </a:defRPr>
            </a:lvl2pPr>
            <a:lvl3pPr marL="809625" indent="-266700" algn="l" defTabSz="914400" rtl="0" eaLnBrk="1" latinLnBrk="0" hangingPunct="1">
              <a:lnSpc>
                <a:spcPct val="100000"/>
              </a:lnSpc>
              <a:spcBef>
                <a:spcPts val="300"/>
              </a:spcBef>
              <a:buClr>
                <a:srgbClr val="662483"/>
              </a:buClr>
              <a:buFont typeface="Arial" panose="020B0604020202020204" pitchFamily="34" charset="0"/>
              <a:buChar char="•"/>
              <a:defRPr sz="1800" kern="1200">
                <a:solidFill>
                  <a:schemeClr val="tx1"/>
                </a:solidFill>
                <a:latin typeface="+mn-lt"/>
                <a:ea typeface="+mn-ea"/>
                <a:cs typeface="+mn-cs"/>
              </a:defRPr>
            </a:lvl3pPr>
            <a:lvl4pPr marL="10763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4pPr>
            <a:lvl5pPr marL="1343025" indent="-266700" algn="l" defTabSz="914400" rtl="0" eaLnBrk="1" latinLnBrk="0" hangingPunct="1">
              <a:lnSpc>
                <a:spcPct val="100000"/>
              </a:lnSpc>
              <a:spcBef>
                <a:spcPts val="300"/>
              </a:spcBef>
              <a:buClr>
                <a:srgbClr val="66248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1625620">
              <a:spcBef>
                <a:spcPts val="1600"/>
              </a:spcBef>
              <a:buNone/>
              <a:tabLst>
                <a:tab pos="3657646" algn="l"/>
              </a:tabLst>
              <a:defRPr/>
            </a:pPr>
            <a:r>
              <a:rPr lang="en-GB" sz="1800" b="1" dirty="0">
                <a:solidFill>
                  <a:srgbClr val="000000"/>
                </a:solidFill>
                <a:latin typeface="Calibri"/>
              </a:rPr>
              <a:t>Clinical chemistry</a:t>
            </a:r>
          </a:p>
          <a:p>
            <a:pPr marL="0" indent="0" defTabSz="1625620">
              <a:spcBef>
                <a:spcPts val="1000"/>
              </a:spcBef>
              <a:buNone/>
              <a:tabLst>
                <a:tab pos="3293575" algn="l"/>
              </a:tabLst>
              <a:defRPr/>
            </a:pPr>
            <a:r>
              <a:rPr lang="en-GB" sz="1800" dirty="0">
                <a:solidFill>
                  <a:srgbClr val="000000"/>
                </a:solidFill>
                <a:latin typeface="Calibri"/>
              </a:rPr>
              <a:t>FPG: 6.9 mmol/l (124 mg/dl)</a:t>
            </a:r>
          </a:p>
          <a:p>
            <a:pPr marL="0" indent="0" defTabSz="1625620">
              <a:spcBef>
                <a:spcPts val="1000"/>
              </a:spcBef>
              <a:buNone/>
              <a:tabLst>
                <a:tab pos="3293575" algn="l"/>
              </a:tabLst>
              <a:defRPr/>
            </a:pPr>
            <a:r>
              <a:rPr lang="en-GB" sz="1800" dirty="0">
                <a:solidFill>
                  <a:srgbClr val="000000"/>
                </a:solidFill>
                <a:latin typeface="Calibri"/>
              </a:rPr>
              <a:t>HbA1c: 7.2% (55 mmol/mol)</a:t>
            </a:r>
          </a:p>
          <a:p>
            <a:pPr marL="0" indent="0" defTabSz="1625620">
              <a:spcBef>
                <a:spcPts val="1000"/>
              </a:spcBef>
              <a:buNone/>
              <a:tabLst>
                <a:tab pos="3293575" algn="l"/>
              </a:tabLst>
              <a:defRPr/>
            </a:pPr>
            <a:r>
              <a:rPr lang="en-GB" sz="1800" dirty="0">
                <a:solidFill>
                  <a:srgbClr val="000000"/>
                </a:solidFill>
                <a:latin typeface="Calibri"/>
              </a:rPr>
              <a:t>LDL-cholesterol: 2.3 mmol/l (89 mg/dl)</a:t>
            </a:r>
          </a:p>
          <a:p>
            <a:pPr marL="0" indent="0" defTabSz="1625620">
              <a:spcBef>
                <a:spcPts val="1000"/>
              </a:spcBef>
              <a:buNone/>
              <a:tabLst>
                <a:tab pos="3293575" algn="l"/>
              </a:tabLst>
              <a:defRPr/>
            </a:pPr>
            <a:r>
              <a:rPr lang="en-GB" sz="1800" dirty="0">
                <a:solidFill>
                  <a:srgbClr val="000000"/>
                </a:solidFill>
                <a:latin typeface="Calibri"/>
              </a:rPr>
              <a:t>HDL-cholesterol: 1.06 mmol/l (41 mg/dl)</a:t>
            </a:r>
          </a:p>
          <a:p>
            <a:pPr marL="0" indent="0" defTabSz="1625620">
              <a:spcBef>
                <a:spcPts val="1000"/>
              </a:spcBef>
              <a:buNone/>
              <a:tabLst>
                <a:tab pos="3293575" algn="l"/>
              </a:tabLst>
              <a:defRPr/>
            </a:pPr>
            <a:r>
              <a:rPr lang="en-GB" sz="1800" dirty="0">
                <a:solidFill>
                  <a:srgbClr val="000000"/>
                </a:solidFill>
                <a:latin typeface="Calibri"/>
              </a:rPr>
              <a:t>Triglycerides: 1.4 mmol/l (124 mg/dl)</a:t>
            </a:r>
          </a:p>
          <a:p>
            <a:pPr marL="0" indent="0" defTabSz="1625620">
              <a:spcBef>
                <a:spcPts val="1000"/>
              </a:spcBef>
              <a:buNone/>
              <a:tabLst>
                <a:tab pos="3293575" algn="l"/>
              </a:tabLst>
              <a:defRPr/>
            </a:pPr>
            <a:r>
              <a:rPr lang="en-GB" sz="1800" dirty="0">
                <a:solidFill>
                  <a:srgbClr val="000000"/>
                </a:solidFill>
                <a:latin typeface="Calibri"/>
              </a:rPr>
              <a:t>BP: 128/74 mmHg</a:t>
            </a:r>
          </a:p>
          <a:p>
            <a:pPr marL="0" indent="0" defTabSz="1625620">
              <a:spcBef>
                <a:spcPts val="1000"/>
              </a:spcBef>
              <a:buNone/>
              <a:tabLst>
                <a:tab pos="3293575" algn="l"/>
              </a:tabLst>
              <a:defRPr/>
            </a:pPr>
            <a:r>
              <a:rPr lang="en-GB" sz="1800" dirty="0">
                <a:solidFill>
                  <a:srgbClr val="000000"/>
                </a:solidFill>
                <a:latin typeface="Calibri"/>
              </a:rPr>
              <a:t>Waist circumference: 106 cm</a:t>
            </a:r>
          </a:p>
          <a:p>
            <a:pPr marL="0" indent="0" defTabSz="1625620">
              <a:spcBef>
                <a:spcPts val="1000"/>
              </a:spcBef>
              <a:buNone/>
              <a:tabLst>
                <a:tab pos="3293575" algn="l"/>
              </a:tabLst>
              <a:defRPr/>
            </a:pPr>
            <a:r>
              <a:rPr lang="en-GB" sz="1800" dirty="0">
                <a:solidFill>
                  <a:srgbClr val="000000"/>
                </a:solidFill>
                <a:latin typeface="Calibri"/>
              </a:rPr>
              <a:t>Height: 162 cm</a:t>
            </a:r>
          </a:p>
          <a:p>
            <a:pPr marL="0" indent="0" defTabSz="1625620">
              <a:spcBef>
                <a:spcPts val="1000"/>
              </a:spcBef>
              <a:buNone/>
              <a:tabLst>
                <a:tab pos="3293575" algn="l"/>
              </a:tabLst>
              <a:defRPr/>
            </a:pPr>
            <a:r>
              <a:rPr lang="en-GB" sz="1800" dirty="0">
                <a:solidFill>
                  <a:srgbClr val="000000"/>
                </a:solidFill>
                <a:latin typeface="Calibri"/>
              </a:rPr>
              <a:t>Weight: 88 kg</a:t>
            </a:r>
          </a:p>
          <a:p>
            <a:pPr marL="0" indent="0" defTabSz="1625620">
              <a:spcBef>
                <a:spcPts val="1000"/>
              </a:spcBef>
              <a:buNone/>
              <a:tabLst>
                <a:tab pos="3293575" algn="l"/>
              </a:tabLst>
              <a:defRPr/>
            </a:pPr>
            <a:r>
              <a:rPr lang="en-GB" sz="1800" dirty="0">
                <a:solidFill>
                  <a:srgbClr val="000000"/>
                </a:solidFill>
                <a:latin typeface="Calibri"/>
              </a:rPr>
              <a:t>BMI: 33.5 kg/m</a:t>
            </a:r>
            <a:r>
              <a:rPr lang="en-GB" sz="1800" baseline="30000" dirty="0">
                <a:solidFill>
                  <a:srgbClr val="000000"/>
                </a:solidFill>
                <a:latin typeface="Calibri"/>
              </a:rPr>
              <a:t>2</a:t>
            </a:r>
          </a:p>
        </p:txBody>
      </p:sp>
      <p:sp>
        <p:nvSpPr>
          <p:cNvPr id="6" name="Rectangle 5">
            <a:extLst>
              <a:ext uri="{FF2B5EF4-FFF2-40B4-BE49-F238E27FC236}">
                <a16:creationId xmlns:a16="http://schemas.microsoft.com/office/drawing/2014/main" id="{4F1C1FC7-2F1C-6247-B7A2-FA0B348A1304}"/>
              </a:ext>
            </a:extLst>
          </p:cNvPr>
          <p:cNvSpPr/>
          <p:nvPr/>
        </p:nvSpPr>
        <p:spPr>
          <a:xfrm>
            <a:off x="838200" y="5163003"/>
            <a:ext cx="5658853" cy="1592944"/>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34">
              <a:spcBef>
                <a:spcPts val="1200"/>
              </a:spcBef>
              <a:buClr>
                <a:srgbClr val="662483"/>
              </a:buClr>
              <a:defRPr/>
            </a:pPr>
            <a:r>
              <a:rPr lang="en-GB" b="1" dirty="0">
                <a:solidFill>
                  <a:srgbClr val="000000"/>
                </a:solidFill>
                <a:latin typeface="Calibri"/>
              </a:rPr>
              <a:t>Current medication and targets </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Metformin 2,000 mg/day</a:t>
            </a:r>
          </a:p>
          <a:p>
            <a:pPr marL="266711" indent="-266711" defTabSz="914434">
              <a:spcBef>
                <a:spcPts val="1200"/>
              </a:spcBef>
              <a:buClr>
                <a:srgbClr val="662483"/>
              </a:buClr>
              <a:buFont typeface="Arial" panose="020B0604020202020204" pitchFamily="34" charset="0"/>
              <a:buChar char="•"/>
              <a:defRPr/>
            </a:pPr>
            <a:r>
              <a:rPr lang="en-US" dirty="0">
                <a:solidFill>
                  <a:srgbClr val="000000"/>
                </a:solidFill>
                <a:latin typeface="Calibri"/>
              </a:rPr>
              <a:t>Gliclazide 80 mg once daily</a:t>
            </a:r>
          </a:p>
          <a:p>
            <a:pPr marL="266711" indent="-266711" defTabSz="914434">
              <a:spcBef>
                <a:spcPts val="1200"/>
              </a:spcBef>
              <a:buClr>
                <a:srgbClr val="662483"/>
              </a:buClr>
              <a:buFont typeface="Arial" panose="020B0604020202020204" pitchFamily="34" charset="0"/>
              <a:buChar char="•"/>
              <a:defRPr/>
            </a:pPr>
            <a:r>
              <a:rPr lang="en-US" dirty="0" err="1">
                <a:solidFill>
                  <a:srgbClr val="000000"/>
                </a:solidFill>
                <a:latin typeface="Calibri"/>
              </a:rPr>
              <a:t>Glycaemic</a:t>
            </a:r>
            <a:r>
              <a:rPr lang="en-US" dirty="0">
                <a:solidFill>
                  <a:srgbClr val="000000"/>
                </a:solidFill>
                <a:latin typeface="Calibri"/>
              </a:rPr>
              <a:t> target: &lt;7.0 mmol/l</a:t>
            </a:r>
          </a:p>
        </p:txBody>
      </p:sp>
    </p:spTree>
    <p:extLst>
      <p:ext uri="{BB962C8B-B14F-4D97-AF65-F5344CB8AC3E}">
        <p14:creationId xmlns:p14="http://schemas.microsoft.com/office/powerpoint/2010/main" val="20277035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97</TotalTime>
  <Words>1625</Words>
  <Application>Microsoft Office PowerPoint</Application>
  <PresentationFormat>Widescreen</PresentationFormat>
  <Paragraphs>114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Mary</vt:lpstr>
      <vt:lpstr>Addressing patient barriers to treatment</vt:lpstr>
      <vt:lpstr>Choosing glycaemic goals</vt:lpstr>
      <vt:lpstr>Hypoglycaemia awareness </vt:lpstr>
      <vt:lpstr>Addressing religious and social considerations</vt:lpstr>
      <vt:lpstr>Treating hypoglycaemia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Widdows (IMP)</dc:creator>
  <cp:lastModifiedBy>Tim Wale</cp:lastModifiedBy>
  <cp:revision>13</cp:revision>
  <dcterms:created xsi:type="dcterms:W3CDTF">2023-06-19T16:23:58Z</dcterms:created>
  <dcterms:modified xsi:type="dcterms:W3CDTF">2024-11-15T12:31:14Z</dcterms:modified>
</cp:coreProperties>
</file>