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72" r:id="rId6"/>
    <p:sldId id="273" r:id="rId7"/>
    <p:sldId id="274" r:id="rId8"/>
    <p:sldId id="275" r:id="rId9"/>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0695707-0C9F-C954-691E-5A1C60CEA761}" name="Megan Widdows (IMP)" initials="" userId="S::Megan.Widdows@intmedpress.com::086e2dea-5774-4932-8b35-30b96033e462" providerId="AD"/>
  <p188:author id="{798DDD21-2C45-3985-CC29-25E5A708D4A9}" name="Claire Barnard (IMP)" initials="CB(" userId="S::Claire.Barnard@intmedpress.com::c026002d-e6e4-46b5-b11c-f65a5f7a4c17" providerId="AD"/>
  <p188:author id="{81C07A68-7B9D-132C-941E-37328B78B05A}" name="Ruth Wills (IMP)" initials="RW(" userId="Ruth Wills (IMP)" providerId="None"/>
  <p188:author id="{6061EEE2-204C-3794-BB56-8D1D40174F19}" name="Gavin Clark" initials="GC" userId="S::Gavin.Clark@intmedpress.com::64794c45-0211-4b5d-907e-5061c5b04fe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44" autoAdjust="0"/>
  </p:normalViewPr>
  <p:slideViewPr>
    <p:cSldViewPr snapToGrid="0">
      <p:cViewPr varScale="1">
        <p:scale>
          <a:sx n="121" d="100"/>
          <a:sy n="121" d="100"/>
        </p:scale>
        <p:origin x="1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an Widdows" userId="086e2dea-5774-4932-8b35-30b96033e462" providerId="ADAL" clId="{5EADFFB5-5388-47E0-B5F1-0A9C4099F973}"/>
    <pc:docChg chg="custSel modSld">
      <pc:chgData name="Megan Widdows" userId="086e2dea-5774-4932-8b35-30b96033e462" providerId="ADAL" clId="{5EADFFB5-5388-47E0-B5F1-0A9C4099F973}" dt="2024-01-11T11:30:16.053" v="141" actId="1036"/>
      <pc:docMkLst>
        <pc:docMk/>
      </pc:docMkLst>
      <pc:sldChg chg="modSp mod delCm">
        <pc:chgData name="Megan Widdows" userId="086e2dea-5774-4932-8b35-30b96033e462" providerId="ADAL" clId="{5EADFFB5-5388-47E0-B5F1-0A9C4099F973}" dt="2024-01-11T11:30:16.053" v="141" actId="1036"/>
        <pc:sldMkLst>
          <pc:docMk/>
          <pc:sldMk cId="524822033" sldId="259"/>
        </pc:sldMkLst>
        <pc:spChg chg="mod">
          <ac:chgData name="Megan Widdows" userId="086e2dea-5774-4932-8b35-30b96033e462" providerId="ADAL" clId="{5EADFFB5-5388-47E0-B5F1-0A9C4099F973}" dt="2024-01-11T11:30:16.053" v="141" actId="1036"/>
          <ac:spMkLst>
            <pc:docMk/>
            <pc:sldMk cId="524822033" sldId="259"/>
            <ac:spMk id="3" creationId="{AF3F069F-DB05-FE9A-3963-69D85C64BCA2}"/>
          </ac:spMkLst>
        </pc:spChg>
        <pc:spChg chg="mod">
          <ac:chgData name="Megan Widdows" userId="086e2dea-5774-4932-8b35-30b96033e462" providerId="ADAL" clId="{5EADFFB5-5388-47E0-B5F1-0A9C4099F973}" dt="2024-01-11T11:30:11.876" v="139" actId="20577"/>
          <ac:spMkLst>
            <pc:docMk/>
            <pc:sldMk cId="524822033" sldId="259"/>
            <ac:spMk id="6" creationId="{49F8A0DC-2118-0AB4-8686-FD8FF9ABB2ED}"/>
          </ac:spMkLst>
        </pc:spChg>
        <pc:extLst>
          <p:ext xmlns:p="http://schemas.openxmlformats.org/presentationml/2006/main" uri="{D6D511B9-2390-475A-947B-AFAB55BFBCF1}">
            <pc226:cmChg xmlns:pc226="http://schemas.microsoft.com/office/powerpoint/2022/06/main/command" chg="del">
              <pc226:chgData name="Megan Widdows" userId="086e2dea-5774-4932-8b35-30b96033e462" providerId="ADAL" clId="{5EADFFB5-5388-47E0-B5F1-0A9C4099F973}" dt="2024-01-11T11:29:15.517" v="116"/>
              <pc2:cmMkLst xmlns:pc2="http://schemas.microsoft.com/office/powerpoint/2019/9/main/command">
                <pc:docMk/>
                <pc:sldMk cId="524822033" sldId="259"/>
                <pc2:cmMk id="{7B03297F-E326-4AB7-B7DF-5DC82CBF44E3}"/>
              </pc2:cmMkLst>
            </pc226:cmChg>
            <pc226:cmChg xmlns:pc226="http://schemas.microsoft.com/office/powerpoint/2022/06/main/command" chg="del">
              <pc226:chgData name="Megan Widdows" userId="086e2dea-5774-4932-8b35-30b96033e462" providerId="ADAL" clId="{5EADFFB5-5388-47E0-B5F1-0A9C4099F973}" dt="2024-01-11T11:30:14.677" v="140"/>
              <pc2:cmMkLst xmlns:pc2="http://schemas.microsoft.com/office/powerpoint/2019/9/main/command">
                <pc:docMk/>
                <pc:sldMk cId="524822033" sldId="259"/>
                <pc2:cmMk id="{56C7CDE6-A425-49A9-8C19-52B0A8EB3FB0}"/>
              </pc2:cmMkLst>
            </pc226:cmChg>
            <pc226:cmChg xmlns:pc226="http://schemas.microsoft.com/office/powerpoint/2022/06/main/command" chg="del">
              <pc226:chgData name="Megan Widdows" userId="086e2dea-5774-4932-8b35-30b96033e462" providerId="ADAL" clId="{5EADFFB5-5388-47E0-B5F1-0A9C4099F973}" dt="2024-01-11T11:29:19.272" v="117"/>
              <pc2:cmMkLst xmlns:pc2="http://schemas.microsoft.com/office/powerpoint/2019/9/main/command">
                <pc:docMk/>
                <pc:sldMk cId="524822033" sldId="259"/>
                <pc2:cmMk id="{2165B1FA-38FE-4813-9A6E-761D417076AB}"/>
              </pc2:cmMkLst>
            </pc226:cmChg>
          </p:ext>
        </pc:extLst>
      </pc:sldChg>
      <pc:sldChg chg="modSp mod delCm">
        <pc:chgData name="Megan Widdows" userId="086e2dea-5774-4932-8b35-30b96033e462" providerId="ADAL" clId="{5EADFFB5-5388-47E0-B5F1-0A9C4099F973}" dt="2024-01-11T11:23:22.805" v="6"/>
        <pc:sldMkLst>
          <pc:docMk/>
          <pc:sldMk cId="1995049419" sldId="261"/>
        </pc:sldMkLst>
        <pc:spChg chg="mod">
          <ac:chgData name="Megan Widdows" userId="086e2dea-5774-4932-8b35-30b96033e462" providerId="ADAL" clId="{5EADFFB5-5388-47E0-B5F1-0A9C4099F973}" dt="2024-01-11T11:23:03.962" v="0" actId="13926"/>
          <ac:spMkLst>
            <pc:docMk/>
            <pc:sldMk cId="1995049419" sldId="261"/>
            <ac:spMk id="3" creationId="{4C6ADAD7-7EFA-DEA8-51BD-D84E47646CB1}"/>
          </ac:spMkLst>
        </pc:spChg>
        <pc:spChg chg="mod">
          <ac:chgData name="Megan Widdows" userId="086e2dea-5774-4932-8b35-30b96033e462" providerId="ADAL" clId="{5EADFFB5-5388-47E0-B5F1-0A9C4099F973}" dt="2024-01-11T11:23:17.645" v="3" actId="13926"/>
          <ac:spMkLst>
            <pc:docMk/>
            <pc:sldMk cId="1995049419" sldId="261"/>
            <ac:spMk id="5" creationId="{E08D247D-362F-141B-C116-44EFE083208A}"/>
          </ac:spMkLst>
        </pc:spChg>
        <pc:extLst>
          <p:ext xmlns:p="http://schemas.openxmlformats.org/presentationml/2006/main" uri="{D6D511B9-2390-475A-947B-AFAB55BFBCF1}">
            <pc226:cmChg xmlns:pc226="http://schemas.microsoft.com/office/powerpoint/2022/06/main/command" chg="del">
              <pc226:chgData name="Megan Widdows" userId="086e2dea-5774-4932-8b35-30b96033e462" providerId="ADAL" clId="{5EADFFB5-5388-47E0-B5F1-0A9C4099F973}" dt="2024-01-11T11:23:20.134" v="4"/>
              <pc2:cmMkLst xmlns:pc2="http://schemas.microsoft.com/office/powerpoint/2019/9/main/command">
                <pc:docMk/>
                <pc:sldMk cId="1995049419" sldId="261"/>
                <pc2:cmMk id="{C5A49918-0059-4AF8-AE03-4AE1A0FC6A4F}"/>
              </pc2:cmMkLst>
            </pc226:cmChg>
            <pc226:cmChg xmlns:pc226="http://schemas.microsoft.com/office/powerpoint/2022/06/main/command" chg="del">
              <pc226:chgData name="Megan Widdows" userId="086e2dea-5774-4932-8b35-30b96033e462" providerId="ADAL" clId="{5EADFFB5-5388-47E0-B5F1-0A9C4099F973}" dt="2024-01-11T11:23:22.805" v="6"/>
              <pc2:cmMkLst xmlns:pc2="http://schemas.microsoft.com/office/powerpoint/2019/9/main/command">
                <pc:docMk/>
                <pc:sldMk cId="1995049419" sldId="261"/>
                <pc2:cmMk id="{859B2057-E11B-4D61-8C58-999A40158C46}"/>
              </pc2:cmMkLst>
            </pc226:cmChg>
            <pc226:cmChg xmlns:pc226="http://schemas.microsoft.com/office/powerpoint/2022/06/main/command" chg="del">
              <pc226:chgData name="Megan Widdows" userId="086e2dea-5774-4932-8b35-30b96033e462" providerId="ADAL" clId="{5EADFFB5-5388-47E0-B5F1-0A9C4099F973}" dt="2024-01-11T11:23:21.522" v="5"/>
              <pc2:cmMkLst xmlns:pc2="http://schemas.microsoft.com/office/powerpoint/2019/9/main/command">
                <pc:docMk/>
                <pc:sldMk cId="1995049419" sldId="261"/>
                <pc2:cmMk id="{E343556C-3E94-4D1E-AC0A-22111D615005}"/>
              </pc2:cmMkLst>
            </pc226:cmChg>
          </p:ext>
        </pc:extLst>
      </pc:sldChg>
      <pc:sldChg chg="modSp mod delCm modCm">
        <pc:chgData name="Megan Widdows" userId="086e2dea-5774-4932-8b35-30b96033e462" providerId="ADAL" clId="{5EADFFB5-5388-47E0-B5F1-0A9C4099F973}" dt="2024-01-11T11:25:22.869" v="48"/>
        <pc:sldMkLst>
          <pc:docMk/>
          <pc:sldMk cId="1754792354" sldId="262"/>
        </pc:sldMkLst>
        <pc:spChg chg="mod">
          <ac:chgData name="Megan Widdows" userId="086e2dea-5774-4932-8b35-30b96033e462" providerId="ADAL" clId="{5EADFFB5-5388-47E0-B5F1-0A9C4099F973}" dt="2024-01-11T11:23:52.255" v="7" actId="13926"/>
          <ac:spMkLst>
            <pc:docMk/>
            <pc:sldMk cId="1754792354" sldId="262"/>
            <ac:spMk id="4" creationId="{DC9538CB-E221-2768-94AC-FC414B3C9D22}"/>
          </ac:spMkLst>
        </pc:spChg>
        <pc:spChg chg="mod">
          <ac:chgData name="Megan Widdows" userId="086e2dea-5774-4932-8b35-30b96033e462" providerId="ADAL" clId="{5EADFFB5-5388-47E0-B5F1-0A9C4099F973}" dt="2024-01-11T11:25:19.747" v="47" actId="13926"/>
          <ac:spMkLst>
            <pc:docMk/>
            <pc:sldMk cId="1754792354" sldId="262"/>
            <ac:spMk id="7" creationId="{ED0CADAE-5EBE-6908-8918-0BCF2B72A6EE}"/>
          </ac:spMkLst>
        </pc:spChg>
        <pc:extLst>
          <p:ext xmlns:p="http://schemas.openxmlformats.org/presentationml/2006/main" uri="{D6D511B9-2390-475A-947B-AFAB55BFBCF1}">
            <pc226:cmChg xmlns:pc226="http://schemas.microsoft.com/office/powerpoint/2022/06/main/command" chg="del mod">
              <pc226:chgData name="Megan Widdows" userId="086e2dea-5774-4932-8b35-30b96033e462" providerId="ADAL" clId="{5EADFFB5-5388-47E0-B5F1-0A9C4099F973}" dt="2024-01-11T11:25:22.869" v="48"/>
              <pc2:cmMkLst xmlns:pc2="http://schemas.microsoft.com/office/powerpoint/2019/9/main/command">
                <pc:docMk/>
                <pc:sldMk cId="1754792354" sldId="262"/>
                <pc2:cmMk id="{AE82D140-7FF4-4F1E-912B-FC7382BFA13D}"/>
              </pc2:cmMkLst>
            </pc226:cmChg>
            <pc226:cmChg xmlns:pc226="http://schemas.microsoft.com/office/powerpoint/2022/06/main/command" chg="del">
              <pc226:chgData name="Megan Widdows" userId="086e2dea-5774-4932-8b35-30b96033e462" providerId="ADAL" clId="{5EADFFB5-5388-47E0-B5F1-0A9C4099F973}" dt="2024-01-11T11:23:54.295" v="8"/>
              <pc2:cmMkLst xmlns:pc2="http://schemas.microsoft.com/office/powerpoint/2019/9/main/command">
                <pc:docMk/>
                <pc:sldMk cId="1754792354" sldId="262"/>
                <pc2:cmMk id="{B0689454-60D4-43B2-838D-AE050CE5C430}"/>
              </pc2:cmMkLst>
            </pc226:cmChg>
          </p:ext>
        </pc:extLst>
      </pc:sldChg>
      <pc:sldChg chg="modSp mod delCm">
        <pc:chgData name="Megan Widdows" userId="086e2dea-5774-4932-8b35-30b96033e462" providerId="ADAL" clId="{5EADFFB5-5388-47E0-B5F1-0A9C4099F973}" dt="2024-01-11T11:26:09.863" v="52"/>
        <pc:sldMkLst>
          <pc:docMk/>
          <pc:sldMk cId="1087964727" sldId="263"/>
        </pc:sldMkLst>
        <pc:spChg chg="mod">
          <ac:chgData name="Megan Widdows" userId="086e2dea-5774-4932-8b35-30b96033e462" providerId="ADAL" clId="{5EADFFB5-5388-47E0-B5F1-0A9C4099F973}" dt="2024-01-11T11:26:07.973" v="51" actId="13926"/>
          <ac:spMkLst>
            <pc:docMk/>
            <pc:sldMk cId="1087964727" sldId="263"/>
            <ac:spMk id="6" creationId="{15C96C43-4D40-3856-F01E-529F04BFAC31}"/>
          </ac:spMkLst>
        </pc:spChg>
        <pc:extLst>
          <p:ext xmlns:p="http://schemas.openxmlformats.org/presentationml/2006/main" uri="{D6D511B9-2390-475A-947B-AFAB55BFBCF1}">
            <pc226:cmChg xmlns:pc226="http://schemas.microsoft.com/office/powerpoint/2022/06/main/command" chg="del">
              <pc226:chgData name="Megan Widdows" userId="086e2dea-5774-4932-8b35-30b96033e462" providerId="ADAL" clId="{5EADFFB5-5388-47E0-B5F1-0A9C4099F973}" dt="2024-01-11T11:26:09.863" v="52"/>
              <pc2:cmMkLst xmlns:pc2="http://schemas.microsoft.com/office/powerpoint/2019/9/main/command">
                <pc:docMk/>
                <pc:sldMk cId="1087964727" sldId="263"/>
                <pc2:cmMk id="{8B974C8E-68D4-4E71-BE8D-C1407D396BC8}"/>
              </pc2:cmMkLst>
            </pc226:cmChg>
          </p:ext>
        </pc:extLst>
      </pc:sldChg>
      <pc:sldChg chg="modSp mod delCm">
        <pc:chgData name="Megan Widdows" userId="086e2dea-5774-4932-8b35-30b96033e462" providerId="ADAL" clId="{5EADFFB5-5388-47E0-B5F1-0A9C4099F973}" dt="2024-01-11T11:26:22.111" v="59"/>
        <pc:sldMkLst>
          <pc:docMk/>
          <pc:sldMk cId="1961472381" sldId="264"/>
        </pc:sldMkLst>
        <pc:spChg chg="mod">
          <ac:chgData name="Megan Widdows" userId="086e2dea-5774-4932-8b35-30b96033e462" providerId="ADAL" clId="{5EADFFB5-5388-47E0-B5F1-0A9C4099F973}" dt="2024-01-11T11:26:20.050" v="58" actId="1035"/>
          <ac:spMkLst>
            <pc:docMk/>
            <pc:sldMk cId="1961472381" sldId="264"/>
            <ac:spMk id="5" creationId="{7BFA2046-3EA7-E19F-66B9-6037B90DEBC8}"/>
          </ac:spMkLst>
        </pc:spChg>
        <pc:extLst>
          <p:ext xmlns:p="http://schemas.openxmlformats.org/presentationml/2006/main" uri="{D6D511B9-2390-475A-947B-AFAB55BFBCF1}">
            <pc226:cmChg xmlns:pc226="http://schemas.microsoft.com/office/powerpoint/2022/06/main/command" chg="del">
              <pc226:chgData name="Megan Widdows" userId="086e2dea-5774-4932-8b35-30b96033e462" providerId="ADAL" clId="{5EADFFB5-5388-47E0-B5F1-0A9C4099F973}" dt="2024-01-11T11:26:22.111" v="59"/>
              <pc2:cmMkLst xmlns:pc2="http://schemas.microsoft.com/office/powerpoint/2019/9/main/command">
                <pc:docMk/>
                <pc:sldMk cId="1961472381" sldId="264"/>
                <pc2:cmMk id="{6D515CCB-3145-40F4-A096-07FA3639697A}"/>
              </pc2:cmMkLst>
            </pc226:cmChg>
          </p:ext>
        </pc:extLst>
      </pc:sldChg>
      <pc:sldChg chg="modSp mod delCm modCm">
        <pc:chgData name="Megan Widdows" userId="086e2dea-5774-4932-8b35-30b96033e462" providerId="ADAL" clId="{5EADFFB5-5388-47E0-B5F1-0A9C4099F973}" dt="2024-01-11T11:29:04.182" v="114" actId="13926"/>
        <pc:sldMkLst>
          <pc:docMk/>
          <pc:sldMk cId="1553877332" sldId="265"/>
        </pc:sldMkLst>
        <pc:spChg chg="mod">
          <ac:chgData name="Megan Widdows" userId="086e2dea-5774-4932-8b35-30b96033e462" providerId="ADAL" clId="{5EADFFB5-5388-47E0-B5F1-0A9C4099F973}" dt="2024-01-11T11:26:30.913" v="60" actId="13926"/>
          <ac:spMkLst>
            <pc:docMk/>
            <pc:sldMk cId="1553877332" sldId="265"/>
            <ac:spMk id="3" creationId="{2947B5C8-BE7B-C69A-6700-EF7E68D4852D}"/>
          </ac:spMkLst>
        </pc:spChg>
        <pc:spChg chg="mod">
          <ac:chgData name="Megan Widdows" userId="086e2dea-5774-4932-8b35-30b96033e462" providerId="ADAL" clId="{5EADFFB5-5388-47E0-B5F1-0A9C4099F973}" dt="2024-01-11T11:27:21.581" v="68" actId="13926"/>
          <ac:spMkLst>
            <pc:docMk/>
            <pc:sldMk cId="1553877332" sldId="265"/>
            <ac:spMk id="4" creationId="{F7F03816-8641-0059-28E5-844A500BE5F5}"/>
          </ac:spMkLst>
        </pc:spChg>
        <pc:spChg chg="mod">
          <ac:chgData name="Megan Widdows" userId="086e2dea-5774-4932-8b35-30b96033e462" providerId="ADAL" clId="{5EADFFB5-5388-47E0-B5F1-0A9C4099F973}" dt="2024-01-11T11:29:04.182" v="114" actId="13926"/>
          <ac:spMkLst>
            <pc:docMk/>
            <pc:sldMk cId="1553877332" sldId="265"/>
            <ac:spMk id="5" creationId="{112E7370-AC96-239F-DBB2-E385BA261497}"/>
          </ac:spMkLst>
        </pc:spChg>
        <pc:extLst>
          <p:ext xmlns:p="http://schemas.openxmlformats.org/presentationml/2006/main" uri="{D6D511B9-2390-475A-947B-AFAB55BFBCF1}">
            <pc226:cmChg xmlns:pc226="http://schemas.microsoft.com/office/powerpoint/2022/06/main/command" chg="del mod">
              <pc226:chgData name="Megan Widdows" userId="086e2dea-5774-4932-8b35-30b96033e462" providerId="ADAL" clId="{5EADFFB5-5388-47E0-B5F1-0A9C4099F973}" dt="2024-01-11T11:29:01.403" v="113"/>
              <pc2:cmMkLst xmlns:pc2="http://schemas.microsoft.com/office/powerpoint/2019/9/main/command">
                <pc:docMk/>
                <pc:sldMk cId="1553877332" sldId="265"/>
                <pc2:cmMk id="{8932742A-EAB3-4620-90AA-C22DEE9A9977}"/>
              </pc2:cmMkLst>
            </pc226:cmChg>
            <pc226:cmChg xmlns:pc226="http://schemas.microsoft.com/office/powerpoint/2022/06/main/command" chg="del">
              <pc226:chgData name="Megan Widdows" userId="086e2dea-5774-4932-8b35-30b96033e462" providerId="ADAL" clId="{5EADFFB5-5388-47E0-B5F1-0A9C4099F973}" dt="2024-01-11T11:26:33.327" v="61"/>
              <pc2:cmMkLst xmlns:pc2="http://schemas.microsoft.com/office/powerpoint/2019/9/main/command">
                <pc:docMk/>
                <pc:sldMk cId="1553877332" sldId="265"/>
                <pc2:cmMk id="{06785E36-64B1-4F16-8D10-03C7E5346D56}"/>
              </pc2:cmMkLst>
            </pc226:cmChg>
            <pc226:cmChg xmlns:pc226="http://schemas.microsoft.com/office/powerpoint/2022/06/main/command" chg="del mod">
              <pc226:chgData name="Megan Widdows" userId="086e2dea-5774-4932-8b35-30b96033e462" providerId="ADAL" clId="{5EADFFB5-5388-47E0-B5F1-0A9C4099F973}" dt="2024-01-11T11:27:18.859" v="67"/>
              <pc2:cmMkLst xmlns:pc2="http://schemas.microsoft.com/office/powerpoint/2019/9/main/command">
                <pc:docMk/>
                <pc:sldMk cId="1553877332" sldId="265"/>
                <pc2:cmMk id="{4E0515A8-B757-446A-8B29-77430AFE15AC}"/>
              </pc2:cmMkLst>
            </pc226:cmChg>
          </p:ext>
        </pc:extLst>
      </pc:sldChg>
      <pc:sldChg chg="modSp mod delCm modCm">
        <pc:chgData name="Megan Widdows" userId="086e2dea-5774-4932-8b35-30b96033e462" providerId="ADAL" clId="{5EADFFB5-5388-47E0-B5F1-0A9C4099F973}" dt="2024-01-11T11:26:01.588" v="50"/>
        <pc:sldMkLst>
          <pc:docMk/>
          <pc:sldMk cId="2154814551" sldId="267"/>
        </pc:sldMkLst>
        <pc:spChg chg="mod">
          <ac:chgData name="Megan Widdows" userId="086e2dea-5774-4932-8b35-30b96033e462" providerId="ADAL" clId="{5EADFFB5-5388-47E0-B5F1-0A9C4099F973}" dt="2024-01-11T11:25:57.333" v="49" actId="20577"/>
          <ac:spMkLst>
            <pc:docMk/>
            <pc:sldMk cId="2154814551" sldId="267"/>
            <ac:spMk id="2" creationId="{1F36AC78-ECA1-CB4D-A210-FC3FF6A8BF4F}"/>
          </ac:spMkLst>
        </pc:spChg>
        <pc:extLst>
          <p:ext xmlns:p="http://schemas.openxmlformats.org/presentationml/2006/main" uri="{D6D511B9-2390-475A-947B-AFAB55BFBCF1}">
            <pc226:cmChg xmlns:pc226="http://schemas.microsoft.com/office/powerpoint/2022/06/main/command" chg="del mod">
              <pc226:chgData name="Megan Widdows" userId="086e2dea-5774-4932-8b35-30b96033e462" providerId="ADAL" clId="{5EADFFB5-5388-47E0-B5F1-0A9C4099F973}" dt="2024-01-11T11:26:01.588" v="50"/>
              <pc2:cmMkLst xmlns:pc2="http://schemas.microsoft.com/office/powerpoint/2019/9/main/command">
                <pc:docMk/>
                <pc:sldMk cId="2154814551" sldId="267"/>
                <pc2:cmMk id="{6F2C18F1-BD14-4043-868A-8EB227094F31}"/>
              </pc2:cmMkLst>
            </pc226:cmChg>
          </p:ext>
        </pc:extLst>
      </pc:sldChg>
    </pc:docChg>
  </pc:docChgLst>
  <pc:docChgLst>
    <pc:chgData userId="20558986711_tp_box_2" providerId="OAuth2" clId="{DEA26FC8-3BDF-4F31-8927-EDB09F83F5CF}"/>
    <pc:docChg chg="undo custSel modSld">
      <pc:chgData name="" userId="20558986711_tp_box_2" providerId="OAuth2" clId="{DEA26FC8-3BDF-4F31-8927-EDB09F83F5CF}" dt="2024-01-16T14:12:15.298" v="35" actId="20577"/>
      <pc:docMkLst>
        <pc:docMk/>
      </pc:docMkLst>
      <pc:sldChg chg="modSp mod">
        <pc:chgData name="" userId="20558986711_tp_box_2" providerId="OAuth2" clId="{DEA26FC8-3BDF-4F31-8927-EDB09F83F5CF}" dt="2024-01-16T14:12:15.298" v="35" actId="20577"/>
        <pc:sldMkLst>
          <pc:docMk/>
          <pc:sldMk cId="2810965342" sldId="257"/>
        </pc:sldMkLst>
        <pc:spChg chg="mod">
          <ac:chgData name="" userId="20558986711_tp_box_2" providerId="OAuth2" clId="{DEA26FC8-3BDF-4F31-8927-EDB09F83F5CF}" dt="2024-01-16T14:12:15.298" v="35" actId="20577"/>
          <ac:spMkLst>
            <pc:docMk/>
            <pc:sldMk cId="2810965342" sldId="257"/>
            <ac:spMk id="6" creationId="{786D6426-A1FC-4A9D-8150-55319B817FD9}"/>
          </ac:spMkLst>
        </pc:spChg>
      </pc:sldChg>
      <pc:sldChg chg="modSp mod">
        <pc:chgData name="" userId="20558986711_tp_box_2" providerId="OAuth2" clId="{DEA26FC8-3BDF-4F31-8927-EDB09F83F5CF}" dt="2024-01-16T14:12:11.317" v="24" actId="20577"/>
        <pc:sldMkLst>
          <pc:docMk/>
          <pc:sldMk cId="1995049419" sldId="261"/>
        </pc:sldMkLst>
        <pc:spChg chg="mod">
          <ac:chgData name="" userId="20558986711_tp_box_2" providerId="OAuth2" clId="{DEA26FC8-3BDF-4F31-8927-EDB09F83F5CF}" dt="2024-01-16T14:12:11.317" v="24" actId="20577"/>
          <ac:spMkLst>
            <pc:docMk/>
            <pc:sldMk cId="1995049419" sldId="261"/>
            <ac:spMk id="3" creationId="{4C6ADAD7-7EFA-DEA8-51BD-D84E47646CB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1500-EC41-45C4-050F-819790A6B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D3E76E-C953-2952-3DE0-E77989BB2B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2B292A-9351-FA05-2C17-1766A2D7D3EB}"/>
              </a:ext>
            </a:extLst>
          </p:cNvPr>
          <p:cNvSpPr>
            <a:spLocks noGrp="1"/>
          </p:cNvSpPr>
          <p:nvPr>
            <p:ph type="dt" sz="half" idx="10"/>
          </p:nvPr>
        </p:nvSpPr>
        <p:spPr/>
        <p:txBody>
          <a:bodyPr/>
          <a:lstStyle/>
          <a:p>
            <a:fld id="{EC6492E4-2A13-4C7A-95C8-B1C28C1988AE}" type="datetimeFigureOut">
              <a:rPr lang="en-US" smtClean="0"/>
              <a:t>11/11/2024</a:t>
            </a:fld>
            <a:endParaRPr lang="en-US"/>
          </a:p>
        </p:txBody>
      </p:sp>
      <p:sp>
        <p:nvSpPr>
          <p:cNvPr id="5" name="Footer Placeholder 4">
            <a:extLst>
              <a:ext uri="{FF2B5EF4-FFF2-40B4-BE49-F238E27FC236}">
                <a16:creationId xmlns:a16="http://schemas.microsoft.com/office/drawing/2014/main" id="{144E77CD-4E55-A26A-6A03-520DB8521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2A821-6900-2D3A-B6B7-C78D653AA264}"/>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3321517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198C-A9D2-5242-1B39-2517B736A7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38F2D2-5EDE-78FD-8EC7-9E879E5E2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A2083-4FF1-6D0D-4E83-4E104C9B8D67}"/>
              </a:ext>
            </a:extLst>
          </p:cNvPr>
          <p:cNvSpPr>
            <a:spLocks noGrp="1"/>
          </p:cNvSpPr>
          <p:nvPr>
            <p:ph type="dt" sz="half" idx="10"/>
          </p:nvPr>
        </p:nvSpPr>
        <p:spPr/>
        <p:txBody>
          <a:bodyPr/>
          <a:lstStyle/>
          <a:p>
            <a:fld id="{EC6492E4-2A13-4C7A-95C8-B1C28C1988AE}" type="datetimeFigureOut">
              <a:rPr lang="en-US" smtClean="0"/>
              <a:t>11/11/2024</a:t>
            </a:fld>
            <a:endParaRPr lang="en-US"/>
          </a:p>
        </p:txBody>
      </p:sp>
      <p:sp>
        <p:nvSpPr>
          <p:cNvPr id="5" name="Footer Placeholder 4">
            <a:extLst>
              <a:ext uri="{FF2B5EF4-FFF2-40B4-BE49-F238E27FC236}">
                <a16:creationId xmlns:a16="http://schemas.microsoft.com/office/drawing/2014/main" id="{9AC170BF-17ED-0DD9-6D6B-4848EF8D9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AB9D3-2E8D-563D-B5A4-6D1B53FFC965}"/>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307638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E04612-4931-755C-F65F-0A8A143B96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776113-FA52-1A7A-C77B-772E3D1C8A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37D75-8758-B36C-C39A-011149CF92A2}"/>
              </a:ext>
            </a:extLst>
          </p:cNvPr>
          <p:cNvSpPr>
            <a:spLocks noGrp="1"/>
          </p:cNvSpPr>
          <p:nvPr>
            <p:ph type="dt" sz="half" idx="10"/>
          </p:nvPr>
        </p:nvSpPr>
        <p:spPr/>
        <p:txBody>
          <a:bodyPr/>
          <a:lstStyle/>
          <a:p>
            <a:fld id="{EC6492E4-2A13-4C7A-95C8-B1C28C1988AE}" type="datetimeFigureOut">
              <a:rPr lang="en-US" smtClean="0"/>
              <a:t>11/11/2024</a:t>
            </a:fld>
            <a:endParaRPr lang="en-US"/>
          </a:p>
        </p:txBody>
      </p:sp>
      <p:sp>
        <p:nvSpPr>
          <p:cNvPr id="5" name="Footer Placeholder 4">
            <a:extLst>
              <a:ext uri="{FF2B5EF4-FFF2-40B4-BE49-F238E27FC236}">
                <a16:creationId xmlns:a16="http://schemas.microsoft.com/office/drawing/2014/main" id="{3C4ED966-7B6F-F35B-369A-F42C86955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EF88A-4FEE-2EC4-6A17-B951EDDAC73D}"/>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184462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193A-6170-E4F6-9FC0-8535FF40E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D32AA1-20C0-DF1A-B100-80E9BEC3EF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9EC44-BD40-3AAB-76F7-6C5F5A2D62A9}"/>
              </a:ext>
            </a:extLst>
          </p:cNvPr>
          <p:cNvSpPr>
            <a:spLocks noGrp="1"/>
          </p:cNvSpPr>
          <p:nvPr>
            <p:ph type="dt" sz="half" idx="10"/>
          </p:nvPr>
        </p:nvSpPr>
        <p:spPr/>
        <p:txBody>
          <a:bodyPr/>
          <a:lstStyle/>
          <a:p>
            <a:fld id="{EC6492E4-2A13-4C7A-95C8-B1C28C1988AE}" type="datetimeFigureOut">
              <a:rPr lang="en-US" smtClean="0"/>
              <a:t>11/11/2024</a:t>
            </a:fld>
            <a:endParaRPr lang="en-US"/>
          </a:p>
        </p:txBody>
      </p:sp>
      <p:sp>
        <p:nvSpPr>
          <p:cNvPr id="5" name="Footer Placeholder 4">
            <a:extLst>
              <a:ext uri="{FF2B5EF4-FFF2-40B4-BE49-F238E27FC236}">
                <a16:creationId xmlns:a16="http://schemas.microsoft.com/office/drawing/2014/main" id="{F8B912D7-2633-FE28-AED8-B969AEE0C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3D2F5-0EE0-AF5A-A2D9-3B52808993F6}"/>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132268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3B00-5473-A341-9222-30FD6297C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C080C4-5454-708E-1986-5058736A8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2D59BD-C510-1E0E-23CD-34D2DB971BE1}"/>
              </a:ext>
            </a:extLst>
          </p:cNvPr>
          <p:cNvSpPr>
            <a:spLocks noGrp="1"/>
          </p:cNvSpPr>
          <p:nvPr>
            <p:ph type="dt" sz="half" idx="10"/>
          </p:nvPr>
        </p:nvSpPr>
        <p:spPr/>
        <p:txBody>
          <a:bodyPr/>
          <a:lstStyle/>
          <a:p>
            <a:fld id="{EC6492E4-2A13-4C7A-95C8-B1C28C1988AE}" type="datetimeFigureOut">
              <a:rPr lang="en-US" smtClean="0"/>
              <a:t>11/11/2024</a:t>
            </a:fld>
            <a:endParaRPr lang="en-US"/>
          </a:p>
        </p:txBody>
      </p:sp>
      <p:sp>
        <p:nvSpPr>
          <p:cNvPr id="5" name="Footer Placeholder 4">
            <a:extLst>
              <a:ext uri="{FF2B5EF4-FFF2-40B4-BE49-F238E27FC236}">
                <a16:creationId xmlns:a16="http://schemas.microsoft.com/office/drawing/2014/main" id="{B858481C-7818-5908-2993-40911B2CB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0821C-978A-47E6-5FEC-EA762A05EFDF}"/>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3101521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18EB-5B98-C9B0-F699-2E13307968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82B40D-E03C-21FC-956C-BA5EA09F35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448E3E-88A6-E323-4DBE-51BE100A8F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0CD728-4CBF-4749-8DDB-ABE792BD9866}"/>
              </a:ext>
            </a:extLst>
          </p:cNvPr>
          <p:cNvSpPr>
            <a:spLocks noGrp="1"/>
          </p:cNvSpPr>
          <p:nvPr>
            <p:ph type="dt" sz="half" idx="10"/>
          </p:nvPr>
        </p:nvSpPr>
        <p:spPr/>
        <p:txBody>
          <a:bodyPr/>
          <a:lstStyle/>
          <a:p>
            <a:fld id="{EC6492E4-2A13-4C7A-95C8-B1C28C1988AE}" type="datetimeFigureOut">
              <a:rPr lang="en-US" smtClean="0"/>
              <a:t>11/11/2024</a:t>
            </a:fld>
            <a:endParaRPr lang="en-US"/>
          </a:p>
        </p:txBody>
      </p:sp>
      <p:sp>
        <p:nvSpPr>
          <p:cNvPr id="6" name="Footer Placeholder 5">
            <a:extLst>
              <a:ext uri="{FF2B5EF4-FFF2-40B4-BE49-F238E27FC236}">
                <a16:creationId xmlns:a16="http://schemas.microsoft.com/office/drawing/2014/main" id="{68830AEF-125C-B464-85AF-4D3BF36A8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964FF9-74DB-F786-0577-47E667813502}"/>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204526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45F3-63D4-7B78-36B4-9AD677528F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C048FC-C852-8D66-AB30-8B78EE9D25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7767E1-EF4B-5FD5-075C-AC1A49780C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556850-D5EE-FEAE-BE06-28D718931B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CF094-ABD7-291A-FC94-FA33C0CAFC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950304-8E26-8DA0-3C01-8E696604895C}"/>
              </a:ext>
            </a:extLst>
          </p:cNvPr>
          <p:cNvSpPr>
            <a:spLocks noGrp="1"/>
          </p:cNvSpPr>
          <p:nvPr>
            <p:ph type="dt" sz="half" idx="10"/>
          </p:nvPr>
        </p:nvSpPr>
        <p:spPr/>
        <p:txBody>
          <a:bodyPr/>
          <a:lstStyle/>
          <a:p>
            <a:fld id="{EC6492E4-2A13-4C7A-95C8-B1C28C1988AE}" type="datetimeFigureOut">
              <a:rPr lang="en-US" smtClean="0"/>
              <a:t>11/11/2024</a:t>
            </a:fld>
            <a:endParaRPr lang="en-US"/>
          </a:p>
        </p:txBody>
      </p:sp>
      <p:sp>
        <p:nvSpPr>
          <p:cNvPr id="8" name="Footer Placeholder 7">
            <a:extLst>
              <a:ext uri="{FF2B5EF4-FFF2-40B4-BE49-F238E27FC236}">
                <a16:creationId xmlns:a16="http://schemas.microsoft.com/office/drawing/2014/main" id="{9644309A-FB2A-AA49-B328-7FFA150909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B4E48E-0AAE-2A36-3685-CA09F921F848}"/>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327517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6163A-4B1E-90FD-ACD6-A201F67144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7684B0-B5F0-9870-02DB-9EC2E0364978}"/>
              </a:ext>
            </a:extLst>
          </p:cNvPr>
          <p:cNvSpPr>
            <a:spLocks noGrp="1"/>
          </p:cNvSpPr>
          <p:nvPr>
            <p:ph type="dt" sz="half" idx="10"/>
          </p:nvPr>
        </p:nvSpPr>
        <p:spPr/>
        <p:txBody>
          <a:bodyPr/>
          <a:lstStyle/>
          <a:p>
            <a:fld id="{EC6492E4-2A13-4C7A-95C8-B1C28C1988AE}" type="datetimeFigureOut">
              <a:rPr lang="en-US" smtClean="0"/>
              <a:t>11/11/2024</a:t>
            </a:fld>
            <a:endParaRPr lang="en-US"/>
          </a:p>
        </p:txBody>
      </p:sp>
      <p:sp>
        <p:nvSpPr>
          <p:cNvPr id="4" name="Footer Placeholder 3">
            <a:extLst>
              <a:ext uri="{FF2B5EF4-FFF2-40B4-BE49-F238E27FC236}">
                <a16:creationId xmlns:a16="http://schemas.microsoft.com/office/drawing/2014/main" id="{DF07ED0D-4607-D6F2-7938-DBC9565F45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1CCE00-AFC3-57DB-0F99-24F2F98BAF79}"/>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232501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42FC0-A269-5F23-B07F-42F76487E1A1}"/>
              </a:ext>
            </a:extLst>
          </p:cNvPr>
          <p:cNvSpPr>
            <a:spLocks noGrp="1"/>
          </p:cNvSpPr>
          <p:nvPr>
            <p:ph type="dt" sz="half" idx="10"/>
          </p:nvPr>
        </p:nvSpPr>
        <p:spPr/>
        <p:txBody>
          <a:bodyPr/>
          <a:lstStyle/>
          <a:p>
            <a:fld id="{EC6492E4-2A13-4C7A-95C8-B1C28C1988AE}" type="datetimeFigureOut">
              <a:rPr lang="en-US" smtClean="0"/>
              <a:t>11/11/2024</a:t>
            </a:fld>
            <a:endParaRPr lang="en-US"/>
          </a:p>
        </p:txBody>
      </p:sp>
      <p:sp>
        <p:nvSpPr>
          <p:cNvPr id="3" name="Footer Placeholder 2">
            <a:extLst>
              <a:ext uri="{FF2B5EF4-FFF2-40B4-BE49-F238E27FC236}">
                <a16:creationId xmlns:a16="http://schemas.microsoft.com/office/drawing/2014/main" id="{7EEDCDEB-35F1-1E5A-6835-015120F096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9DE8CF-AC93-0E94-2150-5F4A7167DD63}"/>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289195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7515-8D4E-1BF9-2435-BFA1ED519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0688CC-D3A0-09F9-F42D-387B5E989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179FE9-4DEB-2E1A-1EAC-AEBA47051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F6D3A-5D45-3FBB-017C-3801BFA505B3}"/>
              </a:ext>
            </a:extLst>
          </p:cNvPr>
          <p:cNvSpPr>
            <a:spLocks noGrp="1"/>
          </p:cNvSpPr>
          <p:nvPr>
            <p:ph type="dt" sz="half" idx="10"/>
          </p:nvPr>
        </p:nvSpPr>
        <p:spPr/>
        <p:txBody>
          <a:bodyPr/>
          <a:lstStyle/>
          <a:p>
            <a:fld id="{EC6492E4-2A13-4C7A-95C8-B1C28C1988AE}" type="datetimeFigureOut">
              <a:rPr lang="en-US" smtClean="0"/>
              <a:t>11/11/2024</a:t>
            </a:fld>
            <a:endParaRPr lang="en-US"/>
          </a:p>
        </p:txBody>
      </p:sp>
      <p:sp>
        <p:nvSpPr>
          <p:cNvPr id="6" name="Footer Placeholder 5">
            <a:extLst>
              <a:ext uri="{FF2B5EF4-FFF2-40B4-BE49-F238E27FC236}">
                <a16:creationId xmlns:a16="http://schemas.microsoft.com/office/drawing/2014/main" id="{56311592-C239-2170-3388-5C11446EF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33C6B-1463-202C-0B57-67B00A09077C}"/>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412635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68212-9B98-01F6-4DB5-688011593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F9265B-CD83-7242-BB43-137F0E071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F16A39-11DE-1695-4B92-B80E4D37F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B7B5D-70AD-6566-AE9E-ADD3CE9FB10F}"/>
              </a:ext>
            </a:extLst>
          </p:cNvPr>
          <p:cNvSpPr>
            <a:spLocks noGrp="1"/>
          </p:cNvSpPr>
          <p:nvPr>
            <p:ph type="dt" sz="half" idx="10"/>
          </p:nvPr>
        </p:nvSpPr>
        <p:spPr/>
        <p:txBody>
          <a:bodyPr/>
          <a:lstStyle/>
          <a:p>
            <a:fld id="{EC6492E4-2A13-4C7A-95C8-B1C28C1988AE}" type="datetimeFigureOut">
              <a:rPr lang="en-US" smtClean="0"/>
              <a:t>11/11/2024</a:t>
            </a:fld>
            <a:endParaRPr lang="en-US"/>
          </a:p>
        </p:txBody>
      </p:sp>
      <p:sp>
        <p:nvSpPr>
          <p:cNvPr id="6" name="Footer Placeholder 5">
            <a:extLst>
              <a:ext uri="{FF2B5EF4-FFF2-40B4-BE49-F238E27FC236}">
                <a16:creationId xmlns:a16="http://schemas.microsoft.com/office/drawing/2014/main" id="{DE38FA8B-9348-A735-C7F2-C7A27AF947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89748-17D5-8E35-EC31-03F2F9CC4A40}"/>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164482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4C4D9C-037A-8A63-8AC1-86869A064B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BD43D-B82E-D581-2481-786C59888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72983-3E63-451B-C8BA-4DA7527F16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492E4-2A13-4C7A-95C8-B1C28C1988AE}" type="datetimeFigureOut">
              <a:rPr lang="en-US" smtClean="0"/>
              <a:t>11/11/2024</a:t>
            </a:fld>
            <a:endParaRPr lang="en-US"/>
          </a:p>
        </p:txBody>
      </p:sp>
      <p:sp>
        <p:nvSpPr>
          <p:cNvPr id="5" name="Footer Placeholder 4">
            <a:extLst>
              <a:ext uri="{FF2B5EF4-FFF2-40B4-BE49-F238E27FC236}">
                <a16:creationId xmlns:a16="http://schemas.microsoft.com/office/drawing/2014/main" id="{39CFF8AF-C13A-CE72-3404-C736B5D07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322171-45E8-98EF-8264-1A142D6255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87C15-28E1-406A-9103-7E1BCF427821}" type="slidenum">
              <a:rPr lang="en-US" smtClean="0"/>
              <a:t>‹#›</a:t>
            </a:fld>
            <a:endParaRPr lang="en-US"/>
          </a:p>
        </p:txBody>
      </p:sp>
    </p:spTree>
    <p:extLst>
      <p:ext uri="{BB962C8B-B14F-4D97-AF65-F5344CB8AC3E}">
        <p14:creationId xmlns:p14="http://schemas.microsoft.com/office/powerpoint/2010/main" val="1671260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BE17-5F32-65DD-F978-F987DDF0E4D3}"/>
              </a:ext>
            </a:extLst>
          </p:cNvPr>
          <p:cNvSpPr>
            <a:spLocks noGrp="1"/>
          </p:cNvSpPr>
          <p:nvPr>
            <p:ph type="title"/>
          </p:nvPr>
        </p:nvSpPr>
        <p:spPr/>
        <p:txBody>
          <a:bodyPr/>
          <a:lstStyle/>
          <a:p>
            <a:r>
              <a:rPr lang="en-US"/>
              <a:t>Ahmed</a:t>
            </a:r>
          </a:p>
        </p:txBody>
      </p:sp>
      <p:sp>
        <p:nvSpPr>
          <p:cNvPr id="3" name="Content Placeholder 2">
            <a:extLst>
              <a:ext uri="{FF2B5EF4-FFF2-40B4-BE49-F238E27FC236}">
                <a16:creationId xmlns:a16="http://schemas.microsoft.com/office/drawing/2014/main" id="{792216F8-D26B-C011-3410-612A2AD8B35B}"/>
              </a:ext>
            </a:extLst>
          </p:cNvPr>
          <p:cNvSpPr>
            <a:spLocks noGrp="1"/>
          </p:cNvSpPr>
          <p:nvPr>
            <p:ph idx="1"/>
          </p:nvPr>
        </p:nvSpPr>
        <p:spPr>
          <a:xfrm>
            <a:off x="765303" y="1536539"/>
            <a:ext cx="6185452" cy="4351338"/>
          </a:xfrm>
        </p:spPr>
        <p:txBody>
          <a:bodyPr>
            <a:noAutofit/>
          </a:bodyPr>
          <a:lstStyle/>
          <a:p>
            <a:r>
              <a:rPr lang="en-US" sz="1400" dirty="0"/>
              <a:t>74-year-old man with type 2 diabetes, diagnosed 10 years prior</a:t>
            </a:r>
          </a:p>
          <a:p>
            <a:r>
              <a:rPr lang="en-US" sz="1400" dirty="0"/>
              <a:t>Retired, lives with his wife with whom he walks approx. 2 miles daily </a:t>
            </a:r>
          </a:p>
          <a:p>
            <a:r>
              <a:rPr lang="en-US" sz="1400" dirty="0"/>
              <a:t>Attends clinic for his annual diabetes review. Ahmed has consistently not achieved his glycaemic target at reviews over the past 2 years, despite increasing doses of NPH insulin</a:t>
            </a:r>
          </a:p>
          <a:p>
            <a:r>
              <a:rPr lang="en-US" sz="1400" dirty="0"/>
              <a:t>Ahmed reports struggling to follow a healthy diet and typically eats a lot of refined carbohydrates</a:t>
            </a:r>
          </a:p>
          <a:p>
            <a:r>
              <a:rPr lang="en-US" sz="1400" dirty="0"/>
              <a:t>Ahmed reports frequently forgetting his medications or taking them late</a:t>
            </a:r>
          </a:p>
          <a:p>
            <a:r>
              <a:rPr lang="en-US" sz="1400" dirty="0"/>
              <a:t>Family history</a:t>
            </a:r>
          </a:p>
          <a:p>
            <a:pPr lvl="1"/>
            <a:r>
              <a:rPr lang="en-US" sz="1200" dirty="0"/>
              <a:t>Father diagnosed with type 2 diabetes aged 61</a:t>
            </a:r>
          </a:p>
        </p:txBody>
      </p:sp>
      <p:pic>
        <p:nvPicPr>
          <p:cNvPr id="4" name="Graphic 3" descr="Clipboard outline">
            <a:extLst>
              <a:ext uri="{FF2B5EF4-FFF2-40B4-BE49-F238E27FC236}">
                <a16:creationId xmlns:a16="http://schemas.microsoft.com/office/drawing/2014/main" id="{31A33BB0-1224-4AB1-1700-E42266C3EA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6925" y="-172276"/>
            <a:ext cx="6875160" cy="7030276"/>
          </a:xfrm>
          <a:prstGeom prst="rect">
            <a:avLst/>
          </a:prstGeom>
        </p:spPr>
      </p:pic>
      <p:sp>
        <p:nvSpPr>
          <p:cNvPr id="5" name="Content Placeholder 2">
            <a:extLst>
              <a:ext uri="{FF2B5EF4-FFF2-40B4-BE49-F238E27FC236}">
                <a16:creationId xmlns:a16="http://schemas.microsoft.com/office/drawing/2014/main" id="{926AB59F-2F98-6082-30CE-51CBD19F4077}"/>
              </a:ext>
            </a:extLst>
          </p:cNvPr>
          <p:cNvSpPr txBox="1">
            <a:spLocks/>
          </p:cNvSpPr>
          <p:nvPr/>
        </p:nvSpPr>
        <p:spPr>
          <a:xfrm>
            <a:off x="7242313" y="1720125"/>
            <a:ext cx="4184384" cy="3963846"/>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625620" rtl="0" eaLnBrk="1" fontAlgn="auto" latinLnBrk="0" hangingPunct="1">
              <a:lnSpc>
                <a:spcPct val="100000"/>
              </a:lnSpc>
              <a:spcBef>
                <a:spcPts val="1600"/>
              </a:spcBef>
              <a:spcAft>
                <a:spcPts val="0"/>
              </a:spcAft>
              <a:buClr>
                <a:srgbClr val="662483"/>
              </a:buClr>
              <a:buSzTx/>
              <a:buFont typeface="Arial" panose="020B0604020202020204" pitchFamily="34" charset="0"/>
              <a:buNone/>
              <a:tabLst>
                <a:tab pos="3657646" algn="l"/>
              </a:tabLst>
              <a:defRPr/>
            </a:pPr>
            <a:r>
              <a:rPr kumimoji="0" lang="en-GB" sz="1800" b="1" i="0" u="none" strike="noStrike" kern="1200" cap="none" spc="0" normalizeH="0" baseline="0" noProof="0" dirty="0">
                <a:ln>
                  <a:noFill/>
                </a:ln>
                <a:solidFill>
                  <a:srgbClr val="000000"/>
                </a:solidFill>
                <a:effectLst/>
                <a:uLnTx/>
                <a:uFillTx/>
                <a:latin typeface="Calibri"/>
                <a:ea typeface="+mn-ea"/>
                <a:cs typeface="+mn-cs"/>
              </a:rPr>
              <a:t>Clinical chemistry</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FPG: 8.4 mmol/l (151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HbA1c: 8.5% (69 mmol/mol)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LDL-cholesterol: 3.0 mmol/l (116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HDL-cholesterol: 1.65 mmol/l (64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Triglycerides: 2.3 mmol/l (204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BP: 136/79 mmHg</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Waist circumference: 95 cm</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Height: 172 cm</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Weight: 86 kg</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BMI: 29.1 kg/m</a:t>
            </a:r>
            <a:r>
              <a:rPr kumimoji="0" lang="en-GB" sz="1800" b="0" i="0" u="none" strike="noStrike" kern="1200" cap="none" spc="0" normalizeH="0" baseline="30000" noProof="0" dirty="0">
                <a:ln>
                  <a:noFill/>
                </a:ln>
                <a:solidFill>
                  <a:srgbClr val="000000"/>
                </a:solidFill>
                <a:effectLst/>
                <a:uLnTx/>
                <a:uFillTx/>
                <a:latin typeface="Calibri"/>
                <a:ea typeface="+mn-ea"/>
                <a:cs typeface="+mn-cs"/>
              </a:rPr>
              <a:t>2</a:t>
            </a:r>
          </a:p>
        </p:txBody>
      </p:sp>
      <p:sp>
        <p:nvSpPr>
          <p:cNvPr id="6" name="Rectangle 5">
            <a:extLst>
              <a:ext uri="{FF2B5EF4-FFF2-40B4-BE49-F238E27FC236}">
                <a16:creationId xmlns:a16="http://schemas.microsoft.com/office/drawing/2014/main" id="{786D6426-A1FC-4A9D-8150-55319B817FD9}"/>
              </a:ext>
            </a:extLst>
          </p:cNvPr>
          <p:cNvSpPr/>
          <p:nvPr/>
        </p:nvSpPr>
        <p:spPr>
          <a:xfrm>
            <a:off x="838200" y="4497355"/>
            <a:ext cx="5658853" cy="2258592"/>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34" rtl="0" eaLnBrk="1" fontAlgn="auto" latinLnBrk="0" hangingPunct="1">
              <a:lnSpc>
                <a:spcPct val="100000"/>
              </a:lnSpc>
              <a:spcBef>
                <a:spcPts val="1200"/>
              </a:spcBef>
              <a:spcAft>
                <a:spcPts val="0"/>
              </a:spcAft>
              <a:buClr>
                <a:srgbClr val="662483"/>
              </a:buClr>
              <a:buSzTx/>
              <a:buFontTx/>
              <a:buNone/>
              <a:tabLst/>
              <a:defRPr/>
            </a:pPr>
            <a:r>
              <a:rPr kumimoji="0" lang="en-GB" sz="1400" b="1" i="0" u="none" strike="noStrike" kern="1200" cap="none" spc="0" normalizeH="0" baseline="0" noProof="0" dirty="0">
                <a:ln>
                  <a:noFill/>
                </a:ln>
                <a:solidFill>
                  <a:srgbClr val="000000"/>
                </a:solidFill>
                <a:effectLst/>
                <a:uLnTx/>
                <a:uFillTx/>
                <a:latin typeface="Calibri"/>
                <a:ea typeface="+mn-ea"/>
                <a:cs typeface="+mn-cs"/>
              </a:rPr>
              <a:t>Current medication and targets </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Metformin 2,000 mg/day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Gliclazide 160 mg/day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NPH insulin 22 units/day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Glycaemic target: FPG &lt;7.0 mmol/l (126 mg/dl)</a:t>
            </a:r>
          </a:p>
        </p:txBody>
      </p:sp>
    </p:spTree>
    <p:custDataLst>
      <p:tags r:id="rId1"/>
    </p:custDataLst>
    <p:extLst>
      <p:ext uri="{BB962C8B-B14F-4D97-AF65-F5344CB8AC3E}">
        <p14:creationId xmlns:p14="http://schemas.microsoft.com/office/powerpoint/2010/main" val="47055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3811-7DE3-DBDB-004C-5AA532ED0B73}"/>
              </a:ext>
            </a:extLst>
          </p:cNvPr>
          <p:cNvSpPr>
            <a:spLocks noGrp="1"/>
          </p:cNvSpPr>
          <p:nvPr>
            <p:ph type="title"/>
          </p:nvPr>
        </p:nvSpPr>
        <p:spPr/>
        <p:txBody>
          <a:bodyPr/>
          <a:lstStyle/>
          <a:p>
            <a:r>
              <a:rPr lang="en-US" dirty="0"/>
              <a:t>Assessing cardiovascular risk</a:t>
            </a:r>
          </a:p>
        </p:txBody>
      </p:sp>
      <p:sp>
        <p:nvSpPr>
          <p:cNvPr id="3" name="Content Placeholder 2">
            <a:extLst>
              <a:ext uri="{FF2B5EF4-FFF2-40B4-BE49-F238E27FC236}">
                <a16:creationId xmlns:a16="http://schemas.microsoft.com/office/drawing/2014/main" id="{4C6ADAD7-7EFA-DEA8-51BD-D84E47646CB1}"/>
              </a:ext>
            </a:extLst>
          </p:cNvPr>
          <p:cNvSpPr>
            <a:spLocks noGrp="1"/>
          </p:cNvSpPr>
          <p:nvPr>
            <p:ph idx="1"/>
          </p:nvPr>
        </p:nvSpPr>
        <p:spPr>
          <a:xfrm>
            <a:off x="838198" y="1418545"/>
            <a:ext cx="10515600" cy="841497"/>
          </a:xfrm>
        </p:spPr>
        <p:txBody>
          <a:bodyPr>
            <a:noAutofit/>
          </a:bodyPr>
          <a:lstStyle/>
          <a:p>
            <a:pPr marL="0" indent="0">
              <a:buNone/>
            </a:pPr>
            <a:r>
              <a:rPr lang="en-US" sz="1600" dirty="0"/>
              <a:t>You discuss with Ahmed strategies to help him to achieve healthier eating habits. You also discuss the importance of taking his medications as prescribed to keep his blood glucose under control, and to support his overall health.</a:t>
            </a:r>
          </a:p>
          <a:p>
            <a:pPr marL="0" indent="0" defTabSz="1625620">
              <a:spcBef>
                <a:spcPts val="1000"/>
              </a:spcBef>
              <a:buNone/>
              <a:tabLst>
                <a:tab pos="3293575" algn="l"/>
              </a:tabLst>
              <a:defRPr/>
            </a:pPr>
            <a:r>
              <a:rPr lang="en-US" sz="1600" dirty="0"/>
              <a:t>Ahmed’s blood pressure is 136/79 mmHg. His cholesterol levels are as follows: LDL-cholesterol: </a:t>
            </a:r>
            <a:r>
              <a:rPr lang="en-GB" sz="1600" dirty="0">
                <a:latin typeface="Calibri"/>
              </a:rPr>
              <a:t>4.75 mmol/l (184 mg/dl); HDL-cholesterol: 1.65 mmol/l (64 mg/dl); Triglycerides: 2.3 mmol/l (204 mg/dl).</a:t>
            </a:r>
          </a:p>
          <a:p>
            <a:pPr marL="0" indent="0" defTabSz="1625620">
              <a:spcBef>
                <a:spcPts val="1000"/>
              </a:spcBef>
              <a:buNone/>
              <a:tabLst>
                <a:tab pos="3293575" algn="l"/>
              </a:tabLst>
              <a:defRPr/>
            </a:pPr>
            <a:r>
              <a:rPr lang="en-US" sz="1600" dirty="0">
                <a:latin typeface="Calibri"/>
              </a:rPr>
              <a:t>Which of Ahmed’s test results are in the optimal or near normal ranges?</a:t>
            </a:r>
            <a:endParaRPr lang="en-GB" sz="1600" dirty="0">
              <a:latin typeface="Calibri"/>
            </a:endParaRPr>
          </a:p>
        </p:txBody>
      </p:sp>
      <p:sp>
        <p:nvSpPr>
          <p:cNvPr id="4" name="Content Placeholder 2">
            <a:extLst>
              <a:ext uri="{FF2B5EF4-FFF2-40B4-BE49-F238E27FC236}">
                <a16:creationId xmlns:a16="http://schemas.microsoft.com/office/drawing/2014/main" id="{C4871D56-666F-667F-6DDB-DC2FCB4C8620}"/>
              </a:ext>
            </a:extLst>
          </p:cNvPr>
          <p:cNvSpPr txBox="1">
            <a:spLocks/>
          </p:cNvSpPr>
          <p:nvPr/>
        </p:nvSpPr>
        <p:spPr>
          <a:xfrm>
            <a:off x="838198" y="3434617"/>
            <a:ext cx="5257800" cy="3312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All of Ahmed’s test results are in the optimal/near normal range</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None of Ahmed’s test results are in the optimal/near normal range</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chemeClr val="accent6"/>
                </a:solidFill>
                <a:effectLst/>
                <a:uLnTx/>
                <a:uFillTx/>
                <a:latin typeface="Calibri" panose="020F0502020204030204"/>
                <a:ea typeface="+mn-ea"/>
                <a:cs typeface="+mn-cs"/>
              </a:rPr>
              <a:t>LDL-cholesterol is out of target range</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HDL-cholesterol is out of target range</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E08D247D-362F-141B-C116-44EFE083208A}"/>
              </a:ext>
            </a:extLst>
          </p:cNvPr>
          <p:cNvSpPr txBox="1">
            <a:spLocks/>
          </p:cNvSpPr>
          <p:nvPr/>
        </p:nvSpPr>
        <p:spPr>
          <a:xfrm>
            <a:off x="6301153" y="3429000"/>
            <a:ext cx="578827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This is incorrect. </a:t>
            </a:r>
            <a:r>
              <a:rPr kumimoji="0" lang="en-GB" sz="1600" b="0" i="0" u="none" strike="noStrike" kern="1200" cap="none" spc="0" normalizeH="0" baseline="0" noProof="0" dirty="0">
                <a:ln>
                  <a:noFill/>
                </a:ln>
                <a:solidFill>
                  <a:srgbClr val="4472C4"/>
                </a:solidFill>
                <a:effectLst/>
                <a:uLnTx/>
                <a:uFillTx/>
                <a:latin typeface="Calibri" panose="020F0502020204030204"/>
                <a:ea typeface="+mn-ea"/>
                <a:cs typeface="+mn-cs"/>
              </a:rPr>
              <a:t>One of more of Ahmed’s test results are not in the </a:t>
            </a: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optimal/near normal </a:t>
            </a:r>
            <a:r>
              <a:rPr kumimoji="0" lang="en-GB" sz="1600" b="0" i="0" u="none" strike="noStrike" kern="1200" cap="none" spc="0" normalizeH="0" baseline="0" noProof="0" dirty="0">
                <a:ln>
                  <a:noFill/>
                </a:ln>
                <a:solidFill>
                  <a:srgbClr val="4472C4"/>
                </a:solidFill>
                <a:effectLst/>
                <a:uLnTx/>
                <a:uFillTx/>
                <a:latin typeface="Calibri" panose="020F0502020204030204"/>
                <a:ea typeface="+mn-ea"/>
                <a:cs typeface="+mn-cs"/>
              </a:rPr>
              <a:t>range.</a:t>
            </a:r>
            <a:endPar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This is incorrect. </a:t>
            </a:r>
            <a:r>
              <a:rPr kumimoji="0" lang="en-GB" sz="1600" b="0" i="0" u="none" strike="noStrike" kern="1200" cap="none" spc="0" normalizeH="0" baseline="0" noProof="0" dirty="0">
                <a:ln>
                  <a:noFill/>
                </a:ln>
                <a:solidFill>
                  <a:srgbClr val="4472C4"/>
                </a:solidFill>
                <a:effectLst/>
                <a:uLnTx/>
                <a:uFillTx/>
                <a:latin typeface="Calibri" panose="020F0502020204030204"/>
                <a:ea typeface="+mn-ea"/>
                <a:cs typeface="+mn-cs"/>
              </a:rPr>
              <a:t>One of more of Ahmed’s test results is in the </a:t>
            </a: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optimal/near normal</a:t>
            </a:r>
            <a:r>
              <a:rPr kumimoji="0" lang="en-GB" sz="1600" b="0" i="0" u="none" strike="noStrike" kern="1200" cap="none" spc="0" normalizeH="0" baseline="0" noProof="0" dirty="0">
                <a:ln>
                  <a:noFill/>
                </a:ln>
                <a:solidFill>
                  <a:srgbClr val="4472C4"/>
                </a:solidFill>
                <a:effectLst/>
                <a:uLnTx/>
                <a:uFillTx/>
                <a:latin typeface="Calibri" panose="020F0502020204030204"/>
                <a:ea typeface="+mn-ea"/>
                <a:cs typeface="+mn-cs"/>
              </a:rPr>
              <a:t> range.</a:t>
            </a:r>
            <a:endPar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70AD47"/>
                </a:solidFill>
                <a:effectLst/>
                <a:uLnTx/>
                <a:uFillTx/>
                <a:latin typeface="Calibri" panose="020F0502020204030204"/>
                <a:ea typeface="+mn-ea"/>
                <a:cs typeface="+mn-cs"/>
              </a:rPr>
              <a:t>This is correct. Ahmed’s LDL-cholesterol level is elevated. </a:t>
            </a:r>
          </a:p>
          <a:p>
            <a:pPr marL="342900" marR="0" lvl="0" indent="-34290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This is incorrect. Ahmed’s HDL-cholesterol is in the optimal range. </a:t>
            </a:r>
            <a:endParaRPr kumimoji="0" lang="en-GB" sz="1600" b="0"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70AD47"/>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3829074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D7A4-B205-A6E7-6DA1-C2016A867BD5}"/>
              </a:ext>
            </a:extLst>
          </p:cNvPr>
          <p:cNvSpPr>
            <a:spLocks noGrp="1"/>
          </p:cNvSpPr>
          <p:nvPr>
            <p:ph type="title"/>
          </p:nvPr>
        </p:nvSpPr>
        <p:spPr/>
        <p:txBody>
          <a:bodyPr/>
          <a:lstStyle/>
          <a:p>
            <a:r>
              <a:rPr lang="en-US" dirty="0"/>
              <a:t>Assessing cardiovascular risk</a:t>
            </a:r>
            <a:endParaRPr lang="en-GB" dirty="0"/>
          </a:p>
        </p:txBody>
      </p:sp>
      <p:sp>
        <p:nvSpPr>
          <p:cNvPr id="3" name="Content Placeholder 2">
            <a:extLst>
              <a:ext uri="{FF2B5EF4-FFF2-40B4-BE49-F238E27FC236}">
                <a16:creationId xmlns:a16="http://schemas.microsoft.com/office/drawing/2014/main" id="{3E5E713A-10CE-0F7A-A44C-F7411FAF4A44}"/>
              </a:ext>
            </a:extLst>
          </p:cNvPr>
          <p:cNvSpPr>
            <a:spLocks noGrp="1"/>
          </p:cNvSpPr>
          <p:nvPr>
            <p:ph idx="1"/>
          </p:nvPr>
        </p:nvSpPr>
        <p:spPr>
          <a:xfrm>
            <a:off x="838200" y="1825625"/>
            <a:ext cx="10515600" cy="407702"/>
          </a:xfrm>
        </p:spPr>
        <p:txBody>
          <a:bodyPr>
            <a:normAutofit/>
          </a:bodyPr>
          <a:lstStyle/>
          <a:p>
            <a:pPr marL="0" indent="0">
              <a:buNone/>
            </a:pPr>
            <a:r>
              <a:rPr lang="en-GB" sz="1600" dirty="0"/>
              <a:t>You note that Ahmed is not on a statin. What would you do next?</a:t>
            </a:r>
          </a:p>
        </p:txBody>
      </p:sp>
      <p:sp>
        <p:nvSpPr>
          <p:cNvPr id="6" name="TextBox 5">
            <a:extLst>
              <a:ext uri="{FF2B5EF4-FFF2-40B4-BE49-F238E27FC236}">
                <a16:creationId xmlns:a16="http://schemas.microsoft.com/office/drawing/2014/main" id="{F3302EFC-B1D9-1705-3FB9-B61A961F09E5}"/>
              </a:ext>
            </a:extLst>
          </p:cNvPr>
          <p:cNvSpPr txBox="1"/>
          <p:nvPr/>
        </p:nvSpPr>
        <p:spPr>
          <a:xfrm>
            <a:off x="928325" y="2788843"/>
            <a:ext cx="4822647"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lphaUcPeriod"/>
              <a:tabLst/>
              <a:defRPr/>
            </a:pPr>
            <a:r>
              <a:rPr kumimoji="0" lang="en-GB" sz="1600" b="0" i="0" u="none" strike="noStrike" kern="1200" cap="none" spc="0" normalizeH="0" baseline="0" noProof="0" dirty="0">
                <a:ln>
                  <a:noFill/>
                </a:ln>
                <a:solidFill>
                  <a:srgbClr val="4472C4"/>
                </a:solidFill>
                <a:effectLst/>
                <a:uLnTx/>
                <a:uFillTx/>
                <a:latin typeface="Calibri" panose="020F0502020204030204"/>
                <a:ea typeface="+mn-ea"/>
                <a:cs typeface="+mn-cs"/>
              </a:rPr>
              <a:t>Nothing, Ahmed's cardiovascular risk factors are under control</a:t>
            </a:r>
          </a:p>
          <a:p>
            <a:pPr marL="342900" marR="0" lvl="0" indent="-342900" algn="l" defTabSz="914400" rtl="0" eaLnBrk="1" fontAlgn="auto" latinLnBrk="0" hangingPunct="1">
              <a:lnSpc>
                <a:spcPct val="100000"/>
              </a:lnSpc>
              <a:spcBef>
                <a:spcPts val="0"/>
              </a:spcBef>
              <a:spcAft>
                <a:spcPts val="0"/>
              </a:spcAft>
              <a:buClrTx/>
              <a:buSzTx/>
              <a:buFont typeface="+mj-lt"/>
              <a:buAutoNum type="alphaUcPeriod"/>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lphaUcPeriod"/>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lphaUcPeriod"/>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lphaUcPeriod"/>
              <a:tabLst/>
              <a:defRPr/>
            </a:pPr>
            <a:r>
              <a:rPr kumimoji="0" lang="en-GB" sz="1600" b="0" i="0" u="none" strike="noStrike" kern="1200" cap="none" spc="0" normalizeH="0" baseline="0" noProof="0" dirty="0">
                <a:ln>
                  <a:noFill/>
                </a:ln>
                <a:solidFill>
                  <a:srgbClr val="70AD47"/>
                </a:solidFill>
                <a:effectLst/>
                <a:uLnTx/>
                <a:uFillTx/>
                <a:latin typeface="Calibri" panose="020F0502020204030204"/>
                <a:ea typeface="+mn-ea"/>
                <a:cs typeface="+mn-cs"/>
              </a:rPr>
              <a:t>Refer Ahmed to a clinician who can prescribe a statin</a:t>
            </a:r>
          </a:p>
        </p:txBody>
      </p:sp>
      <p:sp>
        <p:nvSpPr>
          <p:cNvPr id="7" name="TextBox 6">
            <a:extLst>
              <a:ext uri="{FF2B5EF4-FFF2-40B4-BE49-F238E27FC236}">
                <a16:creationId xmlns:a16="http://schemas.microsoft.com/office/drawing/2014/main" id="{745D5249-360A-A8F4-40E4-38D7D827A457}"/>
              </a:ext>
            </a:extLst>
          </p:cNvPr>
          <p:cNvSpPr txBox="1"/>
          <p:nvPr/>
        </p:nvSpPr>
        <p:spPr>
          <a:xfrm>
            <a:off x="6061189" y="2788843"/>
            <a:ext cx="5398982" cy="283154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lphaUcPeriod"/>
              <a:tabLst/>
              <a:defRPr/>
            </a:pPr>
            <a:r>
              <a:rPr kumimoji="0" lang="en-GB" sz="1600" b="0" i="0" u="none" strike="noStrike" kern="1200" cap="none" spc="0" normalizeH="0" baseline="0" noProof="0" dirty="0">
                <a:ln>
                  <a:noFill/>
                </a:ln>
                <a:solidFill>
                  <a:srgbClr val="4472C4"/>
                </a:solidFill>
                <a:effectLst/>
                <a:uLnTx/>
                <a:uFillTx/>
                <a:latin typeface="Calibri" panose="020F0502020204030204"/>
                <a:ea typeface="+mn-ea"/>
                <a:cs typeface="+mn-cs"/>
              </a:rPr>
              <a:t>This is incorrect. The WHO recommend that all adults with diabetes aged ≥40 are treated with a statin provided that this does not affect their ability to access glycaemic lowering medications.</a:t>
            </a:r>
          </a:p>
          <a:p>
            <a:pPr marL="342900" marR="0" lvl="0" indent="-342900" algn="l" defTabSz="914400" rtl="0" eaLnBrk="1" fontAlgn="auto" latinLnBrk="0" hangingPunct="1">
              <a:lnSpc>
                <a:spcPct val="100000"/>
              </a:lnSpc>
              <a:spcBef>
                <a:spcPts val="0"/>
              </a:spcBef>
              <a:spcAft>
                <a:spcPts val="0"/>
              </a:spcAft>
              <a:buClrTx/>
              <a:buSzTx/>
              <a:buFont typeface="+mj-lt"/>
              <a:buAutoNum type="alphaUcPeriod"/>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lphaUcPeriod"/>
              <a:tabLst/>
              <a:defRPr/>
            </a:pPr>
            <a:r>
              <a:rPr kumimoji="0" lang="en-GB" sz="1600" b="0" i="0" u="none" strike="noStrike" kern="1200" cap="none" spc="0" normalizeH="0" baseline="0" noProof="0" dirty="0">
                <a:ln>
                  <a:noFill/>
                </a:ln>
                <a:solidFill>
                  <a:srgbClr val="70AD47"/>
                </a:solidFill>
                <a:effectLst/>
                <a:uLnTx/>
                <a:uFillTx/>
                <a:latin typeface="Calibri" panose="020F0502020204030204"/>
                <a:ea typeface="+mn-ea"/>
                <a:cs typeface="+mn-cs"/>
              </a:rPr>
              <a:t>This is correct. Even though most of Ahmed’s cardiovascular risk factors are under control, the WHO recommend that all adults with diabetes aged ≥40 are treated with a statin provided that this does not affect their ability to access glycaemic lowering medications.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521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44FC-0A9D-8F9C-E70C-A36903F94F74}"/>
              </a:ext>
            </a:extLst>
          </p:cNvPr>
          <p:cNvSpPr>
            <a:spLocks noGrp="1"/>
          </p:cNvSpPr>
          <p:nvPr>
            <p:ph type="title"/>
          </p:nvPr>
        </p:nvSpPr>
        <p:spPr/>
        <p:txBody>
          <a:bodyPr/>
          <a:lstStyle/>
          <a:p>
            <a:r>
              <a:rPr lang="en-GB" dirty="0"/>
              <a:t>Diabetic foot screening</a:t>
            </a:r>
          </a:p>
        </p:txBody>
      </p:sp>
      <p:sp>
        <p:nvSpPr>
          <p:cNvPr id="3" name="Content Placeholder 2">
            <a:extLst>
              <a:ext uri="{FF2B5EF4-FFF2-40B4-BE49-F238E27FC236}">
                <a16:creationId xmlns:a16="http://schemas.microsoft.com/office/drawing/2014/main" id="{FF6CA68D-18F2-617D-5E96-4C68D3B2D87F}"/>
              </a:ext>
            </a:extLst>
          </p:cNvPr>
          <p:cNvSpPr>
            <a:spLocks noGrp="1"/>
          </p:cNvSpPr>
          <p:nvPr>
            <p:ph idx="1"/>
          </p:nvPr>
        </p:nvSpPr>
        <p:spPr>
          <a:xfrm>
            <a:off x="838200" y="1825625"/>
            <a:ext cx="10515600" cy="1325563"/>
          </a:xfrm>
        </p:spPr>
        <p:txBody>
          <a:bodyPr>
            <a:normAutofit/>
          </a:bodyPr>
          <a:lstStyle/>
          <a:p>
            <a:pPr marL="0" indent="0">
              <a:buNone/>
            </a:pPr>
            <a:r>
              <a:rPr lang="en-US" sz="1800" dirty="0"/>
              <a:t>After reviewing Ahmed’s screening history, you note that he had a foot screening 6 months ago. There was no loss of protective sensation. He had build-up of callus but no other risk factors. How would you categorize Ahmed’s the risk level, and how often should his feet be screened going forward?</a:t>
            </a:r>
          </a:p>
          <a:p>
            <a:endParaRPr lang="en-GB" dirty="0"/>
          </a:p>
        </p:txBody>
      </p:sp>
      <p:sp>
        <p:nvSpPr>
          <p:cNvPr id="4" name="Content Placeholder 2">
            <a:extLst>
              <a:ext uri="{FF2B5EF4-FFF2-40B4-BE49-F238E27FC236}">
                <a16:creationId xmlns:a16="http://schemas.microsoft.com/office/drawing/2014/main" id="{44733D33-712A-757B-EC26-0523ADD63D74}"/>
              </a:ext>
            </a:extLst>
          </p:cNvPr>
          <p:cNvSpPr txBox="1">
            <a:spLocks/>
          </p:cNvSpPr>
          <p:nvPr/>
        </p:nvSpPr>
        <p:spPr>
          <a:xfrm>
            <a:off x="838200" y="3338092"/>
            <a:ext cx="5257800" cy="3519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ANSWERS</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70AD47"/>
                </a:solidFill>
                <a:effectLst/>
                <a:uLnTx/>
                <a:uFillTx/>
                <a:latin typeface="Calibri" panose="020F0502020204030204"/>
                <a:ea typeface="+mn-ea"/>
                <a:cs typeface="+mn-cs"/>
              </a:rPr>
              <a:t>Low risk – every 12 months</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Moderate risk – every 3–6 months</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High risk – every 1–3 months</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Active foot problem – urgent referral</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B7FB3CEE-7F47-7744-ED0F-7F7AB77E7F36}"/>
              </a:ext>
            </a:extLst>
          </p:cNvPr>
          <p:cNvSpPr txBox="1">
            <a:spLocks/>
          </p:cNvSpPr>
          <p:nvPr/>
        </p:nvSpPr>
        <p:spPr>
          <a:xfrm>
            <a:off x="5954486" y="3286125"/>
            <a:ext cx="5257800" cy="351990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EXPLANATION</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70AD47"/>
                </a:solidFill>
                <a:effectLst/>
                <a:uLnTx/>
                <a:uFillTx/>
                <a:latin typeface="Calibri" panose="020F0502020204030204"/>
                <a:ea typeface="+mn-ea"/>
                <a:cs typeface="+mn-cs"/>
              </a:rPr>
              <a:t>This is correct. No risk factors other than callus indicate low risk. People with low risk of developing diabetic foot problems should have their feet screened every 12 months. </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This is incorrect. Ahmed’s screening history does not indicate moderate risk of diabetic foot problems. Go back and try again. </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This is incorrect. Ahmed’s screening history does not indicate high risk of diabetic foot problems. Go back and try again. </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This is incorrect. Ahmed’s screening history does not indicate an active diabetic foot problem. Go back and try again.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1375810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1AF26-CB43-EC6C-3F95-7F74CAF408A3}"/>
              </a:ext>
            </a:extLst>
          </p:cNvPr>
          <p:cNvSpPr>
            <a:spLocks noGrp="1"/>
          </p:cNvSpPr>
          <p:nvPr>
            <p:ph type="title"/>
          </p:nvPr>
        </p:nvSpPr>
        <p:spPr/>
        <p:txBody>
          <a:bodyPr/>
          <a:lstStyle/>
          <a:p>
            <a:r>
              <a:rPr lang="en-US"/>
              <a:t>Screening for diabetic retinopathy</a:t>
            </a:r>
          </a:p>
        </p:txBody>
      </p:sp>
      <p:sp>
        <p:nvSpPr>
          <p:cNvPr id="3" name="Content Placeholder 2">
            <a:extLst>
              <a:ext uri="{FF2B5EF4-FFF2-40B4-BE49-F238E27FC236}">
                <a16:creationId xmlns:a16="http://schemas.microsoft.com/office/drawing/2014/main" id="{2247239E-E8BF-39F6-259B-4F3D69FAF381}"/>
              </a:ext>
            </a:extLst>
          </p:cNvPr>
          <p:cNvSpPr>
            <a:spLocks noGrp="1"/>
          </p:cNvSpPr>
          <p:nvPr>
            <p:ph idx="1"/>
          </p:nvPr>
        </p:nvSpPr>
        <p:spPr>
          <a:xfrm>
            <a:off x="838198" y="3936806"/>
            <a:ext cx="5257800" cy="3519908"/>
          </a:xfrm>
        </p:spPr>
        <p:txBody>
          <a:bodyPr/>
          <a:lstStyle/>
          <a:p>
            <a:pPr marL="0" indent="0">
              <a:buNone/>
            </a:pPr>
            <a:r>
              <a:rPr lang="en-US" sz="1600" dirty="0"/>
              <a:t>ANSWERS</a:t>
            </a:r>
          </a:p>
          <a:p>
            <a:pPr marL="514350" indent="-514350">
              <a:buFont typeface="+mj-lt"/>
              <a:buAutoNum type="alphaUcPeriod"/>
            </a:pPr>
            <a:r>
              <a:rPr lang="en-US" sz="1600" dirty="0">
                <a:solidFill>
                  <a:schemeClr val="accent1"/>
                </a:solidFill>
              </a:rPr>
              <a:t>Yes, the optometrist would have flagged any diabetic retinopathy if present. </a:t>
            </a:r>
          </a:p>
          <a:p>
            <a:pPr marL="514350" indent="-514350">
              <a:buFont typeface="+mj-lt"/>
              <a:buAutoNum type="alphaUcPeriod"/>
            </a:pPr>
            <a:r>
              <a:rPr lang="en-US" sz="1600" dirty="0">
                <a:solidFill>
                  <a:schemeClr val="accent6"/>
                </a:solidFill>
              </a:rPr>
              <a:t>No, regular eye tests cannot detect diabetic retinopathy. Ahmed needs to attend diabetic eye screening at least every 2 years.</a:t>
            </a:r>
          </a:p>
          <a:p>
            <a:pPr marL="514350" indent="-514350">
              <a:buFont typeface="+mj-lt"/>
              <a:buAutoNum type="alphaUcPeriod"/>
            </a:pPr>
            <a:r>
              <a:rPr lang="en-US" sz="1600" dirty="0">
                <a:solidFill>
                  <a:schemeClr val="accent1"/>
                </a:solidFill>
              </a:rPr>
              <a:t>No, regular eye tests cannot detect diabetic retinopathy. Ahmed needs to attend regular diabetic eye screening every 6 months.</a:t>
            </a:r>
          </a:p>
          <a:p>
            <a:pPr marL="514350" indent="-514350">
              <a:buFont typeface="+mj-lt"/>
              <a:buAutoNum type="alphaUcPeriod"/>
            </a:pPr>
            <a:endParaRPr lang="en-US" dirty="0"/>
          </a:p>
          <a:p>
            <a:pPr marL="514350" indent="-514350">
              <a:buFont typeface="+mj-lt"/>
              <a:buAutoNum type="alphaUcPeriod"/>
            </a:pPr>
            <a:endParaRPr lang="en-US" dirty="0"/>
          </a:p>
        </p:txBody>
      </p:sp>
      <p:sp>
        <p:nvSpPr>
          <p:cNvPr id="4" name="Content Placeholder 2">
            <a:extLst>
              <a:ext uri="{FF2B5EF4-FFF2-40B4-BE49-F238E27FC236}">
                <a16:creationId xmlns:a16="http://schemas.microsoft.com/office/drawing/2014/main" id="{DC9538CB-E221-2768-94AC-FC414B3C9D22}"/>
              </a:ext>
            </a:extLst>
          </p:cNvPr>
          <p:cNvSpPr txBox="1">
            <a:spLocks/>
          </p:cNvSpPr>
          <p:nvPr/>
        </p:nvSpPr>
        <p:spPr>
          <a:xfrm>
            <a:off x="6301153" y="3931189"/>
            <a:ext cx="578827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EXPLANATIONS</a:t>
            </a:r>
          </a:p>
          <a:p>
            <a:pPr marL="342900" marR="0" lvl="0" indent="-34290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This is incorrect. Regular eye tests cannot detect diabetic retinopathy. Everyone with diabetes should attend regular eye screening. Go back and try again. </a:t>
            </a:r>
          </a:p>
          <a:p>
            <a:pPr marL="342900" marR="0" lvl="0" indent="-34290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70AD47"/>
                </a:solidFill>
                <a:effectLst/>
                <a:uLnTx/>
                <a:uFillTx/>
                <a:latin typeface="Calibri" panose="020F0502020204030204"/>
                <a:ea typeface="+mn-ea"/>
                <a:cs typeface="+mn-cs"/>
              </a:rPr>
              <a:t>This is correct. Regular eye tests cannot detect diabetic retinopathy. Everyone with diabetes should attend eye screening every 1–2 years. </a:t>
            </a:r>
            <a:r>
              <a:rPr kumimoji="0" lang="en-GB" sz="1600" b="0" i="0" u="none" strike="noStrike" kern="1200" cap="none" spc="0" normalizeH="0" baseline="0" noProof="0" dirty="0">
                <a:ln>
                  <a:noFill/>
                </a:ln>
                <a:solidFill>
                  <a:srgbClr val="70AD47"/>
                </a:solidFill>
                <a:effectLst/>
                <a:uLnTx/>
                <a:uFillTx/>
                <a:latin typeface="Calibri" panose="020F0502020204030204"/>
                <a:ea typeface="+mn-ea"/>
                <a:cs typeface="+mn-cs"/>
              </a:rPr>
              <a:t>Continue to the next question.</a:t>
            </a:r>
            <a:endParaRPr kumimoji="0" lang="en-US" sz="1600" b="0" i="0" u="none" strike="noStrike" kern="1200" cap="none" spc="0" normalizeH="0" baseline="0" noProof="0" dirty="0">
              <a:ln>
                <a:noFill/>
              </a:ln>
              <a:solidFill>
                <a:srgbClr val="70AD47"/>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This is incorrect. Unless past screening has revealed diabetic retinopathy, less frequent screening is sufficient. Go back and try again. </a:t>
            </a:r>
            <a:endParaRPr kumimoji="0" lang="en-US" sz="2800" b="0"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D0CADAE-5EBE-6908-8918-0BCF2B72A6EE}"/>
              </a:ext>
            </a:extLst>
          </p:cNvPr>
          <p:cNvSpPr txBox="1"/>
          <p:nvPr/>
        </p:nvSpPr>
        <p:spPr>
          <a:xfrm>
            <a:off x="838198" y="1448092"/>
            <a:ext cx="10515599"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Ahmed last had a diabetic eye screening 3 years ago. Ahmed reports that he visited his optometrist for an eye and vision check 3 months ago so he doesn’t need to be referred for diabetic eye screening at this time. Is this correct?</a:t>
            </a:r>
          </a:p>
        </p:txBody>
      </p:sp>
    </p:spTree>
    <p:custDataLst>
      <p:tags r:id="rId1"/>
    </p:custDataLst>
    <p:extLst>
      <p:ext uri="{BB962C8B-B14F-4D97-AF65-F5344CB8AC3E}">
        <p14:creationId xmlns:p14="http://schemas.microsoft.com/office/powerpoint/2010/main" val="129855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AC78-ECA1-CB4D-A210-FC3FF6A8BF4F}"/>
              </a:ext>
            </a:extLst>
          </p:cNvPr>
          <p:cNvSpPr>
            <a:spLocks noGrp="1"/>
          </p:cNvSpPr>
          <p:nvPr>
            <p:ph type="title"/>
          </p:nvPr>
        </p:nvSpPr>
        <p:spPr/>
        <p:txBody>
          <a:bodyPr/>
          <a:lstStyle/>
          <a:p>
            <a:r>
              <a:rPr lang="en-GB" dirty="0"/>
              <a:t>Results of eye screen and need for kidney screen</a:t>
            </a:r>
          </a:p>
        </p:txBody>
      </p:sp>
      <p:sp>
        <p:nvSpPr>
          <p:cNvPr id="3" name="Content Placeholder 2">
            <a:extLst>
              <a:ext uri="{FF2B5EF4-FFF2-40B4-BE49-F238E27FC236}">
                <a16:creationId xmlns:a16="http://schemas.microsoft.com/office/drawing/2014/main" id="{EE993B76-5E9C-4C9B-5CD7-51DB731D964B}"/>
              </a:ext>
            </a:extLst>
          </p:cNvPr>
          <p:cNvSpPr>
            <a:spLocks noGrp="1"/>
          </p:cNvSpPr>
          <p:nvPr>
            <p:ph idx="1"/>
          </p:nvPr>
        </p:nvSpPr>
        <p:spPr>
          <a:xfrm>
            <a:off x="838200" y="1825625"/>
            <a:ext cx="10515600" cy="1955067"/>
          </a:xfrm>
        </p:spPr>
        <p:txBody>
          <a:bodyPr>
            <a:noAutofit/>
          </a:bodyPr>
          <a:lstStyle/>
          <a:p>
            <a:pPr marL="0" indent="0">
              <a:buNone/>
            </a:pPr>
            <a:r>
              <a:rPr lang="en-US" sz="1600" dirty="0"/>
              <a:t>Ahmed attends his diabetic eye screening appointment. His results indicate that he does not have any retinopathy at this time. You remind Ahmed of the importance of still attending regular screening in the future to detect any changes early. </a:t>
            </a:r>
          </a:p>
          <a:p>
            <a:pPr marL="0" indent="0">
              <a:buNone/>
            </a:pPr>
            <a:r>
              <a:rPr lang="en-US" sz="1600" dirty="0"/>
              <a:t>Q3. Ahmed last had a kidney screening 18 months ago. Does he need to have his kidney functioned checked at this time?</a:t>
            </a:r>
          </a:p>
          <a:p>
            <a:pPr marL="0" indent="0">
              <a:buNone/>
            </a:pPr>
            <a:endParaRPr lang="en-US" sz="1600" dirty="0"/>
          </a:p>
          <a:p>
            <a:endParaRPr lang="en-GB" sz="1600" dirty="0"/>
          </a:p>
        </p:txBody>
      </p:sp>
      <p:sp>
        <p:nvSpPr>
          <p:cNvPr id="4" name="Content Placeholder 2">
            <a:extLst>
              <a:ext uri="{FF2B5EF4-FFF2-40B4-BE49-F238E27FC236}">
                <a16:creationId xmlns:a16="http://schemas.microsoft.com/office/drawing/2014/main" id="{DF60ED0D-7098-DF0C-DE8B-8F04BAC3D5A3}"/>
              </a:ext>
            </a:extLst>
          </p:cNvPr>
          <p:cNvSpPr txBox="1">
            <a:spLocks/>
          </p:cNvSpPr>
          <p:nvPr/>
        </p:nvSpPr>
        <p:spPr>
          <a:xfrm>
            <a:off x="973013" y="3060822"/>
            <a:ext cx="5257800" cy="2595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800" b="0" i="0" u="none" strike="noStrike" kern="1200" cap="none" spc="0" normalizeH="0" baseline="0" noProof="0">
                <a:ln>
                  <a:noFill/>
                </a:ln>
                <a:solidFill>
                  <a:srgbClr val="70AD47"/>
                </a:solidFill>
                <a:effectLst/>
                <a:uLnTx/>
                <a:uFillTx/>
                <a:latin typeface="Calibri" panose="020F0502020204030204"/>
                <a:ea typeface="+mn-ea"/>
                <a:cs typeface="+mn-cs"/>
              </a:rPr>
              <a:t>Yes</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800" b="0" i="0" u="none" strike="noStrike" kern="1200" cap="none" spc="0" normalizeH="0" baseline="0" noProof="0">
                <a:ln>
                  <a:noFill/>
                </a:ln>
                <a:solidFill>
                  <a:srgbClr val="4472C4"/>
                </a:solidFill>
                <a:effectLst/>
                <a:uLnTx/>
                <a:uFillTx/>
                <a:latin typeface="Calibri" panose="020F0502020204030204"/>
                <a:ea typeface="+mn-ea"/>
                <a:cs typeface="+mn-cs"/>
              </a:rPr>
              <a:t>No</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0BF8517A-00FB-BB0A-9FA0-3D93F6B702B9}"/>
              </a:ext>
            </a:extLst>
          </p:cNvPr>
          <p:cNvSpPr txBox="1">
            <a:spLocks/>
          </p:cNvSpPr>
          <p:nvPr/>
        </p:nvSpPr>
        <p:spPr>
          <a:xfrm>
            <a:off x="6230813" y="3060821"/>
            <a:ext cx="5257800" cy="2595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800" b="0" i="0" u="none" strike="noStrike" kern="1200" cap="none" spc="0" normalizeH="0" baseline="0" noProof="0">
                <a:ln>
                  <a:noFill/>
                </a:ln>
                <a:solidFill>
                  <a:srgbClr val="70AD47"/>
                </a:solidFill>
                <a:effectLst/>
                <a:uLnTx/>
                <a:uFillTx/>
                <a:latin typeface="Calibri" panose="020F0502020204030204"/>
                <a:ea typeface="+mn-ea"/>
                <a:cs typeface="+mn-cs"/>
              </a:rPr>
              <a:t>This is correct. People with diabetes should have their kidney function checked at least once per year, so Ahmed’s screening is overdue. Continue to the next question.</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US" sz="1800" b="0" i="0" u="none" strike="noStrike" kern="1200" cap="none" spc="0" normalizeH="0" baseline="0" noProof="0">
                <a:ln>
                  <a:noFill/>
                </a:ln>
                <a:solidFill>
                  <a:srgbClr val="4472C4"/>
                </a:solidFill>
                <a:effectLst/>
                <a:uLnTx/>
                <a:uFillTx/>
                <a:latin typeface="Calibri" panose="020F0502020204030204"/>
                <a:ea typeface="+mn-ea"/>
                <a:cs typeface="+mn-cs"/>
              </a:rPr>
              <a:t>This is incorrect. </a:t>
            </a:r>
            <a:r>
              <a:rPr kumimoji="0" lang="en-GB" sz="1800" b="0" i="0" u="none" strike="noStrike" kern="1200" cap="none" spc="0" normalizeH="0" baseline="0" noProof="0">
                <a:ln>
                  <a:noFill/>
                </a:ln>
                <a:solidFill>
                  <a:srgbClr val="4472C4"/>
                </a:solidFill>
                <a:effectLst/>
                <a:uLnTx/>
                <a:uFillTx/>
                <a:latin typeface="Calibri" panose="020F0502020204030204"/>
                <a:ea typeface="+mn-ea"/>
                <a:cs typeface="+mn-cs"/>
              </a:rPr>
              <a:t>People with diabetes should have their kidney function checked at least once per year so Ahmed’s screening is overdue. Go back and try again. </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1800" b="0" i="0" u="none" strike="noStrike" kern="1200" cap="none" spc="0" normalizeH="0" baseline="0" noProof="0">
              <a:ln>
                <a:noFill/>
              </a:ln>
              <a:solidFill>
                <a:srgbClr val="4472C4"/>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18869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C1A5-3D5E-AACD-AF64-D78ADC3E69E2}"/>
              </a:ext>
            </a:extLst>
          </p:cNvPr>
          <p:cNvSpPr>
            <a:spLocks noGrp="1"/>
          </p:cNvSpPr>
          <p:nvPr>
            <p:ph type="title"/>
          </p:nvPr>
        </p:nvSpPr>
        <p:spPr/>
        <p:txBody>
          <a:bodyPr/>
          <a:lstStyle/>
          <a:p>
            <a:r>
              <a:rPr lang="en-US"/>
              <a:t>Managing diabetic nephropathy</a:t>
            </a:r>
          </a:p>
        </p:txBody>
      </p:sp>
      <p:sp>
        <p:nvSpPr>
          <p:cNvPr id="3" name="Content Placeholder 2">
            <a:extLst>
              <a:ext uri="{FF2B5EF4-FFF2-40B4-BE49-F238E27FC236}">
                <a16:creationId xmlns:a16="http://schemas.microsoft.com/office/drawing/2014/main" id="{2947B5C8-BE7B-C69A-6700-EF7E68D4852D}"/>
              </a:ext>
            </a:extLst>
          </p:cNvPr>
          <p:cNvSpPr>
            <a:spLocks noGrp="1"/>
          </p:cNvSpPr>
          <p:nvPr>
            <p:ph idx="1"/>
          </p:nvPr>
        </p:nvSpPr>
        <p:spPr>
          <a:xfrm>
            <a:off x="838200" y="1507461"/>
            <a:ext cx="10515600" cy="565883"/>
          </a:xfrm>
        </p:spPr>
        <p:txBody>
          <a:bodyPr>
            <a:noAutofit/>
          </a:bodyPr>
          <a:lstStyle/>
          <a:p>
            <a:pPr marL="0" indent="0">
              <a:buNone/>
            </a:pPr>
            <a:r>
              <a:rPr lang="en-US" sz="1800" dirty="0"/>
              <a:t>Q6. Ahmed has been diagnosed with diabetic nephropathy. He has been prescribed a statin and ACE inhibitor and referred to specialist care. Can anything else be done to support Ahmed and reduce his risk of kidney disease progression?</a:t>
            </a:r>
            <a:endParaRPr lang="en-US" sz="1800" strike="sngStrike" dirty="0"/>
          </a:p>
          <a:p>
            <a:pPr marL="0" indent="0">
              <a:buNone/>
            </a:pPr>
            <a:endParaRPr lang="en-US" dirty="0"/>
          </a:p>
        </p:txBody>
      </p:sp>
      <p:sp>
        <p:nvSpPr>
          <p:cNvPr id="4" name="Content Placeholder 2">
            <a:extLst>
              <a:ext uri="{FF2B5EF4-FFF2-40B4-BE49-F238E27FC236}">
                <a16:creationId xmlns:a16="http://schemas.microsoft.com/office/drawing/2014/main" id="{F7F03816-8641-0059-28E5-844A500BE5F5}"/>
              </a:ext>
            </a:extLst>
          </p:cNvPr>
          <p:cNvSpPr txBox="1">
            <a:spLocks/>
          </p:cNvSpPr>
          <p:nvPr/>
        </p:nvSpPr>
        <p:spPr>
          <a:xfrm>
            <a:off x="990598" y="2506662"/>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A. No, Ahmed’s care will be handled in specialist care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B.  No, medications are the most effective way to reduce disease progression</a:t>
            </a:r>
            <a:endParaRPr kumimoji="0" lang="en-US" sz="1600" b="0" i="0" u="none" strike="sng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6"/>
                </a:solidFill>
                <a:effectLst/>
                <a:uLnTx/>
                <a:uFillTx/>
                <a:latin typeface="Calibri" panose="020F0502020204030204"/>
                <a:ea typeface="+mn-ea"/>
                <a:cs typeface="+mn-cs"/>
              </a:rPr>
              <a:t>C. </a:t>
            </a:r>
            <a:r>
              <a:rPr kumimoji="0" lang="en-US" sz="1600" b="0" i="0" u="none" strike="noStrike" kern="1200" cap="none" spc="0" normalizeH="0" baseline="0" noProof="0" dirty="0">
                <a:ln>
                  <a:noFill/>
                </a:ln>
                <a:solidFill>
                  <a:srgbClr val="70AD47"/>
                </a:solidFill>
                <a:effectLst/>
                <a:uLnTx/>
                <a:uFillTx/>
                <a:latin typeface="Calibri" panose="020F0502020204030204"/>
                <a:ea typeface="+mn-ea"/>
                <a:cs typeface="+mn-cs"/>
              </a:rPr>
              <a:t>Work with Ahmed to improve his </a:t>
            </a:r>
            <a:r>
              <a:rPr kumimoji="0" lang="en-US" sz="1600" b="0" i="0" u="none" strike="noStrike" kern="1200" cap="none" spc="0" normalizeH="0" baseline="0" noProof="0" dirty="0" err="1">
                <a:ln>
                  <a:noFill/>
                </a:ln>
                <a:solidFill>
                  <a:srgbClr val="70AD47"/>
                </a:solidFill>
                <a:effectLst/>
                <a:uLnTx/>
                <a:uFillTx/>
                <a:latin typeface="Calibri" panose="020F0502020204030204"/>
                <a:ea typeface="+mn-ea"/>
                <a:cs typeface="+mn-cs"/>
              </a:rPr>
              <a:t>glycaemic</a:t>
            </a:r>
            <a:r>
              <a:rPr kumimoji="0" lang="en-US" sz="1600" b="0" i="0" u="none" strike="noStrike" kern="1200" cap="none" spc="0" normalizeH="0" baseline="0" noProof="0" dirty="0">
                <a:ln>
                  <a:noFill/>
                </a:ln>
                <a:solidFill>
                  <a:srgbClr val="70AD47"/>
                </a:solidFill>
                <a:effectLst/>
                <a:uLnTx/>
                <a:uFillTx/>
                <a:latin typeface="Calibri" panose="020F0502020204030204"/>
                <a:ea typeface="+mn-ea"/>
                <a:cs typeface="+mn-cs"/>
              </a:rPr>
              <a:t> management and reduce his risk factors</a:t>
            </a:r>
            <a:endParaRPr kumimoji="0" lang="en-GB" sz="1600" b="0" i="0" u="none" strike="sngStrike" kern="1200" cap="none" spc="0" normalizeH="0" baseline="0" noProof="0" dirty="0">
              <a:ln>
                <a:noFill/>
              </a:ln>
              <a:solidFill>
                <a:srgbClr val="0070C0"/>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112E7370-AC96-239F-DBB2-E385BA261497}"/>
              </a:ext>
            </a:extLst>
          </p:cNvPr>
          <p:cNvSpPr txBox="1">
            <a:spLocks/>
          </p:cNvSpPr>
          <p:nvPr/>
        </p:nvSpPr>
        <p:spPr>
          <a:xfrm>
            <a:off x="6248398" y="2506662"/>
            <a:ext cx="578827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90000"/>
              </a:lnSpc>
              <a:spcBef>
                <a:spcPts val="1000"/>
              </a:spcBef>
              <a:spcAft>
                <a:spcPts val="0"/>
              </a:spcAft>
              <a:buClrTx/>
              <a:buSzTx/>
              <a:buFont typeface="+mj-lt"/>
              <a:buAutoNum type="alphaUcPeriod"/>
              <a:tabLst/>
              <a:defRPr/>
            </a:pPr>
            <a:r>
              <a:rPr kumimoji="0" lang="en-GB" sz="1600" b="0" i="0" u="none" strike="noStrike" kern="1200" cap="none" spc="0" normalizeH="0" baseline="0" noProof="0" dirty="0">
                <a:ln>
                  <a:noFill/>
                </a:ln>
                <a:solidFill>
                  <a:srgbClr val="4472C4"/>
                </a:solidFill>
                <a:effectLst/>
                <a:uLnTx/>
                <a:uFillTx/>
                <a:latin typeface="Calibri" panose="020F0502020204030204"/>
                <a:ea typeface="+mn-ea"/>
                <a:cs typeface="+mn-cs"/>
              </a:rPr>
              <a:t>This is not correct. Although Ahmed will be treated by a specialist, you can continue to support him to reduce his risk of kidney disease progression. Go back and try again. </a:t>
            </a:r>
            <a:endPar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mj-lt"/>
              <a:buAutoNum type="alphaUcPeriod" startAt="2"/>
              <a:tabLst/>
              <a:defRPr/>
            </a:pPr>
            <a:r>
              <a:rPr kumimoji="0" lang="en-US" sz="1600" b="0" i="0" u="none" strike="noStrike" kern="1200" cap="none" spc="0" normalizeH="0" baseline="0" noProof="0" dirty="0">
                <a:ln>
                  <a:noFill/>
                </a:ln>
                <a:solidFill>
                  <a:srgbClr val="4472C4"/>
                </a:solidFill>
                <a:effectLst/>
                <a:uLnTx/>
                <a:uFillTx/>
                <a:latin typeface="Calibri" panose="020F0502020204030204"/>
                <a:ea typeface="+mn-ea"/>
                <a:cs typeface="+mn-cs"/>
              </a:rPr>
              <a:t>This is not correct. Appropriate medications are important, but other strategies can be implemented to further reduce risk of kidney disease progression. Go back and try again. </a:t>
            </a:r>
          </a:p>
          <a:p>
            <a:pPr marL="342900" marR="0" lvl="0" indent="-342900" algn="l" defTabSz="914400" rtl="0" eaLnBrk="1" fontAlgn="auto" latinLnBrk="0" hangingPunct="1">
              <a:lnSpc>
                <a:spcPct val="90000"/>
              </a:lnSpc>
              <a:spcBef>
                <a:spcPts val="1000"/>
              </a:spcBef>
              <a:spcAft>
                <a:spcPts val="0"/>
              </a:spcAft>
              <a:buClrTx/>
              <a:buSzTx/>
              <a:buFont typeface="+mj-lt"/>
              <a:buAutoNum type="alphaUcPeriod" startAt="3"/>
              <a:tabLst/>
              <a:defRPr/>
            </a:pPr>
            <a:r>
              <a:rPr kumimoji="0" lang="en-US" sz="1700" b="0" i="0" u="none" strike="noStrike" kern="1200" cap="none" spc="0" normalizeH="0" baseline="0" noProof="0" dirty="0">
                <a:ln>
                  <a:noFill/>
                </a:ln>
                <a:solidFill>
                  <a:srgbClr val="70AD47"/>
                </a:solidFill>
                <a:effectLst/>
                <a:uLnTx/>
                <a:uFillTx/>
                <a:latin typeface="Calibri" panose="020F0502020204030204"/>
                <a:ea typeface="+mn-ea"/>
                <a:cs typeface="+mn-cs"/>
              </a:rPr>
              <a:t>This is correct. Good glycaemic management and addressing modifiable risk factors such as </a:t>
            </a:r>
            <a:r>
              <a:rPr kumimoji="0" lang="en-US" sz="1700" b="0" i="0" u="none" strike="noStrike" kern="1200" cap="none" spc="0" normalizeH="0" baseline="0" noProof="0" dirty="0" err="1">
                <a:ln>
                  <a:noFill/>
                </a:ln>
                <a:solidFill>
                  <a:srgbClr val="70AD47"/>
                </a:solidFill>
                <a:effectLst/>
                <a:uLnTx/>
                <a:uFillTx/>
                <a:latin typeface="Calibri" panose="020F0502020204030204"/>
                <a:ea typeface="+mn-ea"/>
                <a:cs typeface="+mn-cs"/>
              </a:rPr>
              <a:t>dyslipidaemia</a:t>
            </a:r>
            <a:r>
              <a:rPr kumimoji="0" lang="en-US" sz="1700" b="0" i="0" u="none" strike="noStrike" kern="1200" cap="none" spc="0" normalizeH="0" baseline="0" noProof="0" dirty="0">
                <a:ln>
                  <a:noFill/>
                </a:ln>
                <a:solidFill>
                  <a:srgbClr val="70AD47"/>
                </a:solidFill>
                <a:effectLst/>
                <a:uLnTx/>
                <a:uFillTx/>
                <a:latin typeface="Calibri" panose="020F0502020204030204"/>
                <a:ea typeface="+mn-ea"/>
                <a:cs typeface="+mn-cs"/>
              </a:rPr>
              <a:t>, smoking, overweight and/or obesity will reduce the risk of disease progression. Continue to the next question. </a:t>
            </a:r>
          </a:p>
          <a:p>
            <a:pPr marL="514350" marR="0" lvl="0" indent="-514350" algn="l" defTabSz="914400" rtl="0" eaLnBrk="1" fontAlgn="auto" latinLnBrk="0" hangingPunct="1">
              <a:lnSpc>
                <a:spcPct val="90000"/>
              </a:lnSpc>
              <a:spcBef>
                <a:spcPts val="1000"/>
              </a:spcBef>
              <a:spcAft>
                <a:spcPts val="0"/>
              </a:spcAft>
              <a:buClrTx/>
              <a:buSzTx/>
              <a:buFont typeface="+mj-lt"/>
              <a:buAutoNum type="alphaUcPeriod" startAt="3"/>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105956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BE17-5F32-65DD-F978-F987DDF0E4D3}"/>
              </a:ext>
            </a:extLst>
          </p:cNvPr>
          <p:cNvSpPr>
            <a:spLocks noGrp="1"/>
          </p:cNvSpPr>
          <p:nvPr>
            <p:ph type="title"/>
          </p:nvPr>
        </p:nvSpPr>
        <p:spPr/>
        <p:txBody>
          <a:bodyPr/>
          <a:lstStyle/>
          <a:p>
            <a:r>
              <a:rPr lang="en-US"/>
              <a:t>6-month follow-up</a:t>
            </a:r>
          </a:p>
        </p:txBody>
      </p:sp>
      <p:sp>
        <p:nvSpPr>
          <p:cNvPr id="3" name="Content Placeholder 2">
            <a:extLst>
              <a:ext uri="{FF2B5EF4-FFF2-40B4-BE49-F238E27FC236}">
                <a16:creationId xmlns:a16="http://schemas.microsoft.com/office/drawing/2014/main" id="{792216F8-D26B-C011-3410-612A2AD8B35B}"/>
              </a:ext>
            </a:extLst>
          </p:cNvPr>
          <p:cNvSpPr>
            <a:spLocks noGrp="1"/>
          </p:cNvSpPr>
          <p:nvPr>
            <p:ph idx="1"/>
          </p:nvPr>
        </p:nvSpPr>
        <p:spPr>
          <a:xfrm>
            <a:off x="765303" y="1536539"/>
            <a:ext cx="6185452" cy="4351338"/>
          </a:xfrm>
        </p:spPr>
        <p:txBody>
          <a:bodyPr>
            <a:noAutofit/>
          </a:bodyPr>
          <a:lstStyle/>
          <a:p>
            <a:r>
              <a:rPr lang="en-US" sz="1600" dirty="0"/>
              <a:t>Ahmed is working with his wife to take his medication on time and as prescribed. His insulin dose has been increased to 25 units/day. As a result, his blood glucose levels have improved. He reports taking his statin and ACE inhibitor as prescribed. </a:t>
            </a:r>
          </a:p>
          <a:p>
            <a:r>
              <a:rPr lang="en-US" sz="1600" dirty="0"/>
              <a:t>Ahmed’s weight has increased slightly with his increased dose of insulin. This will be monitored, and HCPs will work with Ahmed to minimize his weight gain. </a:t>
            </a:r>
          </a:p>
          <a:p>
            <a:r>
              <a:rPr lang="en-US" sz="1600" dirty="0"/>
              <a:t>Ahmed is also seeing a specialist for management of diabetic nephropathy. </a:t>
            </a:r>
            <a:r>
              <a:rPr lang="en-US" sz="1600" dirty="0" err="1"/>
              <a:t>Hyperglycaemia</a:t>
            </a:r>
            <a:r>
              <a:rPr lang="en-US" sz="1600" dirty="0"/>
              <a:t> and overweight are Ahmed’s main modifiable risk factors for diabetic kidney disease, which will be carefully monitored going forward. </a:t>
            </a:r>
            <a:endParaRPr lang="en-US" sz="1400" dirty="0"/>
          </a:p>
        </p:txBody>
      </p:sp>
      <p:pic>
        <p:nvPicPr>
          <p:cNvPr id="4" name="Graphic 3" descr="Clipboard outline">
            <a:extLst>
              <a:ext uri="{FF2B5EF4-FFF2-40B4-BE49-F238E27FC236}">
                <a16:creationId xmlns:a16="http://schemas.microsoft.com/office/drawing/2014/main" id="{31A33BB0-1224-4AB1-1700-E42266C3EA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6925" y="-172276"/>
            <a:ext cx="6875160" cy="7030276"/>
          </a:xfrm>
          <a:prstGeom prst="rect">
            <a:avLst/>
          </a:prstGeom>
        </p:spPr>
      </p:pic>
      <p:sp>
        <p:nvSpPr>
          <p:cNvPr id="5" name="Content Placeholder 2">
            <a:extLst>
              <a:ext uri="{FF2B5EF4-FFF2-40B4-BE49-F238E27FC236}">
                <a16:creationId xmlns:a16="http://schemas.microsoft.com/office/drawing/2014/main" id="{926AB59F-2F98-6082-30CE-51CBD19F4077}"/>
              </a:ext>
            </a:extLst>
          </p:cNvPr>
          <p:cNvSpPr txBox="1">
            <a:spLocks/>
          </p:cNvSpPr>
          <p:nvPr/>
        </p:nvSpPr>
        <p:spPr>
          <a:xfrm>
            <a:off x="7242313" y="1720125"/>
            <a:ext cx="4184384" cy="3963846"/>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625620" rtl="0" eaLnBrk="1" fontAlgn="auto" latinLnBrk="0" hangingPunct="1">
              <a:lnSpc>
                <a:spcPct val="100000"/>
              </a:lnSpc>
              <a:spcBef>
                <a:spcPts val="1600"/>
              </a:spcBef>
              <a:spcAft>
                <a:spcPts val="0"/>
              </a:spcAft>
              <a:buClr>
                <a:srgbClr val="662483"/>
              </a:buClr>
              <a:buSzTx/>
              <a:buFont typeface="Arial" panose="020B0604020202020204" pitchFamily="34" charset="0"/>
              <a:buNone/>
              <a:tabLst>
                <a:tab pos="3657646" algn="l"/>
              </a:tabLst>
              <a:defRPr/>
            </a:pPr>
            <a:r>
              <a:rPr kumimoji="0" lang="en-GB" sz="1800" b="1" i="0" u="none" strike="noStrike" kern="1200" cap="none" spc="0" normalizeH="0" baseline="0" noProof="0">
                <a:ln>
                  <a:noFill/>
                </a:ln>
                <a:solidFill>
                  <a:srgbClr val="000000"/>
                </a:solidFill>
                <a:effectLst/>
                <a:uLnTx/>
                <a:uFillTx/>
                <a:latin typeface="Calibri"/>
                <a:ea typeface="+mn-ea"/>
                <a:cs typeface="+mn-cs"/>
              </a:rPr>
              <a:t>Clinical chemistry</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a:ln>
                  <a:noFill/>
                </a:ln>
                <a:solidFill>
                  <a:srgbClr val="000000"/>
                </a:solidFill>
                <a:effectLst/>
                <a:uLnTx/>
                <a:uFillTx/>
                <a:latin typeface="Calibri"/>
                <a:ea typeface="+mn-ea"/>
                <a:cs typeface="+mn-cs"/>
              </a:rPr>
              <a:t>FPG: 7.1 mmol/l (128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a:ln>
                  <a:noFill/>
                </a:ln>
                <a:solidFill>
                  <a:srgbClr val="000000"/>
                </a:solidFill>
                <a:effectLst/>
                <a:uLnTx/>
                <a:uFillTx/>
                <a:latin typeface="Calibri"/>
                <a:ea typeface="+mn-ea"/>
                <a:cs typeface="+mn-cs"/>
              </a:rPr>
              <a:t>HbA1c: 7.3% (56 mmol/mol)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a:ln>
                  <a:noFill/>
                </a:ln>
                <a:solidFill>
                  <a:srgbClr val="000000"/>
                </a:solidFill>
                <a:effectLst/>
                <a:uLnTx/>
                <a:uFillTx/>
                <a:latin typeface="Calibri"/>
                <a:ea typeface="+mn-ea"/>
                <a:cs typeface="+mn-cs"/>
              </a:rPr>
              <a:t>LDL-cholesterol: 2.9 mmol/l (112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a:ln>
                  <a:noFill/>
                </a:ln>
                <a:solidFill>
                  <a:srgbClr val="000000"/>
                </a:solidFill>
                <a:effectLst/>
                <a:uLnTx/>
                <a:uFillTx/>
                <a:latin typeface="Calibri"/>
                <a:ea typeface="+mn-ea"/>
                <a:cs typeface="+mn-cs"/>
              </a:rPr>
              <a:t>HDL-cholesterol: 1.5 mmol/l (58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a:ln>
                  <a:noFill/>
                </a:ln>
                <a:solidFill>
                  <a:srgbClr val="000000"/>
                </a:solidFill>
                <a:effectLst/>
                <a:uLnTx/>
                <a:uFillTx/>
                <a:latin typeface="Calibri"/>
                <a:ea typeface="+mn-ea"/>
                <a:cs typeface="+mn-cs"/>
              </a:rPr>
              <a:t>Triglycerides: 1.8 mmol/l (159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a:ln>
                  <a:noFill/>
                </a:ln>
                <a:solidFill>
                  <a:srgbClr val="000000"/>
                </a:solidFill>
                <a:effectLst/>
                <a:uLnTx/>
                <a:uFillTx/>
                <a:latin typeface="Calibri"/>
                <a:ea typeface="+mn-ea"/>
                <a:cs typeface="+mn-cs"/>
              </a:rPr>
              <a:t>BP: 131/73 mmHg</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a:ln>
                  <a:noFill/>
                </a:ln>
                <a:solidFill>
                  <a:srgbClr val="000000"/>
                </a:solidFill>
                <a:effectLst/>
                <a:uLnTx/>
                <a:uFillTx/>
                <a:latin typeface="Calibri"/>
                <a:ea typeface="+mn-ea"/>
                <a:cs typeface="+mn-cs"/>
              </a:rPr>
              <a:t>Waist circumference: 97 cm</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a:ln>
                  <a:noFill/>
                </a:ln>
                <a:solidFill>
                  <a:srgbClr val="000000"/>
                </a:solidFill>
                <a:effectLst/>
                <a:uLnTx/>
                <a:uFillTx/>
                <a:latin typeface="Calibri"/>
                <a:ea typeface="+mn-ea"/>
                <a:cs typeface="+mn-cs"/>
              </a:rPr>
              <a:t>Height: 172 cm</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a:ln>
                  <a:noFill/>
                </a:ln>
                <a:solidFill>
                  <a:srgbClr val="000000"/>
                </a:solidFill>
                <a:effectLst/>
                <a:uLnTx/>
                <a:uFillTx/>
                <a:latin typeface="Calibri"/>
                <a:ea typeface="+mn-ea"/>
                <a:cs typeface="+mn-cs"/>
              </a:rPr>
              <a:t>Weight: 88 kg</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a:ln>
                  <a:noFill/>
                </a:ln>
                <a:solidFill>
                  <a:srgbClr val="000000"/>
                </a:solidFill>
                <a:effectLst/>
                <a:uLnTx/>
                <a:uFillTx/>
                <a:latin typeface="Calibri"/>
                <a:ea typeface="+mn-ea"/>
                <a:cs typeface="+mn-cs"/>
              </a:rPr>
              <a:t>BMI: 29.7 kg/m</a:t>
            </a:r>
            <a:r>
              <a:rPr kumimoji="0" lang="en-GB" sz="1800" b="0" i="0" u="none" strike="noStrike" kern="1200" cap="none" spc="0" normalizeH="0" baseline="30000" noProof="0">
                <a:ln>
                  <a:noFill/>
                </a:ln>
                <a:solidFill>
                  <a:srgbClr val="000000"/>
                </a:solidFill>
                <a:effectLst/>
                <a:uLnTx/>
                <a:uFillTx/>
                <a:latin typeface="Calibri"/>
                <a:ea typeface="+mn-ea"/>
                <a:cs typeface="+mn-cs"/>
              </a:rPr>
              <a:t>2</a:t>
            </a:r>
          </a:p>
        </p:txBody>
      </p:sp>
      <p:sp>
        <p:nvSpPr>
          <p:cNvPr id="6" name="Rectangle 5">
            <a:extLst>
              <a:ext uri="{FF2B5EF4-FFF2-40B4-BE49-F238E27FC236}">
                <a16:creationId xmlns:a16="http://schemas.microsoft.com/office/drawing/2014/main" id="{786D6426-A1FC-4A9D-8150-55319B817FD9}"/>
              </a:ext>
            </a:extLst>
          </p:cNvPr>
          <p:cNvSpPr/>
          <p:nvPr/>
        </p:nvSpPr>
        <p:spPr>
          <a:xfrm>
            <a:off x="838200" y="4627984"/>
            <a:ext cx="5658853" cy="2127962"/>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34" rtl="0" eaLnBrk="1" fontAlgn="auto" latinLnBrk="0" hangingPunct="1">
              <a:lnSpc>
                <a:spcPct val="100000"/>
              </a:lnSpc>
              <a:spcBef>
                <a:spcPts val="1200"/>
              </a:spcBef>
              <a:spcAft>
                <a:spcPts val="0"/>
              </a:spcAft>
              <a:buClr>
                <a:srgbClr val="662483"/>
              </a:buClr>
              <a:buSzTx/>
              <a:buFontTx/>
              <a:buNone/>
              <a:tabLst/>
              <a:defRPr/>
            </a:pPr>
            <a:r>
              <a:rPr kumimoji="0" lang="en-GB" sz="1200" b="1" i="0" u="none" strike="noStrike" kern="1200" cap="none" spc="0" normalizeH="0" baseline="0" noProof="0" dirty="0">
                <a:ln>
                  <a:noFill/>
                </a:ln>
                <a:solidFill>
                  <a:srgbClr val="000000"/>
                </a:solidFill>
                <a:effectLst/>
                <a:uLnTx/>
                <a:uFillTx/>
                <a:latin typeface="Calibri"/>
                <a:ea typeface="+mn-ea"/>
                <a:cs typeface="+mn-cs"/>
              </a:rPr>
              <a:t>Current medication and targets </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Metformin 2,000 mg/day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Gliclazide 160 mg/day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NPH insulin 25 units/day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Simvastatin 20 mg/day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Enalapril 20 mg/day </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Glycaemic target: FPG &lt;7.0 mmol/l (126 mg/dl)</a:t>
            </a:r>
          </a:p>
        </p:txBody>
      </p:sp>
    </p:spTree>
    <p:custDataLst>
      <p:tags r:id="rId1"/>
    </p:custDataLst>
    <p:extLst>
      <p:ext uri="{BB962C8B-B14F-4D97-AF65-F5344CB8AC3E}">
        <p14:creationId xmlns:p14="http://schemas.microsoft.com/office/powerpoint/2010/main" val="38752863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1484</Words>
  <Application>Microsoft Office PowerPoint</Application>
  <PresentationFormat>Widescreen</PresentationFormat>
  <Paragraphs>114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Ahmed</vt:lpstr>
      <vt:lpstr>Assessing cardiovascular risk</vt:lpstr>
      <vt:lpstr>Assessing cardiovascular risk</vt:lpstr>
      <vt:lpstr>Diabetic foot screening</vt:lpstr>
      <vt:lpstr>Screening for diabetic retinopathy</vt:lpstr>
      <vt:lpstr>Results of eye screen and need for kidney screen</vt:lpstr>
      <vt:lpstr>Managing diabetic nephropathy</vt:lpstr>
      <vt:lpstr>6-month follow-up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Widdows (IMP)</dc:creator>
  <cp:lastModifiedBy>Rhea Nicholls</cp:lastModifiedBy>
  <cp:revision>21</cp:revision>
  <dcterms:created xsi:type="dcterms:W3CDTF">2023-10-09T09:55:44Z</dcterms:created>
  <dcterms:modified xsi:type="dcterms:W3CDTF">2024-11-11T09:12:06Z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8C113E95-D9E4-4AA2-96AC-DBA430E64FE7</vt:lpwstr>
  </property>
  <property fmtid="{D5CDD505-2E9C-101B-9397-08002B2CF9AE}" pid="3" name="ArticulatePath">
    <vt:lpwstr>https://api.box.com/wopi/files/1387816185384/WOPIServiceId_TP_BOX_2/WOPIUserId_20559535872/eBook_Chapter 4_maxi case_FINAL</vt:lpwstr>
  </property>
</Properties>
</file>