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98DDD21-2C45-3985-CC29-25E5A708D4A9}" name="Claire Barnard" initials="CB" userId="S::Claire.Barnard@intmedpress.com::c026002d-e6e4-46b5-b11c-f65a5f7a4c17" providerId="AD"/>
  <p188:author id="{6061EEE2-204C-3794-BB56-8D1D40174F19}" name="Gavin Clark" initials="GC" userId="S::Gavin.Clark@intmedpress.com::64794c45-0211-4b5d-907e-5061c5b04fe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2906"/>
    <a:srgbClr val="C16951"/>
    <a:srgbClr val="F1907B"/>
    <a:srgbClr val="B1BC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65464-EE19-4AFB-AA46-6E58B1219804}" v="1" dt="2024-11-13T10:26:39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847" autoAdjust="0"/>
    <p:restoredTop sz="94660"/>
  </p:normalViewPr>
  <p:slideViewPr>
    <p:cSldViewPr snapToGrid="0">
      <p:cViewPr varScale="1">
        <p:scale>
          <a:sx n="45" d="100"/>
          <a:sy n="45" d="100"/>
        </p:scale>
        <p:origin x="2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0558986711_tp_box_2" providerId="OAuth2" clId="{0B5FE220-6863-4147-B21E-34B9211F844F}"/>
    <pc:docChg chg="undo custSel modSld">
      <pc:chgData name="" userId="20558986711_tp_box_2" providerId="OAuth2" clId="{0B5FE220-6863-4147-B21E-34B9211F844F}" dt="2024-01-03T16:37:27.160" v="51"/>
      <pc:docMkLst>
        <pc:docMk/>
      </pc:docMkLst>
      <pc:sldChg chg="modSp mod delCm">
        <pc:chgData name="" userId="20558986711_tp_box_2" providerId="OAuth2" clId="{0B5FE220-6863-4147-B21E-34B9211F844F}" dt="2024-01-03T16:37:27.160" v="51"/>
        <pc:sldMkLst>
          <pc:docMk/>
          <pc:sldMk cId="1332644598" sldId="256"/>
        </pc:sldMkLst>
        <pc:spChg chg="mod">
          <ac:chgData name="" userId="20558986711_tp_box_2" providerId="OAuth2" clId="{0B5FE220-6863-4147-B21E-34B9211F844F}" dt="2024-01-03T16:37:10.751" v="50" actId="400"/>
          <ac:spMkLst>
            <pc:docMk/>
            <pc:sldMk cId="1332644598" sldId="256"/>
            <ac:spMk id="4" creationId="{06DE8EB8-9188-108D-1252-56B13C3CFCD7}"/>
          </ac:spMkLst>
        </pc:spChg>
        <pc:spChg chg="mod">
          <ac:chgData name="" userId="20558986711_tp_box_2" providerId="OAuth2" clId="{0B5FE220-6863-4147-B21E-34B9211F844F}" dt="2024-01-03T16:36:59.737" v="48" actId="20577"/>
          <ac:spMkLst>
            <pc:docMk/>
            <pc:sldMk cId="1332644598" sldId="256"/>
            <ac:spMk id="26" creationId="{DAB3D773-66DF-3450-46E4-8F74CBF1B1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" userId="20558986711_tp_box_2" providerId="OAuth2" clId="{0B5FE220-6863-4147-B21E-34B9211F844F}" dt="2024-01-03T16:37:27.160" v="51"/>
              <pc2:cmMkLst xmlns:pc2="http://schemas.microsoft.com/office/powerpoint/2019/9/main/command">
                <pc:docMk/>
                <pc:sldMk cId="1332644598" sldId="256"/>
                <pc2:cmMk id="{FEB573B7-51C7-4F5F-8013-4D53FD1031DF}"/>
              </pc2:cmMkLst>
            </pc226:cmChg>
          </p:ext>
        </pc:extLst>
      </pc:sldChg>
    </pc:docChg>
  </pc:docChgLst>
  <pc:docChgLst>
    <pc:chgData userId="20558986711_tp_box_2" providerId="OAuth2" clId="{1EE8760F-915C-4E5C-B482-B20D18274525}"/>
    <pc:docChg chg="custSel modSld">
      <pc:chgData name="" userId="20558986711_tp_box_2" providerId="OAuth2" clId="{1EE8760F-915C-4E5C-B482-B20D18274525}" dt="2024-01-05T11:17:09.404" v="0" actId="478"/>
      <pc:docMkLst>
        <pc:docMk/>
      </pc:docMkLst>
      <pc:sldChg chg="delSp mod">
        <pc:chgData name="" userId="20558986711_tp_box_2" providerId="OAuth2" clId="{1EE8760F-915C-4E5C-B482-B20D18274525}" dt="2024-01-05T11:17:09.404" v="0" actId="478"/>
        <pc:sldMkLst>
          <pc:docMk/>
          <pc:sldMk cId="1332644598" sldId="256"/>
        </pc:sldMkLst>
        <pc:spChg chg="del">
          <ac:chgData name="" userId="20558986711_tp_box_2" providerId="OAuth2" clId="{1EE8760F-915C-4E5C-B482-B20D18274525}" dt="2024-01-05T11:17:09.404" v="0" actId="478"/>
          <ac:spMkLst>
            <pc:docMk/>
            <pc:sldMk cId="1332644598" sldId="256"/>
            <ac:spMk id="3" creationId="{2DB76FA1-7D99-B598-50A9-79E4EDD9928E}"/>
          </ac:spMkLst>
        </pc:spChg>
      </pc:sldChg>
    </pc:docChg>
  </pc:docChgLst>
  <pc:docChgLst>
    <pc:chgData name="Rhea Nicholls" userId="22498252814_tp_box_2" providerId="OAuth2" clId="{0E165464-EE19-4AFB-AA46-6E58B1219804}"/>
    <pc:docChg chg="custSel modSld">
      <pc:chgData name="Rhea Nicholls" userId="22498252814_tp_box_2" providerId="OAuth2" clId="{0E165464-EE19-4AFB-AA46-6E58B1219804}" dt="2024-11-13T10:28:16.378" v="123" actId="114"/>
      <pc:docMkLst>
        <pc:docMk/>
      </pc:docMkLst>
      <pc:sldChg chg="addSp delSp modSp mod">
        <pc:chgData name="Rhea Nicholls" userId="22498252814_tp_box_2" providerId="OAuth2" clId="{0E165464-EE19-4AFB-AA46-6E58B1219804}" dt="2024-11-13T10:28:16.378" v="123" actId="114"/>
        <pc:sldMkLst>
          <pc:docMk/>
          <pc:sldMk cId="1332644598" sldId="256"/>
        </pc:sldMkLst>
        <pc:spChg chg="add mod">
          <ac:chgData name="Rhea Nicholls" userId="22498252814_tp_box_2" providerId="OAuth2" clId="{0E165464-EE19-4AFB-AA46-6E58B1219804}" dt="2024-11-13T10:28:16.378" v="123" actId="114"/>
          <ac:spMkLst>
            <pc:docMk/>
            <pc:sldMk cId="1332644598" sldId="256"/>
            <ac:spMk id="3" creationId="{00B3455C-C18B-1BE9-2C37-834EB4A0F7CB}"/>
          </ac:spMkLst>
        </pc:spChg>
        <pc:spChg chg="mod">
          <ac:chgData name="Rhea Nicholls" userId="22498252814_tp_box_2" providerId="OAuth2" clId="{0E165464-EE19-4AFB-AA46-6E58B1219804}" dt="2024-11-13T10:27:08.951" v="122" actId="1036"/>
          <ac:spMkLst>
            <pc:docMk/>
            <pc:sldMk cId="1332644598" sldId="256"/>
            <ac:spMk id="4" creationId="{06DE8EB8-9188-108D-1252-56B13C3CFCD7}"/>
          </ac:spMkLst>
        </pc:spChg>
        <pc:spChg chg="del">
          <ac:chgData name="Rhea Nicholls" userId="22498252814_tp_box_2" providerId="OAuth2" clId="{0E165464-EE19-4AFB-AA46-6E58B1219804}" dt="2024-11-13T10:26:17.277" v="0" actId="21"/>
          <ac:spMkLst>
            <pc:docMk/>
            <pc:sldMk cId="1332644598" sldId="256"/>
            <ac:spMk id="15" creationId="{00B3455C-C18B-1BE9-2C37-834EB4A0F7CB}"/>
          </ac:spMkLst>
        </pc:spChg>
        <pc:grpChg chg="mod">
          <ac:chgData name="Rhea Nicholls" userId="22498252814_tp_box_2" providerId="OAuth2" clId="{0E165464-EE19-4AFB-AA46-6E58B1219804}" dt="2024-11-13T10:26:24.852" v="22" actId="1035"/>
          <ac:grpSpMkLst>
            <pc:docMk/>
            <pc:sldMk cId="1332644598" sldId="256"/>
            <ac:grpSpMk id="31" creationId="{4A950832-7D15-1540-6B71-0D92F2908778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14C0-0C4F-46C5-A050-2CF140B9B8B8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C1C8-1C8B-4A7F-BB05-F9DDB06AC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0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14C0-0C4F-46C5-A050-2CF140B9B8B8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C1C8-1C8B-4A7F-BB05-F9DDB06AC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26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14C0-0C4F-46C5-A050-2CF140B9B8B8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C1C8-1C8B-4A7F-BB05-F9DDB06AC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41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14C0-0C4F-46C5-A050-2CF140B9B8B8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C1C8-1C8B-4A7F-BB05-F9DDB06AC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79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14C0-0C4F-46C5-A050-2CF140B9B8B8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C1C8-1C8B-4A7F-BB05-F9DDB06AC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49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14C0-0C4F-46C5-A050-2CF140B9B8B8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C1C8-1C8B-4A7F-BB05-F9DDB06AC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78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14C0-0C4F-46C5-A050-2CF140B9B8B8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C1C8-1C8B-4A7F-BB05-F9DDB06AC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19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14C0-0C4F-46C5-A050-2CF140B9B8B8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C1C8-1C8B-4A7F-BB05-F9DDB06AC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24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14C0-0C4F-46C5-A050-2CF140B9B8B8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C1C8-1C8B-4A7F-BB05-F9DDB06AC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69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14C0-0C4F-46C5-A050-2CF140B9B8B8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C1C8-1C8B-4A7F-BB05-F9DDB06AC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01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14C0-0C4F-46C5-A050-2CF140B9B8B8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C1C8-1C8B-4A7F-BB05-F9DDB06AC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84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214C0-0C4F-46C5-A050-2CF140B9B8B8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C1C8-1C8B-4A7F-BB05-F9DDB06AC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35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1CA51C9-8ADE-349D-29B5-134E4C5613EC}"/>
              </a:ext>
            </a:extLst>
          </p:cNvPr>
          <p:cNvSpPr/>
          <p:nvPr/>
        </p:nvSpPr>
        <p:spPr>
          <a:xfrm>
            <a:off x="88900" y="114342"/>
            <a:ext cx="6680200" cy="46817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2CBF7-19D4-A39C-9909-2BF00E340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103292"/>
            <a:ext cx="5829300" cy="459847"/>
          </a:xfrm>
        </p:spPr>
        <p:txBody>
          <a:bodyPr>
            <a:norm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Screening for kidney disease in people with diabetes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E8EB8-9188-108D-1252-56B13C3CFCD7}"/>
              </a:ext>
            </a:extLst>
          </p:cNvPr>
          <p:cNvSpPr txBox="1"/>
          <p:nvPr/>
        </p:nvSpPr>
        <p:spPr>
          <a:xfrm>
            <a:off x="18237" y="9475114"/>
            <a:ext cx="32432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eGFR, estimated glomerular filtration rate; CKD, chronic kidney disease; DKD, diabetic kidney disease.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60267B-98A5-F49C-85B7-218AB9AFC327}"/>
              </a:ext>
            </a:extLst>
          </p:cNvPr>
          <p:cNvSpPr/>
          <p:nvPr/>
        </p:nvSpPr>
        <p:spPr>
          <a:xfrm>
            <a:off x="88900" y="643189"/>
            <a:ext cx="6680200" cy="752953"/>
          </a:xfrm>
          <a:prstGeom prst="roundRect">
            <a:avLst>
              <a:gd name="adj" fmla="val 7581"/>
            </a:avLst>
          </a:prstGeom>
          <a:solidFill>
            <a:srgbClr val="B1BCC1"/>
          </a:solidFill>
          <a:ln>
            <a:solidFill>
              <a:srgbClr val="B1BCC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 time, hyperglycaemia causes damage to the kidneys, causing albumin excretion into urine (albuminuria). Early stages of kidney disease are asymptomatic so people with diabetes should have their</a:t>
            </a:r>
            <a:r>
              <a:rPr lang="en-GB" sz="12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kidney function screened at least once per year.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AB3D773-66DF-3450-46E4-8F74CBF1B1C9}"/>
              </a:ext>
            </a:extLst>
          </p:cNvPr>
          <p:cNvSpPr/>
          <p:nvPr/>
        </p:nvSpPr>
        <p:spPr>
          <a:xfrm>
            <a:off x="88900" y="1488458"/>
            <a:ext cx="6680200" cy="670790"/>
          </a:xfrm>
          <a:prstGeom prst="roundRect">
            <a:avLst>
              <a:gd name="adj" fmla="val 7581"/>
            </a:avLst>
          </a:prstGeom>
          <a:solidFill>
            <a:srgbClr val="C16951"/>
          </a:solidFill>
          <a:ln>
            <a:solidFill>
              <a:srgbClr val="C169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Screening tests include: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albumin/creatinine ratio in a spot urine sample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eGFR using serum creatinine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A950832-7D15-1540-6B71-0D92F2908778}"/>
              </a:ext>
            </a:extLst>
          </p:cNvPr>
          <p:cNvGrpSpPr/>
          <p:nvPr/>
        </p:nvGrpSpPr>
        <p:grpSpPr>
          <a:xfrm>
            <a:off x="135758" y="7306493"/>
            <a:ext cx="6586483" cy="1689605"/>
            <a:chOff x="135758" y="8046276"/>
            <a:chExt cx="6586483" cy="168960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E1CA900-A226-EDE6-01C4-B6A3C7C771C2}"/>
                </a:ext>
              </a:extLst>
            </p:cNvPr>
            <p:cNvSpPr/>
            <p:nvPr/>
          </p:nvSpPr>
          <p:spPr>
            <a:xfrm>
              <a:off x="135758" y="8046276"/>
              <a:ext cx="6586483" cy="1689605"/>
            </a:xfrm>
            <a:prstGeom prst="roundRect">
              <a:avLst>
                <a:gd name="adj" fmla="val 7581"/>
              </a:avLst>
            </a:prstGeom>
            <a:solidFill>
              <a:srgbClr val="F1907B"/>
            </a:solidFill>
            <a:ln>
              <a:solidFill>
                <a:srgbClr val="F1907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>
                  <a:solidFill>
                    <a:schemeClr val="tx1"/>
                  </a:solidFill>
                  <a:ea typeface="SimSun" panose="02010600030101010101" pitchFamily="2" charset="-122"/>
                  <a:cs typeface="Times New Roman" panose="02020603050405020304" pitchFamily="18" charset="0"/>
                </a:rPr>
                <a:t>People with diabetes may need medication dosage adjustment if their kidney function declines.</a:t>
              </a:r>
              <a:r>
                <a:rPr lang="en-GB" sz="1200" dirty="0">
                  <a:solidFill>
                    <a:schemeClr val="tx1"/>
                  </a:solidFill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  <a:p>
              <a:endParaRPr lang="en-GB" sz="120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lvl="2">
                <a:lnSpc>
                  <a:spcPct val="107000"/>
                </a:lnSpc>
              </a:pPr>
              <a:r>
                <a:rPr lang="en-GB" sz="1200" b="1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Metformin </a:t>
              </a:r>
              <a:r>
                <a:rPr lang="en-GB" sz="12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treatment should be stopped if eGFR is &lt;30 ml/min/1.73 m</a:t>
              </a:r>
              <a:r>
                <a:rPr lang="en-GB" sz="1200" kern="100" baseline="30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</a:p>
            <a:p>
              <a:pPr lvl="2">
                <a:lnSpc>
                  <a:spcPct val="107000"/>
                </a:lnSpc>
              </a:pPr>
              <a:endParaRPr lang="en-GB" sz="1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lvl="2">
                <a:lnSpc>
                  <a:spcPct val="107000"/>
                </a:lnSpc>
              </a:pPr>
              <a:r>
                <a:rPr lang="en-GB" sz="12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No dose adjustment is required for </a:t>
              </a:r>
              <a:r>
                <a:rPr lang="en-GB" sz="1200" b="1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gliclazide</a:t>
              </a:r>
              <a:r>
                <a:rPr lang="en-GB" sz="12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or </a:t>
              </a:r>
              <a:r>
                <a:rPr lang="en-GB" sz="1200" b="1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glipizide</a:t>
              </a:r>
              <a:r>
                <a:rPr lang="en-GB" sz="12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. </a:t>
              </a:r>
              <a:r>
                <a:rPr lang="en-GB" sz="1200" b="1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Glimepiride</a:t>
              </a:r>
              <a:r>
                <a:rPr lang="en-GB" sz="12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should be started</a:t>
              </a:r>
            </a:p>
            <a:p>
              <a:pPr lvl="2">
                <a:lnSpc>
                  <a:spcPct val="107000"/>
                </a:lnSpc>
              </a:pPr>
              <a:r>
                <a:rPr lang="en-GB" sz="12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conservatively at 1 mg daily in people with CKD stages 3, 4 and 5 (without dialysis). </a:t>
              </a:r>
            </a:p>
            <a:p>
              <a:pPr lvl="2">
                <a:lnSpc>
                  <a:spcPct val="107000"/>
                </a:lnSpc>
              </a:pPr>
              <a:endParaRPr lang="en-GB" sz="1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lvl="2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No dose adjustments are required for </a:t>
              </a:r>
              <a:r>
                <a:rPr lang="en-GB" sz="1200" b="1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insulin</a:t>
              </a:r>
              <a:r>
                <a:rPr lang="en-GB" sz="12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BAB9CC-36F0-1728-2141-937063AC9D6E}"/>
                </a:ext>
              </a:extLst>
            </p:cNvPr>
            <p:cNvGrpSpPr/>
            <p:nvPr/>
          </p:nvGrpSpPr>
          <p:grpSpPr>
            <a:xfrm>
              <a:off x="611866" y="9326549"/>
              <a:ext cx="220146" cy="382597"/>
              <a:chOff x="833625" y="7064549"/>
              <a:chExt cx="602674" cy="1047403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A0C99AA-740C-A1D2-1F0F-E686D773D412}"/>
                  </a:ext>
                </a:extLst>
              </p:cNvPr>
              <p:cNvSpPr/>
              <p:nvPr/>
            </p:nvSpPr>
            <p:spPr>
              <a:xfrm>
                <a:off x="833626" y="7397058"/>
                <a:ext cx="602673" cy="714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68F299C4-590D-A472-9C42-AD11F4738C19}"/>
                  </a:ext>
                </a:extLst>
              </p:cNvPr>
              <p:cNvSpPr/>
              <p:nvPr/>
            </p:nvSpPr>
            <p:spPr>
              <a:xfrm>
                <a:off x="833625" y="7197553"/>
                <a:ext cx="602673" cy="257694"/>
              </a:xfrm>
              <a:prstGeom prst="trapezoid">
                <a:avLst>
                  <a:gd name="adj" fmla="val 54032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ylinder 7">
                <a:extLst>
                  <a:ext uri="{FF2B5EF4-FFF2-40B4-BE49-F238E27FC236}">
                    <a16:creationId xmlns:a16="http://schemas.microsoft.com/office/drawing/2014/main" id="{7600040B-BC86-2C31-5506-014AFF110C61}"/>
                  </a:ext>
                </a:extLst>
              </p:cNvPr>
              <p:cNvSpPr/>
              <p:nvPr/>
            </p:nvSpPr>
            <p:spPr>
              <a:xfrm>
                <a:off x="938312" y="7064549"/>
                <a:ext cx="393297" cy="162098"/>
              </a:xfrm>
              <a:prstGeom prst="can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3A9C70B-FFEF-CE1A-820B-78C6F680A8A8}"/>
                  </a:ext>
                </a:extLst>
              </p:cNvPr>
              <p:cNvSpPr/>
              <p:nvPr/>
            </p:nvSpPr>
            <p:spPr>
              <a:xfrm>
                <a:off x="833625" y="7455247"/>
                <a:ext cx="602673" cy="33250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44D21E-4C43-34A5-02EA-5D03F1F54FD3}"/>
                </a:ext>
              </a:extLst>
            </p:cNvPr>
            <p:cNvGrpSpPr/>
            <p:nvPr/>
          </p:nvGrpSpPr>
          <p:grpSpPr>
            <a:xfrm>
              <a:off x="474690" y="8879494"/>
              <a:ext cx="494495" cy="261138"/>
              <a:chOff x="874617" y="3359292"/>
              <a:chExt cx="787532" cy="415888"/>
            </a:xfrm>
            <a:solidFill>
              <a:srgbClr val="A72906"/>
            </a:solidFill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F3096DD-67D1-18AB-B215-307FF6EBF689}"/>
                  </a:ext>
                </a:extLst>
              </p:cNvPr>
              <p:cNvGrpSpPr/>
              <p:nvPr/>
            </p:nvGrpSpPr>
            <p:grpSpPr>
              <a:xfrm>
                <a:off x="874617" y="3359292"/>
                <a:ext cx="635265" cy="244549"/>
                <a:chOff x="874617" y="3359292"/>
                <a:chExt cx="635265" cy="244549"/>
              </a:xfrm>
              <a:grpFill/>
            </p:grpSpPr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23007B4C-6511-D90C-F6EC-20C52A3DBF78}"/>
                    </a:ext>
                  </a:extLst>
                </p:cNvPr>
                <p:cNvSpPr/>
                <p:nvPr/>
              </p:nvSpPr>
              <p:spPr>
                <a:xfrm rot="20661252">
                  <a:off x="874617" y="3359292"/>
                  <a:ext cx="635265" cy="244549"/>
                </a:xfrm>
                <a:prstGeom prst="roundRect">
                  <a:avLst>
                    <a:gd name="adj" fmla="val 47826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D4CB70B-BD63-E77E-E900-CCA6B5C44E98}"/>
                    </a:ext>
                  </a:extLst>
                </p:cNvPr>
                <p:cNvCxnSpPr>
                  <a:cxnSpLocks/>
                  <a:stCxn id="20" idx="0"/>
                  <a:endCxn id="20" idx="2"/>
                </p:cNvCxnSpPr>
                <p:nvPr/>
              </p:nvCxnSpPr>
              <p:spPr>
                <a:xfrm>
                  <a:off x="1159274" y="3363822"/>
                  <a:ext cx="65952" cy="235488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0E2AFD2-1031-2DE0-E2B5-1339911743EA}"/>
                  </a:ext>
                </a:extLst>
              </p:cNvPr>
              <p:cNvGrpSpPr/>
              <p:nvPr/>
            </p:nvGrpSpPr>
            <p:grpSpPr>
              <a:xfrm>
                <a:off x="1026884" y="3530631"/>
                <a:ext cx="635265" cy="244549"/>
                <a:chOff x="1134949" y="4316245"/>
                <a:chExt cx="635265" cy="244549"/>
              </a:xfrm>
              <a:grpFill/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0E6722E1-4DED-CDCB-D17E-61C9C28C9355}"/>
                    </a:ext>
                  </a:extLst>
                </p:cNvPr>
                <p:cNvSpPr/>
                <p:nvPr/>
              </p:nvSpPr>
              <p:spPr>
                <a:xfrm rot="20661252">
                  <a:off x="1134949" y="4316245"/>
                  <a:ext cx="635265" cy="244549"/>
                </a:xfrm>
                <a:prstGeom prst="roundRect">
                  <a:avLst>
                    <a:gd name="adj" fmla="val 47826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EEBEE8A-D8F1-1BDA-8A57-DD3A8CF09FE1}"/>
                    </a:ext>
                  </a:extLst>
                </p:cNvPr>
                <p:cNvCxnSpPr>
                  <a:stCxn id="16" idx="0"/>
                  <a:endCxn id="16" idx="2"/>
                </p:cNvCxnSpPr>
                <p:nvPr/>
              </p:nvCxnSpPr>
              <p:spPr>
                <a:xfrm>
                  <a:off x="1419606" y="4320775"/>
                  <a:ext cx="65952" cy="235488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4194F4B-BCF2-949C-8715-764790F15CFF}"/>
                </a:ext>
              </a:extLst>
            </p:cNvPr>
            <p:cNvGrpSpPr/>
            <p:nvPr/>
          </p:nvGrpSpPr>
          <p:grpSpPr>
            <a:xfrm>
              <a:off x="488006" y="8441549"/>
              <a:ext cx="494495" cy="261138"/>
              <a:chOff x="874617" y="3359292"/>
              <a:chExt cx="787532" cy="415888"/>
            </a:xfrm>
            <a:solidFill>
              <a:srgbClr val="A72906"/>
            </a:solidFill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44A95D8-7588-9A16-917F-95CFF20C7353}"/>
                  </a:ext>
                </a:extLst>
              </p:cNvPr>
              <p:cNvGrpSpPr/>
              <p:nvPr/>
            </p:nvGrpSpPr>
            <p:grpSpPr>
              <a:xfrm>
                <a:off x="874617" y="3359292"/>
                <a:ext cx="635265" cy="244549"/>
                <a:chOff x="874617" y="3359292"/>
                <a:chExt cx="635265" cy="244549"/>
              </a:xfrm>
              <a:grpFill/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D161E5CA-5849-CC42-2A94-C02A399213E6}"/>
                    </a:ext>
                  </a:extLst>
                </p:cNvPr>
                <p:cNvSpPr/>
                <p:nvPr/>
              </p:nvSpPr>
              <p:spPr>
                <a:xfrm rot="20661252">
                  <a:off x="874617" y="3359292"/>
                  <a:ext cx="635265" cy="244549"/>
                </a:xfrm>
                <a:prstGeom prst="roundRect">
                  <a:avLst>
                    <a:gd name="adj" fmla="val 47826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3BBE8B3-93E7-B29B-00AF-6CDF5A4B1B82}"/>
                    </a:ext>
                  </a:extLst>
                </p:cNvPr>
                <p:cNvCxnSpPr>
                  <a:cxnSpLocks/>
                  <a:stCxn id="29" idx="0"/>
                  <a:endCxn id="29" idx="2"/>
                </p:cNvCxnSpPr>
                <p:nvPr/>
              </p:nvCxnSpPr>
              <p:spPr>
                <a:xfrm>
                  <a:off x="1159274" y="3363822"/>
                  <a:ext cx="65952" cy="235488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89FB724-1653-8E70-433D-A90B762314E1}"/>
                  </a:ext>
                </a:extLst>
              </p:cNvPr>
              <p:cNvGrpSpPr/>
              <p:nvPr/>
            </p:nvGrpSpPr>
            <p:grpSpPr>
              <a:xfrm>
                <a:off x="1026884" y="3530631"/>
                <a:ext cx="635265" cy="244549"/>
                <a:chOff x="1134949" y="4316245"/>
                <a:chExt cx="635265" cy="244549"/>
              </a:xfrm>
              <a:grpFill/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50BB107D-EC23-A666-8E1D-D7C6F5888314}"/>
                    </a:ext>
                  </a:extLst>
                </p:cNvPr>
                <p:cNvSpPr/>
                <p:nvPr/>
              </p:nvSpPr>
              <p:spPr>
                <a:xfrm rot="20661252">
                  <a:off x="1134949" y="4316245"/>
                  <a:ext cx="635265" cy="244549"/>
                </a:xfrm>
                <a:prstGeom prst="roundRect">
                  <a:avLst>
                    <a:gd name="adj" fmla="val 47826"/>
                  </a:avLst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0EEECE2A-C89E-B0CC-1C11-C2678835173C}"/>
                    </a:ext>
                  </a:extLst>
                </p:cNvPr>
                <p:cNvCxnSpPr>
                  <a:stCxn id="27" idx="0"/>
                  <a:endCxn id="27" idx="2"/>
                </p:cNvCxnSpPr>
                <p:nvPr/>
              </p:nvCxnSpPr>
              <p:spPr>
                <a:xfrm>
                  <a:off x="1419606" y="4320775"/>
                  <a:ext cx="65952" cy="235488"/>
                </a:xfrm>
                <a:prstGeom prst="line">
                  <a:avLst/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6107ACB-158F-50C6-3D3E-8668278F4C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6"/>
          <a:stretch/>
        </p:blipFill>
        <p:spPr>
          <a:xfrm>
            <a:off x="400043" y="2341754"/>
            <a:ext cx="6057912" cy="482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B3455C-C18B-1BE9-2C37-834EB4A0F7CB}"/>
              </a:ext>
            </a:extLst>
          </p:cNvPr>
          <p:cNvSpPr txBox="1"/>
          <p:nvPr/>
        </p:nvSpPr>
        <p:spPr>
          <a:xfrm>
            <a:off x="3261522" y="9298572"/>
            <a:ext cx="35964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Adapted from Murton M et al. </a:t>
            </a:r>
            <a:r>
              <a:rPr lang="en-GB" sz="1100" i="1" dirty="0"/>
              <a:t>Advances in Therapy</a:t>
            </a:r>
            <a:r>
              <a:rPr lang="en-GB" sz="1100" dirty="0"/>
              <a:t>. 2021;38(1):180–200 with permission as per Creative Commons license CC BY-NC 4.0.</a:t>
            </a:r>
          </a:p>
        </p:txBody>
      </p:sp>
    </p:spTree>
    <p:extLst>
      <p:ext uri="{BB962C8B-B14F-4D97-AF65-F5344CB8AC3E}">
        <p14:creationId xmlns:p14="http://schemas.microsoft.com/office/powerpoint/2010/main" val="133264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3137</TotalTime>
  <Words>181</Words>
  <Application>Microsoft Office PowerPoint</Application>
  <PresentationFormat>A4 Paper (210x297 mm)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SimSun</vt:lpstr>
      <vt:lpstr>Arial</vt:lpstr>
      <vt:lpstr>Calibri</vt:lpstr>
      <vt:lpstr>Calibri Light</vt:lpstr>
      <vt:lpstr>Office Theme</vt:lpstr>
      <vt:lpstr>Screening for kidney disease in people with diabetes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Screening for kidney disease in people with diabetes</dc:title>
  <dc:creator>Megan Widdows (IMP)</dc:creator>
  <cp:lastModifiedBy>Rhea Nicholls</cp:lastModifiedBy>
  <cp:revision>10</cp:revision>
  <dcterms:created xsi:type="dcterms:W3CDTF">2023-12-12T14:04:51Z</dcterms:created>
  <dcterms:modified xsi:type="dcterms:W3CDTF">2024-11-13T10:28:25Z</dcterms:modified>
</cp:coreProperties>
</file>