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8" r:id="rId5"/>
    <p:sldId id="260" r:id="rId6"/>
    <p:sldId id="261" r:id="rId7"/>
    <p:sldId id="265" r:id="rId8"/>
    <p:sldId id="263" r:id="rId9"/>
    <p:sldId id="264" r:id="rId10"/>
    <p:sldId id="259"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8DDD21-2C45-3985-CC29-25E5A708D4A9}" name="Claire Barnard (IMP)" initials="CB(" userId="S::Claire.Barnard@intmedpress.com::c026002d-e6e4-46b5-b11c-f65a5f7a4c17" providerId="AD"/>
  <p188:author id="{6061EEE2-204C-3794-BB56-8D1D40174F19}" name="Gavin Clark" initials="GC" userId="S::Gavin.Clark@intmedpress.com::64794c45-0211-4b5d-907e-5061c5b04fea" providerId="AD"/>
  <p188:author id="{22942AF4-0BD2-3160-BC0F-6128F3169646}" name="MHJC (Michael Calopietro)" initials="MC" userId="S::mhjc@novonordisk.com::12783b73-d115-459c-9c94-cceb7667df5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7364" autoAdjust="0"/>
  </p:normalViewPr>
  <p:slideViewPr>
    <p:cSldViewPr snapToGrid="0">
      <p:cViewPr varScale="1">
        <p:scale>
          <a:sx n="109" d="100"/>
          <a:sy n="109" d="100"/>
        </p:scale>
        <p:origin x="612" y="108"/>
      </p:cViewPr>
      <p:guideLst/>
    </p:cSldViewPr>
  </p:slideViewPr>
  <p:notesTextViewPr>
    <p:cViewPr>
      <p:scale>
        <a:sx n="1" d="1"/>
        <a:sy n="1" d="1"/>
      </p:scale>
      <p:origin x="0" y="0"/>
    </p:cViewPr>
  </p:notesTextViewPr>
  <p:notesViewPr>
    <p:cSldViewPr snapToGrid="0">
      <p:cViewPr varScale="1">
        <p:scale>
          <a:sx n="120" d="100"/>
          <a:sy n="120" d="100"/>
        </p:scale>
        <p:origin x="50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0558986711_tp_box_2" providerId="OAuth2" clId="{21AE24C1-F952-4BCB-AE4D-87908A2CCE34}"/>
    <pc:docChg chg="modSld">
      <pc:chgData name="" userId="20558986711_tp_box_2" providerId="OAuth2" clId="{21AE24C1-F952-4BCB-AE4D-87908A2CCE34}" dt="2023-11-20T15:13:37.008" v="37"/>
      <pc:docMkLst>
        <pc:docMk/>
      </pc:docMkLst>
      <pc:sldChg chg="modSp mod delCm modCm">
        <pc:chgData name="" userId="20558986711_tp_box_2" providerId="OAuth2" clId="{21AE24C1-F952-4BCB-AE4D-87908A2CCE34}" dt="2023-11-20T13:43:23.276" v="4"/>
        <pc:sldMkLst>
          <pc:docMk/>
          <pc:sldMk cId="2810965342" sldId="257"/>
        </pc:sldMkLst>
        <pc:spChg chg="mod">
          <ac:chgData name="" userId="20558986711_tp_box_2" providerId="OAuth2" clId="{21AE24C1-F952-4BCB-AE4D-87908A2CCE34}" dt="2023-11-20T13:43:20.817" v="3" actId="20577"/>
          <ac:spMkLst>
            <pc:docMk/>
            <pc:sldMk cId="2810965342" sldId="257"/>
            <ac:spMk id="5" creationId="{926AB59F-2F98-6082-30CE-51CBD19F4077}"/>
          </ac:spMkLst>
        </pc:spChg>
        <pc:extLst>
          <p:ext xmlns:p="http://schemas.openxmlformats.org/presentationml/2006/main" uri="{D6D511B9-2390-475A-947B-AFAB55BFBCF1}">
            <pc226:cmChg xmlns:pc226="http://schemas.microsoft.com/office/powerpoint/2022/06/main/command" chg="del mod">
              <pc226:chgData name="" userId="20558986711_tp_box_2" providerId="OAuth2" clId="{21AE24C1-F952-4BCB-AE4D-87908A2CCE34}" dt="2023-11-20T13:43:23.276" v="4"/>
              <pc2:cmMkLst xmlns:pc2="http://schemas.microsoft.com/office/powerpoint/2019/9/main/command">
                <pc:docMk/>
                <pc:sldMk cId="2810965342" sldId="257"/>
                <pc2:cmMk id="{E8151F25-CAEB-4108-93ED-93110EA6E024}"/>
              </pc2:cmMkLst>
            </pc226:cmChg>
          </p:ext>
        </pc:extLst>
      </pc:sldChg>
      <pc:sldChg chg="modSp mod delCm modCm">
        <pc:chgData name="" userId="20558986711_tp_box_2" providerId="OAuth2" clId="{21AE24C1-F952-4BCB-AE4D-87908A2CCE34}" dt="2023-11-20T13:44:12.250" v="15" actId="1035"/>
        <pc:sldMkLst>
          <pc:docMk/>
          <pc:sldMk cId="1781437341" sldId="259"/>
        </pc:sldMkLst>
        <pc:spChg chg="mod">
          <ac:chgData name="" userId="20558986711_tp_box_2" providerId="OAuth2" clId="{21AE24C1-F952-4BCB-AE4D-87908A2CCE34}" dt="2023-11-20T13:44:05.721" v="11" actId="20577"/>
          <ac:spMkLst>
            <pc:docMk/>
            <pc:sldMk cId="1781437341" sldId="259"/>
            <ac:spMk id="5" creationId="{926AB59F-2F98-6082-30CE-51CBD19F4077}"/>
          </ac:spMkLst>
        </pc:spChg>
        <pc:picChg chg="mod">
          <ac:chgData name="" userId="20558986711_tp_box_2" providerId="OAuth2" clId="{21AE24C1-F952-4BCB-AE4D-87908A2CCE34}" dt="2023-11-20T13:44:12.250" v="15" actId="1035"/>
          <ac:picMkLst>
            <pc:docMk/>
            <pc:sldMk cId="1781437341" sldId="259"/>
            <ac:picMk id="4" creationId="{31A33BB0-1224-4AB1-1700-E42266C3EAB7}"/>
          </ac:picMkLst>
        </pc:picChg>
        <pc:extLst>
          <p:ext xmlns:p="http://schemas.openxmlformats.org/presentationml/2006/main" uri="{D6D511B9-2390-475A-947B-AFAB55BFBCF1}">
            <pc226:cmChg xmlns:pc226="http://schemas.microsoft.com/office/powerpoint/2022/06/main/command" chg="del mod">
              <pc226:chgData name="" userId="20558986711_tp_box_2" providerId="OAuth2" clId="{21AE24C1-F952-4BCB-AE4D-87908A2CCE34}" dt="2023-11-20T13:43:59.983" v="8"/>
              <pc2:cmMkLst xmlns:pc2="http://schemas.microsoft.com/office/powerpoint/2019/9/main/command">
                <pc:docMk/>
                <pc:sldMk cId="1781437341" sldId="259"/>
                <pc2:cmMk id="{008C681C-78AE-4A37-B032-EEF607D0063A}"/>
              </pc2:cmMkLst>
            </pc226:cmChg>
            <pc226:cmChg xmlns:pc226="http://schemas.microsoft.com/office/powerpoint/2022/06/main/command" chg="del mod">
              <pc226:chgData name="" userId="20558986711_tp_box_2" providerId="OAuth2" clId="{21AE24C1-F952-4BCB-AE4D-87908A2CCE34}" dt="2023-11-20T13:44:08.703" v="13"/>
              <pc2:cmMkLst xmlns:pc2="http://schemas.microsoft.com/office/powerpoint/2019/9/main/command">
                <pc:docMk/>
                <pc:sldMk cId="1781437341" sldId="259"/>
                <pc2:cmMk id="{60EA12A6-935E-43C2-8083-F90A56A9CEB8}"/>
              </pc2:cmMkLst>
            </pc226:cmChg>
          </p:ext>
        </pc:extLst>
      </pc:sldChg>
      <pc:sldChg chg="modSp mod">
        <pc:chgData name="" userId="20558986711_tp_box_2" providerId="OAuth2" clId="{21AE24C1-F952-4BCB-AE4D-87908A2CCE34}" dt="2023-11-20T13:43:39.828" v="5" actId="13926"/>
        <pc:sldMkLst>
          <pc:docMk/>
          <pc:sldMk cId="3070901013" sldId="260"/>
        </pc:sldMkLst>
        <pc:spChg chg="mod">
          <ac:chgData name="" userId="20558986711_tp_box_2" providerId="OAuth2" clId="{21AE24C1-F952-4BCB-AE4D-87908A2CCE34}" dt="2023-11-20T13:43:39.828" v="5" actId="13926"/>
          <ac:spMkLst>
            <pc:docMk/>
            <pc:sldMk cId="3070901013" sldId="260"/>
            <ac:spMk id="3" creationId="{D5A794EC-6E73-58CF-56D3-474127EA0DE3}"/>
          </ac:spMkLst>
        </pc:spChg>
      </pc:sldChg>
      <pc:sldChg chg="modSp mod delCm modCm">
        <pc:chgData name="" userId="20558986711_tp_box_2" providerId="OAuth2" clId="{21AE24C1-F952-4BCB-AE4D-87908A2CCE34}" dt="2023-11-20T15:13:37.008" v="37"/>
        <pc:sldMkLst>
          <pc:docMk/>
          <pc:sldMk cId="26626347" sldId="264"/>
        </pc:sldMkLst>
        <pc:spChg chg="mod">
          <ac:chgData name="" userId="20558986711_tp_box_2" providerId="OAuth2" clId="{21AE24C1-F952-4BCB-AE4D-87908A2CCE34}" dt="2023-11-20T15:13:34.955" v="36" actId="20577"/>
          <ac:spMkLst>
            <pc:docMk/>
            <pc:sldMk cId="26626347" sldId="264"/>
            <ac:spMk id="7" creationId="{100885A7-6DF4-D3BB-1AD8-FC1D777C5E2B}"/>
          </ac:spMkLst>
        </pc:spChg>
        <pc:extLst>
          <p:ext xmlns:p="http://schemas.openxmlformats.org/presentationml/2006/main" uri="{D6D511B9-2390-475A-947B-AFAB55BFBCF1}">
            <pc226:cmChg xmlns:pc226="http://schemas.microsoft.com/office/powerpoint/2022/06/main/command" chg="del mod">
              <pc226:chgData name="" userId="20558986711_tp_box_2" providerId="OAuth2" clId="{21AE24C1-F952-4BCB-AE4D-87908A2CCE34}" dt="2023-11-20T15:13:37.008" v="37"/>
              <pc2:cmMkLst xmlns:pc2="http://schemas.microsoft.com/office/powerpoint/2019/9/main/command">
                <pc:docMk/>
                <pc:sldMk cId="26626347" sldId="264"/>
                <pc2:cmMk id="{B2E69839-18BE-49FF-8F7E-1E75276D2E67}"/>
              </pc2:cmMkLst>
            </pc226:cmChg>
          </p:ext>
        </pc:extLst>
      </pc:sldChg>
    </pc:docChg>
  </pc:docChgLst>
  <pc:docChgLst>
    <pc:chgData name="Tim Wale" userId="212603772_tp_box_2" providerId="OAuth2" clId="{23DD7117-E211-47EC-9255-04D1AA6A8FC1}"/>
    <pc:docChg chg="delSld">
      <pc:chgData name="Tim Wale" userId="212603772_tp_box_2" providerId="OAuth2" clId="{23DD7117-E211-47EC-9255-04D1AA6A8FC1}" dt="2024-11-15T12:38:06.058" v="0" actId="47"/>
      <pc:docMkLst>
        <pc:docMk/>
      </pc:docMkLst>
      <pc:sldChg chg="del">
        <pc:chgData name="Tim Wale" userId="212603772_tp_box_2" providerId="OAuth2" clId="{23DD7117-E211-47EC-9255-04D1AA6A8FC1}" dt="2024-11-15T12:38:06.058" v="0" actId="47"/>
        <pc:sldMkLst>
          <pc:docMk/>
          <pc:sldMk cId="2251081953"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0A427-3F2D-4821-9234-ED0B34F6FDA7}"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0024D-AE69-4E56-9BCC-6A86F92F3FD3}" type="slidenum">
              <a:rPr lang="en-US" smtClean="0"/>
              <a:t>‹#›</a:t>
            </a:fld>
            <a:endParaRPr lang="en-US"/>
          </a:p>
        </p:txBody>
      </p:sp>
    </p:spTree>
    <p:extLst>
      <p:ext uri="{BB962C8B-B14F-4D97-AF65-F5344CB8AC3E}">
        <p14:creationId xmlns:p14="http://schemas.microsoft.com/office/powerpoint/2010/main" val="306866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5C57-63E0-56DE-9C81-6808ACEF9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999F2-8E85-5F02-67D2-556B7374DC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307CA-9568-28A6-2248-A8BFD8B4E94D}"/>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6ABD7A15-2509-F7BE-0237-6B36F39C5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02084-C19B-A973-EB68-EFCD569FBDBF}"/>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26180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C2A-625D-899F-6389-13545BA7CD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B5ADB1-F0F2-470A-0DD6-AE2F518D3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968FE-8298-B6AA-4423-B5548FBB2FF0}"/>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BFFDCE31-EA54-0A68-E13A-C32C00047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500B1-FC58-AA46-8214-F40B1FEB2DD7}"/>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41376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11876-9DFA-5213-12AD-09DF023DA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838C77-68AE-B817-75EE-45EDF2298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446C9-AC41-2E89-21EB-ECD886706B0C}"/>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66C2B4EB-C684-C1EB-D9F9-34198A0D9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4409A-61D4-E82E-BC02-F55F41414B2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55793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337E-D13F-6845-87F4-7F980306215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8A335D-3E2F-76BB-F7A2-BBAED282101C}"/>
              </a:ext>
            </a:extLst>
          </p:cNvPr>
          <p:cNvSpPr>
            <a:spLocks noGrp="1"/>
          </p:cNvSpPr>
          <p:nvPr>
            <p:ph idx="1"/>
          </p:nvPr>
        </p:nvSpPr>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C87D49-4C78-4F8B-66D5-E4519FF42DF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A3690359-FB2B-6E82-0A95-11DE13ECF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F3F1-7879-8258-B40E-691627F9A87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41104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F712-8570-8DA8-9DFF-A9CADE6F0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4765CF-94AB-11DE-345C-D0E252AF1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08F7B-9BD4-EA5C-9C2C-3489D5AE7273}"/>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9347D84D-BDDB-F3C1-DB6C-3D2AE0997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64781-563D-DAB3-27FC-EECC2D3C54A3}"/>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15052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8C49-D8D1-AE36-B03B-27FF3FEE5D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9C5C6-942C-ADA3-1832-132042202156}"/>
              </a:ext>
            </a:extLst>
          </p:cNvPr>
          <p:cNvSpPr>
            <a:spLocks noGrp="1"/>
          </p:cNvSpPr>
          <p:nvPr>
            <p:ph sz="half" idx="1"/>
          </p:nvPr>
        </p:nvSpPr>
        <p:spPr>
          <a:xfrm>
            <a:off x="838200"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055811-868F-4706-900E-D63B531CB840}"/>
              </a:ext>
            </a:extLst>
          </p:cNvPr>
          <p:cNvSpPr>
            <a:spLocks noGrp="1"/>
          </p:cNvSpPr>
          <p:nvPr>
            <p:ph sz="half" idx="2"/>
          </p:nvPr>
        </p:nvSpPr>
        <p:spPr>
          <a:xfrm>
            <a:off x="6172200"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5C7CF08E-A275-A3D8-FEA5-7282A2CBB64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1CDF9269-E99A-9B28-93F7-FF3B93DA4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45F84-47A3-9173-5D78-A20C676F6AB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52355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8420-DA49-8AD7-510F-6D2511FB6B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6E3A8F-CB55-40B6-4826-9FFB4A5EE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B3FDCB-0A02-315C-508A-9B5D3B58C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74D15-754E-EC09-6DDD-347629319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1F264-817A-8EA1-13C5-9F4F00CB8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A84BEC-1AA9-7BB5-AF27-79E0154DA53F}"/>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8" name="Footer Placeholder 7">
            <a:extLst>
              <a:ext uri="{FF2B5EF4-FFF2-40B4-BE49-F238E27FC236}">
                <a16:creationId xmlns:a16="http://schemas.microsoft.com/office/drawing/2014/main" id="{4596A43F-D483-B3B4-566A-8F50F1B496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EE930-DA5B-8CE3-5CED-784C5928C09A}"/>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8120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AB5A-3F30-842F-1A80-63FD23A838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616A02-1789-C067-1D17-D7DCF4E0186D}"/>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4" name="Footer Placeholder 3">
            <a:extLst>
              <a:ext uri="{FF2B5EF4-FFF2-40B4-BE49-F238E27FC236}">
                <a16:creationId xmlns:a16="http://schemas.microsoft.com/office/drawing/2014/main" id="{409CF770-D969-E99B-71BE-55BDE671D3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D40BA2-00D3-0BAB-FCF2-1BA5DB97D054}"/>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35493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D860D-8ECF-C016-32A9-450F583910D7}"/>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3" name="Footer Placeholder 2">
            <a:extLst>
              <a:ext uri="{FF2B5EF4-FFF2-40B4-BE49-F238E27FC236}">
                <a16:creationId xmlns:a16="http://schemas.microsoft.com/office/drawing/2014/main" id="{12B30619-6E95-8321-FD36-9AAD5339F5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0463D7-DF4B-3DBA-1FB3-E5A00E51A89E}"/>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05717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BEB8-01A0-4672-B937-F0B51834B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39ADDE-5B6E-5F76-A8AC-17D453F872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E76E7-3AAD-1AAA-B301-2428258FF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000EE-4574-CB97-643E-BC58EC67789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07B1992B-C4BA-239A-F32E-A53240679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C779B-9A02-7C03-B90D-B3CE4E9A68F3}"/>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66662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E1E-562A-B8CA-8E93-58BA4770D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25F3E-4695-B72E-4A7A-CFBE2774A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747489-34A5-EF29-94EE-D41F169C9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F80E6-7498-D109-8B4A-94B388581A49}"/>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8B268714-1216-9779-147A-09DB6978B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EEC6C-9EFA-CD8E-036E-15A81647BFFF}"/>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493652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C0042-8E39-C8EC-3E90-8934ED2B5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8F01E-A0F9-3187-C744-1D3F5D8B0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2B9B4-AC5E-9957-07D4-A9D44676E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8C2C9868-FEED-741C-7A5E-53746296F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A5A91B-BA92-DF55-0402-FA1E3D9E4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A50F5-B669-43A7-9559-259357659EF6}" type="slidenum">
              <a:rPr lang="en-US" smtClean="0"/>
              <a:t>‹#›</a:t>
            </a:fld>
            <a:endParaRPr lang="en-US"/>
          </a:p>
        </p:txBody>
      </p:sp>
    </p:spTree>
    <p:extLst>
      <p:ext uri="{BB962C8B-B14F-4D97-AF65-F5344CB8AC3E}">
        <p14:creationId xmlns:p14="http://schemas.microsoft.com/office/powerpoint/2010/main" val="3098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a:xfrm>
            <a:off x="639125" y="111143"/>
            <a:ext cx="10515600" cy="1325563"/>
          </a:xfrm>
        </p:spPr>
        <p:txBody>
          <a:bodyPr/>
          <a:lstStyle/>
          <a:p>
            <a:r>
              <a:rPr lang="en-US" dirty="0"/>
              <a:t>Nia</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765634" y="1174028"/>
            <a:ext cx="6185452" cy="4351338"/>
          </a:xfrm>
        </p:spPr>
        <p:txBody>
          <a:bodyPr>
            <a:noAutofit/>
          </a:bodyPr>
          <a:lstStyle/>
          <a:p>
            <a:r>
              <a:rPr lang="en-GB" sz="1600" dirty="0"/>
              <a:t>60-year-old woman, diagnosed with type 2 diabetes 3 </a:t>
            </a:r>
            <a:r>
              <a:rPr lang="en-GB" sz="1600"/>
              <a:t>years ago.</a:t>
            </a:r>
            <a:endParaRPr lang="en-GB" sz="1600" dirty="0"/>
          </a:p>
          <a:p>
            <a:r>
              <a:rPr lang="en-GB" sz="1600" dirty="0"/>
              <a:t>Retired and lives with her husband; married for </a:t>
            </a:r>
            <a:r>
              <a:rPr lang="en-GB" sz="1600"/>
              <a:t>34 years.</a:t>
            </a:r>
            <a:endParaRPr lang="en-GB" sz="1600" dirty="0"/>
          </a:p>
          <a:p>
            <a:r>
              <a:rPr lang="en-GB" sz="1600" dirty="0"/>
              <a:t>They have 3 adult children and 7 grandchildren, who Nia regularly helps to </a:t>
            </a:r>
            <a:r>
              <a:rPr lang="en-GB" sz="1600"/>
              <a:t>care for.</a:t>
            </a:r>
            <a:endParaRPr lang="en-US" sz="1600" dirty="0"/>
          </a:p>
          <a:p>
            <a:r>
              <a:rPr lang="en-US" sz="1600" dirty="0"/>
              <a:t>Attends clinic for her </a:t>
            </a:r>
            <a:r>
              <a:rPr lang="en-US" sz="1600"/>
              <a:t>diabetes review.</a:t>
            </a:r>
            <a:endParaRPr lang="en-US" sz="1600" dirty="0"/>
          </a:p>
          <a:p>
            <a:pPr>
              <a:lnSpc>
                <a:spcPct val="107000"/>
              </a:lnSpc>
              <a:spcAft>
                <a:spcPts val="800"/>
              </a:spcAf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She presents with a poor understanding of diabetes management beyond taking medication as prescribed. She doesn’t feel confident with implementing lifestyle interventions at this time. </a:t>
            </a:r>
          </a:p>
          <a:p>
            <a:pPr>
              <a:lnSpc>
                <a:spcPct val="107000"/>
              </a:lnSpc>
              <a:spcAft>
                <a:spcPts val="800"/>
              </a:spcAf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Nia feels that a lot of her time and energy is taken up by caring for her grandchildren, leaving her with little time for her to care for her diabetes. </a:t>
            </a:r>
          </a:p>
          <a:p>
            <a:pPr>
              <a:lnSpc>
                <a:spcPct val="107000"/>
              </a:lnSpc>
              <a:spcAft>
                <a:spcPts val="800"/>
              </a:spcAf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She worries about the financial implications of insulin treatment and reports a fear of needles. </a:t>
            </a:r>
          </a:p>
          <a:p>
            <a:endParaRPr lang="en-US" sz="1600" dirty="0"/>
          </a:p>
          <a:p>
            <a:endParaRPr lang="en-US" sz="1600" dirty="0"/>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625620" rtl="0" eaLnBrk="1" fontAlgn="auto" latinLnBrk="0" hangingPunct="1">
              <a:lnSpc>
                <a:spcPct val="100000"/>
              </a:lnSpc>
              <a:spcBef>
                <a:spcPts val="1600"/>
              </a:spcBef>
              <a:spcAft>
                <a:spcPts val="0"/>
              </a:spcAft>
              <a:buClr>
                <a:srgbClr val="662483"/>
              </a:buClr>
              <a:buSzTx/>
              <a:buFont typeface="Arial" panose="020B0604020202020204" pitchFamily="34" charset="0"/>
              <a:buNone/>
              <a:tabLst>
                <a:tab pos="3657646" algn="l"/>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Clinical chemistry</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FPG: 8.3 mmol/l (149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HbA1c: 8.4% (68 mmol/mol)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LDL-cholesterol: 2.7 mmol/l (104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HDL-cholesterol: 1.6 mmol/l (62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Triglycerides: 1.8 mmol/l (159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BP: 140/79 mmHg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Waist circumference: 93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Height: 164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Weight: 85 kg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BMI: 31.6 kg/m</a:t>
            </a:r>
            <a:r>
              <a:rPr kumimoji="0" lang="en-GB" sz="1800" b="0" i="0" u="none" strike="noStrike" kern="1200" cap="none" spc="0" normalizeH="0" baseline="30000" noProof="0" dirty="0">
                <a:ln>
                  <a:noFill/>
                </a:ln>
                <a:solidFill>
                  <a:srgbClr val="000000"/>
                </a:solidFill>
                <a:effectLst/>
                <a:uLnTx/>
                <a:uFillTx/>
                <a:latin typeface="Calibri"/>
                <a:ea typeface="+mn-ea"/>
                <a:cs typeface="+mn-cs"/>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639125" y="5445295"/>
            <a:ext cx="5658853" cy="1325563"/>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34" rtl="0" eaLnBrk="1" fontAlgn="auto" latinLnBrk="0" hangingPunct="1">
              <a:lnSpc>
                <a:spcPct val="100000"/>
              </a:lnSpc>
              <a:spcBef>
                <a:spcPts val="1200"/>
              </a:spcBef>
              <a:spcAft>
                <a:spcPts val="0"/>
              </a:spcAft>
              <a:buClr>
                <a:srgbClr val="662483"/>
              </a:buClr>
              <a:buSzTx/>
              <a:buFontTx/>
              <a:buNone/>
              <a:tabLst/>
              <a:defRPr/>
            </a:pPr>
            <a:r>
              <a:rPr kumimoji="0" lang="en-GB" sz="1400" b="1" i="0" u="none" strike="noStrike" kern="1200" cap="none" spc="0" normalizeH="0" baseline="0" noProof="0" dirty="0">
                <a:ln>
                  <a:noFill/>
                </a:ln>
                <a:solidFill>
                  <a:srgbClr val="000000"/>
                </a:solidFill>
                <a:effectLst/>
                <a:uLnTx/>
                <a:uFillTx/>
                <a:latin typeface="Calibri"/>
                <a:ea typeface="+mn-ea"/>
                <a:cs typeface="+mn-cs"/>
              </a:rPr>
              <a:t>Current medication and targets </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Calibri"/>
                <a:ea typeface="+mn-ea"/>
                <a:cs typeface="+mn-cs"/>
              </a:rPr>
              <a:t>Metformin 2,000 </a:t>
            </a:r>
            <a:r>
              <a:rPr kumimoji="0" lang="en-US" sz="1400" b="0" i="0" u="none" strike="noStrike" kern="1200" cap="none" spc="0" normalizeH="0" baseline="0" noProof="0" dirty="0">
                <a:ln>
                  <a:noFill/>
                </a:ln>
                <a:solidFill>
                  <a:srgbClr val="000000"/>
                </a:solidFill>
                <a:effectLst/>
                <a:uLnTx/>
                <a:uFillTx/>
                <a:latin typeface="Calibri"/>
                <a:ea typeface="+mn-ea"/>
                <a:cs typeface="+mn-cs"/>
              </a:rPr>
              <a:t>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Gliclazide 160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Glycaemic target: FPG &lt;7.0 mmol/l  (126 mg/dl)</a:t>
            </a:r>
          </a:p>
        </p:txBody>
      </p:sp>
    </p:spTree>
    <p:custDataLst>
      <p:tags r:id="rId1"/>
    </p:custDataLst>
    <p:extLst>
      <p:ext uri="{BB962C8B-B14F-4D97-AF65-F5344CB8AC3E}">
        <p14:creationId xmlns:p14="http://schemas.microsoft.com/office/powerpoint/2010/main" val="281096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A346-D56D-D15D-FD02-C26BDC746A08}"/>
              </a:ext>
            </a:extLst>
          </p:cNvPr>
          <p:cNvSpPr>
            <a:spLocks noGrp="1"/>
          </p:cNvSpPr>
          <p:nvPr>
            <p:ph type="title"/>
          </p:nvPr>
        </p:nvSpPr>
        <p:spPr/>
        <p:txBody>
          <a:bodyPr/>
          <a:lstStyle/>
          <a:p>
            <a:r>
              <a:rPr lang="en-US" dirty="0"/>
              <a:t>Barriers to patient engagement</a:t>
            </a:r>
          </a:p>
        </p:txBody>
      </p:sp>
      <p:sp>
        <p:nvSpPr>
          <p:cNvPr id="3" name="Content Placeholder 2">
            <a:extLst>
              <a:ext uri="{FF2B5EF4-FFF2-40B4-BE49-F238E27FC236}">
                <a16:creationId xmlns:a16="http://schemas.microsoft.com/office/drawing/2014/main" id="{D5A794EC-6E73-58CF-56D3-474127EA0DE3}"/>
              </a:ext>
            </a:extLst>
          </p:cNvPr>
          <p:cNvSpPr>
            <a:spLocks noGrp="1"/>
          </p:cNvSpPr>
          <p:nvPr>
            <p:ph idx="1"/>
          </p:nvPr>
        </p:nvSpPr>
        <p:spPr>
          <a:xfrm>
            <a:off x="651188" y="1825625"/>
            <a:ext cx="10702612" cy="692107"/>
          </a:xfrm>
        </p:spPr>
        <p:txBody>
          <a:bodyPr/>
          <a:lstStyle/>
          <a:p>
            <a:pPr marL="0" indent="0">
              <a:buNone/>
            </a:pPr>
            <a:r>
              <a:rPr lang="en-US" dirty="0"/>
              <a:t>Q1. </a:t>
            </a:r>
            <a:r>
              <a:rPr lang="en-GB" dirty="0"/>
              <a:t>Nia has several barriers to engagement that could be affecting her diabetes management. Which of her barriers could be addressed by her healthcare professional?</a:t>
            </a:r>
            <a:endParaRPr lang="en-US" dirty="0"/>
          </a:p>
        </p:txBody>
      </p:sp>
      <p:sp>
        <p:nvSpPr>
          <p:cNvPr id="4" name="Speech Bubble: Rectangle 3">
            <a:extLst>
              <a:ext uri="{FF2B5EF4-FFF2-40B4-BE49-F238E27FC236}">
                <a16:creationId xmlns:a16="http://schemas.microsoft.com/office/drawing/2014/main" id="{38C225BD-7372-849A-C51F-5C74CBA6E848}"/>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As Nia’s healthcare professional, addressing caring responsibilities and financial constraints are beyond your reasonable expectations. Go back and try again.</a:t>
            </a:r>
          </a:p>
        </p:txBody>
      </p:sp>
      <p:sp>
        <p:nvSpPr>
          <p:cNvPr id="5" name="Speech Bubble: Rectangle 4">
            <a:extLst>
              <a:ext uri="{FF2B5EF4-FFF2-40B4-BE49-F238E27FC236}">
                <a16:creationId xmlns:a16="http://schemas.microsoft.com/office/drawing/2014/main" id="{F07547A5-0350-F6FF-FFEF-15847A59A739}"/>
              </a:ext>
            </a:extLst>
          </p:cNvPr>
          <p:cNvSpPr/>
          <p:nvPr/>
        </p:nvSpPr>
        <p:spPr>
          <a:xfrm>
            <a:off x="3454100" y="4441091"/>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correct. As Nia’s healthcare professional,  you have the power to address her lack of knowledge and apprehension over insulin therapy. Continue to the next question. </a:t>
            </a:r>
          </a:p>
        </p:txBody>
      </p:sp>
      <p:sp>
        <p:nvSpPr>
          <p:cNvPr id="6" name="Speech Bubble: Rectangle 5">
            <a:extLst>
              <a:ext uri="{FF2B5EF4-FFF2-40B4-BE49-F238E27FC236}">
                <a16:creationId xmlns:a16="http://schemas.microsoft.com/office/drawing/2014/main" id="{E0BFB768-BC96-6C2F-CF24-C9DA9D30ABF9}"/>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While you could address Nia’s reluctance to initiate insulin, you do not have power over her financial circumstances. Go back and try again.</a:t>
            </a:r>
          </a:p>
        </p:txBody>
      </p:sp>
      <p:sp>
        <p:nvSpPr>
          <p:cNvPr id="7" name="Speech Bubble: Rectangle 6">
            <a:extLst>
              <a:ext uri="{FF2B5EF4-FFF2-40B4-BE49-F238E27FC236}">
                <a16:creationId xmlns:a16="http://schemas.microsoft.com/office/drawing/2014/main" id="{89B74EF4-283D-1A43-C175-5CEFACBB4E46}"/>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While you could offer Nia education to address her fear of needles, you do not have control over her caring responsibilities. Go back and try again.</a:t>
            </a:r>
          </a:p>
        </p:txBody>
      </p:sp>
      <p:sp>
        <p:nvSpPr>
          <p:cNvPr id="9" name="TextBox 8">
            <a:extLst>
              <a:ext uri="{FF2B5EF4-FFF2-40B4-BE49-F238E27FC236}">
                <a16:creationId xmlns:a16="http://schemas.microsoft.com/office/drawing/2014/main" id="{C53CA45E-0DC8-363A-408A-878FA66A0731}"/>
              </a:ext>
            </a:extLst>
          </p:cNvPr>
          <p:cNvSpPr txBox="1"/>
          <p:nvPr/>
        </p:nvSpPr>
        <p:spPr>
          <a:xfrm>
            <a:off x="6257012" y="2575182"/>
            <a:ext cx="2371722" cy="968278"/>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Reluctance to initiate insulin therapy and financial constraints</a:t>
            </a:r>
          </a:p>
        </p:txBody>
      </p:sp>
      <p:sp>
        <p:nvSpPr>
          <p:cNvPr id="11" name="TextBox 10">
            <a:extLst>
              <a:ext uri="{FF2B5EF4-FFF2-40B4-BE49-F238E27FC236}">
                <a16:creationId xmlns:a16="http://schemas.microsoft.com/office/drawing/2014/main" id="{03F1FA40-DB8E-A6E8-B2A8-67CAFBA2786D}"/>
              </a:ext>
            </a:extLst>
          </p:cNvPr>
          <p:cNvSpPr txBox="1"/>
          <p:nvPr/>
        </p:nvSpPr>
        <p:spPr>
          <a:xfrm>
            <a:off x="9059921" y="2568919"/>
            <a:ext cx="2371722" cy="968278"/>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Fear of needles and caring for her grandchildren</a:t>
            </a:r>
          </a:p>
        </p:txBody>
      </p:sp>
      <p:sp>
        <p:nvSpPr>
          <p:cNvPr id="13" name="TextBox 12">
            <a:extLst>
              <a:ext uri="{FF2B5EF4-FFF2-40B4-BE49-F238E27FC236}">
                <a16:creationId xmlns:a16="http://schemas.microsoft.com/office/drawing/2014/main" id="{B49BE764-8FCC-A88C-5DFE-43797F79796D}"/>
              </a:ext>
            </a:extLst>
          </p:cNvPr>
          <p:cNvSpPr txBox="1"/>
          <p:nvPr/>
        </p:nvSpPr>
        <p:spPr>
          <a:xfrm>
            <a:off x="3454100" y="2575182"/>
            <a:ext cx="237172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70AD47"/>
                </a:solidFill>
                <a:effectLst/>
                <a:uLnTx/>
                <a:uFillTx/>
                <a:latin typeface="Calibri" panose="020F0502020204030204"/>
                <a:ea typeface="+mn-ea"/>
                <a:cs typeface="+mn-cs"/>
              </a:rPr>
              <a:t>Lack of knowledge of diabetes management and reluctance to initiate insulin therapy due to fear of needles.</a:t>
            </a:r>
          </a:p>
        </p:txBody>
      </p:sp>
      <p:sp>
        <p:nvSpPr>
          <p:cNvPr id="15" name="TextBox 14">
            <a:extLst>
              <a:ext uri="{FF2B5EF4-FFF2-40B4-BE49-F238E27FC236}">
                <a16:creationId xmlns:a16="http://schemas.microsoft.com/office/drawing/2014/main" id="{D705BA29-BB66-1E65-A878-E870360279DB}"/>
              </a:ext>
            </a:extLst>
          </p:cNvPr>
          <p:cNvSpPr txBox="1"/>
          <p:nvPr/>
        </p:nvSpPr>
        <p:spPr>
          <a:xfrm>
            <a:off x="651188" y="2568919"/>
            <a:ext cx="237172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solidFill>
                <a:effectLst/>
                <a:uLnTx/>
                <a:uFillTx/>
                <a:latin typeface="Calibri" panose="020F0502020204030204"/>
                <a:ea typeface="+mn-ea"/>
                <a:cs typeface="+mn-cs"/>
              </a:rPr>
              <a:t>Caring for her grandchildren and financial constraints.</a:t>
            </a:r>
          </a:p>
        </p:txBody>
      </p:sp>
    </p:spTree>
    <p:custDataLst>
      <p:tags r:id="rId1"/>
    </p:custDataLst>
    <p:extLst>
      <p:ext uri="{BB962C8B-B14F-4D97-AF65-F5344CB8AC3E}">
        <p14:creationId xmlns:p14="http://schemas.microsoft.com/office/powerpoint/2010/main" val="307090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F61A-1A9F-325C-48BD-8D1CC0A4D676}"/>
              </a:ext>
            </a:extLst>
          </p:cNvPr>
          <p:cNvSpPr>
            <a:spLocks noGrp="1"/>
          </p:cNvSpPr>
          <p:nvPr>
            <p:ph type="title"/>
          </p:nvPr>
        </p:nvSpPr>
        <p:spPr/>
        <p:txBody>
          <a:bodyPr/>
          <a:lstStyle/>
          <a:p>
            <a:r>
              <a:rPr lang="en-US" dirty="0"/>
              <a:t>Patient engagement continuum</a:t>
            </a:r>
          </a:p>
        </p:txBody>
      </p:sp>
      <p:sp>
        <p:nvSpPr>
          <p:cNvPr id="3" name="Content Placeholder 2">
            <a:extLst>
              <a:ext uri="{FF2B5EF4-FFF2-40B4-BE49-F238E27FC236}">
                <a16:creationId xmlns:a16="http://schemas.microsoft.com/office/drawing/2014/main" id="{8B7B8F8A-F951-43E8-E3A5-C29A70044905}"/>
              </a:ext>
            </a:extLst>
          </p:cNvPr>
          <p:cNvSpPr>
            <a:spLocks noGrp="1"/>
          </p:cNvSpPr>
          <p:nvPr>
            <p:ph idx="1"/>
          </p:nvPr>
        </p:nvSpPr>
        <p:spPr>
          <a:xfrm>
            <a:off x="651188" y="1825625"/>
            <a:ext cx="10702612" cy="879997"/>
          </a:xfrm>
        </p:spPr>
        <p:txBody>
          <a:bodyPr/>
          <a:lstStyle/>
          <a:p>
            <a:pPr marL="0" indent="0">
              <a:buNone/>
            </a:pPr>
            <a:r>
              <a:rPr lang="en-US" dirty="0"/>
              <a:t>Q2. </a:t>
            </a:r>
            <a:r>
              <a:rPr lang="en-GB" dirty="0"/>
              <a:t>Nia reports that she understands the significance of her diabetes but struggles to take the actions necessary for daily management. Which phase of the patient engagement continuum is Nia at currently and what is her primary need?</a:t>
            </a:r>
            <a:endParaRPr lang="en-US" dirty="0"/>
          </a:p>
        </p:txBody>
      </p:sp>
      <p:sp>
        <p:nvSpPr>
          <p:cNvPr id="4" name="Speech Bubble: Rectangle 3">
            <a:extLst>
              <a:ext uri="{FF2B5EF4-FFF2-40B4-BE49-F238E27FC236}">
                <a16:creationId xmlns:a16="http://schemas.microsoft.com/office/drawing/2014/main" id="{D27BCAAF-8DC6-6CC1-A3E9-9A8270445A3F}"/>
              </a:ext>
            </a:extLst>
          </p:cNvPr>
          <p:cNvSpPr/>
          <p:nvPr/>
        </p:nvSpPr>
        <p:spPr>
          <a:xfrm>
            <a:off x="651188" y="4441093"/>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a:t>
            </a:r>
            <a:r>
              <a:rPr kumimoji="0" lang="en-GB" sz="1300" b="0" i="0" u="none" strike="noStrike" kern="1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Nia has </a:t>
            </a: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accepted her diagnosis which means she is not in the blackout phase. Go back and try again.</a:t>
            </a:r>
          </a:p>
        </p:txBody>
      </p:sp>
      <p:sp>
        <p:nvSpPr>
          <p:cNvPr id="5" name="Speech Bubble: Rectangle 4">
            <a:extLst>
              <a:ext uri="{FF2B5EF4-FFF2-40B4-BE49-F238E27FC236}">
                <a16:creationId xmlns:a16="http://schemas.microsoft.com/office/drawing/2014/main" id="{35A10C5D-DAE2-9AE7-6FB8-7C3DF85EB5C0}"/>
              </a:ext>
            </a:extLst>
          </p:cNvPr>
          <p:cNvSpPr/>
          <p:nvPr/>
        </p:nvSpPr>
        <p:spPr>
          <a:xfrm>
            <a:off x="3454100" y="4441093"/>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correct. Nia has accepted her diagnosis but is not able to fully understand and process self-management strategies. Continue to the next question. </a:t>
            </a:r>
          </a:p>
        </p:txBody>
      </p:sp>
      <p:sp>
        <p:nvSpPr>
          <p:cNvPr id="6" name="Speech Bubble: Rectangle 5">
            <a:extLst>
              <a:ext uri="{FF2B5EF4-FFF2-40B4-BE49-F238E27FC236}">
                <a16:creationId xmlns:a16="http://schemas.microsoft.com/office/drawing/2014/main" id="{8E79D2EF-CD68-F16C-3B2C-6413AB0E4EA8}"/>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Nia needs education surrounding diabetes management before motivation will be effective at improving her engagement. Go back and try again.</a:t>
            </a:r>
          </a:p>
        </p:txBody>
      </p:sp>
      <p:sp>
        <p:nvSpPr>
          <p:cNvPr id="7" name="Speech Bubble: Rectangle 6">
            <a:extLst>
              <a:ext uri="{FF2B5EF4-FFF2-40B4-BE49-F238E27FC236}">
                <a16:creationId xmlns:a16="http://schemas.microsoft.com/office/drawing/2014/main" id="{7CC307C9-B1B2-8FD0-D116-197B7379EC81}"/>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Nia needs </a:t>
            </a:r>
            <a:r>
              <a:rPr kumimoji="0" lang="en-GB" sz="1300" b="0" i="0" u="none" strike="noStrike" kern="1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education surrounding </a:t>
            </a: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diabetes management before more tailored care is needed. Go back and try again.</a:t>
            </a:r>
          </a:p>
        </p:txBody>
      </p:sp>
      <p:sp>
        <p:nvSpPr>
          <p:cNvPr id="9" name="TextBox 8">
            <a:extLst>
              <a:ext uri="{FF2B5EF4-FFF2-40B4-BE49-F238E27FC236}">
                <a16:creationId xmlns:a16="http://schemas.microsoft.com/office/drawing/2014/main" id="{401AC2C4-EC5A-483F-12B5-5DBD3999C285}"/>
              </a:ext>
            </a:extLst>
          </p:cNvPr>
          <p:cNvSpPr txBox="1"/>
          <p:nvPr/>
        </p:nvSpPr>
        <p:spPr>
          <a:xfrm>
            <a:off x="651188" y="2810189"/>
            <a:ext cx="2366396"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4472C4"/>
                </a:solidFill>
                <a:effectLst/>
                <a:uLnTx/>
                <a:uFillTx/>
                <a:latin typeface="Calibri" panose="020F0502020204030204"/>
                <a:ea typeface="+mn-ea"/>
                <a:cs typeface="+mn-cs"/>
              </a:rPr>
              <a:t>Blackout. Primary need: emotional support to accept diagnosis</a:t>
            </a:r>
            <a:endPar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5803021-FFC1-DA26-0B4D-092A0B70F4A2}"/>
              </a:ext>
            </a:extLst>
          </p:cNvPr>
          <p:cNvSpPr txBox="1"/>
          <p:nvPr/>
        </p:nvSpPr>
        <p:spPr>
          <a:xfrm>
            <a:off x="6257012" y="2810189"/>
            <a:ext cx="2371725"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4472C4"/>
                </a:solidFill>
                <a:effectLst/>
                <a:uLnTx/>
                <a:uFillTx/>
                <a:latin typeface="Calibri" panose="020F0502020204030204"/>
                <a:ea typeface="+mn-ea"/>
                <a:cs typeface="+mn-cs"/>
              </a:rPr>
              <a:t>Adhesion. Primary need: empowerment and motivation</a:t>
            </a:r>
            <a:endPar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7A0E73B-98D7-0F07-094A-463DFEFC69A6}"/>
              </a:ext>
            </a:extLst>
          </p:cNvPr>
          <p:cNvSpPr txBox="1"/>
          <p:nvPr/>
        </p:nvSpPr>
        <p:spPr>
          <a:xfrm>
            <a:off x="9065253" y="2810189"/>
            <a:ext cx="2366393"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4472C4"/>
                </a:solidFill>
                <a:effectLst/>
                <a:uLnTx/>
                <a:uFillTx/>
                <a:latin typeface="Calibri" panose="020F0502020204030204"/>
                <a:ea typeface="+mn-ea"/>
                <a:cs typeface="+mn-cs"/>
              </a:rPr>
              <a:t>Eudaimonia. Primary need: tailored care to achieve personal targets </a:t>
            </a:r>
            <a:endPar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E0EAACE6-0A13-341D-D55D-0E82A5BD5FD3}"/>
              </a:ext>
            </a:extLst>
          </p:cNvPr>
          <p:cNvSpPr txBox="1"/>
          <p:nvPr/>
        </p:nvSpPr>
        <p:spPr>
          <a:xfrm>
            <a:off x="3454100" y="2810189"/>
            <a:ext cx="2366396"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0AD47"/>
                </a:solidFill>
                <a:effectLst/>
                <a:uLnTx/>
                <a:uFillTx/>
                <a:latin typeface="Calibri" panose="020F0502020204030204"/>
                <a:ea typeface="+mn-ea"/>
                <a:cs typeface="+mn-cs"/>
              </a:rPr>
              <a:t>Arousal. Primary need: education on management and treatment </a:t>
            </a:r>
            <a:endParaRPr kumimoji="0" lang="en-US" sz="1400" b="0" i="0" u="none" strike="noStrike" kern="1200" cap="none" spc="0" normalizeH="0" baseline="0" noProof="0" dirty="0">
              <a:ln>
                <a:noFill/>
              </a:ln>
              <a:solidFill>
                <a:srgbClr val="70AD47"/>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4171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80CFF-0308-B0E4-F280-9DFE4022B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9D068-10E5-4E81-792A-9D4144045017}"/>
              </a:ext>
            </a:extLst>
          </p:cNvPr>
          <p:cNvSpPr>
            <a:spLocks noGrp="1"/>
          </p:cNvSpPr>
          <p:nvPr>
            <p:ph type="title"/>
          </p:nvPr>
        </p:nvSpPr>
        <p:spPr/>
        <p:txBody>
          <a:bodyPr/>
          <a:lstStyle/>
          <a:p>
            <a:r>
              <a:rPr lang="en-US" dirty="0"/>
              <a:t>Addressing barriers to engagement – </a:t>
            </a:r>
            <a:br>
              <a:rPr lang="en-US" dirty="0"/>
            </a:br>
            <a:r>
              <a:rPr lang="en-US" dirty="0"/>
              <a:t>initiating insulin therapy </a:t>
            </a:r>
          </a:p>
        </p:txBody>
      </p:sp>
      <p:sp>
        <p:nvSpPr>
          <p:cNvPr id="3" name="Content Placeholder 2">
            <a:extLst>
              <a:ext uri="{FF2B5EF4-FFF2-40B4-BE49-F238E27FC236}">
                <a16:creationId xmlns:a16="http://schemas.microsoft.com/office/drawing/2014/main" id="{54708AB2-1EC7-86EB-11A1-9AA6E3C2AFF3}"/>
              </a:ext>
            </a:extLst>
          </p:cNvPr>
          <p:cNvSpPr>
            <a:spLocks noGrp="1"/>
          </p:cNvSpPr>
          <p:nvPr>
            <p:ph idx="1"/>
          </p:nvPr>
        </p:nvSpPr>
        <p:spPr>
          <a:xfrm>
            <a:off x="536376" y="1707756"/>
            <a:ext cx="10702612" cy="646331"/>
          </a:xfrm>
        </p:spPr>
        <p:txBody>
          <a:bodyPr>
            <a:normAutofit fontScale="85000" lnSpcReduction="10000"/>
          </a:bodyPr>
          <a:lstStyle/>
          <a:p>
            <a:pPr marL="0" indent="0">
              <a:buNone/>
            </a:pPr>
            <a:r>
              <a:rPr lang="en-US" dirty="0"/>
              <a:t>Q3. </a:t>
            </a:r>
            <a:r>
              <a:rPr lang="en-GB" dirty="0"/>
              <a:t>Nia is not meeting her glycaemic target despite dual therapy. This means she could be eligible for insulin therapy; however, she is very reluctant to start treatment with insulin and reports being afraid of needles. How could you address this?</a:t>
            </a:r>
            <a:endParaRPr lang="en-US" strike="sngStrike" dirty="0"/>
          </a:p>
        </p:txBody>
      </p:sp>
      <p:sp>
        <p:nvSpPr>
          <p:cNvPr id="4" name="Speech Bubble: Rectangle 3">
            <a:extLst>
              <a:ext uri="{FF2B5EF4-FFF2-40B4-BE49-F238E27FC236}">
                <a16:creationId xmlns:a16="http://schemas.microsoft.com/office/drawing/2014/main" id="{C94B89E9-A3BB-7684-DA1E-F4CE920E24EE}"/>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Type 2 diabetes is a progressive disease, and many people eventually need insulin to manage their blood glucose levels. Go back and try again.</a:t>
            </a:r>
          </a:p>
        </p:txBody>
      </p:sp>
      <p:sp>
        <p:nvSpPr>
          <p:cNvPr id="5" name="Speech Bubble: Rectangle 4">
            <a:extLst>
              <a:ext uri="{FF2B5EF4-FFF2-40B4-BE49-F238E27FC236}">
                <a16:creationId xmlns:a16="http://schemas.microsoft.com/office/drawing/2014/main" id="{A2CE530A-42E9-B04E-DB27-CD0D5CEB0DEC}"/>
              </a:ext>
            </a:extLst>
          </p:cNvPr>
          <p:cNvSpPr/>
          <p:nvPr/>
        </p:nvSpPr>
        <p:spPr>
          <a:xfrm>
            <a:off x="4395682" y="4441091"/>
            <a:ext cx="2903116"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This is correct. Education to address Nia’s apprehensions and discussion of the benefits of insulin treatment may allow Nia to feel comfortable with this option. Modern insulin needles do not look or feel like the needles most patients will be familiar with. Understanding the benefits of insulin treatment may reinforce the importance of overcoming these fears; however, individual preferences should always be considered in a shared decision-making approach. Continue to the next question. </a:t>
            </a:r>
          </a:p>
        </p:txBody>
      </p:sp>
      <p:sp>
        <p:nvSpPr>
          <p:cNvPr id="6" name="Speech Bubble: Rectangle 5">
            <a:extLst>
              <a:ext uri="{FF2B5EF4-FFF2-40B4-BE49-F238E27FC236}">
                <a16:creationId xmlns:a16="http://schemas.microsoft.com/office/drawing/2014/main" id="{3CD1BFFC-1924-EFBD-C13A-39F68C9ADB8B}"/>
              </a:ext>
            </a:extLst>
          </p:cNvPr>
          <p:cNvSpPr/>
          <p:nvPr/>
        </p:nvSpPr>
        <p:spPr>
          <a:xfrm>
            <a:off x="8508140"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Reluctance to initiate insulin should be addressed with education rather than assuming Nia will get over her fears. Go back and try again.</a:t>
            </a:r>
          </a:p>
        </p:txBody>
      </p:sp>
      <p:sp>
        <p:nvSpPr>
          <p:cNvPr id="9" name="TextBox 8">
            <a:extLst>
              <a:ext uri="{FF2B5EF4-FFF2-40B4-BE49-F238E27FC236}">
                <a16:creationId xmlns:a16="http://schemas.microsoft.com/office/drawing/2014/main" id="{46AA1E3A-B7A7-E65B-EC82-146B64E96201}"/>
              </a:ext>
            </a:extLst>
          </p:cNvPr>
          <p:cNvSpPr txBox="1"/>
          <p:nvPr/>
        </p:nvSpPr>
        <p:spPr>
          <a:xfrm>
            <a:off x="651188" y="2821434"/>
            <a:ext cx="2830093" cy="1397947"/>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00" cap="none" spc="0" normalizeH="0" baseline="0" noProof="0" dirty="0">
                <a:ln>
                  <a:noFill/>
                </a:ln>
                <a:solidFill>
                  <a:schemeClr val="accent1"/>
                </a:solidFill>
                <a:effectLst/>
                <a:uLnTx/>
                <a:uFillTx/>
                <a:latin typeface="Calibri" panose="020F0502020204030204" pitchFamily="34" charset="0"/>
                <a:ea typeface="Calibri" panose="020F0502020204030204" pitchFamily="34" charset="0"/>
                <a:cs typeface="Times New Roman" panose="02020603050405020304" pitchFamily="18" charset="0"/>
              </a:rPr>
              <a:t>Tell Nia that she won’t need insulin if she makes lifestyle changes and that she should use this as an incentive to stick to her diet and exercise plan.</a:t>
            </a:r>
          </a:p>
        </p:txBody>
      </p:sp>
      <p:sp>
        <p:nvSpPr>
          <p:cNvPr id="11" name="TextBox 10">
            <a:extLst>
              <a:ext uri="{FF2B5EF4-FFF2-40B4-BE49-F238E27FC236}">
                <a16:creationId xmlns:a16="http://schemas.microsoft.com/office/drawing/2014/main" id="{47873CBF-7546-0F21-B88C-DBED7963812A}"/>
              </a:ext>
            </a:extLst>
          </p:cNvPr>
          <p:cNvSpPr txBox="1"/>
          <p:nvPr/>
        </p:nvSpPr>
        <p:spPr>
          <a:xfrm>
            <a:off x="4312524" y="2821434"/>
            <a:ext cx="3096985" cy="1234697"/>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400" b="0" i="0" u="none" strike="noStrike" kern="100" cap="none" spc="0" normalizeH="0" baseline="0" noProof="0" dirty="0">
                <a:ln>
                  <a:noFill/>
                </a:ln>
                <a:solidFill>
                  <a:schemeClr val="accent6"/>
                </a:solidFill>
                <a:effectLst/>
                <a:uLnTx/>
                <a:uFillTx/>
                <a:latin typeface="Calibri" panose="020F0502020204030204" pitchFamily="34" charset="0"/>
                <a:ea typeface="Calibri" panose="020F0502020204030204" pitchFamily="34" charset="0"/>
                <a:cs typeface="Times New Roman" panose="02020603050405020304" pitchFamily="18" charset="0"/>
              </a:rPr>
              <a:t>Offer a demonstration of subcutaneous insulin needles which are very short and fine and not associated with significant pain. Discuss the benefits of insulin of glycaemic management. </a:t>
            </a:r>
          </a:p>
        </p:txBody>
      </p:sp>
      <p:sp>
        <p:nvSpPr>
          <p:cNvPr id="13" name="TextBox 12">
            <a:extLst>
              <a:ext uri="{FF2B5EF4-FFF2-40B4-BE49-F238E27FC236}">
                <a16:creationId xmlns:a16="http://schemas.microsoft.com/office/drawing/2014/main" id="{1FC04472-9268-3581-9B61-5842AA5CE8CE}"/>
              </a:ext>
            </a:extLst>
          </p:cNvPr>
          <p:cNvSpPr txBox="1"/>
          <p:nvPr/>
        </p:nvSpPr>
        <p:spPr>
          <a:xfrm>
            <a:off x="8508140" y="2821434"/>
            <a:ext cx="2895207" cy="1134478"/>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00" cap="none" spc="0" normalizeH="0" baseline="0" noProof="0" dirty="0">
                <a:ln>
                  <a:noFill/>
                </a:ln>
                <a:solidFill>
                  <a:schemeClr val="accent1"/>
                </a:solidFill>
                <a:effectLst/>
                <a:uLnTx/>
                <a:uFillTx/>
                <a:latin typeface="Calibri" panose="020F0502020204030204" pitchFamily="34" charset="0"/>
                <a:ea typeface="Calibri" panose="020F0502020204030204" pitchFamily="34" charset="0"/>
                <a:cs typeface="Times New Roman" panose="02020603050405020304" pitchFamily="18" charset="0"/>
              </a:rPr>
              <a:t>Recommend that her doctor prescribes insulin immediately, Nia will get over her fear of needles with time</a:t>
            </a:r>
          </a:p>
        </p:txBody>
      </p:sp>
    </p:spTree>
    <p:custDataLst>
      <p:tags r:id="rId1"/>
    </p:custDataLst>
    <p:extLst>
      <p:ext uri="{BB962C8B-B14F-4D97-AF65-F5344CB8AC3E}">
        <p14:creationId xmlns:p14="http://schemas.microsoft.com/office/powerpoint/2010/main" val="152953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70A-CC4D-E2C4-3DAA-A0D009975546}"/>
              </a:ext>
            </a:extLst>
          </p:cNvPr>
          <p:cNvSpPr>
            <a:spLocks noGrp="1"/>
          </p:cNvSpPr>
          <p:nvPr>
            <p:ph type="title"/>
          </p:nvPr>
        </p:nvSpPr>
        <p:spPr/>
        <p:txBody>
          <a:bodyPr/>
          <a:lstStyle/>
          <a:p>
            <a:r>
              <a:rPr lang="en-US" dirty="0"/>
              <a:t>Psychological wellness </a:t>
            </a:r>
          </a:p>
        </p:txBody>
      </p:sp>
      <p:sp>
        <p:nvSpPr>
          <p:cNvPr id="3" name="Content Placeholder 2">
            <a:extLst>
              <a:ext uri="{FF2B5EF4-FFF2-40B4-BE49-F238E27FC236}">
                <a16:creationId xmlns:a16="http://schemas.microsoft.com/office/drawing/2014/main" id="{C882EE7D-E83C-7DF5-E5E5-32F2538EE637}"/>
              </a:ext>
            </a:extLst>
          </p:cNvPr>
          <p:cNvSpPr>
            <a:spLocks noGrp="1"/>
          </p:cNvSpPr>
          <p:nvPr>
            <p:ph idx="1"/>
          </p:nvPr>
        </p:nvSpPr>
        <p:spPr>
          <a:xfrm>
            <a:off x="651188" y="1825625"/>
            <a:ext cx="10824229" cy="880080"/>
          </a:xfrm>
        </p:spPr>
        <p:txBody>
          <a:bodyPr/>
          <a:lstStyle/>
          <a:p>
            <a:pPr marL="0" indent="0">
              <a:buNone/>
            </a:pPr>
            <a:r>
              <a:rPr lang="en-US" dirty="0"/>
              <a:t>Q4. </a:t>
            </a:r>
            <a:r>
              <a:rPr lang="en-GB" sz="1800" dirty="0">
                <a:effectLst/>
                <a:latin typeface="Calibri" panose="020F0502020204030204" pitchFamily="34" charset="0"/>
                <a:ea typeface="Calibri" panose="020F0502020204030204" pitchFamily="34" charset="0"/>
                <a:cs typeface="Times New Roman" panose="02020603050405020304" pitchFamily="18" charset="0"/>
              </a:rPr>
              <a:t>Nia reports feeling isolated due to diabetes and feels that no-one she knows understands her problems. How would you address this?</a:t>
            </a:r>
            <a:endParaRPr lang="en-US" dirty="0"/>
          </a:p>
        </p:txBody>
      </p:sp>
      <p:sp>
        <p:nvSpPr>
          <p:cNvPr id="4" name="Speech Bubble: Rectangle 3">
            <a:extLst>
              <a:ext uri="{FF2B5EF4-FFF2-40B4-BE49-F238E27FC236}">
                <a16:creationId xmlns:a16="http://schemas.microsoft.com/office/drawing/2014/main" id="{ECF4D9AF-4DF8-CFAC-70C3-01861D9543CD}"/>
              </a:ext>
            </a:extLst>
          </p:cNvPr>
          <p:cNvSpPr/>
          <p:nvPr/>
        </p:nvSpPr>
        <p:spPr>
          <a:xfrm>
            <a:off x="651188" y="4441096"/>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Nia should be screened for diabetes distress and/or depression to establish whether referral to psychological treatment is needed at this time. Go back and try again.</a:t>
            </a:r>
          </a:p>
        </p:txBody>
      </p:sp>
      <p:sp>
        <p:nvSpPr>
          <p:cNvPr id="5" name="Speech Bubble: Rectangle 4">
            <a:extLst>
              <a:ext uri="{FF2B5EF4-FFF2-40B4-BE49-F238E27FC236}">
                <a16:creationId xmlns:a16="http://schemas.microsoft.com/office/drawing/2014/main" id="{E842FD50-8F35-5E1D-EE1D-14F1D08F49DF}"/>
              </a:ext>
            </a:extLst>
          </p:cNvPr>
          <p:cNvSpPr/>
          <p:nvPr/>
        </p:nvSpPr>
        <p:spPr>
          <a:xfrm>
            <a:off x="3454100" y="4441091"/>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correct. Where possible, people with diabetes should be routinely screened for diabetes distress, especially when presenting with potential symptoms. Peer support could be a great option for Nia, helping her to make connections with other people with similar circumstances. Continue to the next question. </a:t>
            </a:r>
          </a:p>
        </p:txBody>
      </p:sp>
      <p:sp>
        <p:nvSpPr>
          <p:cNvPr id="6" name="Speech Bubble: Rectangle 5">
            <a:extLst>
              <a:ext uri="{FF2B5EF4-FFF2-40B4-BE49-F238E27FC236}">
                <a16:creationId xmlns:a16="http://schemas.microsoft.com/office/drawing/2014/main" id="{01CEE509-8FF8-B27A-295C-C2280DBA43DA}"/>
              </a:ext>
            </a:extLst>
          </p:cNvPr>
          <p:cNvSpPr/>
          <p:nvPr/>
        </p:nvSpPr>
        <p:spPr>
          <a:xfrm>
            <a:off x="6257012" y="4441088"/>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Many people with diabetes may feel alone but they should be supported to maintain psychological wellness. Go back and try again.</a:t>
            </a:r>
          </a:p>
        </p:txBody>
      </p:sp>
      <p:sp>
        <p:nvSpPr>
          <p:cNvPr id="7" name="Speech Bubble: Rectangle 6">
            <a:extLst>
              <a:ext uri="{FF2B5EF4-FFF2-40B4-BE49-F238E27FC236}">
                <a16:creationId xmlns:a16="http://schemas.microsoft.com/office/drawing/2014/main" id="{3D4D7F55-C23C-EEF0-CA92-DE399D34AA19}"/>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not the correct answer. Although family support is important, there is more that you can do to support Nia as her healthcare professional. Go back and try again.</a:t>
            </a:r>
          </a:p>
        </p:txBody>
      </p:sp>
      <p:sp>
        <p:nvSpPr>
          <p:cNvPr id="9" name="TextBox 8">
            <a:extLst>
              <a:ext uri="{FF2B5EF4-FFF2-40B4-BE49-F238E27FC236}">
                <a16:creationId xmlns:a16="http://schemas.microsoft.com/office/drawing/2014/main" id="{43664176-38B6-BBD2-4F9D-5B6A4CE740C2}"/>
              </a:ext>
            </a:extLst>
          </p:cNvPr>
          <p:cNvSpPr txBox="1"/>
          <p:nvPr/>
        </p:nvSpPr>
        <p:spPr>
          <a:xfrm>
            <a:off x="534409" y="2629440"/>
            <a:ext cx="2488504" cy="607539"/>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Refer Nia for psychological treatment</a:t>
            </a:r>
          </a:p>
        </p:txBody>
      </p:sp>
      <p:sp>
        <p:nvSpPr>
          <p:cNvPr id="11" name="TextBox 10">
            <a:extLst>
              <a:ext uri="{FF2B5EF4-FFF2-40B4-BE49-F238E27FC236}">
                <a16:creationId xmlns:a16="http://schemas.microsoft.com/office/drawing/2014/main" id="{C4E5DB9D-0B59-E522-0C40-611C04AF9707}"/>
              </a:ext>
            </a:extLst>
          </p:cNvPr>
          <p:cNvSpPr txBox="1"/>
          <p:nvPr/>
        </p:nvSpPr>
        <p:spPr>
          <a:xfrm>
            <a:off x="3454100" y="2614246"/>
            <a:ext cx="2371725" cy="871008"/>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00" cap="none" spc="0" normalizeH="0" baseline="0" noProof="0" dirty="0">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Screen Nia for diabetes distress and recommend local peer support</a:t>
            </a:r>
          </a:p>
        </p:txBody>
      </p:sp>
      <p:sp>
        <p:nvSpPr>
          <p:cNvPr id="13" name="TextBox 12">
            <a:extLst>
              <a:ext uri="{FF2B5EF4-FFF2-40B4-BE49-F238E27FC236}">
                <a16:creationId xmlns:a16="http://schemas.microsoft.com/office/drawing/2014/main" id="{6BDDE5EC-4242-FB4B-F64B-A59459B9E3A4}"/>
              </a:ext>
            </a:extLst>
          </p:cNvPr>
          <p:cNvSpPr txBox="1"/>
          <p:nvPr/>
        </p:nvSpPr>
        <p:spPr>
          <a:xfrm>
            <a:off x="6257012" y="2614246"/>
            <a:ext cx="2444455" cy="871008"/>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Tell Nia </a:t>
            </a:r>
            <a:r>
              <a:rPr kumimoji="0" lang="en-GB" sz="1600" b="0" i="0" u="none" strike="noStrike" kern="100" cap="none" spc="0" normalizeH="0" baseline="0" noProof="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that this is </a:t>
            </a:r>
            <a:r>
              <a:rPr kumimoji="0" lang="en-GB" sz="16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normal for many people living with diabetes</a:t>
            </a:r>
          </a:p>
        </p:txBody>
      </p:sp>
      <p:sp>
        <p:nvSpPr>
          <p:cNvPr id="15" name="TextBox 14">
            <a:extLst>
              <a:ext uri="{FF2B5EF4-FFF2-40B4-BE49-F238E27FC236}">
                <a16:creationId xmlns:a16="http://schemas.microsoft.com/office/drawing/2014/main" id="{5F1A0A62-E98B-43E2-DD18-989AB982E7E0}"/>
              </a:ext>
            </a:extLst>
          </p:cNvPr>
          <p:cNvSpPr txBox="1"/>
          <p:nvPr/>
        </p:nvSpPr>
        <p:spPr>
          <a:xfrm>
            <a:off x="9030962" y="2614246"/>
            <a:ext cx="2444455" cy="871008"/>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Ask Nia to talk to her friends and family about her feelings</a:t>
            </a:r>
          </a:p>
        </p:txBody>
      </p:sp>
    </p:spTree>
    <p:extLst>
      <p:ext uri="{BB962C8B-B14F-4D97-AF65-F5344CB8AC3E}">
        <p14:creationId xmlns:p14="http://schemas.microsoft.com/office/powerpoint/2010/main" val="31504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84CD-4401-3B5A-1EAC-1AF9D22187E3}"/>
              </a:ext>
            </a:extLst>
          </p:cNvPr>
          <p:cNvSpPr>
            <a:spLocks noGrp="1"/>
          </p:cNvSpPr>
          <p:nvPr>
            <p:ph type="title"/>
          </p:nvPr>
        </p:nvSpPr>
        <p:spPr/>
        <p:txBody>
          <a:bodyPr/>
          <a:lstStyle/>
          <a:p>
            <a:r>
              <a:rPr lang="en-US" dirty="0"/>
              <a:t>Addressing barriers to engagement – family environments</a:t>
            </a:r>
          </a:p>
        </p:txBody>
      </p:sp>
      <p:sp>
        <p:nvSpPr>
          <p:cNvPr id="3" name="Content Placeholder 2">
            <a:extLst>
              <a:ext uri="{FF2B5EF4-FFF2-40B4-BE49-F238E27FC236}">
                <a16:creationId xmlns:a16="http://schemas.microsoft.com/office/drawing/2014/main" id="{C5546BAB-D90B-18E8-E716-EC06CADF3B84}"/>
              </a:ext>
            </a:extLst>
          </p:cNvPr>
          <p:cNvSpPr>
            <a:spLocks noGrp="1"/>
          </p:cNvSpPr>
          <p:nvPr>
            <p:ph idx="1"/>
          </p:nvPr>
        </p:nvSpPr>
        <p:spPr>
          <a:xfrm>
            <a:off x="677188" y="1809751"/>
            <a:ext cx="10754457" cy="665068"/>
          </a:xfrm>
        </p:spPr>
        <p:txBody>
          <a:bodyPr>
            <a:normAutofit fontScale="92500" lnSpcReduction="20000"/>
          </a:bodyPr>
          <a:lstStyle/>
          <a:p>
            <a:pPr marL="0" indent="0">
              <a:buNone/>
            </a:pPr>
            <a:r>
              <a:rPr lang="en-US" dirty="0"/>
              <a:t>Q5. Nia reports that her family are not supportive of the lifestyle interventions she has been recommended as part of her diabetes management. She mentions that they bring around treats frequently, do not understand diabetes and often tell her she does not need to take her medication. What steps would you take to address this?</a:t>
            </a:r>
          </a:p>
          <a:p>
            <a:endParaRPr lang="en-US" dirty="0"/>
          </a:p>
        </p:txBody>
      </p:sp>
      <p:sp>
        <p:nvSpPr>
          <p:cNvPr id="4" name="Speech Bubble: Rectangle 3">
            <a:extLst>
              <a:ext uri="{FF2B5EF4-FFF2-40B4-BE49-F238E27FC236}">
                <a16:creationId xmlns:a16="http://schemas.microsoft.com/office/drawing/2014/main" id="{1AC723CC-3ED1-BBB8-45F5-5040719E048F}"/>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not the correct answer. Nia may not feel confident enough with her diabetes knowledge at this time to explain diabetes management to her family. Nia should be supported in engaging her family in diabetes management.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5" name="Speech Bubble: Rectangle 4">
            <a:extLst>
              <a:ext uri="{FF2B5EF4-FFF2-40B4-BE49-F238E27FC236}">
                <a16:creationId xmlns:a16="http://schemas.microsoft.com/office/drawing/2014/main" id="{D1414A80-48BB-38A1-6A6F-AB32B7361F4C}"/>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not the correct answer. Although Nia should work on maintaining lifestyle interventions independently of her family, this is often very challenging. Taking a more supportive role is likely to result in better long-term outcomes for Nia. Go back and try again. </a:t>
            </a:r>
          </a:p>
        </p:txBody>
      </p:sp>
      <p:sp>
        <p:nvSpPr>
          <p:cNvPr id="6" name="Speech Bubble: Rectangle 5">
            <a:extLst>
              <a:ext uri="{FF2B5EF4-FFF2-40B4-BE49-F238E27FC236}">
                <a16:creationId xmlns:a16="http://schemas.microsoft.com/office/drawing/2014/main" id="{81A285E6-CF35-E2A2-26DB-FF15B53CC0D6}"/>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not the correct answer. This could be a good option to support Nia with involving her family in diabetes management. However, more support may be necessary. Go back and try again. </a:t>
            </a:r>
          </a:p>
        </p:txBody>
      </p:sp>
      <p:sp>
        <p:nvSpPr>
          <p:cNvPr id="7" name="Speech Bubble: Rectangle 6">
            <a:extLst>
              <a:ext uri="{FF2B5EF4-FFF2-40B4-BE49-F238E27FC236}">
                <a16:creationId xmlns:a16="http://schemas.microsoft.com/office/drawing/2014/main" id="{100885A7-6DF4-D3BB-1AD8-FC1D777C5E2B}"/>
              </a:ext>
            </a:extLst>
          </p:cNvPr>
          <p:cNvSpPr/>
          <p:nvPr/>
        </p:nvSpPr>
        <p:spPr>
          <a:xfrm>
            <a:off x="9059921" y="4441088"/>
            <a:ext cx="2371725" cy="2137510"/>
          </a:xfrm>
          <a:prstGeom prst="wedgeRectCallout">
            <a:avLst>
              <a:gd name="adj1" fmla="val 20316"/>
              <a:gd name="adj2" fmla="val -645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correct. Evidence suggests that family-oriented diabetes education helps people with diabetes maintain lifestyle changes and achieve glycaemic goals.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Please continue.</a:t>
            </a:r>
            <a:endPar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2A12762-A932-A696-3859-12CF57C6A975}"/>
              </a:ext>
            </a:extLst>
          </p:cNvPr>
          <p:cNvSpPr txBox="1"/>
          <p:nvPr/>
        </p:nvSpPr>
        <p:spPr>
          <a:xfrm>
            <a:off x="579909" y="2621123"/>
            <a:ext cx="2685122" cy="871008"/>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Discuss with Nia the importance of explaining diabetes to her family </a:t>
            </a:r>
          </a:p>
        </p:txBody>
      </p:sp>
      <p:sp>
        <p:nvSpPr>
          <p:cNvPr id="12" name="TextBox 11">
            <a:extLst>
              <a:ext uri="{FF2B5EF4-FFF2-40B4-BE49-F238E27FC236}">
                <a16:creationId xmlns:a16="http://schemas.microsoft.com/office/drawing/2014/main" id="{F289506A-FA7B-4BF1-3F27-9D6F56865B21}"/>
              </a:ext>
            </a:extLst>
          </p:cNvPr>
          <p:cNvSpPr txBox="1"/>
          <p:nvPr/>
        </p:nvSpPr>
        <p:spPr>
          <a:xfrm>
            <a:off x="6257012" y="2621123"/>
            <a:ext cx="2371725" cy="1661417"/>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Provide resources for Nia to share with her family about type 2 diabetes and </a:t>
            </a:r>
            <a:r>
              <a:rPr kumimoji="0" lang="en-GB" sz="1600" b="0" i="0" u="none" strike="noStrike" kern="100" cap="none" spc="0" normalizeH="0" baseline="0" noProof="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its treatment, </a:t>
            </a:r>
            <a:r>
              <a:rPr kumimoji="0" lang="en-GB" sz="16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including the importance of lifestyle interventions</a:t>
            </a:r>
          </a:p>
        </p:txBody>
      </p:sp>
      <p:sp>
        <p:nvSpPr>
          <p:cNvPr id="14" name="TextBox 13">
            <a:extLst>
              <a:ext uri="{FF2B5EF4-FFF2-40B4-BE49-F238E27FC236}">
                <a16:creationId xmlns:a16="http://schemas.microsoft.com/office/drawing/2014/main" id="{9E960003-55E8-20C0-67B9-035F0842F26F}"/>
              </a:ext>
            </a:extLst>
          </p:cNvPr>
          <p:cNvSpPr txBox="1"/>
          <p:nvPr/>
        </p:nvSpPr>
        <p:spPr>
          <a:xfrm>
            <a:off x="3452043" y="2621123"/>
            <a:ext cx="2469705" cy="1397947"/>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Discuss with Nia how she must maintain her recommended lifestyle modifications regardless of her family’s behaviour</a:t>
            </a:r>
          </a:p>
        </p:txBody>
      </p:sp>
      <p:sp>
        <p:nvSpPr>
          <p:cNvPr id="16" name="TextBox 15">
            <a:extLst>
              <a:ext uri="{FF2B5EF4-FFF2-40B4-BE49-F238E27FC236}">
                <a16:creationId xmlns:a16="http://schemas.microsoft.com/office/drawing/2014/main" id="{D2174157-3933-39E8-42A5-1661CB84B1C9}"/>
              </a:ext>
            </a:extLst>
          </p:cNvPr>
          <p:cNvSpPr txBox="1"/>
          <p:nvPr/>
        </p:nvSpPr>
        <p:spPr>
          <a:xfrm>
            <a:off x="8932665" y="2621123"/>
            <a:ext cx="2501828" cy="1134478"/>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00" cap="none" spc="0" normalizeH="0" baseline="0" noProof="0" dirty="0">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Offer Nia and her family the opportunity to take part in a family diabetes education programme</a:t>
            </a:r>
          </a:p>
        </p:txBody>
      </p:sp>
    </p:spTree>
    <p:custDataLst>
      <p:tags r:id="rId1"/>
    </p:custDataLst>
    <p:extLst>
      <p:ext uri="{BB962C8B-B14F-4D97-AF65-F5344CB8AC3E}">
        <p14:creationId xmlns:p14="http://schemas.microsoft.com/office/powerpoint/2010/main" val="2662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765303" y="1526379"/>
            <a:ext cx="6185452" cy="4351338"/>
          </a:xfrm>
        </p:spPr>
        <p:txBody>
          <a:bodyPr>
            <a:noAutofit/>
          </a:bodyPr>
          <a:lstStyle/>
          <a:p>
            <a:r>
              <a:rPr lang="en-US" sz="1500" dirty="0"/>
              <a:t>Nia returns for her 3-month follow-up.</a:t>
            </a:r>
          </a:p>
          <a:p>
            <a:r>
              <a:rPr lang="en-US" sz="1500" dirty="0"/>
              <a:t>She attended a family-oriented diabetes education </a:t>
            </a:r>
            <a:r>
              <a:rPr lang="en-US" sz="1500" dirty="0" err="1"/>
              <a:t>programme</a:t>
            </a:r>
            <a:r>
              <a:rPr lang="en-US" sz="1500" dirty="0"/>
              <a:t> with the aim of improving her confidence with implementing lifestyle interventions and exploring the benefits of insulin therapy.</a:t>
            </a:r>
          </a:p>
          <a:p>
            <a:r>
              <a:rPr lang="en-US" sz="1500" dirty="0"/>
              <a:t>Since the family-oriented education, Nia’s husband is more supportive of her lifestyle interventions. Together they are cooking healthier meals with a greater focus on vegetables. They now go for walks daily. </a:t>
            </a:r>
          </a:p>
          <a:p>
            <a:r>
              <a:rPr lang="en-US" sz="1500" dirty="0"/>
              <a:t>The education </a:t>
            </a:r>
            <a:r>
              <a:rPr lang="en-US" sz="1500" dirty="0" err="1"/>
              <a:t>programme</a:t>
            </a:r>
            <a:r>
              <a:rPr lang="en-US" sz="1500" dirty="0"/>
              <a:t> helped Nia feel open to insulin therapy, which she has now started.</a:t>
            </a:r>
            <a:endParaRPr lang="en-US" sz="1500" strike="sngStrike" dirty="0"/>
          </a:p>
          <a:p>
            <a:r>
              <a:rPr lang="en-US" sz="1500" dirty="0"/>
              <a:t>She has been regularly attending her local peer support group and chats with other people with diabetes on an online forum. She reports feeling less isolated and more positive about diabetes management. </a:t>
            </a:r>
          </a:p>
          <a:p>
            <a:pPr marL="0" indent="0">
              <a:buNone/>
            </a:pPr>
            <a:endParaRPr lang="en-US" sz="1500" dirty="0"/>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625620" rtl="0" eaLnBrk="1" fontAlgn="auto" latinLnBrk="0" hangingPunct="1">
              <a:lnSpc>
                <a:spcPct val="100000"/>
              </a:lnSpc>
              <a:spcBef>
                <a:spcPts val="1600"/>
              </a:spcBef>
              <a:spcAft>
                <a:spcPts val="0"/>
              </a:spcAft>
              <a:buClr>
                <a:srgbClr val="662483"/>
              </a:buClr>
              <a:buSzTx/>
              <a:buFont typeface="Arial" panose="020B0604020202020204" pitchFamily="34" charset="0"/>
              <a:buNone/>
              <a:tabLst>
                <a:tab pos="3657646" algn="l"/>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Clinical chemistry</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FPG: 7.8 mmol/l (140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HbA1c: 7.7% (61 mmol/mol)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LDL-cholesterol: 2.6 mmol/l (101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HDL-cholesterol: 1.8 mmol/l (70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Triglycerides: 1.7 mmol/l (151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BP: 136/78 mmHg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Waist circumference: 91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Height: 164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Weight: 84 kg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BMI: 31.2 kg/m</a:t>
            </a:r>
            <a:r>
              <a:rPr kumimoji="0" lang="en-GB" sz="1800" b="0" i="0" u="none" strike="noStrike" kern="1200" cap="none" spc="0" normalizeH="0" baseline="30000" noProof="0" dirty="0">
                <a:ln>
                  <a:noFill/>
                </a:ln>
                <a:solidFill>
                  <a:srgbClr val="000000"/>
                </a:solidFill>
                <a:effectLst/>
                <a:uLnTx/>
                <a:uFillTx/>
                <a:latin typeface="Calibri"/>
                <a:ea typeface="+mn-ea"/>
                <a:cs typeface="+mn-cs"/>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838200" y="4880113"/>
            <a:ext cx="5658853" cy="1875833"/>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34" rtl="0" eaLnBrk="1" fontAlgn="auto" latinLnBrk="0" hangingPunct="1">
              <a:lnSpc>
                <a:spcPct val="100000"/>
              </a:lnSpc>
              <a:spcBef>
                <a:spcPts val="1200"/>
              </a:spcBef>
              <a:spcAft>
                <a:spcPts val="0"/>
              </a:spcAft>
              <a:buClr>
                <a:srgbClr val="662483"/>
              </a:buClr>
              <a:buSzTx/>
              <a:buFontTx/>
              <a:buNone/>
              <a:tabLst/>
              <a:defRPr/>
            </a:pPr>
            <a:r>
              <a:rPr kumimoji="0" lang="en-GB" sz="1400" b="1" i="0" u="none" strike="noStrike" kern="1200" cap="none" spc="0" normalizeH="0" baseline="0" noProof="0" dirty="0">
                <a:ln>
                  <a:noFill/>
                </a:ln>
                <a:solidFill>
                  <a:srgbClr val="000000"/>
                </a:solidFill>
                <a:effectLst/>
                <a:uLnTx/>
                <a:uFillTx/>
                <a:latin typeface="Calibri"/>
                <a:ea typeface="+mn-ea"/>
                <a:cs typeface="+mn-cs"/>
              </a:rPr>
              <a:t>Current medication and targets </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Calibri"/>
                <a:ea typeface="+mn-ea"/>
                <a:cs typeface="+mn-cs"/>
              </a:rPr>
              <a:t>Metformin 2,000 </a:t>
            </a:r>
            <a:r>
              <a:rPr kumimoji="0" lang="en-US" sz="1400" b="0" i="0" u="none" strike="noStrike" kern="1200" cap="none" spc="0" normalizeH="0" baseline="0" noProof="0" dirty="0">
                <a:ln>
                  <a:noFill/>
                </a:ln>
                <a:solidFill>
                  <a:srgbClr val="000000"/>
                </a:solidFill>
                <a:effectLst/>
                <a:uLnTx/>
                <a:uFillTx/>
                <a:latin typeface="Calibri"/>
                <a:ea typeface="+mn-ea"/>
                <a:cs typeface="+mn-cs"/>
              </a:rPr>
              <a:t>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Gliclazide 160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NPH insulin 12 units/day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Glycaemic target: FPG &lt;7.0 mmol/l  (126 mg/dl)</a:t>
            </a:r>
          </a:p>
        </p:txBody>
      </p:sp>
    </p:spTree>
    <p:custDataLst>
      <p:tags r:id="rId1"/>
    </p:custDataLst>
    <p:extLst>
      <p:ext uri="{BB962C8B-B14F-4D97-AF65-F5344CB8AC3E}">
        <p14:creationId xmlns:p14="http://schemas.microsoft.com/office/powerpoint/2010/main" val="17814373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9F66E19115294884BB7684D97E8441" ma:contentTypeVersion="16" ma:contentTypeDescription="Create a new document." ma:contentTypeScope="" ma:versionID="53dce9a77a9913a0675fee8e1d9cd459">
  <xsd:schema xmlns:xsd="http://www.w3.org/2001/XMLSchema" xmlns:xs="http://www.w3.org/2001/XMLSchema" xmlns:p="http://schemas.microsoft.com/office/2006/metadata/properties" xmlns:ns1="http://schemas.microsoft.com/sharepoint/v3" xmlns:ns2="70f23a3a-1e1a-4f68-b12b-953fd306aa62" xmlns:ns3="70ec476e-33fd-4577-8b81-3f3b770c6862" targetNamespace="http://schemas.microsoft.com/office/2006/metadata/properties" ma:root="true" ma:fieldsID="403dc7656b876011836c019804f02718" ns1:_="" ns2:_="" ns3:_="">
    <xsd:import namespace="http://schemas.microsoft.com/sharepoint/v3"/>
    <xsd:import namespace="70f23a3a-1e1a-4f68-b12b-953fd306aa62"/>
    <xsd:import namespace="70ec476e-33fd-4577-8b81-3f3b770c686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f23a3a-1e1a-4f68-b12b-953fd306aa6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a09db7ae-f210-430f-9df8-1b54465afd48"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ec476e-33fd-4577-8b81-3f3b770c686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1082b6c-7ffa-4af3-8913-c986f50764ef}" ma:internalName="TaxCatchAll" ma:showField="CatchAllData" ma:web="70ec476e-33fd-4577-8b81-3f3b770c686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70f23a3a-1e1a-4f68-b12b-953fd306aa62">
      <Terms xmlns="http://schemas.microsoft.com/office/infopath/2007/PartnerControls"/>
    </lcf76f155ced4ddcb4097134ff3c332f>
    <_ip_UnifiedCompliancePolicyProperties xmlns="http://schemas.microsoft.com/sharepoint/v3" xsi:nil="true"/>
    <TaxCatchAll xmlns="70ec476e-33fd-4577-8b81-3f3b770c6862" xsi:nil="true"/>
  </documentManagement>
</p:properties>
</file>

<file path=customXml/itemProps1.xml><?xml version="1.0" encoding="utf-8"?>
<ds:datastoreItem xmlns:ds="http://schemas.openxmlformats.org/officeDocument/2006/customXml" ds:itemID="{F8368D9D-8A9A-47FE-A56F-DFA157605B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0f23a3a-1e1a-4f68-b12b-953fd306aa62"/>
    <ds:schemaRef ds:uri="70ec476e-33fd-4577-8b81-3f3b770c68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9EE137-CA9C-45D3-BA82-3F3DEC0C30A1}">
  <ds:schemaRefs>
    <ds:schemaRef ds:uri="http://schemas.microsoft.com/sharepoint/v3/contenttype/forms"/>
  </ds:schemaRefs>
</ds:datastoreItem>
</file>

<file path=customXml/itemProps3.xml><?xml version="1.0" encoding="utf-8"?>
<ds:datastoreItem xmlns:ds="http://schemas.openxmlformats.org/officeDocument/2006/customXml" ds:itemID="{7C3FCF43-F475-45E5-8219-2C3182A74490}">
  <ds:schemaRefs>
    <ds:schemaRef ds:uri="http://schemas.microsoft.com/office/2006/metadata/properties"/>
    <ds:schemaRef ds:uri="http://schemas.microsoft.com/office/infopath/2007/PartnerControls"/>
    <ds:schemaRef ds:uri="http://schemas.microsoft.com/sharepoint/v3"/>
    <ds:schemaRef ds:uri="70f23a3a-1e1a-4f68-b12b-953fd306aa62"/>
    <ds:schemaRef ds:uri="70ec476e-33fd-4577-8b81-3f3b770c6862"/>
  </ds:schemaRefs>
</ds:datastoreItem>
</file>

<file path=docProps/app.xml><?xml version="1.0" encoding="utf-8"?>
<Properties xmlns="http://schemas.openxmlformats.org/officeDocument/2006/extended-properties" xmlns:vt="http://schemas.openxmlformats.org/officeDocument/2006/docPropsVTypes">
  <TotalTime>3718</TotalTime>
  <Words>1630</Words>
  <Application>Microsoft Office PowerPoint</Application>
  <PresentationFormat>Widescreen</PresentationFormat>
  <Paragraphs>95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Nia</vt:lpstr>
      <vt:lpstr>Barriers to patient engagement</vt:lpstr>
      <vt:lpstr>Patient engagement continuum</vt:lpstr>
      <vt:lpstr>Addressing barriers to engagement –  initiating insulin therapy </vt:lpstr>
      <vt:lpstr>Psychological wellness </vt:lpstr>
      <vt:lpstr>Addressing barriers to engagement – family environments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maxi case</dc:title>
  <dc:creator>Megan Widdows (IMP)</dc:creator>
  <cp:lastModifiedBy>Tim Wale</cp:lastModifiedBy>
  <cp:revision>27</cp:revision>
  <dcterms:created xsi:type="dcterms:W3CDTF">2023-07-11T09:36:07Z</dcterms:created>
  <dcterms:modified xsi:type="dcterms:W3CDTF">2024-11-15T12:38:10Z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0x010100939F66E19115294884BB7684D97E8441</vt:lpwstr>
  </property>
  <property fmtid="{D5CDD505-2E9C-101B-9397-08002B2CF9AE}" pid="3" name="MediaServiceImageTags">
    <vt:lpwstr/>
  </property>
  <property fmtid="{D5CDD505-2E9C-101B-9397-08002B2CF9AE}" pid="4" name="ArticulateGUID">
    <vt:lpwstr>3F424397-2D10-4FC2-8B11-D26CB35ADD47</vt:lpwstr>
  </property>
  <property fmtid="{D5CDD505-2E9C-101B-9397-08002B2CF9AE}" pid="5" name="ArticulatePath">
    <vt:lpwstr>Chapter 5_maxi case flowchart</vt:lpwstr>
  </property>
</Properties>
</file>