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9" r:id="rId2"/>
    <p:sldId id="258" r:id="rId3"/>
  </p:sldIdLst>
  <p:sldSz cx="6858000" cy="9906000" type="A4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695707-0C9F-C954-691E-5A1C60CEA761}" name="Megan Widdows (IMP)" initials="MW(" userId="S::Megan.Widdows@intmedpress.com::086e2dea-5774-4932-8b35-30b96033e462" providerId="AD"/>
  <p188:author id="{798DDD21-2C45-3985-CC29-25E5A708D4A9}" name="Claire Barnard (IMP)" initials="CB(" userId="S::Claire.Barnard@intmedpress.com::c026002d-e6e4-46b5-b11c-f65a5f7a4c1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14F"/>
    <a:srgbClr val="637A84"/>
    <a:srgbClr val="A72906"/>
    <a:srgbClr val="CCD5DE"/>
    <a:srgbClr val="EB6142"/>
    <a:srgbClr val="FCC2B2"/>
    <a:srgbClr val="FFFFFF"/>
    <a:srgbClr val="FBDCD5"/>
    <a:srgbClr val="E0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2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5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8/10/relationships/authors" Target="authors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0558986711_tp_box_2" providerId="OAuth2" clId="{DD788881-A0DD-4CB6-B75D-376ADF4041F9}"/>
    <pc:docChg chg="modSld">
      <pc:chgData name="" userId="20558986711_tp_box_2" providerId="OAuth2" clId="{DD788881-A0DD-4CB6-B75D-376ADF4041F9}" dt="2024-01-04T14:06:11.577" v="10" actId="14100"/>
      <pc:docMkLst>
        <pc:docMk/>
      </pc:docMkLst>
      <pc:sldChg chg="modSp mod">
        <pc:chgData name="" userId="20558986711_tp_box_2" providerId="OAuth2" clId="{DD788881-A0DD-4CB6-B75D-376ADF4041F9}" dt="2024-01-04T14:06:11.577" v="10" actId="14100"/>
        <pc:sldMkLst>
          <pc:docMk/>
          <pc:sldMk cId="3054863226" sldId="258"/>
        </pc:sldMkLst>
        <pc:graphicFrameChg chg="mod modGraphic">
          <ac:chgData name="" userId="20558986711_tp_box_2" providerId="OAuth2" clId="{DD788881-A0DD-4CB6-B75D-376ADF4041F9}" dt="2024-01-04T14:06:11.577" v="10" actId="14100"/>
          <ac:graphicFrameMkLst>
            <pc:docMk/>
            <pc:sldMk cId="3054863226" sldId="258"/>
            <ac:graphicFrameMk id="6" creationId="{852CC94C-CA8C-65C7-F283-2827E4F3BF6B}"/>
          </ac:graphicFrameMkLst>
        </pc:graphicFrameChg>
      </pc:sldChg>
    </pc:docChg>
  </pc:docChgLst>
  <pc:docChgLst>
    <pc:chgData userId="20558986711_tp_box_2" providerId="OAuth2" clId="{F932C8A7-00C1-403A-AF87-AFA8CE29ED58}"/>
    <pc:docChg chg="custSel modSld">
      <pc:chgData name="" userId="20558986711_tp_box_2" providerId="OAuth2" clId="{F932C8A7-00C1-403A-AF87-AFA8CE29ED58}" dt="2024-01-05T10:31:21.841" v="0" actId="478"/>
      <pc:docMkLst>
        <pc:docMk/>
      </pc:docMkLst>
      <pc:sldChg chg="delSp mod">
        <pc:chgData name="" userId="20558986711_tp_box_2" providerId="OAuth2" clId="{F932C8A7-00C1-403A-AF87-AFA8CE29ED58}" dt="2024-01-05T10:31:21.841" v="0" actId="478"/>
        <pc:sldMkLst>
          <pc:docMk/>
          <pc:sldMk cId="962198041" sldId="259"/>
        </pc:sldMkLst>
        <pc:spChg chg="del">
          <ac:chgData name="" userId="20558986711_tp_box_2" providerId="OAuth2" clId="{F932C8A7-00C1-403A-AF87-AFA8CE29ED58}" dt="2024-01-05T10:31:21.841" v="0" actId="478"/>
          <ac:spMkLst>
            <pc:docMk/>
            <pc:sldMk cId="962198041" sldId="259"/>
            <ac:spMk id="35" creationId="{7628B0A1-40BA-382B-8263-05BDD6FBEC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4C1-7EC7-40DC-84DB-F23A31E979C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9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4C1-7EC7-40DC-84DB-F23A31E979C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9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4C1-7EC7-40DC-84DB-F23A31E979C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8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4C1-7EC7-40DC-84DB-F23A31E979C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3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4C1-7EC7-40DC-84DB-F23A31E979C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4C1-7EC7-40DC-84DB-F23A31E979C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4C1-7EC7-40DC-84DB-F23A31E979C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6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4C1-7EC7-40DC-84DB-F23A31E979C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2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4C1-7EC7-40DC-84DB-F23A31E979C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5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4C1-7EC7-40DC-84DB-F23A31E979C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4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4C1-7EC7-40DC-84DB-F23A31E979C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7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894C1-7EC7-40DC-84DB-F23A31E979C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5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8B99-968D-5D10-757D-354E805AF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49033"/>
            <a:ext cx="5829300" cy="271459"/>
          </a:xfrm>
        </p:spPr>
        <p:txBody>
          <a:bodyPr>
            <a:normAutofit fontScale="90000"/>
          </a:bodyPr>
          <a:lstStyle/>
          <a:p>
            <a:r>
              <a:rPr lang="en-US" sz="1800" b="1" dirty="0"/>
              <a:t>Engaging patients in diabetes management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EE3BE2E-F43A-1884-7FB7-1708CD9D31B6}"/>
              </a:ext>
            </a:extLst>
          </p:cNvPr>
          <p:cNvSpPr/>
          <p:nvPr/>
        </p:nvSpPr>
        <p:spPr>
          <a:xfrm>
            <a:off x="75216" y="302980"/>
            <a:ext cx="6707563" cy="287272"/>
          </a:xfrm>
          <a:prstGeom prst="roundRect">
            <a:avLst/>
          </a:prstGeom>
          <a:solidFill>
            <a:srgbClr val="A729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Stages of patient engagement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0CDC8-116D-27B5-CFBC-E5F3411DC826}"/>
              </a:ext>
            </a:extLst>
          </p:cNvPr>
          <p:cNvSpPr txBox="1"/>
          <p:nvPr/>
        </p:nvSpPr>
        <p:spPr>
          <a:xfrm>
            <a:off x="31340" y="579371"/>
            <a:ext cx="698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To best support patients on their journey to engagement, it’s important to consider where they are currently.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BC6ED49-5F20-D00E-AEF4-46DA418B313B}"/>
              </a:ext>
            </a:extLst>
          </p:cNvPr>
          <p:cNvSpPr/>
          <p:nvPr/>
        </p:nvSpPr>
        <p:spPr>
          <a:xfrm>
            <a:off x="85071" y="3498678"/>
            <a:ext cx="6707563" cy="277000"/>
          </a:xfrm>
          <a:prstGeom prst="roundRect">
            <a:avLst/>
          </a:prstGeom>
          <a:solidFill>
            <a:srgbClr val="3341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Methods for increasing patient engagement</a:t>
            </a:r>
          </a:p>
        </p:txBody>
      </p:sp>
      <p:pic>
        <p:nvPicPr>
          <p:cNvPr id="40" name="Graphic 39" descr="Pencil with solid fill">
            <a:extLst>
              <a:ext uri="{FF2B5EF4-FFF2-40B4-BE49-F238E27FC236}">
                <a16:creationId xmlns:a16="http://schemas.microsoft.com/office/drawing/2014/main" id="{DA676DD2-FAB5-3F3D-11D4-54E1D067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0232" y="4217313"/>
            <a:ext cx="723965" cy="72396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D941804-E1B7-4C04-BD4E-A50CD7585EDC}"/>
              </a:ext>
            </a:extLst>
          </p:cNvPr>
          <p:cNvSpPr txBox="1"/>
          <p:nvPr/>
        </p:nvSpPr>
        <p:spPr>
          <a:xfrm>
            <a:off x="3355062" y="4180046"/>
            <a:ext cx="3410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Approximately 50% of people with type 2 diabetes have only superficial knowledge of the condition and its treatment. Without knowledge, engaging patients in lifelong self-management is unlikely.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B31237-BCD5-7D60-CCB4-DC1D051DD6C7}"/>
              </a:ext>
            </a:extLst>
          </p:cNvPr>
          <p:cNvSpPr txBox="1"/>
          <p:nvPr/>
        </p:nvSpPr>
        <p:spPr>
          <a:xfrm>
            <a:off x="2597007" y="5015123"/>
            <a:ext cx="4157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Diabetes management education could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ducational booklets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 group discussions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follow-up telephone calls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are associated with improved blood glucose and blood pressure levels.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2B7CA5-4632-44C7-887E-AA0FE0D2E69D}"/>
              </a:ext>
            </a:extLst>
          </p:cNvPr>
          <p:cNvSpPr txBox="1"/>
          <p:nvPr/>
        </p:nvSpPr>
        <p:spPr>
          <a:xfrm>
            <a:off x="1023591" y="6813155"/>
            <a:ext cx="5667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Peer support improves confidence with diabetes management and self-management </a:t>
            </a:r>
            <a:r>
              <a:rPr lang="en-US" sz="1200" dirty="0" err="1"/>
              <a:t>behaviours</a:t>
            </a:r>
            <a:r>
              <a:rPr lang="en-US" sz="1200" dirty="0"/>
              <a:t>. Over time, it leads to improved blood glucose levels. Good peer support should be:</a:t>
            </a:r>
          </a:p>
        </p:txBody>
      </p:sp>
      <p:pic>
        <p:nvPicPr>
          <p:cNvPr id="58" name="Graphic 57" descr="Family with two children with solid fill">
            <a:extLst>
              <a:ext uri="{FF2B5EF4-FFF2-40B4-BE49-F238E27FC236}">
                <a16:creationId xmlns:a16="http://schemas.microsoft.com/office/drawing/2014/main" id="{3BE95173-783D-A31D-EA8C-A29F993F2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75" y="8761341"/>
            <a:ext cx="914400" cy="914400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46FC518-FD60-DF55-317B-03F7019DECE2}"/>
              </a:ext>
            </a:extLst>
          </p:cNvPr>
          <p:cNvSpPr/>
          <p:nvPr/>
        </p:nvSpPr>
        <p:spPr>
          <a:xfrm>
            <a:off x="85071" y="3829388"/>
            <a:ext cx="6707563" cy="277000"/>
          </a:xfrm>
          <a:prstGeom prst="roundRect">
            <a:avLst/>
          </a:prstGeom>
          <a:solidFill>
            <a:srgbClr val="EB61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Education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F14110B-E740-095F-48F6-171D88FDE009}"/>
              </a:ext>
            </a:extLst>
          </p:cNvPr>
          <p:cNvSpPr/>
          <p:nvPr/>
        </p:nvSpPr>
        <p:spPr>
          <a:xfrm>
            <a:off x="85071" y="6572228"/>
            <a:ext cx="6707563" cy="277000"/>
          </a:xfrm>
          <a:prstGeom prst="roundRect">
            <a:avLst/>
          </a:prstGeom>
          <a:solidFill>
            <a:srgbClr val="EB61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Peer support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CDB6AAA-1438-A4E6-E2E4-EA41A1FD957D}"/>
              </a:ext>
            </a:extLst>
          </p:cNvPr>
          <p:cNvSpPr/>
          <p:nvPr/>
        </p:nvSpPr>
        <p:spPr>
          <a:xfrm>
            <a:off x="75215" y="8522594"/>
            <a:ext cx="6707563" cy="277000"/>
          </a:xfrm>
          <a:prstGeom prst="roundRect">
            <a:avLst/>
          </a:prstGeom>
          <a:solidFill>
            <a:srgbClr val="EB61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Family-based interventions</a:t>
            </a:r>
          </a:p>
        </p:txBody>
      </p:sp>
      <p:pic>
        <p:nvPicPr>
          <p:cNvPr id="65" name="Graphic 64" descr="Meeting with solid fill">
            <a:extLst>
              <a:ext uri="{FF2B5EF4-FFF2-40B4-BE49-F238E27FC236}">
                <a16:creationId xmlns:a16="http://schemas.microsoft.com/office/drawing/2014/main" id="{B7B2368B-779F-65F9-84B5-0EF98CA376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298" y="7007868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6619E9-984A-2049-7578-6E3ABC89D8F6}"/>
              </a:ext>
            </a:extLst>
          </p:cNvPr>
          <p:cNvSpPr txBox="1"/>
          <p:nvPr/>
        </p:nvSpPr>
        <p:spPr>
          <a:xfrm>
            <a:off x="1047135" y="8738267"/>
            <a:ext cx="5667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Friends and family have a large impact on lifestyle </a:t>
            </a:r>
            <a:r>
              <a:rPr lang="en-US" sz="1200" dirty="0" err="1"/>
              <a:t>behaviours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Family members often: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overestimate their loved one’s knowledge of diabetes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report not understanding the needs of their family member with diabetes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Including family members in diabetes education results in greater knowledge improvements and better patient outcomes.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F00FB-1ABE-BE1C-6A01-D3BFCA15A9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223" y="4160415"/>
            <a:ext cx="2216144" cy="2357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1BE9AA-999C-D88C-B270-77228EE447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753" y="835308"/>
            <a:ext cx="6651025" cy="2529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A60BBD-BF9C-FEEF-3A08-A10E474C353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693" b="1808"/>
          <a:stretch/>
        </p:blipFill>
        <p:spPr>
          <a:xfrm>
            <a:off x="1128576" y="7409522"/>
            <a:ext cx="5458026" cy="10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9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C40BE9-D232-862F-01EB-E89E3473B86C}"/>
              </a:ext>
            </a:extLst>
          </p:cNvPr>
          <p:cNvSpPr txBox="1">
            <a:spLocks/>
          </p:cNvSpPr>
          <p:nvPr/>
        </p:nvSpPr>
        <p:spPr>
          <a:xfrm>
            <a:off x="174176" y="96818"/>
            <a:ext cx="6509647" cy="71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637A84"/>
                </a:solidFill>
              </a:rPr>
              <a:t>Identifying diabetes distress in individuals with </a:t>
            </a:r>
          </a:p>
          <a:p>
            <a:pPr algn="ctr"/>
            <a:r>
              <a:rPr lang="en-US" sz="2400" b="1" dirty="0">
                <a:solidFill>
                  <a:srgbClr val="637A84"/>
                </a:solidFill>
              </a:rPr>
              <a:t>type 2 diabetes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6C557-A906-FC13-884D-DC3DB2D42E23}"/>
              </a:ext>
            </a:extLst>
          </p:cNvPr>
          <p:cNvSpPr txBox="1"/>
          <p:nvPr/>
        </p:nvSpPr>
        <p:spPr>
          <a:xfrm>
            <a:off x="3059502" y="9505890"/>
            <a:ext cx="37984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000" b="1" dirty="0">
                <a:solidFill>
                  <a:srgbClr val="A72906"/>
                </a:solidFill>
              </a:rPr>
              <a:t> </a:t>
            </a:r>
            <a:r>
              <a:rPr lang="en-GB" sz="1000" dirty="0"/>
              <a:t>T2-DDAS CORE scale developed by the </a:t>
            </a:r>
            <a:r>
              <a:rPr lang="en-GB" sz="1000" dirty="0" err="1"/>
              <a:t>Behavioral</a:t>
            </a:r>
            <a:r>
              <a:rPr lang="en-GB" sz="1000" dirty="0"/>
              <a:t> Diabetes Institute. Available at: https://diabetesdistress.org/dd-assess-score-4/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2CC94C-CA8C-65C7-F283-2827E4F3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414203"/>
              </p:ext>
            </p:extLst>
          </p:nvPr>
        </p:nvGraphicFramePr>
        <p:xfrm>
          <a:off x="384211" y="3401270"/>
          <a:ext cx="6509647" cy="4746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0181">
                  <a:extLst>
                    <a:ext uri="{9D8B030D-6E8A-4147-A177-3AD203B41FA5}">
                      <a16:colId xmlns:a16="http://schemas.microsoft.com/office/drawing/2014/main" val="2698563368"/>
                    </a:ext>
                  </a:extLst>
                </a:gridCol>
                <a:gridCol w="1259466">
                  <a:extLst>
                    <a:ext uri="{9D8B030D-6E8A-4147-A177-3AD203B41FA5}">
                      <a16:colId xmlns:a16="http://schemas.microsoft.com/office/drawing/2014/main" val="2732306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rgbClr val="A7290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A72906"/>
                          </a:solidFill>
                        </a:rPr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1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I feel burned out by all of the attention and effort that diabetes demands of 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___________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6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It bothers me that diabetes seems to control my life.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___________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0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I am frustrated that even when I do what I am supposed to for my diabetes, it doesn’t seem to make a difference.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___________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0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No matter how hard I try with my diabetes, it feels like it will never be good enough.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___________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45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I am so tired of having to worry about diabetes all the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___________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0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When it comes to my diabetes, I often feel like a failure.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___________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8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It depresses me when I realize that my diabetes will likely never go away.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___________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Living with diabetes is overwhelming for 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___________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73051"/>
                  </a:ext>
                </a:extLst>
              </a:tr>
              <a:tr h="499371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Total score (sum of all scores):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___________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3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/>
                        <a:t>Average score </a:t>
                      </a:r>
                      <a:r>
                        <a:rPr lang="en-GB" sz="1200" dirty="0"/>
                        <a:t>(total score divided by 8):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___________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1023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33D3EDE-A30E-7F5C-55FF-E24577DED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87957"/>
              </p:ext>
            </p:extLst>
          </p:nvPr>
        </p:nvGraphicFramePr>
        <p:xfrm>
          <a:off x="4039738" y="1458117"/>
          <a:ext cx="2644086" cy="1942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764">
                  <a:extLst>
                    <a:ext uri="{9D8B030D-6E8A-4147-A177-3AD203B41FA5}">
                      <a16:colId xmlns:a16="http://schemas.microsoft.com/office/drawing/2014/main" val="296650165"/>
                    </a:ext>
                  </a:extLst>
                </a:gridCol>
                <a:gridCol w="671322">
                  <a:extLst>
                    <a:ext uri="{9D8B030D-6E8A-4147-A177-3AD203B41FA5}">
                      <a16:colId xmlns:a16="http://schemas.microsoft.com/office/drawing/2014/main" val="3370420679"/>
                    </a:ext>
                  </a:extLst>
                </a:gridCol>
              </a:tblGrid>
              <a:tr h="32366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70307"/>
                  </a:ext>
                </a:extLst>
              </a:tr>
              <a:tr h="323667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Not a problem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323299"/>
                  </a:ext>
                </a:extLst>
              </a:tr>
              <a:tr h="323667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A small problem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A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129805"/>
                  </a:ext>
                </a:extLst>
              </a:tr>
              <a:tr h="323667">
                <a:tc>
                  <a:txBody>
                    <a:bodyPr/>
                    <a:lstStyle/>
                    <a:p>
                      <a:r>
                        <a:rPr lang="en-GB" sz="1400" b="1">
                          <a:solidFill>
                            <a:schemeClr val="bg1"/>
                          </a:solidFill>
                        </a:rPr>
                        <a:t>A moderate problem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41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41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68415"/>
                  </a:ext>
                </a:extLst>
              </a:tr>
              <a:tr h="323667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A serious problem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61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6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04046"/>
                  </a:ext>
                </a:extLst>
              </a:tr>
              <a:tr h="323667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A very serious problem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290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29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8304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C09BE3-6C28-24DD-8F81-A09442903F9A}"/>
              </a:ext>
            </a:extLst>
          </p:cNvPr>
          <p:cNvSpPr txBox="1"/>
          <p:nvPr/>
        </p:nvSpPr>
        <p:spPr>
          <a:xfrm>
            <a:off x="292999" y="1447781"/>
            <a:ext cx="3746738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50" dirty="0"/>
              <a:t>Diabetes can be a challenging condition to live with. Some people living with diabetes experience distress. Understanding whether you are experiencing diabetes</a:t>
            </a:r>
          </a:p>
          <a:p>
            <a:r>
              <a:rPr lang="en-GB" sz="1250" dirty="0"/>
              <a:t>distress means you can seek out help if needed.</a:t>
            </a:r>
          </a:p>
          <a:p>
            <a:endParaRPr lang="en-GB" sz="1250" dirty="0"/>
          </a:p>
          <a:p>
            <a:r>
              <a:rPr lang="en-GB" sz="1250" dirty="0"/>
              <a:t>In the </a:t>
            </a:r>
            <a:r>
              <a:rPr lang="en-GB" sz="1250" b="1" u="sng" dirty="0"/>
              <a:t>past month</a:t>
            </a:r>
            <a:r>
              <a:rPr lang="en-GB" sz="1250" dirty="0"/>
              <a:t>, consider how much of a problem each of the following statements have been for you. Give each statement a score based on the score chart to the right.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7A3FA5-B70B-95D7-BBF1-B9A993C98D60}"/>
              </a:ext>
            </a:extLst>
          </p:cNvPr>
          <p:cNvSpPr txBox="1"/>
          <p:nvPr/>
        </p:nvSpPr>
        <p:spPr>
          <a:xfrm>
            <a:off x="543598" y="832671"/>
            <a:ext cx="5770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A72906"/>
                </a:solidFill>
              </a:rPr>
              <a:t>Identifying the Core Level of Distress (T2-DDAS CORE)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6A28F04F-3423-E3A1-1BC2-45FDE2410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665890"/>
              </p:ext>
            </p:extLst>
          </p:nvPr>
        </p:nvGraphicFramePr>
        <p:xfrm>
          <a:off x="146498" y="8290560"/>
          <a:ext cx="2805801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755">
                  <a:extLst>
                    <a:ext uri="{9D8B030D-6E8A-4147-A177-3AD203B41FA5}">
                      <a16:colId xmlns:a16="http://schemas.microsoft.com/office/drawing/2014/main" val="296650165"/>
                    </a:ext>
                  </a:extLst>
                </a:gridCol>
                <a:gridCol w="1806046">
                  <a:extLst>
                    <a:ext uri="{9D8B030D-6E8A-4147-A177-3AD203B41FA5}">
                      <a16:colId xmlns:a16="http://schemas.microsoft.com/office/drawing/2014/main" val="3370420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Average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Indication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7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&lt;2.0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Little or no distress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32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2.0–2.9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A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Moderate distress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78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≥3.0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41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High distress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41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684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0C229AC-EF2B-9FEC-3B36-D5BEA571BBA9}"/>
              </a:ext>
            </a:extLst>
          </p:cNvPr>
          <p:cNvSpPr txBox="1"/>
          <p:nvPr/>
        </p:nvSpPr>
        <p:spPr>
          <a:xfrm>
            <a:off x="3194614" y="8487494"/>
            <a:ext cx="3516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Individuals with </a:t>
            </a:r>
            <a:r>
              <a:rPr lang="en-GB" sz="1400" b="1" dirty="0">
                <a:solidFill>
                  <a:srgbClr val="637A84"/>
                </a:solidFill>
              </a:rPr>
              <a:t>moderate</a:t>
            </a:r>
            <a:r>
              <a:rPr lang="en-GB" sz="1400" dirty="0"/>
              <a:t> or </a:t>
            </a:r>
            <a:r>
              <a:rPr lang="en-GB" sz="1400" b="1" dirty="0">
                <a:solidFill>
                  <a:srgbClr val="33414F"/>
                </a:solidFill>
              </a:rPr>
              <a:t>high distress </a:t>
            </a:r>
            <a:r>
              <a:rPr lang="en-GB" sz="1400" dirty="0"/>
              <a:t>should be offered support to manage their distress and referred to psychological support where available</a:t>
            </a:r>
          </a:p>
        </p:txBody>
      </p:sp>
    </p:spTree>
    <p:extLst>
      <p:ext uri="{BB962C8B-B14F-4D97-AF65-F5344CB8AC3E}">
        <p14:creationId xmlns:p14="http://schemas.microsoft.com/office/powerpoint/2010/main" val="30548632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5129</TotalTime>
  <Words>495</Words>
  <Application>Microsoft Office PowerPoint</Application>
  <PresentationFormat>A4 Paper (210x297 mm)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Engaging patients in diabetes management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Engaging patients in diabetes management</dc:title>
  <dc:creator>Megan Widdows (IMP)</dc:creator>
  <cp:lastModifiedBy>Rhea Nicholls</cp:lastModifiedBy>
  <cp:revision>6</cp:revision>
  <dcterms:created xsi:type="dcterms:W3CDTF">2023-09-13T12:33:55Z</dcterms:created>
  <dcterms:modified xsi:type="dcterms:W3CDTF">2024-11-11T08:28:12Z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A9A4A96E-54DC-40C5-954C-FDA11AA71567</vt:lpwstr>
  </property>
  <property fmtid="{D5CDD505-2E9C-101B-9397-08002B2CF9AE}" pid="3" name="ArticulatePath">
    <vt:lpwstr>https://api.box.com/wopi/files/1313070572540/WOPIServiceId_TP_BOX_2/WOPIUserId_20559535872/eBook_Chapter 5_Resource_CB</vt:lpwstr>
  </property>
</Properties>
</file>