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314" r:id="rId2"/>
    <p:sldId id="269" r:id="rId3"/>
    <p:sldId id="309" r:id="rId4"/>
    <p:sldId id="315" r:id="rId5"/>
    <p:sldId id="321" r:id="rId6"/>
    <p:sldId id="319" r:id="rId7"/>
    <p:sldId id="320" r:id="rId8"/>
    <p:sldId id="310" r:id="rId9"/>
    <p:sldId id="322" r:id="rId10"/>
    <p:sldId id="323" r:id="rId11"/>
    <p:sldId id="324" r:id="rId12"/>
    <p:sldId id="311" r:id="rId13"/>
    <p:sldId id="317" r:id="rId14"/>
    <p:sldId id="330" r:id="rId15"/>
    <p:sldId id="327" r:id="rId16"/>
    <p:sldId id="328" r:id="rId17"/>
    <p:sldId id="329" r:id="rId18"/>
    <p:sldId id="312" r:id="rId19"/>
    <p:sldId id="326" r:id="rId20"/>
    <p:sldId id="318" r:id="rId21"/>
    <p:sldId id="325" r:id="rId22"/>
    <p:sldId id="261"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EF9F2"/>
    <a:srgbClr val="EB2E42"/>
    <a:srgbClr val="39B1B4"/>
    <a:srgbClr val="527B7C"/>
    <a:srgbClr val="687063"/>
    <a:srgbClr val="D12026"/>
    <a:srgbClr val="D38A07"/>
    <a:srgbClr val="B07B0D"/>
    <a:srgbClr val="6E5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34" autoAdjust="0"/>
  </p:normalViewPr>
  <p:slideViewPr>
    <p:cSldViewPr snapToGrid="0">
      <p:cViewPr>
        <p:scale>
          <a:sx n="100" d="100"/>
          <a:sy n="100" d="100"/>
        </p:scale>
        <p:origin x="29" y="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2021/1/9</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0AF534-B994-4BF5-9EB6-665A57E0F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4" name="文本占位符 3">
            <a:extLst>
              <a:ext uri="{FF2B5EF4-FFF2-40B4-BE49-F238E27FC236}">
                <a16:creationId xmlns:a16="http://schemas.microsoft.com/office/drawing/2014/main" id="{F1BECD76-B51F-4D6A-9702-4C00A15FA07B}"/>
              </a:ext>
            </a:extLst>
          </p:cNvPr>
          <p:cNvSpPr>
            <a:spLocks noGrp="1"/>
          </p:cNvSpPr>
          <p:nvPr>
            <p:ph type="body" sz="quarter" idx="10" hasCustomPrompt="1"/>
          </p:nvPr>
        </p:nvSpPr>
        <p:spPr>
          <a:xfrm>
            <a:off x="603250" y="1383029"/>
            <a:ext cx="7438597" cy="1615129"/>
          </a:xfrm>
        </p:spPr>
        <p:txBody>
          <a:bodyPr anchor="b" anchorCtr="0">
            <a:noAutofit/>
          </a:bodyPr>
          <a:lstStyle>
            <a:lvl1pPr marL="0" indent="0" algn="l">
              <a:buNone/>
              <a:defRPr sz="4400" b="1"/>
            </a:lvl1pPr>
          </a:lstStyle>
          <a:p>
            <a:pPr lvl="0"/>
            <a:r>
              <a:rPr lang="en-US" altLang="zh-CN" dirty="0"/>
              <a:t>A Full Caterpillar Robotic Vehicle Design</a:t>
            </a:r>
          </a:p>
        </p:txBody>
      </p:sp>
      <p:sp>
        <p:nvSpPr>
          <p:cNvPr id="5" name="文本占位符 4">
            <a:extLst>
              <a:ext uri="{FF2B5EF4-FFF2-40B4-BE49-F238E27FC236}">
                <a16:creationId xmlns:a16="http://schemas.microsoft.com/office/drawing/2014/main" id="{4999724E-690E-47CA-AE72-73BDB0696814}"/>
              </a:ext>
            </a:extLst>
          </p:cNvPr>
          <p:cNvSpPr>
            <a:spLocks noGrp="1"/>
          </p:cNvSpPr>
          <p:nvPr>
            <p:ph type="body" sz="quarter" idx="11" hasCustomPrompt="1"/>
          </p:nvPr>
        </p:nvSpPr>
        <p:spPr>
          <a:xfrm>
            <a:off x="601980" y="3506677"/>
            <a:ext cx="7438597" cy="425243"/>
          </a:xfrm>
        </p:spPr>
        <p:txBody>
          <a:bodyPr anchor="b" anchorCtr="0">
            <a:noAutofit/>
          </a:bodyPr>
          <a:lstStyle>
            <a:lvl1pPr marL="0" indent="0" algn="l">
              <a:buNone/>
              <a:defRPr sz="2000"/>
            </a:lvl1pPr>
          </a:lstStyle>
          <a:p>
            <a:pPr lvl="0"/>
            <a:r>
              <a:rPr lang="en-US" altLang="zh-CN" dirty="0"/>
              <a:t>Dequn Teng University of Liverpool (Self Proposed)</a:t>
            </a:r>
          </a:p>
        </p:txBody>
      </p:sp>
      <p:sp>
        <p:nvSpPr>
          <p:cNvPr id="10" name="文本占位符 9">
            <a:extLst>
              <a:ext uri="{FF2B5EF4-FFF2-40B4-BE49-F238E27FC236}">
                <a16:creationId xmlns:a16="http://schemas.microsoft.com/office/drawing/2014/main" id="{B4346416-424C-4298-9834-2B063B2F956F}"/>
              </a:ext>
            </a:extLst>
          </p:cNvPr>
          <p:cNvSpPr>
            <a:spLocks noGrp="1"/>
          </p:cNvSpPr>
          <p:nvPr>
            <p:ph type="body" sz="quarter" idx="4294967295"/>
          </p:nvPr>
        </p:nvSpPr>
        <p:spPr>
          <a:xfrm>
            <a:off x="641350" y="5934771"/>
            <a:ext cx="2061210" cy="310871"/>
          </a:xfrm>
        </p:spPr>
        <p:txBody>
          <a:bodyPr>
            <a:normAutofit/>
          </a:bodyPr>
          <a:lstStyle/>
          <a:p>
            <a:pPr marL="0" indent="0">
              <a:buNone/>
            </a:pPr>
            <a:r>
              <a:rPr lang="en-US" altLang="zh-CN" sz="1200" dirty="0">
                <a:solidFill>
                  <a:schemeClr val="bg1">
                    <a:lumMod val="85000"/>
                    <a:alpha val="60000"/>
                  </a:schemeClr>
                </a:solidFill>
              </a:rPr>
              <a:t>www.islide.cc</a:t>
            </a:r>
            <a:endParaRPr lang="en-US" altLang="en-US" sz="1200" dirty="0">
              <a:solidFill>
                <a:schemeClr val="bg1">
                  <a:lumMod val="85000"/>
                  <a:alpha val="60000"/>
                </a:schemeClr>
              </a:solidFill>
            </a:endParaRPr>
          </a:p>
        </p:txBody>
      </p:sp>
      <p:sp>
        <p:nvSpPr>
          <p:cNvPr id="11" name="文本占位符 10">
            <a:extLst>
              <a:ext uri="{FF2B5EF4-FFF2-40B4-BE49-F238E27FC236}">
                <a16:creationId xmlns:a16="http://schemas.microsoft.com/office/drawing/2014/main" id="{FA0B7E8F-879E-4129-8BCC-891090E39FD0}"/>
              </a:ext>
            </a:extLst>
          </p:cNvPr>
          <p:cNvSpPr>
            <a:spLocks noGrp="1"/>
          </p:cNvSpPr>
          <p:nvPr>
            <p:ph type="body" sz="quarter" idx="4294967295"/>
          </p:nvPr>
        </p:nvSpPr>
        <p:spPr>
          <a:xfrm>
            <a:off x="8809990" y="5926511"/>
            <a:ext cx="2747010" cy="296271"/>
          </a:xfrm>
        </p:spPr>
        <p:txBody>
          <a:bodyPr>
            <a:normAutofit/>
          </a:bodyPr>
          <a:lstStyle/>
          <a:p>
            <a:pPr marL="0" indent="0" algn="r">
              <a:buNone/>
            </a:pPr>
            <a:r>
              <a:rPr lang="en-US" altLang="zh-CN" sz="1200" dirty="0">
                <a:solidFill>
                  <a:schemeClr val="bg1">
                    <a:lumMod val="85000"/>
                    <a:alpha val="60000"/>
                  </a:schemeClr>
                </a:solidFill>
              </a:rPr>
              <a:t>Speaker name and title</a:t>
            </a:r>
          </a:p>
        </p:txBody>
      </p:sp>
      <p:sp>
        <p:nvSpPr>
          <p:cNvPr id="12" name="ïṩḷïdê">
            <a:extLst>
              <a:ext uri="{FF2B5EF4-FFF2-40B4-BE49-F238E27FC236}">
                <a16:creationId xmlns:a16="http://schemas.microsoft.com/office/drawing/2014/main" id="{4F7BCC97-49F7-42FB-B55C-C4D8F82273A2}"/>
              </a:ext>
            </a:extLst>
          </p:cNvPr>
          <p:cNvSpPr/>
          <p:nvPr userDrawn="1"/>
        </p:nvSpPr>
        <p:spPr>
          <a:xfrm>
            <a:off x="704850" y="3238500"/>
            <a:ext cx="194310" cy="112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ïŝḷîďê">
            <a:extLst>
              <a:ext uri="{FF2B5EF4-FFF2-40B4-BE49-F238E27FC236}">
                <a16:creationId xmlns:a16="http://schemas.microsoft.com/office/drawing/2014/main" id="{5F0B5222-DE13-4FD4-B6D7-00931411728A}"/>
              </a:ext>
            </a:extLst>
          </p:cNvPr>
          <p:cNvSpPr/>
          <p:nvPr userDrawn="1"/>
        </p:nvSpPr>
        <p:spPr>
          <a:xfrm>
            <a:off x="11101128" y="750040"/>
            <a:ext cx="366972" cy="115204"/>
          </a:xfrm>
          <a:custGeom>
            <a:avLst/>
            <a:gdLst>
              <a:gd name="connsiteX0" fmla="*/ 0 w 366972"/>
              <a:gd name="connsiteY0" fmla="*/ 0 h 112823"/>
              <a:gd name="connsiteX1" fmla="*/ 366972 w 366972"/>
              <a:gd name="connsiteY1" fmla="*/ 0 h 112823"/>
              <a:gd name="connsiteX2" fmla="*/ 366972 w 366972"/>
              <a:gd name="connsiteY2" fmla="*/ 112823 h 112823"/>
              <a:gd name="connsiteX3" fmla="*/ 0 w 366972"/>
              <a:gd name="connsiteY3" fmla="*/ 112823 h 112823"/>
              <a:gd name="connsiteX4" fmla="*/ 0 w 366972"/>
              <a:gd name="connsiteY4" fmla="*/ 0 h 112823"/>
              <a:gd name="connsiteX0" fmla="*/ 4503 w 371475"/>
              <a:gd name="connsiteY0" fmla="*/ 0 h 112823"/>
              <a:gd name="connsiteX1" fmla="*/ 371475 w 371475"/>
              <a:gd name="connsiteY1" fmla="*/ 0 h 112823"/>
              <a:gd name="connsiteX2" fmla="*/ 371475 w 371475"/>
              <a:gd name="connsiteY2" fmla="*/ 112823 h 112823"/>
              <a:gd name="connsiteX3" fmla="*/ 4503 w 371475"/>
              <a:gd name="connsiteY3" fmla="*/ 112823 h 112823"/>
              <a:gd name="connsiteX4" fmla="*/ 0 w 371475"/>
              <a:gd name="connsiteY4" fmla="*/ 65936 h 112823"/>
              <a:gd name="connsiteX5" fmla="*/ 4503 w 371475"/>
              <a:gd name="connsiteY5" fmla="*/ 0 h 112823"/>
              <a:gd name="connsiteX0" fmla="*/ 4503 w 371475"/>
              <a:gd name="connsiteY0" fmla="*/ 0 h 115204"/>
              <a:gd name="connsiteX1" fmla="*/ 371475 w 371475"/>
              <a:gd name="connsiteY1" fmla="*/ 0 h 115204"/>
              <a:gd name="connsiteX2" fmla="*/ 371475 w 371475"/>
              <a:gd name="connsiteY2" fmla="*/ 112823 h 115204"/>
              <a:gd name="connsiteX3" fmla="*/ 85465 w 371475"/>
              <a:gd name="connsiteY3" fmla="*/ 115204 h 115204"/>
              <a:gd name="connsiteX4" fmla="*/ 0 w 371475"/>
              <a:gd name="connsiteY4" fmla="*/ 65936 h 115204"/>
              <a:gd name="connsiteX5" fmla="*/ 4503 w 371475"/>
              <a:gd name="connsiteY5" fmla="*/ 0 h 115204"/>
              <a:gd name="connsiteX0" fmla="*/ 4503 w 371475"/>
              <a:gd name="connsiteY0" fmla="*/ 0 h 115204"/>
              <a:gd name="connsiteX1" fmla="*/ 371475 w 371475"/>
              <a:gd name="connsiteY1" fmla="*/ 0 h 115204"/>
              <a:gd name="connsiteX2" fmla="*/ 371475 w 371475"/>
              <a:gd name="connsiteY2" fmla="*/ 112823 h 115204"/>
              <a:gd name="connsiteX3" fmla="*/ 85465 w 371475"/>
              <a:gd name="connsiteY3" fmla="*/ 115204 h 115204"/>
              <a:gd name="connsiteX4" fmla="*/ 0 w 371475"/>
              <a:gd name="connsiteY4" fmla="*/ 65936 h 115204"/>
              <a:gd name="connsiteX5" fmla="*/ 4503 w 371475"/>
              <a:gd name="connsiteY5" fmla="*/ 0 h 115204"/>
              <a:gd name="connsiteX0" fmla="*/ 0 w 366972"/>
              <a:gd name="connsiteY0" fmla="*/ 0 h 115204"/>
              <a:gd name="connsiteX1" fmla="*/ 366972 w 366972"/>
              <a:gd name="connsiteY1" fmla="*/ 0 h 115204"/>
              <a:gd name="connsiteX2" fmla="*/ 366972 w 366972"/>
              <a:gd name="connsiteY2" fmla="*/ 112823 h 115204"/>
              <a:gd name="connsiteX3" fmla="*/ 80962 w 366972"/>
              <a:gd name="connsiteY3" fmla="*/ 115204 h 115204"/>
              <a:gd name="connsiteX4" fmla="*/ 24072 w 366972"/>
              <a:gd name="connsiteY4" fmla="*/ 63555 h 115204"/>
              <a:gd name="connsiteX5" fmla="*/ 0 w 366972"/>
              <a:gd name="connsiteY5" fmla="*/ 0 h 115204"/>
              <a:gd name="connsiteX0" fmla="*/ 0 w 366972"/>
              <a:gd name="connsiteY0" fmla="*/ 0 h 115204"/>
              <a:gd name="connsiteX1" fmla="*/ 366972 w 366972"/>
              <a:gd name="connsiteY1" fmla="*/ 0 h 115204"/>
              <a:gd name="connsiteX2" fmla="*/ 366972 w 366972"/>
              <a:gd name="connsiteY2" fmla="*/ 112823 h 115204"/>
              <a:gd name="connsiteX3" fmla="*/ 80962 w 366972"/>
              <a:gd name="connsiteY3" fmla="*/ 115204 h 115204"/>
              <a:gd name="connsiteX4" fmla="*/ 24072 w 366972"/>
              <a:gd name="connsiteY4" fmla="*/ 63555 h 115204"/>
              <a:gd name="connsiteX5" fmla="*/ 0 w 366972"/>
              <a:gd name="connsiteY5" fmla="*/ 0 h 11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972" h="115204">
                <a:moveTo>
                  <a:pt x="0" y="0"/>
                </a:moveTo>
                <a:lnTo>
                  <a:pt x="366972" y="0"/>
                </a:lnTo>
                <a:lnTo>
                  <a:pt x="366972" y="112823"/>
                </a:lnTo>
                <a:lnTo>
                  <a:pt x="80962" y="115204"/>
                </a:lnTo>
                <a:cubicBezTo>
                  <a:pt x="52474" y="98781"/>
                  <a:pt x="63053" y="79978"/>
                  <a:pt x="24072" y="63555"/>
                </a:cubicBezTo>
                <a:cubicBezTo>
                  <a:pt x="-14909" y="47132"/>
                  <a:pt x="8024" y="21185"/>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AE2001-56E6-483E-AF22-74FAC1C9B9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21" name="文本占位符 20"/>
          <p:cNvSpPr>
            <a:spLocks noGrp="1"/>
          </p:cNvSpPr>
          <p:nvPr userDrawn="1">
            <p:ph type="body" idx="1" hasCustomPrompt="1"/>
          </p:nvPr>
        </p:nvSpPr>
        <p:spPr>
          <a:xfrm>
            <a:off x="4296314" y="3661229"/>
            <a:ext cx="5419185" cy="1015623"/>
          </a:xfrm>
        </p:spPr>
        <p:txBody>
          <a:bodyPr anchor="t">
            <a:normAutofit/>
          </a:bodyPr>
          <a:lstStyle>
            <a:lvl1pPr marL="0" indent="0" algn="l">
              <a:lnSpc>
                <a:spcPct val="150000"/>
              </a:lnSpc>
              <a:spcBef>
                <a:spcPts val="0"/>
              </a:spcBef>
              <a:buNone/>
              <a:defRPr sz="1100">
                <a:solidFill>
                  <a:schemeClr val="tx1">
                    <a:lumMod val="65000"/>
                    <a:lumOff val="3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solidFill>
                  <a:schemeClr val="tx1"/>
                </a:solidFill>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solidFill>
                  <a:schemeClr val="bg1"/>
                </a:solidFill>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14A1493-A817-421A-80F7-43F19883EC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05D7329-E8EF-445E-80A6-7D29E781D7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13" name="标题 12"/>
          <p:cNvSpPr>
            <a:spLocks noGrp="1"/>
          </p:cNvSpPr>
          <p:nvPr userDrawn="1">
            <p:ph type="ctrTitle" hasCustomPrompt="1"/>
          </p:nvPr>
        </p:nvSpPr>
        <p:spPr>
          <a:xfrm>
            <a:off x="590550" y="1089583"/>
            <a:ext cx="9271000" cy="1983066"/>
          </a:xfrm>
        </p:spPr>
        <p:txBody>
          <a:bodyPr anchor="b">
            <a:normAutofit/>
          </a:bodyPr>
          <a:lstStyle>
            <a:lvl1pPr marL="0" indent="0" algn="l">
              <a:buFont typeface="Arial" panose="020B0604020202020204" pitchFamily="34" charset="0"/>
              <a:buNone/>
              <a:defRPr sz="6800">
                <a:solidFill>
                  <a:schemeClr val="tx1">
                    <a:lumMod val="85000"/>
                    <a:lumOff val="15000"/>
                  </a:schemeClr>
                </a:solidFill>
              </a:defRPr>
            </a:lvl1pPr>
          </a:lstStyle>
          <a:p>
            <a:r>
              <a:rPr lang="en-US" altLang="zh-CN" dirty="0"/>
              <a:t>Conclusion</a:t>
            </a:r>
            <a:endParaRPr lang="zh-CN" altLang="en-US" dirty="0"/>
          </a:p>
        </p:txBody>
      </p:sp>
      <p:sp>
        <p:nvSpPr>
          <p:cNvPr id="15" name="文本占位符 14"/>
          <p:cNvSpPr>
            <a:spLocks noGrp="1"/>
          </p:cNvSpPr>
          <p:nvPr>
            <p:ph type="body" sz="quarter" idx="18" hasCustomPrompt="1"/>
          </p:nvPr>
        </p:nvSpPr>
        <p:spPr>
          <a:xfrm>
            <a:off x="641350" y="3679791"/>
            <a:ext cx="9271000"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41350" y="3383520"/>
            <a:ext cx="9271000"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8" name="îṡļiḓè">
            <a:extLst>
              <a:ext uri="{FF2B5EF4-FFF2-40B4-BE49-F238E27FC236}">
                <a16:creationId xmlns:a16="http://schemas.microsoft.com/office/drawing/2014/main" id="{664AB22D-B579-4782-BA59-2921F1520F0A}"/>
              </a:ext>
            </a:extLst>
          </p:cNvPr>
          <p:cNvSpPr/>
          <p:nvPr userDrawn="1"/>
        </p:nvSpPr>
        <p:spPr>
          <a:xfrm>
            <a:off x="704850" y="3180288"/>
            <a:ext cx="194310" cy="1128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5DC04FC-C6C1-4A08-9E70-F69A7ED397E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4" userDrawn="1">
          <p15:clr>
            <a:srgbClr val="F26B43"/>
          </p15:clr>
        </p15:guide>
        <p15:guide id="2" pos="7224" userDrawn="1">
          <p15:clr>
            <a:srgbClr val="F26B43"/>
          </p15:clr>
        </p15:guide>
        <p15:guide id="3" orient="horz" pos="456" userDrawn="1">
          <p15:clr>
            <a:srgbClr val="F26B43"/>
          </p15:clr>
        </p15:guide>
        <p15:guide id="4" orient="horz" pos="564" userDrawn="1">
          <p15:clr>
            <a:srgbClr val="F26B43"/>
          </p15:clr>
        </p15:guide>
        <p15:guide id="5" orient="horz" pos="3774"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7.emf"/><Relationship Id="rId2" Type="http://schemas.openxmlformats.org/officeDocument/2006/relationships/tags" Target="../tags/tag4.xml"/><Relationship Id="rId1" Type="http://schemas.openxmlformats.org/officeDocument/2006/relationships/themeOverride" Target="../theme/themeOverride2.xml"/><Relationship Id="rId6" Type="http://schemas.openxmlformats.org/officeDocument/2006/relationships/oleObject" Target="../embeddings/oleObject1.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8331517-509E-41E1-91FB-29CD0AE7616C}"/>
              </a:ext>
            </a:extLst>
          </p:cNvPr>
          <p:cNvSpPr>
            <a:spLocks noGrp="1"/>
          </p:cNvSpPr>
          <p:nvPr>
            <p:ph type="body" sz="quarter" idx="10"/>
          </p:nvPr>
        </p:nvSpPr>
        <p:spPr/>
        <p:txBody>
          <a:bodyPr/>
          <a:lstStyle/>
          <a:p>
            <a:r>
              <a:rPr lang="en-US" altLang="zh-CN" dirty="0"/>
              <a:t>A Full Caterpillar Robotic Vehicle Design</a:t>
            </a:r>
            <a:endParaRPr lang="zh-CN" altLang="en-US" dirty="0"/>
          </a:p>
        </p:txBody>
      </p:sp>
      <p:sp>
        <p:nvSpPr>
          <p:cNvPr id="4" name="文本占位符 3">
            <a:extLst>
              <a:ext uri="{FF2B5EF4-FFF2-40B4-BE49-F238E27FC236}">
                <a16:creationId xmlns:a16="http://schemas.microsoft.com/office/drawing/2014/main" id="{264A8D2C-65BF-4551-AE88-5E42FD3B83FB}"/>
              </a:ext>
            </a:extLst>
          </p:cNvPr>
          <p:cNvSpPr>
            <a:spLocks noGrp="1"/>
          </p:cNvSpPr>
          <p:nvPr>
            <p:ph type="body" sz="quarter" idx="11"/>
          </p:nvPr>
        </p:nvSpPr>
        <p:spPr>
          <a:xfrm>
            <a:off x="603249" y="3429000"/>
            <a:ext cx="8053071" cy="824843"/>
          </a:xfrm>
        </p:spPr>
        <p:txBody>
          <a:bodyPr/>
          <a:lstStyle/>
          <a:p>
            <a:r>
              <a:rPr lang="en-US" altLang="zh-CN" dirty="0"/>
              <a:t>Dequn Teng, BEng in Computer Science and Electronic Engineering</a:t>
            </a:r>
          </a:p>
          <a:p>
            <a:r>
              <a:rPr lang="en-US" altLang="zh-CN" dirty="0"/>
              <a:t>University of Liverpool (Self Proposed)</a:t>
            </a:r>
            <a:endParaRPr lang="zh-CN" altLang="en-US" dirty="0"/>
          </a:p>
        </p:txBody>
      </p:sp>
      <p:sp>
        <p:nvSpPr>
          <p:cNvPr id="5" name="文本占位符 4">
            <a:extLst>
              <a:ext uri="{FF2B5EF4-FFF2-40B4-BE49-F238E27FC236}">
                <a16:creationId xmlns:a16="http://schemas.microsoft.com/office/drawing/2014/main" id="{B8A04B50-8114-460A-B4B6-0C2B5F935A77}"/>
              </a:ext>
            </a:extLst>
          </p:cNvPr>
          <p:cNvSpPr>
            <a:spLocks noGrp="1"/>
          </p:cNvSpPr>
          <p:nvPr>
            <p:ph type="body" sz="quarter" idx="4294967295"/>
          </p:nvPr>
        </p:nvSpPr>
        <p:spPr/>
        <p:txBody>
          <a:bodyPr>
            <a:normAutofit fontScale="92500" lnSpcReduction="10000"/>
          </a:bodyPr>
          <a:lstStyle/>
          <a:p>
            <a:endParaRPr lang="zh-CN" altLang="en-US"/>
          </a:p>
        </p:txBody>
      </p:sp>
      <p:sp>
        <p:nvSpPr>
          <p:cNvPr id="6" name="文本占位符 5">
            <a:extLst>
              <a:ext uri="{FF2B5EF4-FFF2-40B4-BE49-F238E27FC236}">
                <a16:creationId xmlns:a16="http://schemas.microsoft.com/office/drawing/2014/main" id="{C26BC25C-684A-4797-831D-A2700B343C10}"/>
              </a:ext>
            </a:extLst>
          </p:cNvPr>
          <p:cNvSpPr>
            <a:spLocks noGrp="1"/>
          </p:cNvSpPr>
          <p:nvPr>
            <p:ph type="body" sz="quarter" idx="4294967295"/>
          </p:nvPr>
        </p:nvSpPr>
        <p:spPr/>
        <p:txBody>
          <a:bodyPr>
            <a:normAutofit fontScale="92500" lnSpcReduction="20000"/>
          </a:bodyPr>
          <a:lstStyle/>
          <a:p>
            <a:endParaRPr lang="zh-CN" altLang="en-US"/>
          </a:p>
        </p:txBody>
      </p:sp>
    </p:spTree>
    <p:extLst>
      <p:ext uri="{BB962C8B-B14F-4D97-AF65-F5344CB8AC3E}">
        <p14:creationId xmlns:p14="http://schemas.microsoft.com/office/powerpoint/2010/main" val="4147886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44F34B-7483-467B-AA71-F865FEEB3CDF}"/>
              </a:ext>
            </a:extLst>
          </p:cNvPr>
          <p:cNvSpPr>
            <a:spLocks noGrp="1"/>
          </p:cNvSpPr>
          <p:nvPr>
            <p:ph type="title"/>
          </p:nvPr>
        </p:nvSpPr>
        <p:spPr/>
        <p:txBody>
          <a:bodyPr/>
          <a:lstStyle/>
          <a:p>
            <a:r>
              <a:rPr lang="en-US" altLang="zh-CN" dirty="0"/>
              <a:t>Current Street War </a:t>
            </a:r>
            <a:r>
              <a:rPr lang="en-US" altLang="zh-CN" dirty="0" err="1"/>
              <a:t>Robtics</a:t>
            </a:r>
            <a:endParaRPr lang="zh-CN" altLang="en-US" dirty="0"/>
          </a:p>
        </p:txBody>
      </p:sp>
      <p:pic>
        <p:nvPicPr>
          <p:cNvPr id="6" name="内容占位符 5">
            <a:extLst>
              <a:ext uri="{FF2B5EF4-FFF2-40B4-BE49-F238E27FC236}">
                <a16:creationId xmlns:a16="http://schemas.microsoft.com/office/drawing/2014/main" id="{3760C1AE-8702-42D7-8842-2EF13B3A5001}"/>
              </a:ext>
            </a:extLst>
          </p:cNvPr>
          <p:cNvPicPr>
            <a:picLocks noGrp="1" noChangeAspect="1"/>
          </p:cNvPicPr>
          <p:nvPr>
            <p:ph sz="quarter" idx="13"/>
          </p:nvPr>
        </p:nvPicPr>
        <p:blipFill>
          <a:blip r:embed="rId2"/>
          <a:stretch>
            <a:fillRect/>
          </a:stretch>
        </p:blipFill>
        <p:spPr>
          <a:xfrm>
            <a:off x="669925" y="1140001"/>
            <a:ext cx="10850563" cy="4987573"/>
          </a:xfrm>
        </p:spPr>
      </p:pic>
    </p:spTree>
    <p:extLst>
      <p:ext uri="{BB962C8B-B14F-4D97-AF65-F5344CB8AC3E}">
        <p14:creationId xmlns:p14="http://schemas.microsoft.com/office/powerpoint/2010/main" val="199644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9BA424-DAB6-4A5D-A34C-4D404FB765FF}"/>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F5F0B4C3-D5FE-4A81-90D5-56909E87297C}"/>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标题 3">
            <a:extLst>
              <a:ext uri="{FF2B5EF4-FFF2-40B4-BE49-F238E27FC236}">
                <a16:creationId xmlns:a16="http://schemas.microsoft.com/office/drawing/2014/main" id="{C6663310-3E57-44C4-B6B9-C26F6FEC41FB}"/>
              </a:ext>
            </a:extLst>
          </p:cNvPr>
          <p:cNvSpPr>
            <a:spLocks noGrp="1"/>
          </p:cNvSpPr>
          <p:nvPr>
            <p:ph type="title"/>
          </p:nvPr>
        </p:nvSpPr>
        <p:spPr/>
        <p:txBody>
          <a:bodyPr/>
          <a:lstStyle/>
          <a:p>
            <a:r>
              <a:rPr lang="en-US" altLang="zh-CN" dirty="0"/>
              <a:t>Focus on the front still</a:t>
            </a:r>
            <a:endParaRPr lang="zh-CN" altLang="en-US" dirty="0"/>
          </a:p>
        </p:txBody>
      </p:sp>
      <p:sp>
        <p:nvSpPr>
          <p:cNvPr id="5" name="内容占位符 4">
            <a:extLst>
              <a:ext uri="{FF2B5EF4-FFF2-40B4-BE49-F238E27FC236}">
                <a16:creationId xmlns:a16="http://schemas.microsoft.com/office/drawing/2014/main" id="{88F9C8D4-2406-4843-B728-37F68E4A8F9D}"/>
              </a:ext>
            </a:extLst>
          </p:cNvPr>
          <p:cNvSpPr>
            <a:spLocks noGrp="1"/>
          </p:cNvSpPr>
          <p:nvPr>
            <p:ph sz="quarter" idx="13"/>
          </p:nvPr>
        </p:nvSpPr>
        <p:spPr/>
        <p:txBody>
          <a:bodyPr/>
          <a:lstStyle/>
          <a:p>
            <a:r>
              <a:rPr lang="en-US" altLang="zh-CN" dirty="0"/>
              <a:t>The main attack comes from the sudden attack on the side</a:t>
            </a:r>
          </a:p>
          <a:p>
            <a:r>
              <a:rPr lang="en-US" altLang="zh-CN" dirty="0"/>
              <a:t>The soldiers are easily attacked in streets </a:t>
            </a:r>
          </a:p>
          <a:p>
            <a:r>
              <a:rPr lang="en-US" altLang="zh-CN" dirty="0"/>
              <a:t>The tank can not change their position easily</a:t>
            </a:r>
          </a:p>
          <a:p>
            <a:r>
              <a:rPr lang="en-US" altLang="zh-CN" dirty="0"/>
              <a:t>The armed vehicle is exposing the soldiers to the enemy</a:t>
            </a:r>
          </a:p>
          <a:p>
            <a:r>
              <a:rPr lang="en-US" altLang="zh-CN" dirty="0"/>
              <a:t>The plane is hard to accurate identify targets at the street war scenarios</a:t>
            </a:r>
          </a:p>
          <a:p>
            <a:r>
              <a:rPr lang="en-US" altLang="zh-CN" dirty="0"/>
              <a:t>The RPG can be attached to the current vehicle design</a:t>
            </a:r>
            <a:endParaRPr lang="zh-CN" altLang="en-US" dirty="0"/>
          </a:p>
        </p:txBody>
      </p:sp>
      <p:pic>
        <p:nvPicPr>
          <p:cNvPr id="7" name="图片 6">
            <a:extLst>
              <a:ext uri="{FF2B5EF4-FFF2-40B4-BE49-F238E27FC236}">
                <a16:creationId xmlns:a16="http://schemas.microsoft.com/office/drawing/2014/main" id="{B1A3E4F7-5FF3-4A78-9C43-49036222414E}"/>
              </a:ext>
            </a:extLst>
          </p:cNvPr>
          <p:cNvPicPr>
            <a:picLocks noChangeAspect="1"/>
          </p:cNvPicPr>
          <p:nvPr/>
        </p:nvPicPr>
        <p:blipFill>
          <a:blip r:embed="rId2"/>
          <a:stretch>
            <a:fillRect/>
          </a:stretch>
        </p:blipFill>
        <p:spPr>
          <a:xfrm>
            <a:off x="2209800" y="3353968"/>
            <a:ext cx="7315200" cy="2599025"/>
          </a:xfrm>
          <a:prstGeom prst="rect">
            <a:avLst/>
          </a:prstGeom>
        </p:spPr>
      </p:pic>
    </p:spTree>
    <p:extLst>
      <p:ext uri="{BB962C8B-B14F-4D97-AF65-F5344CB8AC3E}">
        <p14:creationId xmlns:p14="http://schemas.microsoft.com/office/powerpoint/2010/main" val="185378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BEC7C-5231-4013-AB70-532B250109A4}"/>
              </a:ext>
            </a:extLst>
          </p:cNvPr>
          <p:cNvSpPr>
            <a:spLocks noGrp="1"/>
          </p:cNvSpPr>
          <p:nvPr>
            <p:ph type="body" idx="1"/>
          </p:nvPr>
        </p:nvSpPr>
        <p:spPr/>
        <p:txBody>
          <a:bodyPr/>
          <a:lstStyle/>
          <a:p>
            <a:endParaRPr lang="zh-CN" altLang="en-US"/>
          </a:p>
        </p:txBody>
      </p:sp>
      <p:sp>
        <p:nvSpPr>
          <p:cNvPr id="3" name="îşḻïďé">
            <a:extLst>
              <a:ext uri="{FF2B5EF4-FFF2-40B4-BE49-F238E27FC236}">
                <a16:creationId xmlns:a16="http://schemas.microsoft.com/office/drawing/2014/main" id="{F413C4C8-1F70-403B-9198-A69B38CB6FD1}"/>
              </a:ext>
            </a:extLst>
          </p:cNvPr>
          <p:cNvSpPr txBox="1"/>
          <p:nvPr/>
        </p:nvSpPr>
        <p:spPr>
          <a:xfrm>
            <a:off x="4441242" y="2539091"/>
            <a:ext cx="1887168" cy="30697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Times New Roman" panose="02020603050405020304" pitchFamily="18" charset="0"/>
                <a:cs typeface="Times New Roman" panose="02020603050405020304" pitchFamily="18" charset="0"/>
              </a:rPr>
              <a:t>/</a:t>
            </a:r>
            <a:r>
              <a:rPr lang="en-US" altLang="zh-CN" sz="100" spc="100" dirty="0">
                <a:solidFill>
                  <a:schemeClr val="accent1"/>
                </a:solidFill>
                <a:latin typeface="Times New Roman" panose="02020603050405020304" pitchFamily="18" charset="0"/>
                <a:cs typeface="Times New Roman" panose="02020603050405020304" pitchFamily="18" charset="0"/>
              </a:rPr>
              <a:t>  </a:t>
            </a:r>
            <a:r>
              <a:rPr lang="en-US" altLang="zh-CN" spc="100" dirty="0">
                <a:solidFill>
                  <a:schemeClr val="accent1"/>
                </a:solidFill>
                <a:latin typeface="Times New Roman" panose="02020603050405020304" pitchFamily="18" charset="0"/>
                <a:cs typeface="Times New Roman" panose="02020603050405020304" pitchFamily="18" charset="0"/>
              </a:rPr>
              <a:t>03 Methodology</a:t>
            </a:r>
            <a:endParaRPr lang="zh-CN" altLang="en-US" spc="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21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B6F6C2-DFED-4442-B50B-A5ABE5AF5CE8}"/>
              </a:ext>
            </a:extLst>
          </p:cNvPr>
          <p:cNvSpPr>
            <a:spLocks noGrp="1"/>
          </p:cNvSpPr>
          <p:nvPr>
            <p:ph type="title"/>
          </p:nvPr>
        </p:nvSpPr>
        <p:spPr/>
        <p:txBody>
          <a:bodyPr/>
          <a:lstStyle/>
          <a:p>
            <a:r>
              <a:rPr lang="en-US" altLang="zh-CN" dirty="0"/>
              <a:t>System Design Part 1</a:t>
            </a:r>
            <a:endParaRPr lang="zh-CN" altLang="en-US" dirty="0"/>
          </a:p>
        </p:txBody>
      </p:sp>
      <p:pic>
        <p:nvPicPr>
          <p:cNvPr id="5" name="内容占位符 4">
            <a:extLst>
              <a:ext uri="{FF2B5EF4-FFF2-40B4-BE49-F238E27FC236}">
                <a16:creationId xmlns:a16="http://schemas.microsoft.com/office/drawing/2014/main" id="{D11A853D-7140-4E38-8299-3451FC0E981B}"/>
              </a:ext>
            </a:extLst>
          </p:cNvPr>
          <p:cNvPicPr>
            <a:picLocks noGrp="1" noChangeAspect="1"/>
          </p:cNvPicPr>
          <p:nvPr>
            <p:ph sz="quarter" idx="13"/>
          </p:nvPr>
        </p:nvPicPr>
        <p:blipFill>
          <a:blip r:embed="rId2"/>
          <a:stretch>
            <a:fillRect/>
          </a:stretch>
        </p:blipFill>
        <p:spPr>
          <a:xfrm>
            <a:off x="5129991" y="1383030"/>
            <a:ext cx="6288579" cy="4217670"/>
          </a:xfrm>
        </p:spPr>
      </p:pic>
      <p:sp>
        <p:nvSpPr>
          <p:cNvPr id="8" name="文本框 7">
            <a:extLst>
              <a:ext uri="{FF2B5EF4-FFF2-40B4-BE49-F238E27FC236}">
                <a16:creationId xmlns:a16="http://schemas.microsoft.com/office/drawing/2014/main" id="{AE16B601-029B-4B19-81BC-8FFD09CA16F5}"/>
              </a:ext>
            </a:extLst>
          </p:cNvPr>
          <p:cNvSpPr txBox="1"/>
          <p:nvPr/>
        </p:nvSpPr>
        <p:spPr>
          <a:xfrm>
            <a:off x="773430" y="1211580"/>
            <a:ext cx="7433310" cy="4524315"/>
          </a:xfrm>
          <a:prstGeom prst="rect">
            <a:avLst/>
          </a:prstGeom>
          <a:noFill/>
        </p:spPr>
        <p:txBody>
          <a:bodyPr wrap="square" rtlCol="0">
            <a:spAutoFit/>
          </a:bodyPr>
          <a:lstStyle/>
          <a:p>
            <a:r>
              <a:rPr lang="en-US" altLang="zh-CN" dirty="0"/>
              <a:t>1, carriage; </a:t>
            </a:r>
          </a:p>
          <a:p>
            <a:r>
              <a:rPr lang="en-US" altLang="zh-CN" dirty="0"/>
              <a:t>2, engine; </a:t>
            </a:r>
          </a:p>
          <a:p>
            <a:r>
              <a:rPr lang="en-US" altLang="zh-CN" dirty="0"/>
              <a:t>3, first gear; </a:t>
            </a:r>
          </a:p>
          <a:p>
            <a:r>
              <a:rPr lang="en-US" altLang="zh-CN" dirty="0"/>
              <a:t>4, rotating shaft; </a:t>
            </a:r>
          </a:p>
          <a:p>
            <a:r>
              <a:rPr lang="en-US" altLang="zh-CN" dirty="0"/>
              <a:t>5, second gear; </a:t>
            </a:r>
          </a:p>
          <a:p>
            <a:r>
              <a:rPr lang="en-US" altLang="zh-CN" dirty="0"/>
              <a:t>6, active wheel; </a:t>
            </a:r>
          </a:p>
          <a:p>
            <a:r>
              <a:rPr lang="en-US" altLang="zh-CN" dirty="0"/>
              <a:t>7, track; </a:t>
            </a:r>
          </a:p>
          <a:p>
            <a:r>
              <a:rPr lang="en-US" altLang="zh-CN" dirty="0"/>
              <a:t>8, fuel tank; </a:t>
            </a:r>
          </a:p>
          <a:p>
            <a:r>
              <a:rPr lang="en-US" altLang="zh-CN" dirty="0"/>
              <a:t>9, flame injector; </a:t>
            </a:r>
          </a:p>
          <a:p>
            <a:r>
              <a:rPr lang="en-US" altLang="zh-CN" dirty="0"/>
              <a:t>10, fuel inlet; </a:t>
            </a:r>
          </a:p>
          <a:p>
            <a:r>
              <a:rPr lang="en-US" altLang="zh-CN" dirty="0"/>
              <a:t>11, communication module; </a:t>
            </a:r>
          </a:p>
          <a:p>
            <a:r>
              <a:rPr lang="en-US" altLang="zh-CN" dirty="0"/>
              <a:t>12, processor; </a:t>
            </a:r>
          </a:p>
          <a:p>
            <a:r>
              <a:rPr lang="en-US" altLang="zh-CN" dirty="0"/>
              <a:t>13, ESC; </a:t>
            </a:r>
          </a:p>
          <a:p>
            <a:r>
              <a:rPr lang="en-US" altLang="zh-CN" dirty="0"/>
              <a:t>14, camera; </a:t>
            </a:r>
          </a:p>
          <a:p>
            <a:r>
              <a:rPr lang="en-US" altLang="zh-CN" dirty="0"/>
              <a:t>15, infra-red sensing camera; </a:t>
            </a:r>
          </a:p>
          <a:p>
            <a:r>
              <a:rPr lang="en-US" altLang="zh-CN" dirty="0"/>
              <a:t>16, fuel quantity sensor.</a:t>
            </a:r>
          </a:p>
        </p:txBody>
      </p:sp>
    </p:spTree>
    <p:extLst>
      <p:ext uri="{BB962C8B-B14F-4D97-AF65-F5344CB8AC3E}">
        <p14:creationId xmlns:p14="http://schemas.microsoft.com/office/powerpoint/2010/main" val="3964837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6EDDF89-CC96-4702-A8DC-0268C453BFB3}"/>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87E4CBF8-4A94-4958-AF4B-3CC7BACE597F}"/>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标题 3">
            <a:extLst>
              <a:ext uri="{FF2B5EF4-FFF2-40B4-BE49-F238E27FC236}">
                <a16:creationId xmlns:a16="http://schemas.microsoft.com/office/drawing/2014/main" id="{71C0E8F3-B031-4C42-B84E-6EFB776F82BF}"/>
              </a:ext>
            </a:extLst>
          </p:cNvPr>
          <p:cNvSpPr>
            <a:spLocks noGrp="1"/>
          </p:cNvSpPr>
          <p:nvPr>
            <p:ph type="title"/>
          </p:nvPr>
        </p:nvSpPr>
        <p:spPr/>
        <p:txBody>
          <a:bodyPr/>
          <a:lstStyle/>
          <a:p>
            <a:r>
              <a:rPr lang="en-US" altLang="zh-CN" dirty="0"/>
              <a:t>System Design Part 2</a:t>
            </a:r>
            <a:endParaRPr lang="zh-CN" altLang="en-US" dirty="0"/>
          </a:p>
        </p:txBody>
      </p:sp>
      <p:pic>
        <p:nvPicPr>
          <p:cNvPr id="6" name="内容占位符 5">
            <a:extLst>
              <a:ext uri="{FF2B5EF4-FFF2-40B4-BE49-F238E27FC236}">
                <a16:creationId xmlns:a16="http://schemas.microsoft.com/office/drawing/2014/main" id="{E49F46E9-7D7C-45EC-93DF-16ABF3FEFFC6}"/>
              </a:ext>
            </a:extLst>
          </p:cNvPr>
          <p:cNvPicPr>
            <a:picLocks noGrp="1" noChangeAspect="1"/>
          </p:cNvPicPr>
          <p:nvPr>
            <p:ph sz="quarter" idx="13"/>
          </p:nvPr>
        </p:nvPicPr>
        <p:blipFill>
          <a:blip r:embed="rId2"/>
          <a:stretch>
            <a:fillRect/>
          </a:stretch>
        </p:blipFill>
        <p:spPr>
          <a:xfrm>
            <a:off x="4287940" y="1242060"/>
            <a:ext cx="7130630" cy="3947160"/>
          </a:xfrm>
          <a:prstGeom prst="rect">
            <a:avLst/>
          </a:prstGeom>
        </p:spPr>
      </p:pic>
      <p:sp>
        <p:nvSpPr>
          <p:cNvPr id="7" name="文本框 6">
            <a:extLst>
              <a:ext uri="{FF2B5EF4-FFF2-40B4-BE49-F238E27FC236}">
                <a16:creationId xmlns:a16="http://schemas.microsoft.com/office/drawing/2014/main" id="{B4FBE420-24DF-4140-8A1F-6968CB444676}"/>
              </a:ext>
            </a:extLst>
          </p:cNvPr>
          <p:cNvSpPr txBox="1"/>
          <p:nvPr/>
        </p:nvSpPr>
        <p:spPr>
          <a:xfrm>
            <a:off x="773430" y="1211580"/>
            <a:ext cx="7433310" cy="4524315"/>
          </a:xfrm>
          <a:prstGeom prst="rect">
            <a:avLst/>
          </a:prstGeom>
          <a:noFill/>
        </p:spPr>
        <p:txBody>
          <a:bodyPr wrap="square" rtlCol="0">
            <a:spAutoFit/>
          </a:bodyPr>
          <a:lstStyle/>
          <a:p>
            <a:r>
              <a:rPr lang="en-US" altLang="zh-CN" dirty="0"/>
              <a:t>1, carriage; </a:t>
            </a:r>
          </a:p>
          <a:p>
            <a:r>
              <a:rPr lang="en-US" altLang="zh-CN" dirty="0"/>
              <a:t>2, engine; </a:t>
            </a:r>
          </a:p>
          <a:p>
            <a:r>
              <a:rPr lang="en-US" altLang="zh-CN" dirty="0"/>
              <a:t>3, first gear; </a:t>
            </a:r>
          </a:p>
          <a:p>
            <a:r>
              <a:rPr lang="en-US" altLang="zh-CN" dirty="0"/>
              <a:t>4, rotating shaft; </a:t>
            </a:r>
          </a:p>
          <a:p>
            <a:r>
              <a:rPr lang="en-US" altLang="zh-CN" dirty="0"/>
              <a:t>5, second gear; </a:t>
            </a:r>
          </a:p>
          <a:p>
            <a:r>
              <a:rPr lang="en-US" altLang="zh-CN" dirty="0"/>
              <a:t>6, active wheel; </a:t>
            </a:r>
          </a:p>
          <a:p>
            <a:r>
              <a:rPr lang="en-US" altLang="zh-CN" dirty="0"/>
              <a:t>7, track; </a:t>
            </a:r>
          </a:p>
          <a:p>
            <a:r>
              <a:rPr lang="en-US" altLang="zh-CN" dirty="0"/>
              <a:t>8, fuel tank; </a:t>
            </a:r>
          </a:p>
          <a:p>
            <a:r>
              <a:rPr lang="en-US" altLang="zh-CN" dirty="0"/>
              <a:t>9, flame injector; </a:t>
            </a:r>
          </a:p>
          <a:p>
            <a:r>
              <a:rPr lang="en-US" altLang="zh-CN" dirty="0"/>
              <a:t>10, fuel inlet; </a:t>
            </a:r>
          </a:p>
          <a:p>
            <a:r>
              <a:rPr lang="en-US" altLang="zh-CN" dirty="0"/>
              <a:t>11, communication module; </a:t>
            </a:r>
          </a:p>
          <a:p>
            <a:r>
              <a:rPr lang="en-US" altLang="zh-CN" dirty="0"/>
              <a:t>12, processor; </a:t>
            </a:r>
          </a:p>
          <a:p>
            <a:r>
              <a:rPr lang="en-US" altLang="zh-CN" dirty="0"/>
              <a:t>13, ESC; </a:t>
            </a:r>
          </a:p>
          <a:p>
            <a:r>
              <a:rPr lang="en-US" altLang="zh-CN" dirty="0"/>
              <a:t>14, camera; </a:t>
            </a:r>
          </a:p>
          <a:p>
            <a:r>
              <a:rPr lang="en-US" altLang="zh-CN" dirty="0"/>
              <a:t>15, infra-red sensing camera; </a:t>
            </a:r>
          </a:p>
          <a:p>
            <a:r>
              <a:rPr lang="en-US" altLang="zh-CN" dirty="0"/>
              <a:t>16, fuel quantity sensor.</a:t>
            </a:r>
          </a:p>
        </p:txBody>
      </p:sp>
    </p:spTree>
    <p:extLst>
      <p:ext uri="{BB962C8B-B14F-4D97-AF65-F5344CB8AC3E}">
        <p14:creationId xmlns:p14="http://schemas.microsoft.com/office/powerpoint/2010/main" val="2688847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3B13AF-EBF5-4827-B0F0-63ADDD35C494}"/>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AE9B8D7E-36B6-42C0-B2CD-F3BDE0BFCBBA}"/>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标题 3">
            <a:extLst>
              <a:ext uri="{FF2B5EF4-FFF2-40B4-BE49-F238E27FC236}">
                <a16:creationId xmlns:a16="http://schemas.microsoft.com/office/drawing/2014/main" id="{3935B2F0-D5B2-472E-8E09-FC7C30994752}"/>
              </a:ext>
            </a:extLst>
          </p:cNvPr>
          <p:cNvSpPr>
            <a:spLocks noGrp="1"/>
          </p:cNvSpPr>
          <p:nvPr>
            <p:ph type="title"/>
          </p:nvPr>
        </p:nvSpPr>
        <p:spPr/>
        <p:txBody>
          <a:bodyPr/>
          <a:lstStyle/>
          <a:p>
            <a:r>
              <a:rPr lang="en-US" altLang="zh-CN" dirty="0"/>
              <a:t>Equipped Weapons</a:t>
            </a:r>
            <a:endParaRPr lang="zh-CN" altLang="en-US" dirty="0"/>
          </a:p>
        </p:txBody>
      </p:sp>
      <p:sp>
        <p:nvSpPr>
          <p:cNvPr id="5" name="内容占位符 4">
            <a:extLst>
              <a:ext uri="{FF2B5EF4-FFF2-40B4-BE49-F238E27FC236}">
                <a16:creationId xmlns:a16="http://schemas.microsoft.com/office/drawing/2014/main" id="{C0CB7A35-B579-49B4-97E1-096000DB6453}"/>
              </a:ext>
            </a:extLst>
          </p:cNvPr>
          <p:cNvSpPr>
            <a:spLocks noGrp="1"/>
          </p:cNvSpPr>
          <p:nvPr>
            <p:ph sz="quarter" idx="13"/>
          </p:nvPr>
        </p:nvSpPr>
        <p:spPr/>
        <p:txBody>
          <a:bodyPr/>
          <a:lstStyle/>
          <a:p>
            <a:r>
              <a:rPr lang="en-US" altLang="zh-CN" dirty="0"/>
              <a:t>RPGs</a:t>
            </a:r>
          </a:p>
          <a:p>
            <a:r>
              <a:rPr lang="en-US" altLang="zh-CN" dirty="0"/>
              <a:t>Machine Gun</a:t>
            </a:r>
          </a:p>
          <a:p>
            <a:r>
              <a:rPr lang="en-US" altLang="zh-CN" dirty="0"/>
              <a:t>Flamethrower</a:t>
            </a:r>
          </a:p>
          <a:p>
            <a:r>
              <a:rPr lang="en-US" altLang="zh-CN" dirty="0"/>
              <a:t>And so forth..</a:t>
            </a:r>
          </a:p>
          <a:p>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6EBA7239-AB3D-41C5-8AF0-365DF4912C5F}"/>
              </a:ext>
            </a:extLst>
          </p:cNvPr>
          <p:cNvPicPr>
            <a:picLocks noChangeAspect="1"/>
          </p:cNvPicPr>
          <p:nvPr/>
        </p:nvPicPr>
        <p:blipFill>
          <a:blip r:embed="rId2"/>
          <a:stretch>
            <a:fillRect/>
          </a:stretch>
        </p:blipFill>
        <p:spPr>
          <a:xfrm>
            <a:off x="5063548" y="981092"/>
            <a:ext cx="6050164" cy="1786856"/>
          </a:xfrm>
          <a:prstGeom prst="rect">
            <a:avLst/>
          </a:prstGeom>
        </p:spPr>
      </p:pic>
      <p:pic>
        <p:nvPicPr>
          <p:cNvPr id="11" name="图片 10">
            <a:extLst>
              <a:ext uri="{FF2B5EF4-FFF2-40B4-BE49-F238E27FC236}">
                <a16:creationId xmlns:a16="http://schemas.microsoft.com/office/drawing/2014/main" id="{0425028D-94DB-49C8-B50D-219644B419F4}"/>
              </a:ext>
            </a:extLst>
          </p:cNvPr>
          <p:cNvPicPr>
            <a:picLocks noChangeAspect="1"/>
          </p:cNvPicPr>
          <p:nvPr/>
        </p:nvPicPr>
        <p:blipFill>
          <a:blip r:embed="rId3"/>
          <a:stretch>
            <a:fillRect/>
          </a:stretch>
        </p:blipFill>
        <p:spPr>
          <a:xfrm>
            <a:off x="5017790" y="4138647"/>
            <a:ext cx="5192931" cy="1859244"/>
          </a:xfrm>
          <a:prstGeom prst="rect">
            <a:avLst/>
          </a:prstGeom>
        </p:spPr>
      </p:pic>
      <p:pic>
        <p:nvPicPr>
          <p:cNvPr id="13" name="图片 12">
            <a:extLst>
              <a:ext uri="{FF2B5EF4-FFF2-40B4-BE49-F238E27FC236}">
                <a16:creationId xmlns:a16="http://schemas.microsoft.com/office/drawing/2014/main" id="{E44D2EAD-D10E-4FCF-843C-8584DA252F4D}"/>
              </a:ext>
            </a:extLst>
          </p:cNvPr>
          <p:cNvPicPr>
            <a:picLocks noChangeAspect="1"/>
          </p:cNvPicPr>
          <p:nvPr/>
        </p:nvPicPr>
        <p:blipFill>
          <a:blip r:embed="rId4"/>
          <a:stretch>
            <a:fillRect/>
          </a:stretch>
        </p:blipFill>
        <p:spPr>
          <a:xfrm>
            <a:off x="5017790" y="2531762"/>
            <a:ext cx="5291989" cy="1794476"/>
          </a:xfrm>
          <a:prstGeom prst="rect">
            <a:avLst/>
          </a:prstGeom>
        </p:spPr>
      </p:pic>
    </p:spTree>
    <p:extLst>
      <p:ext uri="{BB962C8B-B14F-4D97-AF65-F5344CB8AC3E}">
        <p14:creationId xmlns:p14="http://schemas.microsoft.com/office/powerpoint/2010/main" val="315506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598039A-93CD-464C-84DF-DB0096E5A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97B8F3CA-48A6-427A-AB92-B4569FEF9EE5}"/>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标题 3">
            <a:extLst>
              <a:ext uri="{FF2B5EF4-FFF2-40B4-BE49-F238E27FC236}">
                <a16:creationId xmlns:a16="http://schemas.microsoft.com/office/drawing/2014/main" id="{D5AB1B6E-C209-4FEF-B298-6DF14D47205D}"/>
              </a:ext>
            </a:extLst>
          </p:cNvPr>
          <p:cNvSpPr>
            <a:spLocks noGrp="1"/>
          </p:cNvSpPr>
          <p:nvPr>
            <p:ph type="title"/>
          </p:nvPr>
        </p:nvSpPr>
        <p:spPr/>
        <p:txBody>
          <a:bodyPr/>
          <a:lstStyle/>
          <a:p>
            <a:r>
              <a:rPr lang="en-US" altLang="zh-CN" dirty="0"/>
              <a:t>How about </a:t>
            </a:r>
            <a:r>
              <a:rPr lang="en-US" altLang="zh-CN" dirty="0" err="1"/>
              <a:t>defence</a:t>
            </a:r>
            <a:r>
              <a:rPr lang="en-US" altLang="zh-CN" dirty="0"/>
              <a:t>?</a:t>
            </a:r>
            <a:endParaRPr lang="zh-CN" altLang="en-US" dirty="0"/>
          </a:p>
        </p:txBody>
      </p:sp>
      <p:sp>
        <p:nvSpPr>
          <p:cNvPr id="5" name="内容占位符 4">
            <a:extLst>
              <a:ext uri="{FF2B5EF4-FFF2-40B4-BE49-F238E27FC236}">
                <a16:creationId xmlns:a16="http://schemas.microsoft.com/office/drawing/2014/main" id="{CCDDD3E2-16D9-45E9-B595-DD5B01E3CC99}"/>
              </a:ext>
            </a:extLst>
          </p:cNvPr>
          <p:cNvSpPr>
            <a:spLocks noGrp="1"/>
          </p:cNvSpPr>
          <p:nvPr>
            <p:ph sz="quarter" idx="13"/>
          </p:nvPr>
        </p:nvSpPr>
        <p:spPr/>
        <p:txBody>
          <a:bodyPr/>
          <a:lstStyle/>
          <a:p>
            <a:r>
              <a:rPr lang="en-US" altLang="zh-CN" dirty="0"/>
              <a:t>Anti-explosive </a:t>
            </a:r>
            <a:r>
              <a:rPr lang="en-US" altLang="zh-CN" dirty="0" err="1"/>
              <a:t>armour</a:t>
            </a:r>
            <a:endParaRPr lang="en-US" altLang="zh-CN" dirty="0"/>
          </a:p>
          <a:p>
            <a:r>
              <a:rPr lang="en-US" altLang="zh-CN" dirty="0"/>
              <a:t>The moment the rocket attaching the vehicle</a:t>
            </a:r>
          </a:p>
          <a:p>
            <a:r>
              <a:rPr lang="en-US" altLang="zh-CN" dirty="0"/>
              <a:t>The anti-explosive </a:t>
            </a:r>
            <a:r>
              <a:rPr lang="en-US" altLang="zh-CN" dirty="0" err="1"/>
              <a:t>armour</a:t>
            </a:r>
            <a:r>
              <a:rPr lang="en-US" altLang="zh-CN" dirty="0"/>
              <a:t> will expose in reducing the effects of the attacking rocket.</a:t>
            </a:r>
          </a:p>
          <a:p>
            <a:endParaRPr lang="zh-CN" altLang="en-US" dirty="0"/>
          </a:p>
        </p:txBody>
      </p:sp>
      <p:pic>
        <p:nvPicPr>
          <p:cNvPr id="11" name="图片 10">
            <a:extLst>
              <a:ext uri="{FF2B5EF4-FFF2-40B4-BE49-F238E27FC236}">
                <a16:creationId xmlns:a16="http://schemas.microsoft.com/office/drawing/2014/main" id="{62C55009-5E77-458C-B2BA-064941C50590}"/>
              </a:ext>
            </a:extLst>
          </p:cNvPr>
          <p:cNvPicPr>
            <a:picLocks noChangeAspect="1"/>
          </p:cNvPicPr>
          <p:nvPr/>
        </p:nvPicPr>
        <p:blipFill>
          <a:blip r:embed="rId2"/>
          <a:stretch>
            <a:fillRect/>
          </a:stretch>
        </p:blipFill>
        <p:spPr>
          <a:xfrm>
            <a:off x="4638703" y="2501283"/>
            <a:ext cx="2914594" cy="1855434"/>
          </a:xfrm>
          <a:prstGeom prst="rect">
            <a:avLst/>
          </a:prstGeom>
        </p:spPr>
      </p:pic>
      <p:pic>
        <p:nvPicPr>
          <p:cNvPr id="13" name="图片 12">
            <a:extLst>
              <a:ext uri="{FF2B5EF4-FFF2-40B4-BE49-F238E27FC236}">
                <a16:creationId xmlns:a16="http://schemas.microsoft.com/office/drawing/2014/main" id="{5DF08239-3807-467E-89E4-F4856BFA1BFD}"/>
              </a:ext>
            </a:extLst>
          </p:cNvPr>
          <p:cNvPicPr>
            <a:picLocks noChangeAspect="1"/>
          </p:cNvPicPr>
          <p:nvPr/>
        </p:nvPicPr>
        <p:blipFill>
          <a:blip r:embed="rId3"/>
          <a:stretch>
            <a:fillRect/>
          </a:stretch>
        </p:blipFill>
        <p:spPr>
          <a:xfrm>
            <a:off x="2346978" y="2558431"/>
            <a:ext cx="1904964" cy="1798286"/>
          </a:xfrm>
          <a:prstGeom prst="rect">
            <a:avLst/>
          </a:prstGeom>
        </p:spPr>
      </p:pic>
      <p:pic>
        <p:nvPicPr>
          <p:cNvPr id="15" name="图片 14">
            <a:extLst>
              <a:ext uri="{FF2B5EF4-FFF2-40B4-BE49-F238E27FC236}">
                <a16:creationId xmlns:a16="http://schemas.microsoft.com/office/drawing/2014/main" id="{98A68E6F-B8B1-4ACD-82FE-8EB5BDB064F8}"/>
              </a:ext>
            </a:extLst>
          </p:cNvPr>
          <p:cNvPicPr>
            <a:picLocks noChangeAspect="1"/>
          </p:cNvPicPr>
          <p:nvPr/>
        </p:nvPicPr>
        <p:blipFill>
          <a:blip r:embed="rId4"/>
          <a:stretch>
            <a:fillRect/>
          </a:stretch>
        </p:blipFill>
        <p:spPr>
          <a:xfrm>
            <a:off x="7751477" y="2501283"/>
            <a:ext cx="3394645" cy="1729707"/>
          </a:xfrm>
          <a:prstGeom prst="rect">
            <a:avLst/>
          </a:prstGeom>
        </p:spPr>
      </p:pic>
    </p:spTree>
    <p:extLst>
      <p:ext uri="{BB962C8B-B14F-4D97-AF65-F5344CB8AC3E}">
        <p14:creationId xmlns:p14="http://schemas.microsoft.com/office/powerpoint/2010/main" val="22839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0ED6874-9DC3-44B6-9A11-E1220254B5DA}"/>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EBC8C60B-443E-4673-9091-B3D337711917}"/>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标题 3">
            <a:extLst>
              <a:ext uri="{FF2B5EF4-FFF2-40B4-BE49-F238E27FC236}">
                <a16:creationId xmlns:a16="http://schemas.microsoft.com/office/drawing/2014/main" id="{C20FA861-91A8-4350-B511-BCDED2E28992}"/>
              </a:ext>
            </a:extLst>
          </p:cNvPr>
          <p:cNvSpPr>
            <a:spLocks noGrp="1"/>
          </p:cNvSpPr>
          <p:nvPr>
            <p:ph type="title"/>
          </p:nvPr>
        </p:nvSpPr>
        <p:spPr/>
        <p:txBody>
          <a:bodyPr/>
          <a:lstStyle/>
          <a:p>
            <a:r>
              <a:rPr lang="en-US" altLang="zh-CN" dirty="0"/>
              <a:t>Research outcome</a:t>
            </a:r>
            <a:endParaRPr lang="zh-CN" altLang="en-US" dirty="0"/>
          </a:p>
        </p:txBody>
      </p:sp>
      <p:sp>
        <p:nvSpPr>
          <p:cNvPr id="5" name="内容占位符 4">
            <a:extLst>
              <a:ext uri="{FF2B5EF4-FFF2-40B4-BE49-F238E27FC236}">
                <a16:creationId xmlns:a16="http://schemas.microsoft.com/office/drawing/2014/main" id="{8EC2F0B8-9EF8-4933-BF76-44F613C782CD}"/>
              </a:ext>
            </a:extLst>
          </p:cNvPr>
          <p:cNvSpPr>
            <a:spLocks noGrp="1"/>
          </p:cNvSpPr>
          <p:nvPr>
            <p:ph sz="quarter" idx="13"/>
          </p:nvPr>
        </p:nvSpPr>
        <p:spPr/>
        <p:txBody>
          <a:bodyPr/>
          <a:lstStyle/>
          <a:p>
            <a:r>
              <a:rPr lang="en-US" altLang="zh-CN" dirty="0"/>
              <a:t>Invention patent application applied with the protection under the national intellectual property administration PRC.</a:t>
            </a:r>
          </a:p>
          <a:p>
            <a:endParaRPr lang="en-US" altLang="zh-CN" dirty="0"/>
          </a:p>
          <a:p>
            <a:endParaRPr lang="zh-CN" altLang="en-US" dirty="0"/>
          </a:p>
        </p:txBody>
      </p:sp>
      <p:pic>
        <p:nvPicPr>
          <p:cNvPr id="9" name="图片 8">
            <a:extLst>
              <a:ext uri="{FF2B5EF4-FFF2-40B4-BE49-F238E27FC236}">
                <a16:creationId xmlns:a16="http://schemas.microsoft.com/office/drawing/2014/main" id="{A8134D79-8364-43C5-A84D-A31927704CC0}"/>
              </a:ext>
            </a:extLst>
          </p:cNvPr>
          <p:cNvPicPr>
            <a:picLocks noChangeAspect="1"/>
          </p:cNvPicPr>
          <p:nvPr/>
        </p:nvPicPr>
        <p:blipFill>
          <a:blip r:embed="rId2"/>
          <a:stretch>
            <a:fillRect/>
          </a:stretch>
        </p:blipFill>
        <p:spPr>
          <a:xfrm>
            <a:off x="1847876" y="2583197"/>
            <a:ext cx="2712668" cy="1752566"/>
          </a:xfrm>
          <a:prstGeom prst="rect">
            <a:avLst/>
          </a:prstGeom>
        </p:spPr>
      </p:pic>
      <p:pic>
        <p:nvPicPr>
          <p:cNvPr id="11" name="图片 10">
            <a:extLst>
              <a:ext uri="{FF2B5EF4-FFF2-40B4-BE49-F238E27FC236}">
                <a16:creationId xmlns:a16="http://schemas.microsoft.com/office/drawing/2014/main" id="{E719CE23-C0F5-4DB8-A3E9-9CDA4C76F55D}"/>
              </a:ext>
            </a:extLst>
          </p:cNvPr>
          <p:cNvPicPr>
            <a:picLocks noChangeAspect="1"/>
          </p:cNvPicPr>
          <p:nvPr/>
        </p:nvPicPr>
        <p:blipFill>
          <a:blip r:embed="rId3"/>
          <a:stretch>
            <a:fillRect/>
          </a:stretch>
        </p:blipFill>
        <p:spPr>
          <a:xfrm>
            <a:off x="4965684" y="2583197"/>
            <a:ext cx="6259744" cy="1680193"/>
          </a:xfrm>
          <a:prstGeom prst="rect">
            <a:avLst/>
          </a:prstGeom>
        </p:spPr>
      </p:pic>
    </p:spTree>
    <p:extLst>
      <p:ext uri="{BB962C8B-B14F-4D97-AF65-F5344CB8AC3E}">
        <p14:creationId xmlns:p14="http://schemas.microsoft.com/office/powerpoint/2010/main" val="242055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5B67C-DB96-48A5-83B2-87B58BF49E6F}"/>
              </a:ext>
            </a:extLst>
          </p:cNvPr>
          <p:cNvSpPr>
            <a:spLocks noGrp="1"/>
          </p:cNvSpPr>
          <p:nvPr>
            <p:ph type="body" idx="1"/>
          </p:nvPr>
        </p:nvSpPr>
        <p:spPr/>
        <p:txBody>
          <a:bodyPr/>
          <a:lstStyle/>
          <a:p>
            <a:endParaRPr lang="zh-CN" altLang="en-US"/>
          </a:p>
        </p:txBody>
      </p:sp>
      <p:sp>
        <p:nvSpPr>
          <p:cNvPr id="3" name="îşḻïďé">
            <a:extLst>
              <a:ext uri="{FF2B5EF4-FFF2-40B4-BE49-F238E27FC236}">
                <a16:creationId xmlns:a16="http://schemas.microsoft.com/office/drawing/2014/main" id="{8C887978-4D28-4365-86E5-D8CA0D515D9C}"/>
              </a:ext>
            </a:extLst>
          </p:cNvPr>
          <p:cNvSpPr txBox="1"/>
          <p:nvPr/>
        </p:nvSpPr>
        <p:spPr>
          <a:xfrm>
            <a:off x="4441242" y="2539091"/>
            <a:ext cx="1887168" cy="30697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Times New Roman" panose="02020603050405020304" pitchFamily="18" charset="0"/>
                <a:cs typeface="Times New Roman" panose="02020603050405020304" pitchFamily="18" charset="0"/>
              </a:rPr>
              <a:t>/</a:t>
            </a:r>
            <a:r>
              <a:rPr lang="en-US" altLang="zh-CN" sz="100" spc="100" dirty="0">
                <a:solidFill>
                  <a:schemeClr val="accent1"/>
                </a:solidFill>
                <a:latin typeface="Times New Roman" panose="02020603050405020304" pitchFamily="18" charset="0"/>
                <a:cs typeface="Times New Roman" panose="02020603050405020304" pitchFamily="18" charset="0"/>
              </a:rPr>
              <a:t>  </a:t>
            </a:r>
            <a:r>
              <a:rPr lang="en-US" altLang="zh-CN" spc="100" dirty="0">
                <a:solidFill>
                  <a:schemeClr val="accent1"/>
                </a:solidFill>
                <a:latin typeface="Times New Roman" panose="02020603050405020304" pitchFamily="18" charset="0"/>
                <a:cs typeface="Times New Roman" panose="02020603050405020304" pitchFamily="18" charset="0"/>
              </a:rPr>
              <a:t>04 Discussion</a:t>
            </a:r>
            <a:endParaRPr lang="zh-CN" altLang="en-US" spc="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44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F1D1CAF-FBCB-419E-B1C7-40FB06E0D945}"/>
              </a:ext>
            </a:extLst>
          </p:cNvPr>
          <p:cNvSpPr>
            <a:spLocks noGrp="1"/>
          </p:cNvSpPr>
          <p:nvPr>
            <p:ph type="title"/>
          </p:nvPr>
        </p:nvSpPr>
        <p:spPr/>
        <p:txBody>
          <a:bodyPr/>
          <a:lstStyle/>
          <a:p>
            <a:r>
              <a:rPr lang="en-US" altLang="zh-CN" dirty="0"/>
              <a:t>Discussion</a:t>
            </a:r>
            <a:endParaRPr lang="zh-CN" altLang="en-US" dirty="0"/>
          </a:p>
        </p:txBody>
      </p:sp>
      <p:sp>
        <p:nvSpPr>
          <p:cNvPr id="4" name="内容占位符 3">
            <a:extLst>
              <a:ext uri="{FF2B5EF4-FFF2-40B4-BE49-F238E27FC236}">
                <a16:creationId xmlns:a16="http://schemas.microsoft.com/office/drawing/2014/main" id="{3745A248-620C-4E1F-BC1E-1EE8773C6C68}"/>
              </a:ext>
            </a:extLst>
          </p:cNvPr>
          <p:cNvSpPr>
            <a:spLocks noGrp="1"/>
          </p:cNvSpPr>
          <p:nvPr>
            <p:ph sz="quarter" idx="13"/>
          </p:nvPr>
        </p:nvSpPr>
        <p:spPr/>
        <p:txBody>
          <a:bodyPr>
            <a:normAutofit fontScale="85000" lnSpcReduction="10000"/>
          </a:bodyPr>
          <a:lstStyle/>
          <a:p>
            <a:r>
              <a:rPr lang="en-US" altLang="zh-CN" dirty="0"/>
              <a:t>A new age urban street fighting tracked vehicle to quickly eliminate enemy forces: the Fire Centipede. This flame-tracked vehicle is intended for use in urban street battles, where the opponent uses guerrilla tactics and we use scorched-earth tactics. The vehicle’s use strategy is to set the maximum distance the vehicle can travel and the distance it can return,</a:t>
            </a:r>
          </a:p>
          <a:p>
            <a:r>
              <a:rPr lang="en-US" altLang="zh-CN" dirty="0"/>
              <a:t>start the vehicle, and execute scorched earth tactics[26]. The vehicle is equipped with a vehicle-mounted camera, which can provide information about the status of the battlefield and allow the remote control personnel to control the flame spray according to the actual situation on the battlefield. The vehicle is equipped with a depth camera, based on the depth of field algorithm to calculate the distance to the target, control the flame spray distance to achieve the destruction of targets.</a:t>
            </a:r>
          </a:p>
          <a:p>
            <a:r>
              <a:rPr lang="en-US" altLang="zh-CN" dirty="0"/>
              <a:t>Based on communication module: use 2.4G or 5.8G or </a:t>
            </a:r>
            <a:r>
              <a:rPr lang="en-US" altLang="zh-CN" dirty="0" err="1"/>
              <a:t>mili</a:t>
            </a:r>
            <a:r>
              <a:rPr lang="en-US" altLang="zh-CN" dirty="0"/>
              <a:t>- </a:t>
            </a:r>
            <a:r>
              <a:rPr lang="en-US" altLang="zh-CN" dirty="0" err="1"/>
              <a:t>tary</a:t>
            </a:r>
            <a:r>
              <a:rPr lang="en-US" altLang="zh-CN" dirty="0"/>
              <a:t> communication band to communicate [27], processor stem 32 [28] (should be near the attachment of the communication module): the user processes the instructions issued by the commander, if you want to add a deep learning platform, you can use TX2 or NVIDIA nano[29], [30], ESC: the instructions received from the processor can be converted into instructions that the engine can understand, the fuel tank provides the flame thrower with Energy, flamethrower, destroys the opponent’s living force, can be started with a motor or a conventional fuel engine. The engine, receives commands from the processor to spin.</a:t>
            </a:r>
          </a:p>
          <a:p>
            <a:r>
              <a:rPr lang="en-US" altLang="zh-CN" dirty="0"/>
              <a:t>Altering the car provides two methods of attack: </a:t>
            </a:r>
          </a:p>
          <a:p>
            <a:r>
              <a:rPr lang="en-US" altLang="zh-CN" dirty="0"/>
              <a:t>1. Control of the associated flamethrower via a remote sensing module;</a:t>
            </a:r>
          </a:p>
          <a:p>
            <a:r>
              <a:rPr lang="en-US" altLang="zh-CN" dirty="0"/>
              <a:t>2. Designing the object to be identified at the start, e.g. (with a living organism), pattern recognition via the onboard depth camera and infrared sensing camera, and if successful, attack. The vehicle provides two return modes: 1. remote return;</a:t>
            </a:r>
          </a:p>
          <a:p>
            <a:r>
              <a:rPr lang="en-US" altLang="zh-CN" dirty="0"/>
              <a:t>2. designing an automatic return path via a fuel sensor or a power sensor.</a:t>
            </a:r>
          </a:p>
          <a:p>
            <a:r>
              <a:rPr lang="en-US" altLang="zh-CN" dirty="0"/>
              <a:t>In short, we offer that a full tracked vehicle is available and can greatly increase the dominance of the battlefield.</a:t>
            </a:r>
          </a:p>
          <a:p>
            <a:endParaRPr lang="zh-CN" altLang="en-US" dirty="0"/>
          </a:p>
        </p:txBody>
      </p:sp>
    </p:spTree>
    <p:extLst>
      <p:ext uri="{BB962C8B-B14F-4D97-AF65-F5344CB8AC3E}">
        <p14:creationId xmlns:p14="http://schemas.microsoft.com/office/powerpoint/2010/main" val="264136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íŝ1îḑe"/>
        <p:cNvGrpSpPr/>
        <p:nvPr/>
      </p:nvGrpSpPr>
      <p:grpSpPr>
        <a:xfrm>
          <a:off x="0" y="0"/>
          <a:ext cx="0" cy="0"/>
          <a:chOff x="0" y="0"/>
          <a:chExt cx="0" cy="0"/>
        </a:xfrm>
      </p:grpSpPr>
      <p:grpSp>
        <p:nvGrpSpPr>
          <p:cNvPr id="2" name="í$ļíḑe">
            <a:extLst>
              <a:ext uri="{FF2B5EF4-FFF2-40B4-BE49-F238E27FC236}">
                <a16:creationId xmlns:a16="http://schemas.microsoft.com/office/drawing/2014/main" id="{C0498D3A-B738-48EC-A39C-94C58B88932B}"/>
              </a:ext>
            </a:extLst>
          </p:cNvPr>
          <p:cNvGrpSpPr/>
          <p:nvPr/>
        </p:nvGrpSpPr>
        <p:grpSpPr>
          <a:xfrm>
            <a:off x="757282" y="1387196"/>
            <a:ext cx="10763205" cy="4083608"/>
            <a:chOff x="757282" y="1700808"/>
            <a:chExt cx="10763205" cy="4083608"/>
          </a:xfrm>
        </p:grpSpPr>
        <p:grpSp>
          <p:nvGrpSpPr>
            <p:cNvPr id="6" name="îŝḻîḓ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3"/>
              </p:custDataLst>
            </p:nvPr>
          </p:nvGrpSpPr>
          <p:grpSpPr>
            <a:xfrm>
              <a:off x="757282" y="1700808"/>
              <a:ext cx="10763205" cy="4083608"/>
              <a:chOff x="1175743" y="1700808"/>
              <a:chExt cx="10344744" cy="4083608"/>
            </a:xfrm>
          </p:grpSpPr>
          <p:sp>
            <p:nvSpPr>
              <p:cNvPr id="7" name="íṧḷíḓe">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Introduction</a:t>
                </a:r>
              </a:p>
              <a:p>
                <a:pPr marL="342900" indent="-342900">
                  <a:lnSpc>
                    <a:spcPct val="150000"/>
                  </a:lnSpc>
                  <a:buFont typeface="+mj-lt"/>
                  <a:buAutoNum type="arabicPeriod"/>
                </a:pPr>
                <a:r>
                  <a:rPr lang="en-US" altLang="zh-CN" b="0" dirty="0">
                    <a:latin typeface="+mn-lt"/>
                    <a:ea typeface="+mn-ea"/>
                    <a:sym typeface="+mn-lt"/>
                  </a:rPr>
                  <a:t>Literature Review</a:t>
                </a:r>
              </a:p>
              <a:p>
                <a:pPr marL="342900" indent="-342900">
                  <a:lnSpc>
                    <a:spcPct val="150000"/>
                  </a:lnSpc>
                  <a:buFont typeface="+mj-lt"/>
                  <a:buAutoNum type="arabicPeriod"/>
                </a:pPr>
                <a:r>
                  <a:rPr lang="en-US" altLang="zh-CN" b="0" dirty="0">
                    <a:latin typeface="+mn-lt"/>
                    <a:ea typeface="+mn-ea"/>
                    <a:sym typeface="+mn-lt"/>
                  </a:rPr>
                  <a:t>Methodology</a:t>
                </a:r>
              </a:p>
              <a:p>
                <a:pPr marL="342900" indent="-342900">
                  <a:lnSpc>
                    <a:spcPct val="150000"/>
                  </a:lnSpc>
                  <a:buFont typeface="+mj-lt"/>
                  <a:buAutoNum type="arabicPeriod"/>
                </a:pPr>
                <a:r>
                  <a:rPr lang="en-US" altLang="zh-CN" b="0" dirty="0">
                    <a:latin typeface="+mn-lt"/>
                    <a:ea typeface="+mn-ea"/>
                    <a:sym typeface="+mn-lt"/>
                  </a:rPr>
                  <a:t>Results and Discussion</a:t>
                </a:r>
              </a:p>
              <a:p>
                <a:pPr marL="342900" indent="-342900">
                  <a:lnSpc>
                    <a:spcPct val="150000"/>
                  </a:lnSpc>
                  <a:buFont typeface="+mj-lt"/>
                  <a:buAutoNum type="arabicPeriod"/>
                </a:pPr>
                <a:r>
                  <a:rPr lang="en-US" altLang="zh-CN" b="0" dirty="0">
                    <a:latin typeface="+mn-lt"/>
                    <a:ea typeface="+mn-ea"/>
                    <a:sym typeface="+mn-lt"/>
                  </a:rPr>
                  <a:t>Conclusion</a:t>
                </a:r>
              </a:p>
            </p:txBody>
          </p:sp>
          <p:cxnSp>
            <p:nvCxnSpPr>
              <p:cNvPr id="8" name="ïSḻiḓé">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ṩ1íďè">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noFill/>
            </p:spPr>
            <p:txBody>
              <a:bodyPr wrap="square" rtlCol="0">
                <a:spAutoFit/>
              </a:bodyPr>
              <a:lstStyle/>
              <a:p>
                <a:pPr algn="r"/>
                <a:r>
                  <a:rPr lang="tr-TR" sz="2800" b="1">
                    <a:solidFill>
                      <a:schemeClr val="accent1"/>
                    </a:solidFill>
                    <a:cs typeface="+mn-ea"/>
                    <a:sym typeface="+mn-lt"/>
                  </a:rPr>
                  <a:t>C</a:t>
                </a:r>
                <a:r>
                  <a:rPr lang="tr-TR" sz="100" b="1">
                    <a:solidFill>
                      <a:schemeClr val="accent1"/>
                    </a:solidFill>
                    <a:cs typeface="+mn-ea"/>
                    <a:sym typeface="+mn-lt"/>
                  </a:rPr>
                  <a:t> </a:t>
                </a:r>
                <a:r>
                  <a:rPr lang="tr-TR" sz="2800" b="1">
                    <a:solidFill>
                      <a:schemeClr val="accent1"/>
                    </a:solidFill>
                    <a:cs typeface="+mn-ea"/>
                    <a:sym typeface="+mn-lt"/>
                  </a:rPr>
                  <a:t>O</a:t>
                </a:r>
                <a:r>
                  <a:rPr lang="tr-TR" sz="100" b="1">
                    <a:solidFill>
                      <a:schemeClr val="accent1"/>
                    </a:solidFill>
                    <a:cs typeface="+mn-ea"/>
                    <a:sym typeface="+mn-lt"/>
                  </a:rPr>
                  <a:t> </a:t>
                </a:r>
                <a:r>
                  <a:rPr lang="tr-TR" sz="2800" b="1" dirty="0">
                    <a:solidFill>
                      <a:schemeClr val="accent1"/>
                    </a:solidFill>
                    <a:cs typeface="+mn-ea"/>
                    <a:sym typeface="+mn-lt"/>
                  </a:rPr>
                  <a:t>NTENTS</a:t>
                </a:r>
              </a:p>
            </p:txBody>
          </p:sp>
        </p:grpSp>
        <p:sp>
          <p:nvSpPr>
            <p:cNvPr id="10" name="ïšlíde">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B6F6C2-DFED-4442-B50B-A5ABE5AF5CE8}"/>
              </a:ext>
            </a:extLst>
          </p:cNvPr>
          <p:cNvSpPr>
            <a:spLocks noGrp="1"/>
          </p:cNvSpPr>
          <p:nvPr>
            <p:ph type="title"/>
          </p:nvPr>
        </p:nvSpPr>
        <p:spPr/>
        <p:txBody>
          <a:bodyPr/>
          <a:lstStyle/>
          <a:p>
            <a:r>
              <a:rPr lang="en-US" altLang="zh-CN" dirty="0"/>
              <a:t>Future Work</a:t>
            </a:r>
            <a:endParaRPr lang="zh-CN" altLang="en-US" dirty="0"/>
          </a:p>
        </p:txBody>
      </p:sp>
      <p:sp>
        <p:nvSpPr>
          <p:cNvPr id="4" name="内容占位符 3">
            <a:extLst>
              <a:ext uri="{FF2B5EF4-FFF2-40B4-BE49-F238E27FC236}">
                <a16:creationId xmlns:a16="http://schemas.microsoft.com/office/drawing/2014/main" id="{429188D0-1EA2-477D-95CB-29952B3DB8FD}"/>
              </a:ext>
            </a:extLst>
          </p:cNvPr>
          <p:cNvSpPr>
            <a:spLocks noGrp="1"/>
          </p:cNvSpPr>
          <p:nvPr>
            <p:ph sz="quarter" idx="13"/>
          </p:nvPr>
        </p:nvSpPr>
        <p:spPr/>
        <p:txBody>
          <a:bodyPr>
            <a:normAutofit fontScale="92500" lnSpcReduction="20000"/>
          </a:bodyPr>
          <a:lstStyle/>
          <a:p>
            <a:r>
              <a:rPr lang="en-US" altLang="zh-CN" dirty="0"/>
              <a:t>Detailed Specifications</a:t>
            </a:r>
          </a:p>
          <a:p>
            <a:r>
              <a:rPr lang="en-US" altLang="zh-CN" dirty="0"/>
              <a:t>Currently, we are only introducing a basic framework for the corresponding robotic vehicle design. However, there are not too many descriptions about which materials should be applied to which sections in utilizing  the  best  possible  efforts  for the overall performance of this full caterpillar robotic vehicle design. Further knowledge gap should be fulfilled with more domain-specific knowledge in material science to material in the comprehensive demonstration.</a:t>
            </a:r>
          </a:p>
          <a:p>
            <a:r>
              <a:rPr lang="en-US" altLang="zh-CN" dirty="0"/>
              <a:t>Simulation </a:t>
            </a:r>
            <a:r>
              <a:rPr lang="en-US" altLang="zh-CN" dirty="0" err="1"/>
              <a:t>Modelings</a:t>
            </a:r>
            <a:endParaRPr lang="en-US" altLang="zh-CN" dirty="0"/>
          </a:p>
          <a:p>
            <a:r>
              <a:rPr lang="en-US" altLang="zh-CN" dirty="0"/>
              <a:t>With more theoretical verifications and detailed </a:t>
            </a:r>
            <a:r>
              <a:rPr lang="en-US" altLang="zh-CN" dirty="0" err="1"/>
              <a:t>specifi</a:t>
            </a:r>
            <a:r>
              <a:rPr lang="en-US" altLang="zh-CN" dirty="0"/>
              <a:t>- cations, it is laid a solid foundation for the corresponding simulation such as the Gazebo, which  is  fully  adapted  to  the Robotic Operating System (ROS) [31]. Based on the ordinary differential equation (ODE) described in the physics engine, it is easy to model the corresponding kinetic and dynamic characteristics of the system, which is for future implementation reference.</a:t>
            </a:r>
          </a:p>
          <a:p>
            <a:r>
              <a:rPr lang="en-US" altLang="zh-CN" dirty="0"/>
              <a:t>Prototype Verification</a:t>
            </a:r>
          </a:p>
          <a:p>
            <a:r>
              <a:rPr lang="en-US" altLang="zh-CN" dirty="0"/>
              <a:t>Along with the development of electronic engineering, such as the printed circuit board toolkit, together with the embedded system design such as Raspberry and Arduino. It is much easier to verify the ideas from  scratch  as  a  DIY  project.  For example, NVIDIA introduces the platform for the self navigational Autopilot car based on the Jetson Nano platform and the 3D printing toolkits with the CAD files open-source on the public [32].</a:t>
            </a:r>
          </a:p>
          <a:p>
            <a:r>
              <a:rPr lang="en-US" altLang="zh-CN" dirty="0"/>
              <a:t>Cooperation between chariots</a:t>
            </a:r>
          </a:p>
          <a:p>
            <a:r>
              <a:rPr lang="en-US" altLang="zh-CN" dirty="0"/>
              <a:t>Since this design focuses on flanking firepower, the future design in collaboration between conventional artillery with this artillery could be modeled using </a:t>
            </a:r>
            <a:r>
              <a:rPr lang="en-US" altLang="zh-CN" dirty="0" err="1"/>
              <a:t>Metacellular</a:t>
            </a:r>
            <a:r>
              <a:rPr lang="en-US" altLang="zh-CN" dirty="0"/>
              <a:t> automata and Graph Theory Algorithm.</a:t>
            </a:r>
          </a:p>
          <a:p>
            <a:endParaRPr lang="zh-CN" altLang="en-US" dirty="0"/>
          </a:p>
        </p:txBody>
      </p:sp>
    </p:spTree>
    <p:extLst>
      <p:ext uri="{BB962C8B-B14F-4D97-AF65-F5344CB8AC3E}">
        <p14:creationId xmlns:p14="http://schemas.microsoft.com/office/powerpoint/2010/main" val="37938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40C98A-4A6A-4401-BDA0-8FFFA5F99B8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031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sḻiḓê"/>
        <p:cNvGrpSpPr/>
        <p:nvPr/>
      </p:nvGrpSpPr>
      <p:grpSpPr>
        <a:xfrm>
          <a:off x="0" y="0"/>
          <a:ext cx="0" cy="0"/>
          <a:chOff x="0" y="0"/>
          <a:chExt cx="0" cy="0"/>
        </a:xfrm>
      </p:grpSpPr>
      <p:graphicFrame>
        <p:nvGraphicFramePr>
          <p:cNvPr id="3" name="îsḻîḋê"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3" name="îṣļïḑe"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îṡ1iďè"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šlíḓé"/>
          <p:cNvSpPr>
            <a:spLocks noGrp="1"/>
          </p:cNvSpPr>
          <p:nvPr>
            <p:ph type="ctrTitle"/>
          </p:nvPr>
        </p:nvSpPr>
        <p:spPr/>
        <p:txBody>
          <a:bodyPr/>
          <a:lstStyle/>
          <a:p>
            <a:r>
              <a:rPr lang="en-US" altLang="zh-CN"/>
              <a:t>THA</a:t>
            </a:r>
            <a:r>
              <a:rPr lang="en-US" altLang="zh-CN" sz="100"/>
              <a:t> </a:t>
            </a:r>
            <a:r>
              <a:rPr lang="en-US" altLang="zh-CN"/>
              <a:t>NKS</a:t>
            </a:r>
            <a:endParaRPr lang="zh-CN" altLang="en-US" dirty="0"/>
          </a:p>
        </p:txBody>
      </p:sp>
      <p:sp>
        <p:nvSpPr>
          <p:cNvPr id="6" name="ïṧḻíḍè"/>
          <p:cNvSpPr>
            <a:spLocks noGrp="1"/>
          </p:cNvSpPr>
          <p:nvPr>
            <p:ph type="body" sz="quarter" idx="18"/>
          </p:nvPr>
        </p:nvSpPr>
        <p:spPr/>
        <p:txBody>
          <a:bodyPr/>
          <a:lstStyle/>
          <a:p>
            <a:r>
              <a:rPr lang="en-US" altLang="zh-CN" dirty="0"/>
              <a:t>dequn.teng@gmail.com</a:t>
            </a:r>
          </a:p>
        </p:txBody>
      </p:sp>
      <p:sp>
        <p:nvSpPr>
          <p:cNvPr id="7" name="iṧļïďé"/>
          <p:cNvSpPr>
            <a:spLocks noGrp="1"/>
          </p:cNvSpPr>
          <p:nvPr>
            <p:ph type="body" sz="quarter" idx="10"/>
          </p:nvPr>
        </p:nvSpPr>
        <p:spPr/>
        <p:txBody>
          <a:bodyPr/>
          <a:lstStyle/>
          <a:p>
            <a:r>
              <a:rPr lang="en-US" altLang="zh-CN" dirty="0"/>
              <a:t>Dequn Teng</a:t>
            </a:r>
            <a:endParaRPr lang="en-US" altLang="en-US" dirty="0"/>
          </a:p>
        </p:txBody>
      </p:sp>
    </p:spTree>
    <p:custDataLst>
      <p:tags r:id="rId2"/>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1417EC-011E-4B97-91BF-CAFE03BA983A}"/>
              </a:ext>
            </a:extLst>
          </p:cNvPr>
          <p:cNvSpPr>
            <a:spLocks noGrp="1"/>
          </p:cNvSpPr>
          <p:nvPr>
            <p:ph type="body" idx="1"/>
          </p:nvPr>
        </p:nvSpPr>
        <p:spPr/>
        <p:txBody>
          <a:bodyPr/>
          <a:lstStyle/>
          <a:p>
            <a:r>
              <a:rPr lang="en-US" altLang="zh-CN" dirty="0"/>
              <a:t>Background</a:t>
            </a:r>
          </a:p>
          <a:p>
            <a:r>
              <a:rPr lang="en-US" altLang="zh-CN" dirty="0"/>
              <a:t>Objectives</a:t>
            </a:r>
            <a:endParaRPr lang="zh-CN" altLang="en-US" dirty="0"/>
          </a:p>
        </p:txBody>
      </p:sp>
      <p:sp>
        <p:nvSpPr>
          <p:cNvPr id="3" name="îşḻïďé">
            <a:extLst>
              <a:ext uri="{FF2B5EF4-FFF2-40B4-BE49-F238E27FC236}">
                <a16:creationId xmlns:a16="http://schemas.microsoft.com/office/drawing/2014/main" id="{ACE78827-3378-4A5B-A682-38B7AC9DA2CC}"/>
              </a:ext>
            </a:extLst>
          </p:cNvPr>
          <p:cNvSpPr txBox="1"/>
          <p:nvPr/>
        </p:nvSpPr>
        <p:spPr>
          <a:xfrm>
            <a:off x="4441242" y="2542901"/>
            <a:ext cx="1887168" cy="30697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Times New Roman" panose="02020603050405020304" pitchFamily="18" charset="0"/>
                <a:cs typeface="Times New Roman" panose="02020603050405020304" pitchFamily="18" charset="0"/>
              </a:rPr>
              <a:t>/</a:t>
            </a:r>
            <a:r>
              <a:rPr lang="en-US" altLang="zh-CN" sz="100" spc="100" dirty="0">
                <a:solidFill>
                  <a:schemeClr val="accent1"/>
                </a:solidFill>
                <a:latin typeface="Times New Roman" panose="02020603050405020304" pitchFamily="18" charset="0"/>
                <a:cs typeface="Times New Roman" panose="02020603050405020304" pitchFamily="18" charset="0"/>
              </a:rPr>
              <a:t>  </a:t>
            </a:r>
            <a:r>
              <a:rPr lang="en-US" altLang="zh-CN" spc="100" dirty="0">
                <a:solidFill>
                  <a:schemeClr val="accent1"/>
                </a:solidFill>
                <a:latin typeface="Times New Roman" panose="02020603050405020304" pitchFamily="18" charset="0"/>
                <a:cs typeface="Times New Roman" panose="02020603050405020304" pitchFamily="18" charset="0"/>
              </a:rPr>
              <a:t>01 Introduction</a:t>
            </a:r>
            <a:endParaRPr lang="zh-CN" altLang="en-US" spc="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4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B6F6C2-DFED-4442-B50B-A5ABE5AF5CE8}"/>
              </a:ext>
            </a:extLst>
          </p:cNvPr>
          <p:cNvSpPr>
            <a:spLocks noGrp="1"/>
          </p:cNvSpPr>
          <p:nvPr>
            <p:ph type="title"/>
          </p:nvPr>
        </p:nvSpPr>
        <p:spPr/>
        <p:txBody>
          <a:bodyPr/>
          <a:lstStyle/>
          <a:p>
            <a:r>
              <a:rPr lang="en-US" altLang="zh-CN" dirty="0"/>
              <a:t>Introduction</a:t>
            </a:r>
            <a:endParaRPr lang="zh-CN" altLang="en-US" dirty="0"/>
          </a:p>
        </p:txBody>
      </p:sp>
      <p:sp>
        <p:nvSpPr>
          <p:cNvPr id="4" name="内容占位符 3">
            <a:extLst>
              <a:ext uri="{FF2B5EF4-FFF2-40B4-BE49-F238E27FC236}">
                <a16:creationId xmlns:a16="http://schemas.microsoft.com/office/drawing/2014/main" id="{429188D0-1EA2-477D-95CB-29952B3DB8FD}"/>
              </a:ext>
            </a:extLst>
          </p:cNvPr>
          <p:cNvSpPr>
            <a:spLocks noGrp="1"/>
          </p:cNvSpPr>
          <p:nvPr>
            <p:ph sz="quarter" idx="13"/>
          </p:nvPr>
        </p:nvSpPr>
        <p:spPr/>
        <p:txBody>
          <a:bodyPr/>
          <a:lstStyle/>
          <a:p>
            <a:r>
              <a:rPr lang="en-US" altLang="zh-CN" dirty="0"/>
              <a:t>Background</a:t>
            </a:r>
          </a:p>
          <a:p>
            <a:pPr lvl="1"/>
            <a:r>
              <a:rPr lang="en-US" altLang="zh-CN" dirty="0"/>
              <a:t>Street war is more often, and large scale war is less.</a:t>
            </a:r>
          </a:p>
          <a:p>
            <a:pPr lvl="2"/>
            <a:r>
              <a:rPr lang="en-US" altLang="zh-CN" dirty="0"/>
              <a:t>2020 War between</a:t>
            </a:r>
          </a:p>
          <a:p>
            <a:pPr lvl="3"/>
            <a:r>
              <a:rPr lang="en-US" altLang="zh-CN" dirty="0"/>
              <a:t>Azerbaijan</a:t>
            </a:r>
          </a:p>
          <a:p>
            <a:pPr lvl="3"/>
            <a:r>
              <a:rPr lang="en-US" altLang="zh-CN" dirty="0"/>
              <a:t>Armenia</a:t>
            </a:r>
          </a:p>
          <a:p>
            <a:pPr lvl="1"/>
            <a:r>
              <a:rPr lang="en-US" altLang="zh-CN" dirty="0"/>
              <a:t>Side attack is dangerous</a:t>
            </a:r>
          </a:p>
          <a:p>
            <a:pPr lvl="2"/>
            <a:r>
              <a:rPr lang="en-US" altLang="zh-CN" dirty="0"/>
              <a:t>Current armored vehicles look at the front</a:t>
            </a:r>
          </a:p>
          <a:p>
            <a:pPr lvl="1"/>
            <a:r>
              <a:rPr lang="en-US" altLang="zh-CN" dirty="0"/>
              <a:t>Current armed vehicle is not adapted to street war.</a:t>
            </a:r>
          </a:p>
          <a:p>
            <a:pPr lvl="1"/>
            <a:r>
              <a:rPr lang="en-US" altLang="zh-CN" dirty="0"/>
              <a:t>Group Operations</a:t>
            </a:r>
          </a:p>
          <a:p>
            <a:pPr lvl="2"/>
            <a:r>
              <a:rPr lang="en-US" altLang="zh-CN" dirty="0"/>
              <a:t>Each at their own way</a:t>
            </a:r>
          </a:p>
          <a:p>
            <a:r>
              <a:rPr lang="en-US" altLang="zh-CN" dirty="0"/>
              <a:t>Objectives</a:t>
            </a:r>
          </a:p>
          <a:p>
            <a:pPr lvl="1"/>
            <a:r>
              <a:rPr lang="en-US" altLang="zh-CN" dirty="0"/>
              <a:t>If the Group Operations together</a:t>
            </a:r>
          </a:p>
          <a:p>
            <a:pPr lvl="1"/>
            <a:r>
              <a:rPr lang="en-US" altLang="zh-CN" dirty="0"/>
              <a:t>Tank and traditional armored vehicles focus on the front</a:t>
            </a:r>
          </a:p>
        </p:txBody>
      </p:sp>
      <p:pic>
        <p:nvPicPr>
          <p:cNvPr id="6" name="图片 5">
            <a:extLst>
              <a:ext uri="{FF2B5EF4-FFF2-40B4-BE49-F238E27FC236}">
                <a16:creationId xmlns:a16="http://schemas.microsoft.com/office/drawing/2014/main" id="{DE5FFC4C-203A-4A30-A2FE-B5AF567CE6B2}"/>
              </a:ext>
            </a:extLst>
          </p:cNvPr>
          <p:cNvPicPr>
            <a:picLocks noChangeAspect="1"/>
          </p:cNvPicPr>
          <p:nvPr/>
        </p:nvPicPr>
        <p:blipFill>
          <a:blip r:embed="rId2"/>
          <a:stretch>
            <a:fillRect/>
          </a:stretch>
        </p:blipFill>
        <p:spPr>
          <a:xfrm>
            <a:off x="6673264" y="3328083"/>
            <a:ext cx="1699227" cy="1535401"/>
          </a:xfrm>
          <a:prstGeom prst="rect">
            <a:avLst/>
          </a:prstGeom>
        </p:spPr>
      </p:pic>
      <p:pic>
        <p:nvPicPr>
          <p:cNvPr id="8" name="图片 7">
            <a:extLst>
              <a:ext uri="{FF2B5EF4-FFF2-40B4-BE49-F238E27FC236}">
                <a16:creationId xmlns:a16="http://schemas.microsoft.com/office/drawing/2014/main" id="{9F326D24-EF03-469A-9F2A-350AFEC5EF03}"/>
              </a:ext>
            </a:extLst>
          </p:cNvPr>
          <p:cNvPicPr>
            <a:picLocks noChangeAspect="1"/>
          </p:cNvPicPr>
          <p:nvPr/>
        </p:nvPicPr>
        <p:blipFill>
          <a:blip r:embed="rId3"/>
          <a:stretch>
            <a:fillRect/>
          </a:stretch>
        </p:blipFill>
        <p:spPr>
          <a:xfrm>
            <a:off x="8372491" y="3271255"/>
            <a:ext cx="1748757" cy="1562070"/>
          </a:xfrm>
          <a:prstGeom prst="rect">
            <a:avLst/>
          </a:prstGeom>
        </p:spPr>
      </p:pic>
      <p:pic>
        <p:nvPicPr>
          <p:cNvPr id="14" name="图片 13">
            <a:extLst>
              <a:ext uri="{FF2B5EF4-FFF2-40B4-BE49-F238E27FC236}">
                <a16:creationId xmlns:a16="http://schemas.microsoft.com/office/drawing/2014/main" id="{2EAAC5B2-E7F8-414D-A457-6270922842C5}"/>
              </a:ext>
            </a:extLst>
          </p:cNvPr>
          <p:cNvPicPr>
            <a:picLocks noChangeAspect="1"/>
          </p:cNvPicPr>
          <p:nvPr/>
        </p:nvPicPr>
        <p:blipFill>
          <a:blip r:embed="rId4"/>
          <a:stretch>
            <a:fillRect/>
          </a:stretch>
        </p:blipFill>
        <p:spPr>
          <a:xfrm>
            <a:off x="6532287" y="1136100"/>
            <a:ext cx="4415705" cy="1836385"/>
          </a:xfrm>
          <a:prstGeom prst="rect">
            <a:avLst/>
          </a:prstGeom>
        </p:spPr>
      </p:pic>
    </p:spTree>
    <p:extLst>
      <p:ext uri="{BB962C8B-B14F-4D97-AF65-F5344CB8AC3E}">
        <p14:creationId xmlns:p14="http://schemas.microsoft.com/office/powerpoint/2010/main" val="142280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7BE794C-0E1D-43A1-8905-3BEC9F7B946D}"/>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F89772E8-B52B-4042-ADC1-52E932097B70}"/>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标题 3">
            <a:extLst>
              <a:ext uri="{FF2B5EF4-FFF2-40B4-BE49-F238E27FC236}">
                <a16:creationId xmlns:a16="http://schemas.microsoft.com/office/drawing/2014/main" id="{8D5C744C-8D0E-4671-9A92-E0023D0101E7}"/>
              </a:ext>
            </a:extLst>
          </p:cNvPr>
          <p:cNvSpPr>
            <a:spLocks noGrp="1"/>
          </p:cNvSpPr>
          <p:nvPr>
            <p:ph type="title"/>
          </p:nvPr>
        </p:nvSpPr>
        <p:spPr/>
        <p:txBody>
          <a:bodyPr/>
          <a:lstStyle/>
          <a:p>
            <a:r>
              <a:rPr lang="en-US" altLang="zh-CN" dirty="0"/>
              <a:t>Street War</a:t>
            </a:r>
            <a:endParaRPr lang="zh-CN" altLang="en-US" dirty="0"/>
          </a:p>
        </p:txBody>
      </p:sp>
      <p:sp>
        <p:nvSpPr>
          <p:cNvPr id="5" name="内容占位符 4">
            <a:extLst>
              <a:ext uri="{FF2B5EF4-FFF2-40B4-BE49-F238E27FC236}">
                <a16:creationId xmlns:a16="http://schemas.microsoft.com/office/drawing/2014/main" id="{01E11A5C-0E86-4883-B092-9174CAAFA96D}"/>
              </a:ext>
            </a:extLst>
          </p:cNvPr>
          <p:cNvSpPr>
            <a:spLocks noGrp="1"/>
          </p:cNvSpPr>
          <p:nvPr>
            <p:ph sz="quarter" idx="13"/>
          </p:nvPr>
        </p:nvSpPr>
        <p:spPr/>
        <p:txBody>
          <a:bodyPr/>
          <a:lstStyle/>
          <a:p>
            <a:r>
              <a:rPr lang="en-US" altLang="zh-CN" dirty="0"/>
              <a:t>Is increasing important as the large scale war conflicts are less likely</a:t>
            </a:r>
          </a:p>
          <a:p>
            <a:endParaRPr lang="zh-CN" altLang="en-US" dirty="0"/>
          </a:p>
        </p:txBody>
      </p:sp>
      <p:pic>
        <p:nvPicPr>
          <p:cNvPr id="11" name="图片 10">
            <a:extLst>
              <a:ext uri="{FF2B5EF4-FFF2-40B4-BE49-F238E27FC236}">
                <a16:creationId xmlns:a16="http://schemas.microsoft.com/office/drawing/2014/main" id="{163EF9FC-27A8-44C1-B14B-A3C57F982A9E}"/>
              </a:ext>
            </a:extLst>
          </p:cNvPr>
          <p:cNvPicPr>
            <a:picLocks noChangeAspect="1"/>
          </p:cNvPicPr>
          <p:nvPr/>
        </p:nvPicPr>
        <p:blipFill>
          <a:blip r:embed="rId2"/>
          <a:stretch>
            <a:fillRect/>
          </a:stretch>
        </p:blipFill>
        <p:spPr>
          <a:xfrm>
            <a:off x="289560" y="1676012"/>
            <a:ext cx="10309860" cy="3589822"/>
          </a:xfrm>
          <a:prstGeom prst="rect">
            <a:avLst/>
          </a:prstGeom>
        </p:spPr>
      </p:pic>
    </p:spTree>
    <p:extLst>
      <p:ext uri="{BB962C8B-B14F-4D97-AF65-F5344CB8AC3E}">
        <p14:creationId xmlns:p14="http://schemas.microsoft.com/office/powerpoint/2010/main" val="341388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3FF6931-AD2B-4D7A-B7E3-11B0BC15CC04}"/>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DCC11295-C77D-46FF-A74A-B513566B05EC}"/>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标题 3">
            <a:extLst>
              <a:ext uri="{FF2B5EF4-FFF2-40B4-BE49-F238E27FC236}">
                <a16:creationId xmlns:a16="http://schemas.microsoft.com/office/drawing/2014/main" id="{D3476D75-FF9F-4665-856A-8CD809B1EAA6}"/>
              </a:ext>
            </a:extLst>
          </p:cNvPr>
          <p:cNvSpPr>
            <a:spLocks noGrp="1"/>
          </p:cNvSpPr>
          <p:nvPr>
            <p:ph type="title"/>
          </p:nvPr>
        </p:nvSpPr>
        <p:spPr/>
        <p:txBody>
          <a:bodyPr/>
          <a:lstStyle/>
          <a:p>
            <a:r>
              <a:rPr lang="en-US" altLang="zh-CN" dirty="0"/>
              <a:t>Side attack is dangerous</a:t>
            </a:r>
            <a:endParaRPr lang="zh-CN" altLang="en-US" dirty="0"/>
          </a:p>
        </p:txBody>
      </p:sp>
      <p:sp>
        <p:nvSpPr>
          <p:cNvPr id="5" name="内容占位符 4">
            <a:extLst>
              <a:ext uri="{FF2B5EF4-FFF2-40B4-BE49-F238E27FC236}">
                <a16:creationId xmlns:a16="http://schemas.microsoft.com/office/drawing/2014/main" id="{83B86FEF-2613-4FBF-A4E8-F7B4C7EE8BB5}"/>
              </a:ext>
            </a:extLst>
          </p:cNvPr>
          <p:cNvSpPr>
            <a:spLocks noGrp="1"/>
          </p:cNvSpPr>
          <p:nvPr>
            <p:ph sz="quarter" idx="13"/>
          </p:nvPr>
        </p:nvSpPr>
        <p:spPr/>
        <p:txBody>
          <a:bodyPr/>
          <a:lstStyle/>
          <a:p>
            <a:r>
              <a:rPr lang="en-US" altLang="zh-CN" dirty="0"/>
              <a:t>Most advanced Defensive Armor is in the front</a:t>
            </a:r>
          </a:p>
          <a:p>
            <a:r>
              <a:rPr lang="en-US" altLang="zh-CN" dirty="0"/>
              <a:t>Side attack is also needed</a:t>
            </a:r>
          </a:p>
          <a:p>
            <a:pPr lvl="1"/>
            <a:r>
              <a:rPr lang="en-US" altLang="zh-CN" dirty="0"/>
              <a:t>Especially in the city street scenarios</a:t>
            </a:r>
          </a:p>
          <a:p>
            <a:r>
              <a:rPr lang="en-US" altLang="zh-CN" dirty="0"/>
              <a:t>Example</a:t>
            </a:r>
          </a:p>
          <a:p>
            <a:pPr lvl="1"/>
            <a:r>
              <a:rPr lang="en-US" altLang="zh-CN" dirty="0"/>
              <a:t>Tiger Tank</a:t>
            </a:r>
          </a:p>
          <a:p>
            <a:pPr lvl="1"/>
            <a:r>
              <a:rPr lang="en-US" altLang="zh-CN" dirty="0"/>
              <a:t>Strong at the front</a:t>
            </a:r>
          </a:p>
          <a:p>
            <a:pPr lvl="1"/>
            <a:r>
              <a:rPr lang="en-US" altLang="zh-CN" dirty="0"/>
              <a:t>Weak at sides</a:t>
            </a:r>
          </a:p>
          <a:p>
            <a:pPr lvl="1"/>
            <a:r>
              <a:rPr lang="en-US" altLang="zh-CN" dirty="0"/>
              <a:t>Attacked by sides</a:t>
            </a:r>
          </a:p>
          <a:p>
            <a:pPr lvl="1"/>
            <a:r>
              <a:rPr lang="en-US" altLang="zh-CN" dirty="0"/>
              <a:t>Caused damages</a:t>
            </a:r>
          </a:p>
          <a:p>
            <a:pPr lvl="1"/>
            <a:r>
              <a:rPr lang="en-US" altLang="zh-CN" dirty="0"/>
              <a:t>World War II</a:t>
            </a:r>
          </a:p>
          <a:p>
            <a:r>
              <a:rPr lang="en-US" altLang="zh-CN" dirty="0"/>
              <a:t>Not adapted to street war scenarios</a:t>
            </a:r>
          </a:p>
          <a:p>
            <a:pPr lvl="1"/>
            <a:r>
              <a:rPr lang="en-US" altLang="zh-CN" dirty="0"/>
              <a:t>Where attacks are from the side street</a:t>
            </a:r>
          </a:p>
          <a:p>
            <a:pPr lvl="1"/>
            <a:r>
              <a:rPr lang="en-US" altLang="zh-CN" dirty="0"/>
              <a:t>Of the city</a:t>
            </a:r>
          </a:p>
          <a:p>
            <a:pPr lvl="1"/>
            <a:endParaRPr lang="zh-CN" altLang="en-US" dirty="0"/>
          </a:p>
        </p:txBody>
      </p:sp>
      <p:pic>
        <p:nvPicPr>
          <p:cNvPr id="9" name="图片 8">
            <a:extLst>
              <a:ext uri="{FF2B5EF4-FFF2-40B4-BE49-F238E27FC236}">
                <a16:creationId xmlns:a16="http://schemas.microsoft.com/office/drawing/2014/main" id="{2BC8F7F2-67DB-45F5-A4EA-C84EF0F2B7C2}"/>
              </a:ext>
            </a:extLst>
          </p:cNvPr>
          <p:cNvPicPr>
            <a:picLocks noChangeAspect="1"/>
          </p:cNvPicPr>
          <p:nvPr/>
        </p:nvPicPr>
        <p:blipFill>
          <a:blip r:embed="rId2"/>
          <a:stretch>
            <a:fillRect/>
          </a:stretch>
        </p:blipFill>
        <p:spPr>
          <a:xfrm>
            <a:off x="4894000" y="1659284"/>
            <a:ext cx="5779659" cy="3082231"/>
          </a:xfrm>
          <a:prstGeom prst="rect">
            <a:avLst/>
          </a:prstGeom>
        </p:spPr>
      </p:pic>
    </p:spTree>
    <p:extLst>
      <p:ext uri="{BB962C8B-B14F-4D97-AF65-F5344CB8AC3E}">
        <p14:creationId xmlns:p14="http://schemas.microsoft.com/office/powerpoint/2010/main" val="278577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933CA0-EB23-466E-8770-A8726D4D9274}"/>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灯片编号占位符 2">
            <a:extLst>
              <a:ext uri="{FF2B5EF4-FFF2-40B4-BE49-F238E27FC236}">
                <a16:creationId xmlns:a16="http://schemas.microsoft.com/office/drawing/2014/main" id="{84E732C9-5A6A-42B1-9FCB-37320170696B}"/>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标题 3">
            <a:extLst>
              <a:ext uri="{FF2B5EF4-FFF2-40B4-BE49-F238E27FC236}">
                <a16:creationId xmlns:a16="http://schemas.microsoft.com/office/drawing/2014/main" id="{E25D14F1-E235-486B-B9F0-EA8E92BA61DD}"/>
              </a:ext>
            </a:extLst>
          </p:cNvPr>
          <p:cNvSpPr>
            <a:spLocks noGrp="1"/>
          </p:cNvSpPr>
          <p:nvPr>
            <p:ph type="title"/>
          </p:nvPr>
        </p:nvSpPr>
        <p:spPr/>
        <p:txBody>
          <a:bodyPr/>
          <a:lstStyle/>
          <a:p>
            <a:r>
              <a:rPr lang="en-US" altLang="zh-CN" dirty="0"/>
              <a:t>Group Operation with current design</a:t>
            </a:r>
            <a:endParaRPr lang="zh-CN" altLang="en-US" dirty="0"/>
          </a:p>
        </p:txBody>
      </p:sp>
      <p:sp>
        <p:nvSpPr>
          <p:cNvPr id="5" name="内容占位符 4">
            <a:extLst>
              <a:ext uri="{FF2B5EF4-FFF2-40B4-BE49-F238E27FC236}">
                <a16:creationId xmlns:a16="http://schemas.microsoft.com/office/drawing/2014/main" id="{7425292B-A396-496D-BAB6-41D7E591ED44}"/>
              </a:ext>
            </a:extLst>
          </p:cNvPr>
          <p:cNvSpPr>
            <a:spLocks noGrp="1"/>
          </p:cNvSpPr>
          <p:nvPr>
            <p:ph sz="quarter" idx="13"/>
          </p:nvPr>
        </p:nvSpPr>
        <p:spPr/>
        <p:txBody>
          <a:bodyPr/>
          <a:lstStyle/>
          <a:p>
            <a:r>
              <a:rPr lang="en-US" altLang="zh-CN" dirty="0"/>
              <a:t>Tank</a:t>
            </a:r>
          </a:p>
          <a:p>
            <a:r>
              <a:rPr lang="en-US" altLang="zh-CN" dirty="0"/>
              <a:t>Armed Car</a:t>
            </a:r>
          </a:p>
          <a:p>
            <a:r>
              <a:rPr lang="en-US" altLang="zh-CN" dirty="0"/>
              <a:t>Communication Station</a:t>
            </a:r>
          </a:p>
          <a:p>
            <a:r>
              <a:rPr lang="en-US" altLang="zh-CN" dirty="0"/>
              <a:t>Planes</a:t>
            </a:r>
          </a:p>
          <a:p>
            <a:r>
              <a:rPr lang="en-US" altLang="zh-CN" dirty="0"/>
              <a:t>RPGs</a:t>
            </a:r>
          </a:p>
          <a:p>
            <a:r>
              <a:rPr lang="en-US" altLang="zh-CN" dirty="0"/>
              <a:t>Automatic Robotics</a:t>
            </a:r>
          </a:p>
          <a:p>
            <a:pPr marL="0" indent="0">
              <a:buNone/>
            </a:pPr>
            <a:endParaRPr lang="zh-CN" altLang="en-US" dirty="0"/>
          </a:p>
        </p:txBody>
      </p:sp>
      <p:pic>
        <p:nvPicPr>
          <p:cNvPr id="7" name="图片 6">
            <a:extLst>
              <a:ext uri="{FF2B5EF4-FFF2-40B4-BE49-F238E27FC236}">
                <a16:creationId xmlns:a16="http://schemas.microsoft.com/office/drawing/2014/main" id="{E79505CB-C3E3-4C23-BA5E-F905D373108D}"/>
              </a:ext>
            </a:extLst>
          </p:cNvPr>
          <p:cNvPicPr>
            <a:picLocks noChangeAspect="1"/>
          </p:cNvPicPr>
          <p:nvPr/>
        </p:nvPicPr>
        <p:blipFill>
          <a:blip r:embed="rId2"/>
          <a:stretch>
            <a:fillRect/>
          </a:stretch>
        </p:blipFill>
        <p:spPr>
          <a:xfrm>
            <a:off x="4566307" y="1163969"/>
            <a:ext cx="2320246" cy="1535401"/>
          </a:xfrm>
          <a:prstGeom prst="rect">
            <a:avLst/>
          </a:prstGeom>
        </p:spPr>
      </p:pic>
      <p:pic>
        <p:nvPicPr>
          <p:cNvPr id="9" name="图片 8">
            <a:extLst>
              <a:ext uri="{FF2B5EF4-FFF2-40B4-BE49-F238E27FC236}">
                <a16:creationId xmlns:a16="http://schemas.microsoft.com/office/drawing/2014/main" id="{50392670-CD70-4514-A3DC-7DC00733058F}"/>
              </a:ext>
            </a:extLst>
          </p:cNvPr>
          <p:cNvPicPr>
            <a:picLocks noChangeAspect="1"/>
          </p:cNvPicPr>
          <p:nvPr/>
        </p:nvPicPr>
        <p:blipFill>
          <a:blip r:embed="rId3"/>
          <a:stretch>
            <a:fillRect/>
          </a:stretch>
        </p:blipFill>
        <p:spPr>
          <a:xfrm>
            <a:off x="7208537" y="1163969"/>
            <a:ext cx="1783046" cy="1489681"/>
          </a:xfrm>
          <a:prstGeom prst="rect">
            <a:avLst/>
          </a:prstGeom>
        </p:spPr>
      </p:pic>
      <p:pic>
        <p:nvPicPr>
          <p:cNvPr id="11" name="图片 10">
            <a:extLst>
              <a:ext uri="{FF2B5EF4-FFF2-40B4-BE49-F238E27FC236}">
                <a16:creationId xmlns:a16="http://schemas.microsoft.com/office/drawing/2014/main" id="{8815BB65-43A0-4DAF-BADD-2D2F0DD7C2ED}"/>
              </a:ext>
            </a:extLst>
          </p:cNvPr>
          <p:cNvPicPr>
            <a:picLocks noChangeAspect="1"/>
          </p:cNvPicPr>
          <p:nvPr/>
        </p:nvPicPr>
        <p:blipFill>
          <a:blip r:embed="rId4"/>
          <a:stretch>
            <a:fillRect/>
          </a:stretch>
        </p:blipFill>
        <p:spPr>
          <a:xfrm>
            <a:off x="4566307" y="2933717"/>
            <a:ext cx="2861255" cy="1752566"/>
          </a:xfrm>
          <a:prstGeom prst="rect">
            <a:avLst/>
          </a:prstGeom>
        </p:spPr>
      </p:pic>
      <p:pic>
        <p:nvPicPr>
          <p:cNvPr id="13" name="图片 12">
            <a:extLst>
              <a:ext uri="{FF2B5EF4-FFF2-40B4-BE49-F238E27FC236}">
                <a16:creationId xmlns:a16="http://schemas.microsoft.com/office/drawing/2014/main" id="{75160040-94AE-4A18-8B8B-1E5482CEF5AB}"/>
              </a:ext>
            </a:extLst>
          </p:cNvPr>
          <p:cNvPicPr>
            <a:picLocks noChangeAspect="1"/>
          </p:cNvPicPr>
          <p:nvPr/>
        </p:nvPicPr>
        <p:blipFill>
          <a:blip r:embed="rId5"/>
          <a:stretch>
            <a:fillRect/>
          </a:stretch>
        </p:blipFill>
        <p:spPr>
          <a:xfrm>
            <a:off x="7608599" y="2825133"/>
            <a:ext cx="3032702" cy="1916393"/>
          </a:xfrm>
          <a:prstGeom prst="rect">
            <a:avLst/>
          </a:prstGeom>
        </p:spPr>
      </p:pic>
      <p:pic>
        <p:nvPicPr>
          <p:cNvPr id="15" name="图片 14">
            <a:extLst>
              <a:ext uri="{FF2B5EF4-FFF2-40B4-BE49-F238E27FC236}">
                <a16:creationId xmlns:a16="http://schemas.microsoft.com/office/drawing/2014/main" id="{BB6716FD-C305-4A92-A4BE-704DAC569BE3}"/>
              </a:ext>
            </a:extLst>
          </p:cNvPr>
          <p:cNvPicPr>
            <a:picLocks noChangeAspect="1"/>
          </p:cNvPicPr>
          <p:nvPr/>
        </p:nvPicPr>
        <p:blipFill>
          <a:blip r:embed="rId6"/>
          <a:stretch>
            <a:fillRect/>
          </a:stretch>
        </p:blipFill>
        <p:spPr>
          <a:xfrm>
            <a:off x="772526" y="3392822"/>
            <a:ext cx="2914594" cy="1771616"/>
          </a:xfrm>
          <a:prstGeom prst="rect">
            <a:avLst/>
          </a:prstGeom>
        </p:spPr>
      </p:pic>
      <p:pic>
        <p:nvPicPr>
          <p:cNvPr id="17" name="图片 16">
            <a:extLst>
              <a:ext uri="{FF2B5EF4-FFF2-40B4-BE49-F238E27FC236}">
                <a16:creationId xmlns:a16="http://schemas.microsoft.com/office/drawing/2014/main" id="{C6AC39BC-C954-4FE3-9660-EBE4F25C7E4B}"/>
              </a:ext>
            </a:extLst>
          </p:cNvPr>
          <p:cNvPicPr>
            <a:picLocks noChangeAspect="1"/>
          </p:cNvPicPr>
          <p:nvPr/>
        </p:nvPicPr>
        <p:blipFill>
          <a:blip r:embed="rId7"/>
          <a:stretch>
            <a:fillRect/>
          </a:stretch>
        </p:blipFill>
        <p:spPr>
          <a:xfrm>
            <a:off x="9080673" y="1163969"/>
            <a:ext cx="2350725" cy="1432533"/>
          </a:xfrm>
          <a:prstGeom prst="rect">
            <a:avLst/>
          </a:prstGeom>
        </p:spPr>
      </p:pic>
    </p:spTree>
    <p:extLst>
      <p:ext uri="{BB962C8B-B14F-4D97-AF65-F5344CB8AC3E}">
        <p14:creationId xmlns:p14="http://schemas.microsoft.com/office/powerpoint/2010/main" val="110820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1A80D99-18BB-4530-B861-78816F39E028}"/>
              </a:ext>
            </a:extLst>
          </p:cNvPr>
          <p:cNvSpPr txBox="1"/>
          <p:nvPr/>
        </p:nvSpPr>
        <p:spPr>
          <a:xfrm>
            <a:off x="4812030" y="3067050"/>
            <a:ext cx="3901440" cy="646331"/>
          </a:xfrm>
          <a:prstGeom prst="rect">
            <a:avLst/>
          </a:prstGeom>
          <a:noFill/>
        </p:spPr>
        <p:txBody>
          <a:bodyPr wrap="square" rtlCol="0">
            <a:spAutoFit/>
          </a:bodyPr>
          <a:lstStyle/>
          <a:p>
            <a:r>
              <a:rPr lang="en-US" altLang="zh-CN" dirty="0"/>
              <a:t>Need a Robotic Vehicle Design for Street War Scenarios</a:t>
            </a:r>
            <a:endParaRPr lang="zh-CN" altLang="en-US" dirty="0"/>
          </a:p>
        </p:txBody>
      </p:sp>
    </p:spTree>
    <p:extLst>
      <p:ext uri="{BB962C8B-B14F-4D97-AF65-F5344CB8AC3E}">
        <p14:creationId xmlns:p14="http://schemas.microsoft.com/office/powerpoint/2010/main" val="288267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BEC7C-5231-4013-AB70-532B250109A4}"/>
              </a:ext>
            </a:extLst>
          </p:cNvPr>
          <p:cNvSpPr>
            <a:spLocks noGrp="1"/>
          </p:cNvSpPr>
          <p:nvPr>
            <p:ph type="body" idx="1"/>
          </p:nvPr>
        </p:nvSpPr>
        <p:spPr/>
        <p:txBody>
          <a:bodyPr/>
          <a:lstStyle/>
          <a:p>
            <a:endParaRPr lang="zh-CN" altLang="en-US"/>
          </a:p>
        </p:txBody>
      </p:sp>
      <p:sp>
        <p:nvSpPr>
          <p:cNvPr id="3" name="îşḻïďé">
            <a:extLst>
              <a:ext uri="{FF2B5EF4-FFF2-40B4-BE49-F238E27FC236}">
                <a16:creationId xmlns:a16="http://schemas.microsoft.com/office/drawing/2014/main" id="{F413C4C8-1F70-403B-9198-A69B38CB6FD1}"/>
              </a:ext>
            </a:extLst>
          </p:cNvPr>
          <p:cNvSpPr txBox="1"/>
          <p:nvPr/>
        </p:nvSpPr>
        <p:spPr>
          <a:xfrm>
            <a:off x="4441242" y="2539091"/>
            <a:ext cx="2313888" cy="30697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Times New Roman" panose="02020603050405020304" pitchFamily="18" charset="0"/>
                <a:cs typeface="Times New Roman" panose="02020603050405020304" pitchFamily="18" charset="0"/>
              </a:rPr>
              <a:t>/</a:t>
            </a:r>
            <a:r>
              <a:rPr lang="en-US" altLang="zh-CN" sz="100" spc="100" dirty="0">
                <a:solidFill>
                  <a:schemeClr val="accent1"/>
                </a:solidFill>
                <a:latin typeface="Times New Roman" panose="02020603050405020304" pitchFamily="18" charset="0"/>
                <a:cs typeface="Times New Roman" panose="02020603050405020304" pitchFamily="18" charset="0"/>
              </a:rPr>
              <a:t>  </a:t>
            </a:r>
            <a:r>
              <a:rPr lang="en-US" altLang="zh-CN" spc="100" dirty="0">
                <a:solidFill>
                  <a:schemeClr val="accent1"/>
                </a:solidFill>
                <a:latin typeface="Times New Roman" panose="02020603050405020304" pitchFamily="18" charset="0"/>
                <a:cs typeface="Times New Roman" panose="02020603050405020304" pitchFamily="18" charset="0"/>
              </a:rPr>
              <a:t>03 Literature Review</a:t>
            </a:r>
            <a:endParaRPr lang="zh-CN" altLang="en-US" spc="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584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45708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https://www.islide.cc;"/>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78495"/>
      </a:dk2>
      <a:lt2>
        <a:srgbClr val="F0F0F0"/>
      </a:lt2>
      <a:accent1>
        <a:srgbClr val="DA2125"/>
      </a:accent1>
      <a:accent2>
        <a:srgbClr val="EFB09E"/>
      </a:accent2>
      <a:accent3>
        <a:srgbClr val="F8D5CE"/>
      </a:accent3>
      <a:accent4>
        <a:srgbClr val="752026"/>
      </a:accent4>
      <a:accent5>
        <a:srgbClr val="3A3A3A"/>
      </a:accent5>
      <a:accent6>
        <a:srgbClr val="9F9F9F"/>
      </a:accent6>
      <a:hlink>
        <a:srgbClr val="AC000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 id="{67B8195C-78B5-4655-B8E8-C8B7BE717FE7}" vid="{3B971AAA-797F-4F55-B7B0-B3003B7CB0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78495"/>
    </a:dk2>
    <a:lt2>
      <a:srgbClr val="F0F0F0"/>
    </a:lt2>
    <a:accent1>
      <a:srgbClr val="DA2125"/>
    </a:accent1>
    <a:accent2>
      <a:srgbClr val="EFB09E"/>
    </a:accent2>
    <a:accent3>
      <a:srgbClr val="F8D5CE"/>
    </a:accent3>
    <a:accent4>
      <a:srgbClr val="752026"/>
    </a:accent4>
    <a:accent5>
      <a:srgbClr val="3A3A3A"/>
    </a:accent5>
    <a:accent6>
      <a:srgbClr val="9F9F9F"/>
    </a:accent6>
    <a:hlink>
      <a:srgbClr val="AC0000"/>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78495"/>
    </a:dk2>
    <a:lt2>
      <a:srgbClr val="F0F0F0"/>
    </a:lt2>
    <a:accent1>
      <a:srgbClr val="DA2125"/>
    </a:accent1>
    <a:accent2>
      <a:srgbClr val="EFB09E"/>
    </a:accent2>
    <a:accent3>
      <a:srgbClr val="F8D5CE"/>
    </a:accent3>
    <a:accent4>
      <a:srgbClr val="752026"/>
    </a:accent4>
    <a:accent5>
      <a:srgbClr val="3A3A3A"/>
    </a:accent5>
    <a:accent6>
      <a:srgbClr val="9F9F9F"/>
    </a:accent6>
    <a:hlink>
      <a:srgbClr val="AC0000"/>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222</TotalTime>
  <Words>1261</Words>
  <Application>Microsoft Office PowerPoint</Application>
  <PresentationFormat>宽屏</PresentationFormat>
  <Paragraphs>144</Paragraphs>
  <Slides>22</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8" baseType="lpstr">
      <vt:lpstr>等线</vt:lpstr>
      <vt:lpstr>Arial</vt:lpstr>
      <vt:lpstr>Calibri</vt:lpstr>
      <vt:lpstr>Times New Roman</vt:lpstr>
      <vt:lpstr>主题5</vt:lpstr>
      <vt:lpstr>think-cell Slide</vt:lpstr>
      <vt:lpstr>PowerPoint 演示文稿</vt:lpstr>
      <vt:lpstr>PowerPoint 演示文稿</vt:lpstr>
      <vt:lpstr>PowerPoint 演示文稿</vt:lpstr>
      <vt:lpstr>Introduction</vt:lpstr>
      <vt:lpstr>Street War</vt:lpstr>
      <vt:lpstr>Side attack is dangerous</vt:lpstr>
      <vt:lpstr>Group Operation with current design</vt:lpstr>
      <vt:lpstr>PowerPoint 演示文稿</vt:lpstr>
      <vt:lpstr>PowerPoint 演示文稿</vt:lpstr>
      <vt:lpstr>Current Street War Robtics</vt:lpstr>
      <vt:lpstr>Focus on the front still</vt:lpstr>
      <vt:lpstr>PowerPoint 演示文稿</vt:lpstr>
      <vt:lpstr>System Design Part 1</vt:lpstr>
      <vt:lpstr>System Design Part 2</vt:lpstr>
      <vt:lpstr>Equipped Weapons</vt:lpstr>
      <vt:lpstr>How about defence?</vt:lpstr>
      <vt:lpstr>Research outcome</vt:lpstr>
      <vt:lpstr>PowerPoint 演示文稿</vt:lpstr>
      <vt:lpstr>Discussion</vt:lpstr>
      <vt:lpstr>Future Work</vt:lpstr>
      <vt:lpstr>PowerPoint 演示文稿</vt:lpstr>
      <vt:lpstr>THA 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lenovo</dc:creator>
  <cp:lastModifiedBy>Teng, Dequn</cp:lastModifiedBy>
  <cp:revision>19</cp:revision>
  <cp:lastPrinted>2020-07-29T16:00:00Z</cp:lastPrinted>
  <dcterms:created xsi:type="dcterms:W3CDTF">2020-07-29T16:00:00Z</dcterms:created>
  <dcterms:modified xsi:type="dcterms:W3CDTF">2021-01-09T09:56:05Z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