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6" r:id="rId5"/>
    <p:sldId id="257" r:id="rId6"/>
    <p:sldId id="258" r:id="rId7"/>
    <p:sldId id="265" r:id="rId8"/>
    <p:sldId id="259" r:id="rId9"/>
    <p:sldId id="264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7030"/>
  </p:normalViewPr>
  <p:slideViewPr>
    <p:cSldViewPr snapToGrid="0" snapToObjects="1">
      <p:cViewPr>
        <p:scale>
          <a:sx n="121" d="100"/>
          <a:sy n="121" d="100"/>
        </p:scale>
        <p:origin x="12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6C09-B237-A248-BC00-223FCA9F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0433-AB4E-A54E-92F3-1FE6B9EF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9A92-51FD-2041-9EA7-C935E60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5B0D-A290-DA45-97D0-A6684216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DA49-4A9E-F54F-A39F-FA2F0716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031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AB9-150C-FF4F-900A-D2E75613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DF58-00EC-2D4F-AF17-7D69878CC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386C-EDA9-8045-B564-734FECB6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15D6-B170-A74F-88EF-9A38F5B6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367-96D5-0343-801B-1E06CD71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27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457E-870D-1A48-B098-573C39808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C41D4-0838-6C43-84CC-BF207317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E9FE-46BB-FA48-A9BB-B583AD4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6B1B-1ABD-DD42-AD93-941E3AC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01-B3E4-CF42-9848-FBA7857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34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A411-874C-2242-9A30-65588ABB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F847-6CDC-CE46-9263-74FC8AF4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9E88-FEF2-6542-9292-D974A8F2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A6A5-9C11-0147-893D-A23D7F9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FC92-7C5B-BB43-9E65-4F9DEE06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00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52FA-8721-124D-AA3F-F392132D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431E-6BB5-8144-B8CB-25FEE677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507F-B9FA-4943-A514-8506966B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3237-8C1C-3440-A98E-8EC8C778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F16D-A39B-B04C-BD7E-51FF9AF8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9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1F78-5C33-BF43-B0AE-5B2E56F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1775-E1F1-394E-A33C-34E2C2DD7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A3FF-576A-9043-85B9-619070C6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0178A-AAEA-3746-A9D4-D0F857DD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D04F3-7AEA-1746-ACB6-AB98A071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0259E-E294-BB44-8EDC-203EC6EE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7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3D6-5CDF-2645-8D0C-7CA76826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9B15-DA33-FF4F-83D3-AC0CDC1C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9817-2627-154C-A654-DE4F4989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A4F85-2B9B-7340-8105-1E54BEB09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9F396-B2A5-9946-ADE8-F29DBE639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48BE8-DE95-A54C-B36D-A5A8AF3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5C12D-2CE9-234F-BFCC-3F5E653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68059-D639-F248-BD2A-BD08D63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36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C15B-A92C-7D43-BD20-05F2B822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AC4F1-0F42-8442-B58A-6D925FB0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E3D9-8FA9-5F47-B67D-598B014D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E1D93-032A-4143-BFE6-0F9E5B7A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D5808-1328-864B-9AC4-BC86CB2F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C3D9-1C03-E84B-884D-228D00B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7014-0DA8-B547-8016-3DA06FC2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9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05BC-CE94-9145-BAD9-A65A7C5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544C-A9C8-4F42-A4D7-F966B652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9607-CB5E-7344-92DF-C5E29000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26F6A-A170-9149-AD1B-0DF94C8E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F70B-6DDF-4A4E-BC36-B4327560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ABB-AE06-564F-A62E-51AD6A37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4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C46E-B7F0-8C4E-8456-5752D5D2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A8C95-2C9E-314B-8AEF-6B212BB25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8FA35-B1BD-6949-A1A1-E3F9FFE3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1BC6-54C8-7B4E-8E32-A7A3CF83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205F8-20BB-734D-AD2B-FEFA7112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E8DD-78DE-7E45-ADB7-3FA4A0B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66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10F95-BB44-574E-9D85-E248F992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94BA-B960-B946-9790-149B3D44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1C5C-0391-B248-AF13-04F0D196E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466D-153A-684C-9E7F-EC66A76C083F}" type="datetimeFigureOut">
              <a:rPr lang="en-CN" smtClean="0"/>
              <a:t>2022/2/6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94AB-AC72-FA4F-B26E-AFBCD309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361C-6EC0-AD4D-AD97-327F10503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E3AC-CFA1-EB47-8BDA-69E9935A08E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59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n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0971F-85FD-044F-AB1F-8E2686CDF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en-CN">
                <a:solidFill>
                  <a:schemeClr val="bg1"/>
                </a:solidFill>
              </a:rPr>
              <a:t>Search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9B6F-2595-9C4C-8418-8A161C955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4" y="27107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en-CN" sz="2000" dirty="0">
                <a:solidFill>
                  <a:srgbClr val="FFFFFF"/>
                </a:solidFill>
              </a:rPr>
              <a:t>Dequn Teng</a:t>
            </a:r>
          </a:p>
        </p:txBody>
      </p:sp>
    </p:spTree>
    <p:extLst>
      <p:ext uri="{BB962C8B-B14F-4D97-AF65-F5344CB8AC3E}">
        <p14:creationId xmlns:p14="http://schemas.microsoft.com/office/powerpoint/2010/main" val="21962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FDE2-FDD3-D242-8FF3-2CA0CA80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Patentee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C733C-E561-BC45-9167-BD17B290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562397"/>
            <a:ext cx="6274296" cy="3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FDE2-FDD3-D242-8FF3-2CA0CA80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Highly selected patent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08146-E29D-124B-BFE9-7CBE00B8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2009441"/>
            <a:ext cx="6274296" cy="28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8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B94C32-C1A4-AA4F-AF5A-DD412103A09E}"/>
              </a:ext>
            </a:extLst>
          </p:cNvPr>
          <p:cNvSpPr/>
          <p:nvPr/>
        </p:nvSpPr>
        <p:spPr>
          <a:xfrm>
            <a:off x="2564524" y="2900854"/>
            <a:ext cx="1713187" cy="104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If non-interested patents?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79A1B-04BB-BF40-9AF0-28F5235B644A}"/>
              </a:ext>
            </a:extLst>
          </p:cNvPr>
          <p:cNvSpPr/>
          <p:nvPr/>
        </p:nvSpPr>
        <p:spPr>
          <a:xfrm>
            <a:off x="6632028" y="1923392"/>
            <a:ext cx="2070538" cy="131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Filter on </a:t>
            </a:r>
          </a:p>
          <a:p>
            <a:pPr algn="ctr"/>
            <a:r>
              <a:rPr lang="en-CN" dirty="0"/>
              <a:t>Title and Abstract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1FE53-4E0E-CE45-8647-F0A43B7CCBC3}"/>
              </a:ext>
            </a:extLst>
          </p:cNvPr>
          <p:cNvSpPr/>
          <p:nvPr/>
        </p:nvSpPr>
        <p:spPr>
          <a:xfrm>
            <a:off x="6632028" y="3788980"/>
            <a:ext cx="2070538" cy="131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Identify the “escaped </a:t>
            </a:r>
            <a:r>
              <a:rPr lang="en-US" dirty="0"/>
              <a:t>synonym</a:t>
            </a:r>
            <a:r>
              <a:rPr lang="en-CN" dirty="0"/>
              <a:t>”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D82D1D7-9F4F-8D4C-9E33-322E385CCDD8}"/>
              </a:ext>
            </a:extLst>
          </p:cNvPr>
          <p:cNvSpPr/>
          <p:nvPr/>
        </p:nvSpPr>
        <p:spPr>
          <a:xfrm>
            <a:off x="4550980" y="3026979"/>
            <a:ext cx="1723696" cy="9038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BF8B0EA-B147-BF43-A320-61487B4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7464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2BCD8-5B1C-8245-8806-9E8B9237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3E9A-A998-3F41-BFB4-9296B8DA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N" sz="2400" dirty="0"/>
              <a:t>Database</a:t>
            </a:r>
          </a:p>
          <a:p>
            <a:r>
              <a:rPr lang="en-CN" sz="2400" dirty="0"/>
              <a:t>Search String</a:t>
            </a:r>
          </a:p>
          <a:p>
            <a:pPr lvl="1"/>
            <a:r>
              <a:rPr lang="en-CN" dirty="0"/>
              <a:t>Keywords and </a:t>
            </a:r>
            <a:r>
              <a:rPr lang="en-US" dirty="0"/>
              <a:t>synonym</a:t>
            </a:r>
            <a:endParaRPr lang="en-CN" dirty="0"/>
          </a:p>
          <a:p>
            <a:pPr lvl="1"/>
            <a:r>
              <a:rPr lang="en-CN" dirty="0"/>
              <a:t>Constructed Formula</a:t>
            </a:r>
          </a:p>
          <a:p>
            <a:pPr lvl="1"/>
            <a:r>
              <a:rPr lang="en-CN" dirty="0"/>
              <a:t>Filter</a:t>
            </a:r>
          </a:p>
          <a:p>
            <a:r>
              <a:rPr lang="en-CN" sz="2400" dirty="0"/>
              <a:t>Search Strategy</a:t>
            </a:r>
          </a:p>
          <a:p>
            <a:r>
              <a:rPr lang="en-CN" sz="2400" dirty="0"/>
              <a:t>Result</a:t>
            </a:r>
          </a:p>
          <a:p>
            <a:pPr lvl="1"/>
            <a:r>
              <a:rPr lang="en-CN" dirty="0"/>
              <a:t>Time based analysis</a:t>
            </a:r>
          </a:p>
          <a:p>
            <a:pPr lvl="1"/>
            <a:r>
              <a:rPr lang="en-CN" dirty="0"/>
              <a:t>Patentee</a:t>
            </a:r>
          </a:p>
          <a:p>
            <a:pPr lvl="1"/>
            <a:r>
              <a:rPr lang="en-CN" dirty="0"/>
              <a:t>Highly selected patent</a:t>
            </a:r>
          </a:p>
          <a:p>
            <a:r>
              <a:rPr lang="en-CN" sz="2400" dirty="0"/>
              <a:t>Feedback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4679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E5367-0C41-4A48-A991-38981A2C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CN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4B89-C3CD-764C-9558-0C4E9B96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CN" sz="2000"/>
              <a:t>Lens</a:t>
            </a:r>
          </a:p>
          <a:p>
            <a:pPr lvl="1"/>
            <a:r>
              <a:rPr lang="en-US" sz="2000">
                <a:hlinkClick r:id="rId2"/>
              </a:rPr>
              <a:t>https://www.lens.org/</a:t>
            </a:r>
            <a:endParaRPr lang="en-US" sz="2000"/>
          </a:p>
          <a:p>
            <a:r>
              <a:rPr lang="en-US" sz="2000"/>
              <a:t>Reasons</a:t>
            </a:r>
          </a:p>
          <a:p>
            <a:pPr lvl="1"/>
            <a:r>
              <a:rPr lang="en-US" sz="2000"/>
              <a:t>User Interface</a:t>
            </a:r>
          </a:p>
          <a:p>
            <a:pPr lvl="2"/>
            <a:r>
              <a:rPr lang="en-US" dirty="0"/>
              <a:t>Jurisdiction filter</a:t>
            </a:r>
          </a:p>
          <a:p>
            <a:pPr lvl="2"/>
            <a:r>
              <a:rPr lang="en-US" dirty="0"/>
              <a:t>Legal status filter</a:t>
            </a:r>
          </a:p>
          <a:p>
            <a:pPr lvl="2"/>
            <a:r>
              <a:rPr lang="en-US" dirty="0"/>
              <a:t>Easy script </a:t>
            </a:r>
          </a:p>
          <a:p>
            <a:pPr lvl="1"/>
            <a:r>
              <a:rPr lang="en-US" sz="2000"/>
              <a:t>Visualization</a:t>
            </a:r>
          </a:p>
          <a:p>
            <a:pPr lvl="2"/>
            <a:r>
              <a:rPr lang="en-US" dirty="0"/>
              <a:t>Patent owner</a:t>
            </a:r>
          </a:p>
          <a:p>
            <a:pPr lvl="2"/>
            <a:r>
              <a:rPr lang="en-US" dirty="0"/>
              <a:t>Highly cited patents</a:t>
            </a:r>
          </a:p>
          <a:p>
            <a:pPr lvl="1"/>
            <a:r>
              <a:rPr lang="en-US" sz="2000"/>
              <a:t>Free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CN" sz="2000"/>
          </a:p>
          <a:p>
            <a:pPr marL="0" indent="0">
              <a:buNone/>
            </a:pPr>
            <a:endParaRPr lang="en-C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E9BBD-7825-7D48-BACA-5A89D280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96" y="668674"/>
            <a:ext cx="4126372" cy="1117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933EB-4C8B-6542-A991-D5619E1F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25" y="2441244"/>
            <a:ext cx="3097743" cy="178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5EC26-1D2E-C64B-8B00-6C5DD0105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4" y="4560106"/>
            <a:ext cx="2316691" cy="17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7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30946-6E1C-654D-90D9-FDAA6C6C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BE83-C6E9-3444-945A-5DC65157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N" sz="2400"/>
              <a:t>Keywords and </a:t>
            </a:r>
            <a:r>
              <a:rPr lang="en-US" sz="2400"/>
              <a:t>synonym</a:t>
            </a:r>
            <a:endParaRPr lang="en-CN" sz="2400"/>
          </a:p>
          <a:p>
            <a:r>
              <a:rPr lang="en-CN" sz="2400"/>
              <a:t>Constructed Formula</a:t>
            </a:r>
          </a:p>
          <a:p>
            <a:endParaRPr lang="en-CN" sz="2400"/>
          </a:p>
        </p:txBody>
      </p:sp>
    </p:spTree>
    <p:extLst>
      <p:ext uri="{BB962C8B-B14F-4D97-AF65-F5344CB8AC3E}">
        <p14:creationId xmlns:p14="http://schemas.microsoft.com/office/powerpoint/2010/main" val="140078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FB7336-7584-0645-8C02-341808B7D869}"/>
              </a:ext>
            </a:extLst>
          </p:cNvPr>
          <p:cNvSpPr/>
          <p:nvPr/>
        </p:nvSpPr>
        <p:spPr>
          <a:xfrm>
            <a:off x="358719" y="1534016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A8376A-2CBF-C947-87C1-8FC69E4BAB2D}"/>
              </a:ext>
            </a:extLst>
          </p:cNvPr>
          <p:cNvSpPr/>
          <p:nvPr/>
        </p:nvSpPr>
        <p:spPr>
          <a:xfrm>
            <a:off x="9552570" y="1534016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3E9210-C5A0-CB4B-A17C-87448B35A2B9}"/>
              </a:ext>
            </a:extLst>
          </p:cNvPr>
          <p:cNvSpPr/>
          <p:nvPr/>
        </p:nvSpPr>
        <p:spPr>
          <a:xfrm>
            <a:off x="6487953" y="1534016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F29975-1B7F-D04F-9992-8D09E5EE9371}"/>
              </a:ext>
            </a:extLst>
          </p:cNvPr>
          <p:cNvSpPr/>
          <p:nvPr/>
        </p:nvSpPr>
        <p:spPr>
          <a:xfrm>
            <a:off x="3423336" y="1534016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735B-ABF9-CC4E-B7A4-5A2053F57DA3}"/>
              </a:ext>
            </a:extLst>
          </p:cNvPr>
          <p:cNvSpPr txBox="1"/>
          <p:nvPr/>
        </p:nvSpPr>
        <p:spPr>
          <a:xfrm>
            <a:off x="683664" y="1794617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Hydrogen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4A359-861F-364C-9352-90D84832550A}"/>
              </a:ext>
            </a:extLst>
          </p:cNvPr>
          <p:cNvSpPr txBox="1"/>
          <p:nvPr/>
        </p:nvSpPr>
        <p:spPr>
          <a:xfrm>
            <a:off x="9928789" y="1794617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Vehicle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00FA1-D515-E54E-9FBB-CDC6D4F61863}"/>
              </a:ext>
            </a:extLst>
          </p:cNvPr>
          <p:cNvSpPr txBox="1"/>
          <p:nvPr/>
        </p:nvSpPr>
        <p:spPr>
          <a:xfrm>
            <a:off x="6847080" y="1794617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299A8-0184-A94B-A287-6E0154225AD8}"/>
              </a:ext>
            </a:extLst>
          </p:cNvPr>
          <p:cNvSpPr txBox="1"/>
          <p:nvPr/>
        </p:nvSpPr>
        <p:spPr>
          <a:xfrm>
            <a:off x="3765372" y="1794617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Fuel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350E0-1E80-D046-A334-C8403524355D}"/>
              </a:ext>
            </a:extLst>
          </p:cNvPr>
          <p:cNvSpPr txBox="1"/>
          <p:nvPr/>
        </p:nvSpPr>
        <p:spPr>
          <a:xfrm>
            <a:off x="683663" y="2419247"/>
            <a:ext cx="178607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 oxygen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H-O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exchange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oxygen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1AE20-C540-BB40-B0BE-20113042C1CA}"/>
              </a:ext>
            </a:extLst>
          </p:cNvPr>
          <p:cNvSpPr txBox="1"/>
          <p:nvPr/>
        </p:nvSpPr>
        <p:spPr>
          <a:xfrm>
            <a:off x="3743244" y="2419247"/>
            <a:ext cx="17860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6B773-F187-DD46-96DE-C71D12F56D04}"/>
              </a:ext>
            </a:extLst>
          </p:cNvPr>
          <p:cNvSpPr txBox="1"/>
          <p:nvPr/>
        </p:nvSpPr>
        <p:spPr>
          <a:xfrm>
            <a:off x="6802825" y="2419247"/>
            <a:ext cx="17860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299AB-E797-6E46-A1F8-9557E91E9186}"/>
              </a:ext>
            </a:extLst>
          </p:cNvPr>
          <p:cNvSpPr txBox="1"/>
          <p:nvPr/>
        </p:nvSpPr>
        <p:spPr>
          <a:xfrm>
            <a:off x="9862405" y="2419247"/>
            <a:ext cx="178607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tanks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A67C4016-2E2E-4E4D-A1A7-1B665023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Keywords and </a:t>
            </a:r>
            <a:r>
              <a:rPr lang="en-US" dirty="0"/>
              <a:t>synonym</a:t>
            </a:r>
            <a:r>
              <a:rPr lang="en-CN" dirty="0"/>
              <a:t>(Part I)</a:t>
            </a:r>
          </a:p>
        </p:txBody>
      </p:sp>
    </p:spTree>
    <p:extLst>
      <p:ext uri="{BB962C8B-B14F-4D97-AF65-F5344CB8AC3E}">
        <p14:creationId xmlns:p14="http://schemas.microsoft.com/office/powerpoint/2010/main" val="927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FB7336-7584-0645-8C02-341808B7D869}"/>
              </a:ext>
            </a:extLst>
          </p:cNvPr>
          <p:cNvSpPr/>
          <p:nvPr/>
        </p:nvSpPr>
        <p:spPr>
          <a:xfrm>
            <a:off x="1888416" y="1585291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3E9210-C5A0-CB4B-A17C-87448B35A2B9}"/>
              </a:ext>
            </a:extLst>
          </p:cNvPr>
          <p:cNvSpPr/>
          <p:nvPr/>
        </p:nvSpPr>
        <p:spPr>
          <a:xfrm>
            <a:off x="8017650" y="1585291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F29975-1B7F-D04F-9992-8D09E5EE9371}"/>
              </a:ext>
            </a:extLst>
          </p:cNvPr>
          <p:cNvSpPr/>
          <p:nvPr/>
        </p:nvSpPr>
        <p:spPr>
          <a:xfrm>
            <a:off x="4953033" y="1585291"/>
            <a:ext cx="2405743" cy="4691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735B-ABF9-CC4E-B7A4-5A2053F57DA3}"/>
              </a:ext>
            </a:extLst>
          </p:cNvPr>
          <p:cNvSpPr txBox="1"/>
          <p:nvPr/>
        </p:nvSpPr>
        <p:spPr>
          <a:xfrm>
            <a:off x="2213361" y="1845892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inflammable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00FA1-D515-E54E-9FBB-CDC6D4F61863}"/>
              </a:ext>
            </a:extLst>
          </p:cNvPr>
          <p:cNvSpPr txBox="1"/>
          <p:nvPr/>
        </p:nvSpPr>
        <p:spPr>
          <a:xfrm>
            <a:off x="8376777" y="1845892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prevention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299A8-0184-A94B-A287-6E0154225AD8}"/>
              </a:ext>
            </a:extLst>
          </p:cNvPr>
          <p:cNvSpPr txBox="1"/>
          <p:nvPr/>
        </p:nvSpPr>
        <p:spPr>
          <a:xfrm>
            <a:off x="5295069" y="1845892"/>
            <a:ext cx="1786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N" dirty="0"/>
              <a:t>Fire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350E0-1E80-D046-A334-C8403524355D}"/>
              </a:ext>
            </a:extLst>
          </p:cNvPr>
          <p:cNvSpPr txBox="1"/>
          <p:nvPr/>
        </p:nvSpPr>
        <p:spPr>
          <a:xfrm>
            <a:off x="2213360" y="2470522"/>
            <a:ext cx="178607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Oxygen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Combustion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1AE20-C540-BB40-B0BE-20113042C1CA}"/>
              </a:ext>
            </a:extLst>
          </p:cNvPr>
          <p:cNvSpPr txBox="1"/>
          <p:nvPr/>
        </p:nvSpPr>
        <p:spPr>
          <a:xfrm>
            <a:off x="5272941" y="2470522"/>
            <a:ext cx="178607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explosion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blaze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smoke Sparks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burst blast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6B773-F187-DD46-96DE-C71D12F56D04}"/>
              </a:ext>
            </a:extLst>
          </p:cNvPr>
          <p:cNvSpPr txBox="1"/>
          <p:nvPr/>
        </p:nvSpPr>
        <p:spPr>
          <a:xfrm>
            <a:off x="8332522" y="2470522"/>
            <a:ext cx="17860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Extinguishing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</a:t>
            </a:r>
            <a:endParaRPr lang="en-CN" dirty="0"/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0887C6AF-C171-6145-96E3-17220004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dirty="0"/>
              <a:t>Keywords and </a:t>
            </a:r>
            <a:r>
              <a:rPr lang="en-US" dirty="0"/>
              <a:t>synonym</a:t>
            </a:r>
            <a:r>
              <a:rPr lang="en-CN" dirty="0"/>
              <a:t>(Part II)</a:t>
            </a:r>
          </a:p>
        </p:txBody>
      </p:sp>
    </p:spTree>
    <p:extLst>
      <p:ext uri="{BB962C8B-B14F-4D97-AF65-F5344CB8AC3E}">
        <p14:creationId xmlns:p14="http://schemas.microsoft.com/office/powerpoint/2010/main" val="17526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07960-155F-B443-9BA1-877908F4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N">
                <a:solidFill>
                  <a:schemeClr val="bg1"/>
                </a:solidFill>
              </a:rPr>
              <a:t>Constructed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FA03-C223-EA4F-A7F7-66D0707F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N" sz="2400"/>
              <a:t>Keywords</a:t>
            </a:r>
          </a:p>
          <a:p>
            <a:pPr lvl="1"/>
            <a:r>
              <a:rPr lang="en-CN" dirty="0"/>
              <a:t>AND</a:t>
            </a:r>
          </a:p>
          <a:p>
            <a:r>
              <a:rPr lang="en-CN" sz="2400"/>
              <a:t>Synoyms	</a:t>
            </a:r>
          </a:p>
          <a:p>
            <a:pPr lvl="1"/>
            <a:r>
              <a:rPr lang="en-CN" dirty="0"/>
              <a:t>OR</a:t>
            </a:r>
          </a:p>
          <a:p>
            <a:r>
              <a:rPr lang="en-CN" sz="2400"/>
              <a:t>Filter</a:t>
            </a:r>
          </a:p>
          <a:p>
            <a:pPr lvl="1"/>
            <a:r>
              <a:rPr lang="en-CN" dirty="0"/>
              <a:t>Title</a:t>
            </a:r>
          </a:p>
          <a:p>
            <a:pPr lvl="1"/>
            <a:r>
              <a:rPr lang="en-CN" dirty="0"/>
              <a:t>Abstract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74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F6F57A-CCF9-F045-8BA6-29EE08E0301C}"/>
              </a:ext>
            </a:extLst>
          </p:cNvPr>
          <p:cNvSpPr/>
          <p:nvPr/>
        </p:nvSpPr>
        <p:spPr>
          <a:xfrm>
            <a:off x="2486826" y="1469877"/>
            <a:ext cx="6144426" cy="1196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8C3026-1172-7B46-ACAC-056CEF239B61}"/>
              </a:ext>
            </a:extLst>
          </p:cNvPr>
          <p:cNvSpPr/>
          <p:nvPr/>
        </p:nvSpPr>
        <p:spPr>
          <a:xfrm>
            <a:off x="838200" y="1785257"/>
            <a:ext cx="1251857" cy="696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Search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216D2-41D4-FF40-B49D-4263C73CF60F}"/>
              </a:ext>
            </a:extLst>
          </p:cNvPr>
          <p:cNvSpPr/>
          <p:nvPr/>
        </p:nvSpPr>
        <p:spPr>
          <a:xfrm>
            <a:off x="2726108" y="1785257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Keyword Decompose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018B8-8CA7-2845-B8B0-D25A22846EF0}"/>
              </a:ext>
            </a:extLst>
          </p:cNvPr>
          <p:cNvSpPr/>
          <p:nvPr/>
        </p:nvSpPr>
        <p:spPr>
          <a:xfrm>
            <a:off x="4673124" y="1780374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Synonym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602D5-F736-AB4C-BEDE-BA92E990BC28}"/>
              </a:ext>
            </a:extLst>
          </p:cNvPr>
          <p:cNvSpPr/>
          <p:nvPr/>
        </p:nvSpPr>
        <p:spPr>
          <a:xfrm>
            <a:off x="6620140" y="1775491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OR Synonym AND parts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87516F-1735-8348-8875-3227ECED82A3}"/>
              </a:ext>
            </a:extLst>
          </p:cNvPr>
          <p:cNvSpPr/>
          <p:nvPr/>
        </p:nvSpPr>
        <p:spPr>
          <a:xfrm>
            <a:off x="824009" y="3429000"/>
            <a:ext cx="1251857" cy="696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Database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4FC44D-FC02-BD48-B26E-DE66661A6127}"/>
              </a:ext>
            </a:extLst>
          </p:cNvPr>
          <p:cNvSpPr/>
          <p:nvPr/>
        </p:nvSpPr>
        <p:spPr>
          <a:xfrm>
            <a:off x="718738" y="5388123"/>
            <a:ext cx="1462398" cy="696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Results and Visualization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18EB79-0ACF-384D-AC85-2E85F2D39383}"/>
              </a:ext>
            </a:extLst>
          </p:cNvPr>
          <p:cNvSpPr/>
          <p:nvPr/>
        </p:nvSpPr>
        <p:spPr>
          <a:xfrm>
            <a:off x="2486826" y="3172834"/>
            <a:ext cx="6144426" cy="1196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0D67D5-FFA7-2845-8314-24955A4436FF}"/>
              </a:ext>
            </a:extLst>
          </p:cNvPr>
          <p:cNvSpPr/>
          <p:nvPr/>
        </p:nvSpPr>
        <p:spPr>
          <a:xfrm>
            <a:off x="2726108" y="3488214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Lens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0E0A5-CDF6-6F41-B480-621F1A617A93}"/>
              </a:ext>
            </a:extLst>
          </p:cNvPr>
          <p:cNvSpPr/>
          <p:nvPr/>
        </p:nvSpPr>
        <p:spPr>
          <a:xfrm>
            <a:off x="4673124" y="3483331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Patentee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9BD80F-9DC9-0241-97E6-9ECA89CAF8E5}"/>
              </a:ext>
            </a:extLst>
          </p:cNvPr>
          <p:cNvSpPr/>
          <p:nvPr/>
        </p:nvSpPr>
        <p:spPr>
          <a:xfrm>
            <a:off x="6620140" y="3478448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Highly cited patent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532588D-BA0D-A64E-9A34-8212541ED94F}"/>
              </a:ext>
            </a:extLst>
          </p:cNvPr>
          <p:cNvSpPr/>
          <p:nvPr/>
        </p:nvSpPr>
        <p:spPr>
          <a:xfrm>
            <a:off x="2486826" y="5072743"/>
            <a:ext cx="6144426" cy="11964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4FE1C-9F07-EE48-B06B-DD0EB50CB4B1}"/>
              </a:ext>
            </a:extLst>
          </p:cNvPr>
          <p:cNvSpPr/>
          <p:nvPr/>
        </p:nvSpPr>
        <p:spPr>
          <a:xfrm>
            <a:off x="2726108" y="5388123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Timeseries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8533E-0785-4643-9283-D18912F46642}"/>
              </a:ext>
            </a:extLst>
          </p:cNvPr>
          <p:cNvSpPr/>
          <p:nvPr/>
        </p:nvSpPr>
        <p:spPr>
          <a:xfrm>
            <a:off x="4673124" y="5383240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Patentee</a:t>
            </a:r>
            <a:endParaRPr lang="en-C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92EF16-DF96-CD4F-94FA-1AE2B7339E02}"/>
              </a:ext>
            </a:extLst>
          </p:cNvPr>
          <p:cNvSpPr/>
          <p:nvPr/>
        </p:nvSpPr>
        <p:spPr>
          <a:xfrm>
            <a:off x="6620140" y="5378357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Highly cited patent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B277991-5B5A-E946-A602-1F292E70EC2D}"/>
              </a:ext>
            </a:extLst>
          </p:cNvPr>
          <p:cNvCxnSpPr>
            <a:stCxn id="18" idx="3"/>
            <a:endCxn id="10" idx="3"/>
          </p:cNvCxnSpPr>
          <p:nvPr/>
        </p:nvCxnSpPr>
        <p:spPr>
          <a:xfrm flipV="1">
            <a:off x="8631252" y="2068083"/>
            <a:ext cx="12700" cy="17029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9F0753-765A-3445-B653-E8DF6919A758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5559039" y="2666288"/>
            <a:ext cx="0" cy="50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9ADDC-814A-A44F-9903-8A9B041B9C1B}"/>
              </a:ext>
            </a:extLst>
          </p:cNvPr>
          <p:cNvSpPr/>
          <p:nvPr/>
        </p:nvSpPr>
        <p:spPr>
          <a:xfrm>
            <a:off x="8998108" y="2470858"/>
            <a:ext cx="1751888" cy="696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Search String Update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F40CC30-1F28-0649-B6F2-B2B51973BE28}"/>
              </a:ext>
            </a:extLst>
          </p:cNvPr>
          <p:cNvSpPr/>
          <p:nvPr/>
        </p:nvSpPr>
        <p:spPr>
          <a:xfrm>
            <a:off x="1239140" y="2854295"/>
            <a:ext cx="393107" cy="3132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92234AE2-AE1B-7A47-A264-C5D6B76F3785}"/>
              </a:ext>
            </a:extLst>
          </p:cNvPr>
          <p:cNvSpPr/>
          <p:nvPr/>
        </p:nvSpPr>
        <p:spPr>
          <a:xfrm>
            <a:off x="1239140" y="4664579"/>
            <a:ext cx="393107" cy="3132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B463DB-BAAB-954A-99CD-9045448121D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43371" y="4369245"/>
            <a:ext cx="15668" cy="70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itle 35">
            <a:extLst>
              <a:ext uri="{FF2B5EF4-FFF2-40B4-BE49-F238E27FC236}">
                <a16:creationId xmlns:a16="http://schemas.microsoft.com/office/drawing/2014/main" id="{59772B4D-7224-CB4B-9B89-6DE57E6B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Search Strategy</a:t>
            </a:r>
          </a:p>
        </p:txBody>
      </p:sp>
    </p:spTree>
    <p:extLst>
      <p:ext uri="{BB962C8B-B14F-4D97-AF65-F5344CB8AC3E}">
        <p14:creationId xmlns:p14="http://schemas.microsoft.com/office/powerpoint/2010/main" val="7947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AFDE2-FDD3-D242-8FF3-2CA0CA80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Time based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23ED6-8B3F-224C-BAE6-795EFE1A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350640"/>
            <a:ext cx="6274296" cy="41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202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Strategy</vt:lpstr>
      <vt:lpstr>Outline</vt:lpstr>
      <vt:lpstr>Database</vt:lpstr>
      <vt:lpstr>Search String</vt:lpstr>
      <vt:lpstr>Keywords and synonym(Part I)</vt:lpstr>
      <vt:lpstr>Keywords and synonym(Part II)</vt:lpstr>
      <vt:lpstr>Constructed Formula</vt:lpstr>
      <vt:lpstr>Search Strategy</vt:lpstr>
      <vt:lpstr>Results: Time based analysis</vt:lpstr>
      <vt:lpstr>Results: Patentee</vt:lpstr>
      <vt:lpstr>Results: Highly selected patent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Strategy</dc:title>
  <dc:creator>Teng, Dequn</dc:creator>
  <cp:lastModifiedBy>Teng, Dequn</cp:lastModifiedBy>
  <cp:revision>4</cp:revision>
  <dcterms:created xsi:type="dcterms:W3CDTF">2022-02-06T17:19:46Z</dcterms:created>
  <dcterms:modified xsi:type="dcterms:W3CDTF">2022-02-06T19:44:51Z</dcterms:modified>
</cp:coreProperties>
</file>