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0" r:id="rId6"/>
    <p:sldId id="262" r:id="rId7"/>
    <p:sldId id="263" r:id="rId8"/>
    <p:sldId id="259" r:id="rId9"/>
    <p:sldId id="264" r:id="rId10"/>
    <p:sldId id="265" r:id="rId11"/>
    <p:sldId id="266" r:id="rId12"/>
    <p:sldId id="26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 snapToObjects="1">
      <p:cViewPr varScale="1">
        <p:scale>
          <a:sx n="95" d="100"/>
          <a:sy n="95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5717-E834-2649-BA8F-D5BEAA108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81BBD-9FAA-9740-BFE6-75300397F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9971-51E9-484E-A0E3-4A5052A6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388D-8BC5-154D-AA72-50B1D581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C0A1-D2D2-9846-B802-D1A071A5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617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D39A-13CF-3044-BBFB-049184D7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4D032-05F1-9F44-9072-61D84F82E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84A4-D7FC-B64A-80DD-4EE3B675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4C4-CB5F-7045-93DA-62435B85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6FAF-186F-944F-97D2-92F3A5D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179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BF1F8-212C-284E-A41C-79E88556C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457B4-CF2D-794F-A637-C14E097A2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DAC6-EEC3-E647-B135-24E7C24A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3837-4DD7-9949-8069-020DFD1D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4E20-EDFC-7742-BB9C-645A27C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6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A862-EE2E-234B-A41D-D3B7084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BCEB-A807-9349-B410-68427452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3397-D94F-F94C-8528-55B6E939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53DD-B20E-4443-8AE5-E854DEC5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B133-0FFE-B24A-82DF-E85B87C7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20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2395-A8CC-4347-81FF-053868EF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DD47-262A-CA4C-9010-8FAE7C81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065E-3CD7-EC4C-9623-21FFEDD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93BF-3CF5-474B-8522-593C81D4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F4BC0-9495-6D41-A96D-3AA78963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43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36E8-25BD-034E-86FF-C7780858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07BA-AFCB-6644-A89B-40E68403C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A44C8-1354-844B-81BC-4142578D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F3932-CC80-6645-B75A-3C53D325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54C42-B2D3-0742-A965-2E4B7A17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D514-2595-DB45-BC7B-DAD2A6D2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212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3662-C1D9-7444-A6E7-AF889626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DBF9-BD7A-1C42-9795-07D12C54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3456D-944F-5F4D-B546-1FA2BDE16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60902-B49E-0B4A-B870-464A17169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33C57-DE6C-5D42-BB01-12D0E74F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37B78-5E20-D346-9B1B-9DADB72E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7F54F-14FD-7D4C-B5E1-DE235B1B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6B29A-395B-634A-A253-4525BD87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286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29B5-E403-8D4E-AB9B-6A87F80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46E89-7ABE-CB44-832C-F4DEEC92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F679D-4AF9-2743-93E8-6ABB32B9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AA6A1-3C53-AB48-9B1B-E745B388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96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EBBA2-45A6-D546-BFCE-CEF08651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5A753-B3BB-7A42-822B-2638CC50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8A8E3-4745-384E-9EB8-1ADB6D10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83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E887-FD54-D649-A353-7B3E0D4D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B90A-CBC7-2442-B419-48C79E19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1E126-4BC8-A04C-AD60-9E0FB8CC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EFB2-952E-814A-9D6E-99A9BFC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443E6-DAA6-5343-9324-5A3E2A2E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38F8-0A7E-904F-BCEC-6812A7E5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11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DA24-73F4-084E-A576-1A96764A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7E104-27CE-134D-ACB2-4653C37C1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8CD04-F242-C44C-8A75-CF728C601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15996-B430-D446-9972-B9711D14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B0B6-1D82-0347-A885-DD46BEC7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189C-5541-6641-A00B-0DF966D4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561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402D6-F41A-5D44-AC56-A6599121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17BE0-72C8-8B40-990F-5DF38FB4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1309-E844-6A41-8AF5-936704E6C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BC2D-3775-E44F-A6F7-A0B0B94D78C9}" type="datetimeFigureOut">
              <a:rPr lang="en-CN" smtClean="0"/>
              <a:t>2021/1/29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C266-97FD-594E-AA9B-CBAC7C478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32B3-DBAF-6E4E-ABF7-4DCF0D8AC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6AEFB-8B58-6849-8FC6-208FDA16C3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404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5658-9C55-2A4A-99D1-DE7A8E8F5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Basic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9232F-4928-5441-A360-1740ACB12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Dequn Teng</a:t>
            </a:r>
          </a:p>
        </p:txBody>
      </p:sp>
    </p:spTree>
    <p:extLst>
      <p:ext uri="{BB962C8B-B14F-4D97-AF65-F5344CB8AC3E}">
        <p14:creationId xmlns:p14="http://schemas.microsoft.com/office/powerpoint/2010/main" val="40185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E18B32-B479-7D42-ADB6-B5EC63C5857C}"/>
              </a:ext>
            </a:extLst>
          </p:cNvPr>
          <p:cNvSpPr/>
          <p:nvPr/>
        </p:nvSpPr>
        <p:spPr>
          <a:xfrm>
            <a:off x="5045869" y="114299"/>
            <a:ext cx="2100262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Application Status Check </a:t>
            </a:r>
          </a:p>
          <a:p>
            <a:pPr algn="ctr"/>
            <a:r>
              <a:rPr lang="en-CN" dirty="0"/>
              <a:t>(Profile View)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B912D3-DFC1-FF4A-A4A5-E0DB51530300}"/>
              </a:ext>
            </a:extLst>
          </p:cNvPr>
          <p:cNvSpPr/>
          <p:nvPr/>
        </p:nvSpPr>
        <p:spPr>
          <a:xfrm>
            <a:off x="3031331" y="13715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Qiuyu Chen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6B93D-F54C-9D42-9EBD-E462D62C27EA}"/>
              </a:ext>
            </a:extLst>
          </p:cNvPr>
          <p:cNvSpPr/>
          <p:nvPr/>
        </p:nvSpPr>
        <p:spPr>
          <a:xfrm>
            <a:off x="126206" y="13716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Name: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665AB-8067-D14C-AC8C-243AFE21F427}"/>
              </a:ext>
            </a:extLst>
          </p:cNvPr>
          <p:cNvSpPr/>
          <p:nvPr/>
        </p:nvSpPr>
        <p:spPr>
          <a:xfrm>
            <a:off x="3031331" y="26669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Top University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2B26B-F8AE-2C48-B863-01605FC61BDB}"/>
              </a:ext>
            </a:extLst>
          </p:cNvPr>
          <p:cNvSpPr/>
          <p:nvPr/>
        </p:nvSpPr>
        <p:spPr>
          <a:xfrm>
            <a:off x="126206" y="26670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Preference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B71E6-0ACA-CE47-88F6-1C8B0FFEFA20}"/>
              </a:ext>
            </a:extLst>
          </p:cNvPr>
          <p:cNvSpPr/>
          <p:nvPr/>
        </p:nvSpPr>
        <p:spPr>
          <a:xfrm>
            <a:off x="3031331" y="3744508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Eco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C5DDF5-CF64-5148-80CB-6C2DF6545CB6}"/>
              </a:ext>
            </a:extLst>
          </p:cNvPr>
          <p:cNvSpPr/>
          <p:nvPr/>
        </p:nvSpPr>
        <p:spPr>
          <a:xfrm>
            <a:off x="126206" y="374450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Domain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9CA1B2-9AC0-D04C-BCDC-9E274103A4C4}"/>
              </a:ext>
            </a:extLst>
          </p:cNvPr>
          <p:cNvSpPr/>
          <p:nvPr/>
        </p:nvSpPr>
        <p:spPr>
          <a:xfrm>
            <a:off x="3031331" y="5020861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23443434343443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F0419-631E-444D-9F21-28F307B113B0}"/>
              </a:ext>
            </a:extLst>
          </p:cNvPr>
          <p:cNvSpPr/>
          <p:nvPr/>
        </p:nvSpPr>
        <p:spPr>
          <a:xfrm>
            <a:off x="126206" y="5020862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Bank Account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CA199-380A-1443-94A4-1DD57135B466}"/>
              </a:ext>
            </a:extLst>
          </p:cNvPr>
          <p:cNvSpPr/>
          <p:nvPr/>
        </p:nvSpPr>
        <p:spPr>
          <a:xfrm>
            <a:off x="9744077" y="13715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300000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2A511-4C9E-E147-8AF7-E13B17DDEE52}"/>
              </a:ext>
            </a:extLst>
          </p:cNvPr>
          <p:cNvSpPr/>
          <p:nvPr/>
        </p:nvSpPr>
        <p:spPr>
          <a:xfrm>
            <a:off x="6838952" y="13716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 Available ($)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958A6-52CE-404B-B4EF-9B68ABFD437C}"/>
              </a:ext>
            </a:extLst>
          </p:cNvPr>
          <p:cNvSpPr/>
          <p:nvPr/>
        </p:nvSpPr>
        <p:spPr>
          <a:xfrm>
            <a:off x="9744077" y="26669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China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158D5-5347-DA4A-8421-C2AD4F9DE43F}"/>
              </a:ext>
            </a:extLst>
          </p:cNvPr>
          <p:cNvSpPr/>
          <p:nvPr/>
        </p:nvSpPr>
        <p:spPr>
          <a:xfrm>
            <a:off x="6838952" y="26670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Supporting Country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67821C-C718-0D4F-918A-D31912A348B2}"/>
              </a:ext>
            </a:extLst>
          </p:cNvPr>
          <p:cNvSpPr/>
          <p:nvPr/>
        </p:nvSpPr>
        <p:spPr>
          <a:xfrm>
            <a:off x="9744077" y="3744508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0086051288161000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025E3-BB51-2844-B20A-2E9B270065EE}"/>
              </a:ext>
            </a:extLst>
          </p:cNvPr>
          <p:cNvSpPr/>
          <p:nvPr/>
        </p:nvSpPr>
        <p:spPr>
          <a:xfrm>
            <a:off x="6838952" y="374450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Phone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B578D-D550-F84F-A72C-5EEB2515D227}"/>
              </a:ext>
            </a:extLst>
          </p:cNvPr>
          <p:cNvSpPr/>
          <p:nvPr/>
        </p:nvSpPr>
        <p:spPr>
          <a:xfrm>
            <a:off x="9744077" y="5020861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2.5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784101-D116-4549-AEDD-0A0608870703}"/>
              </a:ext>
            </a:extLst>
          </p:cNvPr>
          <p:cNvSpPr/>
          <p:nvPr/>
        </p:nvSpPr>
        <p:spPr>
          <a:xfrm>
            <a:off x="6838952" y="5020862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ROI Expectation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E36D5B-F8E3-424B-A7F5-8802F9872F61}"/>
              </a:ext>
            </a:extLst>
          </p:cNvPr>
          <p:cNvSpPr/>
          <p:nvPr/>
        </p:nvSpPr>
        <p:spPr>
          <a:xfrm>
            <a:off x="3031331" y="6079324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2022 Jan 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BC5ACA-F9B0-7C40-A28A-9C469881312E}"/>
              </a:ext>
            </a:extLst>
          </p:cNvPr>
          <p:cNvSpPr/>
          <p:nvPr/>
        </p:nvSpPr>
        <p:spPr>
          <a:xfrm>
            <a:off x="126206" y="6079325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Deadline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399E99-A9C3-B747-BB53-F31C6D3A16C4}"/>
              </a:ext>
            </a:extLst>
          </p:cNvPr>
          <p:cNvSpPr/>
          <p:nvPr/>
        </p:nvSpPr>
        <p:spPr>
          <a:xfrm>
            <a:off x="9744077" y="6079325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D74CC6-018C-9748-A550-A7DD76D4EFAA}"/>
              </a:ext>
            </a:extLst>
          </p:cNvPr>
          <p:cNvSpPr/>
          <p:nvPr/>
        </p:nvSpPr>
        <p:spPr>
          <a:xfrm>
            <a:off x="6838952" y="6079326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Number of Candidates</a:t>
            </a:r>
          </a:p>
        </p:txBody>
      </p:sp>
      <p:sp>
        <p:nvSpPr>
          <p:cNvPr id="27" name="Action Button: Custom 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388BB56-B213-EC4D-802E-A7F20A40B0AD}"/>
              </a:ext>
            </a:extLst>
          </p:cNvPr>
          <p:cNvSpPr/>
          <p:nvPr/>
        </p:nvSpPr>
        <p:spPr>
          <a:xfrm>
            <a:off x="5343525" y="6079324"/>
            <a:ext cx="1243013" cy="7286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Investor Home</a:t>
            </a:r>
          </a:p>
        </p:txBody>
      </p:sp>
    </p:spTree>
    <p:extLst>
      <p:ext uri="{BB962C8B-B14F-4D97-AF65-F5344CB8AC3E}">
        <p14:creationId xmlns:p14="http://schemas.microsoft.com/office/powerpoint/2010/main" val="317091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74F66-DF09-7545-AFCA-8ACEAED229DC}"/>
              </a:ext>
            </a:extLst>
          </p:cNvPr>
          <p:cNvSpPr/>
          <p:nvPr/>
        </p:nvSpPr>
        <p:spPr>
          <a:xfrm>
            <a:off x="4886325" y="142875"/>
            <a:ext cx="2419350" cy="80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Students/Candicates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7635A-6A58-BF49-BF4B-DC5D8DB9C61F}"/>
              </a:ext>
            </a:extLst>
          </p:cNvPr>
          <p:cNvSpPr/>
          <p:nvPr/>
        </p:nvSpPr>
        <p:spPr>
          <a:xfrm>
            <a:off x="857248" y="1243013"/>
            <a:ext cx="20859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32D6E-BCED-9842-8A21-B6FBD5446A64}"/>
              </a:ext>
            </a:extLst>
          </p:cNvPr>
          <p:cNvSpPr/>
          <p:nvPr/>
        </p:nvSpPr>
        <p:spPr>
          <a:xfrm>
            <a:off x="4952998" y="1243013"/>
            <a:ext cx="2286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DB551-9A94-A446-A82D-42C5CD14DCDC}"/>
              </a:ext>
            </a:extLst>
          </p:cNvPr>
          <p:cNvSpPr/>
          <p:nvPr/>
        </p:nvSpPr>
        <p:spPr>
          <a:xfrm>
            <a:off x="8767760" y="1243013"/>
            <a:ext cx="20859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Fund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CB1DE1-53EE-6A49-9635-BF4B03232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9923"/>
              </p:ext>
            </p:extLst>
          </p:nvPr>
        </p:nvGraphicFramePr>
        <p:xfrm>
          <a:off x="857249" y="3086099"/>
          <a:ext cx="9996486" cy="3386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081">
                  <a:extLst>
                    <a:ext uri="{9D8B030D-6E8A-4147-A177-3AD203B41FA5}">
                      <a16:colId xmlns:a16="http://schemas.microsoft.com/office/drawing/2014/main" val="248903950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3556528849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2408385648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370855563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3871044782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962454257"/>
                    </a:ext>
                  </a:extLst>
                </a:gridCol>
              </a:tblGrid>
              <a:tr h="354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Domain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Funds (k $)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University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4169159"/>
                  </a:ext>
                </a:extLst>
              </a:tr>
              <a:tr h="354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2.5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Cambridge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8446337"/>
                  </a:ext>
                </a:extLst>
              </a:tr>
              <a:tr h="354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Business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Imperial College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662359"/>
                  </a:ext>
                </a:extLst>
              </a:tr>
              <a:tr h="655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Oxford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360448"/>
                  </a:ext>
                </a:extLst>
              </a:tr>
              <a:tr h="655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Bob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Singapore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2.75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0124301"/>
                  </a:ext>
                </a:extLst>
              </a:tr>
              <a:tr h="354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Business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125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Russia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2.3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Manchester University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913632"/>
                  </a:ext>
                </a:extLst>
              </a:tr>
              <a:tr h="655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150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Japan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2.8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Liverpool University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7460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07167F-A8EE-8541-B48C-3E191413317B}"/>
              </a:ext>
            </a:extLst>
          </p:cNvPr>
          <p:cNvSpPr/>
          <p:nvPr/>
        </p:nvSpPr>
        <p:spPr>
          <a:xfrm>
            <a:off x="857248" y="2164556"/>
            <a:ext cx="20859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Country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1416D2-A54F-BB42-89FE-0A658A8ACF2B}"/>
              </a:ext>
            </a:extLst>
          </p:cNvPr>
          <p:cNvSpPr/>
          <p:nvPr/>
        </p:nvSpPr>
        <p:spPr>
          <a:xfrm>
            <a:off x="4952998" y="2164556"/>
            <a:ext cx="2286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ROI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C62E8-2914-DD40-85A2-7A0A390124F5}"/>
              </a:ext>
            </a:extLst>
          </p:cNvPr>
          <p:cNvSpPr/>
          <p:nvPr/>
        </p:nvSpPr>
        <p:spPr>
          <a:xfrm>
            <a:off x="8767760" y="2164556"/>
            <a:ext cx="20859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University</a:t>
            </a:r>
          </a:p>
        </p:txBody>
      </p:sp>
      <p:sp>
        <p:nvSpPr>
          <p:cNvPr id="12" name="Action Button: Custom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3A8E5BD-9B38-1441-8DE8-1FD524AC83E5}"/>
              </a:ext>
            </a:extLst>
          </p:cNvPr>
          <p:cNvSpPr/>
          <p:nvPr/>
        </p:nvSpPr>
        <p:spPr>
          <a:xfrm>
            <a:off x="10948987" y="5743575"/>
            <a:ext cx="1243013" cy="7286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Investor Home</a:t>
            </a:r>
          </a:p>
        </p:txBody>
      </p:sp>
    </p:spTree>
    <p:extLst>
      <p:ext uri="{BB962C8B-B14F-4D97-AF65-F5344CB8AC3E}">
        <p14:creationId xmlns:p14="http://schemas.microsoft.com/office/powerpoint/2010/main" val="406764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9FB12C-8BA9-594F-944D-5414E9068ECE}"/>
              </a:ext>
            </a:extLst>
          </p:cNvPr>
          <p:cNvSpPr/>
          <p:nvPr/>
        </p:nvSpPr>
        <p:spPr>
          <a:xfrm>
            <a:off x="4684734" y="413356"/>
            <a:ext cx="2959079" cy="131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System Admin Backend Page</a:t>
            </a:r>
          </a:p>
        </p:txBody>
      </p:sp>
      <p:sp>
        <p:nvSpPr>
          <p:cNvPr id="8" name="Action Button: Custo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BA19AB4-63E6-934B-B57F-2BE124651DC2}"/>
              </a:ext>
            </a:extLst>
          </p:cNvPr>
          <p:cNvSpPr/>
          <p:nvPr/>
        </p:nvSpPr>
        <p:spPr>
          <a:xfrm>
            <a:off x="1490662" y="2600325"/>
            <a:ext cx="1543050" cy="12144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Students View</a:t>
            </a:r>
          </a:p>
        </p:txBody>
      </p:sp>
      <p:sp>
        <p:nvSpPr>
          <p:cNvPr id="9" name="Action Button: Custom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67D4903-FDC8-C542-A076-3E9C3D635B19}"/>
              </a:ext>
            </a:extLst>
          </p:cNvPr>
          <p:cNvSpPr/>
          <p:nvPr/>
        </p:nvSpPr>
        <p:spPr>
          <a:xfrm>
            <a:off x="5110162" y="2600325"/>
            <a:ext cx="1971675" cy="12144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Investors View</a:t>
            </a:r>
          </a:p>
        </p:txBody>
      </p:sp>
      <p:sp>
        <p:nvSpPr>
          <p:cNvPr id="10" name="Action Button: Custom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49801C2-DE0C-2B4C-82B9-45E2FAFE5446}"/>
              </a:ext>
            </a:extLst>
          </p:cNvPr>
          <p:cNvSpPr/>
          <p:nvPr/>
        </p:nvSpPr>
        <p:spPr>
          <a:xfrm>
            <a:off x="8515350" y="2600325"/>
            <a:ext cx="2185988" cy="121443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Transactions View</a:t>
            </a:r>
          </a:p>
        </p:txBody>
      </p:sp>
    </p:spTree>
    <p:extLst>
      <p:ext uri="{BB962C8B-B14F-4D97-AF65-F5344CB8AC3E}">
        <p14:creationId xmlns:p14="http://schemas.microsoft.com/office/powerpoint/2010/main" val="172299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9C0D02-50CA-D049-97C9-ED9486F0E748}"/>
              </a:ext>
            </a:extLst>
          </p:cNvPr>
          <p:cNvSpPr/>
          <p:nvPr/>
        </p:nvSpPr>
        <p:spPr>
          <a:xfrm>
            <a:off x="5145881" y="385763"/>
            <a:ext cx="1900238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Students 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528883-220B-CB4C-9C81-A0E117F4E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53355"/>
              </p:ext>
            </p:extLst>
          </p:nvPr>
        </p:nvGraphicFramePr>
        <p:xfrm>
          <a:off x="414338" y="2200274"/>
          <a:ext cx="11429999" cy="3586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195">
                  <a:extLst>
                    <a:ext uri="{9D8B030D-6E8A-4147-A177-3AD203B41FA5}">
                      <a16:colId xmlns:a16="http://schemas.microsoft.com/office/drawing/2014/main" val="786784123"/>
                    </a:ext>
                  </a:extLst>
                </a:gridCol>
                <a:gridCol w="1383376">
                  <a:extLst>
                    <a:ext uri="{9D8B030D-6E8A-4147-A177-3AD203B41FA5}">
                      <a16:colId xmlns:a16="http://schemas.microsoft.com/office/drawing/2014/main" val="3706355941"/>
                    </a:ext>
                  </a:extLst>
                </a:gridCol>
                <a:gridCol w="1246183">
                  <a:extLst>
                    <a:ext uri="{9D8B030D-6E8A-4147-A177-3AD203B41FA5}">
                      <a16:colId xmlns:a16="http://schemas.microsoft.com/office/drawing/2014/main" val="1062973214"/>
                    </a:ext>
                  </a:extLst>
                </a:gridCol>
                <a:gridCol w="1740652">
                  <a:extLst>
                    <a:ext uri="{9D8B030D-6E8A-4147-A177-3AD203B41FA5}">
                      <a16:colId xmlns:a16="http://schemas.microsoft.com/office/drawing/2014/main" val="1380066840"/>
                    </a:ext>
                  </a:extLst>
                </a:gridCol>
                <a:gridCol w="1383376">
                  <a:extLst>
                    <a:ext uri="{9D8B030D-6E8A-4147-A177-3AD203B41FA5}">
                      <a16:colId xmlns:a16="http://schemas.microsoft.com/office/drawing/2014/main" val="1912707228"/>
                    </a:ext>
                  </a:extLst>
                </a:gridCol>
                <a:gridCol w="1554869">
                  <a:extLst>
                    <a:ext uri="{9D8B030D-6E8A-4147-A177-3AD203B41FA5}">
                      <a16:colId xmlns:a16="http://schemas.microsoft.com/office/drawing/2014/main" val="1995031414"/>
                    </a:ext>
                  </a:extLst>
                </a:gridCol>
                <a:gridCol w="1486272">
                  <a:extLst>
                    <a:ext uri="{9D8B030D-6E8A-4147-A177-3AD203B41FA5}">
                      <a16:colId xmlns:a16="http://schemas.microsoft.com/office/drawing/2014/main" val="3269531897"/>
                    </a:ext>
                  </a:extLst>
                </a:gridCol>
                <a:gridCol w="986083">
                  <a:extLst>
                    <a:ext uri="{9D8B030D-6E8A-4147-A177-3AD203B41FA5}">
                      <a16:colId xmlns:a16="http://schemas.microsoft.com/office/drawing/2014/main" val="237871103"/>
                    </a:ext>
                  </a:extLst>
                </a:gridCol>
                <a:gridCol w="745993">
                  <a:extLst>
                    <a:ext uri="{9D8B030D-6E8A-4147-A177-3AD203B41FA5}">
                      <a16:colId xmlns:a16="http://schemas.microsoft.com/office/drawing/2014/main" val="2547503464"/>
                    </a:ext>
                  </a:extLst>
                </a:gridCol>
              </a:tblGrid>
              <a:tr h="1370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Received University Offer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Major/Domain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Bank Account 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Fund Application$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Potential Investor/Mentor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ROI Expectation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Validity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extLst>
                  <a:ext uri="{0D108BD9-81ED-4DB2-BD59-A6C34878D82A}">
                    <a16:rowId xmlns:a16="http://schemas.microsoft.com/office/drawing/2014/main" val="1029437201"/>
                  </a:ext>
                </a:extLst>
              </a:tr>
              <a:tr h="73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Dequn Teng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Cambridge University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Mphil in Engineering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121212121212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20000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Mentor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008618663118927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 in 5 years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70%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extLst>
                  <a:ext uri="{0D108BD9-81ED-4DB2-BD59-A6C34878D82A}">
                    <a16:rowId xmlns:a16="http://schemas.microsoft.com/office/drawing/2014/main" val="2621366822"/>
                  </a:ext>
                </a:extLst>
              </a:tr>
              <a:tr h="73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Bobs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UCL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Robotics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121212121211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15000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Mentor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861223334435499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 in 6 years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60%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extLst>
                  <a:ext uri="{0D108BD9-81ED-4DB2-BD59-A6C34878D82A}">
                    <a16:rowId xmlns:a16="http://schemas.microsoft.com/office/drawing/2014/main" val="3970722033"/>
                  </a:ext>
                </a:extLst>
              </a:tr>
              <a:tr h="73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Alices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HCI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121212121213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10000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Mentor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>
                          <a:effectLst/>
                        </a:rPr>
                        <a:t>008618663118927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3.5 in 7 years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N" sz="1000" u="none" strike="noStrike" dirty="0">
                          <a:effectLst/>
                        </a:rPr>
                        <a:t>65%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ctr"/>
                </a:tc>
                <a:extLst>
                  <a:ext uri="{0D108BD9-81ED-4DB2-BD59-A6C34878D82A}">
                    <a16:rowId xmlns:a16="http://schemas.microsoft.com/office/drawing/2014/main" val="339503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09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BDB382-0343-1E44-AF75-16B2EFC6D3D6}"/>
              </a:ext>
            </a:extLst>
          </p:cNvPr>
          <p:cNvSpPr/>
          <p:nvPr/>
        </p:nvSpPr>
        <p:spPr>
          <a:xfrm>
            <a:off x="5200650" y="271463"/>
            <a:ext cx="2100262" cy="141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Investors 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9F791A-84C1-9E49-B1AC-83A30BF2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935"/>
              </p:ext>
            </p:extLst>
          </p:nvPr>
        </p:nvGraphicFramePr>
        <p:xfrm>
          <a:off x="585788" y="1957388"/>
          <a:ext cx="11072809" cy="3529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113">
                  <a:extLst>
                    <a:ext uri="{9D8B030D-6E8A-4147-A177-3AD203B41FA5}">
                      <a16:colId xmlns:a16="http://schemas.microsoft.com/office/drawing/2014/main" val="1836515503"/>
                    </a:ext>
                  </a:extLst>
                </a:gridCol>
                <a:gridCol w="1206989">
                  <a:extLst>
                    <a:ext uri="{9D8B030D-6E8A-4147-A177-3AD203B41FA5}">
                      <a16:colId xmlns:a16="http://schemas.microsoft.com/office/drawing/2014/main" val="2074146506"/>
                    </a:ext>
                  </a:extLst>
                </a:gridCol>
                <a:gridCol w="913113">
                  <a:extLst>
                    <a:ext uri="{9D8B030D-6E8A-4147-A177-3AD203B41FA5}">
                      <a16:colId xmlns:a16="http://schemas.microsoft.com/office/drawing/2014/main" val="2091025468"/>
                    </a:ext>
                  </a:extLst>
                </a:gridCol>
                <a:gridCol w="913113">
                  <a:extLst>
                    <a:ext uri="{9D8B030D-6E8A-4147-A177-3AD203B41FA5}">
                      <a16:colId xmlns:a16="http://schemas.microsoft.com/office/drawing/2014/main" val="4052496565"/>
                    </a:ext>
                  </a:extLst>
                </a:gridCol>
                <a:gridCol w="913113">
                  <a:extLst>
                    <a:ext uri="{9D8B030D-6E8A-4147-A177-3AD203B41FA5}">
                      <a16:colId xmlns:a16="http://schemas.microsoft.com/office/drawing/2014/main" val="3026782586"/>
                    </a:ext>
                  </a:extLst>
                </a:gridCol>
                <a:gridCol w="913113">
                  <a:extLst>
                    <a:ext uri="{9D8B030D-6E8A-4147-A177-3AD203B41FA5}">
                      <a16:colId xmlns:a16="http://schemas.microsoft.com/office/drawing/2014/main" val="117361298"/>
                    </a:ext>
                  </a:extLst>
                </a:gridCol>
                <a:gridCol w="913113">
                  <a:extLst>
                    <a:ext uri="{9D8B030D-6E8A-4147-A177-3AD203B41FA5}">
                      <a16:colId xmlns:a16="http://schemas.microsoft.com/office/drawing/2014/main" val="1944936406"/>
                    </a:ext>
                  </a:extLst>
                </a:gridCol>
                <a:gridCol w="2225058">
                  <a:extLst>
                    <a:ext uri="{9D8B030D-6E8A-4147-A177-3AD203B41FA5}">
                      <a16:colId xmlns:a16="http://schemas.microsoft.com/office/drawing/2014/main" val="159406431"/>
                    </a:ext>
                  </a:extLst>
                </a:gridCol>
                <a:gridCol w="1248971">
                  <a:extLst>
                    <a:ext uri="{9D8B030D-6E8A-4147-A177-3AD203B41FA5}">
                      <a16:colId xmlns:a16="http://schemas.microsoft.com/office/drawing/2014/main" val="1905275505"/>
                    </a:ext>
                  </a:extLst>
                </a:gridCol>
                <a:gridCol w="913113">
                  <a:extLst>
                    <a:ext uri="{9D8B030D-6E8A-4147-A177-3AD203B41FA5}">
                      <a16:colId xmlns:a16="http://schemas.microsoft.com/office/drawing/2014/main" val="3178151550"/>
                    </a:ext>
                  </a:extLst>
                </a:gridCol>
              </a:tblGrid>
              <a:tr h="1169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Preference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Domain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Bank Account 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Deadline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Fund Avaiable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Supporting 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ROI Expectation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Candidates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68120"/>
                  </a:ext>
                </a:extLst>
              </a:tr>
              <a:tr h="786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Qiuyu</a:t>
                      </a:r>
                      <a:r>
                        <a:rPr lang="en-US" sz="1200" u="none" strike="noStrike" dirty="0">
                          <a:effectLst/>
                        </a:rPr>
                        <a:t> Chen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Top University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131232131312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2022 Jan 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300000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86051288161000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2.5 in 5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7672278"/>
                  </a:ext>
                </a:extLst>
              </a:tr>
              <a:tr h="786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Bob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131232131322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2023 Jan 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400001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86051288161001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 in 6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766798"/>
                  </a:ext>
                </a:extLst>
              </a:tr>
              <a:tr h="786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Alice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UCL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Business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131232131392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2024 Jan 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500002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86051288161002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 in 7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5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96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2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4875A8-19DF-1049-80BF-F20E6589D3AB}"/>
              </a:ext>
            </a:extLst>
          </p:cNvPr>
          <p:cNvSpPr/>
          <p:nvPr/>
        </p:nvSpPr>
        <p:spPr>
          <a:xfrm>
            <a:off x="5157788" y="328612"/>
            <a:ext cx="241935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Matching/Transactions 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8E7332-B278-F148-8A3A-F71A9C621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78689"/>
              </p:ext>
            </p:extLst>
          </p:nvPr>
        </p:nvGraphicFramePr>
        <p:xfrm>
          <a:off x="3057526" y="2185989"/>
          <a:ext cx="6615113" cy="2914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6309">
                  <a:extLst>
                    <a:ext uri="{9D8B030D-6E8A-4147-A177-3AD203B41FA5}">
                      <a16:colId xmlns:a16="http://schemas.microsoft.com/office/drawing/2014/main" val="3125421111"/>
                    </a:ext>
                  </a:extLst>
                </a:gridCol>
                <a:gridCol w="1157201">
                  <a:extLst>
                    <a:ext uri="{9D8B030D-6E8A-4147-A177-3AD203B41FA5}">
                      <a16:colId xmlns:a16="http://schemas.microsoft.com/office/drawing/2014/main" val="2952418761"/>
                    </a:ext>
                  </a:extLst>
                </a:gridCol>
                <a:gridCol w="1157201">
                  <a:extLst>
                    <a:ext uri="{9D8B030D-6E8A-4147-A177-3AD203B41FA5}">
                      <a16:colId xmlns:a16="http://schemas.microsoft.com/office/drawing/2014/main" val="3711878038"/>
                    </a:ext>
                  </a:extLst>
                </a:gridCol>
                <a:gridCol w="1157201">
                  <a:extLst>
                    <a:ext uri="{9D8B030D-6E8A-4147-A177-3AD203B41FA5}">
                      <a16:colId xmlns:a16="http://schemas.microsoft.com/office/drawing/2014/main" val="3995175569"/>
                    </a:ext>
                  </a:extLst>
                </a:gridCol>
                <a:gridCol w="1157201">
                  <a:extLst>
                    <a:ext uri="{9D8B030D-6E8A-4147-A177-3AD203B41FA5}">
                      <a16:colId xmlns:a16="http://schemas.microsoft.com/office/drawing/2014/main" val="2972033045"/>
                    </a:ext>
                  </a:extLst>
                </a:gridCol>
              </a:tblGrid>
              <a:tr h="582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Matching Probability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Mentor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Qiuyu Chen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2868703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Student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176048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Dequn Teng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u="none" strike="noStrike">
                          <a:effectLst/>
                        </a:rPr>
                        <a:t>0.95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u="none" strike="noStrike">
                          <a:effectLst/>
                        </a:rPr>
                        <a:t>0.6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u="none" strike="noStrike">
                          <a:effectLst/>
                        </a:rPr>
                        <a:t>0.3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36272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Bobs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u="none" strike="noStrike">
                          <a:effectLst/>
                        </a:rPr>
                        <a:t>0.8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u="none" strike="noStrike">
                          <a:effectLst/>
                        </a:rPr>
                        <a:t>0.3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u="none" strike="noStrike">
                          <a:effectLst/>
                        </a:rPr>
                        <a:t>0.3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31839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u="none" strike="noStrike">
                          <a:effectLst/>
                        </a:rPr>
                        <a:t>0.4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u="none" strike="noStrike">
                          <a:effectLst/>
                        </a:rPr>
                        <a:t>0.8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200" u="none" strike="noStrike" dirty="0">
                          <a:effectLst/>
                        </a:rPr>
                        <a:t>0.8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3598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C028D23-683E-2344-BA5A-F98965432680}"/>
              </a:ext>
            </a:extLst>
          </p:cNvPr>
          <p:cNvSpPr/>
          <p:nvPr/>
        </p:nvSpPr>
        <p:spPr>
          <a:xfrm>
            <a:off x="5238750" y="5629275"/>
            <a:ext cx="17145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Student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6A703-841A-474B-89D1-7913A741985F}"/>
              </a:ext>
            </a:extLst>
          </p:cNvPr>
          <p:cNvSpPr/>
          <p:nvPr/>
        </p:nvSpPr>
        <p:spPr>
          <a:xfrm>
            <a:off x="9253539" y="5629274"/>
            <a:ext cx="17145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Mentor Name</a:t>
            </a:r>
          </a:p>
        </p:txBody>
      </p:sp>
      <p:sp>
        <p:nvSpPr>
          <p:cNvPr id="9" name="Action Button: Custom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E66E7EE-F2DA-3E4D-8D35-115CA285FF4A}"/>
              </a:ext>
            </a:extLst>
          </p:cNvPr>
          <p:cNvSpPr/>
          <p:nvPr/>
        </p:nvSpPr>
        <p:spPr>
          <a:xfrm>
            <a:off x="1323974" y="5579269"/>
            <a:ext cx="1900238" cy="82867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Transaction Offer Submission (Trigger Email)</a:t>
            </a:r>
          </a:p>
        </p:txBody>
      </p:sp>
    </p:spTree>
    <p:extLst>
      <p:ext uri="{BB962C8B-B14F-4D97-AF65-F5344CB8AC3E}">
        <p14:creationId xmlns:p14="http://schemas.microsoft.com/office/powerpoint/2010/main" val="20746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24AF-0E62-5E43-8FF5-EAD35D0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Email/Message Mentor and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A8F3-22E5-CD4D-A765-F711AED6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N" dirty="0"/>
              <a:t>Dear Qiuyu Chen and Dequn Teng</a:t>
            </a:r>
          </a:p>
          <a:p>
            <a:pPr marL="0" indent="0">
              <a:buNone/>
            </a:pPr>
            <a:r>
              <a:rPr lang="en-US" dirty="0"/>
              <a:t>Based on system alignment algorithm, it is recognized that mentor </a:t>
            </a:r>
            <a:r>
              <a:rPr lang="en-US" dirty="0" err="1"/>
              <a:t>Qiuyu</a:t>
            </a:r>
            <a:r>
              <a:rPr lang="en-US" dirty="0"/>
              <a:t> Chen and student </a:t>
            </a:r>
            <a:r>
              <a:rPr lang="en-US" dirty="0" err="1"/>
              <a:t>Dequn</a:t>
            </a:r>
            <a:r>
              <a:rPr lang="en-US" dirty="0"/>
              <a:t> Teng are capable of the highest likelihood for perfect matching, and this email is the suggested recommendation for your reference in investing a more valuable and impactable future.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Yours</a:t>
            </a:r>
          </a:p>
          <a:p>
            <a:pPr marL="0" indent="0">
              <a:buNone/>
            </a:pPr>
            <a:r>
              <a:rPr lang="en-US" dirty="0"/>
              <a:t>Sincerely</a:t>
            </a:r>
          </a:p>
          <a:p>
            <a:pPr marL="0" indent="0">
              <a:buNone/>
            </a:pPr>
            <a:r>
              <a:rPr lang="en-US" dirty="0"/>
              <a:t>Team Name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0086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55"/>
    </mc:Choice>
    <mc:Fallback>
      <p:transition spd="slow" advTm="49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Custo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EC41523-875A-E748-9EF9-5FD9B6C7BFFC}"/>
              </a:ext>
            </a:extLst>
          </p:cNvPr>
          <p:cNvSpPr/>
          <p:nvPr/>
        </p:nvSpPr>
        <p:spPr>
          <a:xfrm>
            <a:off x="1700213" y="2467625"/>
            <a:ext cx="2078470" cy="131523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Login</a:t>
            </a:r>
            <a:endParaRPr lang="en-CN" dirty="0"/>
          </a:p>
        </p:txBody>
      </p:sp>
      <p:sp>
        <p:nvSpPr>
          <p:cNvPr id="10" name="Action Button: Custom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3CCBF32-DD8A-194C-8E42-0DBA21EC6ED7}"/>
              </a:ext>
            </a:extLst>
          </p:cNvPr>
          <p:cNvSpPr/>
          <p:nvPr/>
        </p:nvSpPr>
        <p:spPr>
          <a:xfrm>
            <a:off x="4954043" y="2467624"/>
            <a:ext cx="1966587" cy="131523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Investor Login</a:t>
            </a:r>
          </a:p>
        </p:txBody>
      </p:sp>
      <p:sp>
        <p:nvSpPr>
          <p:cNvPr id="11" name="Action Button: Custom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0102A54-A331-D349-9718-EFF5A7C75540}"/>
              </a:ext>
            </a:extLst>
          </p:cNvPr>
          <p:cNvSpPr/>
          <p:nvPr/>
        </p:nvSpPr>
        <p:spPr>
          <a:xfrm>
            <a:off x="8095990" y="2467623"/>
            <a:ext cx="1966586" cy="131523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System Admin 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1A1D8-D772-8240-B1D6-F118CB22CD67}"/>
              </a:ext>
            </a:extLst>
          </p:cNvPr>
          <p:cNvSpPr txBox="1"/>
          <p:nvPr/>
        </p:nvSpPr>
        <p:spPr>
          <a:xfrm>
            <a:off x="5334607" y="800100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90084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1B7A2-7425-714B-9112-48C96A221940}"/>
              </a:ext>
            </a:extLst>
          </p:cNvPr>
          <p:cNvSpPr/>
          <p:nvPr/>
        </p:nvSpPr>
        <p:spPr>
          <a:xfrm>
            <a:off x="5087654" y="162838"/>
            <a:ext cx="2016691" cy="131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Main Page</a:t>
            </a:r>
            <a:endParaRPr lang="en-CN" dirty="0"/>
          </a:p>
        </p:txBody>
      </p:sp>
      <p:sp>
        <p:nvSpPr>
          <p:cNvPr id="12" name="Action Button: Custom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C3886-7B13-6D4E-A674-EF292849F7FD}"/>
              </a:ext>
            </a:extLst>
          </p:cNvPr>
          <p:cNvSpPr/>
          <p:nvPr/>
        </p:nvSpPr>
        <p:spPr>
          <a:xfrm>
            <a:off x="1685925" y="2771775"/>
            <a:ext cx="1871663" cy="131523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Start Application</a:t>
            </a:r>
          </a:p>
          <a:p>
            <a:pPr algn="ctr"/>
            <a:r>
              <a:rPr lang="en-CN" dirty="0"/>
              <a:t>(Profile Update) </a:t>
            </a:r>
          </a:p>
          <a:p>
            <a:pPr algn="ctr"/>
            <a:endParaRPr lang="en-CN" dirty="0"/>
          </a:p>
        </p:txBody>
      </p:sp>
      <p:sp>
        <p:nvSpPr>
          <p:cNvPr id="14" name="Action Button: Custom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C417E7-0705-1C4A-8C74-8B85463AF234}"/>
              </a:ext>
            </a:extLst>
          </p:cNvPr>
          <p:cNvSpPr/>
          <p:nvPr/>
        </p:nvSpPr>
        <p:spPr>
          <a:xfrm>
            <a:off x="5116229" y="2771775"/>
            <a:ext cx="2016691" cy="131523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Application Status Check </a:t>
            </a:r>
          </a:p>
          <a:p>
            <a:pPr algn="ctr"/>
            <a:r>
              <a:rPr lang="en-CN" dirty="0"/>
              <a:t>(Profile View)</a:t>
            </a:r>
          </a:p>
        </p:txBody>
      </p:sp>
      <p:sp>
        <p:nvSpPr>
          <p:cNvPr id="15" name="Action Button: Custom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01F1F89-3ACE-3542-BD3F-EFFAD0C4AA99}"/>
              </a:ext>
            </a:extLst>
          </p:cNvPr>
          <p:cNvSpPr/>
          <p:nvPr/>
        </p:nvSpPr>
        <p:spPr>
          <a:xfrm>
            <a:off x="8717528" y="2771775"/>
            <a:ext cx="2043113" cy="131445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Investor/Mentor Search</a:t>
            </a:r>
          </a:p>
        </p:txBody>
      </p:sp>
    </p:spTree>
    <p:extLst>
      <p:ext uri="{BB962C8B-B14F-4D97-AF65-F5344CB8AC3E}">
        <p14:creationId xmlns:p14="http://schemas.microsoft.com/office/powerpoint/2010/main" val="94788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CD3E2F-A969-5044-9609-E18946FFE6EF}"/>
              </a:ext>
            </a:extLst>
          </p:cNvPr>
          <p:cNvSpPr/>
          <p:nvPr/>
        </p:nvSpPr>
        <p:spPr>
          <a:xfrm>
            <a:off x="5145881" y="185737"/>
            <a:ext cx="1900238" cy="1045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Start Application</a:t>
            </a:r>
          </a:p>
          <a:p>
            <a:pPr algn="ctr"/>
            <a:r>
              <a:rPr lang="en-CN" dirty="0"/>
              <a:t>(Profile Update)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BD338-B4DD-4147-B1D3-57BBD94E90E2}"/>
              </a:ext>
            </a:extLst>
          </p:cNvPr>
          <p:cNvSpPr/>
          <p:nvPr/>
        </p:nvSpPr>
        <p:spPr>
          <a:xfrm>
            <a:off x="3031331" y="13715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BE488-2785-6D4B-846B-6BF12C5F511D}"/>
              </a:ext>
            </a:extLst>
          </p:cNvPr>
          <p:cNvSpPr/>
          <p:nvPr/>
        </p:nvSpPr>
        <p:spPr>
          <a:xfrm>
            <a:off x="126206" y="13716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Name: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F913-9A7C-9A45-9F44-D9E24ED6861E}"/>
              </a:ext>
            </a:extLst>
          </p:cNvPr>
          <p:cNvSpPr/>
          <p:nvPr/>
        </p:nvSpPr>
        <p:spPr>
          <a:xfrm>
            <a:off x="3031331" y="26669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D79A5-137B-E242-B612-E2047751394C}"/>
              </a:ext>
            </a:extLst>
          </p:cNvPr>
          <p:cNvSpPr/>
          <p:nvPr/>
        </p:nvSpPr>
        <p:spPr>
          <a:xfrm>
            <a:off x="126206" y="26670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Received University Offer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B2309-CF40-8944-93E0-7FE5B6EC863A}"/>
              </a:ext>
            </a:extLst>
          </p:cNvPr>
          <p:cNvSpPr/>
          <p:nvPr/>
        </p:nvSpPr>
        <p:spPr>
          <a:xfrm>
            <a:off x="3031331" y="39623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BB5F7-8AE6-3848-8EA0-516B14051689}"/>
              </a:ext>
            </a:extLst>
          </p:cNvPr>
          <p:cNvSpPr/>
          <p:nvPr/>
        </p:nvSpPr>
        <p:spPr>
          <a:xfrm>
            <a:off x="126206" y="39624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Major/Domain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60146-ACB3-3F4B-B592-0369BF5DBB9E}"/>
              </a:ext>
            </a:extLst>
          </p:cNvPr>
          <p:cNvSpPr/>
          <p:nvPr/>
        </p:nvSpPr>
        <p:spPr>
          <a:xfrm>
            <a:off x="3031331" y="5203028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5CE07-50BD-534B-8480-DB8AE46A2725}"/>
              </a:ext>
            </a:extLst>
          </p:cNvPr>
          <p:cNvSpPr/>
          <p:nvPr/>
        </p:nvSpPr>
        <p:spPr>
          <a:xfrm>
            <a:off x="126206" y="520302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Bank Account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CB52B7-7733-5040-BEB2-2A7F1ADEF865}"/>
              </a:ext>
            </a:extLst>
          </p:cNvPr>
          <p:cNvSpPr/>
          <p:nvPr/>
        </p:nvSpPr>
        <p:spPr>
          <a:xfrm>
            <a:off x="9744077" y="13715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AF2C8-5B09-A14A-A018-263A0963A452}"/>
              </a:ext>
            </a:extLst>
          </p:cNvPr>
          <p:cNvSpPr/>
          <p:nvPr/>
        </p:nvSpPr>
        <p:spPr>
          <a:xfrm>
            <a:off x="6838952" y="13716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 Application ($)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852DE-F8F3-D340-8827-C51AE37D3625}"/>
              </a:ext>
            </a:extLst>
          </p:cNvPr>
          <p:cNvSpPr/>
          <p:nvPr/>
        </p:nvSpPr>
        <p:spPr>
          <a:xfrm>
            <a:off x="9744077" y="26669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6FE0A1-8D09-CA45-88F7-66FB4E333F41}"/>
              </a:ext>
            </a:extLst>
          </p:cNvPr>
          <p:cNvSpPr/>
          <p:nvPr/>
        </p:nvSpPr>
        <p:spPr>
          <a:xfrm>
            <a:off x="6838952" y="26670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Potential Investor/Mentor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D9126-DFA7-6C46-A411-F64F52FA69A7}"/>
              </a:ext>
            </a:extLst>
          </p:cNvPr>
          <p:cNvSpPr/>
          <p:nvPr/>
        </p:nvSpPr>
        <p:spPr>
          <a:xfrm>
            <a:off x="9744077" y="39623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06664B-F3CF-7D43-AD17-3075CF45C2BE}"/>
              </a:ext>
            </a:extLst>
          </p:cNvPr>
          <p:cNvSpPr/>
          <p:nvPr/>
        </p:nvSpPr>
        <p:spPr>
          <a:xfrm>
            <a:off x="6838952" y="39624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Phone/Email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A03B7-5E09-1945-8CB4-933152F755ED}"/>
              </a:ext>
            </a:extLst>
          </p:cNvPr>
          <p:cNvSpPr/>
          <p:nvPr/>
        </p:nvSpPr>
        <p:spPr>
          <a:xfrm>
            <a:off x="9744077" y="5203028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AD905C-3365-0348-B859-ED6CB279A6B5}"/>
              </a:ext>
            </a:extLst>
          </p:cNvPr>
          <p:cNvSpPr/>
          <p:nvPr/>
        </p:nvSpPr>
        <p:spPr>
          <a:xfrm>
            <a:off x="6838952" y="520302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ROI Expectation</a:t>
            </a:r>
          </a:p>
        </p:txBody>
      </p:sp>
      <p:sp>
        <p:nvSpPr>
          <p:cNvPr id="22" name="Action Button: Custom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3D26A3A-87F1-8641-BDB7-5CA32DD20ED8}"/>
              </a:ext>
            </a:extLst>
          </p:cNvPr>
          <p:cNvSpPr/>
          <p:nvPr/>
        </p:nvSpPr>
        <p:spPr>
          <a:xfrm>
            <a:off x="4987528" y="6229351"/>
            <a:ext cx="2216944" cy="44291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Submit Application </a:t>
            </a:r>
          </a:p>
        </p:txBody>
      </p:sp>
    </p:spTree>
    <p:extLst>
      <p:ext uri="{BB962C8B-B14F-4D97-AF65-F5344CB8AC3E}">
        <p14:creationId xmlns:p14="http://schemas.microsoft.com/office/powerpoint/2010/main" val="297479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69AE2E-07FE-0847-8144-B9FB8598FA4D}"/>
              </a:ext>
            </a:extLst>
          </p:cNvPr>
          <p:cNvSpPr/>
          <p:nvPr/>
        </p:nvSpPr>
        <p:spPr>
          <a:xfrm>
            <a:off x="4725303" y="385760"/>
            <a:ext cx="2741391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Submit Application Clicked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6FB7D-01FB-514B-A875-46B2D5670414}"/>
              </a:ext>
            </a:extLst>
          </p:cNvPr>
          <p:cNvSpPr txBox="1"/>
          <p:nvPr/>
        </p:nvSpPr>
        <p:spPr>
          <a:xfrm>
            <a:off x="4725304" y="1757362"/>
            <a:ext cx="27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Thanks for your submission</a:t>
            </a:r>
          </a:p>
        </p:txBody>
      </p:sp>
      <p:sp>
        <p:nvSpPr>
          <p:cNvPr id="7" name="Action Button: Custom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2464792-29B7-6343-AA9A-75FF1D8AE49D}"/>
              </a:ext>
            </a:extLst>
          </p:cNvPr>
          <p:cNvSpPr/>
          <p:nvPr/>
        </p:nvSpPr>
        <p:spPr>
          <a:xfrm>
            <a:off x="4725303" y="2957513"/>
            <a:ext cx="2741391" cy="98583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Application Status Check </a:t>
            </a:r>
          </a:p>
          <a:p>
            <a:pPr algn="ctr"/>
            <a:r>
              <a:rPr lang="en-CN" dirty="0"/>
              <a:t>(Profile View)</a:t>
            </a:r>
          </a:p>
        </p:txBody>
      </p:sp>
    </p:spTree>
    <p:extLst>
      <p:ext uri="{BB962C8B-B14F-4D97-AF65-F5344CB8AC3E}">
        <p14:creationId xmlns:p14="http://schemas.microsoft.com/office/powerpoint/2010/main" val="21448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926D8-E875-7E40-828C-8EEBF166241D}"/>
              </a:ext>
            </a:extLst>
          </p:cNvPr>
          <p:cNvSpPr/>
          <p:nvPr/>
        </p:nvSpPr>
        <p:spPr>
          <a:xfrm>
            <a:off x="4301728" y="159559"/>
            <a:ext cx="3588543" cy="84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Application Status Check </a:t>
            </a:r>
          </a:p>
          <a:p>
            <a:pPr algn="ctr"/>
            <a:r>
              <a:rPr lang="en-CN" dirty="0"/>
              <a:t>(Profile View)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F625B-2C79-5442-B897-27D9FD1C944F}"/>
              </a:ext>
            </a:extLst>
          </p:cNvPr>
          <p:cNvSpPr/>
          <p:nvPr/>
        </p:nvSpPr>
        <p:spPr>
          <a:xfrm>
            <a:off x="3017044" y="114301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Dequn Teng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1B8FF-C435-7F48-9614-69B38B4E1F54}"/>
              </a:ext>
            </a:extLst>
          </p:cNvPr>
          <p:cNvSpPr/>
          <p:nvPr/>
        </p:nvSpPr>
        <p:spPr>
          <a:xfrm>
            <a:off x="111919" y="1143014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Name: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83106-D1E1-044F-9A9B-443995C25DFA}"/>
              </a:ext>
            </a:extLst>
          </p:cNvPr>
          <p:cNvSpPr/>
          <p:nvPr/>
        </p:nvSpPr>
        <p:spPr>
          <a:xfrm>
            <a:off x="3017044" y="243841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Cambridge University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FDEDF-CF6B-AC41-80D1-BB5B53B07DA4}"/>
              </a:ext>
            </a:extLst>
          </p:cNvPr>
          <p:cNvSpPr/>
          <p:nvPr/>
        </p:nvSpPr>
        <p:spPr>
          <a:xfrm>
            <a:off x="111919" y="2438414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Received University Offer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08D616-130B-5E4E-9EE6-DDEFACE3E8A8}"/>
              </a:ext>
            </a:extLst>
          </p:cNvPr>
          <p:cNvSpPr/>
          <p:nvPr/>
        </p:nvSpPr>
        <p:spPr>
          <a:xfrm>
            <a:off x="3017044" y="373381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</a:t>
            </a:r>
            <a:r>
              <a:rPr lang="en-US" dirty="0"/>
              <a:t>P</a:t>
            </a:r>
            <a:r>
              <a:rPr lang="en-CN" dirty="0"/>
              <a:t>hil in Engineering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E3E45-A684-D64E-A4A3-B7BF1695E7F6}"/>
              </a:ext>
            </a:extLst>
          </p:cNvPr>
          <p:cNvSpPr/>
          <p:nvPr/>
        </p:nvSpPr>
        <p:spPr>
          <a:xfrm>
            <a:off x="111919" y="3733814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Major/Domain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27CB5D-061C-0E48-BA10-51332323A426}"/>
              </a:ext>
            </a:extLst>
          </p:cNvPr>
          <p:cNvSpPr/>
          <p:nvPr/>
        </p:nvSpPr>
        <p:spPr>
          <a:xfrm>
            <a:off x="3017044" y="4974442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12121334422344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62CE2-2E49-B448-BE64-D0FA856AF4DA}"/>
              </a:ext>
            </a:extLst>
          </p:cNvPr>
          <p:cNvSpPr/>
          <p:nvPr/>
        </p:nvSpPr>
        <p:spPr>
          <a:xfrm>
            <a:off x="111919" y="497444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Bank Account Number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9E2B8-FBEB-5E4F-A7C7-F7891B862B57}"/>
              </a:ext>
            </a:extLst>
          </p:cNvPr>
          <p:cNvSpPr/>
          <p:nvPr/>
        </p:nvSpPr>
        <p:spPr>
          <a:xfrm>
            <a:off x="9729790" y="114301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20000$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BD742-079E-1940-A25B-7978D93A8523}"/>
              </a:ext>
            </a:extLst>
          </p:cNvPr>
          <p:cNvSpPr/>
          <p:nvPr/>
        </p:nvSpPr>
        <p:spPr>
          <a:xfrm>
            <a:off x="6824665" y="1143014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 Application ($)</a:t>
            </a:r>
            <a:endParaRPr lang="en-C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29B32-3EA1-7A41-A5F5-ECD13241BD7B}"/>
              </a:ext>
            </a:extLst>
          </p:cNvPr>
          <p:cNvSpPr/>
          <p:nvPr/>
        </p:nvSpPr>
        <p:spPr>
          <a:xfrm>
            <a:off x="9729790" y="243841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Mentor1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BCA0F7-4E29-1049-979C-673D49D0B0EE}"/>
              </a:ext>
            </a:extLst>
          </p:cNvPr>
          <p:cNvSpPr/>
          <p:nvPr/>
        </p:nvSpPr>
        <p:spPr>
          <a:xfrm>
            <a:off x="6824665" y="2438414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Potential Investor/Mentor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20F76A-ED8A-2949-BDFA-91C0A31B8D9F}"/>
              </a:ext>
            </a:extLst>
          </p:cNvPr>
          <p:cNvSpPr/>
          <p:nvPr/>
        </p:nvSpPr>
        <p:spPr>
          <a:xfrm>
            <a:off x="9729790" y="373381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+8618663118927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EDE242-A372-1D42-B606-675E38850692}"/>
              </a:ext>
            </a:extLst>
          </p:cNvPr>
          <p:cNvSpPr/>
          <p:nvPr/>
        </p:nvSpPr>
        <p:spPr>
          <a:xfrm>
            <a:off x="6824665" y="3733814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Phone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82A442-1549-5847-A316-063FF31F7BE0}"/>
              </a:ext>
            </a:extLst>
          </p:cNvPr>
          <p:cNvSpPr/>
          <p:nvPr/>
        </p:nvSpPr>
        <p:spPr>
          <a:xfrm>
            <a:off x="9729790" y="4974442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2.5 in 5 years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27B3D1-7AA0-7C4F-9516-0F76ECCB4A76}"/>
              </a:ext>
            </a:extLst>
          </p:cNvPr>
          <p:cNvSpPr/>
          <p:nvPr/>
        </p:nvSpPr>
        <p:spPr>
          <a:xfrm>
            <a:off x="6824665" y="497444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ROI Expectation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7FFAD9-9575-494C-BE8B-E9396750463D}"/>
              </a:ext>
            </a:extLst>
          </p:cNvPr>
          <p:cNvSpPr/>
          <p:nvPr/>
        </p:nvSpPr>
        <p:spPr>
          <a:xfrm>
            <a:off x="2638425" y="6007902"/>
            <a:ext cx="6915150" cy="41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Application Status Bar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BE14A0-E34D-AB46-BD0B-F0D9F381FA3B}"/>
              </a:ext>
            </a:extLst>
          </p:cNvPr>
          <p:cNvSpPr/>
          <p:nvPr/>
        </p:nvSpPr>
        <p:spPr>
          <a:xfrm>
            <a:off x="5367336" y="2802744"/>
            <a:ext cx="1304927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Validity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16565-3912-CE40-A584-CAC829438C0B}"/>
              </a:ext>
            </a:extLst>
          </p:cNvPr>
          <p:cNvSpPr txBox="1"/>
          <p:nvPr/>
        </p:nvSpPr>
        <p:spPr>
          <a:xfrm>
            <a:off x="5743575" y="395763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70%</a:t>
            </a:r>
          </a:p>
        </p:txBody>
      </p:sp>
      <p:sp>
        <p:nvSpPr>
          <p:cNvPr id="32" name="Action Button: Custom 3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07F447B-D8B2-8A42-8CC5-966582D2E635}"/>
              </a:ext>
            </a:extLst>
          </p:cNvPr>
          <p:cNvSpPr/>
          <p:nvPr/>
        </p:nvSpPr>
        <p:spPr>
          <a:xfrm>
            <a:off x="9729790" y="6007902"/>
            <a:ext cx="2114550" cy="414337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Student Main Page</a:t>
            </a:r>
          </a:p>
        </p:txBody>
      </p:sp>
    </p:spTree>
    <p:extLst>
      <p:ext uri="{BB962C8B-B14F-4D97-AF65-F5344CB8AC3E}">
        <p14:creationId xmlns:p14="http://schemas.microsoft.com/office/powerpoint/2010/main" val="188716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E14EC-687B-834F-8229-2850ABCF93D6}"/>
              </a:ext>
            </a:extLst>
          </p:cNvPr>
          <p:cNvSpPr/>
          <p:nvPr/>
        </p:nvSpPr>
        <p:spPr>
          <a:xfrm>
            <a:off x="4953000" y="214313"/>
            <a:ext cx="22860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Investor/Mentor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7CF77-3ED1-4341-9B6E-9705094C2198}"/>
              </a:ext>
            </a:extLst>
          </p:cNvPr>
          <p:cNvSpPr/>
          <p:nvPr/>
        </p:nvSpPr>
        <p:spPr>
          <a:xfrm>
            <a:off x="857248" y="1243013"/>
            <a:ext cx="20859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9F91FB-A551-3A4A-8DE6-0801817B90C0}"/>
              </a:ext>
            </a:extLst>
          </p:cNvPr>
          <p:cNvSpPr/>
          <p:nvPr/>
        </p:nvSpPr>
        <p:spPr>
          <a:xfrm>
            <a:off x="4952998" y="1243013"/>
            <a:ext cx="2286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45E98-51B8-A54D-8BF7-951C43F62254}"/>
              </a:ext>
            </a:extLst>
          </p:cNvPr>
          <p:cNvSpPr/>
          <p:nvPr/>
        </p:nvSpPr>
        <p:spPr>
          <a:xfrm>
            <a:off x="8767760" y="1243013"/>
            <a:ext cx="20859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Fund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58273A-038C-5341-83A2-A491BB55A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67460"/>
              </p:ext>
            </p:extLst>
          </p:nvPr>
        </p:nvGraphicFramePr>
        <p:xfrm>
          <a:off x="857249" y="3086099"/>
          <a:ext cx="9996486" cy="3386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081">
                  <a:extLst>
                    <a:ext uri="{9D8B030D-6E8A-4147-A177-3AD203B41FA5}">
                      <a16:colId xmlns:a16="http://schemas.microsoft.com/office/drawing/2014/main" val="248903950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3556528849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2408385648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370855563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3871044782"/>
                    </a:ext>
                  </a:extLst>
                </a:gridCol>
                <a:gridCol w="1666081">
                  <a:extLst>
                    <a:ext uri="{9D8B030D-6E8A-4147-A177-3AD203B41FA5}">
                      <a16:colId xmlns:a16="http://schemas.microsoft.com/office/drawing/2014/main" val="962454257"/>
                    </a:ext>
                  </a:extLst>
                </a:gridCol>
              </a:tblGrid>
              <a:tr h="354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Domain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Funds (k $)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Deadline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4169159"/>
                  </a:ext>
                </a:extLst>
              </a:tr>
              <a:tr h="354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Mentor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2.5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Any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8446337"/>
                  </a:ext>
                </a:extLst>
              </a:tr>
              <a:tr h="354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Mentor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Business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Jan 20 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662359"/>
                  </a:ext>
                </a:extLst>
              </a:tr>
              <a:tr h="655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Mentor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March 21 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360448"/>
                  </a:ext>
                </a:extLst>
              </a:tr>
              <a:tr h="655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Mentor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Singapore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2.75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April 22 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0124301"/>
                  </a:ext>
                </a:extLst>
              </a:tr>
              <a:tr h="3549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Mentor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Business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125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Russia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2.3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May 21 2022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6913632"/>
                  </a:ext>
                </a:extLst>
              </a:tr>
              <a:tr h="6554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Mentor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150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Japan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2.8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June 21 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7460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4A9E5E1-BDC5-2D4B-9D00-CC3DAA510709}"/>
              </a:ext>
            </a:extLst>
          </p:cNvPr>
          <p:cNvSpPr/>
          <p:nvPr/>
        </p:nvSpPr>
        <p:spPr>
          <a:xfrm>
            <a:off x="857248" y="2164556"/>
            <a:ext cx="20859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Country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EE878-90A0-7B47-83A8-D429A0F3D68C}"/>
              </a:ext>
            </a:extLst>
          </p:cNvPr>
          <p:cNvSpPr/>
          <p:nvPr/>
        </p:nvSpPr>
        <p:spPr>
          <a:xfrm>
            <a:off x="4952998" y="2164556"/>
            <a:ext cx="22860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23B42-C073-5D4A-926F-DBA936BEE9EF}"/>
              </a:ext>
            </a:extLst>
          </p:cNvPr>
          <p:cNvSpPr/>
          <p:nvPr/>
        </p:nvSpPr>
        <p:spPr>
          <a:xfrm>
            <a:off x="8767760" y="2164556"/>
            <a:ext cx="208597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Deadline</a:t>
            </a:r>
          </a:p>
        </p:txBody>
      </p:sp>
    </p:spTree>
    <p:extLst>
      <p:ext uri="{BB962C8B-B14F-4D97-AF65-F5344CB8AC3E}">
        <p14:creationId xmlns:p14="http://schemas.microsoft.com/office/powerpoint/2010/main" val="118462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12F71-2088-6540-AA40-58CE3DB9AB7A}"/>
              </a:ext>
            </a:extLst>
          </p:cNvPr>
          <p:cNvSpPr/>
          <p:nvPr/>
        </p:nvSpPr>
        <p:spPr>
          <a:xfrm>
            <a:off x="4878887" y="338200"/>
            <a:ext cx="2160741" cy="131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Investor Main Page</a:t>
            </a:r>
          </a:p>
        </p:txBody>
      </p:sp>
      <p:sp>
        <p:nvSpPr>
          <p:cNvPr id="8" name="Action Button: Custom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AB2A5F0-B3CA-A947-B609-D788A67C1810}"/>
              </a:ext>
            </a:extLst>
          </p:cNvPr>
          <p:cNvSpPr/>
          <p:nvPr/>
        </p:nvSpPr>
        <p:spPr>
          <a:xfrm>
            <a:off x="1000125" y="2714625"/>
            <a:ext cx="1985963" cy="142875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Start Application</a:t>
            </a:r>
          </a:p>
          <a:p>
            <a:pPr algn="ctr"/>
            <a:r>
              <a:rPr lang="en-CN" dirty="0"/>
              <a:t>(Profile Update) </a:t>
            </a:r>
          </a:p>
        </p:txBody>
      </p:sp>
      <p:sp>
        <p:nvSpPr>
          <p:cNvPr id="9" name="Action Button: Custom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27D5D9-6B74-E44C-BDB7-B2D6B2B16572}"/>
              </a:ext>
            </a:extLst>
          </p:cNvPr>
          <p:cNvSpPr/>
          <p:nvPr/>
        </p:nvSpPr>
        <p:spPr>
          <a:xfrm>
            <a:off x="4878887" y="2714625"/>
            <a:ext cx="2160741" cy="142875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Application Status Check </a:t>
            </a:r>
          </a:p>
          <a:p>
            <a:pPr algn="ctr"/>
            <a:r>
              <a:rPr lang="en-CN" dirty="0"/>
              <a:t>(Profile View)</a:t>
            </a:r>
          </a:p>
        </p:txBody>
      </p:sp>
      <p:sp>
        <p:nvSpPr>
          <p:cNvPr id="10" name="Action Button: Custom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C743FD2-79D1-3943-8316-BF51E5F006D6}"/>
              </a:ext>
            </a:extLst>
          </p:cNvPr>
          <p:cNvSpPr/>
          <p:nvPr/>
        </p:nvSpPr>
        <p:spPr>
          <a:xfrm>
            <a:off x="8586787" y="2836069"/>
            <a:ext cx="2300287" cy="118586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Students/Candicates Search</a:t>
            </a:r>
          </a:p>
        </p:txBody>
      </p:sp>
    </p:spTree>
    <p:extLst>
      <p:ext uri="{BB962C8B-B14F-4D97-AF65-F5344CB8AC3E}">
        <p14:creationId xmlns:p14="http://schemas.microsoft.com/office/powerpoint/2010/main" val="348381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CBECB-930A-6047-9C07-77866FAC38D5}"/>
              </a:ext>
            </a:extLst>
          </p:cNvPr>
          <p:cNvSpPr/>
          <p:nvPr/>
        </p:nvSpPr>
        <p:spPr>
          <a:xfrm>
            <a:off x="5145881" y="142875"/>
            <a:ext cx="1900238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Start Application</a:t>
            </a:r>
          </a:p>
          <a:p>
            <a:pPr algn="ctr"/>
            <a:r>
              <a:rPr lang="en-CN" dirty="0"/>
              <a:t>(Profile Update)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AB4DB-6193-ED41-97B1-E3E5B838865C}"/>
              </a:ext>
            </a:extLst>
          </p:cNvPr>
          <p:cNvSpPr/>
          <p:nvPr/>
        </p:nvSpPr>
        <p:spPr>
          <a:xfrm>
            <a:off x="3031331" y="13715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9DD8E-4BE0-0642-ABE2-C0C52B5998FC}"/>
              </a:ext>
            </a:extLst>
          </p:cNvPr>
          <p:cNvSpPr/>
          <p:nvPr/>
        </p:nvSpPr>
        <p:spPr>
          <a:xfrm>
            <a:off x="126206" y="13716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Name: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107F1-D073-CE45-B869-8362BF386C80}"/>
              </a:ext>
            </a:extLst>
          </p:cNvPr>
          <p:cNvSpPr/>
          <p:nvPr/>
        </p:nvSpPr>
        <p:spPr>
          <a:xfrm>
            <a:off x="3031331" y="2439585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81036-1130-B543-A9F0-DCEB1EC5AC55}"/>
              </a:ext>
            </a:extLst>
          </p:cNvPr>
          <p:cNvSpPr/>
          <p:nvPr/>
        </p:nvSpPr>
        <p:spPr>
          <a:xfrm>
            <a:off x="126206" y="2439586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Preference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55CF7-13E9-AE40-9AAE-8020C28D3200}"/>
              </a:ext>
            </a:extLst>
          </p:cNvPr>
          <p:cNvSpPr/>
          <p:nvPr/>
        </p:nvSpPr>
        <p:spPr>
          <a:xfrm>
            <a:off x="3031331" y="3514725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EEAD5-1CB5-A145-B900-724683361239}"/>
              </a:ext>
            </a:extLst>
          </p:cNvPr>
          <p:cNvSpPr/>
          <p:nvPr/>
        </p:nvSpPr>
        <p:spPr>
          <a:xfrm>
            <a:off x="126206" y="3514726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Domain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650B-846D-FA4E-AF5B-1EF262B729DF}"/>
              </a:ext>
            </a:extLst>
          </p:cNvPr>
          <p:cNvSpPr/>
          <p:nvPr/>
        </p:nvSpPr>
        <p:spPr>
          <a:xfrm>
            <a:off x="3031331" y="4757738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8AD6C-BCEE-EA47-B3CA-C2A929715403}"/>
              </a:ext>
            </a:extLst>
          </p:cNvPr>
          <p:cNvSpPr/>
          <p:nvPr/>
        </p:nvSpPr>
        <p:spPr>
          <a:xfrm>
            <a:off x="126206" y="475773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Bank Account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41FE2A-F2AF-904B-A2A6-38ECDEACDD94}"/>
              </a:ext>
            </a:extLst>
          </p:cNvPr>
          <p:cNvSpPr/>
          <p:nvPr/>
        </p:nvSpPr>
        <p:spPr>
          <a:xfrm>
            <a:off x="9744077" y="137159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269D5-C5B9-F34A-AF9F-F702F640F459}"/>
              </a:ext>
            </a:extLst>
          </p:cNvPr>
          <p:cNvSpPr/>
          <p:nvPr/>
        </p:nvSpPr>
        <p:spPr>
          <a:xfrm>
            <a:off x="6838952" y="1371600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 Available ($)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0C607-AEE2-8E45-A19C-5CF3BA2A8E35}"/>
              </a:ext>
            </a:extLst>
          </p:cNvPr>
          <p:cNvSpPr/>
          <p:nvPr/>
        </p:nvSpPr>
        <p:spPr>
          <a:xfrm>
            <a:off x="9744077" y="2439585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9E75B9-3A05-8F45-BFA6-4AC3B3322985}"/>
              </a:ext>
            </a:extLst>
          </p:cNvPr>
          <p:cNvSpPr/>
          <p:nvPr/>
        </p:nvSpPr>
        <p:spPr>
          <a:xfrm>
            <a:off x="6838952" y="2439586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Supporting Country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C86446-A5F1-0646-8B42-417517E422D4}"/>
              </a:ext>
            </a:extLst>
          </p:cNvPr>
          <p:cNvSpPr/>
          <p:nvPr/>
        </p:nvSpPr>
        <p:spPr>
          <a:xfrm>
            <a:off x="9744077" y="3514725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D02F5B-932D-3944-9247-68597AC04E3B}"/>
              </a:ext>
            </a:extLst>
          </p:cNvPr>
          <p:cNvSpPr/>
          <p:nvPr/>
        </p:nvSpPr>
        <p:spPr>
          <a:xfrm>
            <a:off x="6838952" y="3514726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Phone/Email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13C884-9EA5-194E-A1FE-3470D04B134A}"/>
              </a:ext>
            </a:extLst>
          </p:cNvPr>
          <p:cNvSpPr/>
          <p:nvPr/>
        </p:nvSpPr>
        <p:spPr>
          <a:xfrm>
            <a:off x="9744077" y="4757738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F0A7F-EECE-744C-9C76-1B1929F28E9C}"/>
              </a:ext>
            </a:extLst>
          </p:cNvPr>
          <p:cNvSpPr/>
          <p:nvPr/>
        </p:nvSpPr>
        <p:spPr>
          <a:xfrm>
            <a:off x="6838952" y="4757739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ROI Expectation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678CFB-FCAF-7D43-B415-A683F66F032E}"/>
              </a:ext>
            </a:extLst>
          </p:cNvPr>
          <p:cNvSpPr/>
          <p:nvPr/>
        </p:nvSpPr>
        <p:spPr>
          <a:xfrm>
            <a:off x="3031331" y="5807862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06245-7B19-9D49-A442-1FC3D0D3BD6E}"/>
              </a:ext>
            </a:extLst>
          </p:cNvPr>
          <p:cNvSpPr/>
          <p:nvPr/>
        </p:nvSpPr>
        <p:spPr>
          <a:xfrm>
            <a:off x="126206" y="580786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Deadline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23BAA0-6EB9-294F-B47F-8EF938296E29}"/>
              </a:ext>
            </a:extLst>
          </p:cNvPr>
          <p:cNvSpPr/>
          <p:nvPr/>
        </p:nvSpPr>
        <p:spPr>
          <a:xfrm>
            <a:off x="9744077" y="5807863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DBE44-5AD2-244D-8C3D-176157BB150E}"/>
              </a:ext>
            </a:extLst>
          </p:cNvPr>
          <p:cNvSpPr/>
          <p:nvPr/>
        </p:nvSpPr>
        <p:spPr>
          <a:xfrm>
            <a:off x="6838952" y="5807864"/>
            <a:ext cx="211455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Number of Candidates</a:t>
            </a:r>
          </a:p>
        </p:txBody>
      </p:sp>
      <p:sp>
        <p:nvSpPr>
          <p:cNvPr id="25" name="Action Button: Custom 2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B9F26B7-7A9E-7345-B1D9-B3BEDA4ED50C}"/>
              </a:ext>
            </a:extLst>
          </p:cNvPr>
          <p:cNvSpPr/>
          <p:nvPr/>
        </p:nvSpPr>
        <p:spPr>
          <a:xfrm>
            <a:off x="5314949" y="5807862"/>
            <a:ext cx="1243013" cy="72866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Investor Home</a:t>
            </a:r>
          </a:p>
        </p:txBody>
      </p:sp>
    </p:spTree>
    <p:extLst>
      <p:ext uri="{BB962C8B-B14F-4D97-AF65-F5344CB8AC3E}">
        <p14:creationId xmlns:p14="http://schemas.microsoft.com/office/powerpoint/2010/main" val="203894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601</Words>
  <Application>Microsoft Macintosh PowerPoint</Application>
  <PresentationFormat>Widescreen</PresentationFormat>
  <Paragraphs>301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Basic Web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Email/Message Mentor and Student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Teng, Dequn</dc:creator>
  <cp:lastModifiedBy>Teng, Dequn</cp:lastModifiedBy>
  <cp:revision>14</cp:revision>
  <dcterms:created xsi:type="dcterms:W3CDTF">2021-01-28T16:22:13Z</dcterms:created>
  <dcterms:modified xsi:type="dcterms:W3CDTF">2021-01-28T18:53:10Z</dcterms:modified>
</cp:coreProperties>
</file>