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2" r:id="rId26"/>
    <p:sldId id="283" r:id="rId27"/>
    <p:sldId id="285" r:id="rId28"/>
    <p:sldId id="288" r:id="rId29"/>
    <p:sldId id="289" r:id="rId30"/>
  </p:sldIdLst>
  <p:sldSz cx="9144000" cy="5143500" type="screen16x9"/>
  <p:notesSz cx="9144000" cy="5143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37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9541" y="20412"/>
            <a:ext cx="6299708" cy="510273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317118" y="1391285"/>
            <a:ext cx="8509762" cy="609600"/>
          </a:xfrm>
          <a:prstGeom prst="rect">
            <a:avLst/>
          </a:prstGeom>
        </p:spPr>
        <p:txBody>
          <a:bodyPr wrap="square" lIns="0" tIns="0" rIns="0" bIns="0">
            <a:spAutoFit/>
          </a:bodyPr>
          <a:lstStyle>
            <a:lvl1pPr>
              <a:defRPr sz="4000" b="1" i="0">
                <a:solidFill>
                  <a:srgbClr val="B85708"/>
                </a:solidFill>
                <a:latin typeface="微软雅黑"/>
                <a:cs typeface="微软雅黑"/>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1203" y="184150"/>
            <a:ext cx="8641336" cy="4763872"/>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41830" y="688212"/>
            <a:ext cx="8463280" cy="4187825"/>
          </a:xfrm>
          <a:custGeom>
            <a:avLst/>
            <a:gdLst/>
            <a:ahLst/>
            <a:cxnLst/>
            <a:rect l="l" t="t" r="r" b="b"/>
            <a:pathLst>
              <a:path w="8463280" h="4187825">
                <a:moveTo>
                  <a:pt x="8005879" y="0"/>
                </a:moveTo>
                <a:lnTo>
                  <a:pt x="329292" y="11818"/>
                </a:lnTo>
                <a:lnTo>
                  <a:pt x="267225" y="13605"/>
                </a:lnTo>
                <a:lnTo>
                  <a:pt x="213460" y="17027"/>
                </a:lnTo>
                <a:lnTo>
                  <a:pt x="167405" y="22446"/>
                </a:lnTo>
                <a:lnTo>
                  <a:pt x="128466" y="30225"/>
                </a:lnTo>
                <a:lnTo>
                  <a:pt x="69564" y="54310"/>
                </a:lnTo>
                <a:lnTo>
                  <a:pt x="32012" y="92183"/>
                </a:lnTo>
                <a:lnTo>
                  <a:pt x="11063" y="146744"/>
                </a:lnTo>
                <a:lnTo>
                  <a:pt x="1974" y="220891"/>
                </a:lnTo>
                <a:lnTo>
                  <a:pt x="394" y="266216"/>
                </a:lnTo>
                <a:lnTo>
                  <a:pt x="0" y="317526"/>
                </a:lnTo>
                <a:lnTo>
                  <a:pt x="11457" y="3779316"/>
                </a:lnTo>
                <a:lnTo>
                  <a:pt x="11482" y="3886486"/>
                </a:lnTo>
                <a:lnTo>
                  <a:pt x="12663" y="3957926"/>
                </a:lnTo>
                <a:lnTo>
                  <a:pt x="15412" y="4002207"/>
                </a:lnTo>
                <a:lnTo>
                  <a:pt x="28502" y="4071193"/>
                </a:lnTo>
                <a:lnTo>
                  <a:pt x="56244" y="4117749"/>
                </a:lnTo>
                <a:lnTo>
                  <a:pt x="104069" y="4146286"/>
                </a:lnTo>
                <a:lnTo>
                  <a:pt x="177410" y="4161210"/>
                </a:lnTo>
                <a:lnTo>
                  <a:pt x="225347" y="4164946"/>
                </a:lnTo>
                <a:lnTo>
                  <a:pt x="281699" y="4166932"/>
                </a:lnTo>
                <a:lnTo>
                  <a:pt x="8116412" y="4187780"/>
                </a:lnTo>
                <a:lnTo>
                  <a:pt x="8182217" y="4187623"/>
                </a:lnTo>
                <a:lnTo>
                  <a:pt x="8239122" y="4186615"/>
                </a:lnTo>
                <a:lnTo>
                  <a:pt x="8287771" y="4184149"/>
                </a:lnTo>
                <a:lnTo>
                  <a:pt x="8328813" y="4179615"/>
                </a:lnTo>
                <a:lnTo>
                  <a:pt x="8390658" y="4161904"/>
                </a:lnTo>
                <a:lnTo>
                  <a:pt x="8429831" y="4128610"/>
                </a:lnTo>
                <a:lnTo>
                  <a:pt x="8451504" y="4074858"/>
                </a:lnTo>
                <a:lnTo>
                  <a:pt x="8460852" y="3995775"/>
                </a:lnTo>
                <a:lnTo>
                  <a:pt x="8462520" y="3945211"/>
                </a:lnTo>
                <a:lnTo>
                  <a:pt x="8463047" y="3886486"/>
                </a:lnTo>
                <a:lnTo>
                  <a:pt x="8463079" y="3818991"/>
                </a:lnTo>
                <a:lnTo>
                  <a:pt x="8462569" y="3678840"/>
                </a:lnTo>
                <a:lnTo>
                  <a:pt x="8451798" y="437509"/>
                </a:lnTo>
                <a:lnTo>
                  <a:pt x="8450833" y="380744"/>
                </a:lnTo>
                <a:lnTo>
                  <a:pt x="8448730" y="328656"/>
                </a:lnTo>
                <a:lnTo>
                  <a:pt x="8445085" y="281084"/>
                </a:lnTo>
                <a:lnTo>
                  <a:pt x="8439495" y="237870"/>
                </a:lnTo>
                <a:lnTo>
                  <a:pt x="8431555" y="198853"/>
                </a:lnTo>
                <a:lnTo>
                  <a:pt x="8407008" y="132775"/>
                </a:lnTo>
                <a:lnTo>
                  <a:pt x="8368212" y="81572"/>
                </a:lnTo>
                <a:lnTo>
                  <a:pt x="8311935" y="43970"/>
                </a:lnTo>
                <a:lnTo>
                  <a:pt x="8276230" y="29870"/>
                </a:lnTo>
                <a:lnTo>
                  <a:pt x="8234942" y="18691"/>
                </a:lnTo>
                <a:lnTo>
                  <a:pt x="8187667" y="10274"/>
                </a:lnTo>
                <a:lnTo>
                  <a:pt x="8134001" y="4460"/>
                </a:lnTo>
                <a:lnTo>
                  <a:pt x="8073540" y="1088"/>
                </a:lnTo>
                <a:lnTo>
                  <a:pt x="8005879" y="0"/>
                </a:lnTo>
                <a:close/>
              </a:path>
            </a:pathLst>
          </a:custGeom>
          <a:solidFill>
            <a:srgbClr val="FFFFFF"/>
          </a:solidFill>
        </p:spPr>
        <p:txBody>
          <a:bodyPr wrap="square" lIns="0" tIns="0" rIns="0" bIns="0" rtlCol="0"/>
          <a:lstStyle/>
          <a:p>
            <a:endParaRPr/>
          </a:p>
        </p:txBody>
      </p:sp>
      <p:sp>
        <p:nvSpPr>
          <p:cNvPr id="19" name="bk object 19"/>
          <p:cNvSpPr/>
          <p:nvPr/>
        </p:nvSpPr>
        <p:spPr>
          <a:xfrm>
            <a:off x="341830" y="688212"/>
            <a:ext cx="8463280" cy="4187825"/>
          </a:xfrm>
          <a:custGeom>
            <a:avLst/>
            <a:gdLst/>
            <a:ahLst/>
            <a:cxnLst/>
            <a:rect l="l" t="t" r="r" b="b"/>
            <a:pathLst>
              <a:path w="8463280" h="4187825">
                <a:moveTo>
                  <a:pt x="396" y="439547"/>
                </a:moveTo>
                <a:lnTo>
                  <a:pt x="198" y="375181"/>
                </a:lnTo>
                <a:lnTo>
                  <a:pt x="0" y="317526"/>
                </a:lnTo>
                <a:lnTo>
                  <a:pt x="394" y="266216"/>
                </a:lnTo>
                <a:lnTo>
                  <a:pt x="1974" y="220891"/>
                </a:lnTo>
                <a:lnTo>
                  <a:pt x="5332" y="181188"/>
                </a:lnTo>
                <a:lnTo>
                  <a:pt x="19758" y="117196"/>
                </a:lnTo>
                <a:lnTo>
                  <a:pt x="48416" y="71342"/>
                </a:lnTo>
                <a:lnTo>
                  <a:pt x="96050" y="40725"/>
                </a:lnTo>
                <a:lnTo>
                  <a:pt x="167405" y="22446"/>
                </a:lnTo>
                <a:lnTo>
                  <a:pt x="213460" y="17027"/>
                </a:lnTo>
                <a:lnTo>
                  <a:pt x="267225" y="13605"/>
                </a:lnTo>
                <a:lnTo>
                  <a:pt x="329292" y="11818"/>
                </a:lnTo>
                <a:lnTo>
                  <a:pt x="400255" y="11302"/>
                </a:lnTo>
                <a:lnTo>
                  <a:pt x="8005879" y="0"/>
                </a:lnTo>
                <a:lnTo>
                  <a:pt x="8073540" y="1088"/>
                </a:lnTo>
                <a:lnTo>
                  <a:pt x="8134001" y="4460"/>
                </a:lnTo>
                <a:lnTo>
                  <a:pt x="8187667" y="10274"/>
                </a:lnTo>
                <a:lnTo>
                  <a:pt x="8234942" y="18691"/>
                </a:lnTo>
                <a:lnTo>
                  <a:pt x="8276230" y="29870"/>
                </a:lnTo>
                <a:lnTo>
                  <a:pt x="8311935" y="43970"/>
                </a:lnTo>
                <a:lnTo>
                  <a:pt x="8368212" y="81572"/>
                </a:lnTo>
                <a:lnTo>
                  <a:pt x="8407008" y="132775"/>
                </a:lnTo>
                <a:lnTo>
                  <a:pt x="8431555" y="198853"/>
                </a:lnTo>
                <a:lnTo>
                  <a:pt x="8439495" y="237870"/>
                </a:lnTo>
                <a:lnTo>
                  <a:pt x="8445085" y="281084"/>
                </a:lnTo>
                <a:lnTo>
                  <a:pt x="8448730" y="328656"/>
                </a:lnTo>
                <a:lnTo>
                  <a:pt x="8450833" y="380744"/>
                </a:lnTo>
                <a:lnTo>
                  <a:pt x="8451798" y="437509"/>
                </a:lnTo>
                <a:lnTo>
                  <a:pt x="8452030" y="499110"/>
                </a:lnTo>
                <a:lnTo>
                  <a:pt x="8452200" y="545376"/>
                </a:lnTo>
                <a:lnTo>
                  <a:pt x="8452370" y="592093"/>
                </a:lnTo>
                <a:lnTo>
                  <a:pt x="8452540" y="639247"/>
                </a:lnTo>
                <a:lnTo>
                  <a:pt x="8452710" y="686823"/>
                </a:lnTo>
                <a:lnTo>
                  <a:pt x="8452880" y="734806"/>
                </a:lnTo>
                <a:lnTo>
                  <a:pt x="8453050" y="783183"/>
                </a:lnTo>
                <a:lnTo>
                  <a:pt x="8453220" y="831939"/>
                </a:lnTo>
                <a:lnTo>
                  <a:pt x="8453390" y="881060"/>
                </a:lnTo>
                <a:lnTo>
                  <a:pt x="8453560" y="930531"/>
                </a:lnTo>
                <a:lnTo>
                  <a:pt x="8453730" y="980338"/>
                </a:lnTo>
                <a:lnTo>
                  <a:pt x="8453900" y="1030468"/>
                </a:lnTo>
                <a:lnTo>
                  <a:pt x="8454070" y="1080905"/>
                </a:lnTo>
                <a:lnTo>
                  <a:pt x="8454240" y="1131635"/>
                </a:lnTo>
                <a:lnTo>
                  <a:pt x="8454410" y="1182645"/>
                </a:lnTo>
                <a:lnTo>
                  <a:pt x="8454580" y="1233919"/>
                </a:lnTo>
                <a:lnTo>
                  <a:pt x="8454750" y="1285443"/>
                </a:lnTo>
                <a:lnTo>
                  <a:pt x="8454920" y="1337204"/>
                </a:lnTo>
                <a:lnTo>
                  <a:pt x="8455090" y="1389186"/>
                </a:lnTo>
                <a:lnTo>
                  <a:pt x="8455260" y="1441376"/>
                </a:lnTo>
                <a:lnTo>
                  <a:pt x="8455430" y="1493759"/>
                </a:lnTo>
                <a:lnTo>
                  <a:pt x="8455600" y="1546321"/>
                </a:lnTo>
                <a:lnTo>
                  <a:pt x="8455770" y="1599047"/>
                </a:lnTo>
                <a:lnTo>
                  <a:pt x="8455940" y="1651924"/>
                </a:lnTo>
                <a:lnTo>
                  <a:pt x="8456110" y="1704937"/>
                </a:lnTo>
                <a:lnTo>
                  <a:pt x="8456279" y="1758071"/>
                </a:lnTo>
                <a:lnTo>
                  <a:pt x="8456449" y="1811313"/>
                </a:lnTo>
                <a:lnTo>
                  <a:pt x="8456619" y="1864647"/>
                </a:lnTo>
                <a:lnTo>
                  <a:pt x="8456789" y="1918061"/>
                </a:lnTo>
                <a:lnTo>
                  <a:pt x="8456959" y="1971539"/>
                </a:lnTo>
                <a:lnTo>
                  <a:pt x="8457129" y="2025067"/>
                </a:lnTo>
                <a:lnTo>
                  <a:pt x="8457299" y="2078630"/>
                </a:lnTo>
                <a:lnTo>
                  <a:pt x="8457469" y="2132216"/>
                </a:lnTo>
                <a:lnTo>
                  <a:pt x="8457639" y="2185809"/>
                </a:lnTo>
                <a:lnTo>
                  <a:pt x="8457809" y="2239394"/>
                </a:lnTo>
                <a:lnTo>
                  <a:pt x="8457979" y="2292958"/>
                </a:lnTo>
                <a:lnTo>
                  <a:pt x="8458149" y="2346487"/>
                </a:lnTo>
                <a:lnTo>
                  <a:pt x="8458319" y="2399965"/>
                </a:lnTo>
                <a:lnTo>
                  <a:pt x="8458489" y="2453379"/>
                </a:lnTo>
                <a:lnTo>
                  <a:pt x="8458659" y="2506715"/>
                </a:lnTo>
                <a:lnTo>
                  <a:pt x="8458829" y="2559958"/>
                </a:lnTo>
                <a:lnTo>
                  <a:pt x="8458999" y="2613093"/>
                </a:lnTo>
                <a:lnTo>
                  <a:pt x="8459169" y="2666107"/>
                </a:lnTo>
                <a:lnTo>
                  <a:pt x="8459339" y="2718985"/>
                </a:lnTo>
                <a:lnTo>
                  <a:pt x="8459509" y="2771713"/>
                </a:lnTo>
                <a:lnTo>
                  <a:pt x="8459679" y="2824277"/>
                </a:lnTo>
                <a:lnTo>
                  <a:pt x="8459849" y="2876662"/>
                </a:lnTo>
                <a:lnTo>
                  <a:pt x="8460019" y="2928853"/>
                </a:lnTo>
                <a:lnTo>
                  <a:pt x="8460189" y="2980838"/>
                </a:lnTo>
                <a:lnTo>
                  <a:pt x="8460359" y="3032601"/>
                </a:lnTo>
                <a:lnTo>
                  <a:pt x="8460529" y="3084128"/>
                </a:lnTo>
                <a:lnTo>
                  <a:pt x="8460699" y="3135404"/>
                </a:lnTo>
                <a:lnTo>
                  <a:pt x="8460869" y="3186416"/>
                </a:lnTo>
                <a:lnTo>
                  <a:pt x="8461039" y="3237150"/>
                </a:lnTo>
                <a:lnTo>
                  <a:pt x="8461209" y="3287590"/>
                </a:lnTo>
                <a:lnTo>
                  <a:pt x="8461379" y="3337722"/>
                </a:lnTo>
                <a:lnTo>
                  <a:pt x="8461549" y="3387533"/>
                </a:lnTo>
                <a:lnTo>
                  <a:pt x="8461719" y="3437008"/>
                </a:lnTo>
                <a:lnTo>
                  <a:pt x="8461889" y="3486132"/>
                </a:lnTo>
                <a:lnTo>
                  <a:pt x="8462059" y="3534892"/>
                </a:lnTo>
                <a:lnTo>
                  <a:pt x="8462229" y="3583273"/>
                </a:lnTo>
                <a:lnTo>
                  <a:pt x="8462399" y="3631260"/>
                </a:lnTo>
                <a:lnTo>
                  <a:pt x="8462569" y="3678840"/>
                </a:lnTo>
                <a:lnTo>
                  <a:pt x="8462739" y="3725998"/>
                </a:lnTo>
                <a:lnTo>
                  <a:pt x="8462909" y="3772720"/>
                </a:lnTo>
                <a:lnTo>
                  <a:pt x="8463079" y="3818991"/>
                </a:lnTo>
                <a:lnTo>
                  <a:pt x="8463047" y="3886486"/>
                </a:lnTo>
                <a:lnTo>
                  <a:pt x="8462520" y="3945211"/>
                </a:lnTo>
                <a:lnTo>
                  <a:pt x="8460852" y="3995775"/>
                </a:lnTo>
                <a:lnTo>
                  <a:pt x="8457396" y="4038788"/>
                </a:lnTo>
                <a:lnTo>
                  <a:pt x="8442532" y="4104596"/>
                </a:lnTo>
                <a:lnTo>
                  <a:pt x="8412755" y="4147510"/>
                </a:lnTo>
                <a:lnTo>
                  <a:pt x="8362893" y="4172403"/>
                </a:lnTo>
                <a:lnTo>
                  <a:pt x="8287771" y="4184149"/>
                </a:lnTo>
                <a:lnTo>
                  <a:pt x="8239122" y="4186615"/>
                </a:lnTo>
                <a:lnTo>
                  <a:pt x="8182217" y="4187623"/>
                </a:lnTo>
                <a:lnTo>
                  <a:pt x="8116412" y="4187780"/>
                </a:lnTo>
                <a:lnTo>
                  <a:pt x="8041058" y="4187698"/>
                </a:lnTo>
                <a:lnTo>
                  <a:pt x="422366" y="4167860"/>
                </a:lnTo>
                <a:lnTo>
                  <a:pt x="347145" y="4167720"/>
                </a:lnTo>
                <a:lnTo>
                  <a:pt x="281699" y="4166932"/>
                </a:lnTo>
                <a:lnTo>
                  <a:pt x="225347" y="4164946"/>
                </a:lnTo>
                <a:lnTo>
                  <a:pt x="177410" y="4161210"/>
                </a:lnTo>
                <a:lnTo>
                  <a:pt x="137211" y="4155174"/>
                </a:lnTo>
                <a:lnTo>
                  <a:pt x="77307" y="4133994"/>
                </a:lnTo>
                <a:lnTo>
                  <a:pt x="40202" y="4096999"/>
                </a:lnTo>
                <a:lnTo>
                  <a:pt x="20465" y="4039779"/>
                </a:lnTo>
                <a:lnTo>
                  <a:pt x="12663" y="3957926"/>
                </a:lnTo>
                <a:lnTo>
                  <a:pt x="11541" y="3906385"/>
                </a:lnTo>
                <a:lnTo>
                  <a:pt x="11365" y="3847032"/>
                </a:lnTo>
                <a:lnTo>
                  <a:pt x="11457" y="3779316"/>
                </a:lnTo>
                <a:lnTo>
                  <a:pt x="396" y="439547"/>
                </a:lnTo>
                <a:close/>
              </a:path>
            </a:pathLst>
          </a:custGeom>
          <a:ln w="12699">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1203" y="184150"/>
            <a:ext cx="8641336" cy="4763872"/>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41830" y="688212"/>
            <a:ext cx="8463280" cy="4187825"/>
          </a:xfrm>
          <a:custGeom>
            <a:avLst/>
            <a:gdLst/>
            <a:ahLst/>
            <a:cxnLst/>
            <a:rect l="l" t="t" r="r" b="b"/>
            <a:pathLst>
              <a:path w="8463280" h="4187825">
                <a:moveTo>
                  <a:pt x="8005879" y="0"/>
                </a:moveTo>
                <a:lnTo>
                  <a:pt x="329292" y="11818"/>
                </a:lnTo>
                <a:lnTo>
                  <a:pt x="267225" y="13605"/>
                </a:lnTo>
                <a:lnTo>
                  <a:pt x="213460" y="17027"/>
                </a:lnTo>
                <a:lnTo>
                  <a:pt x="167405" y="22446"/>
                </a:lnTo>
                <a:lnTo>
                  <a:pt x="128466" y="30225"/>
                </a:lnTo>
                <a:lnTo>
                  <a:pt x="69564" y="54310"/>
                </a:lnTo>
                <a:lnTo>
                  <a:pt x="32012" y="92183"/>
                </a:lnTo>
                <a:lnTo>
                  <a:pt x="11063" y="146744"/>
                </a:lnTo>
                <a:lnTo>
                  <a:pt x="1974" y="220891"/>
                </a:lnTo>
                <a:lnTo>
                  <a:pt x="394" y="266216"/>
                </a:lnTo>
                <a:lnTo>
                  <a:pt x="0" y="317526"/>
                </a:lnTo>
                <a:lnTo>
                  <a:pt x="11457" y="3779316"/>
                </a:lnTo>
                <a:lnTo>
                  <a:pt x="11482" y="3886486"/>
                </a:lnTo>
                <a:lnTo>
                  <a:pt x="12663" y="3957926"/>
                </a:lnTo>
                <a:lnTo>
                  <a:pt x="15412" y="4002207"/>
                </a:lnTo>
                <a:lnTo>
                  <a:pt x="28502" y="4071193"/>
                </a:lnTo>
                <a:lnTo>
                  <a:pt x="56244" y="4117749"/>
                </a:lnTo>
                <a:lnTo>
                  <a:pt x="104069" y="4146286"/>
                </a:lnTo>
                <a:lnTo>
                  <a:pt x="177410" y="4161210"/>
                </a:lnTo>
                <a:lnTo>
                  <a:pt x="225347" y="4164946"/>
                </a:lnTo>
                <a:lnTo>
                  <a:pt x="281699" y="4166932"/>
                </a:lnTo>
                <a:lnTo>
                  <a:pt x="8116412" y="4187780"/>
                </a:lnTo>
                <a:lnTo>
                  <a:pt x="8182217" y="4187623"/>
                </a:lnTo>
                <a:lnTo>
                  <a:pt x="8239122" y="4186615"/>
                </a:lnTo>
                <a:lnTo>
                  <a:pt x="8287771" y="4184149"/>
                </a:lnTo>
                <a:lnTo>
                  <a:pt x="8328813" y="4179615"/>
                </a:lnTo>
                <a:lnTo>
                  <a:pt x="8390658" y="4161904"/>
                </a:lnTo>
                <a:lnTo>
                  <a:pt x="8429831" y="4128610"/>
                </a:lnTo>
                <a:lnTo>
                  <a:pt x="8451504" y="4074858"/>
                </a:lnTo>
                <a:lnTo>
                  <a:pt x="8460852" y="3995775"/>
                </a:lnTo>
                <a:lnTo>
                  <a:pt x="8462520" y="3945211"/>
                </a:lnTo>
                <a:lnTo>
                  <a:pt x="8463047" y="3886486"/>
                </a:lnTo>
                <a:lnTo>
                  <a:pt x="8463079" y="3818991"/>
                </a:lnTo>
                <a:lnTo>
                  <a:pt x="8462569" y="3678840"/>
                </a:lnTo>
                <a:lnTo>
                  <a:pt x="8451798" y="437509"/>
                </a:lnTo>
                <a:lnTo>
                  <a:pt x="8450833" y="380744"/>
                </a:lnTo>
                <a:lnTo>
                  <a:pt x="8448730" y="328656"/>
                </a:lnTo>
                <a:lnTo>
                  <a:pt x="8445085" y="281084"/>
                </a:lnTo>
                <a:lnTo>
                  <a:pt x="8439495" y="237870"/>
                </a:lnTo>
                <a:lnTo>
                  <a:pt x="8431555" y="198853"/>
                </a:lnTo>
                <a:lnTo>
                  <a:pt x="8407008" y="132775"/>
                </a:lnTo>
                <a:lnTo>
                  <a:pt x="8368212" y="81572"/>
                </a:lnTo>
                <a:lnTo>
                  <a:pt x="8311935" y="43970"/>
                </a:lnTo>
                <a:lnTo>
                  <a:pt x="8276230" y="29870"/>
                </a:lnTo>
                <a:lnTo>
                  <a:pt x="8234942" y="18691"/>
                </a:lnTo>
                <a:lnTo>
                  <a:pt x="8187667" y="10274"/>
                </a:lnTo>
                <a:lnTo>
                  <a:pt x="8134001" y="4460"/>
                </a:lnTo>
                <a:lnTo>
                  <a:pt x="8073540" y="1088"/>
                </a:lnTo>
                <a:lnTo>
                  <a:pt x="8005879" y="0"/>
                </a:lnTo>
                <a:close/>
              </a:path>
            </a:pathLst>
          </a:custGeom>
          <a:solidFill>
            <a:srgbClr val="FFFFFF"/>
          </a:solidFill>
        </p:spPr>
        <p:txBody>
          <a:bodyPr wrap="square" lIns="0" tIns="0" rIns="0" bIns="0" rtlCol="0"/>
          <a:lstStyle/>
          <a:p>
            <a:endParaRPr/>
          </a:p>
        </p:txBody>
      </p:sp>
      <p:sp>
        <p:nvSpPr>
          <p:cNvPr id="19" name="bk object 19"/>
          <p:cNvSpPr/>
          <p:nvPr/>
        </p:nvSpPr>
        <p:spPr>
          <a:xfrm>
            <a:off x="341830" y="688212"/>
            <a:ext cx="8463280" cy="4187825"/>
          </a:xfrm>
          <a:custGeom>
            <a:avLst/>
            <a:gdLst/>
            <a:ahLst/>
            <a:cxnLst/>
            <a:rect l="l" t="t" r="r" b="b"/>
            <a:pathLst>
              <a:path w="8463280" h="4187825">
                <a:moveTo>
                  <a:pt x="396" y="439547"/>
                </a:moveTo>
                <a:lnTo>
                  <a:pt x="198" y="375181"/>
                </a:lnTo>
                <a:lnTo>
                  <a:pt x="0" y="317526"/>
                </a:lnTo>
                <a:lnTo>
                  <a:pt x="394" y="266216"/>
                </a:lnTo>
                <a:lnTo>
                  <a:pt x="1974" y="220891"/>
                </a:lnTo>
                <a:lnTo>
                  <a:pt x="5332" y="181188"/>
                </a:lnTo>
                <a:lnTo>
                  <a:pt x="19758" y="117196"/>
                </a:lnTo>
                <a:lnTo>
                  <a:pt x="48416" y="71342"/>
                </a:lnTo>
                <a:lnTo>
                  <a:pt x="96050" y="40725"/>
                </a:lnTo>
                <a:lnTo>
                  <a:pt x="167405" y="22446"/>
                </a:lnTo>
                <a:lnTo>
                  <a:pt x="213460" y="17027"/>
                </a:lnTo>
                <a:lnTo>
                  <a:pt x="267225" y="13605"/>
                </a:lnTo>
                <a:lnTo>
                  <a:pt x="329292" y="11818"/>
                </a:lnTo>
                <a:lnTo>
                  <a:pt x="400255" y="11302"/>
                </a:lnTo>
                <a:lnTo>
                  <a:pt x="8005879" y="0"/>
                </a:lnTo>
                <a:lnTo>
                  <a:pt x="8073540" y="1088"/>
                </a:lnTo>
                <a:lnTo>
                  <a:pt x="8134001" y="4460"/>
                </a:lnTo>
                <a:lnTo>
                  <a:pt x="8187667" y="10274"/>
                </a:lnTo>
                <a:lnTo>
                  <a:pt x="8234942" y="18691"/>
                </a:lnTo>
                <a:lnTo>
                  <a:pt x="8276230" y="29870"/>
                </a:lnTo>
                <a:lnTo>
                  <a:pt x="8311935" y="43970"/>
                </a:lnTo>
                <a:lnTo>
                  <a:pt x="8368212" y="81572"/>
                </a:lnTo>
                <a:lnTo>
                  <a:pt x="8407008" y="132775"/>
                </a:lnTo>
                <a:lnTo>
                  <a:pt x="8431555" y="198853"/>
                </a:lnTo>
                <a:lnTo>
                  <a:pt x="8439495" y="237870"/>
                </a:lnTo>
                <a:lnTo>
                  <a:pt x="8445085" y="281084"/>
                </a:lnTo>
                <a:lnTo>
                  <a:pt x="8448730" y="328656"/>
                </a:lnTo>
                <a:lnTo>
                  <a:pt x="8450833" y="380744"/>
                </a:lnTo>
                <a:lnTo>
                  <a:pt x="8451798" y="437509"/>
                </a:lnTo>
                <a:lnTo>
                  <a:pt x="8452030" y="499110"/>
                </a:lnTo>
                <a:lnTo>
                  <a:pt x="8452200" y="545376"/>
                </a:lnTo>
                <a:lnTo>
                  <a:pt x="8452370" y="592093"/>
                </a:lnTo>
                <a:lnTo>
                  <a:pt x="8452540" y="639247"/>
                </a:lnTo>
                <a:lnTo>
                  <a:pt x="8452710" y="686823"/>
                </a:lnTo>
                <a:lnTo>
                  <a:pt x="8452880" y="734806"/>
                </a:lnTo>
                <a:lnTo>
                  <a:pt x="8453050" y="783183"/>
                </a:lnTo>
                <a:lnTo>
                  <a:pt x="8453220" y="831939"/>
                </a:lnTo>
                <a:lnTo>
                  <a:pt x="8453390" y="881060"/>
                </a:lnTo>
                <a:lnTo>
                  <a:pt x="8453560" y="930531"/>
                </a:lnTo>
                <a:lnTo>
                  <a:pt x="8453730" y="980338"/>
                </a:lnTo>
                <a:lnTo>
                  <a:pt x="8453900" y="1030468"/>
                </a:lnTo>
                <a:lnTo>
                  <a:pt x="8454070" y="1080905"/>
                </a:lnTo>
                <a:lnTo>
                  <a:pt x="8454240" y="1131635"/>
                </a:lnTo>
                <a:lnTo>
                  <a:pt x="8454410" y="1182645"/>
                </a:lnTo>
                <a:lnTo>
                  <a:pt x="8454580" y="1233919"/>
                </a:lnTo>
                <a:lnTo>
                  <a:pt x="8454750" y="1285443"/>
                </a:lnTo>
                <a:lnTo>
                  <a:pt x="8454920" y="1337204"/>
                </a:lnTo>
                <a:lnTo>
                  <a:pt x="8455090" y="1389186"/>
                </a:lnTo>
                <a:lnTo>
                  <a:pt x="8455260" y="1441376"/>
                </a:lnTo>
                <a:lnTo>
                  <a:pt x="8455430" y="1493759"/>
                </a:lnTo>
                <a:lnTo>
                  <a:pt x="8455600" y="1546321"/>
                </a:lnTo>
                <a:lnTo>
                  <a:pt x="8455770" y="1599047"/>
                </a:lnTo>
                <a:lnTo>
                  <a:pt x="8455940" y="1651924"/>
                </a:lnTo>
                <a:lnTo>
                  <a:pt x="8456110" y="1704937"/>
                </a:lnTo>
                <a:lnTo>
                  <a:pt x="8456279" y="1758071"/>
                </a:lnTo>
                <a:lnTo>
                  <a:pt x="8456449" y="1811313"/>
                </a:lnTo>
                <a:lnTo>
                  <a:pt x="8456619" y="1864647"/>
                </a:lnTo>
                <a:lnTo>
                  <a:pt x="8456789" y="1918061"/>
                </a:lnTo>
                <a:lnTo>
                  <a:pt x="8456959" y="1971539"/>
                </a:lnTo>
                <a:lnTo>
                  <a:pt x="8457129" y="2025067"/>
                </a:lnTo>
                <a:lnTo>
                  <a:pt x="8457299" y="2078630"/>
                </a:lnTo>
                <a:lnTo>
                  <a:pt x="8457469" y="2132216"/>
                </a:lnTo>
                <a:lnTo>
                  <a:pt x="8457639" y="2185809"/>
                </a:lnTo>
                <a:lnTo>
                  <a:pt x="8457809" y="2239394"/>
                </a:lnTo>
                <a:lnTo>
                  <a:pt x="8457979" y="2292958"/>
                </a:lnTo>
                <a:lnTo>
                  <a:pt x="8458149" y="2346487"/>
                </a:lnTo>
                <a:lnTo>
                  <a:pt x="8458319" y="2399965"/>
                </a:lnTo>
                <a:lnTo>
                  <a:pt x="8458489" y="2453379"/>
                </a:lnTo>
                <a:lnTo>
                  <a:pt x="8458659" y="2506715"/>
                </a:lnTo>
                <a:lnTo>
                  <a:pt x="8458829" y="2559958"/>
                </a:lnTo>
                <a:lnTo>
                  <a:pt x="8458999" y="2613093"/>
                </a:lnTo>
                <a:lnTo>
                  <a:pt x="8459169" y="2666107"/>
                </a:lnTo>
                <a:lnTo>
                  <a:pt x="8459339" y="2718985"/>
                </a:lnTo>
                <a:lnTo>
                  <a:pt x="8459509" y="2771713"/>
                </a:lnTo>
                <a:lnTo>
                  <a:pt x="8459679" y="2824277"/>
                </a:lnTo>
                <a:lnTo>
                  <a:pt x="8459849" y="2876662"/>
                </a:lnTo>
                <a:lnTo>
                  <a:pt x="8460019" y="2928853"/>
                </a:lnTo>
                <a:lnTo>
                  <a:pt x="8460189" y="2980838"/>
                </a:lnTo>
                <a:lnTo>
                  <a:pt x="8460359" y="3032601"/>
                </a:lnTo>
                <a:lnTo>
                  <a:pt x="8460529" y="3084128"/>
                </a:lnTo>
                <a:lnTo>
                  <a:pt x="8460699" y="3135404"/>
                </a:lnTo>
                <a:lnTo>
                  <a:pt x="8460869" y="3186416"/>
                </a:lnTo>
                <a:lnTo>
                  <a:pt x="8461039" y="3237150"/>
                </a:lnTo>
                <a:lnTo>
                  <a:pt x="8461209" y="3287590"/>
                </a:lnTo>
                <a:lnTo>
                  <a:pt x="8461379" y="3337722"/>
                </a:lnTo>
                <a:lnTo>
                  <a:pt x="8461549" y="3387533"/>
                </a:lnTo>
                <a:lnTo>
                  <a:pt x="8461719" y="3437008"/>
                </a:lnTo>
                <a:lnTo>
                  <a:pt x="8461889" y="3486132"/>
                </a:lnTo>
                <a:lnTo>
                  <a:pt x="8462059" y="3534892"/>
                </a:lnTo>
                <a:lnTo>
                  <a:pt x="8462229" y="3583273"/>
                </a:lnTo>
                <a:lnTo>
                  <a:pt x="8462399" y="3631260"/>
                </a:lnTo>
                <a:lnTo>
                  <a:pt x="8462569" y="3678840"/>
                </a:lnTo>
                <a:lnTo>
                  <a:pt x="8462739" y="3725998"/>
                </a:lnTo>
                <a:lnTo>
                  <a:pt x="8462909" y="3772720"/>
                </a:lnTo>
                <a:lnTo>
                  <a:pt x="8463079" y="3818991"/>
                </a:lnTo>
                <a:lnTo>
                  <a:pt x="8463047" y="3886486"/>
                </a:lnTo>
                <a:lnTo>
                  <a:pt x="8462520" y="3945211"/>
                </a:lnTo>
                <a:lnTo>
                  <a:pt x="8460852" y="3995775"/>
                </a:lnTo>
                <a:lnTo>
                  <a:pt x="8457396" y="4038788"/>
                </a:lnTo>
                <a:lnTo>
                  <a:pt x="8442532" y="4104596"/>
                </a:lnTo>
                <a:lnTo>
                  <a:pt x="8412755" y="4147510"/>
                </a:lnTo>
                <a:lnTo>
                  <a:pt x="8362893" y="4172403"/>
                </a:lnTo>
                <a:lnTo>
                  <a:pt x="8287771" y="4184149"/>
                </a:lnTo>
                <a:lnTo>
                  <a:pt x="8239122" y="4186615"/>
                </a:lnTo>
                <a:lnTo>
                  <a:pt x="8182217" y="4187623"/>
                </a:lnTo>
                <a:lnTo>
                  <a:pt x="8116412" y="4187780"/>
                </a:lnTo>
                <a:lnTo>
                  <a:pt x="8041058" y="4187698"/>
                </a:lnTo>
                <a:lnTo>
                  <a:pt x="422366" y="4167860"/>
                </a:lnTo>
                <a:lnTo>
                  <a:pt x="347145" y="4167720"/>
                </a:lnTo>
                <a:lnTo>
                  <a:pt x="281699" y="4166932"/>
                </a:lnTo>
                <a:lnTo>
                  <a:pt x="225347" y="4164946"/>
                </a:lnTo>
                <a:lnTo>
                  <a:pt x="177410" y="4161210"/>
                </a:lnTo>
                <a:lnTo>
                  <a:pt x="137211" y="4155174"/>
                </a:lnTo>
                <a:lnTo>
                  <a:pt x="77307" y="4133994"/>
                </a:lnTo>
                <a:lnTo>
                  <a:pt x="40202" y="4096999"/>
                </a:lnTo>
                <a:lnTo>
                  <a:pt x="20465" y="4039779"/>
                </a:lnTo>
                <a:lnTo>
                  <a:pt x="12663" y="3957926"/>
                </a:lnTo>
                <a:lnTo>
                  <a:pt x="11541" y="3906385"/>
                </a:lnTo>
                <a:lnTo>
                  <a:pt x="11365" y="3847032"/>
                </a:lnTo>
                <a:lnTo>
                  <a:pt x="11457" y="3779316"/>
                </a:lnTo>
                <a:lnTo>
                  <a:pt x="396" y="439547"/>
                </a:lnTo>
                <a:close/>
              </a:path>
            </a:pathLst>
          </a:custGeom>
          <a:ln w="12699">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微软雅黑"/>
                <a:cs typeface="微软雅黑"/>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251203" y="184150"/>
            <a:ext cx="8641336" cy="4763872"/>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474344" y="303148"/>
            <a:ext cx="8195310" cy="317500"/>
          </a:xfrm>
          <a:prstGeom prst="rect">
            <a:avLst/>
          </a:prstGeom>
        </p:spPr>
        <p:txBody>
          <a:bodyPr wrap="square" lIns="0" tIns="0" rIns="0" bIns="0">
            <a:spAutoFit/>
          </a:bodyPr>
          <a:lstStyle>
            <a:lvl1pPr>
              <a:defRPr sz="2000" b="1" i="0">
                <a:solidFill>
                  <a:schemeClr val="bg1"/>
                </a:solidFill>
                <a:latin typeface="微软雅黑"/>
                <a:cs typeface="微软雅黑"/>
              </a:defRPr>
            </a:lvl1pPr>
          </a:lstStyle>
          <a:p>
            <a:endParaRPr/>
          </a:p>
        </p:txBody>
      </p:sp>
      <p:sp>
        <p:nvSpPr>
          <p:cNvPr id="3" name="Holder 3"/>
          <p:cNvSpPr>
            <a:spLocks noGrp="1"/>
          </p:cNvSpPr>
          <p:nvPr>
            <p:ph type="body" idx="1"/>
          </p:nvPr>
        </p:nvSpPr>
        <p:spPr>
          <a:xfrm>
            <a:off x="1689353" y="876934"/>
            <a:ext cx="5765292" cy="1229360"/>
          </a:xfrm>
          <a:prstGeom prst="rect">
            <a:avLst/>
          </a:prstGeom>
        </p:spPr>
        <p:txBody>
          <a:bodyPr wrap="square" lIns="0" tIns="0" rIns="0" bIns="0">
            <a:spAutoFit/>
          </a:bodyPr>
          <a:lstStyle>
            <a:lvl1pPr>
              <a:defRPr sz="2400" b="0" i="0">
                <a:solidFill>
                  <a:schemeClr val="bg1"/>
                </a:solidFill>
                <a:latin typeface="微软雅黑"/>
                <a:cs typeface="微软雅黑"/>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3/7/2019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41.png"/><Relationship Id="rId7" Type="http://schemas.openxmlformats.org/officeDocument/2006/relationships/image" Target="../media/image44.jp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4.png"/><Relationship Id="rId9" Type="http://schemas.openxmlformats.org/officeDocument/2006/relationships/image" Target="../media/image4.emf"/></Relationships>
</file>

<file path=ppt/slides/_rels/slide11.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46.jpg"/><Relationship Id="rId11" Type="http://schemas.openxmlformats.org/officeDocument/2006/relationships/image" Target="../media/image4.emf"/><Relationship Id="rId5" Type="http://schemas.openxmlformats.org/officeDocument/2006/relationships/image" Target="../media/image45.png"/><Relationship Id="rId10" Type="http://schemas.openxmlformats.org/officeDocument/2006/relationships/oleObject" Target="../embeddings/oleObject11.bin"/><Relationship Id="rId4" Type="http://schemas.openxmlformats.org/officeDocument/2006/relationships/image" Target="../media/image34.png"/><Relationship Id="rId9" Type="http://schemas.openxmlformats.org/officeDocument/2006/relationships/image" Target="../media/image49.jpg"/></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12"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png"/><Relationship Id="rId11" Type="http://schemas.openxmlformats.org/officeDocument/2006/relationships/oleObject" Target="../embeddings/oleObject12.bin"/><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34.png"/><Relationship Id="rId9"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12"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0.png"/><Relationship Id="rId11" Type="http://schemas.openxmlformats.org/officeDocument/2006/relationships/oleObject" Target="../embeddings/oleObject14.bin"/><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34.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emf"/><Relationship Id="rId5" Type="http://schemas.openxmlformats.org/officeDocument/2006/relationships/oleObject" Target="../embeddings/oleObject15.bin"/><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58.pn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6.jpg"/><Relationship Id="rId5" Type="http://schemas.openxmlformats.org/officeDocument/2006/relationships/image" Target="../media/image65.jp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4.emf"/><Relationship Id="rId4" Type="http://schemas.openxmlformats.org/officeDocument/2006/relationships/image" Target="../media/image34.png"/><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image" Target="../media/image86.png"/><Relationship Id="rId26" Type="http://schemas.openxmlformats.org/officeDocument/2006/relationships/image" Target="../media/image94.png"/><Relationship Id="rId3" Type="http://schemas.openxmlformats.org/officeDocument/2006/relationships/image" Target="../media/image72.png"/><Relationship Id="rId21" Type="http://schemas.openxmlformats.org/officeDocument/2006/relationships/image" Target="../media/image89.pn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85.png"/><Relationship Id="rId25" Type="http://schemas.openxmlformats.org/officeDocument/2006/relationships/image" Target="../media/image93.jpg"/><Relationship Id="rId2" Type="http://schemas.openxmlformats.org/officeDocument/2006/relationships/slideLayout" Target="../slideLayouts/slideLayout3.xml"/><Relationship Id="rId16" Type="http://schemas.openxmlformats.org/officeDocument/2006/relationships/image" Target="../media/image84.png"/><Relationship Id="rId20" Type="http://schemas.openxmlformats.org/officeDocument/2006/relationships/image" Target="../media/image88.png"/><Relationship Id="rId29"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image" Target="../media/image74.png"/><Relationship Id="rId11" Type="http://schemas.openxmlformats.org/officeDocument/2006/relationships/image" Target="../media/image79.png"/><Relationship Id="rId24" Type="http://schemas.openxmlformats.org/officeDocument/2006/relationships/image" Target="../media/image92.png"/><Relationship Id="rId5" Type="http://schemas.openxmlformats.org/officeDocument/2006/relationships/image" Target="../media/image34.png"/><Relationship Id="rId15" Type="http://schemas.openxmlformats.org/officeDocument/2006/relationships/image" Target="../media/image83.png"/><Relationship Id="rId23" Type="http://schemas.openxmlformats.org/officeDocument/2006/relationships/image" Target="../media/image91.jpg"/><Relationship Id="rId28" Type="http://schemas.openxmlformats.org/officeDocument/2006/relationships/image" Target="../media/image96.jpg"/><Relationship Id="rId10" Type="http://schemas.openxmlformats.org/officeDocument/2006/relationships/image" Target="../media/image78.png"/><Relationship Id="rId19" Type="http://schemas.openxmlformats.org/officeDocument/2006/relationships/image" Target="../media/image87.png"/><Relationship Id="rId4" Type="http://schemas.openxmlformats.org/officeDocument/2006/relationships/image" Target="../media/image73.png"/><Relationship Id="rId9" Type="http://schemas.openxmlformats.org/officeDocument/2006/relationships/image" Target="../media/image77.png"/><Relationship Id="rId14" Type="http://schemas.openxmlformats.org/officeDocument/2006/relationships/image" Target="../media/image82.png"/><Relationship Id="rId22" Type="http://schemas.openxmlformats.org/officeDocument/2006/relationships/image" Target="../media/image90.png"/><Relationship Id="rId27" Type="http://schemas.openxmlformats.org/officeDocument/2006/relationships/image" Target="../media/image95.png"/><Relationship Id="rId30" Type="http://schemas.openxmlformats.org/officeDocument/2006/relationships/image" Target="../media/image4.emf"/></Relationships>
</file>

<file path=ppt/slides/_rels/slide19.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oleObject" Target="../embeddings/oleObject19.bin"/><Relationship Id="rId3" Type="http://schemas.openxmlformats.org/officeDocument/2006/relationships/image" Target="../media/image97.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34.png"/><Relationship Id="rId11" Type="http://schemas.openxmlformats.org/officeDocument/2006/relationships/image" Target="../media/image102.png"/><Relationship Id="rId5" Type="http://schemas.openxmlformats.org/officeDocument/2006/relationships/image" Target="../media/image73.png"/><Relationship Id="rId10" Type="http://schemas.openxmlformats.org/officeDocument/2006/relationships/image" Target="../media/image101.png"/><Relationship Id="rId4" Type="http://schemas.openxmlformats.org/officeDocument/2006/relationships/image" Target="../media/image72.png"/><Relationship Id="rId9" Type="http://schemas.openxmlformats.org/officeDocument/2006/relationships/image" Target="../media/image100.png"/><Relationship Id="rId14" Type="http://schemas.openxmlformats.org/officeDocument/2006/relationships/image" Target="../media/image4.emf"/></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jp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8.png"/><Relationship Id="rId20" Type="http://schemas.openxmlformats.org/officeDocument/2006/relationships/image" Target="../media/image4.emf"/><Relationship Id="rId1" Type="http://schemas.openxmlformats.org/officeDocument/2006/relationships/vmlDrawing" Target="../drawings/vmlDrawing2.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oleObject" Target="../embeddings/oleObject2.bin"/><Relationship Id="rId4" Type="http://schemas.openxmlformats.org/officeDocument/2006/relationships/image" Target="../media/image6.jp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04.jpg"/><Relationship Id="rId7"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34.png"/><Relationship Id="rId5" Type="http://schemas.openxmlformats.org/officeDocument/2006/relationships/image" Target="../media/image73.png"/><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05.jpg"/><Relationship Id="rId7" Type="http://schemas.openxmlformats.org/officeDocument/2006/relationships/image" Target="../media/image106.jp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4.emf"/></Relationships>
</file>

<file path=ppt/slides/_rels/slide22.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7.png"/><Relationship Id="rId7" Type="http://schemas.openxmlformats.org/officeDocument/2006/relationships/image" Target="../media/image110.png"/><Relationship Id="rId12"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109.png"/><Relationship Id="rId11" Type="http://schemas.openxmlformats.org/officeDocument/2006/relationships/oleObject" Target="../embeddings/oleObject22.bin"/><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34.png"/><Relationship Id="rId9" Type="http://schemas.openxmlformats.org/officeDocument/2006/relationships/image" Target="../media/image112.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114.png"/><Relationship Id="rId7" Type="http://schemas.openxmlformats.org/officeDocument/2006/relationships/image" Target="../media/image117.jp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34.png"/><Relationship Id="rId5" Type="http://schemas.openxmlformats.org/officeDocument/2006/relationships/image" Target="../media/image116.png"/><Relationship Id="rId4" Type="http://schemas.openxmlformats.org/officeDocument/2006/relationships/image" Target="../media/image115.png"/><Relationship Id="rId9" Type="http://schemas.openxmlformats.org/officeDocument/2006/relationships/image" Target="../media/image4.emf"/></Relationships>
</file>

<file path=ppt/slides/_rels/slide24.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image" Target="../media/image114.png"/><Relationship Id="rId21" Type="http://schemas.openxmlformats.org/officeDocument/2006/relationships/oleObject" Target="../embeddings/oleObject24.bin"/><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slideLayout" Target="../slideLayouts/slideLayout3.xml"/><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vmlDrawing" Target="../drawings/vmlDrawing24.vml"/><Relationship Id="rId6" Type="http://schemas.openxmlformats.org/officeDocument/2006/relationships/image" Target="../media/image34.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6.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4.emf"/><Relationship Id="rId5" Type="http://schemas.openxmlformats.org/officeDocument/2006/relationships/oleObject" Target="../embeddings/oleObject25.bin"/><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133.png"/><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image" Target="../media/image134.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4.emf"/><Relationship Id="rId5" Type="http://schemas.openxmlformats.org/officeDocument/2006/relationships/oleObject" Target="../embeddings/oleObject27.bin"/><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image" Target="../media/image138.png"/></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23.png"/><Relationship Id="rId11" Type="http://schemas.openxmlformats.org/officeDocument/2006/relationships/image" Target="../media/image4.emf"/><Relationship Id="rId5" Type="http://schemas.openxmlformats.org/officeDocument/2006/relationships/image" Target="../media/image22.png"/><Relationship Id="rId10" Type="http://schemas.openxmlformats.org/officeDocument/2006/relationships/oleObject" Target="../embeddings/oleObject3.bin"/><Relationship Id="rId4" Type="http://schemas.openxmlformats.org/officeDocument/2006/relationships/image" Target="../media/image21.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7.png"/><Relationship Id="rId7" Type="http://schemas.openxmlformats.org/officeDocument/2006/relationships/image" Target="../media/image31.jp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jpg"/><Relationship Id="rId5" Type="http://schemas.openxmlformats.org/officeDocument/2006/relationships/image" Target="../media/image29.png"/><Relationship Id="rId4" Type="http://schemas.openxmlformats.org/officeDocument/2006/relationships/image" Target="../media/image28.jpg"/><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png"/><Relationship Id="rId11" Type="http://schemas.openxmlformats.org/officeDocument/2006/relationships/oleObject" Target="../embeddings/oleObject9.bin"/><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9541" y="20412"/>
            <a:ext cx="6299708" cy="5102733"/>
          </a:xfrm>
          <a:prstGeom prst="rect">
            <a:avLst/>
          </a:prstGeom>
          <a:blipFill>
            <a:blip r:embed="rId3" cstate="print"/>
            <a:stretch>
              <a:fillRect/>
            </a:stretch>
          </a:blipFill>
        </p:spPr>
        <p:txBody>
          <a:bodyPr wrap="square" lIns="0" tIns="0" rIns="0" bIns="0" rtlCol="0"/>
          <a:lstStyle/>
          <a:p>
            <a:endParaRPr dirty="0"/>
          </a:p>
        </p:txBody>
      </p:sp>
      <p:sp>
        <p:nvSpPr>
          <p:cNvPr id="3" name="object 3"/>
          <p:cNvSpPr/>
          <p:nvPr/>
        </p:nvSpPr>
        <p:spPr>
          <a:xfrm>
            <a:off x="4850003" y="1530477"/>
            <a:ext cx="4294505" cy="904624"/>
          </a:xfrm>
          <a:custGeom>
            <a:avLst/>
            <a:gdLst/>
            <a:ahLst/>
            <a:cxnLst/>
            <a:rect l="l" t="t" r="r" b="b"/>
            <a:pathLst>
              <a:path w="4294505" h="497205">
                <a:moveTo>
                  <a:pt x="4293997" y="0"/>
                </a:moveTo>
                <a:lnTo>
                  <a:pt x="248538" y="0"/>
                </a:lnTo>
                <a:lnTo>
                  <a:pt x="0" y="248412"/>
                </a:lnTo>
                <a:lnTo>
                  <a:pt x="248538" y="496950"/>
                </a:lnTo>
                <a:lnTo>
                  <a:pt x="4293997" y="496950"/>
                </a:lnTo>
                <a:lnTo>
                  <a:pt x="4293997" y="0"/>
                </a:lnTo>
                <a:close/>
              </a:path>
            </a:pathLst>
          </a:custGeom>
          <a:solidFill>
            <a:srgbClr val="B85708"/>
          </a:solidFill>
        </p:spPr>
        <p:txBody>
          <a:bodyPr wrap="square" lIns="0" tIns="0" rIns="0" bIns="0" rtlCol="0"/>
          <a:lstStyle/>
          <a:p>
            <a:endParaRPr/>
          </a:p>
        </p:txBody>
      </p:sp>
      <p:sp>
        <p:nvSpPr>
          <p:cNvPr id="4" name="object 4"/>
          <p:cNvSpPr txBox="1"/>
          <p:nvPr/>
        </p:nvSpPr>
        <p:spPr>
          <a:xfrm>
            <a:off x="5300345" y="1518539"/>
            <a:ext cx="1127760" cy="492443"/>
          </a:xfrm>
          <a:prstGeom prst="rect">
            <a:avLst/>
          </a:prstGeom>
        </p:spPr>
        <p:txBody>
          <a:bodyPr vert="horz" wrap="square" lIns="0" tIns="0" rIns="0" bIns="0" rtlCol="0">
            <a:spAutoFit/>
          </a:bodyPr>
          <a:lstStyle/>
          <a:p>
            <a:pPr marL="12700">
              <a:lnSpc>
                <a:spcPct val="100000"/>
              </a:lnSpc>
            </a:pPr>
            <a:r>
              <a:rPr lang="zh-CN" altLang="en-US" sz="3200" b="1" spc="-85" dirty="0">
                <a:solidFill>
                  <a:srgbClr val="FFFFFF"/>
                </a:solidFill>
                <a:latin typeface="微软雅黑" panose="020B0503020204020204" pitchFamily="34" charset="-122"/>
                <a:ea typeface="微软雅黑" panose="020B0503020204020204" pitchFamily="34" charset="-122"/>
                <a:cs typeface="微软雅黑"/>
              </a:rPr>
              <a:t>乳乐</a:t>
            </a:r>
            <a:endParaRPr sz="3200" dirty="0">
              <a:latin typeface="微软雅黑" panose="020B0503020204020204" pitchFamily="34" charset="-122"/>
              <a:ea typeface="微软雅黑" panose="020B0503020204020204" pitchFamily="34" charset="-122"/>
              <a:cs typeface="微软雅黑"/>
            </a:endParaRPr>
          </a:p>
        </p:txBody>
      </p:sp>
      <p:graphicFrame>
        <p:nvGraphicFramePr>
          <p:cNvPr id="8" name="对象 7">
            <a:extLst>
              <a:ext uri="{FF2B5EF4-FFF2-40B4-BE49-F238E27FC236}">
                <a16:creationId xmlns:a16="http://schemas.microsoft.com/office/drawing/2014/main" id="{1E4913B9-A062-4B58-B32E-12F8C0B8C862}"/>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028" name="CorelDRAW" r:id="rId4" imgW="2736000" imgH="1136036" progId="CorelDraw.Graphic.17">
                  <p:embed/>
                </p:oleObj>
              </mc:Choice>
              <mc:Fallback>
                <p:oleObj name="CorelDRAW" r:id="rId4"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5"/>
                      <a:stretch>
                        <a:fillRect/>
                      </a:stretch>
                    </p:blipFill>
                    <p:spPr>
                      <a:xfrm>
                        <a:off x="8305800" y="4819602"/>
                        <a:ext cx="778150" cy="323364"/>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5BEE53B-9273-48C1-B471-05682F56B7CC}"/>
              </a:ext>
            </a:extLst>
          </p:cNvPr>
          <p:cNvSpPr/>
          <p:nvPr/>
        </p:nvSpPr>
        <p:spPr>
          <a:xfrm>
            <a:off x="228600" y="4715145"/>
            <a:ext cx="4572000" cy="276999"/>
          </a:xfrm>
          <a:prstGeom prst="rect">
            <a:avLst/>
          </a:prstGeom>
        </p:spPr>
        <p:txBody>
          <a:bodyPr>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注：因平台所限，内容有删减和改动，完整版在大象创服</a:t>
            </a:r>
          </a:p>
        </p:txBody>
      </p:sp>
      <p:sp>
        <p:nvSpPr>
          <p:cNvPr id="5" name="文本框 4">
            <a:extLst>
              <a:ext uri="{FF2B5EF4-FFF2-40B4-BE49-F238E27FC236}">
                <a16:creationId xmlns:a16="http://schemas.microsoft.com/office/drawing/2014/main" id="{98BA5CEC-EBA8-4F99-860D-5B5A61D17D99}"/>
              </a:ext>
            </a:extLst>
          </p:cNvPr>
          <p:cNvSpPr txBox="1"/>
          <p:nvPr/>
        </p:nvSpPr>
        <p:spPr>
          <a:xfrm>
            <a:off x="5194811" y="2065769"/>
            <a:ext cx="133882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食品新零售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615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95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消费者分析</a:t>
            </a:r>
          </a:p>
        </p:txBody>
      </p:sp>
      <p:sp>
        <p:nvSpPr>
          <p:cNvPr id="5" name="object 5"/>
          <p:cNvSpPr txBox="1"/>
          <p:nvPr/>
        </p:nvSpPr>
        <p:spPr>
          <a:xfrm>
            <a:off x="2877566" y="4410392"/>
            <a:ext cx="5273675" cy="349250"/>
          </a:xfrm>
          <a:prstGeom prst="rect">
            <a:avLst/>
          </a:prstGeom>
        </p:spPr>
        <p:txBody>
          <a:bodyPr vert="horz" wrap="square" lIns="0" tIns="0" rIns="0" bIns="0" rtlCol="0">
            <a:spAutoFit/>
          </a:bodyPr>
          <a:lstStyle/>
          <a:p>
            <a:pPr marL="12700">
              <a:lnSpc>
                <a:spcPct val="100000"/>
              </a:lnSpc>
            </a:pPr>
            <a:r>
              <a:rPr sz="1000" spc="-5" dirty="0">
                <a:solidFill>
                  <a:srgbClr val="404040"/>
                </a:solidFill>
                <a:latin typeface="微软雅黑"/>
                <a:cs typeface="微软雅黑"/>
              </a:rPr>
              <a:t>目前人数最多是“价值”消费群，而到2020年，“主流”消费群届时将会占到中国城市人口的</a:t>
            </a:r>
            <a:endParaRPr sz="1000">
              <a:latin typeface="微软雅黑"/>
              <a:cs typeface="微软雅黑"/>
            </a:endParaRPr>
          </a:p>
          <a:p>
            <a:pPr marL="12700">
              <a:lnSpc>
                <a:spcPct val="100000"/>
              </a:lnSpc>
              <a:spcBef>
                <a:spcPts val="190"/>
              </a:spcBef>
            </a:pPr>
            <a:r>
              <a:rPr sz="1050" i="1" spc="-10" dirty="0">
                <a:solidFill>
                  <a:srgbClr val="FF0000"/>
                </a:solidFill>
                <a:latin typeface="微软雅黑"/>
                <a:cs typeface="微软雅黑"/>
              </a:rPr>
              <a:t>51%</a:t>
            </a:r>
            <a:r>
              <a:rPr sz="1000" spc="-10" dirty="0">
                <a:solidFill>
                  <a:srgbClr val="404040"/>
                </a:solidFill>
                <a:latin typeface="微软雅黑"/>
                <a:cs typeface="微软雅黑"/>
              </a:rPr>
              <a:t>，这个群里将拥有1.67亿户家庭（相当于近</a:t>
            </a:r>
            <a:r>
              <a:rPr sz="1050" i="1" spc="-10" dirty="0">
                <a:solidFill>
                  <a:srgbClr val="FF0000"/>
                </a:solidFill>
                <a:latin typeface="微软雅黑"/>
                <a:cs typeface="微软雅黑"/>
              </a:rPr>
              <a:t>4亿</a:t>
            </a:r>
            <a:r>
              <a:rPr sz="1000" spc="-10" dirty="0">
                <a:solidFill>
                  <a:srgbClr val="404040"/>
                </a:solidFill>
                <a:latin typeface="微软雅黑"/>
                <a:cs typeface="微软雅黑"/>
              </a:rPr>
              <a:t>人口），成为消费市场的中流砥柱。</a:t>
            </a:r>
            <a:endParaRPr sz="1000">
              <a:latin typeface="微软雅黑"/>
              <a:cs typeface="微软雅黑"/>
            </a:endParaRPr>
          </a:p>
        </p:txBody>
      </p:sp>
      <p:sp>
        <p:nvSpPr>
          <p:cNvPr id="6" name="object 6"/>
          <p:cNvSpPr/>
          <p:nvPr/>
        </p:nvSpPr>
        <p:spPr>
          <a:xfrm>
            <a:off x="2692400" y="881380"/>
            <a:ext cx="5631180" cy="380746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889504" y="1076439"/>
            <a:ext cx="5040122" cy="321894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19569" y="1080998"/>
            <a:ext cx="2390267" cy="3218942"/>
          </a:xfrm>
          <a:prstGeom prst="rect">
            <a:avLst/>
          </a:prstGeom>
          <a:blipFill>
            <a:blip r:embed="rId7" cstate="print"/>
            <a:stretch>
              <a:fillRect/>
            </a:stretch>
          </a:blipFill>
        </p:spPr>
        <p:txBody>
          <a:bodyPr wrap="square" lIns="0" tIns="0" rIns="0" bIns="0" rtlCol="0"/>
          <a:lstStyle/>
          <a:p>
            <a:endParaRPr/>
          </a:p>
        </p:txBody>
      </p:sp>
      <p:graphicFrame>
        <p:nvGraphicFramePr>
          <p:cNvPr id="9" name="对象 8">
            <a:extLst>
              <a:ext uri="{FF2B5EF4-FFF2-40B4-BE49-F238E27FC236}">
                <a16:creationId xmlns:a16="http://schemas.microsoft.com/office/drawing/2014/main" id="{2F38D98B-0E29-4C76-BCCD-951F2CD8CEA6}"/>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0244" name="CorelDRAW" r:id="rId8" imgW="2736000" imgH="1136036" progId="CorelDraw.Graphic.17">
                  <p:embed/>
                </p:oleObj>
              </mc:Choice>
              <mc:Fallback>
                <p:oleObj name="CorelDRAW" r:id="rId8"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9"/>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615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95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消费者分析</a:t>
            </a:r>
          </a:p>
        </p:txBody>
      </p:sp>
      <p:sp>
        <p:nvSpPr>
          <p:cNvPr id="5" name="object 5"/>
          <p:cNvSpPr/>
          <p:nvPr/>
        </p:nvSpPr>
        <p:spPr>
          <a:xfrm>
            <a:off x="2240279" y="2303779"/>
            <a:ext cx="3502660" cy="26543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436367" y="2499690"/>
            <a:ext cx="2912872" cy="206565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5217159" y="2303779"/>
            <a:ext cx="3637280" cy="2654300"/>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5414136" y="2499690"/>
            <a:ext cx="3046349" cy="206565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6470015" y="3291840"/>
            <a:ext cx="406400" cy="1296670"/>
          </a:xfrm>
          <a:custGeom>
            <a:avLst/>
            <a:gdLst/>
            <a:ahLst/>
            <a:cxnLst/>
            <a:rect l="l" t="t" r="r" b="b"/>
            <a:pathLst>
              <a:path w="406400" h="1296670">
                <a:moveTo>
                  <a:pt x="0" y="648068"/>
                </a:moveTo>
                <a:lnTo>
                  <a:pt x="1191" y="577461"/>
                </a:lnTo>
                <a:lnTo>
                  <a:pt x="4684" y="509055"/>
                </a:lnTo>
                <a:lnTo>
                  <a:pt x="10354" y="443245"/>
                </a:lnTo>
                <a:lnTo>
                  <a:pt x="18076" y="380427"/>
                </a:lnTo>
                <a:lnTo>
                  <a:pt x="27728" y="320995"/>
                </a:lnTo>
                <a:lnTo>
                  <a:pt x="39185" y="265346"/>
                </a:lnTo>
                <a:lnTo>
                  <a:pt x="52322" y="213876"/>
                </a:lnTo>
                <a:lnTo>
                  <a:pt x="67018" y="166979"/>
                </a:lnTo>
                <a:lnTo>
                  <a:pt x="83146" y="125052"/>
                </a:lnTo>
                <a:lnTo>
                  <a:pt x="100584" y="88490"/>
                </a:lnTo>
                <a:lnTo>
                  <a:pt x="138891" y="33043"/>
                </a:lnTo>
                <a:lnTo>
                  <a:pt x="180948" y="3803"/>
                </a:lnTo>
                <a:lnTo>
                  <a:pt x="203073" y="0"/>
                </a:lnTo>
                <a:lnTo>
                  <a:pt x="225221" y="3803"/>
                </a:lnTo>
                <a:lnTo>
                  <a:pt x="267316" y="33043"/>
                </a:lnTo>
                <a:lnTo>
                  <a:pt x="305651" y="88490"/>
                </a:lnTo>
                <a:lnTo>
                  <a:pt x="323099" y="125052"/>
                </a:lnTo>
                <a:lnTo>
                  <a:pt x="339235" y="166979"/>
                </a:lnTo>
                <a:lnTo>
                  <a:pt x="353937" y="213876"/>
                </a:lnTo>
                <a:lnTo>
                  <a:pt x="367079" y="265346"/>
                </a:lnTo>
                <a:lnTo>
                  <a:pt x="378539" y="320995"/>
                </a:lnTo>
                <a:lnTo>
                  <a:pt x="388193" y="380427"/>
                </a:lnTo>
                <a:lnTo>
                  <a:pt x="395917" y="443245"/>
                </a:lnTo>
                <a:lnTo>
                  <a:pt x="401588" y="509055"/>
                </a:lnTo>
                <a:lnTo>
                  <a:pt x="405081" y="577461"/>
                </a:lnTo>
                <a:lnTo>
                  <a:pt x="406273" y="648068"/>
                </a:lnTo>
                <a:lnTo>
                  <a:pt x="405081" y="718681"/>
                </a:lnTo>
                <a:lnTo>
                  <a:pt x="401588" y="787092"/>
                </a:lnTo>
                <a:lnTo>
                  <a:pt x="395917" y="852905"/>
                </a:lnTo>
                <a:lnTo>
                  <a:pt x="388193" y="915725"/>
                </a:lnTo>
                <a:lnTo>
                  <a:pt x="378539" y="975157"/>
                </a:lnTo>
                <a:lnTo>
                  <a:pt x="367079" y="1030806"/>
                </a:lnTo>
                <a:lnTo>
                  <a:pt x="353937" y="1082275"/>
                </a:lnTo>
                <a:lnTo>
                  <a:pt x="339235" y="1129170"/>
                </a:lnTo>
                <a:lnTo>
                  <a:pt x="323099" y="1171095"/>
                </a:lnTo>
                <a:lnTo>
                  <a:pt x="305651" y="1207654"/>
                </a:lnTo>
                <a:lnTo>
                  <a:pt x="267316" y="1263096"/>
                </a:lnTo>
                <a:lnTo>
                  <a:pt x="225221" y="1292333"/>
                </a:lnTo>
                <a:lnTo>
                  <a:pt x="203073" y="1296136"/>
                </a:lnTo>
                <a:lnTo>
                  <a:pt x="180948" y="1292333"/>
                </a:lnTo>
                <a:lnTo>
                  <a:pt x="138891" y="1263096"/>
                </a:lnTo>
                <a:lnTo>
                  <a:pt x="100584" y="1207654"/>
                </a:lnTo>
                <a:lnTo>
                  <a:pt x="83146" y="1171095"/>
                </a:lnTo>
                <a:lnTo>
                  <a:pt x="67018" y="1129170"/>
                </a:lnTo>
                <a:lnTo>
                  <a:pt x="52322" y="1082275"/>
                </a:lnTo>
                <a:lnTo>
                  <a:pt x="39185" y="1030806"/>
                </a:lnTo>
                <a:lnTo>
                  <a:pt x="27728" y="975157"/>
                </a:lnTo>
                <a:lnTo>
                  <a:pt x="18076" y="915725"/>
                </a:lnTo>
                <a:lnTo>
                  <a:pt x="10354" y="852905"/>
                </a:lnTo>
                <a:lnTo>
                  <a:pt x="4684" y="787092"/>
                </a:lnTo>
                <a:lnTo>
                  <a:pt x="1191" y="718681"/>
                </a:lnTo>
                <a:lnTo>
                  <a:pt x="0" y="648068"/>
                </a:lnTo>
                <a:close/>
              </a:path>
            </a:pathLst>
          </a:custGeom>
          <a:ln w="25400">
            <a:solidFill>
              <a:srgbClr val="FF0000"/>
            </a:solidFill>
            <a:prstDash val="dash"/>
          </a:ln>
        </p:spPr>
        <p:txBody>
          <a:bodyPr wrap="square" lIns="0" tIns="0" rIns="0" bIns="0" rtlCol="0"/>
          <a:lstStyle/>
          <a:p>
            <a:endParaRPr/>
          </a:p>
        </p:txBody>
      </p:sp>
      <p:sp>
        <p:nvSpPr>
          <p:cNvPr id="10" name="object 10"/>
          <p:cNvSpPr/>
          <p:nvPr/>
        </p:nvSpPr>
        <p:spPr>
          <a:xfrm>
            <a:off x="5462015" y="1122552"/>
            <a:ext cx="0" cy="1136650"/>
          </a:xfrm>
          <a:custGeom>
            <a:avLst/>
            <a:gdLst/>
            <a:ahLst/>
            <a:cxnLst/>
            <a:rect l="l" t="t" r="r" b="b"/>
            <a:pathLst>
              <a:path h="1136650">
                <a:moveTo>
                  <a:pt x="0" y="0"/>
                </a:moveTo>
                <a:lnTo>
                  <a:pt x="0" y="1136269"/>
                </a:lnTo>
              </a:path>
            </a:pathLst>
          </a:custGeom>
          <a:ln w="19050">
            <a:solidFill>
              <a:srgbClr val="92D050"/>
            </a:solidFill>
          </a:ln>
        </p:spPr>
        <p:txBody>
          <a:bodyPr wrap="square" lIns="0" tIns="0" rIns="0" bIns="0" rtlCol="0"/>
          <a:lstStyle/>
          <a:p>
            <a:endParaRPr/>
          </a:p>
        </p:txBody>
      </p:sp>
      <p:sp>
        <p:nvSpPr>
          <p:cNvPr id="11" name="object 11"/>
          <p:cNvSpPr txBox="1"/>
          <p:nvPr/>
        </p:nvSpPr>
        <p:spPr>
          <a:xfrm>
            <a:off x="4257040" y="602996"/>
            <a:ext cx="958215" cy="961390"/>
          </a:xfrm>
          <a:prstGeom prst="rect">
            <a:avLst/>
          </a:prstGeom>
        </p:spPr>
        <p:txBody>
          <a:bodyPr vert="horz" wrap="square" lIns="0" tIns="0" rIns="0" bIns="0" rtlCol="0">
            <a:spAutoFit/>
          </a:bodyPr>
          <a:lstStyle/>
          <a:p>
            <a:pPr marL="12700">
              <a:lnSpc>
                <a:spcPts val="4755"/>
              </a:lnSpc>
            </a:pPr>
            <a:r>
              <a:rPr sz="4000" dirty="0">
                <a:solidFill>
                  <a:srgbClr val="FFC000"/>
                </a:solidFill>
                <a:latin typeface="微软雅黑"/>
                <a:cs typeface="微软雅黑"/>
              </a:rPr>
              <a:t>1</a:t>
            </a:r>
            <a:endParaRPr sz="4000">
              <a:latin typeface="微软雅黑"/>
              <a:cs typeface="微软雅黑"/>
            </a:endParaRPr>
          </a:p>
          <a:p>
            <a:pPr marL="55880">
              <a:lnSpc>
                <a:spcPts val="1155"/>
              </a:lnSpc>
            </a:pPr>
            <a:r>
              <a:rPr sz="1000" dirty="0">
                <a:solidFill>
                  <a:srgbClr val="404040"/>
                </a:solidFill>
                <a:latin typeface="微软雅黑"/>
                <a:cs typeface="微软雅黑"/>
              </a:rPr>
              <a:t>依旧务实，尽管</a:t>
            </a:r>
            <a:endParaRPr sz="1000">
              <a:latin typeface="微软雅黑"/>
              <a:cs typeface="微软雅黑"/>
            </a:endParaRPr>
          </a:p>
          <a:p>
            <a:pPr marL="55880">
              <a:lnSpc>
                <a:spcPct val="100000"/>
              </a:lnSpc>
              <a:spcBef>
                <a:spcPts val="360"/>
              </a:spcBef>
            </a:pPr>
            <a:r>
              <a:rPr sz="1000" spc="-5" dirty="0">
                <a:solidFill>
                  <a:srgbClr val="404040"/>
                </a:solidFill>
                <a:latin typeface="微软雅黑"/>
                <a:cs typeface="微软雅黑"/>
              </a:rPr>
              <a:t>收入增加</a:t>
            </a:r>
            <a:endParaRPr sz="1000">
              <a:latin typeface="微软雅黑"/>
              <a:cs typeface="微软雅黑"/>
            </a:endParaRPr>
          </a:p>
        </p:txBody>
      </p:sp>
      <p:sp>
        <p:nvSpPr>
          <p:cNvPr id="12" name="object 12"/>
          <p:cNvSpPr/>
          <p:nvPr/>
        </p:nvSpPr>
        <p:spPr>
          <a:xfrm>
            <a:off x="6797040" y="1122552"/>
            <a:ext cx="0" cy="1136650"/>
          </a:xfrm>
          <a:custGeom>
            <a:avLst/>
            <a:gdLst/>
            <a:ahLst/>
            <a:cxnLst/>
            <a:rect l="l" t="t" r="r" b="b"/>
            <a:pathLst>
              <a:path h="1136650">
                <a:moveTo>
                  <a:pt x="0" y="0"/>
                </a:moveTo>
                <a:lnTo>
                  <a:pt x="0" y="1136269"/>
                </a:lnTo>
              </a:path>
            </a:pathLst>
          </a:custGeom>
          <a:ln w="19050">
            <a:solidFill>
              <a:srgbClr val="00AFEF"/>
            </a:solidFill>
          </a:ln>
        </p:spPr>
        <p:txBody>
          <a:bodyPr wrap="square" lIns="0" tIns="0" rIns="0" bIns="0" rtlCol="0"/>
          <a:lstStyle/>
          <a:p>
            <a:endParaRPr/>
          </a:p>
        </p:txBody>
      </p:sp>
      <p:sp>
        <p:nvSpPr>
          <p:cNvPr id="13" name="object 13"/>
          <p:cNvSpPr txBox="1"/>
          <p:nvPr/>
        </p:nvSpPr>
        <p:spPr>
          <a:xfrm>
            <a:off x="5597778" y="602996"/>
            <a:ext cx="1108075" cy="1159510"/>
          </a:xfrm>
          <a:prstGeom prst="rect">
            <a:avLst/>
          </a:prstGeom>
        </p:spPr>
        <p:txBody>
          <a:bodyPr vert="horz" wrap="square" lIns="0" tIns="0" rIns="0" bIns="0" rtlCol="0">
            <a:spAutoFit/>
          </a:bodyPr>
          <a:lstStyle/>
          <a:p>
            <a:pPr marL="12700">
              <a:lnSpc>
                <a:spcPts val="4755"/>
              </a:lnSpc>
            </a:pPr>
            <a:r>
              <a:rPr sz="4000" dirty="0">
                <a:solidFill>
                  <a:srgbClr val="92D050"/>
                </a:solidFill>
                <a:latin typeface="微软雅黑"/>
                <a:cs typeface="微软雅黑"/>
              </a:rPr>
              <a:t>2</a:t>
            </a:r>
            <a:endParaRPr sz="4000">
              <a:latin typeface="微软雅黑"/>
              <a:cs typeface="微软雅黑"/>
            </a:endParaRPr>
          </a:p>
          <a:p>
            <a:pPr marL="79375">
              <a:lnSpc>
                <a:spcPts val="1155"/>
              </a:lnSpc>
            </a:pPr>
            <a:r>
              <a:rPr sz="1000" dirty="0">
                <a:solidFill>
                  <a:srgbClr val="404040"/>
                </a:solidFill>
                <a:latin typeface="微软雅黑"/>
                <a:cs typeface="微软雅黑"/>
              </a:rPr>
              <a:t>更加重视对“个</a:t>
            </a:r>
            <a:endParaRPr sz="1000">
              <a:latin typeface="微软雅黑"/>
              <a:cs typeface="微软雅黑"/>
            </a:endParaRPr>
          </a:p>
          <a:p>
            <a:pPr marL="79375">
              <a:lnSpc>
                <a:spcPct val="100000"/>
              </a:lnSpc>
              <a:spcBef>
                <a:spcPts val="360"/>
              </a:spcBef>
            </a:pPr>
            <a:r>
              <a:rPr sz="1000" spc="-5" dirty="0">
                <a:solidFill>
                  <a:srgbClr val="404040"/>
                </a:solidFill>
                <a:latin typeface="微软雅黑"/>
                <a:cs typeface="微软雅黑"/>
              </a:rPr>
              <a:t>性”的情感诉求，</a:t>
            </a:r>
            <a:endParaRPr sz="1000">
              <a:latin typeface="微软雅黑"/>
              <a:cs typeface="微软雅黑"/>
            </a:endParaRPr>
          </a:p>
          <a:p>
            <a:pPr marL="79375">
              <a:lnSpc>
                <a:spcPct val="100000"/>
              </a:lnSpc>
              <a:spcBef>
                <a:spcPts val="359"/>
              </a:spcBef>
            </a:pPr>
            <a:r>
              <a:rPr sz="1000" dirty="0">
                <a:solidFill>
                  <a:srgbClr val="404040"/>
                </a:solidFill>
                <a:latin typeface="微软雅黑"/>
                <a:cs typeface="微软雅黑"/>
              </a:rPr>
              <a:t>品牌忠诚度提高</a:t>
            </a:r>
            <a:endParaRPr sz="1000">
              <a:latin typeface="微软雅黑"/>
              <a:cs typeface="微软雅黑"/>
            </a:endParaRPr>
          </a:p>
        </p:txBody>
      </p:sp>
      <p:sp>
        <p:nvSpPr>
          <p:cNvPr id="14" name="object 14"/>
          <p:cNvSpPr txBox="1"/>
          <p:nvPr/>
        </p:nvSpPr>
        <p:spPr>
          <a:xfrm>
            <a:off x="6938009" y="602996"/>
            <a:ext cx="1041400" cy="1556385"/>
          </a:xfrm>
          <a:prstGeom prst="rect">
            <a:avLst/>
          </a:prstGeom>
        </p:spPr>
        <p:txBody>
          <a:bodyPr vert="horz" wrap="square" lIns="0" tIns="0" rIns="0" bIns="0" rtlCol="0">
            <a:spAutoFit/>
          </a:bodyPr>
          <a:lstStyle/>
          <a:p>
            <a:pPr marL="12700" algn="just">
              <a:lnSpc>
                <a:spcPts val="4755"/>
              </a:lnSpc>
            </a:pPr>
            <a:r>
              <a:rPr sz="4000" dirty="0">
                <a:solidFill>
                  <a:srgbClr val="00AFEF"/>
                </a:solidFill>
                <a:latin typeface="微软雅黑"/>
                <a:cs typeface="微软雅黑"/>
              </a:rPr>
              <a:t>3</a:t>
            </a:r>
            <a:endParaRPr sz="4000">
              <a:latin typeface="微软雅黑"/>
              <a:cs typeface="微软雅黑"/>
            </a:endParaRPr>
          </a:p>
          <a:p>
            <a:pPr marL="12700" algn="just">
              <a:lnSpc>
                <a:spcPts val="1155"/>
              </a:lnSpc>
            </a:pPr>
            <a:r>
              <a:rPr sz="1000" dirty="0">
                <a:solidFill>
                  <a:srgbClr val="404040"/>
                </a:solidFill>
                <a:latin typeface="微软雅黑"/>
                <a:cs typeface="微软雅黑"/>
              </a:rPr>
              <a:t>改变了购物方式，</a:t>
            </a:r>
            <a:endParaRPr sz="1000">
              <a:latin typeface="微软雅黑"/>
              <a:cs typeface="微软雅黑"/>
            </a:endParaRPr>
          </a:p>
          <a:p>
            <a:pPr marL="12700" marR="132715" algn="just">
              <a:lnSpc>
                <a:spcPct val="130100"/>
              </a:lnSpc>
            </a:pPr>
            <a:r>
              <a:rPr sz="1000" spc="-5" dirty="0">
                <a:solidFill>
                  <a:srgbClr val="404040"/>
                </a:solidFill>
                <a:latin typeface="微软雅黑"/>
                <a:cs typeface="微软雅黑"/>
              </a:rPr>
              <a:t>缩短了在实体店  </a:t>
            </a:r>
            <a:r>
              <a:rPr sz="1000" dirty="0">
                <a:solidFill>
                  <a:srgbClr val="404040"/>
                </a:solidFill>
                <a:latin typeface="微软雅黑"/>
                <a:cs typeface="微软雅黑"/>
              </a:rPr>
              <a:t>的购物时间并接  受新兴的线上购  </a:t>
            </a:r>
            <a:r>
              <a:rPr sz="1000" spc="-5" dirty="0">
                <a:solidFill>
                  <a:srgbClr val="404040"/>
                </a:solidFill>
                <a:latin typeface="微软雅黑"/>
                <a:cs typeface="微软雅黑"/>
              </a:rPr>
              <a:t>物渠道</a:t>
            </a:r>
            <a:endParaRPr sz="1000">
              <a:latin typeface="微软雅黑"/>
              <a:cs typeface="微软雅黑"/>
            </a:endParaRPr>
          </a:p>
        </p:txBody>
      </p:sp>
      <p:sp>
        <p:nvSpPr>
          <p:cNvPr id="15" name="object 15"/>
          <p:cNvSpPr/>
          <p:nvPr/>
        </p:nvSpPr>
        <p:spPr>
          <a:xfrm>
            <a:off x="3985640" y="1122540"/>
            <a:ext cx="180975" cy="1136650"/>
          </a:xfrm>
          <a:custGeom>
            <a:avLst/>
            <a:gdLst/>
            <a:ahLst/>
            <a:cxnLst/>
            <a:rect l="l" t="t" r="r" b="b"/>
            <a:pathLst>
              <a:path w="180975" h="1136650">
                <a:moveTo>
                  <a:pt x="0" y="1136281"/>
                </a:moveTo>
                <a:lnTo>
                  <a:pt x="180975" y="1136281"/>
                </a:lnTo>
                <a:lnTo>
                  <a:pt x="180975" y="0"/>
                </a:lnTo>
                <a:lnTo>
                  <a:pt x="0" y="0"/>
                </a:lnTo>
                <a:lnTo>
                  <a:pt x="0" y="1136281"/>
                </a:lnTo>
                <a:close/>
              </a:path>
            </a:pathLst>
          </a:custGeom>
          <a:solidFill>
            <a:srgbClr val="FF4937"/>
          </a:solidFill>
        </p:spPr>
        <p:txBody>
          <a:bodyPr wrap="square" lIns="0" tIns="0" rIns="0" bIns="0" rtlCol="0"/>
          <a:lstStyle/>
          <a:p>
            <a:endParaRPr/>
          </a:p>
        </p:txBody>
      </p:sp>
      <p:sp>
        <p:nvSpPr>
          <p:cNvPr id="16" name="object 16"/>
          <p:cNvSpPr txBox="1"/>
          <p:nvPr/>
        </p:nvSpPr>
        <p:spPr>
          <a:xfrm>
            <a:off x="2991866" y="1076497"/>
            <a:ext cx="914400" cy="843280"/>
          </a:xfrm>
          <a:prstGeom prst="rect">
            <a:avLst/>
          </a:prstGeom>
        </p:spPr>
        <p:txBody>
          <a:bodyPr vert="horz" wrap="square" lIns="0" tIns="0" rIns="0" bIns="0" rtlCol="0">
            <a:spAutoFit/>
          </a:bodyPr>
          <a:lstStyle/>
          <a:p>
            <a:pPr marL="12700" marR="5080">
              <a:lnSpc>
                <a:spcPct val="129800"/>
              </a:lnSpc>
            </a:pPr>
            <a:r>
              <a:rPr sz="1400" spc="-5" dirty="0">
                <a:solidFill>
                  <a:srgbClr val="404040"/>
                </a:solidFill>
                <a:latin typeface="微软雅黑"/>
                <a:cs typeface="微软雅黑"/>
              </a:rPr>
              <a:t>未来10年  </a:t>
            </a:r>
            <a:r>
              <a:rPr sz="1400" dirty="0">
                <a:solidFill>
                  <a:srgbClr val="404040"/>
                </a:solidFill>
                <a:latin typeface="微软雅黑"/>
                <a:cs typeface="微软雅黑"/>
              </a:rPr>
              <a:t>主流消费者  的特点：</a:t>
            </a:r>
            <a:endParaRPr sz="1400">
              <a:latin typeface="微软雅黑"/>
              <a:cs typeface="微软雅黑"/>
            </a:endParaRPr>
          </a:p>
        </p:txBody>
      </p:sp>
      <p:sp>
        <p:nvSpPr>
          <p:cNvPr id="17" name="object 17"/>
          <p:cNvSpPr/>
          <p:nvPr/>
        </p:nvSpPr>
        <p:spPr>
          <a:xfrm>
            <a:off x="536092" y="770127"/>
            <a:ext cx="1861693" cy="2090293"/>
          </a:xfrm>
          <a:prstGeom prst="rect">
            <a:avLst/>
          </a:prstGeom>
          <a:blipFill>
            <a:blip r:embed="rId9" cstate="print"/>
            <a:stretch>
              <a:fillRect/>
            </a:stretch>
          </a:blipFill>
        </p:spPr>
        <p:txBody>
          <a:bodyPr wrap="square" lIns="0" tIns="0" rIns="0" bIns="0" rtlCol="0"/>
          <a:lstStyle/>
          <a:p>
            <a:endParaRPr/>
          </a:p>
        </p:txBody>
      </p:sp>
      <p:graphicFrame>
        <p:nvGraphicFramePr>
          <p:cNvPr id="18" name="对象 17">
            <a:extLst>
              <a:ext uri="{FF2B5EF4-FFF2-40B4-BE49-F238E27FC236}">
                <a16:creationId xmlns:a16="http://schemas.microsoft.com/office/drawing/2014/main" id="{60EF68E7-E67C-4D16-AA48-51A0717A77B8}"/>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1268" name="CorelDRAW" r:id="rId10" imgW="2736000" imgH="1136036" progId="CorelDraw.Graphic.17">
                  <p:embed/>
                </p:oleObj>
              </mc:Choice>
              <mc:Fallback>
                <p:oleObj name="CorelDRAW" r:id="rId10"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11"/>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竞争分析</a:t>
            </a:r>
          </a:p>
        </p:txBody>
      </p:sp>
      <p:sp>
        <p:nvSpPr>
          <p:cNvPr id="5" name="object 5"/>
          <p:cNvSpPr/>
          <p:nvPr/>
        </p:nvSpPr>
        <p:spPr>
          <a:xfrm>
            <a:off x="3203829" y="1347597"/>
            <a:ext cx="2664460" cy="1503045"/>
          </a:xfrm>
          <a:custGeom>
            <a:avLst/>
            <a:gdLst/>
            <a:ahLst/>
            <a:cxnLst/>
            <a:rect l="l" t="t" r="r" b="b"/>
            <a:pathLst>
              <a:path w="2664460" h="1503045">
                <a:moveTo>
                  <a:pt x="0" y="250443"/>
                </a:moveTo>
                <a:lnTo>
                  <a:pt x="4035" y="205429"/>
                </a:lnTo>
                <a:lnTo>
                  <a:pt x="15669" y="163061"/>
                </a:lnTo>
                <a:lnTo>
                  <a:pt x="34195" y="124046"/>
                </a:lnTo>
                <a:lnTo>
                  <a:pt x="58905" y="89091"/>
                </a:lnTo>
                <a:lnTo>
                  <a:pt x="89091" y="58905"/>
                </a:lnTo>
                <a:lnTo>
                  <a:pt x="124046" y="34195"/>
                </a:lnTo>
                <a:lnTo>
                  <a:pt x="163061" y="15669"/>
                </a:lnTo>
                <a:lnTo>
                  <a:pt x="205429" y="4035"/>
                </a:lnTo>
                <a:lnTo>
                  <a:pt x="250444" y="0"/>
                </a:lnTo>
                <a:lnTo>
                  <a:pt x="2413888" y="0"/>
                </a:lnTo>
                <a:lnTo>
                  <a:pt x="2458903" y="4035"/>
                </a:lnTo>
                <a:lnTo>
                  <a:pt x="2501271" y="15669"/>
                </a:lnTo>
                <a:lnTo>
                  <a:pt x="2540286" y="34195"/>
                </a:lnTo>
                <a:lnTo>
                  <a:pt x="2575241" y="58905"/>
                </a:lnTo>
                <a:lnTo>
                  <a:pt x="2605427" y="89091"/>
                </a:lnTo>
                <a:lnTo>
                  <a:pt x="2630137" y="124046"/>
                </a:lnTo>
                <a:lnTo>
                  <a:pt x="2648663" y="163061"/>
                </a:lnTo>
                <a:lnTo>
                  <a:pt x="2660297" y="205429"/>
                </a:lnTo>
                <a:lnTo>
                  <a:pt x="2664333" y="250443"/>
                </a:lnTo>
                <a:lnTo>
                  <a:pt x="2664333" y="1252346"/>
                </a:lnTo>
                <a:lnTo>
                  <a:pt x="2660297" y="1297361"/>
                </a:lnTo>
                <a:lnTo>
                  <a:pt x="2648663" y="1339729"/>
                </a:lnTo>
                <a:lnTo>
                  <a:pt x="2630137" y="1378744"/>
                </a:lnTo>
                <a:lnTo>
                  <a:pt x="2605427" y="1413699"/>
                </a:lnTo>
                <a:lnTo>
                  <a:pt x="2575241" y="1443885"/>
                </a:lnTo>
                <a:lnTo>
                  <a:pt x="2540286" y="1468595"/>
                </a:lnTo>
                <a:lnTo>
                  <a:pt x="2501271" y="1487121"/>
                </a:lnTo>
                <a:lnTo>
                  <a:pt x="2458903" y="1498755"/>
                </a:lnTo>
                <a:lnTo>
                  <a:pt x="2413888" y="1502790"/>
                </a:lnTo>
                <a:lnTo>
                  <a:pt x="250444" y="1502790"/>
                </a:lnTo>
                <a:lnTo>
                  <a:pt x="205429" y="1498755"/>
                </a:lnTo>
                <a:lnTo>
                  <a:pt x="163061" y="1487121"/>
                </a:lnTo>
                <a:lnTo>
                  <a:pt x="124046" y="1468595"/>
                </a:lnTo>
                <a:lnTo>
                  <a:pt x="89091" y="1443885"/>
                </a:lnTo>
                <a:lnTo>
                  <a:pt x="58905" y="1413699"/>
                </a:lnTo>
                <a:lnTo>
                  <a:pt x="34195" y="1378744"/>
                </a:lnTo>
                <a:lnTo>
                  <a:pt x="15669" y="1339729"/>
                </a:lnTo>
                <a:lnTo>
                  <a:pt x="4035" y="1297361"/>
                </a:lnTo>
                <a:lnTo>
                  <a:pt x="0" y="1252346"/>
                </a:lnTo>
                <a:lnTo>
                  <a:pt x="0" y="250443"/>
                </a:lnTo>
                <a:close/>
              </a:path>
            </a:pathLst>
          </a:custGeom>
          <a:ln w="25400">
            <a:solidFill>
              <a:srgbClr val="CCFF33"/>
            </a:solidFill>
            <a:prstDash val="dash"/>
          </a:ln>
        </p:spPr>
        <p:txBody>
          <a:bodyPr wrap="square" lIns="0" tIns="0" rIns="0" bIns="0" rtlCol="0"/>
          <a:lstStyle/>
          <a:p>
            <a:endParaRPr/>
          </a:p>
        </p:txBody>
      </p:sp>
      <p:sp>
        <p:nvSpPr>
          <p:cNvPr id="6" name="object 6"/>
          <p:cNvSpPr txBox="1"/>
          <p:nvPr/>
        </p:nvSpPr>
        <p:spPr>
          <a:xfrm>
            <a:off x="3356990" y="1569084"/>
            <a:ext cx="2220595" cy="1052830"/>
          </a:xfrm>
          <a:prstGeom prst="rect">
            <a:avLst/>
          </a:prstGeom>
        </p:spPr>
        <p:txBody>
          <a:bodyPr vert="horz" wrap="square" lIns="0" tIns="0" rIns="0" bIns="0" rtlCol="0">
            <a:spAutoFit/>
          </a:bodyPr>
          <a:lstStyle/>
          <a:p>
            <a:pPr marL="855980">
              <a:lnSpc>
                <a:spcPct val="100000"/>
              </a:lnSpc>
            </a:pPr>
            <a:r>
              <a:rPr sz="2000" b="0" spc="20" dirty="0">
                <a:solidFill>
                  <a:srgbClr val="404040"/>
                </a:solidFill>
                <a:latin typeface="微软雅黑 Light"/>
                <a:cs typeface="微软雅黑 Light"/>
              </a:rPr>
              <a:t>↑便宜</a:t>
            </a:r>
            <a:endParaRPr sz="2000">
              <a:latin typeface="微软雅黑 Light"/>
              <a:cs typeface="微软雅黑 Light"/>
            </a:endParaRPr>
          </a:p>
          <a:p>
            <a:pPr marL="12700" marR="5080">
              <a:lnSpc>
                <a:spcPct val="100000"/>
              </a:lnSpc>
              <a:spcBef>
                <a:spcPts val="40"/>
              </a:spcBef>
            </a:pPr>
            <a:r>
              <a:rPr sz="1200" b="0" dirty="0">
                <a:solidFill>
                  <a:srgbClr val="404040"/>
                </a:solidFill>
                <a:latin typeface="微软雅黑 Light"/>
                <a:cs typeface="微软雅黑 Light"/>
              </a:rPr>
              <a:t>优势：经销渠道广泛</a:t>
            </a:r>
            <a:r>
              <a:rPr sz="1200" b="0" spc="5" dirty="0">
                <a:solidFill>
                  <a:srgbClr val="404040"/>
                </a:solidFill>
                <a:latin typeface="微软雅黑 Light"/>
                <a:cs typeface="微软雅黑 Light"/>
              </a:rPr>
              <a:t>/</a:t>
            </a:r>
            <a:r>
              <a:rPr sz="1200" b="0" dirty="0">
                <a:solidFill>
                  <a:srgbClr val="404040"/>
                </a:solidFill>
                <a:latin typeface="微软雅黑 Light"/>
                <a:cs typeface="微软雅黑 Light"/>
              </a:rPr>
              <a:t>量产压低成  本/老品牌具备知名度  劣势：无法直接触达客户</a:t>
            </a:r>
            <a:r>
              <a:rPr sz="1200" b="0" spc="5" dirty="0">
                <a:solidFill>
                  <a:srgbClr val="404040"/>
                </a:solidFill>
                <a:latin typeface="微软雅黑 Light"/>
                <a:cs typeface="微软雅黑 Light"/>
              </a:rPr>
              <a:t>/</a:t>
            </a:r>
            <a:r>
              <a:rPr sz="1200" b="0" dirty="0">
                <a:solidFill>
                  <a:srgbClr val="404040"/>
                </a:solidFill>
                <a:latin typeface="微软雅黑 Light"/>
                <a:cs typeface="微软雅黑 Light"/>
              </a:rPr>
              <a:t>产品单  一/同业竞争激烈/价格较难提升</a:t>
            </a:r>
            <a:endParaRPr sz="1200">
              <a:latin typeface="微软雅黑 Light"/>
              <a:cs typeface="微软雅黑 Light"/>
            </a:endParaRPr>
          </a:p>
        </p:txBody>
      </p:sp>
      <p:sp>
        <p:nvSpPr>
          <p:cNvPr id="7" name="object 7"/>
          <p:cNvSpPr/>
          <p:nvPr/>
        </p:nvSpPr>
        <p:spPr>
          <a:xfrm>
            <a:off x="3203829" y="2931795"/>
            <a:ext cx="2664460" cy="1152525"/>
          </a:xfrm>
          <a:custGeom>
            <a:avLst/>
            <a:gdLst/>
            <a:ahLst/>
            <a:cxnLst/>
            <a:rect l="l" t="t" r="r" b="b"/>
            <a:pathLst>
              <a:path w="2664460" h="1152525">
                <a:moveTo>
                  <a:pt x="0" y="192024"/>
                </a:moveTo>
                <a:lnTo>
                  <a:pt x="5071" y="147996"/>
                </a:lnTo>
                <a:lnTo>
                  <a:pt x="19518" y="107579"/>
                </a:lnTo>
                <a:lnTo>
                  <a:pt x="42187" y="71925"/>
                </a:lnTo>
                <a:lnTo>
                  <a:pt x="71925" y="42187"/>
                </a:lnTo>
                <a:lnTo>
                  <a:pt x="107579" y="19518"/>
                </a:lnTo>
                <a:lnTo>
                  <a:pt x="147996" y="5071"/>
                </a:lnTo>
                <a:lnTo>
                  <a:pt x="192023" y="0"/>
                </a:lnTo>
                <a:lnTo>
                  <a:pt x="2472309" y="0"/>
                </a:lnTo>
                <a:lnTo>
                  <a:pt x="2516336" y="5071"/>
                </a:lnTo>
                <a:lnTo>
                  <a:pt x="2556753" y="19518"/>
                </a:lnTo>
                <a:lnTo>
                  <a:pt x="2592407" y="42187"/>
                </a:lnTo>
                <a:lnTo>
                  <a:pt x="2622145" y="71925"/>
                </a:lnTo>
                <a:lnTo>
                  <a:pt x="2644814" y="107579"/>
                </a:lnTo>
                <a:lnTo>
                  <a:pt x="2659261" y="147996"/>
                </a:lnTo>
                <a:lnTo>
                  <a:pt x="2664333" y="192024"/>
                </a:lnTo>
                <a:lnTo>
                  <a:pt x="2664333" y="960094"/>
                </a:lnTo>
                <a:lnTo>
                  <a:pt x="2659261" y="1004125"/>
                </a:lnTo>
                <a:lnTo>
                  <a:pt x="2644814" y="1044544"/>
                </a:lnTo>
                <a:lnTo>
                  <a:pt x="2622145" y="1080198"/>
                </a:lnTo>
                <a:lnTo>
                  <a:pt x="2592407" y="1109934"/>
                </a:lnTo>
                <a:lnTo>
                  <a:pt x="2556753" y="1132602"/>
                </a:lnTo>
                <a:lnTo>
                  <a:pt x="2516336" y="1147047"/>
                </a:lnTo>
                <a:lnTo>
                  <a:pt x="2472309" y="1152118"/>
                </a:lnTo>
                <a:lnTo>
                  <a:pt x="192023" y="1152118"/>
                </a:lnTo>
                <a:lnTo>
                  <a:pt x="147996" y="1147047"/>
                </a:lnTo>
                <a:lnTo>
                  <a:pt x="107579" y="1132602"/>
                </a:lnTo>
                <a:lnTo>
                  <a:pt x="71925" y="1109934"/>
                </a:lnTo>
                <a:lnTo>
                  <a:pt x="42187" y="1080198"/>
                </a:lnTo>
                <a:lnTo>
                  <a:pt x="19518" y="1044544"/>
                </a:lnTo>
                <a:lnTo>
                  <a:pt x="5071" y="1004125"/>
                </a:lnTo>
                <a:lnTo>
                  <a:pt x="0" y="960094"/>
                </a:lnTo>
                <a:lnTo>
                  <a:pt x="0" y="192024"/>
                </a:lnTo>
                <a:close/>
              </a:path>
            </a:pathLst>
          </a:custGeom>
          <a:ln w="25400">
            <a:solidFill>
              <a:srgbClr val="CCFF33"/>
            </a:solidFill>
            <a:prstDash val="dash"/>
          </a:ln>
        </p:spPr>
        <p:txBody>
          <a:bodyPr wrap="square" lIns="0" tIns="0" rIns="0" bIns="0" rtlCol="0"/>
          <a:lstStyle/>
          <a:p>
            <a:endParaRPr/>
          </a:p>
        </p:txBody>
      </p:sp>
      <p:sp>
        <p:nvSpPr>
          <p:cNvPr id="8" name="object 8"/>
          <p:cNvSpPr txBox="1"/>
          <p:nvPr/>
        </p:nvSpPr>
        <p:spPr>
          <a:xfrm>
            <a:off x="3350259" y="2978785"/>
            <a:ext cx="2372995" cy="1052830"/>
          </a:xfrm>
          <a:prstGeom prst="rect">
            <a:avLst/>
          </a:prstGeom>
        </p:spPr>
        <p:txBody>
          <a:bodyPr vert="horz" wrap="square" lIns="0" tIns="0" rIns="0" bIns="0" rtlCol="0">
            <a:spAutoFit/>
          </a:bodyPr>
          <a:lstStyle/>
          <a:p>
            <a:pPr algn="ctr">
              <a:lnSpc>
                <a:spcPct val="100000"/>
              </a:lnSpc>
            </a:pPr>
            <a:r>
              <a:rPr sz="2000" b="0" spc="15" dirty="0">
                <a:solidFill>
                  <a:srgbClr val="404040"/>
                </a:solidFill>
                <a:latin typeface="微软雅黑 Light"/>
                <a:cs typeface="微软雅黑 Light"/>
              </a:rPr>
              <a:t>↓贵的</a:t>
            </a:r>
            <a:endParaRPr sz="2000">
              <a:latin typeface="微软雅黑 Light"/>
              <a:cs typeface="微软雅黑 Light"/>
            </a:endParaRPr>
          </a:p>
          <a:p>
            <a:pPr marL="12700" marR="5080" algn="ctr">
              <a:lnSpc>
                <a:spcPct val="100000"/>
              </a:lnSpc>
              <a:spcBef>
                <a:spcPts val="40"/>
              </a:spcBef>
            </a:pPr>
            <a:r>
              <a:rPr sz="1200" b="0" dirty="0">
                <a:solidFill>
                  <a:srgbClr val="404040"/>
                </a:solidFill>
                <a:latin typeface="微软雅黑 Light"/>
                <a:cs typeface="微软雅黑 Light"/>
              </a:rPr>
              <a:t>优势：客单价高弥补物流成本</a:t>
            </a:r>
            <a:r>
              <a:rPr sz="1200" b="0" spc="5" dirty="0">
                <a:solidFill>
                  <a:srgbClr val="404040"/>
                </a:solidFill>
                <a:latin typeface="微软雅黑 Light"/>
                <a:cs typeface="微软雅黑 Light"/>
              </a:rPr>
              <a:t>/</a:t>
            </a:r>
            <a:r>
              <a:rPr sz="1200" b="0" dirty="0">
                <a:solidFill>
                  <a:srgbClr val="404040"/>
                </a:solidFill>
                <a:latin typeface="微软雅黑 Light"/>
                <a:cs typeface="微软雅黑 Light"/>
              </a:rPr>
              <a:t>品牌  故事包装/高品质保证  </a:t>
            </a:r>
            <a:r>
              <a:rPr sz="1200" b="0" spc="-5" dirty="0">
                <a:solidFill>
                  <a:srgbClr val="404040"/>
                </a:solidFill>
                <a:latin typeface="微软雅黑 Light"/>
                <a:cs typeface="微软雅黑 Light"/>
              </a:rPr>
              <a:t>劣势：缺乏线下充足销售网</a:t>
            </a:r>
            <a:r>
              <a:rPr sz="1200" b="0" dirty="0">
                <a:solidFill>
                  <a:srgbClr val="404040"/>
                </a:solidFill>
                <a:latin typeface="微软雅黑 Light"/>
                <a:cs typeface="微软雅黑 Light"/>
              </a:rPr>
              <a:t>络/</a:t>
            </a:r>
            <a:r>
              <a:rPr sz="1200" b="0" spc="-5" dirty="0">
                <a:solidFill>
                  <a:srgbClr val="404040"/>
                </a:solidFill>
                <a:latin typeface="微软雅黑 Light"/>
                <a:cs typeface="微软雅黑 Light"/>
              </a:rPr>
              <a:t>产品  </a:t>
            </a:r>
            <a:r>
              <a:rPr sz="1200" b="0" dirty="0">
                <a:solidFill>
                  <a:srgbClr val="404040"/>
                </a:solidFill>
                <a:latin typeface="微软雅黑 Light"/>
                <a:cs typeface="微软雅黑 Light"/>
              </a:rPr>
              <a:t>线单一/购买需求相对局限</a:t>
            </a:r>
            <a:endParaRPr sz="1200">
              <a:latin typeface="微软雅黑 Light"/>
              <a:cs typeface="微软雅黑 Light"/>
            </a:endParaRPr>
          </a:p>
        </p:txBody>
      </p:sp>
      <p:sp>
        <p:nvSpPr>
          <p:cNvPr id="9" name="object 9"/>
          <p:cNvSpPr/>
          <p:nvPr/>
        </p:nvSpPr>
        <p:spPr>
          <a:xfrm>
            <a:off x="1259636" y="1275588"/>
            <a:ext cx="1800225" cy="2736850"/>
          </a:xfrm>
          <a:custGeom>
            <a:avLst/>
            <a:gdLst/>
            <a:ahLst/>
            <a:cxnLst/>
            <a:rect l="l" t="t" r="r" b="b"/>
            <a:pathLst>
              <a:path w="1800225" h="2736850">
                <a:moveTo>
                  <a:pt x="0" y="300100"/>
                </a:moveTo>
                <a:lnTo>
                  <a:pt x="3926" y="251424"/>
                </a:lnTo>
                <a:lnTo>
                  <a:pt x="15294" y="205248"/>
                </a:lnTo>
                <a:lnTo>
                  <a:pt x="33486" y="162190"/>
                </a:lnTo>
                <a:lnTo>
                  <a:pt x="57885" y="122867"/>
                </a:lnTo>
                <a:lnTo>
                  <a:pt x="87874" y="87899"/>
                </a:lnTo>
                <a:lnTo>
                  <a:pt x="122835" y="57903"/>
                </a:lnTo>
                <a:lnTo>
                  <a:pt x="162150" y="33497"/>
                </a:lnTo>
                <a:lnTo>
                  <a:pt x="205202" y="15299"/>
                </a:lnTo>
                <a:lnTo>
                  <a:pt x="251375" y="3927"/>
                </a:lnTo>
                <a:lnTo>
                  <a:pt x="300050" y="0"/>
                </a:lnTo>
                <a:lnTo>
                  <a:pt x="1500200" y="0"/>
                </a:lnTo>
                <a:lnTo>
                  <a:pt x="1548842" y="3927"/>
                </a:lnTo>
                <a:lnTo>
                  <a:pt x="1594990" y="15299"/>
                </a:lnTo>
                <a:lnTo>
                  <a:pt x="1638027" y="33497"/>
                </a:lnTo>
                <a:lnTo>
                  <a:pt x="1677333" y="57903"/>
                </a:lnTo>
                <a:lnTo>
                  <a:pt x="1712290" y="87899"/>
                </a:lnTo>
                <a:lnTo>
                  <a:pt x="1742278" y="122867"/>
                </a:lnTo>
                <a:lnTo>
                  <a:pt x="1766679" y="162190"/>
                </a:lnTo>
                <a:lnTo>
                  <a:pt x="1784875" y="205248"/>
                </a:lnTo>
                <a:lnTo>
                  <a:pt x="1796246" y="251424"/>
                </a:lnTo>
                <a:lnTo>
                  <a:pt x="1800174" y="300100"/>
                </a:lnTo>
                <a:lnTo>
                  <a:pt x="1800174" y="2436241"/>
                </a:lnTo>
                <a:lnTo>
                  <a:pt x="1796246" y="2484919"/>
                </a:lnTo>
                <a:lnTo>
                  <a:pt x="1784875" y="2531095"/>
                </a:lnTo>
                <a:lnTo>
                  <a:pt x="1766679" y="2574152"/>
                </a:lnTo>
                <a:lnTo>
                  <a:pt x="1742278" y="2613470"/>
                </a:lnTo>
                <a:lnTo>
                  <a:pt x="1712290" y="2648434"/>
                </a:lnTo>
                <a:lnTo>
                  <a:pt x="1677333" y="2678425"/>
                </a:lnTo>
                <a:lnTo>
                  <a:pt x="1638027" y="2702826"/>
                </a:lnTo>
                <a:lnTo>
                  <a:pt x="1594990" y="2721020"/>
                </a:lnTo>
                <a:lnTo>
                  <a:pt x="1548842" y="2732389"/>
                </a:lnTo>
                <a:lnTo>
                  <a:pt x="1500200" y="2736316"/>
                </a:lnTo>
                <a:lnTo>
                  <a:pt x="300050" y="2736316"/>
                </a:lnTo>
                <a:lnTo>
                  <a:pt x="251375" y="2732389"/>
                </a:lnTo>
                <a:lnTo>
                  <a:pt x="205202" y="2721020"/>
                </a:lnTo>
                <a:lnTo>
                  <a:pt x="162150" y="2702826"/>
                </a:lnTo>
                <a:lnTo>
                  <a:pt x="122835" y="2678425"/>
                </a:lnTo>
                <a:lnTo>
                  <a:pt x="87874" y="2648434"/>
                </a:lnTo>
                <a:lnTo>
                  <a:pt x="57885" y="2613470"/>
                </a:lnTo>
                <a:lnTo>
                  <a:pt x="33486" y="2574152"/>
                </a:lnTo>
                <a:lnTo>
                  <a:pt x="15294" y="2531095"/>
                </a:lnTo>
                <a:lnTo>
                  <a:pt x="3926" y="2484919"/>
                </a:lnTo>
                <a:lnTo>
                  <a:pt x="0" y="2436241"/>
                </a:lnTo>
                <a:lnTo>
                  <a:pt x="0" y="300100"/>
                </a:lnTo>
                <a:close/>
              </a:path>
            </a:pathLst>
          </a:custGeom>
          <a:ln w="25400">
            <a:solidFill>
              <a:srgbClr val="CCFF33"/>
            </a:solidFill>
            <a:prstDash val="dash"/>
          </a:ln>
        </p:spPr>
        <p:txBody>
          <a:bodyPr wrap="square" lIns="0" tIns="0" rIns="0" bIns="0" rtlCol="0"/>
          <a:lstStyle/>
          <a:p>
            <a:endParaRPr/>
          </a:p>
        </p:txBody>
      </p:sp>
      <p:sp>
        <p:nvSpPr>
          <p:cNvPr id="10" name="object 10"/>
          <p:cNvSpPr txBox="1"/>
          <p:nvPr/>
        </p:nvSpPr>
        <p:spPr>
          <a:xfrm>
            <a:off x="1426463" y="1450975"/>
            <a:ext cx="1552575" cy="2379345"/>
          </a:xfrm>
          <a:prstGeom prst="rect">
            <a:avLst/>
          </a:prstGeom>
        </p:spPr>
        <p:txBody>
          <a:bodyPr vert="horz" wrap="square" lIns="0" tIns="0" rIns="0" bIns="0" rtlCol="0">
            <a:spAutoFit/>
          </a:bodyPr>
          <a:lstStyle/>
          <a:p>
            <a:pPr marR="74930" algn="ctr">
              <a:lnSpc>
                <a:spcPct val="100000"/>
              </a:lnSpc>
            </a:pPr>
            <a:r>
              <a:rPr sz="2000" b="0" spc="10" dirty="0">
                <a:solidFill>
                  <a:srgbClr val="404040"/>
                </a:solidFill>
                <a:latin typeface="微软雅黑 Light"/>
                <a:cs typeface="微软雅黑 Light"/>
              </a:rPr>
              <a:t>←线下销售</a:t>
            </a:r>
            <a:endParaRPr sz="2000">
              <a:latin typeface="微软雅黑 Light"/>
              <a:cs typeface="微软雅黑 Light"/>
            </a:endParaRPr>
          </a:p>
          <a:p>
            <a:pPr marL="12700" algn="just">
              <a:lnSpc>
                <a:spcPct val="100000"/>
              </a:lnSpc>
              <a:spcBef>
                <a:spcPts val="40"/>
              </a:spcBef>
            </a:pPr>
            <a:r>
              <a:rPr sz="1200" b="0" dirty="0">
                <a:solidFill>
                  <a:srgbClr val="404040"/>
                </a:solidFill>
                <a:latin typeface="微软雅黑 Light"/>
                <a:cs typeface="微软雅黑 Light"/>
              </a:rPr>
              <a:t>优势：</a:t>
            </a:r>
            <a:endParaRPr sz="1200">
              <a:latin typeface="微软雅黑 Light"/>
              <a:cs typeface="微软雅黑 Light"/>
            </a:endParaRPr>
          </a:p>
          <a:p>
            <a:pPr marL="12700" marR="97155" algn="just">
              <a:lnSpc>
                <a:spcPct val="100000"/>
              </a:lnSpc>
            </a:pPr>
            <a:r>
              <a:rPr sz="1200" b="0" dirty="0">
                <a:solidFill>
                  <a:srgbClr val="404040"/>
                </a:solidFill>
                <a:latin typeface="微软雅黑 Light"/>
                <a:cs typeface="微软雅黑 Light"/>
              </a:rPr>
              <a:t>连锁门店规模效</a:t>
            </a:r>
            <a:r>
              <a:rPr sz="1200" b="0" spc="-15" dirty="0">
                <a:solidFill>
                  <a:srgbClr val="404040"/>
                </a:solidFill>
                <a:latin typeface="微软雅黑 Light"/>
                <a:cs typeface="微软雅黑 Light"/>
              </a:rPr>
              <a:t>应</a:t>
            </a:r>
            <a:r>
              <a:rPr sz="1200" b="0" spc="5" dirty="0">
                <a:solidFill>
                  <a:srgbClr val="404040"/>
                </a:solidFill>
                <a:latin typeface="微软雅黑 Light"/>
                <a:cs typeface="微软雅黑 Light"/>
              </a:rPr>
              <a:t>/</a:t>
            </a:r>
            <a:r>
              <a:rPr sz="1200" b="0" dirty="0">
                <a:solidFill>
                  <a:srgbClr val="404040"/>
                </a:solidFill>
                <a:latin typeface="微软雅黑 Light"/>
                <a:cs typeface="微软雅黑 Light"/>
              </a:rPr>
              <a:t>品  牌曝光</a:t>
            </a:r>
            <a:r>
              <a:rPr sz="1200" b="0" spc="-10" dirty="0">
                <a:solidFill>
                  <a:srgbClr val="404040"/>
                </a:solidFill>
                <a:latin typeface="微软雅黑 Light"/>
                <a:cs typeface="微软雅黑 Light"/>
              </a:rPr>
              <a:t>度</a:t>
            </a:r>
            <a:r>
              <a:rPr sz="1200" b="0" dirty="0">
                <a:solidFill>
                  <a:srgbClr val="404040"/>
                </a:solidFill>
                <a:latin typeface="微软雅黑 Light"/>
                <a:cs typeface="微软雅黑 Light"/>
              </a:rPr>
              <a:t>/地面人流捕  获</a:t>
            </a:r>
            <a:endParaRPr sz="1200">
              <a:latin typeface="微软雅黑 Light"/>
              <a:cs typeface="微软雅黑 Light"/>
            </a:endParaRPr>
          </a:p>
          <a:p>
            <a:pPr marL="12700" algn="just">
              <a:lnSpc>
                <a:spcPct val="100000"/>
              </a:lnSpc>
            </a:pPr>
            <a:r>
              <a:rPr sz="1200" b="0" dirty="0">
                <a:solidFill>
                  <a:srgbClr val="404040"/>
                </a:solidFill>
                <a:latin typeface="微软雅黑 Light"/>
                <a:cs typeface="微软雅黑 Light"/>
              </a:rPr>
              <a:t>劣势：</a:t>
            </a:r>
            <a:endParaRPr sz="1200">
              <a:latin typeface="微软雅黑 Light"/>
              <a:cs typeface="微软雅黑 Light"/>
            </a:endParaRPr>
          </a:p>
          <a:p>
            <a:pPr marL="12700" algn="just">
              <a:lnSpc>
                <a:spcPct val="100000"/>
              </a:lnSpc>
            </a:pPr>
            <a:r>
              <a:rPr sz="1200" b="0" dirty="0">
                <a:solidFill>
                  <a:srgbClr val="404040"/>
                </a:solidFill>
                <a:latin typeface="微软雅黑 Light"/>
                <a:cs typeface="微软雅黑 Light"/>
              </a:rPr>
              <a:t>与年轻客户仅有销售</a:t>
            </a:r>
            <a:endParaRPr sz="1200">
              <a:latin typeface="微软雅黑 Light"/>
              <a:cs typeface="微软雅黑 Light"/>
            </a:endParaRPr>
          </a:p>
          <a:p>
            <a:pPr marL="12700" marR="5080">
              <a:lnSpc>
                <a:spcPct val="100000"/>
              </a:lnSpc>
            </a:pPr>
            <a:r>
              <a:rPr sz="1200" b="0" dirty="0">
                <a:solidFill>
                  <a:srgbClr val="404040"/>
                </a:solidFill>
                <a:latin typeface="微软雅黑 Light"/>
                <a:cs typeface="微软雅黑 Light"/>
              </a:rPr>
              <a:t>关系，没有社交联系；  难以拓展线上销售，</a:t>
            </a:r>
            <a:endParaRPr sz="1200">
              <a:latin typeface="微软雅黑 Light"/>
              <a:cs typeface="微软雅黑 Light"/>
            </a:endParaRPr>
          </a:p>
          <a:p>
            <a:pPr marL="12700" algn="just">
              <a:lnSpc>
                <a:spcPct val="100000"/>
              </a:lnSpc>
            </a:pPr>
            <a:r>
              <a:rPr sz="1200" b="0" dirty="0">
                <a:solidFill>
                  <a:srgbClr val="404040"/>
                </a:solidFill>
                <a:latin typeface="微软雅黑 Light"/>
                <a:cs typeface="微软雅黑 Light"/>
              </a:rPr>
              <a:t>主要依托门店周边客</a:t>
            </a:r>
            <a:endParaRPr sz="1200">
              <a:latin typeface="微软雅黑 Light"/>
              <a:cs typeface="微软雅黑 Light"/>
            </a:endParaRPr>
          </a:p>
          <a:p>
            <a:pPr marL="12700" algn="just">
              <a:lnSpc>
                <a:spcPct val="100000"/>
              </a:lnSpc>
            </a:pPr>
            <a:r>
              <a:rPr sz="1200" b="0" dirty="0">
                <a:solidFill>
                  <a:srgbClr val="404040"/>
                </a:solidFill>
                <a:latin typeface="微软雅黑 Light"/>
                <a:cs typeface="微软雅黑 Light"/>
              </a:rPr>
              <a:t>流</a:t>
            </a:r>
            <a:endParaRPr sz="1200">
              <a:latin typeface="微软雅黑 Light"/>
              <a:cs typeface="微软雅黑 Light"/>
            </a:endParaRPr>
          </a:p>
          <a:p>
            <a:pPr marL="12700" algn="just">
              <a:lnSpc>
                <a:spcPct val="100000"/>
              </a:lnSpc>
            </a:pPr>
            <a:r>
              <a:rPr sz="1500" b="0" dirty="0">
                <a:solidFill>
                  <a:srgbClr val="404040"/>
                </a:solidFill>
                <a:latin typeface="微软雅黑 Light"/>
                <a:cs typeface="微软雅黑 Light"/>
              </a:rPr>
              <a:t>·</a:t>
            </a:r>
            <a:endParaRPr sz="1500">
              <a:latin typeface="微软雅黑 Light"/>
              <a:cs typeface="微软雅黑 Light"/>
            </a:endParaRPr>
          </a:p>
        </p:txBody>
      </p:sp>
      <p:sp>
        <p:nvSpPr>
          <p:cNvPr id="11" name="object 11"/>
          <p:cNvSpPr/>
          <p:nvPr/>
        </p:nvSpPr>
        <p:spPr>
          <a:xfrm>
            <a:off x="6084189" y="1275588"/>
            <a:ext cx="1791335" cy="2808605"/>
          </a:xfrm>
          <a:custGeom>
            <a:avLst/>
            <a:gdLst/>
            <a:ahLst/>
            <a:cxnLst/>
            <a:rect l="l" t="t" r="r" b="b"/>
            <a:pathLst>
              <a:path w="1791334" h="2808604">
                <a:moveTo>
                  <a:pt x="0" y="298576"/>
                </a:moveTo>
                <a:lnTo>
                  <a:pt x="3905" y="250159"/>
                </a:lnTo>
                <a:lnTo>
                  <a:pt x="15214" y="204224"/>
                </a:lnTo>
                <a:lnTo>
                  <a:pt x="33312" y="161387"/>
                </a:lnTo>
                <a:lnTo>
                  <a:pt x="57586" y="122264"/>
                </a:lnTo>
                <a:lnTo>
                  <a:pt x="87423" y="87471"/>
                </a:lnTo>
                <a:lnTo>
                  <a:pt x="122209" y="57623"/>
                </a:lnTo>
                <a:lnTo>
                  <a:pt x="161331" y="33336"/>
                </a:lnTo>
                <a:lnTo>
                  <a:pt x="204175" y="15226"/>
                </a:lnTo>
                <a:lnTo>
                  <a:pt x="250128" y="3909"/>
                </a:lnTo>
                <a:lnTo>
                  <a:pt x="298576" y="0"/>
                </a:lnTo>
                <a:lnTo>
                  <a:pt x="1492631" y="0"/>
                </a:lnTo>
                <a:lnTo>
                  <a:pt x="1541048" y="3909"/>
                </a:lnTo>
                <a:lnTo>
                  <a:pt x="1586983" y="15226"/>
                </a:lnTo>
                <a:lnTo>
                  <a:pt x="1629820" y="33336"/>
                </a:lnTo>
                <a:lnTo>
                  <a:pt x="1668943" y="57623"/>
                </a:lnTo>
                <a:lnTo>
                  <a:pt x="1703736" y="87471"/>
                </a:lnTo>
                <a:lnTo>
                  <a:pt x="1733584" y="122264"/>
                </a:lnTo>
                <a:lnTo>
                  <a:pt x="1757871" y="161387"/>
                </a:lnTo>
                <a:lnTo>
                  <a:pt x="1775981" y="204224"/>
                </a:lnTo>
                <a:lnTo>
                  <a:pt x="1787298" y="250159"/>
                </a:lnTo>
                <a:lnTo>
                  <a:pt x="1791208" y="298576"/>
                </a:lnTo>
                <a:lnTo>
                  <a:pt x="1791208" y="2509774"/>
                </a:lnTo>
                <a:lnTo>
                  <a:pt x="1787298" y="2558203"/>
                </a:lnTo>
                <a:lnTo>
                  <a:pt x="1775981" y="2604143"/>
                </a:lnTo>
                <a:lnTo>
                  <a:pt x="1757871" y="2646980"/>
                </a:lnTo>
                <a:lnTo>
                  <a:pt x="1733584" y="2686099"/>
                </a:lnTo>
                <a:lnTo>
                  <a:pt x="1703736" y="2720886"/>
                </a:lnTo>
                <a:lnTo>
                  <a:pt x="1668943" y="2750725"/>
                </a:lnTo>
                <a:lnTo>
                  <a:pt x="1629820" y="2775003"/>
                </a:lnTo>
                <a:lnTo>
                  <a:pt x="1586983" y="2793106"/>
                </a:lnTo>
                <a:lnTo>
                  <a:pt x="1541048" y="2804418"/>
                </a:lnTo>
                <a:lnTo>
                  <a:pt x="1492631" y="2808325"/>
                </a:lnTo>
                <a:lnTo>
                  <a:pt x="298576" y="2808325"/>
                </a:lnTo>
                <a:lnTo>
                  <a:pt x="250128" y="2804418"/>
                </a:lnTo>
                <a:lnTo>
                  <a:pt x="204175" y="2793106"/>
                </a:lnTo>
                <a:lnTo>
                  <a:pt x="161331" y="2775003"/>
                </a:lnTo>
                <a:lnTo>
                  <a:pt x="122209" y="2750725"/>
                </a:lnTo>
                <a:lnTo>
                  <a:pt x="87423" y="2720886"/>
                </a:lnTo>
                <a:lnTo>
                  <a:pt x="57586" y="2686099"/>
                </a:lnTo>
                <a:lnTo>
                  <a:pt x="33312" y="2646980"/>
                </a:lnTo>
                <a:lnTo>
                  <a:pt x="15214" y="2604143"/>
                </a:lnTo>
                <a:lnTo>
                  <a:pt x="3905" y="2558203"/>
                </a:lnTo>
                <a:lnTo>
                  <a:pt x="0" y="2509774"/>
                </a:lnTo>
                <a:lnTo>
                  <a:pt x="0" y="298576"/>
                </a:lnTo>
                <a:close/>
              </a:path>
            </a:pathLst>
          </a:custGeom>
          <a:ln w="25400">
            <a:solidFill>
              <a:srgbClr val="CCFF33"/>
            </a:solidFill>
            <a:prstDash val="dash"/>
          </a:ln>
        </p:spPr>
        <p:txBody>
          <a:bodyPr wrap="square" lIns="0" tIns="0" rIns="0" bIns="0" rtlCol="0"/>
          <a:lstStyle/>
          <a:p>
            <a:endParaRPr/>
          </a:p>
        </p:txBody>
      </p:sp>
      <p:sp>
        <p:nvSpPr>
          <p:cNvPr id="12" name="object 12"/>
          <p:cNvSpPr txBox="1"/>
          <p:nvPr/>
        </p:nvSpPr>
        <p:spPr>
          <a:xfrm>
            <a:off x="6252209" y="1784350"/>
            <a:ext cx="1458595" cy="1784985"/>
          </a:xfrm>
          <a:prstGeom prst="rect">
            <a:avLst/>
          </a:prstGeom>
        </p:spPr>
        <p:txBody>
          <a:bodyPr vert="horz" wrap="square" lIns="0" tIns="0" rIns="0" bIns="0" rtlCol="0">
            <a:spAutoFit/>
          </a:bodyPr>
          <a:lstStyle/>
          <a:p>
            <a:pPr marL="99060">
              <a:lnSpc>
                <a:spcPct val="100000"/>
              </a:lnSpc>
            </a:pPr>
            <a:r>
              <a:rPr sz="2000" b="0" spc="10" dirty="0">
                <a:solidFill>
                  <a:srgbClr val="404040"/>
                </a:solidFill>
                <a:latin typeface="微软雅黑 Light"/>
                <a:cs typeface="微软雅黑 Light"/>
              </a:rPr>
              <a:t>线上销售→</a:t>
            </a:r>
            <a:endParaRPr sz="2000">
              <a:latin typeface="微软雅黑 Light"/>
              <a:cs typeface="微软雅黑 Light"/>
            </a:endParaRPr>
          </a:p>
          <a:p>
            <a:pPr marL="12700" marR="5080">
              <a:lnSpc>
                <a:spcPct val="100000"/>
              </a:lnSpc>
              <a:spcBef>
                <a:spcPts val="40"/>
              </a:spcBef>
            </a:pPr>
            <a:r>
              <a:rPr sz="1200" b="0" dirty="0">
                <a:solidFill>
                  <a:srgbClr val="404040"/>
                </a:solidFill>
                <a:latin typeface="微软雅黑 Light"/>
                <a:cs typeface="微软雅黑 Light"/>
              </a:rPr>
              <a:t>优势：品牌故事包装/  情怀营销</a:t>
            </a:r>
            <a:r>
              <a:rPr sz="1200" b="0" spc="5" dirty="0">
                <a:solidFill>
                  <a:srgbClr val="404040"/>
                </a:solidFill>
                <a:latin typeface="微软雅黑 Light"/>
                <a:cs typeface="微软雅黑 Light"/>
              </a:rPr>
              <a:t>/</a:t>
            </a:r>
            <a:r>
              <a:rPr sz="1200" b="0" dirty="0">
                <a:solidFill>
                  <a:srgbClr val="404040"/>
                </a:solidFill>
                <a:latin typeface="微软雅黑 Light"/>
                <a:cs typeface="微软雅黑 Light"/>
              </a:rPr>
              <a:t>客单价提升  </a:t>
            </a:r>
            <a:r>
              <a:rPr sz="1200" b="0" spc="-5" dirty="0">
                <a:solidFill>
                  <a:srgbClr val="404040"/>
                </a:solidFill>
                <a:latin typeface="微软雅黑 Light"/>
                <a:cs typeface="微软雅黑 Light"/>
              </a:rPr>
              <a:t>劣势：  </a:t>
            </a:r>
            <a:r>
              <a:rPr sz="1200" b="0" dirty="0">
                <a:solidFill>
                  <a:srgbClr val="404040"/>
                </a:solidFill>
                <a:latin typeface="微软雅黑 Light"/>
                <a:cs typeface="微软雅黑 Light"/>
              </a:rPr>
              <a:t>物流运输成本贵</a:t>
            </a:r>
            <a:r>
              <a:rPr sz="1200" b="0" spc="5" dirty="0">
                <a:solidFill>
                  <a:srgbClr val="404040"/>
                </a:solidFill>
                <a:latin typeface="微软雅黑 Light"/>
                <a:cs typeface="微软雅黑 Light"/>
              </a:rPr>
              <a:t>/</a:t>
            </a:r>
            <a:r>
              <a:rPr sz="1200" b="0" dirty="0">
                <a:solidFill>
                  <a:srgbClr val="404040"/>
                </a:solidFill>
                <a:latin typeface="微软雅黑 Light"/>
                <a:cs typeface="微软雅黑 Light"/>
              </a:rPr>
              <a:t>线上  流量与销量不足以与  拥有庞大经销商网络  </a:t>
            </a:r>
            <a:r>
              <a:rPr sz="1200" b="0" spc="-5" dirty="0">
                <a:solidFill>
                  <a:srgbClr val="404040"/>
                </a:solidFill>
                <a:latin typeface="微软雅黑 Light"/>
                <a:cs typeface="微软雅黑 Light"/>
              </a:rPr>
              <a:t>的大型奶企抗</a:t>
            </a:r>
            <a:r>
              <a:rPr sz="1200" b="0" dirty="0">
                <a:solidFill>
                  <a:srgbClr val="404040"/>
                </a:solidFill>
                <a:latin typeface="微软雅黑 Light"/>
                <a:cs typeface="微软雅黑 Light"/>
              </a:rPr>
              <a:t>衡/</a:t>
            </a:r>
            <a:r>
              <a:rPr sz="1200" b="0" spc="-5" dirty="0">
                <a:solidFill>
                  <a:srgbClr val="404040"/>
                </a:solidFill>
                <a:latin typeface="微软雅黑 Light"/>
                <a:cs typeface="微软雅黑 Light"/>
              </a:rPr>
              <a:t>产品  </a:t>
            </a:r>
            <a:r>
              <a:rPr sz="1200" b="0" dirty="0">
                <a:solidFill>
                  <a:srgbClr val="404040"/>
                </a:solidFill>
                <a:latin typeface="微软雅黑 Light"/>
                <a:cs typeface="微软雅黑 Light"/>
              </a:rPr>
              <a:t>口感欠缺，复购率低</a:t>
            </a:r>
            <a:endParaRPr sz="1200">
              <a:latin typeface="微软雅黑 Light"/>
              <a:cs typeface="微软雅黑 Light"/>
            </a:endParaRPr>
          </a:p>
        </p:txBody>
      </p:sp>
      <p:sp>
        <p:nvSpPr>
          <p:cNvPr id="13" name="object 13"/>
          <p:cNvSpPr/>
          <p:nvPr/>
        </p:nvSpPr>
        <p:spPr>
          <a:xfrm>
            <a:off x="7777480" y="2192020"/>
            <a:ext cx="1346200" cy="1051559"/>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200660" y="1584960"/>
            <a:ext cx="1379220" cy="107950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695700" y="546100"/>
            <a:ext cx="1506220" cy="1122679"/>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160020" y="2382520"/>
            <a:ext cx="1419860" cy="993139"/>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160020" y="3088639"/>
            <a:ext cx="1419860" cy="975360"/>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3368040" y="3959859"/>
            <a:ext cx="2418080" cy="1183640"/>
          </a:xfrm>
          <a:prstGeom prst="rect">
            <a:avLst/>
          </a:prstGeom>
          <a:blipFill>
            <a:blip r:embed="rId10" cstate="print"/>
            <a:stretch>
              <a:fillRect/>
            </a:stretch>
          </a:blipFill>
        </p:spPr>
        <p:txBody>
          <a:bodyPr wrap="square" lIns="0" tIns="0" rIns="0" bIns="0" rtlCol="0"/>
          <a:lstStyle/>
          <a:p>
            <a:endParaRPr/>
          </a:p>
        </p:txBody>
      </p:sp>
      <p:graphicFrame>
        <p:nvGraphicFramePr>
          <p:cNvPr id="25" name="对象 24">
            <a:extLst>
              <a:ext uri="{FF2B5EF4-FFF2-40B4-BE49-F238E27FC236}">
                <a16:creationId xmlns:a16="http://schemas.microsoft.com/office/drawing/2014/main" id="{A6E61D01-EE82-4E58-8FC9-1C5784BF7FF9}"/>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2292" name="CorelDRAW" r:id="rId11" imgW="2736000" imgH="1136036" progId="CorelDraw.Graphic.17">
                  <p:embed/>
                </p:oleObj>
              </mc:Choice>
              <mc:Fallback>
                <p:oleObj name="CorelDRAW" r:id="rId11"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12"/>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竞争优势</a:t>
            </a:r>
          </a:p>
        </p:txBody>
      </p:sp>
      <p:sp>
        <p:nvSpPr>
          <p:cNvPr id="5" name="object 5"/>
          <p:cNvSpPr txBox="1"/>
          <p:nvPr/>
        </p:nvSpPr>
        <p:spPr>
          <a:xfrm>
            <a:off x="465670" y="1085367"/>
            <a:ext cx="2592705" cy="482600"/>
          </a:xfrm>
          <a:prstGeom prst="rect">
            <a:avLst/>
          </a:prstGeom>
          <a:solidFill>
            <a:srgbClr val="FF7E70"/>
          </a:solidFill>
        </p:spPr>
        <p:txBody>
          <a:bodyPr vert="horz" wrap="square" lIns="0" tIns="76835" rIns="0" bIns="0" rtlCol="0">
            <a:spAutoFit/>
          </a:bodyPr>
          <a:lstStyle/>
          <a:p>
            <a:pPr marL="782955">
              <a:lnSpc>
                <a:spcPct val="100000"/>
              </a:lnSpc>
              <a:spcBef>
                <a:spcPts val="605"/>
              </a:spcBef>
            </a:pPr>
            <a:r>
              <a:rPr sz="2000" b="0" spc="15" dirty="0">
                <a:solidFill>
                  <a:srgbClr val="404040"/>
                </a:solidFill>
                <a:latin typeface="微软雅黑 Light"/>
                <a:cs typeface="微软雅黑 Light"/>
              </a:rPr>
              <a:t>巴菲爆品</a:t>
            </a:r>
            <a:endParaRPr sz="2000">
              <a:latin typeface="微软雅黑 Light"/>
              <a:cs typeface="微软雅黑 Light"/>
            </a:endParaRPr>
          </a:p>
        </p:txBody>
      </p:sp>
      <p:sp>
        <p:nvSpPr>
          <p:cNvPr id="6" name="object 6"/>
          <p:cNvSpPr txBox="1"/>
          <p:nvPr/>
        </p:nvSpPr>
        <p:spPr>
          <a:xfrm>
            <a:off x="3345941" y="1078890"/>
            <a:ext cx="2592705" cy="482600"/>
          </a:xfrm>
          <a:prstGeom prst="rect">
            <a:avLst/>
          </a:prstGeom>
          <a:solidFill>
            <a:srgbClr val="FFC000"/>
          </a:solidFill>
        </p:spPr>
        <p:txBody>
          <a:bodyPr vert="horz" wrap="square" lIns="0" tIns="76835" rIns="0" bIns="0" rtlCol="0">
            <a:spAutoFit/>
          </a:bodyPr>
          <a:lstStyle/>
          <a:p>
            <a:pPr marL="783590">
              <a:lnSpc>
                <a:spcPct val="100000"/>
              </a:lnSpc>
              <a:spcBef>
                <a:spcPts val="605"/>
              </a:spcBef>
            </a:pPr>
            <a:r>
              <a:rPr sz="2000" b="0" spc="20" dirty="0">
                <a:solidFill>
                  <a:srgbClr val="404040"/>
                </a:solidFill>
                <a:latin typeface="微软雅黑 Light"/>
                <a:cs typeface="微软雅黑 Light"/>
              </a:rPr>
              <a:t>资源优势</a:t>
            </a:r>
            <a:endParaRPr sz="2000">
              <a:latin typeface="微软雅黑 Light"/>
              <a:cs typeface="微软雅黑 Light"/>
            </a:endParaRPr>
          </a:p>
        </p:txBody>
      </p:sp>
      <p:sp>
        <p:nvSpPr>
          <p:cNvPr id="7" name="object 7"/>
          <p:cNvSpPr txBox="1"/>
          <p:nvPr/>
        </p:nvSpPr>
        <p:spPr>
          <a:xfrm>
            <a:off x="6156197" y="1078890"/>
            <a:ext cx="2592705" cy="482600"/>
          </a:xfrm>
          <a:prstGeom prst="rect">
            <a:avLst/>
          </a:prstGeom>
          <a:solidFill>
            <a:srgbClr val="92D050"/>
          </a:solidFill>
        </p:spPr>
        <p:txBody>
          <a:bodyPr vert="horz" wrap="square" lIns="0" tIns="76835" rIns="0" bIns="0" rtlCol="0">
            <a:spAutoFit/>
          </a:bodyPr>
          <a:lstStyle/>
          <a:p>
            <a:pPr marL="657225">
              <a:lnSpc>
                <a:spcPct val="100000"/>
              </a:lnSpc>
              <a:spcBef>
                <a:spcPts val="605"/>
              </a:spcBef>
            </a:pPr>
            <a:r>
              <a:rPr sz="2000" b="0" spc="10" dirty="0">
                <a:solidFill>
                  <a:srgbClr val="404040"/>
                </a:solidFill>
                <a:latin typeface="微软雅黑 Light"/>
                <a:cs typeface="微软雅黑 Light"/>
              </a:rPr>
              <a:t>互联网基因</a:t>
            </a:r>
            <a:endParaRPr sz="2000">
              <a:latin typeface="微软雅黑 Light"/>
              <a:cs typeface="微软雅黑 Light"/>
            </a:endParaRPr>
          </a:p>
        </p:txBody>
      </p:sp>
      <p:sp>
        <p:nvSpPr>
          <p:cNvPr id="8" name="object 8"/>
          <p:cNvSpPr txBox="1"/>
          <p:nvPr/>
        </p:nvSpPr>
        <p:spPr>
          <a:xfrm>
            <a:off x="463804" y="2881274"/>
            <a:ext cx="2592705" cy="482600"/>
          </a:xfrm>
          <a:prstGeom prst="rect">
            <a:avLst/>
          </a:prstGeom>
          <a:solidFill>
            <a:srgbClr val="00AFEF"/>
          </a:solidFill>
        </p:spPr>
        <p:txBody>
          <a:bodyPr vert="horz" wrap="square" lIns="0" tIns="77470" rIns="0" bIns="0" rtlCol="0">
            <a:spAutoFit/>
          </a:bodyPr>
          <a:lstStyle/>
          <a:p>
            <a:pPr marL="782955">
              <a:lnSpc>
                <a:spcPct val="100000"/>
              </a:lnSpc>
              <a:spcBef>
                <a:spcPts val="610"/>
              </a:spcBef>
            </a:pPr>
            <a:r>
              <a:rPr sz="2000" b="0" spc="20" dirty="0">
                <a:solidFill>
                  <a:srgbClr val="404040"/>
                </a:solidFill>
                <a:latin typeface="微软雅黑 Light"/>
                <a:cs typeface="微软雅黑 Light"/>
              </a:rPr>
              <a:t>团队经验</a:t>
            </a:r>
            <a:endParaRPr sz="2000">
              <a:latin typeface="微软雅黑 Light"/>
              <a:cs typeface="微软雅黑 Light"/>
            </a:endParaRPr>
          </a:p>
        </p:txBody>
      </p:sp>
      <p:sp>
        <p:nvSpPr>
          <p:cNvPr id="9" name="object 9"/>
          <p:cNvSpPr txBox="1"/>
          <p:nvPr/>
        </p:nvSpPr>
        <p:spPr>
          <a:xfrm>
            <a:off x="3344164" y="2874797"/>
            <a:ext cx="2592705" cy="482600"/>
          </a:xfrm>
          <a:prstGeom prst="rect">
            <a:avLst/>
          </a:prstGeom>
          <a:solidFill>
            <a:srgbClr val="A6A6A6"/>
          </a:solidFill>
        </p:spPr>
        <p:txBody>
          <a:bodyPr vert="horz" wrap="square" lIns="0" tIns="77470" rIns="0" bIns="0" rtlCol="0">
            <a:spAutoFit/>
          </a:bodyPr>
          <a:lstStyle/>
          <a:p>
            <a:pPr marL="656590">
              <a:lnSpc>
                <a:spcPct val="100000"/>
              </a:lnSpc>
              <a:spcBef>
                <a:spcPts val="610"/>
              </a:spcBef>
            </a:pPr>
            <a:r>
              <a:rPr sz="2000" b="0" spc="10" dirty="0">
                <a:solidFill>
                  <a:srgbClr val="404040"/>
                </a:solidFill>
                <a:latin typeface="微软雅黑 Light"/>
                <a:cs typeface="微软雅黑 Light"/>
              </a:rPr>
              <a:t>设计和品牌</a:t>
            </a:r>
            <a:endParaRPr sz="2000">
              <a:latin typeface="微软雅黑 Light"/>
              <a:cs typeface="微软雅黑 Light"/>
            </a:endParaRPr>
          </a:p>
        </p:txBody>
      </p:sp>
      <p:sp>
        <p:nvSpPr>
          <p:cNvPr id="10" name="object 10"/>
          <p:cNvSpPr txBox="1"/>
          <p:nvPr/>
        </p:nvSpPr>
        <p:spPr>
          <a:xfrm>
            <a:off x="6154292" y="2874797"/>
            <a:ext cx="2592705" cy="482600"/>
          </a:xfrm>
          <a:prstGeom prst="rect">
            <a:avLst/>
          </a:prstGeom>
          <a:solidFill>
            <a:srgbClr val="FF7E70"/>
          </a:solidFill>
        </p:spPr>
        <p:txBody>
          <a:bodyPr vert="horz" wrap="square" lIns="0" tIns="77470" rIns="0" bIns="0" rtlCol="0">
            <a:spAutoFit/>
          </a:bodyPr>
          <a:lstStyle/>
          <a:p>
            <a:pPr marL="784225">
              <a:lnSpc>
                <a:spcPct val="100000"/>
              </a:lnSpc>
              <a:spcBef>
                <a:spcPts val="610"/>
              </a:spcBef>
            </a:pPr>
            <a:r>
              <a:rPr sz="2000" b="0" spc="15" dirty="0">
                <a:solidFill>
                  <a:srgbClr val="404040"/>
                </a:solidFill>
                <a:latin typeface="微软雅黑 Light"/>
                <a:cs typeface="微软雅黑 Light"/>
              </a:rPr>
              <a:t>客户拥护</a:t>
            </a:r>
            <a:endParaRPr sz="2000">
              <a:latin typeface="微软雅黑 Light"/>
              <a:cs typeface="微软雅黑 Light"/>
            </a:endParaRPr>
          </a:p>
        </p:txBody>
      </p:sp>
      <p:sp>
        <p:nvSpPr>
          <p:cNvPr id="11" name="object 11"/>
          <p:cNvSpPr txBox="1"/>
          <p:nvPr/>
        </p:nvSpPr>
        <p:spPr>
          <a:xfrm>
            <a:off x="544512" y="1728723"/>
            <a:ext cx="1975485" cy="651510"/>
          </a:xfrm>
          <a:prstGeom prst="rect">
            <a:avLst/>
          </a:prstGeom>
        </p:spPr>
        <p:txBody>
          <a:bodyPr vert="horz" wrap="square" lIns="0" tIns="0" rIns="0" bIns="0" rtlCol="0">
            <a:spAutoFit/>
          </a:bodyPr>
          <a:lstStyle/>
          <a:p>
            <a:pPr marL="12700">
              <a:lnSpc>
                <a:spcPct val="100000"/>
              </a:lnSpc>
              <a:tabLst>
                <a:tab pos="299085" algn="l"/>
              </a:tabLst>
            </a:pPr>
            <a:r>
              <a:rPr sz="1400" spc="-5" dirty="0">
                <a:latin typeface="Arial"/>
                <a:cs typeface="Arial"/>
              </a:rPr>
              <a:t>•	</a:t>
            </a:r>
            <a:r>
              <a:rPr sz="1400" b="0" spc="-5" dirty="0">
                <a:latin typeface="微软雅黑 Light"/>
                <a:cs typeface="微软雅黑 Light"/>
              </a:rPr>
              <a:t>新客好评度接近100%</a:t>
            </a:r>
            <a:endParaRPr sz="1400">
              <a:latin typeface="微软雅黑 Light"/>
              <a:cs typeface="微软雅黑 Light"/>
            </a:endParaRPr>
          </a:p>
          <a:p>
            <a:pPr marL="12700">
              <a:lnSpc>
                <a:spcPct val="100000"/>
              </a:lnSpc>
              <a:tabLst>
                <a:tab pos="299085" algn="l"/>
              </a:tabLst>
            </a:pPr>
            <a:r>
              <a:rPr sz="1400" spc="-5" dirty="0">
                <a:latin typeface="Arial"/>
                <a:cs typeface="Arial"/>
              </a:rPr>
              <a:t>•	</a:t>
            </a:r>
            <a:r>
              <a:rPr sz="1400" b="0" dirty="0">
                <a:latin typeface="微软雅黑 Light"/>
                <a:cs typeface="微软雅黑 Light"/>
              </a:rPr>
              <a:t>年复购率51%</a:t>
            </a:r>
            <a:endParaRPr sz="1400">
              <a:latin typeface="微软雅黑 Light"/>
              <a:cs typeface="微软雅黑 Light"/>
            </a:endParaRPr>
          </a:p>
          <a:p>
            <a:pPr marL="12700">
              <a:lnSpc>
                <a:spcPct val="100000"/>
              </a:lnSpc>
              <a:tabLst>
                <a:tab pos="299085" algn="l"/>
              </a:tabLst>
            </a:pPr>
            <a:r>
              <a:rPr sz="1400" dirty="0">
                <a:latin typeface="Arial"/>
                <a:cs typeface="Arial"/>
              </a:rPr>
              <a:t>•	</a:t>
            </a:r>
            <a:r>
              <a:rPr sz="1400" b="0" spc="-5" dirty="0">
                <a:latin typeface="微软雅黑 Light"/>
                <a:cs typeface="微软雅黑 Light"/>
              </a:rPr>
              <a:t>首推乳甜品概念</a:t>
            </a:r>
            <a:endParaRPr sz="1400">
              <a:latin typeface="微软雅黑 Light"/>
              <a:cs typeface="微软雅黑 Light"/>
            </a:endParaRPr>
          </a:p>
        </p:txBody>
      </p:sp>
      <p:sp>
        <p:nvSpPr>
          <p:cNvPr id="12" name="object 12"/>
          <p:cNvSpPr txBox="1"/>
          <p:nvPr/>
        </p:nvSpPr>
        <p:spPr>
          <a:xfrm>
            <a:off x="3425825" y="1728723"/>
            <a:ext cx="2268220" cy="864869"/>
          </a:xfrm>
          <a:prstGeom prst="rect">
            <a:avLst/>
          </a:prstGeom>
        </p:spPr>
        <p:txBody>
          <a:bodyPr vert="horz" wrap="square" lIns="0" tIns="0" rIns="0" bIns="0" rtlCol="0">
            <a:spAutoFit/>
          </a:bodyPr>
          <a:lstStyle/>
          <a:p>
            <a:pPr marL="299720" marR="5080" indent="-287020">
              <a:lnSpc>
                <a:spcPct val="100000"/>
              </a:lnSpc>
              <a:tabLst>
                <a:tab pos="299085" algn="l"/>
              </a:tabLst>
            </a:pPr>
            <a:r>
              <a:rPr sz="1400" spc="-5" dirty="0">
                <a:latin typeface="Arial"/>
                <a:cs typeface="Arial"/>
              </a:rPr>
              <a:t>•	</a:t>
            </a:r>
            <a:r>
              <a:rPr sz="1400" b="0" spc="-5" dirty="0">
                <a:latin typeface="微软雅黑 Light"/>
                <a:cs typeface="微软雅黑 Light"/>
              </a:rPr>
              <a:t>温氏乳业技术扶持和特种  资源专向供应</a:t>
            </a:r>
            <a:endParaRPr sz="1400">
              <a:latin typeface="微软雅黑 Light"/>
              <a:cs typeface="微软雅黑 Light"/>
            </a:endParaRPr>
          </a:p>
          <a:p>
            <a:pPr marL="12700">
              <a:lnSpc>
                <a:spcPct val="100000"/>
              </a:lnSpc>
              <a:tabLst>
                <a:tab pos="299085" algn="l"/>
              </a:tabLst>
            </a:pPr>
            <a:r>
              <a:rPr sz="1400" dirty="0">
                <a:latin typeface="Arial"/>
                <a:cs typeface="Arial"/>
              </a:rPr>
              <a:t>•	</a:t>
            </a:r>
            <a:r>
              <a:rPr sz="1400" b="0" spc="-5" dirty="0">
                <a:latin typeface="微软雅黑 Light"/>
                <a:cs typeface="微软雅黑 Light"/>
              </a:rPr>
              <a:t>杜邦旗下丹尼斯科菌种研</a:t>
            </a:r>
            <a:endParaRPr sz="1400">
              <a:latin typeface="微软雅黑 Light"/>
              <a:cs typeface="微软雅黑 Light"/>
            </a:endParaRPr>
          </a:p>
          <a:p>
            <a:pPr marL="299720">
              <a:lnSpc>
                <a:spcPct val="100000"/>
              </a:lnSpc>
            </a:pPr>
            <a:r>
              <a:rPr sz="1400" b="0" dirty="0">
                <a:latin typeface="微软雅黑 Light"/>
                <a:cs typeface="微软雅黑 Light"/>
              </a:rPr>
              <a:t>发</a:t>
            </a:r>
            <a:endParaRPr sz="1400">
              <a:latin typeface="微软雅黑 Light"/>
              <a:cs typeface="微软雅黑 Light"/>
            </a:endParaRPr>
          </a:p>
        </p:txBody>
      </p:sp>
      <p:sp>
        <p:nvSpPr>
          <p:cNvPr id="13" name="object 13"/>
          <p:cNvSpPr txBox="1"/>
          <p:nvPr/>
        </p:nvSpPr>
        <p:spPr>
          <a:xfrm>
            <a:off x="6234684" y="1728723"/>
            <a:ext cx="2396490" cy="864869"/>
          </a:xfrm>
          <a:prstGeom prst="rect">
            <a:avLst/>
          </a:prstGeom>
        </p:spPr>
        <p:txBody>
          <a:bodyPr vert="horz" wrap="square" lIns="0" tIns="0" rIns="0" bIns="0" rtlCol="0">
            <a:spAutoFit/>
          </a:bodyPr>
          <a:lstStyle/>
          <a:p>
            <a:pPr marL="299720" marR="5080" indent="-287655">
              <a:lnSpc>
                <a:spcPct val="100000"/>
              </a:lnSpc>
              <a:tabLst>
                <a:tab pos="299720" algn="l"/>
              </a:tabLst>
            </a:pPr>
            <a:r>
              <a:rPr sz="1400" spc="-5" dirty="0">
                <a:latin typeface="Arial"/>
                <a:cs typeface="Arial"/>
              </a:rPr>
              <a:t>•	</a:t>
            </a:r>
            <a:r>
              <a:rPr sz="1400" b="0" spc="-5" dirty="0">
                <a:latin typeface="微软雅黑 Light"/>
                <a:cs typeface="微软雅黑 Light"/>
              </a:rPr>
              <a:t>起步于科技园，B</a:t>
            </a:r>
            <a:r>
              <a:rPr sz="1400" b="0" spc="-155" dirty="0">
                <a:latin typeface="微软雅黑 Light"/>
                <a:cs typeface="微软雅黑 Light"/>
              </a:rPr>
              <a:t>A</a:t>
            </a:r>
            <a:r>
              <a:rPr sz="1400" b="0" spc="5" dirty="0">
                <a:latin typeface="微软雅黑 Light"/>
                <a:cs typeface="微软雅黑 Light"/>
              </a:rPr>
              <a:t>T</a:t>
            </a:r>
            <a:r>
              <a:rPr sz="1400" b="0" dirty="0">
                <a:latin typeface="微软雅黑 Light"/>
                <a:cs typeface="微软雅黑 Light"/>
              </a:rPr>
              <a:t>种子用  户累积</a:t>
            </a:r>
            <a:endParaRPr sz="1400">
              <a:latin typeface="微软雅黑 Light"/>
              <a:cs typeface="微软雅黑 Light"/>
            </a:endParaRPr>
          </a:p>
          <a:p>
            <a:pPr marL="12700">
              <a:lnSpc>
                <a:spcPct val="100000"/>
              </a:lnSpc>
              <a:tabLst>
                <a:tab pos="299720" algn="l"/>
              </a:tabLst>
            </a:pPr>
            <a:r>
              <a:rPr sz="1400" dirty="0">
                <a:latin typeface="Arial"/>
                <a:cs typeface="Arial"/>
              </a:rPr>
              <a:t>•	</a:t>
            </a:r>
            <a:r>
              <a:rPr sz="1400" b="0" spc="-5" dirty="0">
                <a:latin typeface="微软雅黑 Light"/>
                <a:cs typeface="微软雅黑 Light"/>
              </a:rPr>
              <a:t>线上销售平台累积圈层知</a:t>
            </a:r>
            <a:endParaRPr sz="1400">
              <a:latin typeface="微软雅黑 Light"/>
              <a:cs typeface="微软雅黑 Light"/>
            </a:endParaRPr>
          </a:p>
          <a:p>
            <a:pPr marL="299720">
              <a:lnSpc>
                <a:spcPct val="100000"/>
              </a:lnSpc>
            </a:pPr>
            <a:r>
              <a:rPr sz="1400" b="0" dirty="0">
                <a:latin typeface="微软雅黑 Light"/>
                <a:cs typeface="微软雅黑 Light"/>
              </a:rPr>
              <a:t>名度</a:t>
            </a:r>
            <a:endParaRPr sz="1400">
              <a:latin typeface="微软雅黑 Light"/>
              <a:cs typeface="微软雅黑 Light"/>
            </a:endParaRPr>
          </a:p>
        </p:txBody>
      </p:sp>
      <p:sp>
        <p:nvSpPr>
          <p:cNvPr id="14" name="object 14"/>
          <p:cNvSpPr txBox="1"/>
          <p:nvPr/>
        </p:nvSpPr>
        <p:spPr>
          <a:xfrm>
            <a:off x="542607" y="3558158"/>
            <a:ext cx="2091055" cy="651510"/>
          </a:xfrm>
          <a:prstGeom prst="rect">
            <a:avLst/>
          </a:prstGeom>
        </p:spPr>
        <p:txBody>
          <a:bodyPr vert="horz" wrap="square" lIns="0" tIns="0" rIns="0" bIns="0" rtlCol="0">
            <a:spAutoFit/>
          </a:bodyPr>
          <a:lstStyle/>
          <a:p>
            <a:pPr marL="12700">
              <a:lnSpc>
                <a:spcPct val="100000"/>
              </a:lnSpc>
              <a:tabLst>
                <a:tab pos="299720" algn="l"/>
              </a:tabLst>
            </a:pPr>
            <a:r>
              <a:rPr sz="1400" spc="-5" dirty="0">
                <a:latin typeface="Arial"/>
                <a:cs typeface="Arial"/>
              </a:rPr>
              <a:t>•	</a:t>
            </a:r>
            <a:r>
              <a:rPr sz="1400" b="0" dirty="0">
                <a:latin typeface="微软雅黑 Light"/>
                <a:cs typeface="微软雅黑 Light"/>
              </a:rPr>
              <a:t>全国连锁体系建设</a:t>
            </a:r>
            <a:endParaRPr sz="1400">
              <a:latin typeface="微软雅黑 Light"/>
              <a:cs typeface="微软雅黑 Light"/>
            </a:endParaRPr>
          </a:p>
          <a:p>
            <a:pPr marL="12700">
              <a:lnSpc>
                <a:spcPct val="100000"/>
              </a:lnSpc>
              <a:tabLst>
                <a:tab pos="299720" algn="l"/>
              </a:tabLst>
            </a:pPr>
            <a:r>
              <a:rPr sz="1400" spc="-5" dirty="0">
                <a:latin typeface="Arial"/>
                <a:cs typeface="Arial"/>
              </a:rPr>
              <a:t>•	</a:t>
            </a:r>
            <a:r>
              <a:rPr sz="1400" b="0" dirty="0">
                <a:latin typeface="微软雅黑 Light"/>
                <a:cs typeface="微软雅黑 Light"/>
              </a:rPr>
              <a:t>线上平台运营经验</a:t>
            </a:r>
            <a:endParaRPr sz="1400">
              <a:latin typeface="微软雅黑 Light"/>
              <a:cs typeface="微软雅黑 Light"/>
            </a:endParaRPr>
          </a:p>
          <a:p>
            <a:pPr marL="12700">
              <a:lnSpc>
                <a:spcPct val="100000"/>
              </a:lnSpc>
              <a:tabLst>
                <a:tab pos="299720" algn="l"/>
              </a:tabLst>
            </a:pPr>
            <a:r>
              <a:rPr sz="1400" spc="-5" dirty="0">
                <a:latin typeface="Arial"/>
                <a:cs typeface="Arial"/>
              </a:rPr>
              <a:t>•	</a:t>
            </a:r>
            <a:r>
              <a:rPr sz="1400" b="0" spc="-5" dirty="0">
                <a:latin typeface="微软雅黑 Light"/>
                <a:cs typeface="微软雅黑 Light"/>
              </a:rPr>
              <a:t>乳甜品及酵母面包研发</a:t>
            </a:r>
            <a:endParaRPr sz="1400">
              <a:latin typeface="微软雅黑 Light"/>
              <a:cs typeface="微软雅黑 Light"/>
            </a:endParaRPr>
          </a:p>
        </p:txBody>
      </p:sp>
      <p:sp>
        <p:nvSpPr>
          <p:cNvPr id="15" name="object 15"/>
          <p:cNvSpPr txBox="1"/>
          <p:nvPr/>
        </p:nvSpPr>
        <p:spPr>
          <a:xfrm>
            <a:off x="3423920" y="3563366"/>
            <a:ext cx="1734820" cy="651510"/>
          </a:xfrm>
          <a:prstGeom prst="rect">
            <a:avLst/>
          </a:prstGeom>
        </p:spPr>
        <p:txBody>
          <a:bodyPr vert="horz" wrap="square" lIns="0" tIns="0" rIns="0" bIns="0" rtlCol="0">
            <a:spAutoFit/>
          </a:bodyPr>
          <a:lstStyle/>
          <a:p>
            <a:pPr marL="12700">
              <a:lnSpc>
                <a:spcPct val="100000"/>
              </a:lnSpc>
              <a:tabLst>
                <a:tab pos="299085" algn="l"/>
              </a:tabLst>
            </a:pPr>
            <a:r>
              <a:rPr sz="1400" spc="-5" dirty="0">
                <a:latin typeface="Arial"/>
                <a:cs typeface="Arial"/>
              </a:rPr>
              <a:t>•	</a:t>
            </a:r>
            <a:r>
              <a:rPr sz="1400" b="0" spc="-5" dirty="0">
                <a:latin typeface="微软雅黑 Light"/>
                <a:cs typeface="微软雅黑 Light"/>
              </a:rPr>
              <a:t>资深市场品牌推广</a:t>
            </a:r>
            <a:endParaRPr sz="1400">
              <a:latin typeface="微软雅黑 Light"/>
              <a:cs typeface="微软雅黑 Light"/>
            </a:endParaRPr>
          </a:p>
          <a:p>
            <a:pPr marL="12700">
              <a:lnSpc>
                <a:spcPct val="100000"/>
              </a:lnSpc>
              <a:tabLst>
                <a:tab pos="299085" algn="l"/>
              </a:tabLst>
            </a:pPr>
            <a:r>
              <a:rPr sz="1400" dirty="0">
                <a:latin typeface="Arial"/>
                <a:cs typeface="Arial"/>
              </a:rPr>
              <a:t>•	</a:t>
            </a:r>
            <a:r>
              <a:rPr sz="1400" b="0" spc="-5" dirty="0">
                <a:latin typeface="微软雅黑 Light"/>
                <a:cs typeface="微软雅黑 Light"/>
              </a:rPr>
              <a:t>国际化设计团队</a:t>
            </a:r>
            <a:endParaRPr sz="1400">
              <a:latin typeface="微软雅黑 Light"/>
              <a:cs typeface="微软雅黑 Light"/>
            </a:endParaRPr>
          </a:p>
          <a:p>
            <a:pPr marL="12700">
              <a:lnSpc>
                <a:spcPct val="100000"/>
              </a:lnSpc>
              <a:tabLst>
                <a:tab pos="299085" algn="l"/>
              </a:tabLst>
            </a:pPr>
            <a:r>
              <a:rPr sz="1400" spc="-5" dirty="0">
                <a:latin typeface="Arial"/>
                <a:cs typeface="Arial"/>
              </a:rPr>
              <a:t>•	</a:t>
            </a:r>
            <a:r>
              <a:rPr sz="1400" b="0" spc="-5" dirty="0">
                <a:latin typeface="微软雅黑 Light"/>
                <a:cs typeface="微软雅黑 Light"/>
              </a:rPr>
              <a:t>国内一流包装外企</a:t>
            </a:r>
            <a:endParaRPr sz="1400">
              <a:latin typeface="微软雅黑 Light"/>
              <a:cs typeface="微软雅黑 Light"/>
            </a:endParaRPr>
          </a:p>
        </p:txBody>
      </p:sp>
      <p:sp>
        <p:nvSpPr>
          <p:cNvPr id="16" name="object 16"/>
          <p:cNvSpPr txBox="1"/>
          <p:nvPr/>
        </p:nvSpPr>
        <p:spPr>
          <a:xfrm>
            <a:off x="6243701" y="3563366"/>
            <a:ext cx="1734820" cy="651510"/>
          </a:xfrm>
          <a:prstGeom prst="rect">
            <a:avLst/>
          </a:prstGeom>
        </p:spPr>
        <p:txBody>
          <a:bodyPr vert="horz" wrap="square" lIns="0" tIns="0" rIns="0" bIns="0" rtlCol="0">
            <a:spAutoFit/>
          </a:bodyPr>
          <a:lstStyle/>
          <a:p>
            <a:pPr marL="12700">
              <a:lnSpc>
                <a:spcPct val="100000"/>
              </a:lnSpc>
              <a:tabLst>
                <a:tab pos="299085" algn="l"/>
              </a:tabLst>
            </a:pPr>
            <a:r>
              <a:rPr sz="1400" spc="-5" dirty="0">
                <a:latin typeface="Arial"/>
                <a:cs typeface="Arial"/>
              </a:rPr>
              <a:t>•	</a:t>
            </a:r>
            <a:r>
              <a:rPr sz="1400" b="0" spc="-5" dirty="0">
                <a:latin typeface="微软雅黑 Light"/>
                <a:cs typeface="微软雅黑 Light"/>
              </a:rPr>
              <a:t>知名企业客户资源</a:t>
            </a:r>
            <a:endParaRPr sz="1400">
              <a:latin typeface="微软雅黑 Light"/>
              <a:cs typeface="微软雅黑 Light"/>
            </a:endParaRPr>
          </a:p>
          <a:p>
            <a:pPr marL="12700">
              <a:lnSpc>
                <a:spcPct val="100000"/>
              </a:lnSpc>
              <a:tabLst>
                <a:tab pos="299085" algn="l"/>
              </a:tabLst>
            </a:pPr>
            <a:r>
              <a:rPr sz="1400" dirty="0">
                <a:latin typeface="Arial"/>
                <a:cs typeface="Arial"/>
              </a:rPr>
              <a:t>•	</a:t>
            </a:r>
            <a:r>
              <a:rPr sz="1400" b="0" spc="-5" dirty="0">
                <a:latin typeface="微软雅黑 Light"/>
                <a:cs typeface="微软雅黑 Light"/>
              </a:rPr>
              <a:t>粉丝转化员工</a:t>
            </a:r>
            <a:endParaRPr sz="1400">
              <a:latin typeface="微软雅黑 Light"/>
              <a:cs typeface="微软雅黑 Light"/>
            </a:endParaRPr>
          </a:p>
          <a:p>
            <a:pPr marL="12700">
              <a:lnSpc>
                <a:spcPct val="100000"/>
              </a:lnSpc>
              <a:tabLst>
                <a:tab pos="299085" algn="l"/>
              </a:tabLst>
            </a:pPr>
            <a:r>
              <a:rPr sz="1400" spc="-5" dirty="0">
                <a:latin typeface="Arial"/>
                <a:cs typeface="Arial"/>
              </a:rPr>
              <a:t>•	</a:t>
            </a:r>
            <a:r>
              <a:rPr sz="1400" b="0" dirty="0">
                <a:latin typeface="微软雅黑 Light"/>
                <a:cs typeface="微软雅黑 Light"/>
              </a:rPr>
              <a:t>加盟代理踊跃</a:t>
            </a:r>
            <a:endParaRPr sz="1400">
              <a:latin typeface="微软雅黑 Light"/>
              <a:cs typeface="微软雅黑 Light"/>
            </a:endParaRPr>
          </a:p>
        </p:txBody>
      </p:sp>
      <p:graphicFrame>
        <p:nvGraphicFramePr>
          <p:cNvPr id="17" name="对象 16">
            <a:extLst>
              <a:ext uri="{FF2B5EF4-FFF2-40B4-BE49-F238E27FC236}">
                <a16:creationId xmlns:a16="http://schemas.microsoft.com/office/drawing/2014/main" id="{B4AA8CA6-EA90-4949-A8BA-52570AC63A9C}"/>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3316" name="CorelDRAW" r:id="rId5" imgW="2736000" imgH="1136036" progId="CorelDraw.Graphic.17">
                  <p:embed/>
                </p:oleObj>
              </mc:Choice>
              <mc:Fallback>
                <p:oleObj name="CorelDRAW" r:id="rId5"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商业模式</a:t>
            </a:r>
          </a:p>
        </p:txBody>
      </p:sp>
      <p:sp>
        <p:nvSpPr>
          <p:cNvPr id="5" name="object 5"/>
          <p:cNvSpPr txBox="1"/>
          <p:nvPr/>
        </p:nvSpPr>
        <p:spPr>
          <a:xfrm>
            <a:off x="536257" y="954404"/>
            <a:ext cx="1897380" cy="226060"/>
          </a:xfrm>
          <a:prstGeom prst="rect">
            <a:avLst/>
          </a:prstGeom>
        </p:spPr>
        <p:txBody>
          <a:bodyPr vert="horz" wrap="square" lIns="0" tIns="0" rIns="0" bIns="0" rtlCol="0">
            <a:spAutoFit/>
          </a:bodyPr>
          <a:lstStyle/>
          <a:p>
            <a:pPr marL="12700">
              <a:lnSpc>
                <a:spcPct val="100000"/>
              </a:lnSpc>
            </a:pPr>
            <a:r>
              <a:rPr sz="1400" b="1" spc="-5" dirty="0">
                <a:solidFill>
                  <a:srgbClr val="EE7768"/>
                </a:solidFill>
                <a:latin typeface="微软雅黑"/>
                <a:cs typeface="微软雅黑"/>
              </a:rPr>
              <a:t>Daily的主营收入源于：</a:t>
            </a:r>
            <a:endParaRPr sz="1400">
              <a:latin typeface="微软雅黑"/>
              <a:cs typeface="微软雅黑"/>
            </a:endParaRPr>
          </a:p>
        </p:txBody>
      </p:sp>
      <p:sp>
        <p:nvSpPr>
          <p:cNvPr id="6" name="object 6"/>
          <p:cNvSpPr/>
          <p:nvPr/>
        </p:nvSpPr>
        <p:spPr>
          <a:xfrm>
            <a:off x="2749676" y="2177669"/>
            <a:ext cx="76200" cy="650875"/>
          </a:xfrm>
          <a:custGeom>
            <a:avLst/>
            <a:gdLst/>
            <a:ahLst/>
            <a:cxnLst/>
            <a:rect l="l" t="t" r="r" b="b"/>
            <a:pathLst>
              <a:path w="76200" h="650875">
                <a:moveTo>
                  <a:pt x="31750" y="74917"/>
                </a:moveTo>
                <a:lnTo>
                  <a:pt x="31750" y="76200"/>
                </a:lnTo>
                <a:lnTo>
                  <a:pt x="38100" y="76200"/>
                </a:lnTo>
                <a:lnTo>
                  <a:pt x="31750" y="74917"/>
                </a:lnTo>
                <a:close/>
              </a:path>
              <a:path w="76200" h="650875">
                <a:moveTo>
                  <a:pt x="44450" y="38100"/>
                </a:moveTo>
                <a:lnTo>
                  <a:pt x="31750" y="38100"/>
                </a:lnTo>
                <a:lnTo>
                  <a:pt x="31772" y="74921"/>
                </a:lnTo>
                <a:lnTo>
                  <a:pt x="38100" y="76200"/>
                </a:lnTo>
                <a:lnTo>
                  <a:pt x="44450" y="74921"/>
                </a:lnTo>
                <a:lnTo>
                  <a:pt x="44450" y="38100"/>
                </a:lnTo>
                <a:close/>
              </a:path>
              <a:path w="76200" h="650875">
                <a:moveTo>
                  <a:pt x="44450" y="74921"/>
                </a:moveTo>
                <a:lnTo>
                  <a:pt x="38100" y="76200"/>
                </a:lnTo>
                <a:lnTo>
                  <a:pt x="44450" y="76200"/>
                </a:lnTo>
                <a:lnTo>
                  <a:pt x="44450" y="74921"/>
                </a:lnTo>
                <a:close/>
              </a:path>
              <a:path w="76200" h="650875">
                <a:moveTo>
                  <a:pt x="76200" y="38100"/>
                </a:moveTo>
                <a:lnTo>
                  <a:pt x="44450" y="38100"/>
                </a:lnTo>
                <a:lnTo>
                  <a:pt x="44450" y="74921"/>
                </a:lnTo>
                <a:lnTo>
                  <a:pt x="52947" y="73211"/>
                </a:lnTo>
                <a:lnTo>
                  <a:pt x="65055" y="65055"/>
                </a:lnTo>
                <a:lnTo>
                  <a:pt x="73211" y="52947"/>
                </a:lnTo>
                <a:lnTo>
                  <a:pt x="76200" y="38100"/>
                </a:lnTo>
                <a:close/>
              </a:path>
              <a:path w="76200" h="650875">
                <a:moveTo>
                  <a:pt x="38100" y="0"/>
                </a:moveTo>
                <a:lnTo>
                  <a:pt x="23306" y="2988"/>
                </a:lnTo>
                <a:lnTo>
                  <a:pt x="11191" y="11144"/>
                </a:lnTo>
                <a:lnTo>
                  <a:pt x="3006" y="23252"/>
                </a:lnTo>
                <a:lnTo>
                  <a:pt x="0" y="38100"/>
                </a:lnTo>
                <a:lnTo>
                  <a:pt x="3006" y="52947"/>
                </a:lnTo>
                <a:lnTo>
                  <a:pt x="11191" y="65055"/>
                </a:lnTo>
                <a:lnTo>
                  <a:pt x="23306" y="73211"/>
                </a:lnTo>
                <a:lnTo>
                  <a:pt x="31750" y="74917"/>
                </a:lnTo>
                <a:lnTo>
                  <a:pt x="31750" y="38100"/>
                </a:lnTo>
                <a:lnTo>
                  <a:pt x="76200" y="38100"/>
                </a:lnTo>
                <a:lnTo>
                  <a:pt x="73211" y="23252"/>
                </a:lnTo>
                <a:lnTo>
                  <a:pt x="65055" y="11144"/>
                </a:lnTo>
                <a:lnTo>
                  <a:pt x="52947" y="2988"/>
                </a:lnTo>
                <a:lnTo>
                  <a:pt x="38100" y="0"/>
                </a:lnTo>
                <a:close/>
              </a:path>
              <a:path w="76200" h="650875">
                <a:moveTo>
                  <a:pt x="44450" y="88900"/>
                </a:moveTo>
                <a:lnTo>
                  <a:pt x="31750" y="88900"/>
                </a:lnTo>
                <a:lnTo>
                  <a:pt x="31750" y="127000"/>
                </a:lnTo>
                <a:lnTo>
                  <a:pt x="44450" y="127000"/>
                </a:lnTo>
                <a:lnTo>
                  <a:pt x="44450" y="88900"/>
                </a:lnTo>
                <a:close/>
              </a:path>
              <a:path w="76200" h="650875">
                <a:moveTo>
                  <a:pt x="44450" y="139700"/>
                </a:moveTo>
                <a:lnTo>
                  <a:pt x="31750" y="139700"/>
                </a:lnTo>
                <a:lnTo>
                  <a:pt x="31750" y="177800"/>
                </a:lnTo>
                <a:lnTo>
                  <a:pt x="44450" y="177800"/>
                </a:lnTo>
                <a:lnTo>
                  <a:pt x="44450" y="139700"/>
                </a:lnTo>
                <a:close/>
              </a:path>
              <a:path w="76200" h="650875">
                <a:moveTo>
                  <a:pt x="44450" y="190500"/>
                </a:moveTo>
                <a:lnTo>
                  <a:pt x="31750" y="190500"/>
                </a:lnTo>
                <a:lnTo>
                  <a:pt x="31750" y="228600"/>
                </a:lnTo>
                <a:lnTo>
                  <a:pt x="44450" y="228600"/>
                </a:lnTo>
                <a:lnTo>
                  <a:pt x="44450" y="190500"/>
                </a:lnTo>
                <a:close/>
              </a:path>
              <a:path w="76200" h="650875">
                <a:moveTo>
                  <a:pt x="44450" y="241300"/>
                </a:moveTo>
                <a:lnTo>
                  <a:pt x="31750" y="241300"/>
                </a:lnTo>
                <a:lnTo>
                  <a:pt x="31750" y="279400"/>
                </a:lnTo>
                <a:lnTo>
                  <a:pt x="44450" y="279400"/>
                </a:lnTo>
                <a:lnTo>
                  <a:pt x="44450" y="241300"/>
                </a:lnTo>
                <a:close/>
              </a:path>
              <a:path w="76200" h="650875">
                <a:moveTo>
                  <a:pt x="44450" y="292100"/>
                </a:moveTo>
                <a:lnTo>
                  <a:pt x="31750" y="292100"/>
                </a:lnTo>
                <a:lnTo>
                  <a:pt x="31750" y="330200"/>
                </a:lnTo>
                <a:lnTo>
                  <a:pt x="44450" y="330200"/>
                </a:lnTo>
                <a:lnTo>
                  <a:pt x="44450" y="292100"/>
                </a:lnTo>
                <a:close/>
              </a:path>
              <a:path w="76200" h="650875">
                <a:moveTo>
                  <a:pt x="44450" y="342900"/>
                </a:moveTo>
                <a:lnTo>
                  <a:pt x="31750" y="342900"/>
                </a:lnTo>
                <a:lnTo>
                  <a:pt x="31750" y="381000"/>
                </a:lnTo>
                <a:lnTo>
                  <a:pt x="44450" y="381000"/>
                </a:lnTo>
                <a:lnTo>
                  <a:pt x="44450" y="342900"/>
                </a:lnTo>
                <a:close/>
              </a:path>
              <a:path w="76200" h="650875">
                <a:moveTo>
                  <a:pt x="44450" y="393700"/>
                </a:moveTo>
                <a:lnTo>
                  <a:pt x="31750" y="393700"/>
                </a:lnTo>
                <a:lnTo>
                  <a:pt x="31750" y="431800"/>
                </a:lnTo>
                <a:lnTo>
                  <a:pt x="44450" y="431800"/>
                </a:lnTo>
                <a:lnTo>
                  <a:pt x="44450" y="393700"/>
                </a:lnTo>
                <a:close/>
              </a:path>
              <a:path w="76200" h="650875">
                <a:moveTo>
                  <a:pt x="44450" y="444500"/>
                </a:moveTo>
                <a:lnTo>
                  <a:pt x="31750" y="444500"/>
                </a:lnTo>
                <a:lnTo>
                  <a:pt x="31750" y="482600"/>
                </a:lnTo>
                <a:lnTo>
                  <a:pt x="44450" y="482600"/>
                </a:lnTo>
                <a:lnTo>
                  <a:pt x="44450" y="444500"/>
                </a:lnTo>
                <a:close/>
              </a:path>
              <a:path w="76200" h="650875">
                <a:moveTo>
                  <a:pt x="44450" y="495300"/>
                </a:moveTo>
                <a:lnTo>
                  <a:pt x="31750" y="495300"/>
                </a:lnTo>
                <a:lnTo>
                  <a:pt x="31750" y="533400"/>
                </a:lnTo>
                <a:lnTo>
                  <a:pt x="44450" y="533400"/>
                </a:lnTo>
                <a:lnTo>
                  <a:pt x="44450" y="495300"/>
                </a:lnTo>
                <a:close/>
              </a:path>
              <a:path w="76200" h="650875">
                <a:moveTo>
                  <a:pt x="31750" y="575830"/>
                </a:moveTo>
                <a:lnTo>
                  <a:pt x="23306" y="577536"/>
                </a:lnTo>
                <a:lnTo>
                  <a:pt x="11191" y="585692"/>
                </a:lnTo>
                <a:lnTo>
                  <a:pt x="3006" y="597800"/>
                </a:lnTo>
                <a:lnTo>
                  <a:pt x="0" y="612648"/>
                </a:lnTo>
                <a:lnTo>
                  <a:pt x="3006" y="627495"/>
                </a:lnTo>
                <a:lnTo>
                  <a:pt x="11191" y="639603"/>
                </a:lnTo>
                <a:lnTo>
                  <a:pt x="23306" y="647759"/>
                </a:lnTo>
                <a:lnTo>
                  <a:pt x="38100" y="650748"/>
                </a:lnTo>
                <a:lnTo>
                  <a:pt x="52947" y="647759"/>
                </a:lnTo>
                <a:lnTo>
                  <a:pt x="65055" y="639603"/>
                </a:lnTo>
                <a:lnTo>
                  <a:pt x="73211" y="627495"/>
                </a:lnTo>
                <a:lnTo>
                  <a:pt x="76200" y="612648"/>
                </a:lnTo>
                <a:lnTo>
                  <a:pt x="31750" y="612648"/>
                </a:lnTo>
                <a:lnTo>
                  <a:pt x="31750" y="596900"/>
                </a:lnTo>
                <a:lnTo>
                  <a:pt x="72604" y="596900"/>
                </a:lnTo>
                <a:lnTo>
                  <a:pt x="65055" y="585692"/>
                </a:lnTo>
                <a:lnTo>
                  <a:pt x="62840" y="584200"/>
                </a:lnTo>
                <a:lnTo>
                  <a:pt x="31750" y="584200"/>
                </a:lnTo>
                <a:lnTo>
                  <a:pt x="31750" y="575830"/>
                </a:lnTo>
                <a:close/>
              </a:path>
              <a:path w="76200" h="650875">
                <a:moveTo>
                  <a:pt x="44450" y="596900"/>
                </a:moveTo>
                <a:lnTo>
                  <a:pt x="31750" y="596900"/>
                </a:lnTo>
                <a:lnTo>
                  <a:pt x="31750" y="612648"/>
                </a:lnTo>
                <a:lnTo>
                  <a:pt x="44450" y="612648"/>
                </a:lnTo>
                <a:lnTo>
                  <a:pt x="44450" y="596900"/>
                </a:lnTo>
                <a:close/>
              </a:path>
              <a:path w="76200" h="650875">
                <a:moveTo>
                  <a:pt x="72604" y="596900"/>
                </a:moveTo>
                <a:lnTo>
                  <a:pt x="44450" y="596900"/>
                </a:lnTo>
                <a:lnTo>
                  <a:pt x="44450" y="612648"/>
                </a:lnTo>
                <a:lnTo>
                  <a:pt x="76200" y="612648"/>
                </a:lnTo>
                <a:lnTo>
                  <a:pt x="73211" y="597800"/>
                </a:lnTo>
                <a:lnTo>
                  <a:pt x="72604" y="596900"/>
                </a:lnTo>
                <a:close/>
              </a:path>
              <a:path w="76200" h="650875">
                <a:moveTo>
                  <a:pt x="38100" y="574548"/>
                </a:moveTo>
                <a:lnTo>
                  <a:pt x="31772" y="575826"/>
                </a:lnTo>
                <a:lnTo>
                  <a:pt x="31750" y="584200"/>
                </a:lnTo>
                <a:lnTo>
                  <a:pt x="44450" y="584200"/>
                </a:lnTo>
                <a:lnTo>
                  <a:pt x="44450" y="575826"/>
                </a:lnTo>
                <a:lnTo>
                  <a:pt x="38100" y="574548"/>
                </a:lnTo>
                <a:close/>
              </a:path>
              <a:path w="76200" h="650875">
                <a:moveTo>
                  <a:pt x="44450" y="575826"/>
                </a:moveTo>
                <a:lnTo>
                  <a:pt x="44450" y="584200"/>
                </a:lnTo>
                <a:lnTo>
                  <a:pt x="62840" y="584200"/>
                </a:lnTo>
                <a:lnTo>
                  <a:pt x="52947" y="577536"/>
                </a:lnTo>
                <a:lnTo>
                  <a:pt x="44450" y="575826"/>
                </a:lnTo>
                <a:close/>
              </a:path>
              <a:path w="76200" h="650875">
                <a:moveTo>
                  <a:pt x="44450" y="546100"/>
                </a:moveTo>
                <a:lnTo>
                  <a:pt x="31750" y="546100"/>
                </a:lnTo>
                <a:lnTo>
                  <a:pt x="31750" y="575830"/>
                </a:lnTo>
                <a:lnTo>
                  <a:pt x="38100" y="574548"/>
                </a:lnTo>
                <a:lnTo>
                  <a:pt x="44450" y="574548"/>
                </a:lnTo>
                <a:lnTo>
                  <a:pt x="44450" y="546100"/>
                </a:lnTo>
                <a:close/>
              </a:path>
              <a:path w="76200" h="650875">
                <a:moveTo>
                  <a:pt x="44450" y="574548"/>
                </a:moveTo>
                <a:lnTo>
                  <a:pt x="38100" y="574548"/>
                </a:lnTo>
                <a:lnTo>
                  <a:pt x="44450" y="575826"/>
                </a:lnTo>
                <a:lnTo>
                  <a:pt x="44450" y="574548"/>
                </a:lnTo>
                <a:close/>
              </a:path>
            </a:pathLst>
          </a:custGeom>
          <a:solidFill>
            <a:srgbClr val="F8A90C"/>
          </a:solidFill>
        </p:spPr>
        <p:txBody>
          <a:bodyPr wrap="square" lIns="0" tIns="0" rIns="0" bIns="0" rtlCol="0"/>
          <a:lstStyle/>
          <a:p>
            <a:endParaRPr/>
          </a:p>
        </p:txBody>
      </p:sp>
      <p:sp>
        <p:nvSpPr>
          <p:cNvPr id="7" name="object 7"/>
          <p:cNvSpPr/>
          <p:nvPr/>
        </p:nvSpPr>
        <p:spPr>
          <a:xfrm>
            <a:off x="5411851" y="2177669"/>
            <a:ext cx="76200" cy="650875"/>
          </a:xfrm>
          <a:custGeom>
            <a:avLst/>
            <a:gdLst/>
            <a:ahLst/>
            <a:cxnLst/>
            <a:rect l="l" t="t" r="r" b="b"/>
            <a:pathLst>
              <a:path w="76200" h="650875">
                <a:moveTo>
                  <a:pt x="31750" y="74921"/>
                </a:moveTo>
                <a:lnTo>
                  <a:pt x="31750" y="76200"/>
                </a:lnTo>
                <a:lnTo>
                  <a:pt x="38100" y="76200"/>
                </a:lnTo>
                <a:lnTo>
                  <a:pt x="31750" y="74921"/>
                </a:lnTo>
                <a:close/>
              </a:path>
              <a:path w="76200" h="650875">
                <a:moveTo>
                  <a:pt x="44450" y="38100"/>
                </a:moveTo>
                <a:lnTo>
                  <a:pt x="31750" y="38100"/>
                </a:lnTo>
                <a:lnTo>
                  <a:pt x="31750" y="74921"/>
                </a:lnTo>
                <a:lnTo>
                  <a:pt x="38100" y="76200"/>
                </a:lnTo>
                <a:lnTo>
                  <a:pt x="44450" y="74921"/>
                </a:lnTo>
                <a:lnTo>
                  <a:pt x="44450" y="38100"/>
                </a:lnTo>
                <a:close/>
              </a:path>
              <a:path w="76200" h="650875">
                <a:moveTo>
                  <a:pt x="44450" y="74921"/>
                </a:moveTo>
                <a:lnTo>
                  <a:pt x="38100" y="76200"/>
                </a:lnTo>
                <a:lnTo>
                  <a:pt x="44450" y="76200"/>
                </a:lnTo>
                <a:lnTo>
                  <a:pt x="44450" y="74921"/>
                </a:lnTo>
                <a:close/>
              </a:path>
              <a:path w="76200" h="650875">
                <a:moveTo>
                  <a:pt x="38100" y="0"/>
                </a:moveTo>
                <a:lnTo>
                  <a:pt x="23252" y="2988"/>
                </a:lnTo>
                <a:lnTo>
                  <a:pt x="11144" y="11144"/>
                </a:lnTo>
                <a:lnTo>
                  <a:pt x="2988" y="23252"/>
                </a:lnTo>
                <a:lnTo>
                  <a:pt x="0" y="38100"/>
                </a:lnTo>
                <a:lnTo>
                  <a:pt x="2988" y="52947"/>
                </a:lnTo>
                <a:lnTo>
                  <a:pt x="11144" y="65055"/>
                </a:lnTo>
                <a:lnTo>
                  <a:pt x="23252" y="73211"/>
                </a:lnTo>
                <a:lnTo>
                  <a:pt x="31750" y="74921"/>
                </a:lnTo>
                <a:lnTo>
                  <a:pt x="31750" y="38100"/>
                </a:lnTo>
                <a:lnTo>
                  <a:pt x="76200" y="38100"/>
                </a:lnTo>
                <a:lnTo>
                  <a:pt x="73211" y="23252"/>
                </a:lnTo>
                <a:lnTo>
                  <a:pt x="65055" y="11144"/>
                </a:lnTo>
                <a:lnTo>
                  <a:pt x="52947" y="2988"/>
                </a:lnTo>
                <a:lnTo>
                  <a:pt x="38100" y="0"/>
                </a:lnTo>
                <a:close/>
              </a:path>
              <a:path w="76200" h="650875">
                <a:moveTo>
                  <a:pt x="76200" y="38100"/>
                </a:moveTo>
                <a:lnTo>
                  <a:pt x="44450" y="38100"/>
                </a:lnTo>
                <a:lnTo>
                  <a:pt x="44450" y="74921"/>
                </a:lnTo>
                <a:lnTo>
                  <a:pt x="52947" y="73211"/>
                </a:lnTo>
                <a:lnTo>
                  <a:pt x="65055" y="65055"/>
                </a:lnTo>
                <a:lnTo>
                  <a:pt x="73211" y="52947"/>
                </a:lnTo>
                <a:lnTo>
                  <a:pt x="76200" y="38100"/>
                </a:lnTo>
                <a:close/>
              </a:path>
              <a:path w="76200" h="650875">
                <a:moveTo>
                  <a:pt x="44450" y="88900"/>
                </a:moveTo>
                <a:lnTo>
                  <a:pt x="31750" y="88900"/>
                </a:lnTo>
                <a:lnTo>
                  <a:pt x="31750" y="127000"/>
                </a:lnTo>
                <a:lnTo>
                  <a:pt x="44450" y="127000"/>
                </a:lnTo>
                <a:lnTo>
                  <a:pt x="44450" y="88900"/>
                </a:lnTo>
                <a:close/>
              </a:path>
              <a:path w="76200" h="650875">
                <a:moveTo>
                  <a:pt x="44450" y="139700"/>
                </a:moveTo>
                <a:lnTo>
                  <a:pt x="31750" y="139700"/>
                </a:lnTo>
                <a:lnTo>
                  <a:pt x="31750" y="177800"/>
                </a:lnTo>
                <a:lnTo>
                  <a:pt x="44450" y="177800"/>
                </a:lnTo>
                <a:lnTo>
                  <a:pt x="44450" y="139700"/>
                </a:lnTo>
                <a:close/>
              </a:path>
              <a:path w="76200" h="650875">
                <a:moveTo>
                  <a:pt x="44450" y="190500"/>
                </a:moveTo>
                <a:lnTo>
                  <a:pt x="31750" y="190500"/>
                </a:lnTo>
                <a:lnTo>
                  <a:pt x="31750" y="228600"/>
                </a:lnTo>
                <a:lnTo>
                  <a:pt x="44450" y="228600"/>
                </a:lnTo>
                <a:lnTo>
                  <a:pt x="44450" y="190500"/>
                </a:lnTo>
                <a:close/>
              </a:path>
              <a:path w="76200" h="650875">
                <a:moveTo>
                  <a:pt x="44450" y="241300"/>
                </a:moveTo>
                <a:lnTo>
                  <a:pt x="31750" y="241300"/>
                </a:lnTo>
                <a:lnTo>
                  <a:pt x="31750" y="279400"/>
                </a:lnTo>
                <a:lnTo>
                  <a:pt x="44450" y="279400"/>
                </a:lnTo>
                <a:lnTo>
                  <a:pt x="44450" y="241300"/>
                </a:lnTo>
                <a:close/>
              </a:path>
              <a:path w="76200" h="650875">
                <a:moveTo>
                  <a:pt x="44450" y="292100"/>
                </a:moveTo>
                <a:lnTo>
                  <a:pt x="31750" y="292100"/>
                </a:lnTo>
                <a:lnTo>
                  <a:pt x="31750" y="330200"/>
                </a:lnTo>
                <a:lnTo>
                  <a:pt x="44450" y="330200"/>
                </a:lnTo>
                <a:lnTo>
                  <a:pt x="44450" y="292100"/>
                </a:lnTo>
                <a:close/>
              </a:path>
              <a:path w="76200" h="650875">
                <a:moveTo>
                  <a:pt x="44450" y="342900"/>
                </a:moveTo>
                <a:lnTo>
                  <a:pt x="31750" y="342900"/>
                </a:lnTo>
                <a:lnTo>
                  <a:pt x="31750" y="381000"/>
                </a:lnTo>
                <a:lnTo>
                  <a:pt x="44450" y="381000"/>
                </a:lnTo>
                <a:lnTo>
                  <a:pt x="44450" y="342900"/>
                </a:lnTo>
                <a:close/>
              </a:path>
              <a:path w="76200" h="650875">
                <a:moveTo>
                  <a:pt x="44450" y="393700"/>
                </a:moveTo>
                <a:lnTo>
                  <a:pt x="31750" y="393700"/>
                </a:lnTo>
                <a:lnTo>
                  <a:pt x="31750" y="431800"/>
                </a:lnTo>
                <a:lnTo>
                  <a:pt x="44450" y="431800"/>
                </a:lnTo>
                <a:lnTo>
                  <a:pt x="44450" y="393700"/>
                </a:lnTo>
                <a:close/>
              </a:path>
              <a:path w="76200" h="650875">
                <a:moveTo>
                  <a:pt x="44450" y="444500"/>
                </a:moveTo>
                <a:lnTo>
                  <a:pt x="31750" y="444500"/>
                </a:lnTo>
                <a:lnTo>
                  <a:pt x="31750" y="482600"/>
                </a:lnTo>
                <a:lnTo>
                  <a:pt x="44450" y="482600"/>
                </a:lnTo>
                <a:lnTo>
                  <a:pt x="44450" y="444500"/>
                </a:lnTo>
                <a:close/>
              </a:path>
              <a:path w="76200" h="650875">
                <a:moveTo>
                  <a:pt x="44450" y="495300"/>
                </a:moveTo>
                <a:lnTo>
                  <a:pt x="31750" y="495300"/>
                </a:lnTo>
                <a:lnTo>
                  <a:pt x="31750" y="533400"/>
                </a:lnTo>
                <a:lnTo>
                  <a:pt x="44450" y="533400"/>
                </a:lnTo>
                <a:lnTo>
                  <a:pt x="44450" y="495300"/>
                </a:lnTo>
                <a:close/>
              </a:path>
              <a:path w="76200" h="650875">
                <a:moveTo>
                  <a:pt x="31750" y="575826"/>
                </a:moveTo>
                <a:lnTo>
                  <a:pt x="23252" y="577536"/>
                </a:lnTo>
                <a:lnTo>
                  <a:pt x="11144" y="585692"/>
                </a:lnTo>
                <a:lnTo>
                  <a:pt x="2988" y="597800"/>
                </a:lnTo>
                <a:lnTo>
                  <a:pt x="0" y="612648"/>
                </a:lnTo>
                <a:lnTo>
                  <a:pt x="2988" y="627495"/>
                </a:lnTo>
                <a:lnTo>
                  <a:pt x="11144" y="639603"/>
                </a:lnTo>
                <a:lnTo>
                  <a:pt x="23252" y="647759"/>
                </a:lnTo>
                <a:lnTo>
                  <a:pt x="38100" y="650748"/>
                </a:lnTo>
                <a:lnTo>
                  <a:pt x="52947" y="647759"/>
                </a:lnTo>
                <a:lnTo>
                  <a:pt x="65055" y="639603"/>
                </a:lnTo>
                <a:lnTo>
                  <a:pt x="73211" y="627495"/>
                </a:lnTo>
                <a:lnTo>
                  <a:pt x="76200" y="612648"/>
                </a:lnTo>
                <a:lnTo>
                  <a:pt x="31750" y="612648"/>
                </a:lnTo>
                <a:lnTo>
                  <a:pt x="31750" y="596900"/>
                </a:lnTo>
                <a:lnTo>
                  <a:pt x="72604" y="596900"/>
                </a:lnTo>
                <a:lnTo>
                  <a:pt x="65055" y="585692"/>
                </a:lnTo>
                <a:lnTo>
                  <a:pt x="62840" y="584200"/>
                </a:lnTo>
                <a:lnTo>
                  <a:pt x="31750" y="584200"/>
                </a:lnTo>
                <a:lnTo>
                  <a:pt x="31750" y="575826"/>
                </a:lnTo>
                <a:close/>
              </a:path>
              <a:path w="76200" h="650875">
                <a:moveTo>
                  <a:pt x="44450" y="596900"/>
                </a:moveTo>
                <a:lnTo>
                  <a:pt x="31750" y="596900"/>
                </a:lnTo>
                <a:lnTo>
                  <a:pt x="31750" y="612648"/>
                </a:lnTo>
                <a:lnTo>
                  <a:pt x="44450" y="612648"/>
                </a:lnTo>
                <a:lnTo>
                  <a:pt x="44450" y="596900"/>
                </a:lnTo>
                <a:close/>
              </a:path>
              <a:path w="76200" h="650875">
                <a:moveTo>
                  <a:pt x="72604" y="596900"/>
                </a:moveTo>
                <a:lnTo>
                  <a:pt x="44450" y="596900"/>
                </a:lnTo>
                <a:lnTo>
                  <a:pt x="44450" y="612648"/>
                </a:lnTo>
                <a:lnTo>
                  <a:pt x="76200" y="612648"/>
                </a:lnTo>
                <a:lnTo>
                  <a:pt x="73211" y="597800"/>
                </a:lnTo>
                <a:lnTo>
                  <a:pt x="72604" y="596900"/>
                </a:lnTo>
                <a:close/>
              </a:path>
              <a:path w="76200" h="650875">
                <a:moveTo>
                  <a:pt x="38100" y="574548"/>
                </a:moveTo>
                <a:lnTo>
                  <a:pt x="31750" y="575826"/>
                </a:lnTo>
                <a:lnTo>
                  <a:pt x="31750" y="584200"/>
                </a:lnTo>
                <a:lnTo>
                  <a:pt x="44450" y="584200"/>
                </a:lnTo>
                <a:lnTo>
                  <a:pt x="44450" y="575826"/>
                </a:lnTo>
                <a:lnTo>
                  <a:pt x="38100" y="574548"/>
                </a:lnTo>
                <a:close/>
              </a:path>
              <a:path w="76200" h="650875">
                <a:moveTo>
                  <a:pt x="44450" y="575826"/>
                </a:moveTo>
                <a:lnTo>
                  <a:pt x="44450" y="584200"/>
                </a:lnTo>
                <a:lnTo>
                  <a:pt x="62840" y="584200"/>
                </a:lnTo>
                <a:lnTo>
                  <a:pt x="52947" y="577536"/>
                </a:lnTo>
                <a:lnTo>
                  <a:pt x="44450" y="575826"/>
                </a:lnTo>
                <a:close/>
              </a:path>
              <a:path w="76200" h="650875">
                <a:moveTo>
                  <a:pt x="44450" y="546100"/>
                </a:moveTo>
                <a:lnTo>
                  <a:pt x="31750" y="546100"/>
                </a:lnTo>
                <a:lnTo>
                  <a:pt x="31750" y="575826"/>
                </a:lnTo>
                <a:lnTo>
                  <a:pt x="38100" y="574548"/>
                </a:lnTo>
                <a:lnTo>
                  <a:pt x="44450" y="574548"/>
                </a:lnTo>
                <a:lnTo>
                  <a:pt x="44450" y="546100"/>
                </a:lnTo>
                <a:close/>
              </a:path>
              <a:path w="76200" h="650875">
                <a:moveTo>
                  <a:pt x="44450" y="574548"/>
                </a:moveTo>
                <a:lnTo>
                  <a:pt x="38100" y="574548"/>
                </a:lnTo>
                <a:lnTo>
                  <a:pt x="44450" y="575826"/>
                </a:lnTo>
                <a:lnTo>
                  <a:pt x="44450" y="574548"/>
                </a:lnTo>
                <a:close/>
              </a:path>
            </a:pathLst>
          </a:custGeom>
          <a:solidFill>
            <a:srgbClr val="92D050"/>
          </a:solidFill>
        </p:spPr>
        <p:txBody>
          <a:bodyPr wrap="square" lIns="0" tIns="0" rIns="0" bIns="0" rtlCol="0"/>
          <a:lstStyle/>
          <a:p>
            <a:endParaRPr/>
          </a:p>
        </p:txBody>
      </p:sp>
      <p:sp>
        <p:nvSpPr>
          <p:cNvPr id="8" name="object 8"/>
          <p:cNvSpPr/>
          <p:nvPr/>
        </p:nvSpPr>
        <p:spPr>
          <a:xfrm>
            <a:off x="4082288" y="3319907"/>
            <a:ext cx="76200" cy="795020"/>
          </a:xfrm>
          <a:custGeom>
            <a:avLst/>
            <a:gdLst/>
            <a:ahLst/>
            <a:cxnLst/>
            <a:rect l="l" t="t" r="r" b="b"/>
            <a:pathLst>
              <a:path w="76200" h="795020">
                <a:moveTo>
                  <a:pt x="31750" y="74917"/>
                </a:moveTo>
                <a:lnTo>
                  <a:pt x="31750" y="76200"/>
                </a:lnTo>
                <a:lnTo>
                  <a:pt x="38100" y="76200"/>
                </a:lnTo>
                <a:lnTo>
                  <a:pt x="31750" y="74917"/>
                </a:lnTo>
                <a:close/>
              </a:path>
              <a:path w="76200" h="795020">
                <a:moveTo>
                  <a:pt x="44450" y="38100"/>
                </a:moveTo>
                <a:lnTo>
                  <a:pt x="31750" y="38100"/>
                </a:lnTo>
                <a:lnTo>
                  <a:pt x="31772" y="74921"/>
                </a:lnTo>
                <a:lnTo>
                  <a:pt x="38100" y="76200"/>
                </a:lnTo>
                <a:lnTo>
                  <a:pt x="44450" y="74921"/>
                </a:lnTo>
                <a:lnTo>
                  <a:pt x="44450" y="38100"/>
                </a:lnTo>
                <a:close/>
              </a:path>
              <a:path w="76200" h="795020">
                <a:moveTo>
                  <a:pt x="44450" y="74921"/>
                </a:moveTo>
                <a:lnTo>
                  <a:pt x="38100" y="76200"/>
                </a:lnTo>
                <a:lnTo>
                  <a:pt x="44450" y="76200"/>
                </a:lnTo>
                <a:lnTo>
                  <a:pt x="44450" y="74921"/>
                </a:lnTo>
                <a:close/>
              </a:path>
              <a:path w="76200" h="795020">
                <a:moveTo>
                  <a:pt x="76200" y="38100"/>
                </a:moveTo>
                <a:lnTo>
                  <a:pt x="44450" y="38100"/>
                </a:lnTo>
                <a:lnTo>
                  <a:pt x="44450" y="74921"/>
                </a:lnTo>
                <a:lnTo>
                  <a:pt x="52947" y="73211"/>
                </a:lnTo>
                <a:lnTo>
                  <a:pt x="65055" y="65055"/>
                </a:lnTo>
                <a:lnTo>
                  <a:pt x="73211" y="52947"/>
                </a:lnTo>
                <a:lnTo>
                  <a:pt x="76200" y="38100"/>
                </a:lnTo>
                <a:close/>
              </a:path>
              <a:path w="76200" h="795020">
                <a:moveTo>
                  <a:pt x="38100" y="0"/>
                </a:moveTo>
                <a:lnTo>
                  <a:pt x="23306" y="2988"/>
                </a:lnTo>
                <a:lnTo>
                  <a:pt x="11191" y="11144"/>
                </a:lnTo>
                <a:lnTo>
                  <a:pt x="3006" y="23252"/>
                </a:lnTo>
                <a:lnTo>
                  <a:pt x="0" y="38100"/>
                </a:lnTo>
                <a:lnTo>
                  <a:pt x="3006" y="52947"/>
                </a:lnTo>
                <a:lnTo>
                  <a:pt x="11191" y="65055"/>
                </a:lnTo>
                <a:lnTo>
                  <a:pt x="23306" y="73211"/>
                </a:lnTo>
                <a:lnTo>
                  <a:pt x="31750" y="74917"/>
                </a:lnTo>
                <a:lnTo>
                  <a:pt x="31750" y="38100"/>
                </a:lnTo>
                <a:lnTo>
                  <a:pt x="76200" y="38100"/>
                </a:lnTo>
                <a:lnTo>
                  <a:pt x="73211" y="23252"/>
                </a:lnTo>
                <a:lnTo>
                  <a:pt x="65055" y="11144"/>
                </a:lnTo>
                <a:lnTo>
                  <a:pt x="52947" y="2988"/>
                </a:lnTo>
                <a:lnTo>
                  <a:pt x="38100" y="0"/>
                </a:lnTo>
                <a:close/>
              </a:path>
              <a:path w="76200" h="795020">
                <a:moveTo>
                  <a:pt x="44450" y="88900"/>
                </a:moveTo>
                <a:lnTo>
                  <a:pt x="31750" y="88900"/>
                </a:lnTo>
                <a:lnTo>
                  <a:pt x="31750" y="127000"/>
                </a:lnTo>
                <a:lnTo>
                  <a:pt x="44450" y="127000"/>
                </a:lnTo>
                <a:lnTo>
                  <a:pt x="44450" y="88900"/>
                </a:lnTo>
                <a:close/>
              </a:path>
              <a:path w="76200" h="795020">
                <a:moveTo>
                  <a:pt x="44450" y="139700"/>
                </a:moveTo>
                <a:lnTo>
                  <a:pt x="31750" y="139700"/>
                </a:lnTo>
                <a:lnTo>
                  <a:pt x="31750" y="177800"/>
                </a:lnTo>
                <a:lnTo>
                  <a:pt x="44450" y="177800"/>
                </a:lnTo>
                <a:lnTo>
                  <a:pt x="44450" y="139700"/>
                </a:lnTo>
                <a:close/>
              </a:path>
              <a:path w="76200" h="795020">
                <a:moveTo>
                  <a:pt x="44450" y="190500"/>
                </a:moveTo>
                <a:lnTo>
                  <a:pt x="31750" y="190500"/>
                </a:lnTo>
                <a:lnTo>
                  <a:pt x="31750" y="228600"/>
                </a:lnTo>
                <a:lnTo>
                  <a:pt x="44450" y="228600"/>
                </a:lnTo>
                <a:lnTo>
                  <a:pt x="44450" y="190500"/>
                </a:lnTo>
                <a:close/>
              </a:path>
              <a:path w="76200" h="795020">
                <a:moveTo>
                  <a:pt x="44450" y="241300"/>
                </a:moveTo>
                <a:lnTo>
                  <a:pt x="31750" y="241300"/>
                </a:lnTo>
                <a:lnTo>
                  <a:pt x="31750" y="279400"/>
                </a:lnTo>
                <a:lnTo>
                  <a:pt x="44450" y="279400"/>
                </a:lnTo>
                <a:lnTo>
                  <a:pt x="44450" y="241300"/>
                </a:lnTo>
                <a:close/>
              </a:path>
              <a:path w="76200" h="795020">
                <a:moveTo>
                  <a:pt x="44450" y="292100"/>
                </a:moveTo>
                <a:lnTo>
                  <a:pt x="31750" y="292100"/>
                </a:lnTo>
                <a:lnTo>
                  <a:pt x="31750" y="330200"/>
                </a:lnTo>
                <a:lnTo>
                  <a:pt x="44450" y="330200"/>
                </a:lnTo>
                <a:lnTo>
                  <a:pt x="44450" y="292100"/>
                </a:lnTo>
                <a:close/>
              </a:path>
              <a:path w="76200" h="795020">
                <a:moveTo>
                  <a:pt x="44450" y="342900"/>
                </a:moveTo>
                <a:lnTo>
                  <a:pt x="31750" y="342900"/>
                </a:lnTo>
                <a:lnTo>
                  <a:pt x="31750" y="381000"/>
                </a:lnTo>
                <a:lnTo>
                  <a:pt x="44450" y="381000"/>
                </a:lnTo>
                <a:lnTo>
                  <a:pt x="44450" y="342900"/>
                </a:lnTo>
                <a:close/>
              </a:path>
              <a:path w="76200" h="795020">
                <a:moveTo>
                  <a:pt x="44450" y="393700"/>
                </a:moveTo>
                <a:lnTo>
                  <a:pt x="31750" y="393700"/>
                </a:lnTo>
                <a:lnTo>
                  <a:pt x="31750" y="431800"/>
                </a:lnTo>
                <a:lnTo>
                  <a:pt x="44450" y="431800"/>
                </a:lnTo>
                <a:lnTo>
                  <a:pt x="44450" y="393700"/>
                </a:lnTo>
                <a:close/>
              </a:path>
              <a:path w="76200" h="795020">
                <a:moveTo>
                  <a:pt x="44450" y="444500"/>
                </a:moveTo>
                <a:lnTo>
                  <a:pt x="31750" y="444500"/>
                </a:lnTo>
                <a:lnTo>
                  <a:pt x="31750" y="482600"/>
                </a:lnTo>
                <a:lnTo>
                  <a:pt x="44450" y="482600"/>
                </a:lnTo>
                <a:lnTo>
                  <a:pt x="44450" y="444500"/>
                </a:lnTo>
                <a:close/>
              </a:path>
              <a:path w="76200" h="795020">
                <a:moveTo>
                  <a:pt x="44450" y="495300"/>
                </a:moveTo>
                <a:lnTo>
                  <a:pt x="31750" y="495300"/>
                </a:lnTo>
                <a:lnTo>
                  <a:pt x="31750" y="533400"/>
                </a:lnTo>
                <a:lnTo>
                  <a:pt x="44450" y="533400"/>
                </a:lnTo>
                <a:lnTo>
                  <a:pt x="44450" y="495300"/>
                </a:lnTo>
                <a:close/>
              </a:path>
              <a:path w="76200" h="795020">
                <a:moveTo>
                  <a:pt x="44450" y="546100"/>
                </a:moveTo>
                <a:lnTo>
                  <a:pt x="31750" y="546100"/>
                </a:lnTo>
                <a:lnTo>
                  <a:pt x="31750" y="584200"/>
                </a:lnTo>
                <a:lnTo>
                  <a:pt x="44450" y="584200"/>
                </a:lnTo>
                <a:lnTo>
                  <a:pt x="44450" y="546100"/>
                </a:lnTo>
                <a:close/>
              </a:path>
              <a:path w="76200" h="795020">
                <a:moveTo>
                  <a:pt x="44450" y="596900"/>
                </a:moveTo>
                <a:lnTo>
                  <a:pt x="31750" y="596900"/>
                </a:lnTo>
                <a:lnTo>
                  <a:pt x="31750" y="635000"/>
                </a:lnTo>
                <a:lnTo>
                  <a:pt x="44450" y="635000"/>
                </a:lnTo>
                <a:lnTo>
                  <a:pt x="44450" y="596900"/>
                </a:lnTo>
                <a:close/>
              </a:path>
              <a:path w="76200" h="795020">
                <a:moveTo>
                  <a:pt x="44450" y="647700"/>
                </a:moveTo>
                <a:lnTo>
                  <a:pt x="31750" y="647700"/>
                </a:lnTo>
                <a:lnTo>
                  <a:pt x="31750" y="685800"/>
                </a:lnTo>
                <a:lnTo>
                  <a:pt x="44450" y="685800"/>
                </a:lnTo>
                <a:lnTo>
                  <a:pt x="44450" y="647700"/>
                </a:lnTo>
                <a:close/>
              </a:path>
              <a:path w="76200" h="795020">
                <a:moveTo>
                  <a:pt x="31750" y="719863"/>
                </a:moveTo>
                <a:lnTo>
                  <a:pt x="23306" y="721572"/>
                </a:lnTo>
                <a:lnTo>
                  <a:pt x="11191" y="729737"/>
                </a:lnTo>
                <a:lnTo>
                  <a:pt x="3006" y="741847"/>
                </a:lnTo>
                <a:lnTo>
                  <a:pt x="0" y="756678"/>
                </a:lnTo>
                <a:lnTo>
                  <a:pt x="3006" y="771504"/>
                </a:lnTo>
                <a:lnTo>
                  <a:pt x="11191" y="783615"/>
                </a:lnTo>
                <a:lnTo>
                  <a:pt x="23306" y="791783"/>
                </a:lnTo>
                <a:lnTo>
                  <a:pt x="38100" y="794778"/>
                </a:lnTo>
                <a:lnTo>
                  <a:pt x="52947" y="791783"/>
                </a:lnTo>
                <a:lnTo>
                  <a:pt x="65055" y="783615"/>
                </a:lnTo>
                <a:lnTo>
                  <a:pt x="73211" y="771504"/>
                </a:lnTo>
                <a:lnTo>
                  <a:pt x="76197" y="756666"/>
                </a:lnTo>
                <a:lnTo>
                  <a:pt x="31750" y="756666"/>
                </a:lnTo>
                <a:lnTo>
                  <a:pt x="31750" y="749300"/>
                </a:lnTo>
                <a:lnTo>
                  <a:pt x="74713" y="749300"/>
                </a:lnTo>
                <a:lnTo>
                  <a:pt x="73211" y="741847"/>
                </a:lnTo>
                <a:lnTo>
                  <a:pt x="69677" y="736600"/>
                </a:lnTo>
                <a:lnTo>
                  <a:pt x="31750" y="736600"/>
                </a:lnTo>
                <a:lnTo>
                  <a:pt x="31750" y="719863"/>
                </a:lnTo>
                <a:close/>
              </a:path>
              <a:path w="76200" h="795020">
                <a:moveTo>
                  <a:pt x="44450" y="749300"/>
                </a:moveTo>
                <a:lnTo>
                  <a:pt x="31750" y="749300"/>
                </a:lnTo>
                <a:lnTo>
                  <a:pt x="31750" y="756666"/>
                </a:lnTo>
                <a:lnTo>
                  <a:pt x="44450" y="756666"/>
                </a:lnTo>
                <a:lnTo>
                  <a:pt x="44450" y="749300"/>
                </a:lnTo>
                <a:close/>
              </a:path>
              <a:path w="76200" h="795020">
                <a:moveTo>
                  <a:pt x="74713" y="749300"/>
                </a:moveTo>
                <a:lnTo>
                  <a:pt x="44450" y="749300"/>
                </a:lnTo>
                <a:lnTo>
                  <a:pt x="44450" y="756666"/>
                </a:lnTo>
                <a:lnTo>
                  <a:pt x="76197" y="756666"/>
                </a:lnTo>
                <a:lnTo>
                  <a:pt x="74713" y="749300"/>
                </a:lnTo>
                <a:close/>
              </a:path>
              <a:path w="76200" h="795020">
                <a:moveTo>
                  <a:pt x="38100" y="718578"/>
                </a:moveTo>
                <a:lnTo>
                  <a:pt x="31772" y="719859"/>
                </a:lnTo>
                <a:lnTo>
                  <a:pt x="31750" y="736600"/>
                </a:lnTo>
                <a:lnTo>
                  <a:pt x="44450" y="736600"/>
                </a:lnTo>
                <a:lnTo>
                  <a:pt x="44450" y="719859"/>
                </a:lnTo>
                <a:lnTo>
                  <a:pt x="38100" y="718578"/>
                </a:lnTo>
                <a:close/>
              </a:path>
              <a:path w="76200" h="795020">
                <a:moveTo>
                  <a:pt x="44450" y="719859"/>
                </a:moveTo>
                <a:lnTo>
                  <a:pt x="44450" y="736600"/>
                </a:lnTo>
                <a:lnTo>
                  <a:pt x="69677" y="736600"/>
                </a:lnTo>
                <a:lnTo>
                  <a:pt x="65055" y="729737"/>
                </a:lnTo>
                <a:lnTo>
                  <a:pt x="52947" y="721572"/>
                </a:lnTo>
                <a:lnTo>
                  <a:pt x="44450" y="719859"/>
                </a:lnTo>
                <a:close/>
              </a:path>
              <a:path w="76200" h="795020">
                <a:moveTo>
                  <a:pt x="44450" y="698500"/>
                </a:moveTo>
                <a:lnTo>
                  <a:pt x="31750" y="698500"/>
                </a:lnTo>
                <a:lnTo>
                  <a:pt x="31750" y="719863"/>
                </a:lnTo>
                <a:lnTo>
                  <a:pt x="38100" y="718578"/>
                </a:lnTo>
                <a:lnTo>
                  <a:pt x="44450" y="718578"/>
                </a:lnTo>
                <a:lnTo>
                  <a:pt x="44450" y="698500"/>
                </a:lnTo>
                <a:close/>
              </a:path>
              <a:path w="76200" h="795020">
                <a:moveTo>
                  <a:pt x="44450" y="718578"/>
                </a:moveTo>
                <a:lnTo>
                  <a:pt x="38100" y="718578"/>
                </a:lnTo>
                <a:lnTo>
                  <a:pt x="44450" y="719859"/>
                </a:lnTo>
                <a:lnTo>
                  <a:pt x="44450" y="718578"/>
                </a:lnTo>
                <a:close/>
              </a:path>
            </a:pathLst>
          </a:custGeom>
          <a:solidFill>
            <a:srgbClr val="4DAACA"/>
          </a:solidFill>
        </p:spPr>
        <p:txBody>
          <a:bodyPr wrap="square" lIns="0" tIns="0" rIns="0" bIns="0" rtlCol="0"/>
          <a:lstStyle/>
          <a:p>
            <a:endParaRPr/>
          </a:p>
        </p:txBody>
      </p:sp>
      <p:sp>
        <p:nvSpPr>
          <p:cNvPr id="9" name="object 9"/>
          <p:cNvSpPr/>
          <p:nvPr/>
        </p:nvSpPr>
        <p:spPr>
          <a:xfrm>
            <a:off x="1882139" y="2684779"/>
            <a:ext cx="1866900" cy="162306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907667" y="2710560"/>
            <a:ext cx="1760855" cy="1517650"/>
          </a:xfrm>
          <a:custGeom>
            <a:avLst/>
            <a:gdLst/>
            <a:ahLst/>
            <a:cxnLst/>
            <a:rect l="l" t="t" r="r" b="b"/>
            <a:pathLst>
              <a:path w="1760854" h="1517650">
                <a:moveTo>
                  <a:pt x="1334770" y="0"/>
                </a:moveTo>
                <a:lnTo>
                  <a:pt x="425576" y="0"/>
                </a:lnTo>
                <a:lnTo>
                  <a:pt x="0" y="758697"/>
                </a:lnTo>
                <a:lnTo>
                  <a:pt x="425576" y="1517370"/>
                </a:lnTo>
                <a:lnTo>
                  <a:pt x="1334770" y="1517370"/>
                </a:lnTo>
                <a:lnTo>
                  <a:pt x="1760346" y="758697"/>
                </a:lnTo>
                <a:lnTo>
                  <a:pt x="1334770" y="0"/>
                </a:lnTo>
                <a:close/>
              </a:path>
            </a:pathLst>
          </a:custGeom>
          <a:solidFill>
            <a:srgbClr val="FF7E70"/>
          </a:solidFill>
        </p:spPr>
        <p:txBody>
          <a:bodyPr wrap="square" lIns="0" tIns="0" rIns="0" bIns="0" rtlCol="0"/>
          <a:lstStyle/>
          <a:p>
            <a:endParaRPr/>
          </a:p>
        </p:txBody>
      </p:sp>
      <p:sp>
        <p:nvSpPr>
          <p:cNvPr id="11" name="object 11"/>
          <p:cNvSpPr/>
          <p:nvPr/>
        </p:nvSpPr>
        <p:spPr>
          <a:xfrm>
            <a:off x="2100579" y="2783839"/>
            <a:ext cx="1374140" cy="13716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2103754" y="2786633"/>
            <a:ext cx="1368425" cy="1365250"/>
          </a:xfrm>
          <a:custGeom>
            <a:avLst/>
            <a:gdLst/>
            <a:ahLst/>
            <a:cxnLst/>
            <a:rect l="l" t="t" r="r" b="b"/>
            <a:pathLst>
              <a:path w="1368425" h="1365250">
                <a:moveTo>
                  <a:pt x="1368170" y="682625"/>
                </a:moveTo>
                <a:lnTo>
                  <a:pt x="1366453" y="731367"/>
                </a:lnTo>
                <a:lnTo>
                  <a:pt x="1361376" y="779184"/>
                </a:lnTo>
                <a:lnTo>
                  <a:pt x="1353057" y="825963"/>
                </a:lnTo>
                <a:lnTo>
                  <a:pt x="1341611" y="871586"/>
                </a:lnTo>
                <a:lnTo>
                  <a:pt x="1327153" y="915938"/>
                </a:lnTo>
                <a:lnTo>
                  <a:pt x="1309801" y="958904"/>
                </a:lnTo>
                <a:lnTo>
                  <a:pt x="1289668" y="1000368"/>
                </a:lnTo>
                <a:lnTo>
                  <a:pt x="1266872" y="1040214"/>
                </a:lnTo>
                <a:lnTo>
                  <a:pt x="1241528" y="1078327"/>
                </a:lnTo>
                <a:lnTo>
                  <a:pt x="1213752" y="1114591"/>
                </a:lnTo>
                <a:lnTo>
                  <a:pt x="1183659" y="1148892"/>
                </a:lnTo>
                <a:lnTo>
                  <a:pt x="1151366" y="1181112"/>
                </a:lnTo>
                <a:lnTo>
                  <a:pt x="1116988" y="1211137"/>
                </a:lnTo>
                <a:lnTo>
                  <a:pt x="1080641" y="1238851"/>
                </a:lnTo>
                <a:lnTo>
                  <a:pt x="1042441" y="1264138"/>
                </a:lnTo>
                <a:lnTo>
                  <a:pt x="1002503" y="1286883"/>
                </a:lnTo>
                <a:lnTo>
                  <a:pt x="960944" y="1306971"/>
                </a:lnTo>
                <a:lnTo>
                  <a:pt x="917879" y="1324285"/>
                </a:lnTo>
                <a:lnTo>
                  <a:pt x="873425" y="1338710"/>
                </a:lnTo>
                <a:lnTo>
                  <a:pt x="827696" y="1350131"/>
                </a:lnTo>
                <a:lnTo>
                  <a:pt x="780808" y="1358432"/>
                </a:lnTo>
                <a:lnTo>
                  <a:pt x="732878" y="1363497"/>
                </a:lnTo>
                <a:lnTo>
                  <a:pt x="684021" y="1365211"/>
                </a:lnTo>
                <a:lnTo>
                  <a:pt x="635181" y="1363497"/>
                </a:lnTo>
                <a:lnTo>
                  <a:pt x="587265" y="1358432"/>
                </a:lnTo>
                <a:lnTo>
                  <a:pt x="540391" y="1350131"/>
                </a:lnTo>
                <a:lnTo>
                  <a:pt x="494674" y="1338710"/>
                </a:lnTo>
                <a:lnTo>
                  <a:pt x="450230" y="1324285"/>
                </a:lnTo>
                <a:lnTo>
                  <a:pt x="407174" y="1306971"/>
                </a:lnTo>
                <a:lnTo>
                  <a:pt x="365624" y="1286883"/>
                </a:lnTo>
                <a:lnTo>
                  <a:pt x="325694" y="1264138"/>
                </a:lnTo>
                <a:lnTo>
                  <a:pt x="287500" y="1238851"/>
                </a:lnTo>
                <a:lnTo>
                  <a:pt x="251159" y="1211137"/>
                </a:lnTo>
                <a:lnTo>
                  <a:pt x="216786" y="1181112"/>
                </a:lnTo>
                <a:lnTo>
                  <a:pt x="184497" y="1148892"/>
                </a:lnTo>
                <a:lnTo>
                  <a:pt x="154408" y="1114591"/>
                </a:lnTo>
                <a:lnTo>
                  <a:pt x="126634" y="1078327"/>
                </a:lnTo>
                <a:lnTo>
                  <a:pt x="101293" y="1040214"/>
                </a:lnTo>
                <a:lnTo>
                  <a:pt x="78498" y="1000368"/>
                </a:lnTo>
                <a:lnTo>
                  <a:pt x="58367" y="958904"/>
                </a:lnTo>
                <a:lnTo>
                  <a:pt x="41015" y="915938"/>
                </a:lnTo>
                <a:lnTo>
                  <a:pt x="26559" y="871586"/>
                </a:lnTo>
                <a:lnTo>
                  <a:pt x="15113" y="825963"/>
                </a:lnTo>
                <a:lnTo>
                  <a:pt x="6794" y="779184"/>
                </a:lnTo>
                <a:lnTo>
                  <a:pt x="1717" y="731367"/>
                </a:lnTo>
                <a:lnTo>
                  <a:pt x="0" y="682625"/>
                </a:lnTo>
                <a:lnTo>
                  <a:pt x="1717" y="633882"/>
                </a:lnTo>
                <a:lnTo>
                  <a:pt x="6794" y="586064"/>
                </a:lnTo>
                <a:lnTo>
                  <a:pt x="15113" y="539284"/>
                </a:lnTo>
                <a:lnTo>
                  <a:pt x="26559" y="493660"/>
                </a:lnTo>
                <a:lnTo>
                  <a:pt x="41015" y="449306"/>
                </a:lnTo>
                <a:lnTo>
                  <a:pt x="58367" y="406339"/>
                </a:lnTo>
                <a:lnTo>
                  <a:pt x="78498" y="364873"/>
                </a:lnTo>
                <a:lnTo>
                  <a:pt x="101293" y="325025"/>
                </a:lnTo>
                <a:lnTo>
                  <a:pt x="126634" y="286909"/>
                </a:lnTo>
                <a:lnTo>
                  <a:pt x="154408" y="250642"/>
                </a:lnTo>
                <a:lnTo>
                  <a:pt x="184497" y="216340"/>
                </a:lnTo>
                <a:lnTo>
                  <a:pt x="216786" y="184117"/>
                </a:lnTo>
                <a:lnTo>
                  <a:pt x="251159" y="154089"/>
                </a:lnTo>
                <a:lnTo>
                  <a:pt x="287500" y="126373"/>
                </a:lnTo>
                <a:lnTo>
                  <a:pt x="325694" y="101083"/>
                </a:lnTo>
                <a:lnTo>
                  <a:pt x="365624" y="78336"/>
                </a:lnTo>
                <a:lnTo>
                  <a:pt x="407174" y="58247"/>
                </a:lnTo>
                <a:lnTo>
                  <a:pt x="450230" y="40931"/>
                </a:lnTo>
                <a:lnTo>
                  <a:pt x="494674" y="26504"/>
                </a:lnTo>
                <a:lnTo>
                  <a:pt x="540391" y="15082"/>
                </a:lnTo>
                <a:lnTo>
                  <a:pt x="587265" y="6780"/>
                </a:lnTo>
                <a:lnTo>
                  <a:pt x="635181" y="1714"/>
                </a:lnTo>
                <a:lnTo>
                  <a:pt x="684021" y="0"/>
                </a:lnTo>
                <a:lnTo>
                  <a:pt x="732878" y="1714"/>
                </a:lnTo>
                <a:lnTo>
                  <a:pt x="780808" y="6780"/>
                </a:lnTo>
                <a:lnTo>
                  <a:pt x="827696" y="15082"/>
                </a:lnTo>
                <a:lnTo>
                  <a:pt x="873425" y="26504"/>
                </a:lnTo>
                <a:lnTo>
                  <a:pt x="917879" y="40931"/>
                </a:lnTo>
                <a:lnTo>
                  <a:pt x="960944" y="58247"/>
                </a:lnTo>
                <a:lnTo>
                  <a:pt x="1002503" y="78336"/>
                </a:lnTo>
                <a:lnTo>
                  <a:pt x="1042441" y="101083"/>
                </a:lnTo>
                <a:lnTo>
                  <a:pt x="1080641" y="126373"/>
                </a:lnTo>
                <a:lnTo>
                  <a:pt x="1116988" y="154089"/>
                </a:lnTo>
                <a:lnTo>
                  <a:pt x="1151366" y="184117"/>
                </a:lnTo>
                <a:lnTo>
                  <a:pt x="1183659" y="216340"/>
                </a:lnTo>
                <a:lnTo>
                  <a:pt x="1213752" y="250642"/>
                </a:lnTo>
                <a:lnTo>
                  <a:pt x="1241528" y="286909"/>
                </a:lnTo>
                <a:lnTo>
                  <a:pt x="1266872" y="325025"/>
                </a:lnTo>
                <a:lnTo>
                  <a:pt x="1289668" y="364873"/>
                </a:lnTo>
                <a:lnTo>
                  <a:pt x="1309801" y="406339"/>
                </a:lnTo>
                <a:lnTo>
                  <a:pt x="1327153" y="449306"/>
                </a:lnTo>
                <a:lnTo>
                  <a:pt x="1341611" y="493660"/>
                </a:lnTo>
                <a:lnTo>
                  <a:pt x="1353057" y="539284"/>
                </a:lnTo>
                <a:lnTo>
                  <a:pt x="1361376" y="586064"/>
                </a:lnTo>
                <a:lnTo>
                  <a:pt x="1366453" y="633882"/>
                </a:lnTo>
                <a:lnTo>
                  <a:pt x="1368170" y="682625"/>
                </a:lnTo>
                <a:close/>
              </a:path>
            </a:pathLst>
          </a:custGeom>
          <a:ln w="28575">
            <a:solidFill>
              <a:srgbClr val="FFFFFF"/>
            </a:solidFill>
          </a:ln>
        </p:spPr>
        <p:txBody>
          <a:bodyPr wrap="square" lIns="0" tIns="0" rIns="0" bIns="0" rtlCol="0"/>
          <a:lstStyle/>
          <a:p>
            <a:endParaRPr/>
          </a:p>
        </p:txBody>
      </p:sp>
      <p:sp>
        <p:nvSpPr>
          <p:cNvPr id="13" name="object 13"/>
          <p:cNvSpPr/>
          <p:nvPr/>
        </p:nvSpPr>
        <p:spPr>
          <a:xfrm>
            <a:off x="3213100" y="1925320"/>
            <a:ext cx="1866900" cy="162305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240277" y="1951989"/>
            <a:ext cx="1760855" cy="1517650"/>
          </a:xfrm>
          <a:custGeom>
            <a:avLst/>
            <a:gdLst/>
            <a:ahLst/>
            <a:cxnLst/>
            <a:rect l="l" t="t" r="r" b="b"/>
            <a:pathLst>
              <a:path w="1760854" h="1517650">
                <a:moveTo>
                  <a:pt x="1334770" y="0"/>
                </a:moveTo>
                <a:lnTo>
                  <a:pt x="425576" y="0"/>
                </a:lnTo>
                <a:lnTo>
                  <a:pt x="0" y="758698"/>
                </a:lnTo>
                <a:lnTo>
                  <a:pt x="425576" y="1517396"/>
                </a:lnTo>
                <a:lnTo>
                  <a:pt x="1334770" y="1517396"/>
                </a:lnTo>
                <a:lnTo>
                  <a:pt x="1760347" y="758698"/>
                </a:lnTo>
                <a:lnTo>
                  <a:pt x="1334770" y="0"/>
                </a:lnTo>
                <a:close/>
              </a:path>
            </a:pathLst>
          </a:custGeom>
          <a:solidFill>
            <a:srgbClr val="00AFEF"/>
          </a:solidFill>
        </p:spPr>
        <p:txBody>
          <a:bodyPr wrap="square" lIns="0" tIns="0" rIns="0" bIns="0" rtlCol="0"/>
          <a:lstStyle/>
          <a:p>
            <a:endParaRPr/>
          </a:p>
        </p:txBody>
      </p:sp>
      <p:sp>
        <p:nvSpPr>
          <p:cNvPr id="15" name="object 15"/>
          <p:cNvSpPr/>
          <p:nvPr/>
        </p:nvSpPr>
        <p:spPr>
          <a:xfrm>
            <a:off x="3434079" y="2024379"/>
            <a:ext cx="1374139" cy="1371600"/>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3436365" y="2028063"/>
            <a:ext cx="1368425" cy="1365250"/>
          </a:xfrm>
          <a:custGeom>
            <a:avLst/>
            <a:gdLst/>
            <a:ahLst/>
            <a:cxnLst/>
            <a:rect l="l" t="t" r="r" b="b"/>
            <a:pathLst>
              <a:path w="1368425" h="1365250">
                <a:moveTo>
                  <a:pt x="1368171" y="682625"/>
                </a:moveTo>
                <a:lnTo>
                  <a:pt x="1366453" y="731367"/>
                </a:lnTo>
                <a:lnTo>
                  <a:pt x="1361376" y="779185"/>
                </a:lnTo>
                <a:lnTo>
                  <a:pt x="1353057" y="825965"/>
                </a:lnTo>
                <a:lnTo>
                  <a:pt x="1341611" y="871589"/>
                </a:lnTo>
                <a:lnTo>
                  <a:pt x="1327153" y="915943"/>
                </a:lnTo>
                <a:lnTo>
                  <a:pt x="1309801" y="958910"/>
                </a:lnTo>
                <a:lnTo>
                  <a:pt x="1289668" y="1000376"/>
                </a:lnTo>
                <a:lnTo>
                  <a:pt x="1266872" y="1040224"/>
                </a:lnTo>
                <a:lnTo>
                  <a:pt x="1241528" y="1078340"/>
                </a:lnTo>
                <a:lnTo>
                  <a:pt x="1213752" y="1114607"/>
                </a:lnTo>
                <a:lnTo>
                  <a:pt x="1183659" y="1148909"/>
                </a:lnTo>
                <a:lnTo>
                  <a:pt x="1151366" y="1181132"/>
                </a:lnTo>
                <a:lnTo>
                  <a:pt x="1116988" y="1211160"/>
                </a:lnTo>
                <a:lnTo>
                  <a:pt x="1080641" y="1238876"/>
                </a:lnTo>
                <a:lnTo>
                  <a:pt x="1042441" y="1264166"/>
                </a:lnTo>
                <a:lnTo>
                  <a:pt x="1002503" y="1286913"/>
                </a:lnTo>
                <a:lnTo>
                  <a:pt x="960944" y="1307002"/>
                </a:lnTo>
                <a:lnTo>
                  <a:pt x="917879" y="1324318"/>
                </a:lnTo>
                <a:lnTo>
                  <a:pt x="873425" y="1338745"/>
                </a:lnTo>
                <a:lnTo>
                  <a:pt x="827696" y="1350167"/>
                </a:lnTo>
                <a:lnTo>
                  <a:pt x="780808" y="1358469"/>
                </a:lnTo>
                <a:lnTo>
                  <a:pt x="732878" y="1363535"/>
                </a:lnTo>
                <a:lnTo>
                  <a:pt x="684022" y="1365250"/>
                </a:lnTo>
                <a:lnTo>
                  <a:pt x="635181" y="1363535"/>
                </a:lnTo>
                <a:lnTo>
                  <a:pt x="587265" y="1358469"/>
                </a:lnTo>
                <a:lnTo>
                  <a:pt x="540391" y="1350167"/>
                </a:lnTo>
                <a:lnTo>
                  <a:pt x="494674" y="1338745"/>
                </a:lnTo>
                <a:lnTo>
                  <a:pt x="450230" y="1324318"/>
                </a:lnTo>
                <a:lnTo>
                  <a:pt x="407174" y="1307002"/>
                </a:lnTo>
                <a:lnTo>
                  <a:pt x="365624" y="1286913"/>
                </a:lnTo>
                <a:lnTo>
                  <a:pt x="325694" y="1264166"/>
                </a:lnTo>
                <a:lnTo>
                  <a:pt x="287500" y="1238876"/>
                </a:lnTo>
                <a:lnTo>
                  <a:pt x="251159" y="1211160"/>
                </a:lnTo>
                <a:lnTo>
                  <a:pt x="216786" y="1181132"/>
                </a:lnTo>
                <a:lnTo>
                  <a:pt x="184497" y="1148909"/>
                </a:lnTo>
                <a:lnTo>
                  <a:pt x="154408" y="1114607"/>
                </a:lnTo>
                <a:lnTo>
                  <a:pt x="126634" y="1078340"/>
                </a:lnTo>
                <a:lnTo>
                  <a:pt x="101293" y="1040224"/>
                </a:lnTo>
                <a:lnTo>
                  <a:pt x="78498" y="1000376"/>
                </a:lnTo>
                <a:lnTo>
                  <a:pt x="58367" y="958910"/>
                </a:lnTo>
                <a:lnTo>
                  <a:pt x="41015" y="915943"/>
                </a:lnTo>
                <a:lnTo>
                  <a:pt x="26559" y="871589"/>
                </a:lnTo>
                <a:lnTo>
                  <a:pt x="15113" y="825965"/>
                </a:lnTo>
                <a:lnTo>
                  <a:pt x="6794" y="779185"/>
                </a:lnTo>
                <a:lnTo>
                  <a:pt x="1717" y="731367"/>
                </a:lnTo>
                <a:lnTo>
                  <a:pt x="0" y="682625"/>
                </a:lnTo>
                <a:lnTo>
                  <a:pt x="1717" y="633882"/>
                </a:lnTo>
                <a:lnTo>
                  <a:pt x="6794" y="586064"/>
                </a:lnTo>
                <a:lnTo>
                  <a:pt x="15113" y="539284"/>
                </a:lnTo>
                <a:lnTo>
                  <a:pt x="26559" y="493660"/>
                </a:lnTo>
                <a:lnTo>
                  <a:pt x="41015" y="449306"/>
                </a:lnTo>
                <a:lnTo>
                  <a:pt x="58367" y="406339"/>
                </a:lnTo>
                <a:lnTo>
                  <a:pt x="78498" y="364873"/>
                </a:lnTo>
                <a:lnTo>
                  <a:pt x="101293" y="325025"/>
                </a:lnTo>
                <a:lnTo>
                  <a:pt x="126634" y="286909"/>
                </a:lnTo>
                <a:lnTo>
                  <a:pt x="154408" y="250642"/>
                </a:lnTo>
                <a:lnTo>
                  <a:pt x="184497" y="216340"/>
                </a:lnTo>
                <a:lnTo>
                  <a:pt x="216786" y="184117"/>
                </a:lnTo>
                <a:lnTo>
                  <a:pt x="251159" y="154089"/>
                </a:lnTo>
                <a:lnTo>
                  <a:pt x="287500" y="126373"/>
                </a:lnTo>
                <a:lnTo>
                  <a:pt x="325694" y="101083"/>
                </a:lnTo>
                <a:lnTo>
                  <a:pt x="365624" y="78336"/>
                </a:lnTo>
                <a:lnTo>
                  <a:pt x="407174" y="58247"/>
                </a:lnTo>
                <a:lnTo>
                  <a:pt x="450230" y="40931"/>
                </a:lnTo>
                <a:lnTo>
                  <a:pt x="494674" y="26504"/>
                </a:lnTo>
                <a:lnTo>
                  <a:pt x="540391" y="15082"/>
                </a:lnTo>
                <a:lnTo>
                  <a:pt x="587265" y="6780"/>
                </a:lnTo>
                <a:lnTo>
                  <a:pt x="635181" y="1714"/>
                </a:lnTo>
                <a:lnTo>
                  <a:pt x="684022" y="0"/>
                </a:lnTo>
                <a:lnTo>
                  <a:pt x="732878" y="1714"/>
                </a:lnTo>
                <a:lnTo>
                  <a:pt x="780808" y="6780"/>
                </a:lnTo>
                <a:lnTo>
                  <a:pt x="827696" y="15082"/>
                </a:lnTo>
                <a:lnTo>
                  <a:pt x="873425" y="26504"/>
                </a:lnTo>
                <a:lnTo>
                  <a:pt x="917879" y="40931"/>
                </a:lnTo>
                <a:lnTo>
                  <a:pt x="960944" y="58247"/>
                </a:lnTo>
                <a:lnTo>
                  <a:pt x="1002503" y="78336"/>
                </a:lnTo>
                <a:lnTo>
                  <a:pt x="1042441" y="101083"/>
                </a:lnTo>
                <a:lnTo>
                  <a:pt x="1080641" y="126373"/>
                </a:lnTo>
                <a:lnTo>
                  <a:pt x="1116988" y="154089"/>
                </a:lnTo>
                <a:lnTo>
                  <a:pt x="1151366" y="184117"/>
                </a:lnTo>
                <a:lnTo>
                  <a:pt x="1183659" y="216340"/>
                </a:lnTo>
                <a:lnTo>
                  <a:pt x="1213752" y="250642"/>
                </a:lnTo>
                <a:lnTo>
                  <a:pt x="1241528" y="286909"/>
                </a:lnTo>
                <a:lnTo>
                  <a:pt x="1266872" y="325025"/>
                </a:lnTo>
                <a:lnTo>
                  <a:pt x="1289668" y="364873"/>
                </a:lnTo>
                <a:lnTo>
                  <a:pt x="1309801" y="406339"/>
                </a:lnTo>
                <a:lnTo>
                  <a:pt x="1327153" y="449306"/>
                </a:lnTo>
                <a:lnTo>
                  <a:pt x="1341611" y="493660"/>
                </a:lnTo>
                <a:lnTo>
                  <a:pt x="1353057" y="539284"/>
                </a:lnTo>
                <a:lnTo>
                  <a:pt x="1361376" y="586064"/>
                </a:lnTo>
                <a:lnTo>
                  <a:pt x="1366453" y="633882"/>
                </a:lnTo>
                <a:lnTo>
                  <a:pt x="1368171" y="682625"/>
                </a:lnTo>
                <a:close/>
              </a:path>
            </a:pathLst>
          </a:custGeom>
          <a:ln w="28575">
            <a:solidFill>
              <a:srgbClr val="FFFFFF"/>
            </a:solidFill>
          </a:ln>
        </p:spPr>
        <p:txBody>
          <a:bodyPr wrap="square" lIns="0" tIns="0" rIns="0" bIns="0" rtlCol="0"/>
          <a:lstStyle/>
          <a:p>
            <a:endParaRPr/>
          </a:p>
        </p:txBody>
      </p:sp>
      <p:sp>
        <p:nvSpPr>
          <p:cNvPr id="17" name="object 17"/>
          <p:cNvSpPr/>
          <p:nvPr/>
        </p:nvSpPr>
        <p:spPr>
          <a:xfrm>
            <a:off x="4544059" y="2684779"/>
            <a:ext cx="1866900" cy="162306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4569840" y="2710814"/>
            <a:ext cx="1760220" cy="1517650"/>
          </a:xfrm>
          <a:custGeom>
            <a:avLst/>
            <a:gdLst/>
            <a:ahLst/>
            <a:cxnLst/>
            <a:rect l="l" t="t" r="r" b="b"/>
            <a:pathLst>
              <a:path w="1760220" h="1517650">
                <a:moveTo>
                  <a:pt x="1334643" y="0"/>
                </a:moveTo>
                <a:lnTo>
                  <a:pt x="425450" y="0"/>
                </a:lnTo>
                <a:lnTo>
                  <a:pt x="0" y="758698"/>
                </a:lnTo>
                <a:lnTo>
                  <a:pt x="425450" y="1517345"/>
                </a:lnTo>
                <a:lnTo>
                  <a:pt x="1334643" y="1517345"/>
                </a:lnTo>
                <a:lnTo>
                  <a:pt x="1760220" y="758698"/>
                </a:lnTo>
                <a:lnTo>
                  <a:pt x="1334643" y="0"/>
                </a:lnTo>
                <a:close/>
              </a:path>
            </a:pathLst>
          </a:custGeom>
          <a:solidFill>
            <a:srgbClr val="92D050"/>
          </a:solidFill>
        </p:spPr>
        <p:txBody>
          <a:bodyPr wrap="square" lIns="0" tIns="0" rIns="0" bIns="0" rtlCol="0"/>
          <a:lstStyle/>
          <a:p>
            <a:endParaRPr/>
          </a:p>
        </p:txBody>
      </p:sp>
      <p:sp>
        <p:nvSpPr>
          <p:cNvPr id="19" name="object 19"/>
          <p:cNvSpPr/>
          <p:nvPr/>
        </p:nvSpPr>
        <p:spPr>
          <a:xfrm>
            <a:off x="4762500" y="2783839"/>
            <a:ext cx="1374139" cy="1371600"/>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4765928" y="2786888"/>
            <a:ext cx="1368425" cy="1365250"/>
          </a:xfrm>
          <a:custGeom>
            <a:avLst/>
            <a:gdLst/>
            <a:ahLst/>
            <a:cxnLst/>
            <a:rect l="l" t="t" r="r" b="b"/>
            <a:pathLst>
              <a:path w="1368425" h="1365250">
                <a:moveTo>
                  <a:pt x="1368044" y="682625"/>
                </a:moveTo>
                <a:lnTo>
                  <a:pt x="1366326" y="731366"/>
                </a:lnTo>
                <a:lnTo>
                  <a:pt x="1361252" y="779184"/>
                </a:lnTo>
                <a:lnTo>
                  <a:pt x="1352936" y="825962"/>
                </a:lnTo>
                <a:lnTo>
                  <a:pt x="1341494" y="871584"/>
                </a:lnTo>
                <a:lnTo>
                  <a:pt x="1327042" y="915935"/>
                </a:lnTo>
                <a:lnTo>
                  <a:pt x="1309695" y="958899"/>
                </a:lnTo>
                <a:lnTo>
                  <a:pt x="1289569" y="1000362"/>
                </a:lnTo>
                <a:lnTo>
                  <a:pt x="1266781" y="1040207"/>
                </a:lnTo>
                <a:lnTo>
                  <a:pt x="1241444" y="1078318"/>
                </a:lnTo>
                <a:lnTo>
                  <a:pt x="1213676" y="1114581"/>
                </a:lnTo>
                <a:lnTo>
                  <a:pt x="1183592" y="1148880"/>
                </a:lnTo>
                <a:lnTo>
                  <a:pt x="1151307" y="1181098"/>
                </a:lnTo>
                <a:lnTo>
                  <a:pt x="1116937" y="1211122"/>
                </a:lnTo>
                <a:lnTo>
                  <a:pt x="1080598" y="1238834"/>
                </a:lnTo>
                <a:lnTo>
                  <a:pt x="1042405" y="1264120"/>
                </a:lnTo>
                <a:lnTo>
                  <a:pt x="1002475" y="1286864"/>
                </a:lnTo>
                <a:lnTo>
                  <a:pt x="960923" y="1306950"/>
                </a:lnTo>
                <a:lnTo>
                  <a:pt x="917864" y="1324263"/>
                </a:lnTo>
                <a:lnTo>
                  <a:pt x="873414" y="1338687"/>
                </a:lnTo>
                <a:lnTo>
                  <a:pt x="827690" y="1350107"/>
                </a:lnTo>
                <a:lnTo>
                  <a:pt x="780805" y="1358407"/>
                </a:lnTo>
                <a:lnTo>
                  <a:pt x="732878" y="1363472"/>
                </a:lnTo>
                <a:lnTo>
                  <a:pt x="684022" y="1365186"/>
                </a:lnTo>
                <a:lnTo>
                  <a:pt x="635165" y="1363472"/>
                </a:lnTo>
                <a:lnTo>
                  <a:pt x="587238" y="1358407"/>
                </a:lnTo>
                <a:lnTo>
                  <a:pt x="540353" y="1350107"/>
                </a:lnTo>
                <a:lnTo>
                  <a:pt x="494629" y="1338687"/>
                </a:lnTo>
                <a:lnTo>
                  <a:pt x="450179" y="1324263"/>
                </a:lnTo>
                <a:lnTo>
                  <a:pt x="407120" y="1306950"/>
                </a:lnTo>
                <a:lnTo>
                  <a:pt x="365568" y="1286864"/>
                </a:lnTo>
                <a:lnTo>
                  <a:pt x="325638" y="1264120"/>
                </a:lnTo>
                <a:lnTo>
                  <a:pt x="287445" y="1238834"/>
                </a:lnTo>
                <a:lnTo>
                  <a:pt x="251106" y="1211122"/>
                </a:lnTo>
                <a:lnTo>
                  <a:pt x="216736" y="1181098"/>
                </a:lnTo>
                <a:lnTo>
                  <a:pt x="184451" y="1148880"/>
                </a:lnTo>
                <a:lnTo>
                  <a:pt x="154367" y="1114581"/>
                </a:lnTo>
                <a:lnTo>
                  <a:pt x="126599" y="1078318"/>
                </a:lnTo>
                <a:lnTo>
                  <a:pt x="101262" y="1040207"/>
                </a:lnTo>
                <a:lnTo>
                  <a:pt x="78474" y="1000362"/>
                </a:lnTo>
                <a:lnTo>
                  <a:pt x="58348" y="958899"/>
                </a:lnTo>
                <a:lnTo>
                  <a:pt x="41001" y="915935"/>
                </a:lnTo>
                <a:lnTo>
                  <a:pt x="26549" y="871584"/>
                </a:lnTo>
                <a:lnTo>
                  <a:pt x="15107" y="825962"/>
                </a:lnTo>
                <a:lnTo>
                  <a:pt x="6791" y="779184"/>
                </a:lnTo>
                <a:lnTo>
                  <a:pt x="1717" y="731366"/>
                </a:lnTo>
                <a:lnTo>
                  <a:pt x="0" y="682625"/>
                </a:lnTo>
                <a:lnTo>
                  <a:pt x="1717" y="633867"/>
                </a:lnTo>
                <a:lnTo>
                  <a:pt x="6791" y="586036"/>
                </a:lnTo>
                <a:lnTo>
                  <a:pt x="15107" y="539247"/>
                </a:lnTo>
                <a:lnTo>
                  <a:pt x="26549" y="493615"/>
                </a:lnTo>
                <a:lnTo>
                  <a:pt x="41001" y="449256"/>
                </a:lnTo>
                <a:lnTo>
                  <a:pt x="58348" y="406285"/>
                </a:lnTo>
                <a:lnTo>
                  <a:pt x="78474" y="364817"/>
                </a:lnTo>
                <a:lnTo>
                  <a:pt x="101262" y="324968"/>
                </a:lnTo>
                <a:lnTo>
                  <a:pt x="126599" y="286854"/>
                </a:lnTo>
                <a:lnTo>
                  <a:pt x="154367" y="250589"/>
                </a:lnTo>
                <a:lnTo>
                  <a:pt x="184451" y="216290"/>
                </a:lnTo>
                <a:lnTo>
                  <a:pt x="216736" y="184071"/>
                </a:lnTo>
                <a:lnTo>
                  <a:pt x="251106" y="154049"/>
                </a:lnTo>
                <a:lnTo>
                  <a:pt x="287445" y="126338"/>
                </a:lnTo>
                <a:lnTo>
                  <a:pt x="325638" y="101053"/>
                </a:lnTo>
                <a:lnTo>
                  <a:pt x="365568" y="78312"/>
                </a:lnTo>
                <a:lnTo>
                  <a:pt x="407120" y="58227"/>
                </a:lnTo>
                <a:lnTo>
                  <a:pt x="450179" y="40916"/>
                </a:lnTo>
                <a:lnTo>
                  <a:pt x="494629" y="26494"/>
                </a:lnTo>
                <a:lnTo>
                  <a:pt x="540353" y="15076"/>
                </a:lnTo>
                <a:lnTo>
                  <a:pt x="587238" y="6777"/>
                </a:lnTo>
                <a:lnTo>
                  <a:pt x="635165" y="1713"/>
                </a:lnTo>
                <a:lnTo>
                  <a:pt x="684022" y="0"/>
                </a:lnTo>
                <a:lnTo>
                  <a:pt x="732878" y="1713"/>
                </a:lnTo>
                <a:lnTo>
                  <a:pt x="780805" y="6777"/>
                </a:lnTo>
                <a:lnTo>
                  <a:pt x="827690" y="15076"/>
                </a:lnTo>
                <a:lnTo>
                  <a:pt x="873414" y="26494"/>
                </a:lnTo>
                <a:lnTo>
                  <a:pt x="917864" y="40916"/>
                </a:lnTo>
                <a:lnTo>
                  <a:pt x="960923" y="58227"/>
                </a:lnTo>
                <a:lnTo>
                  <a:pt x="1002475" y="78312"/>
                </a:lnTo>
                <a:lnTo>
                  <a:pt x="1042405" y="101053"/>
                </a:lnTo>
                <a:lnTo>
                  <a:pt x="1080598" y="126338"/>
                </a:lnTo>
                <a:lnTo>
                  <a:pt x="1116937" y="154049"/>
                </a:lnTo>
                <a:lnTo>
                  <a:pt x="1151307" y="184071"/>
                </a:lnTo>
                <a:lnTo>
                  <a:pt x="1183592" y="216290"/>
                </a:lnTo>
                <a:lnTo>
                  <a:pt x="1213676" y="250589"/>
                </a:lnTo>
                <a:lnTo>
                  <a:pt x="1241444" y="286854"/>
                </a:lnTo>
                <a:lnTo>
                  <a:pt x="1266781" y="324968"/>
                </a:lnTo>
                <a:lnTo>
                  <a:pt x="1289569" y="364817"/>
                </a:lnTo>
                <a:lnTo>
                  <a:pt x="1309695" y="406285"/>
                </a:lnTo>
                <a:lnTo>
                  <a:pt x="1327042" y="449256"/>
                </a:lnTo>
                <a:lnTo>
                  <a:pt x="1341494" y="493615"/>
                </a:lnTo>
                <a:lnTo>
                  <a:pt x="1352936" y="539247"/>
                </a:lnTo>
                <a:lnTo>
                  <a:pt x="1361252" y="586036"/>
                </a:lnTo>
                <a:lnTo>
                  <a:pt x="1366326" y="633867"/>
                </a:lnTo>
                <a:lnTo>
                  <a:pt x="1368044" y="682625"/>
                </a:lnTo>
                <a:close/>
              </a:path>
            </a:pathLst>
          </a:custGeom>
          <a:ln w="28575">
            <a:solidFill>
              <a:srgbClr val="FFFFFF"/>
            </a:solidFill>
          </a:ln>
        </p:spPr>
        <p:txBody>
          <a:bodyPr wrap="square" lIns="0" tIns="0" rIns="0" bIns="0" rtlCol="0"/>
          <a:lstStyle/>
          <a:p>
            <a:endParaRPr/>
          </a:p>
        </p:txBody>
      </p:sp>
      <p:sp>
        <p:nvSpPr>
          <p:cNvPr id="21" name="object 21"/>
          <p:cNvSpPr txBox="1"/>
          <p:nvPr/>
        </p:nvSpPr>
        <p:spPr>
          <a:xfrm>
            <a:off x="546417" y="1458595"/>
            <a:ext cx="3107055" cy="682625"/>
          </a:xfrm>
          <a:prstGeom prst="rect">
            <a:avLst/>
          </a:prstGeom>
        </p:spPr>
        <p:txBody>
          <a:bodyPr vert="horz" wrap="square" lIns="0" tIns="0" rIns="0" bIns="0" rtlCol="0">
            <a:spAutoFit/>
          </a:bodyPr>
          <a:lstStyle/>
          <a:p>
            <a:pPr marL="12700">
              <a:lnSpc>
                <a:spcPct val="100000"/>
              </a:lnSpc>
              <a:tabLst>
                <a:tab pos="299085" algn="l"/>
              </a:tabLst>
            </a:pPr>
            <a:r>
              <a:rPr sz="1100" spc="-5" dirty="0">
                <a:latin typeface="Arial"/>
                <a:cs typeface="Arial"/>
              </a:rPr>
              <a:t>•	</a:t>
            </a:r>
            <a:r>
              <a:rPr sz="1100" b="0" spc="-5" dirty="0">
                <a:latin typeface="微软雅黑 Light"/>
                <a:cs typeface="微软雅黑 Light"/>
              </a:rPr>
              <a:t>华南起步，布局全国一线城市的线上外送平台</a:t>
            </a:r>
            <a:endParaRPr sz="1100">
              <a:latin typeface="微软雅黑 Light"/>
              <a:cs typeface="微软雅黑 Light"/>
            </a:endParaRPr>
          </a:p>
          <a:p>
            <a:pPr marL="12700">
              <a:lnSpc>
                <a:spcPct val="100000"/>
              </a:lnSpc>
              <a:tabLst>
                <a:tab pos="299085" algn="l"/>
              </a:tabLst>
            </a:pPr>
            <a:r>
              <a:rPr sz="1100" spc="-5" dirty="0">
                <a:latin typeface="Arial"/>
                <a:cs typeface="Arial"/>
              </a:rPr>
              <a:t>•	</a:t>
            </a:r>
            <a:r>
              <a:rPr sz="1100" b="0" dirty="0">
                <a:latin typeface="微软雅黑 Light"/>
                <a:cs typeface="微软雅黑 Light"/>
              </a:rPr>
              <a:t>微信平台快捷购买</a:t>
            </a:r>
            <a:endParaRPr sz="1100">
              <a:latin typeface="微软雅黑 Light"/>
              <a:cs typeface="微软雅黑 Light"/>
            </a:endParaRPr>
          </a:p>
          <a:p>
            <a:pPr marL="12700">
              <a:lnSpc>
                <a:spcPct val="100000"/>
              </a:lnSpc>
              <a:tabLst>
                <a:tab pos="299085" algn="l"/>
              </a:tabLst>
            </a:pPr>
            <a:r>
              <a:rPr sz="1100" spc="-5" dirty="0">
                <a:latin typeface="Arial"/>
                <a:cs typeface="Arial"/>
              </a:rPr>
              <a:t>•	</a:t>
            </a:r>
            <a:r>
              <a:rPr sz="1100" b="0" dirty="0">
                <a:latin typeface="微软雅黑 Light"/>
                <a:cs typeface="微软雅黑 Light"/>
              </a:rPr>
              <a:t>流量平台接口开放获客</a:t>
            </a:r>
            <a:endParaRPr sz="1100">
              <a:latin typeface="微软雅黑 Light"/>
              <a:cs typeface="微软雅黑 Light"/>
            </a:endParaRPr>
          </a:p>
          <a:p>
            <a:pPr marL="12700">
              <a:lnSpc>
                <a:spcPct val="100000"/>
              </a:lnSpc>
              <a:tabLst>
                <a:tab pos="299085" algn="l"/>
              </a:tabLst>
            </a:pPr>
            <a:r>
              <a:rPr sz="1100" spc="-5" dirty="0">
                <a:latin typeface="Arial"/>
                <a:cs typeface="Arial"/>
              </a:rPr>
              <a:t>•	</a:t>
            </a:r>
            <a:r>
              <a:rPr sz="1100" b="0" dirty="0">
                <a:latin typeface="微软雅黑 Light"/>
                <a:cs typeface="微软雅黑 Light"/>
              </a:rPr>
              <a:t>依托线下网点及合作渠道建立配送网络</a:t>
            </a:r>
            <a:endParaRPr sz="1100">
              <a:latin typeface="微软雅黑 Light"/>
              <a:cs typeface="微软雅黑 Light"/>
            </a:endParaRPr>
          </a:p>
        </p:txBody>
      </p:sp>
      <p:sp>
        <p:nvSpPr>
          <p:cNvPr id="22" name="object 22"/>
          <p:cNvSpPr txBox="1"/>
          <p:nvPr/>
        </p:nvSpPr>
        <p:spPr>
          <a:xfrm>
            <a:off x="2076450" y="4412297"/>
            <a:ext cx="4664710" cy="347345"/>
          </a:xfrm>
          <a:prstGeom prst="rect">
            <a:avLst/>
          </a:prstGeom>
        </p:spPr>
        <p:txBody>
          <a:bodyPr vert="horz" wrap="square" lIns="0" tIns="0" rIns="0" bIns="0" rtlCol="0">
            <a:spAutoFit/>
          </a:bodyPr>
          <a:lstStyle/>
          <a:p>
            <a:pPr marL="12700">
              <a:lnSpc>
                <a:spcPct val="100000"/>
              </a:lnSpc>
              <a:tabLst>
                <a:tab pos="299085" algn="l"/>
              </a:tabLst>
            </a:pPr>
            <a:r>
              <a:rPr sz="1100" spc="-5" dirty="0">
                <a:latin typeface="Arial"/>
                <a:cs typeface="Arial"/>
              </a:rPr>
              <a:t>•	</a:t>
            </a:r>
            <a:r>
              <a:rPr sz="1100" b="0" spc="-5" dirty="0">
                <a:latin typeface="微软雅黑 Light"/>
                <a:cs typeface="微软雅黑 Light"/>
              </a:rPr>
              <a:t>一线城市一级商圈建立</a:t>
            </a:r>
            <a:r>
              <a:rPr sz="1100" b="0" dirty="0">
                <a:latin typeface="微软雅黑 Light"/>
                <a:cs typeface="微软雅黑 Light"/>
              </a:rPr>
              <a:t>”乳品</a:t>
            </a:r>
            <a:r>
              <a:rPr sz="1100" b="0" spc="5" dirty="0">
                <a:latin typeface="微软雅黑 Light"/>
                <a:cs typeface="微软雅黑 Light"/>
              </a:rPr>
              <a:t>+</a:t>
            </a:r>
            <a:r>
              <a:rPr sz="1100" b="0" dirty="0">
                <a:latin typeface="微软雅黑 Light"/>
                <a:cs typeface="微软雅黑 Light"/>
              </a:rPr>
              <a:t>烘培”旗舰</a:t>
            </a:r>
            <a:r>
              <a:rPr sz="1100" b="0" spc="10" dirty="0">
                <a:latin typeface="微软雅黑 Light"/>
                <a:cs typeface="微软雅黑 Light"/>
              </a:rPr>
              <a:t>+</a:t>
            </a:r>
            <a:r>
              <a:rPr sz="1100" b="0" dirty="0">
                <a:latin typeface="微软雅黑 Light"/>
                <a:cs typeface="微软雅黑 Light"/>
              </a:rPr>
              <a:t>标准店，强化品牌及价值体验</a:t>
            </a:r>
            <a:endParaRPr sz="1100">
              <a:latin typeface="微软雅黑 Light"/>
              <a:cs typeface="微软雅黑 Light"/>
            </a:endParaRPr>
          </a:p>
          <a:p>
            <a:pPr marL="12700">
              <a:lnSpc>
                <a:spcPct val="100000"/>
              </a:lnSpc>
              <a:tabLst>
                <a:tab pos="299085" algn="l"/>
              </a:tabLst>
            </a:pPr>
            <a:r>
              <a:rPr sz="1100" dirty="0">
                <a:latin typeface="Arial"/>
                <a:cs typeface="Arial"/>
              </a:rPr>
              <a:t>•	</a:t>
            </a:r>
            <a:r>
              <a:rPr sz="1100" b="0" spc="-5" dirty="0">
                <a:latin typeface="微软雅黑 Light"/>
                <a:cs typeface="微软雅黑 Light"/>
              </a:rPr>
              <a:t>自营MINI奶站,,覆盖写字楼\商场\酒店等精选渠道，逐步实现自动贩售</a:t>
            </a:r>
            <a:endParaRPr sz="1100">
              <a:latin typeface="微软雅黑 Light"/>
              <a:cs typeface="微软雅黑 Light"/>
            </a:endParaRPr>
          </a:p>
        </p:txBody>
      </p:sp>
      <p:sp>
        <p:nvSpPr>
          <p:cNvPr id="23" name="object 23"/>
          <p:cNvSpPr txBox="1"/>
          <p:nvPr/>
        </p:nvSpPr>
        <p:spPr>
          <a:xfrm>
            <a:off x="4646295" y="1336928"/>
            <a:ext cx="3709670" cy="682625"/>
          </a:xfrm>
          <a:prstGeom prst="rect">
            <a:avLst/>
          </a:prstGeom>
        </p:spPr>
        <p:txBody>
          <a:bodyPr vert="horz" wrap="square" lIns="0" tIns="0" rIns="0" bIns="0" rtlCol="0">
            <a:spAutoFit/>
          </a:bodyPr>
          <a:lstStyle/>
          <a:p>
            <a:pPr marL="12700">
              <a:lnSpc>
                <a:spcPct val="100000"/>
              </a:lnSpc>
              <a:tabLst>
                <a:tab pos="299720" algn="l"/>
              </a:tabLst>
            </a:pPr>
            <a:r>
              <a:rPr sz="1100" spc="-5" dirty="0">
                <a:latin typeface="Arial"/>
                <a:cs typeface="Arial"/>
              </a:rPr>
              <a:t>•	</a:t>
            </a:r>
            <a:r>
              <a:rPr sz="1100" b="0" dirty="0">
                <a:latin typeface="微软雅黑 Light"/>
                <a:cs typeface="微软雅黑 Light"/>
              </a:rPr>
              <a:t>2018年前，铺设合作店铺(线上+线下),覆盖客户生活场</a:t>
            </a:r>
            <a:endParaRPr sz="1100">
              <a:latin typeface="微软雅黑 Light"/>
              <a:cs typeface="微软雅黑 Light"/>
            </a:endParaRPr>
          </a:p>
          <a:p>
            <a:pPr marL="299720">
              <a:lnSpc>
                <a:spcPct val="100000"/>
              </a:lnSpc>
            </a:pPr>
            <a:r>
              <a:rPr sz="1100" b="0" spc="-5" dirty="0">
                <a:latin typeface="微软雅黑 Light"/>
                <a:cs typeface="微软雅黑 Light"/>
              </a:rPr>
              <a:t>景，如健身会所\休闲餐饮门店\中高档社区等</a:t>
            </a:r>
            <a:endParaRPr sz="1100">
              <a:latin typeface="微软雅黑 Light"/>
              <a:cs typeface="微软雅黑 Light"/>
            </a:endParaRPr>
          </a:p>
          <a:p>
            <a:pPr marL="299720" marR="5080" indent="-287655">
              <a:lnSpc>
                <a:spcPct val="100000"/>
              </a:lnSpc>
              <a:tabLst>
                <a:tab pos="299720" algn="l"/>
              </a:tabLst>
            </a:pPr>
            <a:r>
              <a:rPr sz="1100" spc="-5" dirty="0">
                <a:latin typeface="Arial"/>
                <a:cs typeface="Arial"/>
              </a:rPr>
              <a:t>•	</a:t>
            </a:r>
            <a:r>
              <a:rPr sz="1100" b="0" spc="-5" dirty="0">
                <a:latin typeface="微软雅黑 Light"/>
                <a:cs typeface="微软雅黑 Light"/>
              </a:rPr>
              <a:t>2018年后，拥有自建工厂或授权生产商，进入KA渠道，  </a:t>
            </a:r>
            <a:r>
              <a:rPr sz="1100" b="0" dirty="0">
                <a:latin typeface="微软雅黑 Light"/>
                <a:cs typeface="微软雅黑 Light"/>
              </a:rPr>
              <a:t>如高档卖场\便利店等</a:t>
            </a:r>
            <a:endParaRPr sz="1100">
              <a:latin typeface="微软雅黑 Light"/>
              <a:cs typeface="微软雅黑 Light"/>
            </a:endParaRPr>
          </a:p>
        </p:txBody>
      </p:sp>
      <p:sp>
        <p:nvSpPr>
          <p:cNvPr id="24" name="object 24"/>
          <p:cNvSpPr txBox="1"/>
          <p:nvPr/>
        </p:nvSpPr>
        <p:spPr>
          <a:xfrm>
            <a:off x="2520950" y="3041014"/>
            <a:ext cx="533400" cy="622300"/>
          </a:xfrm>
          <a:prstGeom prst="rect">
            <a:avLst/>
          </a:prstGeom>
        </p:spPr>
        <p:txBody>
          <a:bodyPr vert="horz" wrap="square" lIns="0" tIns="0" rIns="0" bIns="0" rtlCol="0">
            <a:spAutoFit/>
          </a:bodyPr>
          <a:lstStyle/>
          <a:p>
            <a:pPr marL="12700">
              <a:lnSpc>
                <a:spcPct val="100000"/>
              </a:lnSpc>
            </a:pPr>
            <a:r>
              <a:rPr sz="2000" b="1" dirty="0">
                <a:solidFill>
                  <a:srgbClr val="FF7E70"/>
                </a:solidFill>
                <a:latin typeface="微软雅黑"/>
                <a:cs typeface="微软雅黑"/>
              </a:rPr>
              <a:t>线上</a:t>
            </a:r>
            <a:endParaRPr sz="2000">
              <a:latin typeface="微软雅黑"/>
              <a:cs typeface="微软雅黑"/>
            </a:endParaRPr>
          </a:p>
          <a:p>
            <a:pPr marL="12700">
              <a:lnSpc>
                <a:spcPct val="100000"/>
              </a:lnSpc>
            </a:pPr>
            <a:r>
              <a:rPr sz="2000" b="1" spc="-5" dirty="0">
                <a:solidFill>
                  <a:srgbClr val="FF7E70"/>
                </a:solidFill>
                <a:latin typeface="微软雅黑"/>
                <a:cs typeface="微软雅黑"/>
              </a:rPr>
              <a:t>订购</a:t>
            </a:r>
            <a:endParaRPr sz="2000">
              <a:latin typeface="微软雅黑"/>
              <a:cs typeface="微软雅黑"/>
            </a:endParaRPr>
          </a:p>
        </p:txBody>
      </p:sp>
      <p:sp>
        <p:nvSpPr>
          <p:cNvPr id="25" name="object 25"/>
          <p:cNvSpPr txBox="1"/>
          <p:nvPr/>
        </p:nvSpPr>
        <p:spPr>
          <a:xfrm>
            <a:off x="5183759" y="3113023"/>
            <a:ext cx="533400" cy="622300"/>
          </a:xfrm>
          <a:prstGeom prst="rect">
            <a:avLst/>
          </a:prstGeom>
        </p:spPr>
        <p:txBody>
          <a:bodyPr vert="horz" wrap="square" lIns="0" tIns="0" rIns="0" bIns="0" rtlCol="0">
            <a:spAutoFit/>
          </a:bodyPr>
          <a:lstStyle/>
          <a:p>
            <a:pPr marL="12700">
              <a:lnSpc>
                <a:spcPct val="100000"/>
              </a:lnSpc>
            </a:pPr>
            <a:r>
              <a:rPr sz="2000" b="1" dirty="0">
                <a:solidFill>
                  <a:srgbClr val="92D050"/>
                </a:solidFill>
                <a:latin typeface="微软雅黑"/>
                <a:cs typeface="微软雅黑"/>
              </a:rPr>
              <a:t>经销</a:t>
            </a:r>
            <a:endParaRPr sz="2000">
              <a:latin typeface="微软雅黑"/>
              <a:cs typeface="微软雅黑"/>
            </a:endParaRPr>
          </a:p>
          <a:p>
            <a:pPr marL="12700">
              <a:lnSpc>
                <a:spcPct val="100000"/>
              </a:lnSpc>
            </a:pPr>
            <a:r>
              <a:rPr sz="2000" b="1" spc="-5" dirty="0">
                <a:solidFill>
                  <a:srgbClr val="92D050"/>
                </a:solidFill>
                <a:latin typeface="微软雅黑"/>
                <a:cs typeface="微软雅黑"/>
              </a:rPr>
              <a:t>网络</a:t>
            </a:r>
            <a:endParaRPr sz="2000">
              <a:latin typeface="微软雅黑"/>
              <a:cs typeface="微软雅黑"/>
            </a:endParaRPr>
          </a:p>
        </p:txBody>
      </p:sp>
      <p:sp>
        <p:nvSpPr>
          <p:cNvPr id="26" name="object 26"/>
          <p:cNvSpPr txBox="1"/>
          <p:nvPr/>
        </p:nvSpPr>
        <p:spPr>
          <a:xfrm>
            <a:off x="3715384" y="2392679"/>
            <a:ext cx="787400" cy="622300"/>
          </a:xfrm>
          <a:prstGeom prst="rect">
            <a:avLst/>
          </a:prstGeom>
        </p:spPr>
        <p:txBody>
          <a:bodyPr vert="horz" wrap="square" lIns="0" tIns="0" rIns="0" bIns="0" rtlCol="0">
            <a:spAutoFit/>
          </a:bodyPr>
          <a:lstStyle/>
          <a:p>
            <a:pPr marL="139700" marR="5080" indent="-127000">
              <a:lnSpc>
                <a:spcPct val="100000"/>
              </a:lnSpc>
            </a:pPr>
            <a:r>
              <a:rPr sz="2000" b="1" dirty="0">
                <a:solidFill>
                  <a:srgbClr val="4DAACA"/>
                </a:solidFill>
                <a:latin typeface="微软雅黑"/>
                <a:cs typeface="微软雅黑"/>
              </a:rPr>
              <a:t>线下体  验店</a:t>
            </a:r>
            <a:endParaRPr sz="2000">
              <a:latin typeface="微软雅黑"/>
              <a:cs typeface="微软雅黑"/>
            </a:endParaRPr>
          </a:p>
        </p:txBody>
      </p:sp>
      <p:graphicFrame>
        <p:nvGraphicFramePr>
          <p:cNvPr id="27" name="对象 26">
            <a:extLst>
              <a:ext uri="{FF2B5EF4-FFF2-40B4-BE49-F238E27FC236}">
                <a16:creationId xmlns:a16="http://schemas.microsoft.com/office/drawing/2014/main" id="{044C0DF0-798E-4E41-84B0-C9FEEA099F3E}"/>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4340" name="CorelDRAW" r:id="rId11" imgW="2736000" imgH="1136036" progId="CorelDraw.Graphic.17">
                  <p:embed/>
                </p:oleObj>
              </mc:Choice>
              <mc:Fallback>
                <p:oleObj name="CorelDRAW" r:id="rId11"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12"/>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商业模式</a:t>
            </a:r>
          </a:p>
        </p:txBody>
      </p:sp>
      <p:sp>
        <p:nvSpPr>
          <p:cNvPr id="5" name="object 5"/>
          <p:cNvSpPr txBox="1"/>
          <p:nvPr/>
        </p:nvSpPr>
        <p:spPr>
          <a:xfrm>
            <a:off x="536257" y="954404"/>
            <a:ext cx="6070600" cy="226060"/>
          </a:xfrm>
          <a:prstGeom prst="rect">
            <a:avLst/>
          </a:prstGeom>
        </p:spPr>
        <p:txBody>
          <a:bodyPr vert="horz" wrap="square" lIns="0" tIns="0" rIns="0" bIns="0" rtlCol="0">
            <a:spAutoFit/>
          </a:bodyPr>
          <a:lstStyle/>
          <a:p>
            <a:pPr marL="12700">
              <a:lnSpc>
                <a:spcPct val="100000"/>
              </a:lnSpc>
            </a:pPr>
            <a:r>
              <a:rPr sz="1400" b="1" spc="-5" dirty="0">
                <a:solidFill>
                  <a:srgbClr val="EE7768"/>
                </a:solidFill>
                <a:latin typeface="微软雅黑"/>
                <a:cs typeface="微软雅黑"/>
              </a:rPr>
              <a:t>线上订购：自有流量通过线上线下转化提升，并尝试打造健康产品电商平台。</a:t>
            </a:r>
            <a:endParaRPr sz="1400">
              <a:latin typeface="微软雅黑"/>
              <a:cs typeface="微软雅黑"/>
            </a:endParaRPr>
          </a:p>
        </p:txBody>
      </p:sp>
      <p:sp>
        <p:nvSpPr>
          <p:cNvPr id="6" name="object 6"/>
          <p:cNvSpPr/>
          <p:nvPr/>
        </p:nvSpPr>
        <p:spPr>
          <a:xfrm>
            <a:off x="1736725" y="2585466"/>
            <a:ext cx="3770629" cy="76200"/>
          </a:xfrm>
          <a:custGeom>
            <a:avLst/>
            <a:gdLst/>
            <a:ahLst/>
            <a:cxnLst/>
            <a:rect l="l" t="t" r="r" b="b"/>
            <a:pathLst>
              <a:path w="3770629" h="76200">
                <a:moveTo>
                  <a:pt x="38100" y="0"/>
                </a:moveTo>
                <a:lnTo>
                  <a:pt x="23252" y="3006"/>
                </a:lnTo>
                <a:lnTo>
                  <a:pt x="11144" y="11191"/>
                </a:lnTo>
                <a:lnTo>
                  <a:pt x="2988" y="23306"/>
                </a:lnTo>
                <a:lnTo>
                  <a:pt x="0" y="38100"/>
                </a:lnTo>
                <a:lnTo>
                  <a:pt x="2988" y="52947"/>
                </a:lnTo>
                <a:lnTo>
                  <a:pt x="11144" y="65055"/>
                </a:lnTo>
                <a:lnTo>
                  <a:pt x="23252" y="73211"/>
                </a:lnTo>
                <a:lnTo>
                  <a:pt x="38100" y="76200"/>
                </a:lnTo>
                <a:lnTo>
                  <a:pt x="52947" y="73211"/>
                </a:lnTo>
                <a:lnTo>
                  <a:pt x="65055" y="65055"/>
                </a:lnTo>
                <a:lnTo>
                  <a:pt x="73211" y="52947"/>
                </a:lnTo>
                <a:lnTo>
                  <a:pt x="75228" y="42925"/>
                </a:lnTo>
                <a:lnTo>
                  <a:pt x="38100" y="42925"/>
                </a:lnTo>
                <a:lnTo>
                  <a:pt x="38100" y="33400"/>
                </a:lnTo>
                <a:lnTo>
                  <a:pt x="75250" y="33400"/>
                </a:lnTo>
                <a:lnTo>
                  <a:pt x="73211" y="23306"/>
                </a:lnTo>
                <a:lnTo>
                  <a:pt x="65055" y="11191"/>
                </a:lnTo>
                <a:lnTo>
                  <a:pt x="52947" y="3006"/>
                </a:lnTo>
                <a:lnTo>
                  <a:pt x="38100" y="0"/>
                </a:lnTo>
                <a:close/>
              </a:path>
              <a:path w="3770629" h="76200">
                <a:moveTo>
                  <a:pt x="75250" y="33400"/>
                </a:moveTo>
                <a:lnTo>
                  <a:pt x="38100" y="33400"/>
                </a:lnTo>
                <a:lnTo>
                  <a:pt x="38100" y="42925"/>
                </a:lnTo>
                <a:lnTo>
                  <a:pt x="75228" y="42925"/>
                </a:lnTo>
                <a:lnTo>
                  <a:pt x="76200" y="38100"/>
                </a:lnTo>
                <a:lnTo>
                  <a:pt x="75250" y="33400"/>
                </a:lnTo>
                <a:close/>
              </a:path>
              <a:path w="3770629" h="76200">
                <a:moveTo>
                  <a:pt x="3770376" y="33400"/>
                </a:moveTo>
                <a:lnTo>
                  <a:pt x="75250" y="33400"/>
                </a:lnTo>
                <a:lnTo>
                  <a:pt x="76200" y="38100"/>
                </a:lnTo>
                <a:lnTo>
                  <a:pt x="75228" y="42925"/>
                </a:lnTo>
                <a:lnTo>
                  <a:pt x="3770249" y="42925"/>
                </a:lnTo>
                <a:lnTo>
                  <a:pt x="3770376" y="33400"/>
                </a:lnTo>
                <a:close/>
              </a:path>
            </a:pathLst>
          </a:custGeom>
          <a:solidFill>
            <a:srgbClr val="E36C09"/>
          </a:solidFill>
        </p:spPr>
        <p:txBody>
          <a:bodyPr wrap="square" lIns="0" tIns="0" rIns="0" bIns="0" rtlCol="0"/>
          <a:lstStyle/>
          <a:p>
            <a:endParaRPr/>
          </a:p>
        </p:txBody>
      </p:sp>
      <p:sp>
        <p:nvSpPr>
          <p:cNvPr id="7" name="object 7"/>
          <p:cNvSpPr/>
          <p:nvPr/>
        </p:nvSpPr>
        <p:spPr>
          <a:xfrm>
            <a:off x="1736725" y="3881666"/>
            <a:ext cx="3770629" cy="76200"/>
          </a:xfrm>
          <a:custGeom>
            <a:avLst/>
            <a:gdLst/>
            <a:ahLst/>
            <a:cxnLst/>
            <a:rect l="l" t="t" r="r" b="b"/>
            <a:pathLst>
              <a:path w="3770629" h="76200">
                <a:moveTo>
                  <a:pt x="38100" y="0"/>
                </a:moveTo>
                <a:lnTo>
                  <a:pt x="23252" y="2993"/>
                </a:lnTo>
                <a:lnTo>
                  <a:pt x="11144" y="11158"/>
                </a:lnTo>
                <a:lnTo>
                  <a:pt x="2988" y="23268"/>
                </a:lnTo>
                <a:lnTo>
                  <a:pt x="0" y="38099"/>
                </a:lnTo>
                <a:lnTo>
                  <a:pt x="2988" y="52931"/>
                </a:lnTo>
                <a:lnTo>
                  <a:pt x="11144" y="65041"/>
                </a:lnTo>
                <a:lnTo>
                  <a:pt x="23252" y="73206"/>
                </a:lnTo>
                <a:lnTo>
                  <a:pt x="38100" y="76199"/>
                </a:lnTo>
                <a:lnTo>
                  <a:pt x="52947" y="73206"/>
                </a:lnTo>
                <a:lnTo>
                  <a:pt x="65055" y="65041"/>
                </a:lnTo>
                <a:lnTo>
                  <a:pt x="73211" y="52931"/>
                </a:lnTo>
                <a:lnTo>
                  <a:pt x="75240" y="42862"/>
                </a:lnTo>
                <a:lnTo>
                  <a:pt x="38100" y="42862"/>
                </a:lnTo>
                <a:lnTo>
                  <a:pt x="38100" y="33337"/>
                </a:lnTo>
                <a:lnTo>
                  <a:pt x="75240" y="33337"/>
                </a:lnTo>
                <a:lnTo>
                  <a:pt x="73211" y="23268"/>
                </a:lnTo>
                <a:lnTo>
                  <a:pt x="65055" y="11158"/>
                </a:lnTo>
                <a:lnTo>
                  <a:pt x="52947" y="2993"/>
                </a:lnTo>
                <a:lnTo>
                  <a:pt x="38100" y="0"/>
                </a:lnTo>
                <a:close/>
              </a:path>
              <a:path w="3770629" h="76200">
                <a:moveTo>
                  <a:pt x="75240" y="33337"/>
                </a:moveTo>
                <a:lnTo>
                  <a:pt x="38100" y="33337"/>
                </a:lnTo>
                <a:lnTo>
                  <a:pt x="38100" y="42862"/>
                </a:lnTo>
                <a:lnTo>
                  <a:pt x="75240" y="42862"/>
                </a:lnTo>
                <a:lnTo>
                  <a:pt x="76200" y="38099"/>
                </a:lnTo>
                <a:lnTo>
                  <a:pt x="75240" y="33337"/>
                </a:lnTo>
                <a:close/>
              </a:path>
              <a:path w="3770629" h="76200">
                <a:moveTo>
                  <a:pt x="3770376" y="33337"/>
                </a:moveTo>
                <a:lnTo>
                  <a:pt x="75240" y="33337"/>
                </a:lnTo>
                <a:lnTo>
                  <a:pt x="76200" y="38099"/>
                </a:lnTo>
                <a:lnTo>
                  <a:pt x="75240" y="42862"/>
                </a:lnTo>
                <a:lnTo>
                  <a:pt x="3770249" y="42862"/>
                </a:lnTo>
                <a:lnTo>
                  <a:pt x="3770376" y="33337"/>
                </a:lnTo>
                <a:close/>
              </a:path>
            </a:pathLst>
          </a:custGeom>
          <a:solidFill>
            <a:srgbClr val="FFC000"/>
          </a:solidFill>
        </p:spPr>
        <p:txBody>
          <a:bodyPr wrap="square" lIns="0" tIns="0" rIns="0" bIns="0" rtlCol="0"/>
          <a:lstStyle/>
          <a:p>
            <a:endParaRPr/>
          </a:p>
        </p:txBody>
      </p:sp>
      <p:sp>
        <p:nvSpPr>
          <p:cNvPr id="8" name="object 8"/>
          <p:cNvSpPr/>
          <p:nvPr/>
        </p:nvSpPr>
        <p:spPr>
          <a:xfrm>
            <a:off x="5218048" y="1255522"/>
            <a:ext cx="2954655" cy="1471930"/>
          </a:xfrm>
          <a:custGeom>
            <a:avLst/>
            <a:gdLst/>
            <a:ahLst/>
            <a:cxnLst/>
            <a:rect l="l" t="t" r="r" b="b"/>
            <a:pathLst>
              <a:path w="2954654" h="1471930">
                <a:moveTo>
                  <a:pt x="1477136" y="0"/>
                </a:moveTo>
                <a:lnTo>
                  <a:pt x="0" y="1471548"/>
                </a:lnTo>
                <a:lnTo>
                  <a:pt x="2954401" y="1471548"/>
                </a:lnTo>
                <a:lnTo>
                  <a:pt x="1477136" y="0"/>
                </a:lnTo>
                <a:close/>
              </a:path>
            </a:pathLst>
          </a:custGeom>
          <a:solidFill>
            <a:srgbClr val="FF7E70"/>
          </a:solidFill>
        </p:spPr>
        <p:txBody>
          <a:bodyPr wrap="square" lIns="0" tIns="0" rIns="0" bIns="0" rtlCol="0"/>
          <a:lstStyle/>
          <a:p>
            <a:endParaRPr/>
          </a:p>
        </p:txBody>
      </p:sp>
      <p:sp>
        <p:nvSpPr>
          <p:cNvPr id="9" name="object 9"/>
          <p:cNvSpPr/>
          <p:nvPr/>
        </p:nvSpPr>
        <p:spPr>
          <a:xfrm>
            <a:off x="5218048" y="1255522"/>
            <a:ext cx="2954655" cy="1471930"/>
          </a:xfrm>
          <a:custGeom>
            <a:avLst/>
            <a:gdLst/>
            <a:ahLst/>
            <a:cxnLst/>
            <a:rect l="l" t="t" r="r" b="b"/>
            <a:pathLst>
              <a:path w="2954654" h="1471930">
                <a:moveTo>
                  <a:pt x="0" y="1471548"/>
                </a:moveTo>
                <a:lnTo>
                  <a:pt x="1477136" y="0"/>
                </a:lnTo>
                <a:lnTo>
                  <a:pt x="2954401" y="1471548"/>
                </a:lnTo>
                <a:lnTo>
                  <a:pt x="0" y="1471548"/>
                </a:lnTo>
                <a:close/>
              </a:path>
            </a:pathLst>
          </a:custGeom>
          <a:ln w="25400">
            <a:solidFill>
              <a:srgbClr val="FFFFFF"/>
            </a:solidFill>
          </a:ln>
        </p:spPr>
        <p:txBody>
          <a:bodyPr wrap="square" lIns="0" tIns="0" rIns="0" bIns="0" rtlCol="0"/>
          <a:lstStyle/>
          <a:p>
            <a:endParaRPr/>
          </a:p>
        </p:txBody>
      </p:sp>
      <p:sp>
        <p:nvSpPr>
          <p:cNvPr id="10" name="object 10"/>
          <p:cNvSpPr txBox="1"/>
          <p:nvPr/>
        </p:nvSpPr>
        <p:spPr>
          <a:xfrm>
            <a:off x="6189726" y="1760854"/>
            <a:ext cx="1016000" cy="210820"/>
          </a:xfrm>
          <a:prstGeom prst="rect">
            <a:avLst/>
          </a:prstGeom>
        </p:spPr>
        <p:txBody>
          <a:bodyPr vert="horz" wrap="square" lIns="0" tIns="0" rIns="0" bIns="0" rtlCol="0">
            <a:spAutoFit/>
          </a:bodyPr>
          <a:lstStyle/>
          <a:p>
            <a:pPr marL="12700">
              <a:lnSpc>
                <a:spcPct val="100000"/>
              </a:lnSpc>
            </a:pPr>
            <a:r>
              <a:rPr sz="1300" b="1" spc="-5" dirty="0">
                <a:solidFill>
                  <a:srgbClr val="FFFFFF"/>
                </a:solidFill>
                <a:latin typeface="微软雅黑"/>
                <a:cs typeface="微软雅黑"/>
              </a:rPr>
              <a:t>电商服务平台</a:t>
            </a:r>
            <a:endParaRPr sz="1300">
              <a:latin typeface="微软雅黑"/>
              <a:cs typeface="微软雅黑"/>
            </a:endParaRPr>
          </a:p>
        </p:txBody>
      </p:sp>
      <p:sp>
        <p:nvSpPr>
          <p:cNvPr id="11" name="object 11"/>
          <p:cNvSpPr/>
          <p:nvPr/>
        </p:nvSpPr>
        <p:spPr>
          <a:xfrm>
            <a:off x="5483225" y="2423667"/>
            <a:ext cx="2424430" cy="1208405"/>
          </a:xfrm>
          <a:custGeom>
            <a:avLst/>
            <a:gdLst/>
            <a:ahLst/>
            <a:cxnLst/>
            <a:rect l="l" t="t" r="r" b="b"/>
            <a:pathLst>
              <a:path w="2424429" h="1208404">
                <a:moveTo>
                  <a:pt x="1211960" y="0"/>
                </a:moveTo>
                <a:lnTo>
                  <a:pt x="0" y="1208023"/>
                </a:lnTo>
                <a:lnTo>
                  <a:pt x="2424049" y="1208023"/>
                </a:lnTo>
                <a:lnTo>
                  <a:pt x="1211960" y="0"/>
                </a:lnTo>
                <a:close/>
              </a:path>
            </a:pathLst>
          </a:custGeom>
          <a:solidFill>
            <a:srgbClr val="FFC000"/>
          </a:solidFill>
        </p:spPr>
        <p:txBody>
          <a:bodyPr wrap="square" lIns="0" tIns="0" rIns="0" bIns="0" rtlCol="0"/>
          <a:lstStyle/>
          <a:p>
            <a:endParaRPr/>
          </a:p>
        </p:txBody>
      </p:sp>
      <p:sp>
        <p:nvSpPr>
          <p:cNvPr id="12" name="object 12"/>
          <p:cNvSpPr/>
          <p:nvPr/>
        </p:nvSpPr>
        <p:spPr>
          <a:xfrm>
            <a:off x="5483225" y="2423667"/>
            <a:ext cx="2424430" cy="1208405"/>
          </a:xfrm>
          <a:custGeom>
            <a:avLst/>
            <a:gdLst/>
            <a:ahLst/>
            <a:cxnLst/>
            <a:rect l="l" t="t" r="r" b="b"/>
            <a:pathLst>
              <a:path w="2424429" h="1208404">
                <a:moveTo>
                  <a:pt x="0" y="1208023"/>
                </a:moveTo>
                <a:lnTo>
                  <a:pt x="1211960" y="0"/>
                </a:lnTo>
                <a:lnTo>
                  <a:pt x="2424049" y="1208023"/>
                </a:lnTo>
                <a:lnTo>
                  <a:pt x="0" y="1208023"/>
                </a:lnTo>
                <a:close/>
              </a:path>
            </a:pathLst>
          </a:custGeom>
          <a:ln w="25400">
            <a:solidFill>
              <a:srgbClr val="FFFFFF"/>
            </a:solidFill>
          </a:ln>
        </p:spPr>
        <p:txBody>
          <a:bodyPr wrap="square" lIns="0" tIns="0" rIns="0" bIns="0" rtlCol="0"/>
          <a:lstStyle/>
          <a:p>
            <a:endParaRPr/>
          </a:p>
        </p:txBody>
      </p:sp>
      <p:sp>
        <p:nvSpPr>
          <p:cNvPr id="13" name="object 13"/>
          <p:cNvSpPr txBox="1"/>
          <p:nvPr/>
        </p:nvSpPr>
        <p:spPr>
          <a:xfrm>
            <a:off x="6207759" y="2929889"/>
            <a:ext cx="975360" cy="409575"/>
          </a:xfrm>
          <a:prstGeom prst="rect">
            <a:avLst/>
          </a:prstGeom>
        </p:spPr>
        <p:txBody>
          <a:bodyPr vert="horz" wrap="square" lIns="0" tIns="0" rIns="0" bIns="0" rtlCol="0">
            <a:spAutoFit/>
          </a:bodyPr>
          <a:lstStyle/>
          <a:p>
            <a:pPr algn="ctr">
              <a:lnSpc>
                <a:spcPct val="100000"/>
              </a:lnSpc>
            </a:pPr>
            <a:r>
              <a:rPr sz="1300" b="1" dirty="0">
                <a:solidFill>
                  <a:srgbClr val="FFFFFF"/>
                </a:solidFill>
                <a:latin typeface="微软雅黑"/>
                <a:cs typeface="微软雅黑"/>
              </a:rPr>
              <a:t>线上</a:t>
            </a:r>
            <a:r>
              <a:rPr sz="1300" b="1" spc="-10" dirty="0">
                <a:solidFill>
                  <a:srgbClr val="FFFFFF"/>
                </a:solidFill>
                <a:latin typeface="微软雅黑"/>
                <a:cs typeface="微软雅黑"/>
              </a:rPr>
              <a:t>+</a:t>
            </a:r>
            <a:r>
              <a:rPr sz="1300" b="1" dirty="0">
                <a:solidFill>
                  <a:srgbClr val="FFFFFF"/>
                </a:solidFill>
                <a:latin typeface="微软雅黑"/>
                <a:cs typeface="微软雅黑"/>
              </a:rPr>
              <a:t>线下销</a:t>
            </a:r>
            <a:endParaRPr sz="1300">
              <a:latin typeface="微软雅黑"/>
              <a:cs typeface="微软雅黑"/>
            </a:endParaRPr>
          </a:p>
          <a:p>
            <a:pPr marL="2540" algn="ctr">
              <a:lnSpc>
                <a:spcPct val="100000"/>
              </a:lnSpc>
            </a:pPr>
            <a:r>
              <a:rPr sz="1300" b="1" spc="-5" dirty="0">
                <a:solidFill>
                  <a:srgbClr val="FFFFFF"/>
                </a:solidFill>
                <a:latin typeface="微软雅黑"/>
                <a:cs typeface="微软雅黑"/>
              </a:rPr>
              <a:t>售平台</a:t>
            </a:r>
            <a:endParaRPr sz="1300">
              <a:latin typeface="微软雅黑"/>
              <a:cs typeface="微软雅黑"/>
            </a:endParaRPr>
          </a:p>
        </p:txBody>
      </p:sp>
      <p:sp>
        <p:nvSpPr>
          <p:cNvPr id="14" name="object 14"/>
          <p:cNvSpPr/>
          <p:nvPr/>
        </p:nvSpPr>
        <p:spPr>
          <a:xfrm>
            <a:off x="5692775" y="3425316"/>
            <a:ext cx="2006600" cy="998855"/>
          </a:xfrm>
          <a:custGeom>
            <a:avLst/>
            <a:gdLst/>
            <a:ahLst/>
            <a:cxnLst/>
            <a:rect l="l" t="t" r="r" b="b"/>
            <a:pathLst>
              <a:path w="2006600" h="998854">
                <a:moveTo>
                  <a:pt x="1003300" y="0"/>
                </a:moveTo>
                <a:lnTo>
                  <a:pt x="0" y="998499"/>
                </a:lnTo>
                <a:lnTo>
                  <a:pt x="2006600" y="998499"/>
                </a:lnTo>
                <a:lnTo>
                  <a:pt x="1003300" y="0"/>
                </a:lnTo>
                <a:close/>
              </a:path>
            </a:pathLst>
          </a:custGeom>
          <a:solidFill>
            <a:srgbClr val="92D050"/>
          </a:solidFill>
        </p:spPr>
        <p:txBody>
          <a:bodyPr wrap="square" lIns="0" tIns="0" rIns="0" bIns="0" rtlCol="0"/>
          <a:lstStyle/>
          <a:p>
            <a:endParaRPr/>
          </a:p>
        </p:txBody>
      </p:sp>
      <p:sp>
        <p:nvSpPr>
          <p:cNvPr id="15" name="object 15"/>
          <p:cNvSpPr/>
          <p:nvPr/>
        </p:nvSpPr>
        <p:spPr>
          <a:xfrm>
            <a:off x="5692775" y="3425316"/>
            <a:ext cx="2006600" cy="998855"/>
          </a:xfrm>
          <a:custGeom>
            <a:avLst/>
            <a:gdLst/>
            <a:ahLst/>
            <a:cxnLst/>
            <a:rect l="l" t="t" r="r" b="b"/>
            <a:pathLst>
              <a:path w="2006600" h="998854">
                <a:moveTo>
                  <a:pt x="0" y="998499"/>
                </a:moveTo>
                <a:lnTo>
                  <a:pt x="1003300" y="0"/>
                </a:lnTo>
                <a:lnTo>
                  <a:pt x="2006600" y="998499"/>
                </a:lnTo>
                <a:lnTo>
                  <a:pt x="0" y="998499"/>
                </a:lnTo>
                <a:close/>
              </a:path>
            </a:pathLst>
          </a:custGeom>
          <a:ln w="25400">
            <a:solidFill>
              <a:srgbClr val="FFFFFF"/>
            </a:solidFill>
          </a:ln>
        </p:spPr>
        <p:txBody>
          <a:bodyPr wrap="square" lIns="0" tIns="0" rIns="0" bIns="0" rtlCol="0"/>
          <a:lstStyle/>
          <a:p>
            <a:endParaRPr/>
          </a:p>
        </p:txBody>
      </p:sp>
      <p:sp>
        <p:nvSpPr>
          <p:cNvPr id="16" name="object 16"/>
          <p:cNvSpPr txBox="1"/>
          <p:nvPr/>
        </p:nvSpPr>
        <p:spPr>
          <a:xfrm>
            <a:off x="6272529" y="3973195"/>
            <a:ext cx="852805" cy="408940"/>
          </a:xfrm>
          <a:prstGeom prst="rect">
            <a:avLst/>
          </a:prstGeom>
        </p:spPr>
        <p:txBody>
          <a:bodyPr vert="horz" wrap="square" lIns="0" tIns="0" rIns="0" bIns="0" rtlCol="0">
            <a:spAutoFit/>
          </a:bodyPr>
          <a:lstStyle/>
          <a:p>
            <a:pPr marL="342900" marR="5080" indent="-330835">
              <a:lnSpc>
                <a:spcPct val="100000"/>
              </a:lnSpc>
            </a:pPr>
            <a:r>
              <a:rPr sz="1300" b="1" dirty="0">
                <a:solidFill>
                  <a:srgbClr val="FFFFFF"/>
                </a:solidFill>
                <a:latin typeface="微软雅黑"/>
                <a:cs typeface="微软雅黑"/>
              </a:rPr>
              <a:t>线上销售平  台</a:t>
            </a:r>
            <a:endParaRPr sz="1300">
              <a:latin typeface="微软雅黑"/>
              <a:cs typeface="微软雅黑"/>
            </a:endParaRPr>
          </a:p>
        </p:txBody>
      </p:sp>
      <p:sp>
        <p:nvSpPr>
          <p:cNvPr id="17" name="object 17"/>
          <p:cNvSpPr txBox="1"/>
          <p:nvPr/>
        </p:nvSpPr>
        <p:spPr>
          <a:xfrm>
            <a:off x="4174109" y="1665858"/>
            <a:ext cx="1244600" cy="378460"/>
          </a:xfrm>
          <a:prstGeom prst="rect">
            <a:avLst/>
          </a:prstGeom>
        </p:spPr>
        <p:txBody>
          <a:bodyPr vert="horz" wrap="square" lIns="0" tIns="0" rIns="0" bIns="0" rtlCol="0">
            <a:spAutoFit/>
          </a:bodyPr>
          <a:lstStyle/>
          <a:p>
            <a:pPr marL="12700">
              <a:lnSpc>
                <a:spcPct val="100000"/>
              </a:lnSpc>
            </a:pPr>
            <a:r>
              <a:rPr sz="2400" b="1" dirty="0">
                <a:solidFill>
                  <a:srgbClr val="FF7E70"/>
                </a:solidFill>
                <a:latin typeface="微软雅黑"/>
                <a:cs typeface="微软雅黑"/>
              </a:rPr>
              <a:t>第三阶段</a:t>
            </a:r>
            <a:endParaRPr sz="2400">
              <a:latin typeface="微软雅黑"/>
              <a:cs typeface="微软雅黑"/>
            </a:endParaRPr>
          </a:p>
        </p:txBody>
      </p:sp>
      <p:sp>
        <p:nvSpPr>
          <p:cNvPr id="18" name="object 18"/>
          <p:cNvSpPr txBox="1"/>
          <p:nvPr/>
        </p:nvSpPr>
        <p:spPr>
          <a:xfrm>
            <a:off x="4165600" y="3105404"/>
            <a:ext cx="1245870" cy="378460"/>
          </a:xfrm>
          <a:prstGeom prst="rect">
            <a:avLst/>
          </a:prstGeom>
        </p:spPr>
        <p:txBody>
          <a:bodyPr vert="horz" wrap="square" lIns="0" tIns="0" rIns="0" bIns="0" rtlCol="0">
            <a:spAutoFit/>
          </a:bodyPr>
          <a:lstStyle/>
          <a:p>
            <a:pPr marL="12700">
              <a:lnSpc>
                <a:spcPct val="100000"/>
              </a:lnSpc>
            </a:pPr>
            <a:r>
              <a:rPr sz="2400" b="1" dirty="0">
                <a:solidFill>
                  <a:srgbClr val="FFC000"/>
                </a:solidFill>
                <a:latin typeface="微软雅黑"/>
                <a:cs typeface="微软雅黑"/>
              </a:rPr>
              <a:t>第二阶段</a:t>
            </a:r>
            <a:endParaRPr sz="2400">
              <a:latin typeface="微软雅黑"/>
              <a:cs typeface="微软雅黑"/>
            </a:endParaRPr>
          </a:p>
        </p:txBody>
      </p:sp>
      <p:sp>
        <p:nvSpPr>
          <p:cNvPr id="19" name="object 19"/>
          <p:cNvSpPr txBox="1"/>
          <p:nvPr/>
        </p:nvSpPr>
        <p:spPr>
          <a:xfrm>
            <a:off x="4174109" y="3963034"/>
            <a:ext cx="1244600" cy="378460"/>
          </a:xfrm>
          <a:prstGeom prst="rect">
            <a:avLst/>
          </a:prstGeom>
        </p:spPr>
        <p:txBody>
          <a:bodyPr vert="horz" wrap="square" lIns="0" tIns="0" rIns="0" bIns="0" rtlCol="0">
            <a:spAutoFit/>
          </a:bodyPr>
          <a:lstStyle/>
          <a:p>
            <a:pPr marL="12700">
              <a:lnSpc>
                <a:spcPct val="100000"/>
              </a:lnSpc>
            </a:pPr>
            <a:r>
              <a:rPr sz="2400" b="1" dirty="0">
                <a:solidFill>
                  <a:srgbClr val="92D050"/>
                </a:solidFill>
                <a:latin typeface="微软雅黑"/>
                <a:cs typeface="微软雅黑"/>
              </a:rPr>
              <a:t>第一阶段</a:t>
            </a:r>
            <a:endParaRPr sz="2400">
              <a:latin typeface="微软雅黑"/>
              <a:cs typeface="微软雅黑"/>
            </a:endParaRPr>
          </a:p>
        </p:txBody>
      </p:sp>
      <p:sp>
        <p:nvSpPr>
          <p:cNvPr id="20" name="object 20"/>
          <p:cNvSpPr txBox="1"/>
          <p:nvPr/>
        </p:nvSpPr>
        <p:spPr>
          <a:xfrm>
            <a:off x="662305" y="1569283"/>
            <a:ext cx="3295650" cy="964565"/>
          </a:xfrm>
          <a:prstGeom prst="rect">
            <a:avLst/>
          </a:prstGeom>
        </p:spPr>
        <p:txBody>
          <a:bodyPr vert="horz" wrap="square" lIns="0" tIns="0" rIns="0" bIns="0" rtlCol="0">
            <a:spAutoFit/>
          </a:bodyPr>
          <a:lstStyle/>
          <a:p>
            <a:pPr marL="12700" marR="5080">
              <a:lnSpc>
                <a:spcPct val="130100"/>
              </a:lnSpc>
            </a:pPr>
            <a:r>
              <a:rPr sz="1200" spc="-5" dirty="0">
                <a:solidFill>
                  <a:srgbClr val="7E7E7E"/>
                </a:solidFill>
                <a:latin typeface="Arial"/>
                <a:cs typeface="Arial"/>
              </a:rPr>
              <a:t>1) </a:t>
            </a:r>
            <a:r>
              <a:rPr sz="1200" spc="-5" dirty="0">
                <a:solidFill>
                  <a:srgbClr val="7E7E7E"/>
                </a:solidFill>
                <a:latin typeface="微软雅黑"/>
                <a:cs typeface="微软雅黑"/>
              </a:rPr>
              <a:t>在自有线上平台粉丝量</a:t>
            </a:r>
            <a:r>
              <a:rPr sz="1200" spc="-5" dirty="0">
                <a:solidFill>
                  <a:srgbClr val="7E7E7E"/>
                </a:solidFill>
                <a:latin typeface="Arial"/>
                <a:cs typeface="Arial"/>
              </a:rPr>
              <a:t>\</a:t>
            </a:r>
            <a:r>
              <a:rPr sz="1200" spc="-5" dirty="0">
                <a:solidFill>
                  <a:srgbClr val="7E7E7E"/>
                </a:solidFill>
                <a:latin typeface="微软雅黑"/>
                <a:cs typeface="微软雅黑"/>
              </a:rPr>
              <a:t>会员量积累的过程中</a:t>
            </a:r>
            <a:r>
              <a:rPr sz="1200" spc="-5" dirty="0">
                <a:solidFill>
                  <a:srgbClr val="7E7E7E"/>
                </a:solidFill>
                <a:latin typeface="Arial"/>
                <a:cs typeface="Arial"/>
              </a:rPr>
              <a:t>,  </a:t>
            </a:r>
            <a:r>
              <a:rPr sz="1200" dirty="0">
                <a:solidFill>
                  <a:srgbClr val="7E7E7E"/>
                </a:solidFill>
                <a:latin typeface="微软雅黑"/>
                <a:cs typeface="微软雅黑"/>
              </a:rPr>
              <a:t>推动</a:t>
            </a:r>
            <a:r>
              <a:rPr sz="1200" dirty="0">
                <a:solidFill>
                  <a:srgbClr val="7E7E7E"/>
                </a:solidFill>
                <a:latin typeface="Arial"/>
                <a:cs typeface="Arial"/>
              </a:rPr>
              <a:t>”</a:t>
            </a:r>
            <a:r>
              <a:rPr sz="1200" dirty="0">
                <a:solidFill>
                  <a:srgbClr val="7E7E7E"/>
                </a:solidFill>
                <a:latin typeface="微软雅黑"/>
                <a:cs typeface="微软雅黑"/>
              </a:rPr>
              <a:t>以健康为核心</a:t>
            </a:r>
            <a:r>
              <a:rPr sz="1200" dirty="0">
                <a:solidFill>
                  <a:srgbClr val="7E7E7E"/>
                </a:solidFill>
                <a:latin typeface="Arial"/>
                <a:cs typeface="Arial"/>
              </a:rPr>
              <a:t>”</a:t>
            </a:r>
            <a:r>
              <a:rPr sz="1200" dirty="0">
                <a:solidFill>
                  <a:srgbClr val="7E7E7E"/>
                </a:solidFill>
                <a:latin typeface="微软雅黑"/>
                <a:cs typeface="微软雅黑"/>
              </a:rPr>
              <a:t>的产品销售</a:t>
            </a:r>
            <a:r>
              <a:rPr sz="1200" dirty="0">
                <a:solidFill>
                  <a:srgbClr val="7E7E7E"/>
                </a:solidFill>
                <a:latin typeface="Arial"/>
                <a:cs typeface="Arial"/>
              </a:rPr>
              <a:t>,</a:t>
            </a:r>
            <a:r>
              <a:rPr sz="1200" dirty="0">
                <a:solidFill>
                  <a:srgbClr val="7E7E7E"/>
                </a:solidFill>
                <a:latin typeface="微软雅黑"/>
                <a:cs typeface="微软雅黑"/>
              </a:rPr>
              <a:t>整合优势产品提  </a:t>
            </a:r>
            <a:r>
              <a:rPr sz="1200" spc="-5" dirty="0">
                <a:solidFill>
                  <a:srgbClr val="7E7E7E"/>
                </a:solidFill>
                <a:latin typeface="微软雅黑"/>
                <a:cs typeface="微软雅黑"/>
              </a:rPr>
              <a:t>供方，形成线下体验</a:t>
            </a:r>
            <a:r>
              <a:rPr sz="1200" spc="-5" dirty="0">
                <a:solidFill>
                  <a:srgbClr val="7E7E7E"/>
                </a:solidFill>
                <a:latin typeface="Arial"/>
                <a:cs typeface="Arial"/>
              </a:rPr>
              <a:t>+</a:t>
            </a:r>
            <a:r>
              <a:rPr sz="1200" spc="-5" dirty="0">
                <a:solidFill>
                  <a:srgbClr val="7E7E7E"/>
                </a:solidFill>
                <a:latin typeface="微软雅黑"/>
                <a:cs typeface="微软雅黑"/>
              </a:rPr>
              <a:t>线上预订</a:t>
            </a:r>
            <a:r>
              <a:rPr sz="1200" spc="-5" dirty="0">
                <a:solidFill>
                  <a:srgbClr val="7E7E7E"/>
                </a:solidFill>
                <a:latin typeface="Arial"/>
                <a:cs typeface="Arial"/>
              </a:rPr>
              <a:t>+</a:t>
            </a:r>
            <a:r>
              <a:rPr sz="1200" spc="-5" dirty="0">
                <a:solidFill>
                  <a:srgbClr val="7E7E7E"/>
                </a:solidFill>
                <a:latin typeface="微软雅黑"/>
                <a:cs typeface="微软雅黑"/>
              </a:rPr>
              <a:t>物流配送</a:t>
            </a:r>
            <a:r>
              <a:rPr sz="1200" spc="-5" dirty="0">
                <a:solidFill>
                  <a:srgbClr val="7E7E7E"/>
                </a:solidFill>
                <a:latin typeface="Arial"/>
                <a:cs typeface="Arial"/>
              </a:rPr>
              <a:t>/</a:t>
            </a:r>
            <a:r>
              <a:rPr sz="1200" spc="-5" dirty="0">
                <a:solidFill>
                  <a:srgbClr val="7E7E7E"/>
                </a:solidFill>
                <a:latin typeface="微软雅黑"/>
                <a:cs typeface="微软雅黑"/>
              </a:rPr>
              <a:t>就近店  取货的立体销售模式。</a:t>
            </a:r>
            <a:endParaRPr sz="1200" dirty="0">
              <a:latin typeface="微软雅黑"/>
              <a:cs typeface="微软雅黑"/>
            </a:endParaRPr>
          </a:p>
        </p:txBody>
      </p:sp>
      <p:sp>
        <p:nvSpPr>
          <p:cNvPr id="21" name="object 21"/>
          <p:cNvSpPr txBox="1"/>
          <p:nvPr/>
        </p:nvSpPr>
        <p:spPr>
          <a:xfrm>
            <a:off x="662305" y="2647695"/>
            <a:ext cx="3498215" cy="1203325"/>
          </a:xfrm>
          <a:prstGeom prst="rect">
            <a:avLst/>
          </a:prstGeom>
        </p:spPr>
        <p:txBody>
          <a:bodyPr vert="horz" wrap="square" lIns="0" tIns="0" rIns="0" bIns="0" rtlCol="0">
            <a:spAutoFit/>
          </a:bodyPr>
          <a:lstStyle/>
          <a:p>
            <a:pPr marL="241300" marR="5080" indent="-228600">
              <a:lnSpc>
                <a:spcPct val="130000"/>
              </a:lnSpc>
            </a:pPr>
            <a:r>
              <a:rPr sz="1200" spc="-5" dirty="0">
                <a:solidFill>
                  <a:srgbClr val="7E7E7E"/>
                </a:solidFill>
                <a:latin typeface="Arial"/>
                <a:cs typeface="Arial"/>
              </a:rPr>
              <a:t>1) </a:t>
            </a:r>
            <a:r>
              <a:rPr sz="1200" spc="-5" dirty="0">
                <a:solidFill>
                  <a:srgbClr val="7E7E7E"/>
                </a:solidFill>
                <a:latin typeface="微软雅黑"/>
                <a:cs typeface="微软雅黑"/>
              </a:rPr>
              <a:t>布局一线城市核心商圈线下直营门店及合作网点</a:t>
            </a:r>
            <a:r>
              <a:rPr sz="1200" spc="-5" dirty="0">
                <a:solidFill>
                  <a:srgbClr val="7E7E7E"/>
                </a:solidFill>
                <a:latin typeface="Arial"/>
                <a:cs typeface="Arial"/>
              </a:rPr>
              <a:t>,  </a:t>
            </a:r>
            <a:r>
              <a:rPr sz="1200" dirty="0">
                <a:solidFill>
                  <a:srgbClr val="7E7E7E"/>
                </a:solidFill>
                <a:latin typeface="微软雅黑"/>
                <a:cs typeface="微软雅黑"/>
              </a:rPr>
              <a:t>除到店客流外</a:t>
            </a:r>
            <a:r>
              <a:rPr sz="1200" dirty="0">
                <a:solidFill>
                  <a:srgbClr val="7E7E7E"/>
                </a:solidFill>
                <a:latin typeface="Arial"/>
                <a:cs typeface="Arial"/>
              </a:rPr>
              <a:t>,</a:t>
            </a:r>
            <a:r>
              <a:rPr sz="1200" dirty="0">
                <a:solidFill>
                  <a:srgbClr val="7E7E7E"/>
                </a:solidFill>
                <a:latin typeface="微软雅黑"/>
                <a:cs typeface="微软雅黑"/>
              </a:rPr>
              <a:t>拓展线上外送业务</a:t>
            </a:r>
            <a:r>
              <a:rPr sz="1200" dirty="0">
                <a:solidFill>
                  <a:srgbClr val="7E7E7E"/>
                </a:solidFill>
                <a:latin typeface="Arial"/>
                <a:cs typeface="Arial"/>
              </a:rPr>
              <a:t>,</a:t>
            </a:r>
            <a:r>
              <a:rPr sz="1200" dirty="0">
                <a:solidFill>
                  <a:srgbClr val="7E7E7E"/>
                </a:solidFill>
                <a:latin typeface="微软雅黑"/>
                <a:cs typeface="微软雅黑"/>
              </a:rPr>
              <a:t>将线下流量引  </a:t>
            </a:r>
            <a:r>
              <a:rPr sz="1200" spc="-5" dirty="0">
                <a:solidFill>
                  <a:srgbClr val="7E7E7E"/>
                </a:solidFill>
                <a:latin typeface="微软雅黑"/>
                <a:cs typeface="微软雅黑"/>
              </a:rPr>
              <a:t>导线上</a:t>
            </a:r>
            <a:r>
              <a:rPr sz="1200" spc="-5" dirty="0">
                <a:solidFill>
                  <a:srgbClr val="7E7E7E"/>
                </a:solidFill>
                <a:latin typeface="Arial"/>
                <a:cs typeface="Arial"/>
              </a:rPr>
              <a:t>;</a:t>
            </a:r>
            <a:endParaRPr sz="1200">
              <a:latin typeface="Arial"/>
              <a:cs typeface="Arial"/>
            </a:endParaRPr>
          </a:p>
          <a:p>
            <a:pPr marL="241300" marR="54610" indent="-228600">
              <a:lnSpc>
                <a:spcPts val="1880"/>
              </a:lnSpc>
              <a:spcBef>
                <a:spcPts val="135"/>
              </a:spcBef>
            </a:pPr>
            <a:r>
              <a:rPr sz="1200" spc="-5" dirty="0">
                <a:solidFill>
                  <a:srgbClr val="7E7E7E"/>
                </a:solidFill>
                <a:latin typeface="Arial"/>
                <a:cs typeface="Arial"/>
              </a:rPr>
              <a:t>2) </a:t>
            </a:r>
            <a:r>
              <a:rPr sz="1200" dirty="0">
                <a:solidFill>
                  <a:srgbClr val="7E7E7E"/>
                </a:solidFill>
                <a:latin typeface="微软雅黑"/>
                <a:cs typeface="微软雅黑"/>
              </a:rPr>
              <a:t>依托于线下</a:t>
            </a:r>
            <a:r>
              <a:rPr sz="1200" dirty="0">
                <a:solidFill>
                  <a:srgbClr val="7E7E7E"/>
                </a:solidFill>
                <a:latin typeface="Arial"/>
                <a:cs typeface="Arial"/>
              </a:rPr>
              <a:t>CK,</a:t>
            </a:r>
            <a:r>
              <a:rPr sz="1200" dirty="0">
                <a:solidFill>
                  <a:srgbClr val="7E7E7E"/>
                </a:solidFill>
                <a:latin typeface="微软雅黑"/>
                <a:cs typeface="微软雅黑"/>
              </a:rPr>
              <a:t>除自营微信订餐平台外</a:t>
            </a:r>
            <a:r>
              <a:rPr sz="1200" dirty="0">
                <a:solidFill>
                  <a:srgbClr val="7E7E7E"/>
                </a:solidFill>
                <a:latin typeface="Arial"/>
                <a:cs typeface="Arial"/>
              </a:rPr>
              <a:t>,</a:t>
            </a:r>
            <a:r>
              <a:rPr sz="1200" dirty="0">
                <a:solidFill>
                  <a:srgbClr val="7E7E7E"/>
                </a:solidFill>
                <a:latin typeface="微软雅黑"/>
                <a:cs typeface="微软雅黑"/>
              </a:rPr>
              <a:t>打通与其  他线上第三方平台的接口</a:t>
            </a:r>
            <a:r>
              <a:rPr sz="1200" dirty="0">
                <a:solidFill>
                  <a:srgbClr val="7E7E7E"/>
                </a:solidFill>
                <a:latin typeface="Arial"/>
                <a:cs typeface="Arial"/>
              </a:rPr>
              <a:t>,</a:t>
            </a:r>
            <a:r>
              <a:rPr sz="1200" dirty="0">
                <a:solidFill>
                  <a:srgbClr val="7E7E7E"/>
                </a:solidFill>
                <a:latin typeface="微软雅黑"/>
                <a:cs typeface="微软雅黑"/>
              </a:rPr>
              <a:t>扩大线上服务范围</a:t>
            </a:r>
            <a:endParaRPr sz="1200">
              <a:latin typeface="微软雅黑"/>
              <a:cs typeface="微软雅黑"/>
            </a:endParaRPr>
          </a:p>
        </p:txBody>
      </p:sp>
      <p:sp>
        <p:nvSpPr>
          <p:cNvPr id="22" name="object 22"/>
          <p:cNvSpPr txBox="1"/>
          <p:nvPr/>
        </p:nvSpPr>
        <p:spPr>
          <a:xfrm>
            <a:off x="662305" y="4047860"/>
            <a:ext cx="3160395" cy="490855"/>
          </a:xfrm>
          <a:prstGeom prst="rect">
            <a:avLst/>
          </a:prstGeom>
        </p:spPr>
        <p:txBody>
          <a:bodyPr vert="horz" wrap="square" lIns="0" tIns="0" rIns="0" bIns="0" rtlCol="0">
            <a:spAutoFit/>
          </a:bodyPr>
          <a:lstStyle/>
          <a:p>
            <a:pPr marL="12700" marR="5080">
              <a:lnSpc>
                <a:spcPct val="130700"/>
              </a:lnSpc>
            </a:pPr>
            <a:r>
              <a:rPr sz="1200" dirty="0">
                <a:solidFill>
                  <a:srgbClr val="7E7E7E"/>
                </a:solidFill>
                <a:latin typeface="微软雅黑"/>
                <a:cs typeface="微软雅黑"/>
              </a:rPr>
              <a:t>通过微信订餐平台</a:t>
            </a:r>
            <a:r>
              <a:rPr sz="1200" spc="5" dirty="0">
                <a:solidFill>
                  <a:srgbClr val="7E7E7E"/>
                </a:solidFill>
                <a:latin typeface="Arial"/>
                <a:cs typeface="Arial"/>
              </a:rPr>
              <a:t>,</a:t>
            </a:r>
            <a:r>
              <a:rPr sz="1200" dirty="0">
                <a:solidFill>
                  <a:srgbClr val="7E7E7E"/>
                </a:solidFill>
                <a:latin typeface="微软雅黑"/>
                <a:cs typeface="微软雅黑"/>
              </a:rPr>
              <a:t>获取线上种子客户</a:t>
            </a:r>
            <a:r>
              <a:rPr sz="1200" spc="5" dirty="0">
                <a:solidFill>
                  <a:srgbClr val="7E7E7E"/>
                </a:solidFill>
                <a:latin typeface="Arial"/>
                <a:cs typeface="Arial"/>
              </a:rPr>
              <a:t>,</a:t>
            </a:r>
            <a:r>
              <a:rPr sz="1200" dirty="0">
                <a:solidFill>
                  <a:srgbClr val="7E7E7E"/>
                </a:solidFill>
                <a:latin typeface="微软雅黑"/>
                <a:cs typeface="微软雅黑"/>
              </a:rPr>
              <a:t>轻资产运  作完成初创期测试</a:t>
            </a:r>
            <a:endParaRPr sz="1200">
              <a:latin typeface="微软雅黑"/>
              <a:cs typeface="微软雅黑"/>
            </a:endParaRPr>
          </a:p>
        </p:txBody>
      </p:sp>
      <p:graphicFrame>
        <p:nvGraphicFramePr>
          <p:cNvPr id="23" name="对象 22">
            <a:extLst>
              <a:ext uri="{FF2B5EF4-FFF2-40B4-BE49-F238E27FC236}">
                <a16:creationId xmlns:a16="http://schemas.microsoft.com/office/drawing/2014/main" id="{6F4DA705-B759-47EA-B5D4-41D1A74FAAFE}"/>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5364" name="CorelDRAW" r:id="rId5" imgW="2736000" imgH="1136036" progId="CorelDraw.Graphic.17">
                  <p:embed/>
                </p:oleObj>
              </mc:Choice>
              <mc:Fallback>
                <p:oleObj name="CorelDRAW" r:id="rId5"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商业模式</a:t>
            </a:r>
          </a:p>
        </p:txBody>
      </p:sp>
      <p:sp>
        <p:nvSpPr>
          <p:cNvPr id="5" name="object 5"/>
          <p:cNvSpPr txBox="1"/>
          <p:nvPr/>
        </p:nvSpPr>
        <p:spPr>
          <a:xfrm>
            <a:off x="536257" y="810259"/>
            <a:ext cx="7898765" cy="213360"/>
          </a:xfrm>
          <a:prstGeom prst="rect">
            <a:avLst/>
          </a:prstGeom>
        </p:spPr>
        <p:txBody>
          <a:bodyPr vert="horz" wrap="square" lIns="0" tIns="0" rIns="0" bIns="0" rtlCol="0">
            <a:spAutoFit/>
          </a:bodyPr>
          <a:lstStyle/>
          <a:p>
            <a:pPr marL="12700">
              <a:lnSpc>
                <a:spcPct val="100000"/>
              </a:lnSpc>
            </a:pPr>
            <a:r>
              <a:rPr sz="1400" b="1" spc="-5" dirty="0">
                <a:solidFill>
                  <a:srgbClr val="EE7768"/>
                </a:solidFill>
                <a:latin typeface="微软雅黑"/>
                <a:cs typeface="微软雅黑"/>
              </a:rPr>
              <a:t>线下体验店：品牌升级强曝光+特色乳品体验（现场发酵、欧洲血统）+手工烘培课堂+健康主题零售</a:t>
            </a:r>
            <a:endParaRPr sz="1400">
              <a:latin typeface="微软雅黑"/>
              <a:cs typeface="微软雅黑"/>
            </a:endParaRPr>
          </a:p>
        </p:txBody>
      </p:sp>
      <p:sp>
        <p:nvSpPr>
          <p:cNvPr id="6" name="object 6"/>
          <p:cNvSpPr/>
          <p:nvPr/>
        </p:nvSpPr>
        <p:spPr>
          <a:xfrm>
            <a:off x="683564" y="2931769"/>
            <a:ext cx="2365120" cy="146138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83564" y="1265936"/>
            <a:ext cx="2376297" cy="1581403"/>
          </a:xfrm>
          <a:prstGeom prst="rect">
            <a:avLst/>
          </a:prstGeom>
          <a:blipFill>
            <a:blip r:embed="rId6"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3341496" y="1170558"/>
          <a:ext cx="5256654" cy="3627090"/>
        </p:xfrm>
        <a:graphic>
          <a:graphicData uri="http://schemas.openxmlformats.org/drawingml/2006/table">
            <a:tbl>
              <a:tblPr firstRow="1" bandRow="1">
                <a:tableStyleId>{2D5ABB26-0587-4C30-8999-92F81FD0307C}</a:tableStyleId>
              </a:tblPr>
              <a:tblGrid>
                <a:gridCol w="292226">
                  <a:extLst>
                    <a:ext uri="{9D8B030D-6E8A-4147-A177-3AD203B41FA5}">
                      <a16:colId xmlns:a16="http://schemas.microsoft.com/office/drawing/2014/main" val="20000"/>
                    </a:ext>
                  </a:extLst>
                </a:gridCol>
                <a:gridCol w="399796">
                  <a:extLst>
                    <a:ext uri="{9D8B030D-6E8A-4147-A177-3AD203B41FA5}">
                      <a16:colId xmlns:a16="http://schemas.microsoft.com/office/drawing/2014/main" val="20001"/>
                    </a:ext>
                  </a:extLst>
                </a:gridCol>
                <a:gridCol w="1117980">
                  <a:extLst>
                    <a:ext uri="{9D8B030D-6E8A-4147-A177-3AD203B41FA5}">
                      <a16:colId xmlns:a16="http://schemas.microsoft.com/office/drawing/2014/main" val="20002"/>
                    </a:ext>
                  </a:extLst>
                </a:gridCol>
                <a:gridCol w="1315847">
                  <a:extLst>
                    <a:ext uri="{9D8B030D-6E8A-4147-A177-3AD203B41FA5}">
                      <a16:colId xmlns:a16="http://schemas.microsoft.com/office/drawing/2014/main" val="20003"/>
                    </a:ext>
                  </a:extLst>
                </a:gridCol>
                <a:gridCol w="1266698">
                  <a:extLst>
                    <a:ext uri="{9D8B030D-6E8A-4147-A177-3AD203B41FA5}">
                      <a16:colId xmlns:a16="http://schemas.microsoft.com/office/drawing/2014/main" val="20004"/>
                    </a:ext>
                  </a:extLst>
                </a:gridCol>
                <a:gridCol w="864107">
                  <a:extLst>
                    <a:ext uri="{9D8B030D-6E8A-4147-A177-3AD203B41FA5}">
                      <a16:colId xmlns:a16="http://schemas.microsoft.com/office/drawing/2014/main" val="20005"/>
                    </a:ext>
                  </a:extLst>
                </a:gridCol>
              </a:tblGrid>
              <a:tr h="243839">
                <a:tc gridSpan="2">
                  <a:txBody>
                    <a:bodyPr/>
                    <a:lstStyle/>
                    <a:p>
                      <a:pPr marL="85725">
                        <a:lnSpc>
                          <a:spcPct val="100000"/>
                        </a:lnSpc>
                        <a:spcBef>
                          <a:spcPts val="275"/>
                        </a:spcBef>
                      </a:pPr>
                      <a:r>
                        <a:rPr sz="1000" b="1" dirty="0">
                          <a:solidFill>
                            <a:srgbClr val="FFFFFF"/>
                          </a:solidFill>
                          <a:latin typeface="微软雅黑"/>
                          <a:cs typeface="微软雅黑"/>
                        </a:rPr>
                        <a:t>商圈分类</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79546"/>
                    </a:solidFill>
                  </a:tcPr>
                </a:tc>
                <a:tc hMerge="1">
                  <a:txBody>
                    <a:bodyPr/>
                    <a:lstStyle/>
                    <a:p>
                      <a:endParaRPr/>
                    </a:p>
                  </a:txBody>
                  <a:tcPr marL="0" marR="0" marT="0" marB="0"/>
                </a:tc>
                <a:tc>
                  <a:txBody>
                    <a:bodyPr/>
                    <a:lstStyle/>
                    <a:p>
                      <a:pPr marL="363220">
                        <a:lnSpc>
                          <a:spcPct val="100000"/>
                        </a:lnSpc>
                        <a:spcBef>
                          <a:spcPts val="275"/>
                        </a:spcBef>
                      </a:pPr>
                      <a:r>
                        <a:rPr sz="1000" b="1" dirty="0">
                          <a:solidFill>
                            <a:srgbClr val="FFFFFF"/>
                          </a:solidFill>
                          <a:latin typeface="微软雅黑"/>
                          <a:cs typeface="微软雅黑"/>
                        </a:rPr>
                        <a:t>商业区</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79546"/>
                    </a:solidFill>
                  </a:tcPr>
                </a:tc>
                <a:tc>
                  <a:txBody>
                    <a:bodyPr/>
                    <a:lstStyle/>
                    <a:p>
                      <a:pPr marL="3175" algn="ctr">
                        <a:lnSpc>
                          <a:spcPct val="100000"/>
                        </a:lnSpc>
                        <a:spcBef>
                          <a:spcPts val="275"/>
                        </a:spcBef>
                      </a:pPr>
                      <a:r>
                        <a:rPr sz="1000" b="1" dirty="0">
                          <a:solidFill>
                            <a:srgbClr val="FFFFFF"/>
                          </a:solidFill>
                          <a:latin typeface="微软雅黑"/>
                          <a:cs typeface="微软雅黑"/>
                        </a:rPr>
                        <a:t>办公区</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79546"/>
                    </a:solidFill>
                  </a:tcPr>
                </a:tc>
                <a:tc>
                  <a:txBody>
                    <a:bodyPr/>
                    <a:lstStyle/>
                    <a:p>
                      <a:pPr marL="1905" algn="ctr">
                        <a:lnSpc>
                          <a:spcPct val="100000"/>
                        </a:lnSpc>
                        <a:spcBef>
                          <a:spcPts val="275"/>
                        </a:spcBef>
                      </a:pPr>
                      <a:r>
                        <a:rPr sz="1000" b="1" dirty="0">
                          <a:solidFill>
                            <a:srgbClr val="FFFFFF"/>
                          </a:solidFill>
                          <a:latin typeface="微软雅黑"/>
                          <a:cs typeface="微软雅黑"/>
                        </a:rPr>
                        <a:t>住宅区</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79546"/>
                    </a:solidFill>
                  </a:tcPr>
                </a:tc>
                <a:tc>
                  <a:txBody>
                    <a:bodyPr/>
                    <a:lstStyle/>
                    <a:p>
                      <a:pPr marL="173990">
                        <a:lnSpc>
                          <a:spcPct val="100000"/>
                        </a:lnSpc>
                        <a:spcBef>
                          <a:spcPts val="275"/>
                        </a:spcBef>
                      </a:pPr>
                      <a:r>
                        <a:rPr sz="1000" b="1" dirty="0">
                          <a:solidFill>
                            <a:srgbClr val="FFFFFF"/>
                          </a:solidFill>
                          <a:latin typeface="微软雅黑"/>
                          <a:cs typeface="微软雅黑"/>
                        </a:rPr>
                        <a:t>门店类型</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79546"/>
                    </a:solidFill>
                  </a:tcPr>
                </a:tc>
                <a:extLst>
                  <a:ext uri="{0D108BD9-81ED-4DB2-BD59-A6C34878D82A}">
                    <a16:rowId xmlns:a16="http://schemas.microsoft.com/office/drawing/2014/main" val="10000"/>
                  </a:ext>
                </a:extLst>
              </a:tr>
              <a:tr h="396239">
                <a:tc rowSpan="3">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13"/>
                        </a:spcBef>
                      </a:pPr>
                      <a:endParaRPr sz="900">
                        <a:latin typeface="Times New Roman"/>
                        <a:cs typeface="Times New Roman"/>
                      </a:endParaRPr>
                    </a:p>
                    <a:p>
                      <a:pPr marL="91440">
                        <a:lnSpc>
                          <a:spcPct val="100000"/>
                        </a:lnSpc>
                      </a:pPr>
                      <a:r>
                        <a:rPr sz="1000" b="1" dirty="0">
                          <a:latin typeface="微软雅黑"/>
                          <a:cs typeface="微软雅黑"/>
                        </a:rPr>
                        <a:t>A</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DDCF"/>
                    </a:solidFill>
                  </a:tcPr>
                </a:tc>
                <a:tc>
                  <a:txBody>
                    <a:bodyPr/>
                    <a:lstStyle/>
                    <a:p>
                      <a:pPr marL="62865">
                        <a:lnSpc>
                          <a:spcPct val="100000"/>
                        </a:lnSpc>
                        <a:spcBef>
                          <a:spcPts val="175"/>
                        </a:spcBef>
                      </a:pPr>
                      <a:r>
                        <a:rPr sz="1000" spc="-5" dirty="0">
                          <a:latin typeface="微软雅黑"/>
                          <a:cs typeface="微软雅黑"/>
                        </a:rPr>
                        <a:t>A-</a:t>
                      </a:r>
                      <a:endParaRPr sz="1000">
                        <a:latin typeface="微软雅黑"/>
                        <a:cs typeface="微软雅黑"/>
                      </a:endParaRPr>
                    </a:p>
                    <a:p>
                      <a:pPr marL="62865">
                        <a:lnSpc>
                          <a:spcPct val="100000"/>
                        </a:lnSpc>
                      </a:pPr>
                      <a:r>
                        <a:rPr sz="1000" dirty="0">
                          <a:latin typeface="微软雅黑"/>
                          <a:cs typeface="微软雅黑"/>
                        </a:rPr>
                        <a:t>Ⅰ</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DDCF"/>
                    </a:solidFill>
                  </a:tcPr>
                </a:tc>
                <a:tc gridSpan="3">
                  <a:txBody>
                    <a:bodyPr/>
                    <a:lstStyle/>
                    <a:p>
                      <a:pPr marL="63500">
                        <a:lnSpc>
                          <a:spcPct val="100000"/>
                        </a:lnSpc>
                        <a:spcBef>
                          <a:spcPts val="175"/>
                        </a:spcBef>
                      </a:pPr>
                      <a:r>
                        <a:rPr sz="1000" dirty="0">
                          <a:latin typeface="微软雅黑"/>
                          <a:cs typeface="微软雅黑"/>
                        </a:rPr>
                        <a:t>市级商圈，成熟的商业综合体，传统著名的购物中心，混合、办</a:t>
                      </a:r>
                      <a:endParaRPr sz="1000">
                        <a:latin typeface="微软雅黑"/>
                        <a:cs typeface="微软雅黑"/>
                      </a:endParaRPr>
                    </a:p>
                    <a:p>
                      <a:pPr marL="63500">
                        <a:lnSpc>
                          <a:spcPct val="100000"/>
                        </a:lnSpc>
                      </a:pPr>
                      <a:r>
                        <a:rPr sz="1000" spc="-5" dirty="0">
                          <a:latin typeface="微软雅黑"/>
                          <a:cs typeface="微软雅黑"/>
                        </a:rPr>
                        <a:t>公区或者住宅区等人气聚集区域</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DDCF"/>
                    </a:solidFill>
                  </a:tcPr>
                </a:tc>
                <a:tc hMerge="1">
                  <a:txBody>
                    <a:bodyPr/>
                    <a:lstStyle/>
                    <a:p>
                      <a:endParaRPr/>
                    </a:p>
                  </a:txBody>
                  <a:tcPr marL="0" marR="0" marT="0" marB="0"/>
                </a:tc>
                <a:tc hMerge="1">
                  <a:txBody>
                    <a:bodyPr/>
                    <a:lstStyle/>
                    <a:p>
                      <a:endParaRPr/>
                    </a:p>
                  </a:txBody>
                  <a:tcPr marL="0" marR="0" marT="0" marB="0"/>
                </a:tc>
                <a:tc>
                  <a:txBody>
                    <a:bodyPr/>
                    <a:lstStyle/>
                    <a:p>
                      <a:pPr marL="64135">
                        <a:lnSpc>
                          <a:spcPct val="100000"/>
                        </a:lnSpc>
                        <a:spcBef>
                          <a:spcPts val="175"/>
                        </a:spcBef>
                      </a:pPr>
                      <a:r>
                        <a:rPr sz="1000" dirty="0">
                          <a:latin typeface="微软雅黑"/>
                          <a:cs typeface="微软雅黑"/>
                        </a:rPr>
                        <a:t>旗舰店</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CEADA"/>
                    </a:solidFill>
                  </a:tcPr>
                </a:tc>
                <a:extLst>
                  <a:ext uri="{0D108BD9-81ED-4DB2-BD59-A6C34878D82A}">
                    <a16:rowId xmlns:a16="http://schemas.microsoft.com/office/drawing/2014/main" val="10001"/>
                  </a:ext>
                </a:extLst>
              </a:tr>
              <a:tr h="39624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DDCF"/>
                    </a:solidFill>
                  </a:tcPr>
                </a:tc>
                <a:tc>
                  <a:txBody>
                    <a:bodyPr/>
                    <a:lstStyle/>
                    <a:p>
                      <a:pPr marL="62865">
                        <a:lnSpc>
                          <a:spcPct val="100000"/>
                        </a:lnSpc>
                        <a:spcBef>
                          <a:spcPts val="275"/>
                        </a:spcBef>
                      </a:pPr>
                      <a:r>
                        <a:rPr sz="1000" spc="-5" dirty="0">
                          <a:latin typeface="微软雅黑"/>
                          <a:cs typeface="微软雅黑"/>
                        </a:rPr>
                        <a:t>A-</a:t>
                      </a:r>
                      <a:endParaRPr sz="1000">
                        <a:latin typeface="微软雅黑"/>
                        <a:cs typeface="微软雅黑"/>
                      </a:endParaRPr>
                    </a:p>
                    <a:p>
                      <a:pPr marL="62865">
                        <a:lnSpc>
                          <a:spcPct val="100000"/>
                        </a:lnSpc>
                      </a:pPr>
                      <a:r>
                        <a:rPr sz="1000" dirty="0">
                          <a:latin typeface="微软雅黑"/>
                          <a:cs typeface="微软雅黑"/>
                        </a:rPr>
                        <a:t>Ⅱ</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gridSpan="3">
                  <a:txBody>
                    <a:bodyPr/>
                    <a:lstStyle/>
                    <a:p>
                      <a:pPr marL="63500" marR="60325">
                        <a:lnSpc>
                          <a:spcPct val="100000"/>
                        </a:lnSpc>
                        <a:spcBef>
                          <a:spcPts val="275"/>
                        </a:spcBef>
                      </a:pPr>
                      <a:r>
                        <a:rPr sz="1000" dirty="0">
                          <a:latin typeface="微软雅黑"/>
                          <a:cs typeface="微软雅黑"/>
                        </a:rPr>
                        <a:t>区域商圈，以成熟的商业综合体为中心，混合办公写字楼、中高  档住宅、星级酒店、文化娱乐设施等环境</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hMerge="1">
                  <a:txBody>
                    <a:bodyPr/>
                    <a:lstStyle/>
                    <a:p>
                      <a:endParaRPr/>
                    </a:p>
                  </a:txBody>
                  <a:tcPr marL="0" marR="0" marT="0" marB="0"/>
                </a:tc>
                <a:tc hMerge="1">
                  <a:txBody>
                    <a:bodyPr/>
                    <a:lstStyle/>
                    <a:p>
                      <a:endParaRPr/>
                    </a:p>
                  </a:txBody>
                  <a:tcPr marL="0" marR="0" marT="0" marB="0"/>
                </a:tc>
                <a:tc>
                  <a:txBody>
                    <a:bodyPr/>
                    <a:lstStyle/>
                    <a:p>
                      <a:pPr marL="64135">
                        <a:lnSpc>
                          <a:spcPct val="100000"/>
                        </a:lnSpc>
                        <a:spcBef>
                          <a:spcPts val="275"/>
                        </a:spcBef>
                      </a:pPr>
                      <a:r>
                        <a:rPr sz="1000" dirty="0">
                          <a:latin typeface="微软雅黑"/>
                          <a:cs typeface="微软雅黑"/>
                        </a:rPr>
                        <a:t>标准店</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DA"/>
                    </a:solidFill>
                  </a:tcPr>
                </a:tc>
                <a:extLst>
                  <a:ext uri="{0D108BD9-81ED-4DB2-BD59-A6C34878D82A}">
                    <a16:rowId xmlns:a16="http://schemas.microsoft.com/office/drawing/2014/main" val="10002"/>
                  </a:ext>
                </a:extLst>
              </a:tr>
              <a:tr h="548639">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DDCF"/>
                    </a:solidFill>
                  </a:tcPr>
                </a:tc>
                <a:tc>
                  <a:txBody>
                    <a:bodyPr/>
                    <a:lstStyle/>
                    <a:p>
                      <a:pPr marL="62865">
                        <a:lnSpc>
                          <a:spcPct val="100000"/>
                        </a:lnSpc>
                        <a:spcBef>
                          <a:spcPts val="880"/>
                        </a:spcBef>
                      </a:pPr>
                      <a:r>
                        <a:rPr sz="1000" spc="-5" dirty="0">
                          <a:latin typeface="微软雅黑"/>
                          <a:cs typeface="微软雅黑"/>
                        </a:rPr>
                        <a:t>A-</a:t>
                      </a:r>
                      <a:endParaRPr sz="1000">
                        <a:latin typeface="微软雅黑"/>
                        <a:cs typeface="微软雅黑"/>
                      </a:endParaRPr>
                    </a:p>
                    <a:p>
                      <a:pPr marL="62865">
                        <a:lnSpc>
                          <a:spcPct val="100000"/>
                        </a:lnSpc>
                      </a:pPr>
                      <a:r>
                        <a:rPr sz="1000" dirty="0">
                          <a:latin typeface="微软雅黑"/>
                          <a:cs typeface="微软雅黑"/>
                        </a:rPr>
                        <a:t>Ⅲ</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pPr marL="63500" marR="88265" algn="just">
                        <a:lnSpc>
                          <a:spcPct val="100000"/>
                        </a:lnSpc>
                        <a:spcBef>
                          <a:spcPts val="280"/>
                        </a:spcBef>
                      </a:pPr>
                      <a:r>
                        <a:rPr sz="1000" spc="-5" dirty="0">
                          <a:latin typeface="微软雅黑"/>
                          <a:cs typeface="微软雅黑"/>
                        </a:rPr>
                        <a:t>高端办公楼聚集地，  </a:t>
                      </a:r>
                      <a:r>
                        <a:rPr sz="1000" dirty="0">
                          <a:latin typeface="微软雅黑"/>
                          <a:cs typeface="微软雅黑"/>
                        </a:rPr>
                        <a:t>消费人群稳定且有实  力</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pPr marL="64135">
                        <a:lnSpc>
                          <a:spcPct val="100000"/>
                        </a:lnSpc>
                        <a:spcBef>
                          <a:spcPts val="280"/>
                        </a:spcBef>
                      </a:pPr>
                      <a:r>
                        <a:rPr sz="1000" spc="-5" dirty="0">
                          <a:latin typeface="微软雅黑"/>
                          <a:cs typeface="微软雅黑"/>
                        </a:rPr>
                        <a:t>标准店</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DA"/>
                    </a:solidFill>
                  </a:tcPr>
                </a:tc>
                <a:extLst>
                  <a:ext uri="{0D108BD9-81ED-4DB2-BD59-A6C34878D82A}">
                    <a16:rowId xmlns:a16="http://schemas.microsoft.com/office/drawing/2014/main" val="10003"/>
                  </a:ext>
                </a:extLst>
              </a:tr>
              <a:tr h="243839">
                <a:tc rowSpan="2">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20"/>
                        </a:spcBef>
                      </a:pPr>
                      <a:endParaRPr sz="1150">
                        <a:latin typeface="Times New Roman"/>
                        <a:cs typeface="Times New Roman"/>
                      </a:endParaRPr>
                    </a:p>
                    <a:p>
                      <a:pPr marL="635" algn="ctr">
                        <a:lnSpc>
                          <a:spcPct val="100000"/>
                        </a:lnSpc>
                      </a:pPr>
                      <a:r>
                        <a:rPr sz="1000" b="1" dirty="0">
                          <a:latin typeface="微软雅黑"/>
                          <a:cs typeface="微软雅黑"/>
                        </a:rPr>
                        <a:t>B</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a:txBody>
                    <a:bodyPr/>
                    <a:lstStyle/>
                    <a:p>
                      <a:pPr marL="62865">
                        <a:lnSpc>
                          <a:spcPct val="100000"/>
                        </a:lnSpc>
                        <a:spcBef>
                          <a:spcPts val="280"/>
                        </a:spcBef>
                      </a:pPr>
                      <a:r>
                        <a:rPr sz="1000" dirty="0">
                          <a:latin typeface="微软雅黑"/>
                          <a:cs typeface="微软雅黑"/>
                        </a:rPr>
                        <a:t>B-Ⅰ</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gridSpan="3">
                  <a:txBody>
                    <a:bodyPr/>
                    <a:lstStyle/>
                    <a:p>
                      <a:pPr marL="63500">
                        <a:lnSpc>
                          <a:spcPct val="100000"/>
                        </a:lnSpc>
                        <a:spcBef>
                          <a:spcPts val="280"/>
                        </a:spcBef>
                      </a:pPr>
                      <a:r>
                        <a:rPr sz="1000" spc="-5" dirty="0">
                          <a:latin typeface="微软雅黑"/>
                          <a:cs typeface="微软雅黑"/>
                        </a:rPr>
                        <a:t>成熟的百货业态，混合交通枢纽、办公区或住宅区，客流稳定</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hMerge="1">
                  <a:txBody>
                    <a:bodyPr/>
                    <a:lstStyle/>
                    <a:p>
                      <a:endParaRPr/>
                    </a:p>
                  </a:txBody>
                  <a:tcPr marL="0" marR="0" marT="0" marB="0"/>
                </a:tc>
                <a:tc hMerge="1">
                  <a:txBody>
                    <a:bodyPr/>
                    <a:lstStyle/>
                    <a:p>
                      <a:endParaRPr/>
                    </a:p>
                  </a:txBody>
                  <a:tcPr marL="0" marR="0" marT="0" marB="0"/>
                </a:tc>
                <a:tc>
                  <a:txBody>
                    <a:bodyPr/>
                    <a:lstStyle/>
                    <a:p>
                      <a:pPr marL="64135">
                        <a:lnSpc>
                          <a:spcPct val="100000"/>
                        </a:lnSpc>
                        <a:spcBef>
                          <a:spcPts val="280"/>
                        </a:spcBef>
                      </a:pPr>
                      <a:r>
                        <a:rPr sz="1000" spc="-5" dirty="0">
                          <a:latin typeface="微软雅黑"/>
                          <a:cs typeface="微软雅黑"/>
                        </a:rPr>
                        <a:t>标准店/奶站</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DA"/>
                    </a:solidFill>
                  </a:tcPr>
                </a:tc>
                <a:extLst>
                  <a:ext uri="{0D108BD9-81ED-4DB2-BD59-A6C34878D82A}">
                    <a16:rowId xmlns:a16="http://schemas.microsoft.com/office/drawing/2014/main" val="10004"/>
                  </a:ext>
                </a:extLst>
              </a:tr>
              <a:tr h="85344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a:txBody>
                    <a:bodyPr/>
                    <a:lstStyle/>
                    <a:p>
                      <a:pPr>
                        <a:lnSpc>
                          <a:spcPct val="100000"/>
                        </a:lnSpc>
                      </a:pPr>
                      <a:endParaRPr sz="1000">
                        <a:latin typeface="Times New Roman"/>
                        <a:cs typeface="Times New Roman"/>
                      </a:endParaRPr>
                    </a:p>
                    <a:p>
                      <a:pPr>
                        <a:lnSpc>
                          <a:spcPct val="100000"/>
                        </a:lnSpc>
                        <a:spcBef>
                          <a:spcPts val="38"/>
                        </a:spcBef>
                      </a:pPr>
                      <a:endParaRPr sz="1300">
                        <a:latin typeface="Times New Roman"/>
                        <a:cs typeface="Times New Roman"/>
                      </a:endParaRPr>
                    </a:p>
                    <a:p>
                      <a:pPr marL="62865">
                        <a:lnSpc>
                          <a:spcPct val="100000"/>
                        </a:lnSpc>
                      </a:pPr>
                      <a:r>
                        <a:rPr sz="1000" spc="-5" dirty="0">
                          <a:latin typeface="微软雅黑"/>
                          <a:cs typeface="微软雅黑"/>
                        </a:rPr>
                        <a:t>B-Ⅱ</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pPr marL="63500" marR="17780">
                        <a:lnSpc>
                          <a:spcPct val="100000"/>
                        </a:lnSpc>
                        <a:spcBef>
                          <a:spcPts val="280"/>
                        </a:spcBef>
                      </a:pPr>
                      <a:r>
                        <a:rPr sz="1000" dirty="0">
                          <a:latin typeface="微软雅黑"/>
                          <a:cs typeface="微软雅黑"/>
                        </a:rPr>
                        <a:t>区域商业综合体，  具有一定的代表  性及吸客特点，  消费能力因地域  所在而有限</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pPr marL="64135">
                        <a:lnSpc>
                          <a:spcPct val="100000"/>
                        </a:lnSpc>
                        <a:spcBef>
                          <a:spcPts val="280"/>
                        </a:spcBef>
                      </a:pPr>
                      <a:r>
                        <a:rPr sz="1000" spc="-5" dirty="0">
                          <a:latin typeface="微软雅黑"/>
                          <a:cs typeface="微软雅黑"/>
                        </a:rPr>
                        <a:t>标准店/奶站</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DA"/>
                    </a:solidFill>
                  </a:tcPr>
                </a:tc>
                <a:extLst>
                  <a:ext uri="{0D108BD9-81ED-4DB2-BD59-A6C34878D82A}">
                    <a16:rowId xmlns:a16="http://schemas.microsoft.com/office/drawing/2014/main" val="10005"/>
                  </a:ext>
                </a:extLst>
              </a:tr>
              <a:tr h="396214">
                <a:tc rowSpan="2">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gn="ctr">
                        <a:lnSpc>
                          <a:spcPct val="100000"/>
                        </a:lnSpc>
                        <a:spcBef>
                          <a:spcPts val="745"/>
                        </a:spcBef>
                      </a:pPr>
                      <a:r>
                        <a:rPr sz="1000" b="1" dirty="0">
                          <a:latin typeface="微软雅黑"/>
                          <a:cs typeface="微软雅黑"/>
                        </a:rPr>
                        <a:t>C</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a:txBody>
                    <a:bodyPr/>
                    <a:lstStyle/>
                    <a:p>
                      <a:pPr marL="62865">
                        <a:lnSpc>
                          <a:spcPct val="100000"/>
                        </a:lnSpc>
                        <a:spcBef>
                          <a:spcPts val="285"/>
                        </a:spcBef>
                      </a:pPr>
                      <a:r>
                        <a:rPr sz="1000" spc="-5" dirty="0">
                          <a:latin typeface="微软雅黑"/>
                          <a:cs typeface="微软雅黑"/>
                        </a:rPr>
                        <a:t>C-</a:t>
                      </a:r>
                      <a:endParaRPr sz="1000">
                        <a:latin typeface="微软雅黑"/>
                        <a:cs typeface="微软雅黑"/>
                      </a:endParaRPr>
                    </a:p>
                    <a:p>
                      <a:pPr marL="62865">
                        <a:lnSpc>
                          <a:spcPct val="100000"/>
                        </a:lnSpc>
                      </a:pPr>
                      <a:r>
                        <a:rPr sz="1000" dirty="0">
                          <a:latin typeface="微软雅黑"/>
                          <a:cs typeface="微软雅黑"/>
                        </a:rPr>
                        <a:t>Ⅰ</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gridSpan="2">
                  <a:txBody>
                    <a:bodyPr/>
                    <a:lstStyle/>
                    <a:p>
                      <a:pPr marL="63500">
                        <a:lnSpc>
                          <a:spcPct val="100000"/>
                        </a:lnSpc>
                        <a:spcBef>
                          <a:spcPts val="285"/>
                        </a:spcBef>
                      </a:pPr>
                      <a:r>
                        <a:rPr sz="1000" dirty="0">
                          <a:latin typeface="微软雅黑"/>
                          <a:cs typeface="微软雅黑"/>
                        </a:rPr>
                        <a:t>成熟商业街铺，混合办公区的成熟商业街</a:t>
                      </a:r>
                      <a:endParaRPr sz="1000">
                        <a:latin typeface="微软雅黑"/>
                        <a:cs typeface="微软雅黑"/>
                      </a:endParaRPr>
                    </a:p>
                    <a:p>
                      <a:pPr marL="63500">
                        <a:lnSpc>
                          <a:spcPct val="100000"/>
                        </a:lnSpc>
                      </a:pPr>
                      <a:r>
                        <a:rPr sz="1000" spc="-5" dirty="0">
                          <a:latin typeface="微软雅黑"/>
                          <a:cs typeface="微软雅黑"/>
                        </a:rPr>
                        <a:t>铺，单一业态环境，客流稳定</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hMerge="1">
                  <a:txBody>
                    <a:bodyPr/>
                    <a:lstStyle/>
                    <a:p>
                      <a:endParaRPr/>
                    </a:p>
                  </a:txBody>
                  <a:tcPr marL="0" marR="0" marT="0" marB="0"/>
                </a:tc>
                <a:tc>
                  <a:txBody>
                    <a:bodyPr/>
                    <a:lstStyle/>
                    <a:p>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a:txBody>
                    <a:bodyPr/>
                    <a:lstStyle/>
                    <a:p>
                      <a:pPr marL="64135">
                        <a:lnSpc>
                          <a:spcPct val="100000"/>
                        </a:lnSpc>
                        <a:spcBef>
                          <a:spcPts val="285"/>
                        </a:spcBef>
                      </a:pPr>
                      <a:r>
                        <a:rPr sz="1000" dirty="0">
                          <a:latin typeface="微软雅黑"/>
                          <a:cs typeface="微软雅黑"/>
                        </a:rPr>
                        <a:t>奶站</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DA"/>
                    </a:solidFill>
                  </a:tcPr>
                </a:tc>
                <a:extLst>
                  <a:ext uri="{0D108BD9-81ED-4DB2-BD59-A6C34878D82A}">
                    <a16:rowId xmlns:a16="http://schemas.microsoft.com/office/drawing/2014/main" val="10006"/>
                  </a:ext>
                </a:extLst>
              </a:tr>
              <a:tr h="54864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EE9"/>
                    </a:solidFill>
                  </a:tcPr>
                </a:tc>
                <a:tc>
                  <a:txBody>
                    <a:bodyPr/>
                    <a:lstStyle/>
                    <a:p>
                      <a:pPr marL="62865">
                        <a:lnSpc>
                          <a:spcPct val="100000"/>
                        </a:lnSpc>
                        <a:spcBef>
                          <a:spcPts val="885"/>
                        </a:spcBef>
                      </a:pPr>
                      <a:r>
                        <a:rPr sz="1000" spc="-5" dirty="0">
                          <a:latin typeface="微软雅黑"/>
                          <a:cs typeface="微软雅黑"/>
                        </a:rPr>
                        <a:t>C-</a:t>
                      </a:r>
                      <a:endParaRPr sz="1000">
                        <a:latin typeface="微软雅黑"/>
                        <a:cs typeface="微软雅黑"/>
                      </a:endParaRPr>
                    </a:p>
                    <a:p>
                      <a:pPr marL="62865">
                        <a:lnSpc>
                          <a:spcPct val="100000"/>
                        </a:lnSpc>
                      </a:pPr>
                      <a:r>
                        <a:rPr sz="1000" dirty="0">
                          <a:latin typeface="微软雅黑"/>
                          <a:cs typeface="微软雅黑"/>
                        </a:rPr>
                        <a:t>Ⅱ</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pPr marL="63500" marR="167005" algn="just">
                        <a:lnSpc>
                          <a:spcPct val="100000"/>
                        </a:lnSpc>
                        <a:spcBef>
                          <a:spcPts val="285"/>
                        </a:spcBef>
                      </a:pPr>
                      <a:r>
                        <a:rPr sz="1000" dirty="0">
                          <a:latin typeface="微软雅黑"/>
                          <a:cs typeface="微软雅黑"/>
                        </a:rPr>
                        <a:t>成熟住宅区配套商  业或纯街铺，客流  稳定</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DDCF"/>
                    </a:solidFill>
                  </a:tcPr>
                </a:tc>
                <a:tc>
                  <a:txBody>
                    <a:bodyPr/>
                    <a:lstStyle/>
                    <a:p>
                      <a:pPr marL="64135">
                        <a:lnSpc>
                          <a:spcPct val="100000"/>
                        </a:lnSpc>
                        <a:spcBef>
                          <a:spcPts val="285"/>
                        </a:spcBef>
                      </a:pPr>
                      <a:r>
                        <a:rPr sz="1000" dirty="0">
                          <a:latin typeface="微软雅黑"/>
                          <a:cs typeface="微软雅黑"/>
                        </a:rPr>
                        <a:t>奶站</a:t>
                      </a:r>
                      <a:endParaRPr sz="10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DA"/>
                    </a:solidFill>
                  </a:tcPr>
                </a:tc>
                <a:extLst>
                  <a:ext uri="{0D108BD9-81ED-4DB2-BD59-A6C34878D82A}">
                    <a16:rowId xmlns:a16="http://schemas.microsoft.com/office/drawing/2014/main" val="10007"/>
                  </a:ext>
                </a:extLst>
              </a:tr>
            </a:tbl>
          </a:graphicData>
        </a:graphic>
      </p:graphicFrame>
      <p:graphicFrame>
        <p:nvGraphicFramePr>
          <p:cNvPr id="9" name="对象 8">
            <a:extLst>
              <a:ext uri="{FF2B5EF4-FFF2-40B4-BE49-F238E27FC236}">
                <a16:creationId xmlns:a16="http://schemas.microsoft.com/office/drawing/2014/main" id="{C6636C08-5B39-4941-8373-574497C7AA6F}"/>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6388" name="CorelDRAW" r:id="rId7" imgW="2736000" imgH="1136036" progId="CorelDraw.Graphic.17">
                  <p:embed/>
                </p:oleObj>
              </mc:Choice>
              <mc:Fallback>
                <p:oleObj name="CorelDRAW" r:id="rId7"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8"/>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产品定位</a:t>
            </a:r>
          </a:p>
        </p:txBody>
      </p:sp>
      <p:sp>
        <p:nvSpPr>
          <p:cNvPr id="5" name="object 5"/>
          <p:cNvSpPr/>
          <p:nvPr/>
        </p:nvSpPr>
        <p:spPr>
          <a:xfrm>
            <a:off x="133007" y="827532"/>
            <a:ext cx="1905000" cy="2896362"/>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556958" y="790155"/>
            <a:ext cx="1060450" cy="382270"/>
          </a:xfrm>
          <a:prstGeom prst="rect">
            <a:avLst/>
          </a:prstGeom>
          <a:solidFill>
            <a:srgbClr val="FF7E70"/>
          </a:solidFill>
        </p:spPr>
        <p:txBody>
          <a:bodyPr vert="horz" wrap="square" lIns="0" tIns="35560" rIns="0" bIns="0" rtlCol="0">
            <a:spAutoFit/>
          </a:bodyPr>
          <a:lstStyle/>
          <a:p>
            <a:pPr marL="274320">
              <a:lnSpc>
                <a:spcPct val="100000"/>
              </a:lnSpc>
              <a:spcBef>
                <a:spcPts val="280"/>
              </a:spcBef>
            </a:pPr>
            <a:r>
              <a:rPr sz="2000" b="1" dirty="0">
                <a:solidFill>
                  <a:srgbClr val="FFFFFF"/>
                </a:solidFill>
                <a:latin typeface="微软雅黑"/>
                <a:cs typeface="微软雅黑"/>
              </a:rPr>
              <a:t>趋势</a:t>
            </a:r>
            <a:endParaRPr sz="2000">
              <a:latin typeface="微软雅黑"/>
              <a:cs typeface="微软雅黑"/>
            </a:endParaRPr>
          </a:p>
        </p:txBody>
      </p:sp>
      <p:sp>
        <p:nvSpPr>
          <p:cNvPr id="7" name="object 7"/>
          <p:cNvSpPr txBox="1"/>
          <p:nvPr/>
        </p:nvSpPr>
        <p:spPr>
          <a:xfrm>
            <a:off x="603250" y="1393571"/>
            <a:ext cx="38163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健康</a:t>
            </a:r>
            <a:endParaRPr sz="1400">
              <a:latin typeface="微软雅黑"/>
              <a:cs typeface="微软雅黑"/>
            </a:endParaRPr>
          </a:p>
        </p:txBody>
      </p:sp>
      <p:sp>
        <p:nvSpPr>
          <p:cNvPr id="8" name="object 8"/>
          <p:cNvSpPr txBox="1"/>
          <p:nvPr/>
        </p:nvSpPr>
        <p:spPr>
          <a:xfrm>
            <a:off x="603250" y="1775460"/>
            <a:ext cx="91630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轻食、代餐</a:t>
            </a:r>
            <a:endParaRPr sz="1400">
              <a:latin typeface="微软雅黑"/>
              <a:cs typeface="微软雅黑"/>
            </a:endParaRPr>
          </a:p>
        </p:txBody>
      </p:sp>
      <p:sp>
        <p:nvSpPr>
          <p:cNvPr id="9" name="object 9"/>
          <p:cNvSpPr txBox="1"/>
          <p:nvPr/>
        </p:nvSpPr>
        <p:spPr>
          <a:xfrm>
            <a:off x="603250" y="2169414"/>
            <a:ext cx="38163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时尚</a:t>
            </a:r>
            <a:endParaRPr sz="1400">
              <a:latin typeface="微软雅黑"/>
              <a:cs typeface="微软雅黑"/>
            </a:endParaRPr>
          </a:p>
        </p:txBody>
      </p:sp>
      <p:sp>
        <p:nvSpPr>
          <p:cNvPr id="10" name="object 10"/>
          <p:cNvSpPr txBox="1"/>
          <p:nvPr/>
        </p:nvSpPr>
        <p:spPr>
          <a:xfrm>
            <a:off x="434022" y="2899410"/>
            <a:ext cx="1270000" cy="440055"/>
          </a:xfrm>
          <a:prstGeom prst="rect">
            <a:avLst/>
          </a:prstGeom>
        </p:spPr>
        <p:txBody>
          <a:bodyPr vert="horz" wrap="square" lIns="0" tIns="0" rIns="0" bIns="0" rtlCol="0">
            <a:spAutoFit/>
          </a:bodyPr>
          <a:lstStyle/>
          <a:p>
            <a:pPr algn="ctr">
              <a:lnSpc>
                <a:spcPct val="100000"/>
              </a:lnSpc>
            </a:pPr>
            <a:r>
              <a:rPr sz="1400" b="1" dirty="0">
                <a:latin typeface="微软雅黑"/>
                <a:cs typeface="微软雅黑"/>
              </a:rPr>
              <a:t>完全符合营养轻</a:t>
            </a:r>
            <a:endParaRPr sz="1400">
              <a:latin typeface="微软雅黑"/>
              <a:cs typeface="微软雅黑"/>
            </a:endParaRPr>
          </a:p>
          <a:p>
            <a:pPr algn="ctr">
              <a:lnSpc>
                <a:spcPct val="100000"/>
              </a:lnSpc>
            </a:pPr>
            <a:r>
              <a:rPr sz="1400" b="1" spc="-5" dirty="0">
                <a:latin typeface="微软雅黑"/>
                <a:cs typeface="微软雅黑"/>
              </a:rPr>
              <a:t>食发展趋势</a:t>
            </a:r>
            <a:endParaRPr sz="1400">
              <a:latin typeface="微软雅黑"/>
              <a:cs typeface="微软雅黑"/>
            </a:endParaRPr>
          </a:p>
        </p:txBody>
      </p:sp>
      <p:sp>
        <p:nvSpPr>
          <p:cNvPr id="11" name="object 11"/>
          <p:cNvSpPr/>
          <p:nvPr/>
        </p:nvSpPr>
        <p:spPr>
          <a:xfrm>
            <a:off x="1726819" y="827532"/>
            <a:ext cx="2073275" cy="2896362"/>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2092960" y="790155"/>
            <a:ext cx="1346200" cy="382270"/>
          </a:xfrm>
          <a:prstGeom prst="rect">
            <a:avLst/>
          </a:prstGeom>
          <a:solidFill>
            <a:srgbClr val="FFC000"/>
          </a:solidFill>
        </p:spPr>
        <p:txBody>
          <a:bodyPr vert="horz" wrap="square" lIns="0" tIns="35560" rIns="0" bIns="0" rtlCol="0">
            <a:spAutoFit/>
          </a:bodyPr>
          <a:lstStyle/>
          <a:p>
            <a:pPr marL="419734">
              <a:lnSpc>
                <a:spcPct val="100000"/>
              </a:lnSpc>
              <a:spcBef>
                <a:spcPts val="280"/>
              </a:spcBef>
            </a:pPr>
            <a:r>
              <a:rPr sz="2000" b="1" dirty="0">
                <a:solidFill>
                  <a:srgbClr val="FFFFFF"/>
                </a:solidFill>
                <a:latin typeface="微软雅黑"/>
                <a:cs typeface="微软雅黑"/>
              </a:rPr>
              <a:t>客群</a:t>
            </a:r>
            <a:endParaRPr sz="2000">
              <a:latin typeface="微软雅黑"/>
              <a:cs typeface="微软雅黑"/>
            </a:endParaRPr>
          </a:p>
        </p:txBody>
      </p:sp>
      <p:sp>
        <p:nvSpPr>
          <p:cNvPr id="13" name="object 13"/>
          <p:cNvSpPr txBox="1"/>
          <p:nvPr/>
        </p:nvSpPr>
        <p:spPr>
          <a:xfrm>
            <a:off x="2245995" y="1393571"/>
            <a:ext cx="109410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主流消费阶层</a:t>
            </a:r>
            <a:endParaRPr sz="1400">
              <a:latin typeface="微软雅黑"/>
              <a:cs typeface="微软雅黑"/>
            </a:endParaRPr>
          </a:p>
        </p:txBody>
      </p:sp>
      <p:sp>
        <p:nvSpPr>
          <p:cNvPr id="14" name="object 14"/>
          <p:cNvSpPr txBox="1"/>
          <p:nvPr/>
        </p:nvSpPr>
        <p:spPr>
          <a:xfrm>
            <a:off x="2245995" y="1775460"/>
            <a:ext cx="109410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有态度的生活</a:t>
            </a:r>
            <a:endParaRPr sz="1400">
              <a:latin typeface="微软雅黑"/>
              <a:cs typeface="微软雅黑"/>
            </a:endParaRPr>
          </a:p>
        </p:txBody>
      </p:sp>
      <p:sp>
        <p:nvSpPr>
          <p:cNvPr id="15" name="object 15"/>
          <p:cNvSpPr txBox="1"/>
          <p:nvPr/>
        </p:nvSpPr>
        <p:spPr>
          <a:xfrm>
            <a:off x="2245995" y="2169414"/>
            <a:ext cx="109410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有品质的消费</a:t>
            </a:r>
            <a:endParaRPr sz="1400">
              <a:latin typeface="微软雅黑"/>
              <a:cs typeface="微软雅黑"/>
            </a:endParaRPr>
          </a:p>
        </p:txBody>
      </p:sp>
      <p:sp>
        <p:nvSpPr>
          <p:cNvPr id="16" name="object 16"/>
          <p:cNvSpPr txBox="1"/>
          <p:nvPr/>
        </p:nvSpPr>
        <p:spPr>
          <a:xfrm>
            <a:off x="2090801" y="2899410"/>
            <a:ext cx="1272540" cy="440055"/>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目标客群定位准</a:t>
            </a:r>
            <a:endParaRPr sz="1400">
              <a:latin typeface="微软雅黑"/>
              <a:cs typeface="微软雅黑"/>
            </a:endParaRPr>
          </a:p>
          <a:p>
            <a:pPr marL="12700">
              <a:lnSpc>
                <a:spcPct val="100000"/>
              </a:lnSpc>
            </a:pPr>
            <a:r>
              <a:rPr sz="1400" b="1" dirty="0">
                <a:latin typeface="微软雅黑"/>
                <a:cs typeface="微软雅黑"/>
              </a:rPr>
              <a:t>确有一定消费力</a:t>
            </a:r>
            <a:endParaRPr sz="1400">
              <a:latin typeface="微软雅黑"/>
              <a:cs typeface="微软雅黑"/>
            </a:endParaRPr>
          </a:p>
        </p:txBody>
      </p:sp>
      <p:sp>
        <p:nvSpPr>
          <p:cNvPr id="17" name="object 17"/>
          <p:cNvSpPr/>
          <p:nvPr/>
        </p:nvSpPr>
        <p:spPr>
          <a:xfrm>
            <a:off x="3480815" y="827532"/>
            <a:ext cx="2027301" cy="2896362"/>
          </a:xfrm>
          <a:prstGeom prst="rect">
            <a:avLst/>
          </a:prstGeom>
          <a:blipFill>
            <a:blip r:embed="rId7" cstate="print"/>
            <a:stretch>
              <a:fillRect/>
            </a:stretch>
          </a:blipFill>
        </p:spPr>
        <p:txBody>
          <a:bodyPr wrap="square" lIns="0" tIns="0" rIns="0" bIns="0" rtlCol="0"/>
          <a:lstStyle/>
          <a:p>
            <a:endParaRPr/>
          </a:p>
        </p:txBody>
      </p:sp>
      <p:sp>
        <p:nvSpPr>
          <p:cNvPr id="18" name="object 18"/>
          <p:cNvSpPr txBox="1"/>
          <p:nvPr/>
        </p:nvSpPr>
        <p:spPr>
          <a:xfrm>
            <a:off x="3838828" y="790155"/>
            <a:ext cx="1316355" cy="382270"/>
          </a:xfrm>
          <a:prstGeom prst="rect">
            <a:avLst/>
          </a:prstGeom>
          <a:solidFill>
            <a:srgbClr val="00AFEF"/>
          </a:solidFill>
        </p:spPr>
        <p:txBody>
          <a:bodyPr vert="horz" wrap="square" lIns="0" tIns="35560" rIns="0" bIns="0" rtlCol="0">
            <a:spAutoFit/>
          </a:bodyPr>
          <a:lstStyle/>
          <a:p>
            <a:pPr marL="405130">
              <a:lnSpc>
                <a:spcPct val="100000"/>
              </a:lnSpc>
              <a:spcBef>
                <a:spcPts val="280"/>
              </a:spcBef>
            </a:pPr>
            <a:r>
              <a:rPr sz="2000" b="1" dirty="0">
                <a:solidFill>
                  <a:srgbClr val="FFFFFF"/>
                </a:solidFill>
                <a:latin typeface="微软雅黑"/>
                <a:cs typeface="微软雅黑"/>
              </a:rPr>
              <a:t>定价</a:t>
            </a:r>
            <a:endParaRPr sz="2000">
              <a:latin typeface="微软雅黑"/>
              <a:cs typeface="微软雅黑"/>
            </a:endParaRPr>
          </a:p>
        </p:txBody>
      </p:sp>
      <p:sp>
        <p:nvSpPr>
          <p:cNvPr id="19" name="object 19"/>
          <p:cNvSpPr txBox="1"/>
          <p:nvPr/>
        </p:nvSpPr>
        <p:spPr>
          <a:xfrm>
            <a:off x="3986276" y="1775460"/>
            <a:ext cx="109410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拉开价格档次</a:t>
            </a:r>
            <a:endParaRPr sz="1400">
              <a:latin typeface="微软雅黑"/>
              <a:cs typeface="微软雅黑"/>
            </a:endParaRPr>
          </a:p>
        </p:txBody>
      </p:sp>
      <p:sp>
        <p:nvSpPr>
          <p:cNvPr id="20" name="object 20"/>
          <p:cNvSpPr txBox="1"/>
          <p:nvPr/>
        </p:nvSpPr>
        <p:spPr>
          <a:xfrm>
            <a:off x="3986276" y="2169414"/>
            <a:ext cx="1094105" cy="440055"/>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保证高消费频</a:t>
            </a:r>
            <a:endParaRPr sz="1400">
              <a:latin typeface="微软雅黑"/>
              <a:cs typeface="微软雅黑"/>
            </a:endParaRPr>
          </a:p>
          <a:p>
            <a:pPr marL="12700">
              <a:lnSpc>
                <a:spcPct val="100000"/>
              </a:lnSpc>
            </a:pPr>
            <a:r>
              <a:rPr sz="1400" b="1" dirty="0">
                <a:latin typeface="微软雅黑"/>
                <a:cs typeface="微软雅黑"/>
              </a:rPr>
              <a:t>次</a:t>
            </a:r>
            <a:endParaRPr sz="1400">
              <a:latin typeface="微软雅黑"/>
              <a:cs typeface="微软雅黑"/>
            </a:endParaRPr>
          </a:p>
        </p:txBody>
      </p:sp>
      <p:sp>
        <p:nvSpPr>
          <p:cNvPr id="21" name="object 21"/>
          <p:cNvSpPr txBox="1"/>
          <p:nvPr/>
        </p:nvSpPr>
        <p:spPr>
          <a:xfrm>
            <a:off x="3986276" y="1393571"/>
            <a:ext cx="381635"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亲民</a:t>
            </a:r>
            <a:endParaRPr sz="1400">
              <a:latin typeface="微软雅黑"/>
              <a:cs typeface="微软雅黑"/>
            </a:endParaRPr>
          </a:p>
        </p:txBody>
      </p:sp>
      <p:sp>
        <p:nvSpPr>
          <p:cNvPr id="22" name="object 22"/>
          <p:cNvSpPr txBox="1"/>
          <p:nvPr/>
        </p:nvSpPr>
        <p:spPr>
          <a:xfrm>
            <a:off x="3853815" y="2899410"/>
            <a:ext cx="1270000" cy="440055"/>
          </a:xfrm>
          <a:prstGeom prst="rect">
            <a:avLst/>
          </a:prstGeom>
        </p:spPr>
        <p:txBody>
          <a:bodyPr vert="horz" wrap="square" lIns="0" tIns="0" rIns="0" bIns="0" rtlCol="0">
            <a:spAutoFit/>
          </a:bodyPr>
          <a:lstStyle/>
          <a:p>
            <a:pPr algn="ctr">
              <a:lnSpc>
                <a:spcPct val="100000"/>
              </a:lnSpc>
            </a:pPr>
            <a:r>
              <a:rPr sz="1400" b="1" dirty="0">
                <a:latin typeface="微软雅黑"/>
                <a:cs typeface="微软雅黑"/>
              </a:rPr>
              <a:t>遵守高频消费的</a:t>
            </a:r>
            <a:endParaRPr sz="1400">
              <a:latin typeface="微软雅黑"/>
              <a:cs typeface="微软雅黑"/>
            </a:endParaRPr>
          </a:p>
          <a:p>
            <a:pPr algn="ctr">
              <a:lnSpc>
                <a:spcPct val="100000"/>
              </a:lnSpc>
            </a:pPr>
            <a:r>
              <a:rPr sz="1400" b="1" spc="-10" dirty="0">
                <a:latin typeface="微软雅黑"/>
                <a:cs typeface="微软雅黑"/>
              </a:rPr>
              <a:t>原则提升AC</a:t>
            </a:r>
            <a:endParaRPr sz="1400">
              <a:latin typeface="微软雅黑"/>
              <a:cs typeface="微软雅黑"/>
            </a:endParaRPr>
          </a:p>
        </p:txBody>
      </p:sp>
      <p:sp>
        <p:nvSpPr>
          <p:cNvPr id="23" name="object 23"/>
          <p:cNvSpPr/>
          <p:nvPr/>
        </p:nvSpPr>
        <p:spPr>
          <a:xfrm>
            <a:off x="5220080" y="827532"/>
            <a:ext cx="2032380" cy="2896362"/>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5708269" y="790028"/>
            <a:ext cx="1318260" cy="382270"/>
          </a:xfrm>
          <a:custGeom>
            <a:avLst/>
            <a:gdLst/>
            <a:ahLst/>
            <a:cxnLst/>
            <a:rect l="l" t="t" r="r" b="b"/>
            <a:pathLst>
              <a:path w="1318259" h="382269">
                <a:moveTo>
                  <a:pt x="0" y="381800"/>
                </a:moveTo>
                <a:lnTo>
                  <a:pt x="1317752" y="381800"/>
                </a:lnTo>
                <a:lnTo>
                  <a:pt x="1317752" y="0"/>
                </a:lnTo>
                <a:lnTo>
                  <a:pt x="0" y="0"/>
                </a:lnTo>
                <a:lnTo>
                  <a:pt x="0" y="381800"/>
                </a:lnTo>
                <a:close/>
              </a:path>
            </a:pathLst>
          </a:custGeom>
          <a:solidFill>
            <a:srgbClr val="92D050"/>
          </a:solidFill>
        </p:spPr>
        <p:txBody>
          <a:bodyPr wrap="square" lIns="0" tIns="0" rIns="0" bIns="0" rtlCol="0"/>
          <a:lstStyle/>
          <a:p>
            <a:endParaRPr/>
          </a:p>
        </p:txBody>
      </p:sp>
      <p:sp>
        <p:nvSpPr>
          <p:cNvPr id="25" name="object 25"/>
          <p:cNvSpPr txBox="1"/>
          <p:nvPr/>
        </p:nvSpPr>
        <p:spPr>
          <a:xfrm>
            <a:off x="5708269" y="790028"/>
            <a:ext cx="1318260" cy="382270"/>
          </a:xfrm>
          <a:prstGeom prst="rect">
            <a:avLst/>
          </a:prstGeom>
        </p:spPr>
        <p:txBody>
          <a:bodyPr vert="horz" wrap="square" lIns="0" tIns="36194" rIns="0" bIns="0" rtlCol="0">
            <a:spAutoFit/>
          </a:bodyPr>
          <a:lstStyle/>
          <a:p>
            <a:pPr marL="405765">
              <a:lnSpc>
                <a:spcPct val="100000"/>
              </a:lnSpc>
              <a:spcBef>
                <a:spcPts val="284"/>
              </a:spcBef>
            </a:pPr>
            <a:r>
              <a:rPr sz="2000" b="1" dirty="0">
                <a:solidFill>
                  <a:srgbClr val="FFFFFF"/>
                </a:solidFill>
                <a:latin typeface="微软雅黑"/>
                <a:cs typeface="微软雅黑"/>
              </a:rPr>
              <a:t>配方</a:t>
            </a:r>
            <a:endParaRPr sz="2000">
              <a:latin typeface="微软雅黑"/>
              <a:cs typeface="微软雅黑"/>
            </a:endParaRPr>
          </a:p>
        </p:txBody>
      </p:sp>
      <p:sp>
        <p:nvSpPr>
          <p:cNvPr id="26" name="object 26"/>
          <p:cNvSpPr txBox="1"/>
          <p:nvPr/>
        </p:nvSpPr>
        <p:spPr>
          <a:xfrm>
            <a:off x="5868670" y="1393571"/>
            <a:ext cx="736600"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独一无二</a:t>
            </a:r>
            <a:endParaRPr sz="1400">
              <a:latin typeface="微软雅黑"/>
              <a:cs typeface="微软雅黑"/>
            </a:endParaRPr>
          </a:p>
        </p:txBody>
      </p:sp>
      <p:sp>
        <p:nvSpPr>
          <p:cNvPr id="27" name="object 27"/>
          <p:cNvSpPr txBox="1"/>
          <p:nvPr/>
        </p:nvSpPr>
        <p:spPr>
          <a:xfrm>
            <a:off x="5868670" y="1775460"/>
            <a:ext cx="736600"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优质精选</a:t>
            </a:r>
            <a:endParaRPr sz="1400">
              <a:latin typeface="微软雅黑"/>
              <a:cs typeface="微软雅黑"/>
            </a:endParaRPr>
          </a:p>
        </p:txBody>
      </p:sp>
      <p:sp>
        <p:nvSpPr>
          <p:cNvPr id="28" name="object 28"/>
          <p:cNvSpPr txBox="1"/>
          <p:nvPr/>
        </p:nvSpPr>
        <p:spPr>
          <a:xfrm>
            <a:off x="5868670" y="2169414"/>
            <a:ext cx="1092200" cy="440055"/>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紧扣健康主旋</a:t>
            </a:r>
            <a:endParaRPr sz="1400">
              <a:latin typeface="微软雅黑"/>
              <a:cs typeface="微软雅黑"/>
            </a:endParaRPr>
          </a:p>
          <a:p>
            <a:pPr marL="12700">
              <a:lnSpc>
                <a:spcPct val="100000"/>
              </a:lnSpc>
            </a:pPr>
            <a:r>
              <a:rPr sz="1400" b="1" dirty="0">
                <a:latin typeface="微软雅黑"/>
                <a:cs typeface="微软雅黑"/>
              </a:rPr>
              <a:t>律</a:t>
            </a:r>
            <a:endParaRPr sz="1400">
              <a:latin typeface="微软雅黑"/>
              <a:cs typeface="微软雅黑"/>
            </a:endParaRPr>
          </a:p>
        </p:txBody>
      </p:sp>
      <p:sp>
        <p:nvSpPr>
          <p:cNvPr id="29" name="object 29"/>
          <p:cNvSpPr txBox="1"/>
          <p:nvPr/>
        </p:nvSpPr>
        <p:spPr>
          <a:xfrm>
            <a:off x="5579745" y="2899410"/>
            <a:ext cx="1270000" cy="440055"/>
          </a:xfrm>
          <a:prstGeom prst="rect">
            <a:avLst/>
          </a:prstGeom>
        </p:spPr>
        <p:txBody>
          <a:bodyPr vert="horz" wrap="square" lIns="0" tIns="0" rIns="0" bIns="0" rtlCol="0">
            <a:spAutoFit/>
          </a:bodyPr>
          <a:lstStyle/>
          <a:p>
            <a:pPr algn="ctr">
              <a:lnSpc>
                <a:spcPct val="100000"/>
              </a:lnSpc>
            </a:pPr>
            <a:r>
              <a:rPr sz="1400" b="1" dirty="0">
                <a:latin typeface="微软雅黑"/>
                <a:cs typeface="微软雅黑"/>
              </a:rPr>
              <a:t>基于乳制品的自</a:t>
            </a:r>
            <a:endParaRPr sz="1400">
              <a:latin typeface="微软雅黑"/>
              <a:cs typeface="微软雅黑"/>
            </a:endParaRPr>
          </a:p>
          <a:p>
            <a:pPr algn="ctr">
              <a:lnSpc>
                <a:spcPct val="100000"/>
              </a:lnSpc>
            </a:pPr>
            <a:r>
              <a:rPr sz="1400" b="1" spc="-5" dirty="0">
                <a:latin typeface="微软雅黑"/>
                <a:cs typeface="微软雅黑"/>
              </a:rPr>
              <a:t>主配方产品</a:t>
            </a:r>
            <a:endParaRPr sz="1400">
              <a:latin typeface="微软雅黑"/>
              <a:cs typeface="微软雅黑"/>
            </a:endParaRPr>
          </a:p>
        </p:txBody>
      </p:sp>
      <p:sp>
        <p:nvSpPr>
          <p:cNvPr id="30" name="object 30"/>
          <p:cNvSpPr/>
          <p:nvPr/>
        </p:nvSpPr>
        <p:spPr>
          <a:xfrm>
            <a:off x="6948296" y="830580"/>
            <a:ext cx="2044573" cy="2893314"/>
          </a:xfrm>
          <a:prstGeom prst="rect">
            <a:avLst/>
          </a:prstGeom>
          <a:blipFill>
            <a:blip r:embed="rId8" cstate="print"/>
            <a:stretch>
              <a:fillRect/>
            </a:stretch>
          </a:blipFill>
        </p:spPr>
        <p:txBody>
          <a:bodyPr wrap="square" lIns="0" tIns="0" rIns="0" bIns="0" rtlCol="0"/>
          <a:lstStyle/>
          <a:p>
            <a:endParaRPr/>
          </a:p>
        </p:txBody>
      </p:sp>
      <p:sp>
        <p:nvSpPr>
          <p:cNvPr id="31" name="object 31"/>
          <p:cNvSpPr txBox="1"/>
          <p:nvPr/>
        </p:nvSpPr>
        <p:spPr>
          <a:xfrm>
            <a:off x="7310755" y="790054"/>
            <a:ext cx="1325880" cy="381635"/>
          </a:xfrm>
          <a:prstGeom prst="rect">
            <a:avLst/>
          </a:prstGeom>
          <a:solidFill>
            <a:srgbClr val="A6A6A6"/>
          </a:solidFill>
        </p:spPr>
        <p:txBody>
          <a:bodyPr vert="horz" wrap="square" lIns="0" tIns="36194" rIns="0" bIns="0" rtlCol="0">
            <a:spAutoFit/>
          </a:bodyPr>
          <a:lstStyle/>
          <a:p>
            <a:pPr marL="411480">
              <a:lnSpc>
                <a:spcPct val="100000"/>
              </a:lnSpc>
              <a:spcBef>
                <a:spcPts val="284"/>
              </a:spcBef>
            </a:pPr>
            <a:r>
              <a:rPr sz="2000" b="1" dirty="0">
                <a:solidFill>
                  <a:srgbClr val="FFFFFF"/>
                </a:solidFill>
                <a:latin typeface="微软雅黑"/>
                <a:cs typeface="微软雅黑"/>
              </a:rPr>
              <a:t>包装</a:t>
            </a:r>
            <a:endParaRPr sz="2000">
              <a:latin typeface="微软雅黑"/>
              <a:cs typeface="微软雅黑"/>
            </a:endParaRPr>
          </a:p>
        </p:txBody>
      </p:sp>
      <p:sp>
        <p:nvSpPr>
          <p:cNvPr id="32" name="object 32"/>
          <p:cNvSpPr txBox="1"/>
          <p:nvPr/>
        </p:nvSpPr>
        <p:spPr>
          <a:xfrm>
            <a:off x="7472044" y="1395984"/>
            <a:ext cx="736600"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吸引眼球</a:t>
            </a:r>
            <a:endParaRPr sz="1400">
              <a:latin typeface="微软雅黑"/>
              <a:cs typeface="微软雅黑"/>
            </a:endParaRPr>
          </a:p>
        </p:txBody>
      </p:sp>
      <p:sp>
        <p:nvSpPr>
          <p:cNvPr id="33" name="object 33"/>
          <p:cNvSpPr txBox="1"/>
          <p:nvPr/>
        </p:nvSpPr>
        <p:spPr>
          <a:xfrm>
            <a:off x="7472044" y="1777745"/>
            <a:ext cx="736600" cy="226060"/>
          </a:xfrm>
          <a:prstGeom prst="rect">
            <a:avLst/>
          </a:prstGeom>
        </p:spPr>
        <p:txBody>
          <a:bodyPr vert="horz" wrap="square" lIns="0" tIns="0" rIns="0" bIns="0" rtlCol="0">
            <a:spAutoFit/>
          </a:bodyPr>
          <a:lstStyle/>
          <a:p>
            <a:pPr marL="12700">
              <a:lnSpc>
                <a:spcPct val="100000"/>
              </a:lnSpc>
            </a:pPr>
            <a:r>
              <a:rPr sz="1400" b="1" dirty="0">
                <a:latin typeface="微软雅黑"/>
                <a:cs typeface="微软雅黑"/>
              </a:rPr>
              <a:t>深入人心</a:t>
            </a:r>
            <a:endParaRPr sz="1400">
              <a:latin typeface="微软雅黑"/>
              <a:cs typeface="微软雅黑"/>
            </a:endParaRPr>
          </a:p>
        </p:txBody>
      </p:sp>
      <p:sp>
        <p:nvSpPr>
          <p:cNvPr id="34" name="object 34"/>
          <p:cNvSpPr txBox="1"/>
          <p:nvPr/>
        </p:nvSpPr>
        <p:spPr>
          <a:xfrm>
            <a:off x="7472044" y="2171445"/>
            <a:ext cx="558800" cy="22606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被收藏</a:t>
            </a:r>
            <a:endParaRPr sz="1400">
              <a:latin typeface="微软雅黑"/>
              <a:cs typeface="微软雅黑"/>
            </a:endParaRPr>
          </a:p>
        </p:txBody>
      </p:sp>
      <p:sp>
        <p:nvSpPr>
          <p:cNvPr id="35" name="object 35"/>
          <p:cNvSpPr txBox="1"/>
          <p:nvPr/>
        </p:nvSpPr>
        <p:spPr>
          <a:xfrm>
            <a:off x="7320280" y="2899410"/>
            <a:ext cx="1270000" cy="440055"/>
          </a:xfrm>
          <a:prstGeom prst="rect">
            <a:avLst/>
          </a:prstGeom>
        </p:spPr>
        <p:txBody>
          <a:bodyPr vert="horz" wrap="square" lIns="0" tIns="0" rIns="0" bIns="0" rtlCol="0">
            <a:spAutoFit/>
          </a:bodyPr>
          <a:lstStyle/>
          <a:p>
            <a:pPr algn="ctr">
              <a:lnSpc>
                <a:spcPct val="100000"/>
              </a:lnSpc>
            </a:pPr>
            <a:r>
              <a:rPr sz="1400" b="1" dirty="0">
                <a:latin typeface="微软雅黑"/>
                <a:cs typeface="微软雅黑"/>
              </a:rPr>
              <a:t>打造永远深入人</a:t>
            </a:r>
            <a:endParaRPr sz="1400">
              <a:latin typeface="微软雅黑"/>
              <a:cs typeface="微软雅黑"/>
            </a:endParaRPr>
          </a:p>
          <a:p>
            <a:pPr algn="ctr">
              <a:lnSpc>
                <a:spcPct val="100000"/>
              </a:lnSpc>
            </a:pPr>
            <a:r>
              <a:rPr sz="1400" b="1" spc="-5" dirty="0">
                <a:latin typeface="微软雅黑"/>
                <a:cs typeface="微软雅黑"/>
              </a:rPr>
              <a:t>心的经典款</a:t>
            </a:r>
            <a:endParaRPr sz="1400">
              <a:latin typeface="微软雅黑"/>
              <a:cs typeface="微软雅黑"/>
            </a:endParaRPr>
          </a:p>
        </p:txBody>
      </p:sp>
      <p:sp>
        <p:nvSpPr>
          <p:cNvPr id="36" name="object 36"/>
          <p:cNvSpPr txBox="1"/>
          <p:nvPr/>
        </p:nvSpPr>
        <p:spPr>
          <a:xfrm>
            <a:off x="395541" y="3723881"/>
            <a:ext cx="8339455" cy="1016000"/>
          </a:xfrm>
          <a:prstGeom prst="rect">
            <a:avLst/>
          </a:prstGeom>
          <a:solidFill>
            <a:srgbClr val="FF6B5B"/>
          </a:solidFill>
        </p:spPr>
        <p:txBody>
          <a:bodyPr vert="horz" wrap="square" lIns="0" tIns="40005" rIns="0" bIns="0" rtlCol="0">
            <a:spAutoFit/>
          </a:bodyPr>
          <a:lstStyle/>
          <a:p>
            <a:pPr marL="91440">
              <a:lnSpc>
                <a:spcPct val="100000"/>
              </a:lnSpc>
              <a:spcBef>
                <a:spcPts val="315"/>
              </a:spcBef>
            </a:pPr>
            <a:r>
              <a:rPr sz="1200" b="0" dirty="0">
                <a:latin typeface="微软雅黑 Light"/>
                <a:cs typeface="微软雅黑 Light"/>
              </a:rPr>
              <a:t>“小而精”</a:t>
            </a:r>
            <a:r>
              <a:rPr sz="1200" b="0" dirty="0">
                <a:solidFill>
                  <a:srgbClr val="FFFFFF"/>
                </a:solidFill>
                <a:latin typeface="微软雅黑 Light"/>
                <a:cs typeface="微软雅黑 Light"/>
              </a:rPr>
              <a:t>的产品定位，没有任何背景和资金，依靠营销和产品的打磨，获得了一大批忠实粉丝。创业投资环境成熟，各类</a:t>
            </a:r>
            <a:endParaRPr sz="1200">
              <a:latin typeface="微软雅黑 Light"/>
              <a:cs typeface="微软雅黑 Light"/>
            </a:endParaRPr>
          </a:p>
          <a:p>
            <a:pPr marL="91440">
              <a:lnSpc>
                <a:spcPct val="100000"/>
              </a:lnSpc>
            </a:pPr>
            <a:r>
              <a:rPr sz="1200" b="0" spc="-5" dirty="0">
                <a:solidFill>
                  <a:srgbClr val="FFFFFF"/>
                </a:solidFill>
                <a:latin typeface="微软雅黑 Light"/>
                <a:cs typeface="微软雅黑 Light"/>
              </a:rPr>
              <a:t>营销、支付平台工具丰富，消费者对于产品有更高、更个性化的升级需求，用户对于参与感与自我认同的需要，都是造就</a:t>
            </a:r>
            <a:endParaRPr sz="1200">
              <a:latin typeface="微软雅黑 Light"/>
              <a:cs typeface="微软雅黑 Light"/>
            </a:endParaRPr>
          </a:p>
          <a:p>
            <a:pPr marL="91440" marR="154305">
              <a:lnSpc>
                <a:spcPct val="100000"/>
              </a:lnSpc>
            </a:pPr>
            <a:r>
              <a:rPr sz="1200" b="0" spc="20" dirty="0">
                <a:solidFill>
                  <a:srgbClr val="FFFFFF"/>
                </a:solidFill>
                <a:latin typeface="微软雅黑 Light"/>
                <a:cs typeface="微软雅黑 Light"/>
              </a:rPr>
              <a:t>「乐粉</a:t>
            </a:r>
            <a:r>
              <a:rPr sz="1200" b="0" dirty="0">
                <a:solidFill>
                  <a:srgbClr val="FFFFFF"/>
                </a:solidFill>
                <a:latin typeface="微软雅黑 Light"/>
                <a:cs typeface="微软雅黑 Light"/>
              </a:rPr>
              <a:t>」众多因素之一。未来不再是巨头、大公司的天下，小而美的独立品牌，可以依靠产品、定位上的差异化，来赢得  在市场竞争中的优势地位。</a:t>
            </a:r>
            <a:endParaRPr sz="1200">
              <a:latin typeface="微软雅黑 Light"/>
              <a:cs typeface="微软雅黑 Light"/>
            </a:endParaRPr>
          </a:p>
          <a:p>
            <a:pPr marL="91440">
              <a:lnSpc>
                <a:spcPct val="100000"/>
              </a:lnSpc>
            </a:pPr>
            <a:r>
              <a:rPr sz="1200" b="0" spc="10" dirty="0">
                <a:solidFill>
                  <a:srgbClr val="252525"/>
                </a:solidFill>
                <a:latin typeface="微软雅黑 Light"/>
                <a:cs typeface="微软雅黑 Light"/>
              </a:rPr>
              <a:t>小众即美。</a:t>
            </a:r>
            <a:endParaRPr sz="1200">
              <a:latin typeface="微软雅黑 Light"/>
              <a:cs typeface="微软雅黑 Light"/>
            </a:endParaRPr>
          </a:p>
        </p:txBody>
      </p:sp>
      <p:graphicFrame>
        <p:nvGraphicFramePr>
          <p:cNvPr id="37" name="对象 36">
            <a:extLst>
              <a:ext uri="{FF2B5EF4-FFF2-40B4-BE49-F238E27FC236}">
                <a16:creationId xmlns:a16="http://schemas.microsoft.com/office/drawing/2014/main" id="{7B536590-7D05-40ED-9909-690AE983A064}"/>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7412" name="CorelDRAW" r:id="rId9" imgW="2736000" imgH="1136036" progId="CorelDraw.Graphic.17">
                  <p:embed/>
                </p:oleObj>
              </mc:Choice>
              <mc:Fallback>
                <p:oleObj name="CorelDRAW" r:id="rId9"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10"/>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853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833119" y="228600"/>
            <a:ext cx="8534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341119" y="228600"/>
            <a:ext cx="421640" cy="574039"/>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产品定位</a:t>
            </a:r>
          </a:p>
        </p:txBody>
      </p:sp>
      <p:sp>
        <p:nvSpPr>
          <p:cNvPr id="6" name="object 6"/>
          <p:cNvSpPr/>
          <p:nvPr/>
        </p:nvSpPr>
        <p:spPr>
          <a:xfrm>
            <a:off x="2720339" y="1623060"/>
            <a:ext cx="1579880" cy="635000"/>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2827273" y="970407"/>
            <a:ext cx="1462405" cy="612775"/>
          </a:xfrm>
          <a:prstGeom prst="rect">
            <a:avLst/>
          </a:prstGeom>
          <a:solidFill>
            <a:srgbClr val="FF7E70"/>
          </a:solidFill>
        </p:spPr>
        <p:txBody>
          <a:bodyPr vert="horz" wrap="square" lIns="0" tIns="2492" rIns="0" bIns="0" rtlCol="0">
            <a:spAutoFit/>
          </a:bodyPr>
          <a:lstStyle/>
          <a:p>
            <a:pPr>
              <a:lnSpc>
                <a:spcPct val="100000"/>
              </a:lnSpc>
              <a:spcBef>
                <a:spcPts val="19"/>
              </a:spcBef>
            </a:pPr>
            <a:endParaRPr sz="1250">
              <a:latin typeface="Times New Roman"/>
              <a:cs typeface="Times New Roman"/>
            </a:endParaRPr>
          </a:p>
          <a:p>
            <a:pPr marL="18415">
              <a:lnSpc>
                <a:spcPct val="100000"/>
              </a:lnSpc>
            </a:pPr>
            <a:r>
              <a:rPr sz="1500" b="1" spc="5" dirty="0">
                <a:solidFill>
                  <a:srgbClr val="FFFFFF"/>
                </a:solidFill>
                <a:latin typeface="Microsoft JhengHei"/>
                <a:cs typeface="Microsoft JhengHei"/>
              </a:rPr>
              <a:t>根基：乳制品</a:t>
            </a:r>
            <a:endParaRPr sz="1500">
              <a:latin typeface="Microsoft JhengHei"/>
              <a:cs typeface="Microsoft JhengHei"/>
            </a:endParaRPr>
          </a:p>
        </p:txBody>
      </p:sp>
      <p:sp>
        <p:nvSpPr>
          <p:cNvPr id="8" name="object 8"/>
          <p:cNvSpPr/>
          <p:nvPr/>
        </p:nvSpPr>
        <p:spPr>
          <a:xfrm>
            <a:off x="5565140" y="601980"/>
            <a:ext cx="3263900" cy="71882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5491479" y="675640"/>
            <a:ext cx="1300479" cy="6096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5590413" y="627506"/>
            <a:ext cx="3158490" cy="612775"/>
          </a:xfrm>
          <a:custGeom>
            <a:avLst/>
            <a:gdLst/>
            <a:ahLst/>
            <a:cxnLst/>
            <a:rect l="l" t="t" r="r" b="b"/>
            <a:pathLst>
              <a:path w="3158490" h="612775">
                <a:moveTo>
                  <a:pt x="0" y="612775"/>
                </a:moveTo>
                <a:lnTo>
                  <a:pt x="3158109" y="612775"/>
                </a:lnTo>
                <a:lnTo>
                  <a:pt x="3158109" y="0"/>
                </a:lnTo>
                <a:lnTo>
                  <a:pt x="0" y="0"/>
                </a:lnTo>
                <a:lnTo>
                  <a:pt x="0" y="612775"/>
                </a:lnTo>
                <a:close/>
              </a:path>
            </a:pathLst>
          </a:custGeom>
          <a:solidFill>
            <a:srgbClr val="FF7E70"/>
          </a:solidFill>
        </p:spPr>
        <p:txBody>
          <a:bodyPr wrap="square" lIns="0" tIns="0" rIns="0" bIns="0" rtlCol="0"/>
          <a:lstStyle/>
          <a:p>
            <a:endParaRPr/>
          </a:p>
        </p:txBody>
      </p:sp>
      <p:sp>
        <p:nvSpPr>
          <p:cNvPr id="11" name="object 11"/>
          <p:cNvSpPr/>
          <p:nvPr/>
        </p:nvSpPr>
        <p:spPr>
          <a:xfrm>
            <a:off x="5565140" y="1320800"/>
            <a:ext cx="3263900" cy="718819"/>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491479" y="1397000"/>
            <a:ext cx="2410460" cy="609600"/>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590413" y="1347597"/>
            <a:ext cx="3158490" cy="612775"/>
          </a:xfrm>
          <a:custGeom>
            <a:avLst/>
            <a:gdLst/>
            <a:ahLst/>
            <a:cxnLst/>
            <a:rect l="l" t="t" r="r" b="b"/>
            <a:pathLst>
              <a:path w="3158490" h="612775">
                <a:moveTo>
                  <a:pt x="0" y="612775"/>
                </a:moveTo>
                <a:lnTo>
                  <a:pt x="3158109" y="612775"/>
                </a:lnTo>
                <a:lnTo>
                  <a:pt x="3158109" y="0"/>
                </a:lnTo>
                <a:lnTo>
                  <a:pt x="0" y="0"/>
                </a:lnTo>
                <a:lnTo>
                  <a:pt x="0" y="612775"/>
                </a:lnTo>
                <a:close/>
              </a:path>
            </a:pathLst>
          </a:custGeom>
          <a:solidFill>
            <a:srgbClr val="FF7E70"/>
          </a:solidFill>
        </p:spPr>
        <p:txBody>
          <a:bodyPr wrap="square" lIns="0" tIns="0" rIns="0" bIns="0" rtlCol="0"/>
          <a:lstStyle/>
          <a:p>
            <a:endParaRPr/>
          </a:p>
        </p:txBody>
      </p:sp>
      <p:sp>
        <p:nvSpPr>
          <p:cNvPr id="14" name="object 14"/>
          <p:cNvSpPr/>
          <p:nvPr/>
        </p:nvSpPr>
        <p:spPr>
          <a:xfrm>
            <a:off x="4289425" y="933958"/>
            <a:ext cx="1301115" cy="342900"/>
          </a:xfrm>
          <a:custGeom>
            <a:avLst/>
            <a:gdLst/>
            <a:ahLst/>
            <a:cxnLst/>
            <a:rect l="l" t="t" r="r" b="b"/>
            <a:pathLst>
              <a:path w="1301114" h="342900">
                <a:moveTo>
                  <a:pt x="0" y="342772"/>
                </a:moveTo>
                <a:lnTo>
                  <a:pt x="650494" y="342772"/>
                </a:lnTo>
                <a:lnTo>
                  <a:pt x="650494" y="0"/>
                </a:lnTo>
                <a:lnTo>
                  <a:pt x="1300988" y="0"/>
                </a:lnTo>
              </a:path>
            </a:pathLst>
          </a:custGeom>
          <a:ln w="28575">
            <a:solidFill>
              <a:srgbClr val="FFFF00"/>
            </a:solidFill>
            <a:prstDash val="lgDash"/>
          </a:ln>
        </p:spPr>
        <p:txBody>
          <a:bodyPr wrap="square" lIns="0" tIns="0" rIns="0" bIns="0" rtlCol="0"/>
          <a:lstStyle/>
          <a:p>
            <a:endParaRPr/>
          </a:p>
        </p:txBody>
      </p:sp>
      <p:sp>
        <p:nvSpPr>
          <p:cNvPr id="15" name="object 15"/>
          <p:cNvSpPr/>
          <p:nvPr/>
        </p:nvSpPr>
        <p:spPr>
          <a:xfrm>
            <a:off x="4289425" y="1276730"/>
            <a:ext cx="1301115" cy="377825"/>
          </a:xfrm>
          <a:custGeom>
            <a:avLst/>
            <a:gdLst/>
            <a:ahLst/>
            <a:cxnLst/>
            <a:rect l="l" t="t" r="r" b="b"/>
            <a:pathLst>
              <a:path w="1301114" h="377825">
                <a:moveTo>
                  <a:pt x="0" y="0"/>
                </a:moveTo>
                <a:lnTo>
                  <a:pt x="650494" y="0"/>
                </a:lnTo>
                <a:lnTo>
                  <a:pt x="650494" y="377317"/>
                </a:lnTo>
                <a:lnTo>
                  <a:pt x="1300988" y="377317"/>
                </a:lnTo>
              </a:path>
            </a:pathLst>
          </a:custGeom>
          <a:ln w="28575">
            <a:solidFill>
              <a:srgbClr val="FFFF00"/>
            </a:solidFill>
            <a:prstDash val="lgDash"/>
          </a:ln>
        </p:spPr>
        <p:txBody>
          <a:bodyPr wrap="square" lIns="0" tIns="0" rIns="0" bIns="0" rtlCol="0"/>
          <a:lstStyle/>
          <a:p>
            <a:endParaRPr/>
          </a:p>
        </p:txBody>
      </p:sp>
      <p:sp>
        <p:nvSpPr>
          <p:cNvPr id="16" name="object 16"/>
          <p:cNvSpPr/>
          <p:nvPr/>
        </p:nvSpPr>
        <p:spPr>
          <a:xfrm>
            <a:off x="5565140" y="3482340"/>
            <a:ext cx="3263900" cy="718820"/>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491479" y="3556000"/>
            <a:ext cx="1757679" cy="609600"/>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5590413" y="3507854"/>
            <a:ext cx="3158490" cy="612775"/>
          </a:xfrm>
          <a:custGeom>
            <a:avLst/>
            <a:gdLst/>
            <a:ahLst/>
            <a:cxnLst/>
            <a:rect l="l" t="t" r="r" b="b"/>
            <a:pathLst>
              <a:path w="3158490" h="612775">
                <a:moveTo>
                  <a:pt x="0" y="612775"/>
                </a:moveTo>
                <a:lnTo>
                  <a:pt x="3158109" y="612775"/>
                </a:lnTo>
                <a:lnTo>
                  <a:pt x="3158109" y="0"/>
                </a:lnTo>
                <a:lnTo>
                  <a:pt x="0" y="0"/>
                </a:lnTo>
                <a:lnTo>
                  <a:pt x="0" y="612775"/>
                </a:lnTo>
                <a:close/>
              </a:path>
            </a:pathLst>
          </a:custGeom>
          <a:solidFill>
            <a:srgbClr val="FFC000"/>
          </a:solidFill>
        </p:spPr>
        <p:txBody>
          <a:bodyPr wrap="square" lIns="0" tIns="0" rIns="0" bIns="0" rtlCol="0"/>
          <a:lstStyle/>
          <a:p>
            <a:endParaRPr/>
          </a:p>
        </p:txBody>
      </p:sp>
      <p:sp>
        <p:nvSpPr>
          <p:cNvPr id="19" name="object 19"/>
          <p:cNvSpPr/>
          <p:nvPr/>
        </p:nvSpPr>
        <p:spPr>
          <a:xfrm>
            <a:off x="5565140" y="4201159"/>
            <a:ext cx="3263900" cy="718820"/>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5506720" y="4244340"/>
            <a:ext cx="2440939" cy="678180"/>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5590413" y="4227931"/>
            <a:ext cx="3158490" cy="612775"/>
          </a:xfrm>
          <a:custGeom>
            <a:avLst/>
            <a:gdLst/>
            <a:ahLst/>
            <a:cxnLst/>
            <a:rect l="l" t="t" r="r" b="b"/>
            <a:pathLst>
              <a:path w="3158490" h="612775">
                <a:moveTo>
                  <a:pt x="0" y="612774"/>
                </a:moveTo>
                <a:lnTo>
                  <a:pt x="3158109" y="612774"/>
                </a:lnTo>
                <a:lnTo>
                  <a:pt x="3158109" y="0"/>
                </a:lnTo>
                <a:lnTo>
                  <a:pt x="0" y="0"/>
                </a:lnTo>
                <a:lnTo>
                  <a:pt x="0" y="612774"/>
                </a:lnTo>
                <a:close/>
              </a:path>
            </a:pathLst>
          </a:custGeom>
          <a:solidFill>
            <a:srgbClr val="FFC000"/>
          </a:solidFill>
        </p:spPr>
        <p:txBody>
          <a:bodyPr wrap="square" lIns="0" tIns="0" rIns="0" bIns="0" rtlCol="0"/>
          <a:lstStyle/>
          <a:p>
            <a:endParaRPr/>
          </a:p>
        </p:txBody>
      </p:sp>
      <p:sp>
        <p:nvSpPr>
          <p:cNvPr id="22" name="object 22"/>
          <p:cNvSpPr/>
          <p:nvPr/>
        </p:nvSpPr>
        <p:spPr>
          <a:xfrm>
            <a:off x="2720339" y="4665979"/>
            <a:ext cx="1645919" cy="477520"/>
          </a:xfrm>
          <a:prstGeom prst="rect">
            <a:avLst/>
          </a:prstGeom>
          <a:blipFill>
            <a:blip r:embed="rId13" cstate="print"/>
            <a:stretch>
              <a:fillRect/>
            </a:stretch>
          </a:blipFill>
        </p:spPr>
        <p:txBody>
          <a:bodyPr wrap="square" lIns="0" tIns="0" rIns="0" bIns="0" rtlCol="0"/>
          <a:lstStyle/>
          <a:p>
            <a:endParaRPr/>
          </a:p>
        </p:txBody>
      </p:sp>
      <p:sp>
        <p:nvSpPr>
          <p:cNvPr id="23" name="object 23"/>
          <p:cNvSpPr txBox="1"/>
          <p:nvPr/>
        </p:nvSpPr>
        <p:spPr>
          <a:xfrm>
            <a:off x="2827273" y="4013593"/>
            <a:ext cx="1462405" cy="612775"/>
          </a:xfrm>
          <a:prstGeom prst="rect">
            <a:avLst/>
          </a:prstGeom>
          <a:solidFill>
            <a:srgbClr val="FFC000"/>
          </a:solidFill>
        </p:spPr>
        <p:txBody>
          <a:bodyPr vert="horz" wrap="square" lIns="0" tIns="4066" rIns="0" bIns="0" rtlCol="0">
            <a:spAutoFit/>
          </a:bodyPr>
          <a:lstStyle/>
          <a:p>
            <a:pPr>
              <a:lnSpc>
                <a:spcPct val="100000"/>
              </a:lnSpc>
              <a:spcBef>
                <a:spcPts val="32"/>
              </a:spcBef>
            </a:pPr>
            <a:endParaRPr sz="1250">
              <a:latin typeface="Times New Roman"/>
              <a:cs typeface="Times New Roman"/>
            </a:endParaRPr>
          </a:p>
          <a:p>
            <a:pPr marL="18415">
              <a:lnSpc>
                <a:spcPct val="100000"/>
              </a:lnSpc>
            </a:pPr>
            <a:r>
              <a:rPr sz="1500" b="1" spc="5" dirty="0">
                <a:solidFill>
                  <a:srgbClr val="FFFFFF"/>
                </a:solidFill>
                <a:latin typeface="Microsoft JhengHei"/>
                <a:cs typeface="Microsoft JhengHei"/>
              </a:rPr>
              <a:t>花果：生活优品</a:t>
            </a:r>
            <a:endParaRPr sz="1500">
              <a:latin typeface="Microsoft JhengHei"/>
              <a:cs typeface="Microsoft JhengHei"/>
            </a:endParaRPr>
          </a:p>
        </p:txBody>
      </p:sp>
      <p:sp>
        <p:nvSpPr>
          <p:cNvPr id="24" name="object 24"/>
          <p:cNvSpPr/>
          <p:nvPr/>
        </p:nvSpPr>
        <p:spPr>
          <a:xfrm>
            <a:off x="4289425" y="3814190"/>
            <a:ext cx="1301115" cy="506095"/>
          </a:xfrm>
          <a:custGeom>
            <a:avLst/>
            <a:gdLst/>
            <a:ahLst/>
            <a:cxnLst/>
            <a:rect l="l" t="t" r="r" b="b"/>
            <a:pathLst>
              <a:path w="1301114" h="506095">
                <a:moveTo>
                  <a:pt x="0" y="505790"/>
                </a:moveTo>
                <a:lnTo>
                  <a:pt x="650494" y="505790"/>
                </a:lnTo>
                <a:lnTo>
                  <a:pt x="650494" y="0"/>
                </a:lnTo>
                <a:lnTo>
                  <a:pt x="1300988" y="0"/>
                </a:lnTo>
              </a:path>
            </a:pathLst>
          </a:custGeom>
          <a:ln w="28574">
            <a:solidFill>
              <a:srgbClr val="FFFF00"/>
            </a:solidFill>
            <a:prstDash val="lgDash"/>
          </a:ln>
        </p:spPr>
        <p:txBody>
          <a:bodyPr wrap="square" lIns="0" tIns="0" rIns="0" bIns="0" rtlCol="0"/>
          <a:lstStyle/>
          <a:p>
            <a:endParaRPr/>
          </a:p>
        </p:txBody>
      </p:sp>
      <p:sp>
        <p:nvSpPr>
          <p:cNvPr id="25" name="object 25"/>
          <p:cNvSpPr/>
          <p:nvPr/>
        </p:nvSpPr>
        <p:spPr>
          <a:xfrm>
            <a:off x="4289425" y="4319981"/>
            <a:ext cx="1301115" cy="214629"/>
          </a:xfrm>
          <a:custGeom>
            <a:avLst/>
            <a:gdLst/>
            <a:ahLst/>
            <a:cxnLst/>
            <a:rect l="l" t="t" r="r" b="b"/>
            <a:pathLst>
              <a:path w="1301114" h="214629">
                <a:moveTo>
                  <a:pt x="0" y="0"/>
                </a:moveTo>
                <a:lnTo>
                  <a:pt x="650494" y="0"/>
                </a:lnTo>
                <a:lnTo>
                  <a:pt x="650494" y="214337"/>
                </a:lnTo>
                <a:lnTo>
                  <a:pt x="1300988" y="214337"/>
                </a:lnTo>
              </a:path>
            </a:pathLst>
          </a:custGeom>
          <a:ln w="28574">
            <a:solidFill>
              <a:srgbClr val="FFFF00"/>
            </a:solidFill>
            <a:prstDash val="lgDash"/>
          </a:ln>
        </p:spPr>
        <p:txBody>
          <a:bodyPr wrap="square" lIns="0" tIns="0" rIns="0" bIns="0" rtlCol="0"/>
          <a:lstStyle/>
          <a:p>
            <a:endParaRPr/>
          </a:p>
        </p:txBody>
      </p:sp>
      <p:sp>
        <p:nvSpPr>
          <p:cNvPr id="26" name="object 26"/>
          <p:cNvSpPr/>
          <p:nvPr/>
        </p:nvSpPr>
        <p:spPr>
          <a:xfrm>
            <a:off x="342900" y="3157220"/>
            <a:ext cx="1803400" cy="647700"/>
          </a:xfrm>
          <a:prstGeom prst="rect">
            <a:avLst/>
          </a:prstGeom>
          <a:blipFill>
            <a:blip r:embed="rId14" cstate="print"/>
            <a:stretch>
              <a:fillRect/>
            </a:stretch>
          </a:blipFill>
        </p:spPr>
        <p:txBody>
          <a:bodyPr wrap="square" lIns="0" tIns="0" rIns="0" bIns="0" rtlCol="0"/>
          <a:lstStyle/>
          <a:p>
            <a:endParaRPr/>
          </a:p>
        </p:txBody>
      </p:sp>
      <p:sp>
        <p:nvSpPr>
          <p:cNvPr id="27" name="object 27"/>
          <p:cNvSpPr txBox="1"/>
          <p:nvPr/>
        </p:nvSpPr>
        <p:spPr>
          <a:xfrm>
            <a:off x="395541" y="2518282"/>
            <a:ext cx="1605915" cy="612775"/>
          </a:xfrm>
          <a:prstGeom prst="rect">
            <a:avLst/>
          </a:prstGeom>
          <a:solidFill>
            <a:srgbClr val="92D050"/>
          </a:solidFill>
        </p:spPr>
        <p:txBody>
          <a:bodyPr vert="horz" wrap="square" lIns="0" tIns="86360" rIns="0" bIns="0" rtlCol="0">
            <a:spAutoFit/>
          </a:bodyPr>
          <a:lstStyle/>
          <a:p>
            <a:pPr algn="ctr">
              <a:lnSpc>
                <a:spcPct val="100000"/>
              </a:lnSpc>
              <a:spcBef>
                <a:spcPts val="680"/>
              </a:spcBef>
            </a:pPr>
            <a:r>
              <a:rPr sz="1400" b="1" spc="-40" dirty="0">
                <a:solidFill>
                  <a:srgbClr val="FFFFFF"/>
                </a:solidFill>
                <a:latin typeface="Arial"/>
                <a:cs typeface="Arial"/>
              </a:rPr>
              <a:t>Daily </a:t>
            </a:r>
            <a:r>
              <a:rPr sz="1400" b="1" spc="-65" dirty="0">
                <a:solidFill>
                  <a:srgbClr val="FFFFFF"/>
                </a:solidFill>
                <a:latin typeface="Arial"/>
                <a:cs typeface="Arial"/>
              </a:rPr>
              <a:t>Product</a:t>
            </a:r>
            <a:r>
              <a:rPr sz="1400" b="1" spc="-145" dirty="0">
                <a:solidFill>
                  <a:srgbClr val="FFFFFF"/>
                </a:solidFill>
                <a:latin typeface="Arial"/>
                <a:cs typeface="Arial"/>
              </a:rPr>
              <a:t> </a:t>
            </a:r>
            <a:r>
              <a:rPr sz="1400" b="1" spc="-15" dirty="0">
                <a:solidFill>
                  <a:srgbClr val="FFFFFF"/>
                </a:solidFill>
                <a:latin typeface="Arial"/>
                <a:cs typeface="Arial"/>
              </a:rPr>
              <a:t>Tree</a:t>
            </a:r>
            <a:endParaRPr sz="1400">
              <a:latin typeface="Arial"/>
              <a:cs typeface="Arial"/>
            </a:endParaRPr>
          </a:p>
          <a:p>
            <a:pPr algn="ctr">
              <a:lnSpc>
                <a:spcPct val="100000"/>
              </a:lnSpc>
            </a:pPr>
            <a:r>
              <a:rPr sz="1400" b="1" spc="5" dirty="0">
                <a:solidFill>
                  <a:srgbClr val="FFFFFF"/>
                </a:solidFill>
                <a:latin typeface="Microsoft JhengHei"/>
                <a:cs typeface="Microsoft JhengHei"/>
              </a:rPr>
              <a:t>嘚乐产品树</a:t>
            </a:r>
            <a:endParaRPr sz="1400">
              <a:latin typeface="Microsoft JhengHei"/>
              <a:cs typeface="Microsoft JhengHei"/>
            </a:endParaRPr>
          </a:p>
        </p:txBody>
      </p:sp>
      <p:sp>
        <p:nvSpPr>
          <p:cNvPr id="28" name="object 28"/>
          <p:cNvSpPr/>
          <p:nvPr/>
        </p:nvSpPr>
        <p:spPr>
          <a:xfrm>
            <a:off x="2001011" y="1583182"/>
            <a:ext cx="826769" cy="1241425"/>
          </a:xfrm>
          <a:custGeom>
            <a:avLst/>
            <a:gdLst/>
            <a:ahLst/>
            <a:cxnLst/>
            <a:rect l="l" t="t" r="r" b="b"/>
            <a:pathLst>
              <a:path w="826769" h="1241425">
                <a:moveTo>
                  <a:pt x="826262" y="0"/>
                </a:moveTo>
                <a:lnTo>
                  <a:pt x="826262" y="1241424"/>
                </a:lnTo>
                <a:lnTo>
                  <a:pt x="0" y="1241424"/>
                </a:lnTo>
              </a:path>
            </a:pathLst>
          </a:custGeom>
          <a:ln w="28574">
            <a:solidFill>
              <a:srgbClr val="FFFF00"/>
            </a:solidFill>
            <a:prstDash val="lgDash"/>
          </a:ln>
        </p:spPr>
        <p:txBody>
          <a:bodyPr wrap="square" lIns="0" tIns="0" rIns="0" bIns="0" rtlCol="0"/>
          <a:lstStyle/>
          <a:p>
            <a:endParaRPr/>
          </a:p>
        </p:txBody>
      </p:sp>
      <p:sp>
        <p:nvSpPr>
          <p:cNvPr id="29" name="object 29"/>
          <p:cNvSpPr/>
          <p:nvPr/>
        </p:nvSpPr>
        <p:spPr>
          <a:xfrm>
            <a:off x="2001011" y="2824607"/>
            <a:ext cx="826769" cy="1189355"/>
          </a:xfrm>
          <a:custGeom>
            <a:avLst/>
            <a:gdLst/>
            <a:ahLst/>
            <a:cxnLst/>
            <a:rect l="l" t="t" r="r" b="b"/>
            <a:pathLst>
              <a:path w="826769" h="1189354">
                <a:moveTo>
                  <a:pt x="0" y="0"/>
                </a:moveTo>
                <a:lnTo>
                  <a:pt x="826262" y="0"/>
                </a:lnTo>
                <a:lnTo>
                  <a:pt x="826262" y="1188986"/>
                </a:lnTo>
              </a:path>
            </a:pathLst>
          </a:custGeom>
          <a:ln w="28575">
            <a:solidFill>
              <a:srgbClr val="FFFF00"/>
            </a:solidFill>
            <a:prstDash val="lgDash"/>
          </a:ln>
        </p:spPr>
        <p:txBody>
          <a:bodyPr wrap="square" lIns="0" tIns="0" rIns="0" bIns="0" rtlCol="0"/>
          <a:lstStyle/>
          <a:p>
            <a:endParaRPr/>
          </a:p>
        </p:txBody>
      </p:sp>
      <p:sp>
        <p:nvSpPr>
          <p:cNvPr id="30" name="object 30"/>
          <p:cNvSpPr/>
          <p:nvPr/>
        </p:nvSpPr>
        <p:spPr>
          <a:xfrm>
            <a:off x="5565140" y="2042160"/>
            <a:ext cx="3263900" cy="718819"/>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5491479" y="2115820"/>
            <a:ext cx="1257300" cy="609600"/>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5590413" y="2067686"/>
            <a:ext cx="3158490" cy="612775"/>
          </a:xfrm>
          <a:custGeom>
            <a:avLst/>
            <a:gdLst/>
            <a:ahLst/>
            <a:cxnLst/>
            <a:rect l="l" t="t" r="r" b="b"/>
            <a:pathLst>
              <a:path w="3158490" h="612775">
                <a:moveTo>
                  <a:pt x="0" y="612775"/>
                </a:moveTo>
                <a:lnTo>
                  <a:pt x="3158109" y="612775"/>
                </a:lnTo>
                <a:lnTo>
                  <a:pt x="3158109" y="0"/>
                </a:lnTo>
                <a:lnTo>
                  <a:pt x="0" y="0"/>
                </a:lnTo>
                <a:lnTo>
                  <a:pt x="0" y="612775"/>
                </a:lnTo>
                <a:close/>
              </a:path>
            </a:pathLst>
          </a:custGeom>
          <a:solidFill>
            <a:srgbClr val="00AFEF"/>
          </a:solidFill>
        </p:spPr>
        <p:txBody>
          <a:bodyPr wrap="square" lIns="0" tIns="0" rIns="0" bIns="0" rtlCol="0"/>
          <a:lstStyle/>
          <a:p>
            <a:endParaRPr/>
          </a:p>
        </p:txBody>
      </p:sp>
      <p:sp>
        <p:nvSpPr>
          <p:cNvPr id="33" name="object 33"/>
          <p:cNvSpPr/>
          <p:nvPr/>
        </p:nvSpPr>
        <p:spPr>
          <a:xfrm>
            <a:off x="5565140" y="2760979"/>
            <a:ext cx="3263900" cy="718819"/>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5491479" y="2837179"/>
            <a:ext cx="1104900" cy="609600"/>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5590413" y="2787776"/>
            <a:ext cx="3158490" cy="612775"/>
          </a:xfrm>
          <a:custGeom>
            <a:avLst/>
            <a:gdLst/>
            <a:ahLst/>
            <a:cxnLst/>
            <a:rect l="l" t="t" r="r" b="b"/>
            <a:pathLst>
              <a:path w="3158490" h="612775">
                <a:moveTo>
                  <a:pt x="0" y="612775"/>
                </a:moveTo>
                <a:lnTo>
                  <a:pt x="3158109" y="612775"/>
                </a:lnTo>
                <a:lnTo>
                  <a:pt x="3158109" y="0"/>
                </a:lnTo>
                <a:lnTo>
                  <a:pt x="0" y="0"/>
                </a:lnTo>
                <a:lnTo>
                  <a:pt x="0" y="612775"/>
                </a:lnTo>
                <a:close/>
              </a:path>
            </a:pathLst>
          </a:custGeom>
          <a:solidFill>
            <a:srgbClr val="00AFEF"/>
          </a:solidFill>
        </p:spPr>
        <p:txBody>
          <a:bodyPr wrap="square" lIns="0" tIns="0" rIns="0" bIns="0" rtlCol="0"/>
          <a:lstStyle/>
          <a:p>
            <a:endParaRPr/>
          </a:p>
        </p:txBody>
      </p:sp>
      <p:sp>
        <p:nvSpPr>
          <p:cNvPr id="36" name="object 36"/>
          <p:cNvSpPr txBox="1"/>
          <p:nvPr/>
        </p:nvSpPr>
        <p:spPr>
          <a:xfrm>
            <a:off x="5597271" y="743965"/>
            <a:ext cx="2169795" cy="4029710"/>
          </a:xfrm>
          <a:prstGeom prst="rect">
            <a:avLst/>
          </a:prstGeom>
        </p:spPr>
        <p:txBody>
          <a:bodyPr vert="horz" wrap="square" lIns="0" tIns="0" rIns="0" bIns="0" rtlCol="0">
            <a:spAutoFit/>
          </a:bodyPr>
          <a:lstStyle/>
          <a:p>
            <a:pPr marL="12700" marR="1183640">
              <a:lnSpc>
                <a:spcPct val="100000"/>
              </a:lnSpc>
            </a:pPr>
            <a:r>
              <a:rPr sz="1200" b="1" spc="15" dirty="0">
                <a:solidFill>
                  <a:srgbClr val="FFFFFF"/>
                </a:solidFill>
                <a:latin typeface="Microsoft JhengHei"/>
                <a:cs typeface="Microsoft JhengHei"/>
              </a:rPr>
              <a:t>爆品：  </a:t>
            </a:r>
            <a:r>
              <a:rPr sz="1200" b="1" spc="20" dirty="0">
                <a:solidFill>
                  <a:srgbClr val="FFFFFF"/>
                </a:solidFill>
                <a:latin typeface="Microsoft JhengHei"/>
                <a:cs typeface="Microsoft JhengHei"/>
              </a:rPr>
              <a:t>酸奶巴</a:t>
            </a:r>
            <a:r>
              <a:rPr sz="1200" b="1" dirty="0">
                <a:solidFill>
                  <a:srgbClr val="FFFFFF"/>
                </a:solidFill>
                <a:latin typeface="Microsoft JhengHei"/>
                <a:cs typeface="Microsoft JhengHei"/>
              </a:rPr>
              <a:t>菲</a:t>
            </a:r>
            <a:r>
              <a:rPr sz="1200" b="1" spc="5" dirty="0">
                <a:solidFill>
                  <a:srgbClr val="FFFFFF"/>
                </a:solidFill>
                <a:latin typeface="Arial"/>
                <a:cs typeface="Arial"/>
              </a:rPr>
              <a:t>/</a:t>
            </a:r>
            <a:r>
              <a:rPr sz="1200" b="1" dirty="0">
                <a:solidFill>
                  <a:srgbClr val="FFFFFF"/>
                </a:solidFill>
                <a:latin typeface="Microsoft JhengHei"/>
                <a:cs typeface="Microsoft JhengHei"/>
              </a:rPr>
              <a:t>饮品</a:t>
            </a:r>
            <a:endParaRPr sz="1200">
              <a:latin typeface="Microsoft JhengHei"/>
              <a:cs typeface="Microsoft JhengHei"/>
            </a:endParaRPr>
          </a:p>
          <a:p>
            <a:pPr>
              <a:lnSpc>
                <a:spcPct val="100000"/>
              </a:lnSpc>
            </a:pPr>
            <a:endParaRPr sz="1200">
              <a:latin typeface="Times New Roman"/>
              <a:cs typeface="Times New Roman"/>
            </a:endParaRPr>
          </a:p>
          <a:p>
            <a:pPr>
              <a:lnSpc>
                <a:spcPct val="100000"/>
              </a:lnSpc>
              <a:spcBef>
                <a:spcPts val="32"/>
              </a:spcBef>
            </a:pPr>
            <a:endParaRPr sz="1200">
              <a:latin typeface="Times New Roman"/>
              <a:cs typeface="Times New Roman"/>
            </a:endParaRPr>
          </a:p>
          <a:p>
            <a:pPr marL="12700" marR="73660">
              <a:lnSpc>
                <a:spcPct val="100000"/>
              </a:lnSpc>
            </a:pPr>
            <a:r>
              <a:rPr sz="1200" b="1" spc="20" dirty="0">
                <a:solidFill>
                  <a:srgbClr val="FFFFFF"/>
                </a:solidFill>
                <a:latin typeface="Microsoft JhengHei"/>
                <a:cs typeface="Microsoft JhengHei"/>
              </a:rPr>
              <a:t>精品：  </a:t>
            </a:r>
            <a:r>
              <a:rPr sz="1200" b="1" spc="15" dirty="0">
                <a:solidFill>
                  <a:srgbClr val="FFFFFF"/>
                </a:solidFill>
                <a:latin typeface="Microsoft JhengHei"/>
                <a:cs typeface="Microsoft JhengHei"/>
              </a:rPr>
              <a:t>凝固型</a:t>
            </a:r>
            <a:r>
              <a:rPr sz="1200" b="1" dirty="0">
                <a:solidFill>
                  <a:srgbClr val="FFFFFF"/>
                </a:solidFill>
                <a:latin typeface="Microsoft JhengHei"/>
                <a:cs typeface="Microsoft JhengHei"/>
              </a:rPr>
              <a:t>酸奶</a:t>
            </a:r>
            <a:r>
              <a:rPr sz="1200" b="1" spc="5" dirty="0">
                <a:solidFill>
                  <a:srgbClr val="FFFFFF"/>
                </a:solidFill>
                <a:latin typeface="Arial"/>
                <a:cs typeface="Arial"/>
              </a:rPr>
              <a:t>/</a:t>
            </a:r>
            <a:r>
              <a:rPr sz="1200" b="1" dirty="0">
                <a:solidFill>
                  <a:srgbClr val="FFFFFF"/>
                </a:solidFill>
                <a:latin typeface="Microsoft JhengHei"/>
                <a:cs typeface="Microsoft JhengHei"/>
              </a:rPr>
              <a:t>单一纯牛奶</a:t>
            </a:r>
            <a:r>
              <a:rPr sz="1200" b="1" spc="5" dirty="0">
                <a:solidFill>
                  <a:srgbClr val="FFFFFF"/>
                </a:solidFill>
                <a:latin typeface="Arial"/>
                <a:cs typeface="Arial"/>
              </a:rPr>
              <a:t>/</a:t>
            </a:r>
            <a:r>
              <a:rPr sz="1200" b="1" dirty="0">
                <a:solidFill>
                  <a:srgbClr val="FFFFFF"/>
                </a:solidFill>
                <a:latin typeface="Microsoft JhengHei"/>
                <a:cs typeface="Microsoft JhengHei"/>
              </a:rPr>
              <a:t>牛初乳</a:t>
            </a:r>
            <a:endParaRPr sz="1200">
              <a:latin typeface="Microsoft JhengHei"/>
              <a:cs typeface="Microsoft JhengHei"/>
            </a:endParaRPr>
          </a:p>
          <a:p>
            <a:pPr>
              <a:lnSpc>
                <a:spcPct val="100000"/>
              </a:lnSpc>
            </a:pPr>
            <a:endParaRPr sz="1200">
              <a:latin typeface="Times New Roman"/>
              <a:cs typeface="Times New Roman"/>
            </a:endParaRPr>
          </a:p>
          <a:p>
            <a:pPr>
              <a:lnSpc>
                <a:spcPct val="100000"/>
              </a:lnSpc>
              <a:spcBef>
                <a:spcPts val="32"/>
              </a:spcBef>
            </a:pPr>
            <a:endParaRPr sz="1200">
              <a:latin typeface="Times New Roman"/>
              <a:cs typeface="Times New Roman"/>
            </a:endParaRPr>
          </a:p>
          <a:p>
            <a:pPr marL="12700">
              <a:lnSpc>
                <a:spcPct val="100000"/>
              </a:lnSpc>
            </a:pPr>
            <a:r>
              <a:rPr sz="1200" b="1" spc="15" dirty="0">
                <a:solidFill>
                  <a:srgbClr val="FFFFFF"/>
                </a:solidFill>
                <a:latin typeface="Microsoft JhengHei"/>
                <a:cs typeface="Microsoft JhengHei"/>
              </a:rPr>
              <a:t>爆品：</a:t>
            </a:r>
            <a:endParaRPr sz="1200">
              <a:latin typeface="Microsoft JhengHei"/>
              <a:cs typeface="Microsoft JhengHei"/>
            </a:endParaRPr>
          </a:p>
          <a:p>
            <a:pPr marL="12700">
              <a:lnSpc>
                <a:spcPct val="100000"/>
              </a:lnSpc>
            </a:pPr>
            <a:r>
              <a:rPr sz="1200" b="1" spc="5" dirty="0">
                <a:solidFill>
                  <a:srgbClr val="FFFFFF"/>
                </a:solidFill>
                <a:latin typeface="Microsoft JhengHei"/>
                <a:cs typeface="Microsoft JhengHei"/>
              </a:rPr>
              <a:t>日式酸奶软欧</a:t>
            </a:r>
            <a:endParaRPr sz="1200">
              <a:latin typeface="Microsoft JhengHei"/>
              <a:cs typeface="Microsoft JhengHei"/>
            </a:endParaRPr>
          </a:p>
          <a:p>
            <a:pPr>
              <a:lnSpc>
                <a:spcPct val="100000"/>
              </a:lnSpc>
            </a:pPr>
            <a:endParaRPr sz="1200">
              <a:latin typeface="Times New Roman"/>
              <a:cs typeface="Times New Roman"/>
            </a:endParaRPr>
          </a:p>
          <a:p>
            <a:pPr>
              <a:lnSpc>
                <a:spcPct val="100000"/>
              </a:lnSpc>
              <a:spcBef>
                <a:spcPts val="30"/>
              </a:spcBef>
            </a:pPr>
            <a:endParaRPr sz="1200">
              <a:latin typeface="Times New Roman"/>
              <a:cs typeface="Times New Roman"/>
            </a:endParaRPr>
          </a:p>
          <a:p>
            <a:pPr marL="12700" marR="1379855">
              <a:lnSpc>
                <a:spcPct val="100000"/>
              </a:lnSpc>
            </a:pPr>
            <a:r>
              <a:rPr sz="1200" b="1" spc="20" dirty="0">
                <a:solidFill>
                  <a:srgbClr val="FFFFFF"/>
                </a:solidFill>
                <a:latin typeface="Microsoft JhengHei"/>
                <a:cs typeface="Microsoft JhengHei"/>
              </a:rPr>
              <a:t>精品：  </a:t>
            </a:r>
            <a:r>
              <a:rPr sz="1200" b="1" spc="15" dirty="0">
                <a:solidFill>
                  <a:srgbClr val="FFFFFF"/>
                </a:solidFill>
                <a:latin typeface="Microsoft JhengHei"/>
                <a:cs typeface="Microsoft JhengHei"/>
              </a:rPr>
              <a:t>日系软</a:t>
            </a:r>
            <a:r>
              <a:rPr sz="1200" b="1" dirty="0">
                <a:solidFill>
                  <a:srgbClr val="FFFFFF"/>
                </a:solidFill>
                <a:latin typeface="Microsoft JhengHei"/>
                <a:cs typeface="Microsoft JhengHei"/>
              </a:rPr>
              <a:t>欧等</a:t>
            </a:r>
            <a:endParaRPr sz="1200">
              <a:latin typeface="Microsoft JhengHei"/>
              <a:cs typeface="Microsoft JhengHei"/>
            </a:endParaRPr>
          </a:p>
          <a:p>
            <a:pPr>
              <a:lnSpc>
                <a:spcPct val="100000"/>
              </a:lnSpc>
            </a:pPr>
            <a:endParaRPr sz="1200">
              <a:latin typeface="Times New Roman"/>
              <a:cs typeface="Times New Roman"/>
            </a:endParaRPr>
          </a:p>
          <a:p>
            <a:pPr>
              <a:lnSpc>
                <a:spcPct val="100000"/>
              </a:lnSpc>
              <a:spcBef>
                <a:spcPts val="33"/>
              </a:spcBef>
            </a:pPr>
            <a:endParaRPr sz="1200">
              <a:latin typeface="Times New Roman"/>
              <a:cs typeface="Times New Roman"/>
            </a:endParaRPr>
          </a:p>
          <a:p>
            <a:pPr marL="12700">
              <a:lnSpc>
                <a:spcPct val="100000"/>
              </a:lnSpc>
            </a:pPr>
            <a:r>
              <a:rPr sz="1200" b="1" spc="15" dirty="0">
                <a:solidFill>
                  <a:srgbClr val="FFFFFF"/>
                </a:solidFill>
                <a:latin typeface="Microsoft JhengHei"/>
                <a:cs typeface="Microsoft JhengHei"/>
              </a:rPr>
              <a:t>主线：</a:t>
            </a:r>
            <a:endParaRPr sz="1200">
              <a:latin typeface="Microsoft JhengHei"/>
              <a:cs typeface="Microsoft JhengHei"/>
            </a:endParaRPr>
          </a:p>
          <a:p>
            <a:pPr marL="12700">
              <a:lnSpc>
                <a:spcPct val="100000"/>
              </a:lnSpc>
            </a:pPr>
            <a:r>
              <a:rPr sz="1200" b="1" spc="5" dirty="0">
                <a:solidFill>
                  <a:srgbClr val="FFFFFF"/>
                </a:solidFill>
                <a:latin typeface="Microsoft JhengHei"/>
                <a:cs typeface="Microsoft JhengHei"/>
              </a:rPr>
              <a:t>进口奶酪</a:t>
            </a:r>
            <a:r>
              <a:rPr sz="1200" b="1" spc="5" dirty="0">
                <a:solidFill>
                  <a:srgbClr val="FFFFFF"/>
                </a:solidFill>
                <a:latin typeface="Arial"/>
                <a:cs typeface="Arial"/>
              </a:rPr>
              <a:t>/</a:t>
            </a:r>
            <a:r>
              <a:rPr sz="1200" b="1" spc="5" dirty="0">
                <a:solidFill>
                  <a:srgbClr val="FFFFFF"/>
                </a:solidFill>
                <a:latin typeface="Microsoft JhengHei"/>
                <a:cs typeface="Microsoft JhengHei"/>
              </a:rPr>
              <a:t>其他乳制品</a:t>
            </a:r>
            <a:endParaRPr sz="1200">
              <a:latin typeface="Microsoft JhengHei"/>
              <a:cs typeface="Microsoft JhengHei"/>
            </a:endParaRPr>
          </a:p>
          <a:p>
            <a:pPr>
              <a:lnSpc>
                <a:spcPct val="100000"/>
              </a:lnSpc>
            </a:pPr>
            <a:endParaRPr sz="1200">
              <a:latin typeface="Times New Roman"/>
              <a:cs typeface="Times New Roman"/>
            </a:endParaRPr>
          </a:p>
          <a:p>
            <a:pPr marL="12700">
              <a:lnSpc>
                <a:spcPct val="100000"/>
              </a:lnSpc>
              <a:spcBef>
                <a:spcPts val="1070"/>
              </a:spcBef>
            </a:pPr>
            <a:r>
              <a:rPr sz="1000" b="1" spc="15" dirty="0">
                <a:solidFill>
                  <a:srgbClr val="FFFFFF"/>
                </a:solidFill>
                <a:latin typeface="Microsoft JhengHei"/>
                <a:cs typeface="Microsoft JhengHei"/>
              </a:rPr>
              <a:t>支线：</a:t>
            </a:r>
            <a:endParaRPr sz="1000">
              <a:latin typeface="Microsoft JhengHei"/>
              <a:cs typeface="Microsoft JhengHei"/>
            </a:endParaRPr>
          </a:p>
          <a:p>
            <a:pPr marL="12700" marR="5080">
              <a:lnSpc>
                <a:spcPct val="100000"/>
              </a:lnSpc>
            </a:pPr>
            <a:r>
              <a:rPr sz="1000" b="1" spc="5" dirty="0">
                <a:solidFill>
                  <a:srgbClr val="FFFFFF"/>
                </a:solidFill>
                <a:latin typeface="Microsoft JhengHei"/>
                <a:cs typeface="Microsoft JhengHei"/>
              </a:rPr>
              <a:t>主打健康品类产品  </a:t>
            </a:r>
            <a:r>
              <a:rPr sz="1000" b="1" spc="20" dirty="0">
                <a:solidFill>
                  <a:srgbClr val="FFFFFF"/>
                </a:solidFill>
                <a:latin typeface="Microsoft JhengHei"/>
                <a:cs typeface="Microsoft JhengHei"/>
              </a:rPr>
              <a:t>健身</a:t>
            </a:r>
            <a:r>
              <a:rPr sz="1000" b="1" spc="20" dirty="0">
                <a:solidFill>
                  <a:srgbClr val="FFFFFF"/>
                </a:solidFill>
                <a:latin typeface="Arial"/>
                <a:cs typeface="Arial"/>
              </a:rPr>
              <a:t>/</a:t>
            </a:r>
            <a:r>
              <a:rPr sz="1000" b="1" dirty="0">
                <a:solidFill>
                  <a:srgbClr val="FFFFFF"/>
                </a:solidFill>
                <a:latin typeface="Microsoft JhengHei"/>
                <a:cs typeface="Microsoft JhengHei"/>
              </a:rPr>
              <a:t>医疗</a:t>
            </a:r>
            <a:r>
              <a:rPr sz="1000" b="1" dirty="0">
                <a:solidFill>
                  <a:srgbClr val="FFFFFF"/>
                </a:solidFill>
                <a:latin typeface="Arial"/>
                <a:cs typeface="Arial"/>
              </a:rPr>
              <a:t>/</a:t>
            </a:r>
            <a:r>
              <a:rPr sz="1000" b="1" dirty="0">
                <a:solidFill>
                  <a:srgbClr val="FFFFFF"/>
                </a:solidFill>
                <a:latin typeface="Microsoft JhengHei"/>
                <a:cs typeface="Microsoft JhengHei"/>
              </a:rPr>
              <a:t>保险金融</a:t>
            </a:r>
            <a:r>
              <a:rPr sz="1000" b="1" spc="-20" dirty="0">
                <a:solidFill>
                  <a:srgbClr val="FFFFFF"/>
                </a:solidFill>
                <a:latin typeface="Arial"/>
                <a:cs typeface="Arial"/>
              </a:rPr>
              <a:t>/</a:t>
            </a:r>
            <a:r>
              <a:rPr sz="1000" b="1" dirty="0">
                <a:solidFill>
                  <a:srgbClr val="FFFFFF"/>
                </a:solidFill>
                <a:latin typeface="Microsoft JhengHei"/>
                <a:cs typeface="Microsoft JhengHei"/>
              </a:rPr>
              <a:t>养老地产等相融合</a:t>
            </a:r>
            <a:endParaRPr sz="1000">
              <a:latin typeface="Microsoft JhengHei"/>
              <a:cs typeface="Microsoft JhengHei"/>
            </a:endParaRPr>
          </a:p>
        </p:txBody>
      </p:sp>
      <p:sp>
        <p:nvSpPr>
          <p:cNvPr id="37" name="object 37"/>
          <p:cNvSpPr/>
          <p:nvPr/>
        </p:nvSpPr>
        <p:spPr>
          <a:xfrm>
            <a:off x="2720339" y="3154679"/>
            <a:ext cx="1579880" cy="632460"/>
          </a:xfrm>
          <a:prstGeom prst="rect">
            <a:avLst/>
          </a:prstGeom>
          <a:blipFill>
            <a:blip r:embed="rId17" cstate="print"/>
            <a:stretch>
              <a:fillRect/>
            </a:stretch>
          </a:blipFill>
        </p:spPr>
        <p:txBody>
          <a:bodyPr wrap="square" lIns="0" tIns="0" rIns="0" bIns="0" rtlCol="0"/>
          <a:lstStyle/>
          <a:p>
            <a:endParaRPr/>
          </a:p>
        </p:txBody>
      </p:sp>
      <p:sp>
        <p:nvSpPr>
          <p:cNvPr id="38" name="object 38"/>
          <p:cNvSpPr txBox="1"/>
          <p:nvPr/>
        </p:nvSpPr>
        <p:spPr>
          <a:xfrm>
            <a:off x="2827273" y="2500757"/>
            <a:ext cx="1462405" cy="612775"/>
          </a:xfrm>
          <a:prstGeom prst="rect">
            <a:avLst/>
          </a:prstGeom>
          <a:solidFill>
            <a:srgbClr val="00AFEF"/>
          </a:solidFill>
        </p:spPr>
        <p:txBody>
          <a:bodyPr vert="horz" wrap="square" lIns="0" tIns="3381" rIns="0" bIns="0" rtlCol="0">
            <a:spAutoFit/>
          </a:bodyPr>
          <a:lstStyle/>
          <a:p>
            <a:pPr>
              <a:lnSpc>
                <a:spcPct val="100000"/>
              </a:lnSpc>
              <a:spcBef>
                <a:spcPts val="26"/>
              </a:spcBef>
            </a:pPr>
            <a:endParaRPr sz="1250">
              <a:latin typeface="Times New Roman"/>
              <a:cs typeface="Times New Roman"/>
            </a:endParaRPr>
          </a:p>
          <a:p>
            <a:pPr marL="18415">
              <a:lnSpc>
                <a:spcPct val="100000"/>
              </a:lnSpc>
            </a:pPr>
            <a:r>
              <a:rPr sz="1500" b="1" spc="5" dirty="0">
                <a:solidFill>
                  <a:srgbClr val="FFFFFF"/>
                </a:solidFill>
                <a:latin typeface="Microsoft JhengHei"/>
                <a:cs typeface="Microsoft JhengHei"/>
              </a:rPr>
              <a:t>枝叶：烘培</a:t>
            </a:r>
            <a:endParaRPr sz="1500">
              <a:latin typeface="Microsoft JhengHei"/>
              <a:cs typeface="Microsoft JhengHei"/>
            </a:endParaRPr>
          </a:p>
        </p:txBody>
      </p:sp>
      <p:sp>
        <p:nvSpPr>
          <p:cNvPr id="39" name="object 39"/>
          <p:cNvSpPr/>
          <p:nvPr/>
        </p:nvSpPr>
        <p:spPr>
          <a:xfrm>
            <a:off x="4289425" y="2374138"/>
            <a:ext cx="1301115" cy="433070"/>
          </a:xfrm>
          <a:custGeom>
            <a:avLst/>
            <a:gdLst/>
            <a:ahLst/>
            <a:cxnLst/>
            <a:rect l="l" t="t" r="r" b="b"/>
            <a:pathLst>
              <a:path w="1301114" h="433069">
                <a:moveTo>
                  <a:pt x="0" y="432943"/>
                </a:moveTo>
                <a:lnTo>
                  <a:pt x="650494" y="432943"/>
                </a:lnTo>
                <a:lnTo>
                  <a:pt x="650494" y="0"/>
                </a:lnTo>
                <a:lnTo>
                  <a:pt x="1300988" y="0"/>
                </a:lnTo>
              </a:path>
            </a:pathLst>
          </a:custGeom>
          <a:ln w="28575">
            <a:solidFill>
              <a:srgbClr val="FFFF00"/>
            </a:solidFill>
            <a:prstDash val="lgDash"/>
          </a:ln>
        </p:spPr>
        <p:txBody>
          <a:bodyPr wrap="square" lIns="0" tIns="0" rIns="0" bIns="0" rtlCol="0"/>
          <a:lstStyle/>
          <a:p>
            <a:endParaRPr/>
          </a:p>
        </p:txBody>
      </p:sp>
      <p:sp>
        <p:nvSpPr>
          <p:cNvPr id="40" name="object 40"/>
          <p:cNvSpPr/>
          <p:nvPr/>
        </p:nvSpPr>
        <p:spPr>
          <a:xfrm>
            <a:off x="4289425" y="2807080"/>
            <a:ext cx="1301115" cy="287020"/>
          </a:xfrm>
          <a:custGeom>
            <a:avLst/>
            <a:gdLst/>
            <a:ahLst/>
            <a:cxnLst/>
            <a:rect l="l" t="t" r="r" b="b"/>
            <a:pathLst>
              <a:path w="1301114" h="287019">
                <a:moveTo>
                  <a:pt x="0" y="0"/>
                </a:moveTo>
                <a:lnTo>
                  <a:pt x="650494" y="0"/>
                </a:lnTo>
                <a:lnTo>
                  <a:pt x="650494" y="287019"/>
                </a:lnTo>
                <a:lnTo>
                  <a:pt x="1300988" y="287019"/>
                </a:lnTo>
              </a:path>
            </a:pathLst>
          </a:custGeom>
          <a:ln w="28575">
            <a:solidFill>
              <a:srgbClr val="FFFF00"/>
            </a:solidFill>
            <a:prstDash val="lgDash"/>
          </a:ln>
        </p:spPr>
        <p:txBody>
          <a:bodyPr wrap="square" lIns="0" tIns="0" rIns="0" bIns="0" rtlCol="0"/>
          <a:lstStyle/>
          <a:p>
            <a:endParaRPr/>
          </a:p>
        </p:txBody>
      </p:sp>
      <p:sp>
        <p:nvSpPr>
          <p:cNvPr id="41" name="object 41"/>
          <p:cNvSpPr/>
          <p:nvPr/>
        </p:nvSpPr>
        <p:spPr>
          <a:xfrm>
            <a:off x="2001011" y="2807080"/>
            <a:ext cx="826769" cy="17780"/>
          </a:xfrm>
          <a:custGeom>
            <a:avLst/>
            <a:gdLst/>
            <a:ahLst/>
            <a:cxnLst/>
            <a:rect l="l" t="t" r="r" b="b"/>
            <a:pathLst>
              <a:path w="826769" h="17780">
                <a:moveTo>
                  <a:pt x="0" y="17525"/>
                </a:moveTo>
                <a:lnTo>
                  <a:pt x="826262" y="0"/>
                </a:lnTo>
              </a:path>
            </a:pathLst>
          </a:custGeom>
          <a:ln w="28574">
            <a:solidFill>
              <a:srgbClr val="FFFF00"/>
            </a:solidFill>
            <a:prstDash val="lgDash"/>
          </a:ln>
        </p:spPr>
        <p:txBody>
          <a:bodyPr wrap="square" lIns="0" tIns="0" rIns="0" bIns="0" rtlCol="0"/>
          <a:lstStyle/>
          <a:p>
            <a:endParaRPr/>
          </a:p>
        </p:txBody>
      </p:sp>
      <p:sp>
        <p:nvSpPr>
          <p:cNvPr id="42" name="object 42"/>
          <p:cNvSpPr/>
          <p:nvPr/>
        </p:nvSpPr>
        <p:spPr>
          <a:xfrm>
            <a:off x="3491991" y="1583182"/>
            <a:ext cx="132715" cy="917575"/>
          </a:xfrm>
          <a:custGeom>
            <a:avLst/>
            <a:gdLst/>
            <a:ahLst/>
            <a:cxnLst/>
            <a:rect l="l" t="t" r="r" b="b"/>
            <a:pathLst>
              <a:path w="132714" h="917575">
                <a:moveTo>
                  <a:pt x="80645" y="0"/>
                </a:moveTo>
                <a:lnTo>
                  <a:pt x="52070" y="0"/>
                </a:lnTo>
                <a:lnTo>
                  <a:pt x="52070" y="85725"/>
                </a:lnTo>
                <a:lnTo>
                  <a:pt x="80645" y="85725"/>
                </a:lnTo>
                <a:lnTo>
                  <a:pt x="80645" y="0"/>
                </a:lnTo>
                <a:close/>
              </a:path>
              <a:path w="132714" h="917575">
                <a:moveTo>
                  <a:pt x="80645" y="114300"/>
                </a:moveTo>
                <a:lnTo>
                  <a:pt x="52070" y="114300"/>
                </a:lnTo>
                <a:lnTo>
                  <a:pt x="52070" y="200025"/>
                </a:lnTo>
                <a:lnTo>
                  <a:pt x="80645" y="200025"/>
                </a:lnTo>
                <a:lnTo>
                  <a:pt x="80645" y="114300"/>
                </a:lnTo>
                <a:close/>
              </a:path>
              <a:path w="132714" h="917575">
                <a:moveTo>
                  <a:pt x="80645" y="228600"/>
                </a:moveTo>
                <a:lnTo>
                  <a:pt x="52070" y="228600"/>
                </a:lnTo>
                <a:lnTo>
                  <a:pt x="52070" y="314324"/>
                </a:lnTo>
                <a:lnTo>
                  <a:pt x="80645" y="314324"/>
                </a:lnTo>
                <a:lnTo>
                  <a:pt x="80645" y="228600"/>
                </a:lnTo>
                <a:close/>
              </a:path>
              <a:path w="132714" h="917575">
                <a:moveTo>
                  <a:pt x="80645" y="342899"/>
                </a:moveTo>
                <a:lnTo>
                  <a:pt x="52070" y="342899"/>
                </a:lnTo>
                <a:lnTo>
                  <a:pt x="52070" y="428624"/>
                </a:lnTo>
                <a:lnTo>
                  <a:pt x="80645" y="428624"/>
                </a:lnTo>
                <a:lnTo>
                  <a:pt x="80645" y="342899"/>
                </a:lnTo>
                <a:close/>
              </a:path>
              <a:path w="132714" h="917575">
                <a:moveTo>
                  <a:pt x="80645" y="457199"/>
                </a:moveTo>
                <a:lnTo>
                  <a:pt x="52070" y="457199"/>
                </a:lnTo>
                <a:lnTo>
                  <a:pt x="52070" y="542924"/>
                </a:lnTo>
                <a:lnTo>
                  <a:pt x="80645" y="542924"/>
                </a:lnTo>
                <a:lnTo>
                  <a:pt x="80645" y="457199"/>
                </a:lnTo>
                <a:close/>
              </a:path>
              <a:path w="132714" h="917575">
                <a:moveTo>
                  <a:pt x="80645" y="571499"/>
                </a:moveTo>
                <a:lnTo>
                  <a:pt x="52070" y="571499"/>
                </a:lnTo>
                <a:lnTo>
                  <a:pt x="52070" y="657224"/>
                </a:lnTo>
                <a:lnTo>
                  <a:pt x="80645" y="657224"/>
                </a:lnTo>
                <a:lnTo>
                  <a:pt x="80645" y="571499"/>
                </a:lnTo>
                <a:close/>
              </a:path>
              <a:path w="132714" h="917575">
                <a:moveTo>
                  <a:pt x="80645" y="685799"/>
                </a:moveTo>
                <a:lnTo>
                  <a:pt x="52070" y="685799"/>
                </a:lnTo>
                <a:lnTo>
                  <a:pt x="52070" y="771524"/>
                </a:lnTo>
                <a:lnTo>
                  <a:pt x="80645" y="771524"/>
                </a:lnTo>
                <a:lnTo>
                  <a:pt x="80645" y="685799"/>
                </a:lnTo>
                <a:close/>
              </a:path>
              <a:path w="132714" h="917575">
                <a:moveTo>
                  <a:pt x="16002" y="787145"/>
                </a:moveTo>
                <a:lnTo>
                  <a:pt x="9144" y="791209"/>
                </a:lnTo>
                <a:lnTo>
                  <a:pt x="2286" y="795146"/>
                </a:lnTo>
                <a:lnTo>
                  <a:pt x="0" y="803909"/>
                </a:lnTo>
                <a:lnTo>
                  <a:pt x="4063" y="810767"/>
                </a:lnTo>
                <a:lnTo>
                  <a:pt x="66421" y="917574"/>
                </a:lnTo>
                <a:lnTo>
                  <a:pt x="84919" y="885824"/>
                </a:lnTo>
                <a:lnTo>
                  <a:pt x="52070" y="885824"/>
                </a:lnTo>
                <a:lnTo>
                  <a:pt x="52070" y="836330"/>
                </a:lnTo>
                <a:lnTo>
                  <a:pt x="24765" y="789558"/>
                </a:lnTo>
                <a:lnTo>
                  <a:pt x="16002" y="787145"/>
                </a:lnTo>
                <a:close/>
              </a:path>
              <a:path w="132714" h="917575">
                <a:moveTo>
                  <a:pt x="52070" y="836330"/>
                </a:moveTo>
                <a:lnTo>
                  <a:pt x="52070" y="885824"/>
                </a:lnTo>
                <a:lnTo>
                  <a:pt x="80645" y="885824"/>
                </a:lnTo>
                <a:lnTo>
                  <a:pt x="80645" y="882014"/>
                </a:lnTo>
                <a:lnTo>
                  <a:pt x="53975" y="882014"/>
                </a:lnTo>
                <a:lnTo>
                  <a:pt x="66357" y="860804"/>
                </a:lnTo>
                <a:lnTo>
                  <a:pt x="52070" y="836330"/>
                </a:lnTo>
                <a:close/>
              </a:path>
              <a:path w="132714" h="917575">
                <a:moveTo>
                  <a:pt x="116712" y="787145"/>
                </a:moveTo>
                <a:lnTo>
                  <a:pt x="107950" y="789558"/>
                </a:lnTo>
                <a:lnTo>
                  <a:pt x="80645" y="836330"/>
                </a:lnTo>
                <a:lnTo>
                  <a:pt x="80645" y="885824"/>
                </a:lnTo>
                <a:lnTo>
                  <a:pt x="84919" y="885824"/>
                </a:lnTo>
                <a:lnTo>
                  <a:pt x="128650" y="810767"/>
                </a:lnTo>
                <a:lnTo>
                  <a:pt x="132715" y="803909"/>
                </a:lnTo>
                <a:lnTo>
                  <a:pt x="130429" y="795146"/>
                </a:lnTo>
                <a:lnTo>
                  <a:pt x="123571" y="791209"/>
                </a:lnTo>
                <a:lnTo>
                  <a:pt x="116712" y="787145"/>
                </a:lnTo>
                <a:close/>
              </a:path>
              <a:path w="132714" h="917575">
                <a:moveTo>
                  <a:pt x="66357" y="860804"/>
                </a:moveTo>
                <a:lnTo>
                  <a:pt x="53975" y="882014"/>
                </a:lnTo>
                <a:lnTo>
                  <a:pt x="78740" y="882014"/>
                </a:lnTo>
                <a:lnTo>
                  <a:pt x="66357" y="860804"/>
                </a:lnTo>
                <a:close/>
              </a:path>
              <a:path w="132714" h="917575">
                <a:moveTo>
                  <a:pt x="80645" y="836330"/>
                </a:moveTo>
                <a:lnTo>
                  <a:pt x="66357" y="860804"/>
                </a:lnTo>
                <a:lnTo>
                  <a:pt x="78740" y="882014"/>
                </a:lnTo>
                <a:lnTo>
                  <a:pt x="80645" y="882014"/>
                </a:lnTo>
                <a:lnTo>
                  <a:pt x="80645" y="836330"/>
                </a:lnTo>
                <a:close/>
              </a:path>
              <a:path w="132714" h="917575">
                <a:moveTo>
                  <a:pt x="80645" y="800099"/>
                </a:moveTo>
                <a:lnTo>
                  <a:pt x="52070" y="800099"/>
                </a:lnTo>
                <a:lnTo>
                  <a:pt x="52070" y="836330"/>
                </a:lnTo>
                <a:lnTo>
                  <a:pt x="66357" y="860804"/>
                </a:lnTo>
                <a:lnTo>
                  <a:pt x="80645" y="836330"/>
                </a:lnTo>
                <a:lnTo>
                  <a:pt x="80645" y="800099"/>
                </a:lnTo>
                <a:close/>
              </a:path>
            </a:pathLst>
          </a:custGeom>
          <a:solidFill>
            <a:srgbClr val="FFFF00"/>
          </a:solidFill>
        </p:spPr>
        <p:txBody>
          <a:bodyPr wrap="square" lIns="0" tIns="0" rIns="0" bIns="0" rtlCol="0"/>
          <a:lstStyle/>
          <a:p>
            <a:endParaRPr/>
          </a:p>
        </p:txBody>
      </p:sp>
      <p:sp>
        <p:nvSpPr>
          <p:cNvPr id="43" name="object 43"/>
          <p:cNvSpPr/>
          <p:nvPr/>
        </p:nvSpPr>
        <p:spPr>
          <a:xfrm>
            <a:off x="3491991" y="3113532"/>
            <a:ext cx="132715" cy="900430"/>
          </a:xfrm>
          <a:custGeom>
            <a:avLst/>
            <a:gdLst/>
            <a:ahLst/>
            <a:cxnLst/>
            <a:rect l="l" t="t" r="r" b="b"/>
            <a:pathLst>
              <a:path w="132714" h="900429">
                <a:moveTo>
                  <a:pt x="80645" y="0"/>
                </a:moveTo>
                <a:lnTo>
                  <a:pt x="52070" y="0"/>
                </a:lnTo>
                <a:lnTo>
                  <a:pt x="52070" y="85725"/>
                </a:lnTo>
                <a:lnTo>
                  <a:pt x="80645" y="85725"/>
                </a:lnTo>
                <a:lnTo>
                  <a:pt x="80645" y="0"/>
                </a:lnTo>
                <a:close/>
              </a:path>
              <a:path w="132714" h="900429">
                <a:moveTo>
                  <a:pt x="80645" y="114300"/>
                </a:moveTo>
                <a:lnTo>
                  <a:pt x="52070" y="114300"/>
                </a:lnTo>
                <a:lnTo>
                  <a:pt x="52070" y="200025"/>
                </a:lnTo>
                <a:lnTo>
                  <a:pt x="80645" y="200025"/>
                </a:lnTo>
                <a:lnTo>
                  <a:pt x="80645" y="114300"/>
                </a:lnTo>
                <a:close/>
              </a:path>
              <a:path w="132714" h="900429">
                <a:moveTo>
                  <a:pt x="80645" y="228600"/>
                </a:moveTo>
                <a:lnTo>
                  <a:pt x="52070" y="228600"/>
                </a:lnTo>
                <a:lnTo>
                  <a:pt x="52070" y="314325"/>
                </a:lnTo>
                <a:lnTo>
                  <a:pt x="80645" y="314325"/>
                </a:lnTo>
                <a:lnTo>
                  <a:pt x="80645" y="228600"/>
                </a:lnTo>
                <a:close/>
              </a:path>
              <a:path w="132714" h="900429">
                <a:moveTo>
                  <a:pt x="80645" y="342900"/>
                </a:moveTo>
                <a:lnTo>
                  <a:pt x="52070" y="342900"/>
                </a:lnTo>
                <a:lnTo>
                  <a:pt x="52070" y="428625"/>
                </a:lnTo>
                <a:lnTo>
                  <a:pt x="80645" y="428625"/>
                </a:lnTo>
                <a:lnTo>
                  <a:pt x="80645" y="342900"/>
                </a:lnTo>
                <a:close/>
              </a:path>
              <a:path w="132714" h="900429">
                <a:moveTo>
                  <a:pt x="80645" y="457200"/>
                </a:moveTo>
                <a:lnTo>
                  <a:pt x="52070" y="457200"/>
                </a:lnTo>
                <a:lnTo>
                  <a:pt x="52070" y="542925"/>
                </a:lnTo>
                <a:lnTo>
                  <a:pt x="80645" y="542925"/>
                </a:lnTo>
                <a:lnTo>
                  <a:pt x="80645" y="457200"/>
                </a:lnTo>
                <a:close/>
              </a:path>
              <a:path w="132714" h="900429">
                <a:moveTo>
                  <a:pt x="80645" y="571500"/>
                </a:moveTo>
                <a:lnTo>
                  <a:pt x="52070" y="571500"/>
                </a:lnTo>
                <a:lnTo>
                  <a:pt x="52070" y="657225"/>
                </a:lnTo>
                <a:lnTo>
                  <a:pt x="80645" y="657225"/>
                </a:lnTo>
                <a:lnTo>
                  <a:pt x="80645" y="571500"/>
                </a:lnTo>
                <a:close/>
              </a:path>
              <a:path w="132714" h="900429">
                <a:moveTo>
                  <a:pt x="16002" y="769734"/>
                </a:moveTo>
                <a:lnTo>
                  <a:pt x="2286" y="777684"/>
                </a:lnTo>
                <a:lnTo>
                  <a:pt x="0" y="786434"/>
                </a:lnTo>
                <a:lnTo>
                  <a:pt x="4063" y="793242"/>
                </a:lnTo>
                <a:lnTo>
                  <a:pt x="66421" y="900125"/>
                </a:lnTo>
                <a:lnTo>
                  <a:pt x="82924" y="871778"/>
                </a:lnTo>
                <a:lnTo>
                  <a:pt x="52070" y="871778"/>
                </a:lnTo>
                <a:lnTo>
                  <a:pt x="52070" y="818886"/>
                </a:lnTo>
                <a:lnTo>
                  <a:pt x="28702" y="778852"/>
                </a:lnTo>
                <a:lnTo>
                  <a:pt x="24765" y="772033"/>
                </a:lnTo>
                <a:lnTo>
                  <a:pt x="16002" y="769734"/>
                </a:lnTo>
                <a:close/>
              </a:path>
              <a:path w="132714" h="900429">
                <a:moveTo>
                  <a:pt x="52070" y="818886"/>
                </a:moveTo>
                <a:lnTo>
                  <a:pt x="52070" y="871778"/>
                </a:lnTo>
                <a:lnTo>
                  <a:pt x="80645" y="871778"/>
                </a:lnTo>
                <a:lnTo>
                  <a:pt x="80645" y="864577"/>
                </a:lnTo>
                <a:lnTo>
                  <a:pt x="53975" y="864577"/>
                </a:lnTo>
                <a:lnTo>
                  <a:pt x="66357" y="843364"/>
                </a:lnTo>
                <a:lnTo>
                  <a:pt x="52070" y="818886"/>
                </a:lnTo>
                <a:close/>
              </a:path>
              <a:path w="132714" h="900429">
                <a:moveTo>
                  <a:pt x="116712" y="769734"/>
                </a:moveTo>
                <a:lnTo>
                  <a:pt x="107950" y="772033"/>
                </a:lnTo>
                <a:lnTo>
                  <a:pt x="104012" y="778852"/>
                </a:lnTo>
                <a:lnTo>
                  <a:pt x="80645" y="818886"/>
                </a:lnTo>
                <a:lnTo>
                  <a:pt x="80645" y="871778"/>
                </a:lnTo>
                <a:lnTo>
                  <a:pt x="82924" y="871778"/>
                </a:lnTo>
                <a:lnTo>
                  <a:pt x="128650" y="793242"/>
                </a:lnTo>
                <a:lnTo>
                  <a:pt x="132715" y="786434"/>
                </a:lnTo>
                <a:lnTo>
                  <a:pt x="130429" y="777684"/>
                </a:lnTo>
                <a:lnTo>
                  <a:pt x="116712" y="769734"/>
                </a:lnTo>
                <a:close/>
              </a:path>
              <a:path w="132714" h="900429">
                <a:moveTo>
                  <a:pt x="66357" y="843364"/>
                </a:moveTo>
                <a:lnTo>
                  <a:pt x="53975" y="864577"/>
                </a:lnTo>
                <a:lnTo>
                  <a:pt x="78740" y="864577"/>
                </a:lnTo>
                <a:lnTo>
                  <a:pt x="66357" y="843364"/>
                </a:lnTo>
                <a:close/>
              </a:path>
              <a:path w="132714" h="900429">
                <a:moveTo>
                  <a:pt x="80645" y="818886"/>
                </a:moveTo>
                <a:lnTo>
                  <a:pt x="66357" y="843364"/>
                </a:lnTo>
                <a:lnTo>
                  <a:pt x="78740" y="864577"/>
                </a:lnTo>
                <a:lnTo>
                  <a:pt x="80645" y="864577"/>
                </a:lnTo>
                <a:lnTo>
                  <a:pt x="80645" y="818886"/>
                </a:lnTo>
                <a:close/>
              </a:path>
              <a:path w="132714" h="900429">
                <a:moveTo>
                  <a:pt x="80645" y="800049"/>
                </a:moveTo>
                <a:lnTo>
                  <a:pt x="52070" y="800049"/>
                </a:lnTo>
                <a:lnTo>
                  <a:pt x="52070" y="818886"/>
                </a:lnTo>
                <a:lnTo>
                  <a:pt x="66357" y="843364"/>
                </a:lnTo>
                <a:lnTo>
                  <a:pt x="80645" y="818886"/>
                </a:lnTo>
                <a:lnTo>
                  <a:pt x="80645" y="800049"/>
                </a:lnTo>
                <a:close/>
              </a:path>
              <a:path w="132714" h="900429">
                <a:moveTo>
                  <a:pt x="80645" y="685800"/>
                </a:moveTo>
                <a:lnTo>
                  <a:pt x="52070" y="685800"/>
                </a:lnTo>
                <a:lnTo>
                  <a:pt x="52070" y="771474"/>
                </a:lnTo>
                <a:lnTo>
                  <a:pt x="80645" y="771474"/>
                </a:lnTo>
                <a:lnTo>
                  <a:pt x="80645" y="685800"/>
                </a:lnTo>
                <a:close/>
              </a:path>
            </a:pathLst>
          </a:custGeom>
          <a:solidFill>
            <a:srgbClr val="FFFF00"/>
          </a:solidFill>
        </p:spPr>
        <p:txBody>
          <a:bodyPr wrap="square" lIns="0" tIns="0" rIns="0" bIns="0" rtlCol="0"/>
          <a:lstStyle/>
          <a:p>
            <a:endParaRPr/>
          </a:p>
        </p:txBody>
      </p:sp>
      <p:sp>
        <p:nvSpPr>
          <p:cNvPr id="44" name="object 44"/>
          <p:cNvSpPr/>
          <p:nvPr/>
        </p:nvSpPr>
        <p:spPr>
          <a:xfrm>
            <a:off x="7950200" y="993139"/>
            <a:ext cx="1043940" cy="1419860"/>
          </a:xfrm>
          <a:prstGeom prst="rect">
            <a:avLst/>
          </a:prstGeom>
          <a:blipFill>
            <a:blip r:embed="rId18" cstate="print"/>
            <a:stretch>
              <a:fillRect/>
            </a:stretch>
          </a:blipFill>
        </p:spPr>
        <p:txBody>
          <a:bodyPr wrap="square" lIns="0" tIns="0" rIns="0" bIns="0" rtlCol="0"/>
          <a:lstStyle/>
          <a:p>
            <a:endParaRPr/>
          </a:p>
        </p:txBody>
      </p:sp>
      <p:sp>
        <p:nvSpPr>
          <p:cNvPr id="45" name="object 45"/>
          <p:cNvSpPr/>
          <p:nvPr/>
        </p:nvSpPr>
        <p:spPr>
          <a:xfrm>
            <a:off x="8145144" y="1189291"/>
            <a:ext cx="454609" cy="831278"/>
          </a:xfrm>
          <a:prstGeom prst="rect">
            <a:avLst/>
          </a:prstGeom>
          <a:blipFill>
            <a:blip r:embed="rId19" cstate="print"/>
            <a:stretch>
              <a:fillRect/>
            </a:stretch>
          </a:blipFill>
        </p:spPr>
        <p:txBody>
          <a:bodyPr wrap="square" lIns="0" tIns="0" rIns="0" bIns="0" rtlCol="0"/>
          <a:lstStyle/>
          <a:p>
            <a:endParaRPr/>
          </a:p>
        </p:txBody>
      </p:sp>
      <p:sp>
        <p:nvSpPr>
          <p:cNvPr id="46" name="object 46"/>
          <p:cNvSpPr/>
          <p:nvPr/>
        </p:nvSpPr>
        <p:spPr>
          <a:xfrm>
            <a:off x="7833359" y="2644139"/>
            <a:ext cx="1236979" cy="1315720"/>
          </a:xfrm>
          <a:prstGeom prst="rect">
            <a:avLst/>
          </a:prstGeom>
          <a:blipFill>
            <a:blip r:embed="rId20" cstate="print"/>
            <a:stretch>
              <a:fillRect/>
            </a:stretch>
          </a:blipFill>
        </p:spPr>
        <p:txBody>
          <a:bodyPr wrap="square" lIns="0" tIns="0" rIns="0" bIns="0" rtlCol="0"/>
          <a:lstStyle/>
          <a:p>
            <a:endParaRPr/>
          </a:p>
        </p:txBody>
      </p:sp>
      <p:sp>
        <p:nvSpPr>
          <p:cNvPr id="47" name="object 47"/>
          <p:cNvSpPr/>
          <p:nvPr/>
        </p:nvSpPr>
        <p:spPr>
          <a:xfrm>
            <a:off x="8028431" y="2839072"/>
            <a:ext cx="648068" cy="726833"/>
          </a:xfrm>
          <a:prstGeom prst="rect">
            <a:avLst/>
          </a:prstGeom>
          <a:blipFill>
            <a:blip r:embed="rId21" cstate="print"/>
            <a:stretch>
              <a:fillRect/>
            </a:stretch>
          </a:blipFill>
        </p:spPr>
        <p:txBody>
          <a:bodyPr wrap="square" lIns="0" tIns="0" rIns="0" bIns="0" rtlCol="0"/>
          <a:lstStyle/>
          <a:p>
            <a:endParaRPr/>
          </a:p>
        </p:txBody>
      </p:sp>
      <p:sp>
        <p:nvSpPr>
          <p:cNvPr id="48" name="object 48"/>
          <p:cNvSpPr/>
          <p:nvPr/>
        </p:nvSpPr>
        <p:spPr>
          <a:xfrm>
            <a:off x="7566659" y="3383279"/>
            <a:ext cx="1503679" cy="1191260"/>
          </a:xfrm>
          <a:prstGeom prst="rect">
            <a:avLst/>
          </a:prstGeom>
          <a:blipFill>
            <a:blip r:embed="rId22" cstate="print"/>
            <a:stretch>
              <a:fillRect/>
            </a:stretch>
          </a:blipFill>
        </p:spPr>
        <p:txBody>
          <a:bodyPr wrap="square" lIns="0" tIns="0" rIns="0" bIns="0" rtlCol="0"/>
          <a:lstStyle/>
          <a:p>
            <a:endParaRPr/>
          </a:p>
        </p:txBody>
      </p:sp>
      <p:sp>
        <p:nvSpPr>
          <p:cNvPr id="49" name="object 49"/>
          <p:cNvSpPr/>
          <p:nvPr/>
        </p:nvSpPr>
        <p:spPr>
          <a:xfrm>
            <a:off x="7761985" y="3579850"/>
            <a:ext cx="914438" cy="601281"/>
          </a:xfrm>
          <a:prstGeom prst="rect">
            <a:avLst/>
          </a:prstGeom>
          <a:blipFill>
            <a:blip r:embed="rId23" cstate="print"/>
            <a:stretch>
              <a:fillRect/>
            </a:stretch>
          </a:blipFill>
        </p:spPr>
        <p:txBody>
          <a:bodyPr wrap="square" lIns="0" tIns="0" rIns="0" bIns="0" rtlCol="0"/>
          <a:lstStyle/>
          <a:p>
            <a:endParaRPr/>
          </a:p>
        </p:txBody>
      </p:sp>
      <p:sp>
        <p:nvSpPr>
          <p:cNvPr id="50" name="object 50"/>
          <p:cNvSpPr/>
          <p:nvPr/>
        </p:nvSpPr>
        <p:spPr>
          <a:xfrm>
            <a:off x="7617459" y="4104639"/>
            <a:ext cx="1432559" cy="1038860"/>
          </a:xfrm>
          <a:prstGeom prst="rect">
            <a:avLst/>
          </a:prstGeom>
          <a:blipFill>
            <a:blip r:embed="rId24" cstate="print"/>
            <a:stretch>
              <a:fillRect/>
            </a:stretch>
          </a:blipFill>
        </p:spPr>
        <p:txBody>
          <a:bodyPr wrap="square" lIns="0" tIns="0" rIns="0" bIns="0" rtlCol="0"/>
          <a:lstStyle/>
          <a:p>
            <a:endParaRPr/>
          </a:p>
        </p:txBody>
      </p:sp>
      <p:sp>
        <p:nvSpPr>
          <p:cNvPr id="51" name="object 51"/>
          <p:cNvSpPr/>
          <p:nvPr/>
        </p:nvSpPr>
        <p:spPr>
          <a:xfrm>
            <a:off x="7812405" y="4299940"/>
            <a:ext cx="843953" cy="611505"/>
          </a:xfrm>
          <a:prstGeom prst="rect">
            <a:avLst/>
          </a:prstGeom>
          <a:blipFill>
            <a:blip r:embed="rId25" cstate="print"/>
            <a:stretch>
              <a:fillRect/>
            </a:stretch>
          </a:blipFill>
        </p:spPr>
        <p:txBody>
          <a:bodyPr wrap="square" lIns="0" tIns="0" rIns="0" bIns="0" rtlCol="0"/>
          <a:lstStyle/>
          <a:p>
            <a:endParaRPr/>
          </a:p>
        </p:txBody>
      </p:sp>
      <p:sp>
        <p:nvSpPr>
          <p:cNvPr id="52" name="object 52"/>
          <p:cNvSpPr/>
          <p:nvPr/>
        </p:nvSpPr>
        <p:spPr>
          <a:xfrm>
            <a:off x="7887207" y="448640"/>
            <a:ext cx="970584" cy="970584"/>
          </a:xfrm>
          <a:prstGeom prst="rect">
            <a:avLst/>
          </a:prstGeom>
          <a:blipFill>
            <a:blip r:embed="rId26" cstate="print"/>
            <a:stretch>
              <a:fillRect/>
            </a:stretch>
          </a:blipFill>
        </p:spPr>
        <p:txBody>
          <a:bodyPr wrap="square" lIns="0" tIns="0" rIns="0" bIns="0" rtlCol="0"/>
          <a:lstStyle/>
          <a:p>
            <a:endParaRPr/>
          </a:p>
        </p:txBody>
      </p:sp>
      <p:sp>
        <p:nvSpPr>
          <p:cNvPr id="53" name="object 53"/>
          <p:cNvSpPr/>
          <p:nvPr/>
        </p:nvSpPr>
        <p:spPr>
          <a:xfrm>
            <a:off x="7691119" y="1920239"/>
            <a:ext cx="1361440" cy="1262380"/>
          </a:xfrm>
          <a:prstGeom prst="rect">
            <a:avLst/>
          </a:prstGeom>
          <a:blipFill>
            <a:blip r:embed="rId27" cstate="print"/>
            <a:stretch>
              <a:fillRect/>
            </a:stretch>
          </a:blipFill>
        </p:spPr>
        <p:txBody>
          <a:bodyPr wrap="square" lIns="0" tIns="0" rIns="0" bIns="0" rtlCol="0"/>
          <a:lstStyle/>
          <a:p>
            <a:endParaRPr/>
          </a:p>
        </p:txBody>
      </p:sp>
      <p:sp>
        <p:nvSpPr>
          <p:cNvPr id="54" name="object 54"/>
          <p:cNvSpPr/>
          <p:nvPr/>
        </p:nvSpPr>
        <p:spPr>
          <a:xfrm>
            <a:off x="7887207" y="2116137"/>
            <a:ext cx="772109" cy="672782"/>
          </a:xfrm>
          <a:prstGeom prst="rect">
            <a:avLst/>
          </a:prstGeom>
          <a:blipFill>
            <a:blip r:embed="rId28" cstate="print"/>
            <a:stretch>
              <a:fillRect/>
            </a:stretch>
          </a:blipFill>
        </p:spPr>
        <p:txBody>
          <a:bodyPr wrap="square" lIns="0" tIns="0" rIns="0" bIns="0" rtlCol="0"/>
          <a:lstStyle/>
          <a:p>
            <a:endParaRPr/>
          </a:p>
        </p:txBody>
      </p:sp>
      <p:graphicFrame>
        <p:nvGraphicFramePr>
          <p:cNvPr id="55" name="对象 54">
            <a:extLst>
              <a:ext uri="{FF2B5EF4-FFF2-40B4-BE49-F238E27FC236}">
                <a16:creationId xmlns:a16="http://schemas.microsoft.com/office/drawing/2014/main" id="{F1CFB3BB-73FB-4BBD-8C09-F706B7715C6F}"/>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8436" name="CorelDRAW" r:id="rId29" imgW="2736000" imgH="1136036" progId="CorelDraw.Graphic.17">
                  <p:embed/>
                </p:oleObj>
              </mc:Choice>
              <mc:Fallback>
                <p:oleObj name="CorelDRAW" r:id="rId29"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30"/>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1830" y="688212"/>
            <a:ext cx="8463280" cy="4187825"/>
          </a:xfrm>
          <a:custGeom>
            <a:avLst/>
            <a:gdLst/>
            <a:ahLst/>
            <a:cxnLst/>
            <a:rect l="l" t="t" r="r" b="b"/>
            <a:pathLst>
              <a:path w="8463280" h="4187825">
                <a:moveTo>
                  <a:pt x="8005879" y="0"/>
                </a:moveTo>
                <a:lnTo>
                  <a:pt x="329292" y="11818"/>
                </a:lnTo>
                <a:lnTo>
                  <a:pt x="267225" y="13605"/>
                </a:lnTo>
                <a:lnTo>
                  <a:pt x="213460" y="17027"/>
                </a:lnTo>
                <a:lnTo>
                  <a:pt x="167405" y="22446"/>
                </a:lnTo>
                <a:lnTo>
                  <a:pt x="128466" y="30225"/>
                </a:lnTo>
                <a:lnTo>
                  <a:pt x="69564" y="54310"/>
                </a:lnTo>
                <a:lnTo>
                  <a:pt x="32012" y="92183"/>
                </a:lnTo>
                <a:lnTo>
                  <a:pt x="11063" y="146744"/>
                </a:lnTo>
                <a:lnTo>
                  <a:pt x="1974" y="220891"/>
                </a:lnTo>
                <a:lnTo>
                  <a:pt x="394" y="266216"/>
                </a:lnTo>
                <a:lnTo>
                  <a:pt x="0" y="317526"/>
                </a:lnTo>
                <a:lnTo>
                  <a:pt x="11457" y="3779316"/>
                </a:lnTo>
                <a:lnTo>
                  <a:pt x="11482" y="3886486"/>
                </a:lnTo>
                <a:lnTo>
                  <a:pt x="12663" y="3957926"/>
                </a:lnTo>
                <a:lnTo>
                  <a:pt x="15412" y="4002207"/>
                </a:lnTo>
                <a:lnTo>
                  <a:pt x="28502" y="4071193"/>
                </a:lnTo>
                <a:lnTo>
                  <a:pt x="56244" y="4117749"/>
                </a:lnTo>
                <a:lnTo>
                  <a:pt x="104069" y="4146286"/>
                </a:lnTo>
                <a:lnTo>
                  <a:pt x="177410" y="4161210"/>
                </a:lnTo>
                <a:lnTo>
                  <a:pt x="225347" y="4164946"/>
                </a:lnTo>
                <a:lnTo>
                  <a:pt x="281699" y="4166932"/>
                </a:lnTo>
                <a:lnTo>
                  <a:pt x="8116412" y="4187780"/>
                </a:lnTo>
                <a:lnTo>
                  <a:pt x="8182217" y="4187623"/>
                </a:lnTo>
                <a:lnTo>
                  <a:pt x="8239122" y="4186615"/>
                </a:lnTo>
                <a:lnTo>
                  <a:pt x="8287771" y="4184149"/>
                </a:lnTo>
                <a:lnTo>
                  <a:pt x="8328813" y="4179615"/>
                </a:lnTo>
                <a:lnTo>
                  <a:pt x="8390658" y="4161904"/>
                </a:lnTo>
                <a:lnTo>
                  <a:pt x="8429831" y="4128610"/>
                </a:lnTo>
                <a:lnTo>
                  <a:pt x="8451504" y="4074858"/>
                </a:lnTo>
                <a:lnTo>
                  <a:pt x="8460852" y="3995775"/>
                </a:lnTo>
                <a:lnTo>
                  <a:pt x="8462520" y="3945211"/>
                </a:lnTo>
                <a:lnTo>
                  <a:pt x="8463047" y="3886486"/>
                </a:lnTo>
                <a:lnTo>
                  <a:pt x="8463079" y="3818991"/>
                </a:lnTo>
                <a:lnTo>
                  <a:pt x="8462569" y="3678840"/>
                </a:lnTo>
                <a:lnTo>
                  <a:pt x="8451798" y="437509"/>
                </a:lnTo>
                <a:lnTo>
                  <a:pt x="8450833" y="380744"/>
                </a:lnTo>
                <a:lnTo>
                  <a:pt x="8448730" y="328656"/>
                </a:lnTo>
                <a:lnTo>
                  <a:pt x="8445085" y="281084"/>
                </a:lnTo>
                <a:lnTo>
                  <a:pt x="8439495" y="237870"/>
                </a:lnTo>
                <a:lnTo>
                  <a:pt x="8431555" y="198853"/>
                </a:lnTo>
                <a:lnTo>
                  <a:pt x="8407008" y="132775"/>
                </a:lnTo>
                <a:lnTo>
                  <a:pt x="8368212" y="81572"/>
                </a:lnTo>
                <a:lnTo>
                  <a:pt x="8311935" y="43970"/>
                </a:lnTo>
                <a:lnTo>
                  <a:pt x="8276230" y="29870"/>
                </a:lnTo>
                <a:lnTo>
                  <a:pt x="8234942" y="18691"/>
                </a:lnTo>
                <a:lnTo>
                  <a:pt x="8187667" y="10274"/>
                </a:lnTo>
                <a:lnTo>
                  <a:pt x="8134001" y="4460"/>
                </a:lnTo>
                <a:lnTo>
                  <a:pt x="8073540" y="1088"/>
                </a:lnTo>
                <a:lnTo>
                  <a:pt x="8005879" y="0"/>
                </a:lnTo>
                <a:close/>
              </a:path>
            </a:pathLst>
          </a:custGeom>
          <a:solidFill>
            <a:srgbClr val="FFFFFF"/>
          </a:solidFill>
        </p:spPr>
        <p:txBody>
          <a:bodyPr wrap="square" lIns="0" tIns="0" rIns="0" bIns="0" rtlCol="0"/>
          <a:lstStyle/>
          <a:p>
            <a:endParaRPr/>
          </a:p>
        </p:txBody>
      </p:sp>
      <p:sp>
        <p:nvSpPr>
          <p:cNvPr id="3" name="object 3"/>
          <p:cNvSpPr/>
          <p:nvPr/>
        </p:nvSpPr>
        <p:spPr>
          <a:xfrm>
            <a:off x="341830" y="688212"/>
            <a:ext cx="8463280" cy="4187825"/>
          </a:xfrm>
          <a:custGeom>
            <a:avLst/>
            <a:gdLst/>
            <a:ahLst/>
            <a:cxnLst/>
            <a:rect l="l" t="t" r="r" b="b"/>
            <a:pathLst>
              <a:path w="8463280" h="4187825">
                <a:moveTo>
                  <a:pt x="396" y="439547"/>
                </a:moveTo>
                <a:lnTo>
                  <a:pt x="198" y="375181"/>
                </a:lnTo>
                <a:lnTo>
                  <a:pt x="0" y="317526"/>
                </a:lnTo>
                <a:lnTo>
                  <a:pt x="394" y="266216"/>
                </a:lnTo>
                <a:lnTo>
                  <a:pt x="1974" y="220891"/>
                </a:lnTo>
                <a:lnTo>
                  <a:pt x="5332" y="181188"/>
                </a:lnTo>
                <a:lnTo>
                  <a:pt x="19758" y="117196"/>
                </a:lnTo>
                <a:lnTo>
                  <a:pt x="48416" y="71342"/>
                </a:lnTo>
                <a:lnTo>
                  <a:pt x="96050" y="40725"/>
                </a:lnTo>
                <a:lnTo>
                  <a:pt x="167405" y="22446"/>
                </a:lnTo>
                <a:lnTo>
                  <a:pt x="213460" y="17027"/>
                </a:lnTo>
                <a:lnTo>
                  <a:pt x="267225" y="13605"/>
                </a:lnTo>
                <a:lnTo>
                  <a:pt x="329292" y="11818"/>
                </a:lnTo>
                <a:lnTo>
                  <a:pt x="400255" y="11302"/>
                </a:lnTo>
                <a:lnTo>
                  <a:pt x="8005879" y="0"/>
                </a:lnTo>
                <a:lnTo>
                  <a:pt x="8073540" y="1088"/>
                </a:lnTo>
                <a:lnTo>
                  <a:pt x="8134001" y="4460"/>
                </a:lnTo>
                <a:lnTo>
                  <a:pt x="8187667" y="10274"/>
                </a:lnTo>
                <a:lnTo>
                  <a:pt x="8234942" y="18691"/>
                </a:lnTo>
                <a:lnTo>
                  <a:pt x="8276230" y="29870"/>
                </a:lnTo>
                <a:lnTo>
                  <a:pt x="8311935" y="43970"/>
                </a:lnTo>
                <a:lnTo>
                  <a:pt x="8368212" y="81572"/>
                </a:lnTo>
                <a:lnTo>
                  <a:pt x="8407008" y="132775"/>
                </a:lnTo>
                <a:lnTo>
                  <a:pt x="8431555" y="198853"/>
                </a:lnTo>
                <a:lnTo>
                  <a:pt x="8439495" y="237870"/>
                </a:lnTo>
                <a:lnTo>
                  <a:pt x="8445085" y="281084"/>
                </a:lnTo>
                <a:lnTo>
                  <a:pt x="8448730" y="328656"/>
                </a:lnTo>
                <a:lnTo>
                  <a:pt x="8450833" y="380744"/>
                </a:lnTo>
                <a:lnTo>
                  <a:pt x="8451798" y="437509"/>
                </a:lnTo>
                <a:lnTo>
                  <a:pt x="8452030" y="499110"/>
                </a:lnTo>
                <a:lnTo>
                  <a:pt x="8452200" y="545376"/>
                </a:lnTo>
                <a:lnTo>
                  <a:pt x="8452370" y="592093"/>
                </a:lnTo>
                <a:lnTo>
                  <a:pt x="8452540" y="639247"/>
                </a:lnTo>
                <a:lnTo>
                  <a:pt x="8452710" y="686823"/>
                </a:lnTo>
                <a:lnTo>
                  <a:pt x="8452880" y="734806"/>
                </a:lnTo>
                <a:lnTo>
                  <a:pt x="8453050" y="783183"/>
                </a:lnTo>
                <a:lnTo>
                  <a:pt x="8453220" y="831939"/>
                </a:lnTo>
                <a:lnTo>
                  <a:pt x="8453390" y="881060"/>
                </a:lnTo>
                <a:lnTo>
                  <a:pt x="8453560" y="930531"/>
                </a:lnTo>
                <a:lnTo>
                  <a:pt x="8453730" y="980338"/>
                </a:lnTo>
                <a:lnTo>
                  <a:pt x="8453900" y="1030468"/>
                </a:lnTo>
                <a:lnTo>
                  <a:pt x="8454070" y="1080905"/>
                </a:lnTo>
                <a:lnTo>
                  <a:pt x="8454240" y="1131635"/>
                </a:lnTo>
                <a:lnTo>
                  <a:pt x="8454410" y="1182645"/>
                </a:lnTo>
                <a:lnTo>
                  <a:pt x="8454580" y="1233919"/>
                </a:lnTo>
                <a:lnTo>
                  <a:pt x="8454750" y="1285443"/>
                </a:lnTo>
                <a:lnTo>
                  <a:pt x="8454920" y="1337204"/>
                </a:lnTo>
                <a:lnTo>
                  <a:pt x="8455090" y="1389186"/>
                </a:lnTo>
                <a:lnTo>
                  <a:pt x="8455260" y="1441376"/>
                </a:lnTo>
                <a:lnTo>
                  <a:pt x="8455430" y="1493759"/>
                </a:lnTo>
                <a:lnTo>
                  <a:pt x="8455600" y="1546321"/>
                </a:lnTo>
                <a:lnTo>
                  <a:pt x="8455770" y="1599047"/>
                </a:lnTo>
                <a:lnTo>
                  <a:pt x="8455940" y="1651924"/>
                </a:lnTo>
                <a:lnTo>
                  <a:pt x="8456110" y="1704937"/>
                </a:lnTo>
                <a:lnTo>
                  <a:pt x="8456279" y="1758071"/>
                </a:lnTo>
                <a:lnTo>
                  <a:pt x="8456449" y="1811313"/>
                </a:lnTo>
                <a:lnTo>
                  <a:pt x="8456619" y="1864647"/>
                </a:lnTo>
                <a:lnTo>
                  <a:pt x="8456789" y="1918061"/>
                </a:lnTo>
                <a:lnTo>
                  <a:pt x="8456959" y="1971539"/>
                </a:lnTo>
                <a:lnTo>
                  <a:pt x="8457129" y="2025067"/>
                </a:lnTo>
                <a:lnTo>
                  <a:pt x="8457299" y="2078630"/>
                </a:lnTo>
                <a:lnTo>
                  <a:pt x="8457469" y="2132216"/>
                </a:lnTo>
                <a:lnTo>
                  <a:pt x="8457639" y="2185809"/>
                </a:lnTo>
                <a:lnTo>
                  <a:pt x="8457809" y="2239394"/>
                </a:lnTo>
                <a:lnTo>
                  <a:pt x="8457979" y="2292958"/>
                </a:lnTo>
                <a:lnTo>
                  <a:pt x="8458149" y="2346487"/>
                </a:lnTo>
                <a:lnTo>
                  <a:pt x="8458319" y="2399965"/>
                </a:lnTo>
                <a:lnTo>
                  <a:pt x="8458489" y="2453379"/>
                </a:lnTo>
                <a:lnTo>
                  <a:pt x="8458659" y="2506715"/>
                </a:lnTo>
                <a:lnTo>
                  <a:pt x="8458829" y="2559958"/>
                </a:lnTo>
                <a:lnTo>
                  <a:pt x="8458999" y="2613093"/>
                </a:lnTo>
                <a:lnTo>
                  <a:pt x="8459169" y="2666107"/>
                </a:lnTo>
                <a:lnTo>
                  <a:pt x="8459339" y="2718985"/>
                </a:lnTo>
                <a:lnTo>
                  <a:pt x="8459509" y="2771713"/>
                </a:lnTo>
                <a:lnTo>
                  <a:pt x="8459679" y="2824277"/>
                </a:lnTo>
                <a:lnTo>
                  <a:pt x="8459849" y="2876662"/>
                </a:lnTo>
                <a:lnTo>
                  <a:pt x="8460019" y="2928853"/>
                </a:lnTo>
                <a:lnTo>
                  <a:pt x="8460189" y="2980838"/>
                </a:lnTo>
                <a:lnTo>
                  <a:pt x="8460359" y="3032601"/>
                </a:lnTo>
                <a:lnTo>
                  <a:pt x="8460529" y="3084128"/>
                </a:lnTo>
                <a:lnTo>
                  <a:pt x="8460699" y="3135404"/>
                </a:lnTo>
                <a:lnTo>
                  <a:pt x="8460869" y="3186416"/>
                </a:lnTo>
                <a:lnTo>
                  <a:pt x="8461039" y="3237150"/>
                </a:lnTo>
                <a:lnTo>
                  <a:pt x="8461209" y="3287590"/>
                </a:lnTo>
                <a:lnTo>
                  <a:pt x="8461379" y="3337722"/>
                </a:lnTo>
                <a:lnTo>
                  <a:pt x="8461549" y="3387533"/>
                </a:lnTo>
                <a:lnTo>
                  <a:pt x="8461719" y="3437008"/>
                </a:lnTo>
                <a:lnTo>
                  <a:pt x="8461889" y="3486132"/>
                </a:lnTo>
                <a:lnTo>
                  <a:pt x="8462059" y="3534892"/>
                </a:lnTo>
                <a:lnTo>
                  <a:pt x="8462229" y="3583273"/>
                </a:lnTo>
                <a:lnTo>
                  <a:pt x="8462399" y="3631260"/>
                </a:lnTo>
                <a:lnTo>
                  <a:pt x="8462569" y="3678840"/>
                </a:lnTo>
                <a:lnTo>
                  <a:pt x="8462739" y="3725998"/>
                </a:lnTo>
                <a:lnTo>
                  <a:pt x="8462909" y="3772720"/>
                </a:lnTo>
                <a:lnTo>
                  <a:pt x="8463079" y="3818991"/>
                </a:lnTo>
                <a:lnTo>
                  <a:pt x="8463047" y="3886486"/>
                </a:lnTo>
                <a:lnTo>
                  <a:pt x="8462520" y="3945211"/>
                </a:lnTo>
                <a:lnTo>
                  <a:pt x="8460852" y="3995775"/>
                </a:lnTo>
                <a:lnTo>
                  <a:pt x="8457396" y="4038788"/>
                </a:lnTo>
                <a:lnTo>
                  <a:pt x="8442532" y="4104596"/>
                </a:lnTo>
                <a:lnTo>
                  <a:pt x="8412755" y="4147510"/>
                </a:lnTo>
                <a:lnTo>
                  <a:pt x="8362893" y="4172403"/>
                </a:lnTo>
                <a:lnTo>
                  <a:pt x="8287771" y="4184149"/>
                </a:lnTo>
                <a:lnTo>
                  <a:pt x="8239122" y="4186615"/>
                </a:lnTo>
                <a:lnTo>
                  <a:pt x="8182217" y="4187623"/>
                </a:lnTo>
                <a:lnTo>
                  <a:pt x="8116412" y="4187780"/>
                </a:lnTo>
                <a:lnTo>
                  <a:pt x="8041058" y="4187698"/>
                </a:lnTo>
                <a:lnTo>
                  <a:pt x="422366" y="4167860"/>
                </a:lnTo>
                <a:lnTo>
                  <a:pt x="347145" y="4167720"/>
                </a:lnTo>
                <a:lnTo>
                  <a:pt x="281699" y="4166932"/>
                </a:lnTo>
                <a:lnTo>
                  <a:pt x="225347" y="4164946"/>
                </a:lnTo>
                <a:lnTo>
                  <a:pt x="177410" y="4161210"/>
                </a:lnTo>
                <a:lnTo>
                  <a:pt x="137211" y="4155174"/>
                </a:lnTo>
                <a:lnTo>
                  <a:pt x="77307" y="4133994"/>
                </a:lnTo>
                <a:lnTo>
                  <a:pt x="40202" y="4096999"/>
                </a:lnTo>
                <a:lnTo>
                  <a:pt x="20465" y="4039779"/>
                </a:lnTo>
                <a:lnTo>
                  <a:pt x="12663" y="3957926"/>
                </a:lnTo>
                <a:lnTo>
                  <a:pt x="11541" y="3906385"/>
                </a:lnTo>
                <a:lnTo>
                  <a:pt x="11365" y="3847032"/>
                </a:lnTo>
                <a:lnTo>
                  <a:pt x="11457" y="3779316"/>
                </a:lnTo>
                <a:lnTo>
                  <a:pt x="396" y="439547"/>
                </a:lnTo>
                <a:close/>
              </a:path>
            </a:pathLst>
          </a:custGeom>
          <a:ln w="12699">
            <a:solidFill>
              <a:srgbClr val="FFFFFF"/>
            </a:solidFill>
          </a:ln>
        </p:spPr>
        <p:txBody>
          <a:bodyPr wrap="square" lIns="0" tIns="0" rIns="0" bIns="0" rtlCol="0"/>
          <a:lstStyle/>
          <a:p>
            <a:endParaRPr/>
          </a:p>
        </p:txBody>
      </p:sp>
      <p:sp>
        <p:nvSpPr>
          <p:cNvPr id="4" name="object 4"/>
          <p:cNvSpPr/>
          <p:nvPr/>
        </p:nvSpPr>
        <p:spPr>
          <a:xfrm>
            <a:off x="6804279" y="231902"/>
            <a:ext cx="2339720" cy="248551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5120" y="228600"/>
            <a:ext cx="853440" cy="5740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33119" y="228600"/>
            <a:ext cx="853440" cy="57403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341119" y="228600"/>
            <a:ext cx="421640" cy="57403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144520" y="1539239"/>
            <a:ext cx="2534920" cy="2326639"/>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3462020" y="1838960"/>
            <a:ext cx="1846579" cy="1026159"/>
          </a:xfrm>
          <a:prstGeom prst="rect">
            <a:avLst/>
          </a:prstGeom>
          <a:blipFill>
            <a:blip r:embed="rId8" cstate="print"/>
            <a:stretch>
              <a:fillRect/>
            </a:stretch>
          </a:blipFill>
        </p:spPr>
        <p:txBody>
          <a:bodyPr wrap="square" lIns="0" tIns="0" rIns="0" bIns="0" rtlCol="0"/>
          <a:lstStyle/>
          <a:p>
            <a:endParaRPr/>
          </a:p>
        </p:txBody>
      </p:sp>
      <p:sp>
        <p:nvSpPr>
          <p:cNvPr id="10" name="object 10"/>
          <p:cNvSpPr txBox="1"/>
          <p:nvPr/>
        </p:nvSpPr>
        <p:spPr>
          <a:xfrm>
            <a:off x="3715384" y="1840229"/>
            <a:ext cx="1447800" cy="1626235"/>
          </a:xfrm>
          <a:prstGeom prst="rect">
            <a:avLst/>
          </a:prstGeom>
        </p:spPr>
        <p:txBody>
          <a:bodyPr vert="horz" wrap="square" lIns="0" tIns="0" rIns="0" bIns="0" rtlCol="0">
            <a:spAutoFit/>
          </a:bodyPr>
          <a:lstStyle/>
          <a:p>
            <a:pPr marL="106680" marR="207010" algn="ctr">
              <a:lnSpc>
                <a:spcPct val="100000"/>
              </a:lnSpc>
            </a:pPr>
            <a:r>
              <a:rPr sz="3000" b="1" spc="5" dirty="0">
                <a:solidFill>
                  <a:srgbClr val="585858"/>
                </a:solidFill>
                <a:latin typeface="Freestyle Script"/>
                <a:cs typeface="Freestyle Script"/>
              </a:rPr>
              <a:t>P</a:t>
            </a:r>
            <a:r>
              <a:rPr sz="3000" b="1" spc="0" dirty="0">
                <a:solidFill>
                  <a:srgbClr val="585858"/>
                </a:solidFill>
                <a:latin typeface="Freestyle Script"/>
                <a:cs typeface="Freestyle Script"/>
              </a:rPr>
              <a:t>ER</a:t>
            </a:r>
            <a:r>
              <a:rPr sz="3000" b="1" spc="5" dirty="0">
                <a:solidFill>
                  <a:srgbClr val="585858"/>
                </a:solidFill>
                <a:latin typeface="Freestyle Script"/>
                <a:cs typeface="Freestyle Script"/>
              </a:rPr>
              <a:t>F</a:t>
            </a:r>
            <a:r>
              <a:rPr sz="3000" b="1" spc="-10" dirty="0">
                <a:solidFill>
                  <a:srgbClr val="585858"/>
                </a:solidFill>
                <a:latin typeface="Freestyle Script"/>
                <a:cs typeface="Freestyle Script"/>
              </a:rPr>
              <a:t>ECT  </a:t>
            </a:r>
            <a:r>
              <a:rPr sz="3000" b="1" spc="10" dirty="0">
                <a:solidFill>
                  <a:srgbClr val="585858"/>
                </a:solidFill>
                <a:latin typeface="Freestyle Script"/>
                <a:cs typeface="Freestyle Script"/>
              </a:rPr>
              <a:t>DAY!</a:t>
            </a:r>
            <a:endParaRPr sz="3000">
              <a:latin typeface="Freestyle Script"/>
              <a:cs typeface="Freestyle Script"/>
            </a:endParaRPr>
          </a:p>
          <a:p>
            <a:pPr algn="ctr">
              <a:lnSpc>
                <a:spcPts val="1620"/>
              </a:lnSpc>
            </a:pPr>
            <a:r>
              <a:rPr sz="1600" dirty="0">
                <a:solidFill>
                  <a:srgbClr val="585858"/>
                </a:solidFill>
                <a:latin typeface="微软雅黑"/>
                <a:cs typeface="微软雅黑"/>
              </a:rPr>
              <a:t>在法国，巴菲是</a:t>
            </a:r>
            <a:endParaRPr sz="1600">
              <a:latin typeface="微软雅黑"/>
              <a:cs typeface="微软雅黑"/>
            </a:endParaRPr>
          </a:p>
          <a:p>
            <a:pPr algn="ctr">
              <a:lnSpc>
                <a:spcPts val="1900"/>
              </a:lnSpc>
            </a:pPr>
            <a:r>
              <a:rPr sz="1600" dirty="0">
                <a:solidFill>
                  <a:srgbClr val="585858"/>
                </a:solidFill>
                <a:latin typeface="微软雅黑"/>
                <a:cs typeface="微软雅黑"/>
              </a:rPr>
              <a:t>大多数人美好一</a:t>
            </a:r>
            <a:endParaRPr sz="1600">
              <a:latin typeface="微软雅黑"/>
              <a:cs typeface="微软雅黑"/>
            </a:endParaRPr>
          </a:p>
          <a:p>
            <a:pPr algn="ctr">
              <a:lnSpc>
                <a:spcPts val="1900"/>
              </a:lnSpc>
            </a:pPr>
            <a:r>
              <a:rPr sz="1600" spc="-5" dirty="0">
                <a:solidFill>
                  <a:srgbClr val="585858"/>
                </a:solidFill>
                <a:latin typeface="微软雅黑"/>
                <a:cs typeface="微软雅黑"/>
              </a:rPr>
              <a:t>天的开始</a:t>
            </a:r>
            <a:r>
              <a:rPr sz="1600" spc="-200" dirty="0">
                <a:solidFill>
                  <a:srgbClr val="585858"/>
                </a:solidFill>
                <a:latin typeface="微软雅黑"/>
                <a:cs typeface="微软雅黑"/>
              </a:rPr>
              <a:t> </a:t>
            </a:r>
            <a:r>
              <a:rPr sz="1600" dirty="0">
                <a:solidFill>
                  <a:srgbClr val="585858"/>
                </a:solidFill>
                <a:latin typeface="Calibri"/>
                <a:cs typeface="Calibri"/>
              </a:rPr>
              <a:t>…</a:t>
            </a:r>
            <a:endParaRPr sz="1600">
              <a:latin typeface="Calibri"/>
              <a:cs typeface="Calibri"/>
            </a:endParaRPr>
          </a:p>
        </p:txBody>
      </p:sp>
      <p:sp>
        <p:nvSpPr>
          <p:cNvPr id="11" name="object 11"/>
          <p:cNvSpPr/>
          <p:nvPr/>
        </p:nvSpPr>
        <p:spPr>
          <a:xfrm>
            <a:off x="510540" y="1478280"/>
            <a:ext cx="2275840" cy="2136140"/>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000760" y="1709420"/>
            <a:ext cx="1211580" cy="566420"/>
          </a:xfrm>
          <a:prstGeom prst="rect">
            <a:avLst/>
          </a:prstGeom>
          <a:blipFill>
            <a:blip r:embed="rId10" cstate="print"/>
            <a:stretch>
              <a:fillRect/>
            </a:stretch>
          </a:blipFill>
        </p:spPr>
        <p:txBody>
          <a:bodyPr wrap="square" lIns="0" tIns="0" rIns="0" bIns="0" rtlCol="0"/>
          <a:lstStyle/>
          <a:p>
            <a:endParaRPr/>
          </a:p>
        </p:txBody>
      </p:sp>
      <p:sp>
        <p:nvSpPr>
          <p:cNvPr id="13" name="object 13"/>
          <p:cNvSpPr txBox="1"/>
          <p:nvPr/>
        </p:nvSpPr>
        <p:spPr>
          <a:xfrm>
            <a:off x="1085850" y="1710689"/>
            <a:ext cx="1113790" cy="1336675"/>
          </a:xfrm>
          <a:prstGeom prst="rect">
            <a:avLst/>
          </a:prstGeom>
        </p:spPr>
        <p:txBody>
          <a:bodyPr vert="horz" wrap="square" lIns="0" tIns="0" rIns="0" bIns="0" rtlCol="0">
            <a:spAutoFit/>
          </a:bodyPr>
          <a:lstStyle/>
          <a:p>
            <a:pPr marR="33020" algn="ctr">
              <a:lnSpc>
                <a:spcPct val="100000"/>
              </a:lnSpc>
            </a:pPr>
            <a:r>
              <a:rPr sz="3000" b="1" spc="-5" dirty="0">
                <a:solidFill>
                  <a:srgbClr val="585858"/>
                </a:solidFill>
                <a:latin typeface="Freestyle Script"/>
                <a:cs typeface="Freestyle Script"/>
              </a:rPr>
              <a:t>YUMMY!</a:t>
            </a:r>
            <a:endParaRPr sz="3000">
              <a:latin typeface="Freestyle Script"/>
              <a:cs typeface="Freestyle Script"/>
            </a:endParaRPr>
          </a:p>
          <a:p>
            <a:pPr marL="33655" marR="5080" algn="ctr">
              <a:lnSpc>
                <a:spcPct val="100000"/>
              </a:lnSpc>
              <a:spcBef>
                <a:spcPts val="1065"/>
              </a:spcBef>
            </a:pPr>
            <a:r>
              <a:rPr sz="1200" dirty="0">
                <a:solidFill>
                  <a:srgbClr val="585858"/>
                </a:solidFill>
                <a:latin typeface="微软雅黑"/>
                <a:cs typeface="微软雅黑"/>
              </a:rPr>
              <a:t>独特奶源  安全品质  最重要的还是尝  第一口的惊喜！</a:t>
            </a:r>
            <a:endParaRPr sz="1200">
              <a:latin typeface="微软雅黑"/>
              <a:cs typeface="微软雅黑"/>
            </a:endParaRPr>
          </a:p>
        </p:txBody>
      </p:sp>
      <p:sp>
        <p:nvSpPr>
          <p:cNvPr id="14" name="object 14"/>
          <p:cNvSpPr/>
          <p:nvPr/>
        </p:nvSpPr>
        <p:spPr>
          <a:xfrm>
            <a:off x="5819140" y="1549400"/>
            <a:ext cx="2316480" cy="213614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1634525" y="3527678"/>
            <a:ext cx="76200" cy="629920"/>
          </a:xfrm>
          <a:custGeom>
            <a:avLst/>
            <a:gdLst/>
            <a:ahLst/>
            <a:cxnLst/>
            <a:rect l="l" t="t" r="r" b="b"/>
            <a:pathLst>
              <a:path w="76200" h="629920">
                <a:moveTo>
                  <a:pt x="48986" y="0"/>
                </a:moveTo>
                <a:lnTo>
                  <a:pt x="30063" y="0"/>
                </a:lnTo>
                <a:lnTo>
                  <a:pt x="29809" y="57150"/>
                </a:lnTo>
                <a:lnTo>
                  <a:pt x="48859" y="57150"/>
                </a:lnTo>
                <a:lnTo>
                  <a:pt x="48986" y="0"/>
                </a:lnTo>
                <a:close/>
              </a:path>
              <a:path w="76200" h="629920">
                <a:moveTo>
                  <a:pt x="48859" y="76200"/>
                </a:moveTo>
                <a:lnTo>
                  <a:pt x="29809" y="76200"/>
                </a:lnTo>
                <a:lnTo>
                  <a:pt x="29682" y="133350"/>
                </a:lnTo>
                <a:lnTo>
                  <a:pt x="48732" y="133350"/>
                </a:lnTo>
                <a:lnTo>
                  <a:pt x="48859" y="76200"/>
                </a:lnTo>
                <a:close/>
              </a:path>
              <a:path w="76200" h="629920">
                <a:moveTo>
                  <a:pt x="48732" y="152400"/>
                </a:moveTo>
                <a:lnTo>
                  <a:pt x="29682" y="152400"/>
                </a:lnTo>
                <a:lnTo>
                  <a:pt x="29555" y="209550"/>
                </a:lnTo>
                <a:lnTo>
                  <a:pt x="48605" y="209550"/>
                </a:lnTo>
                <a:lnTo>
                  <a:pt x="48732" y="152400"/>
                </a:lnTo>
                <a:close/>
              </a:path>
              <a:path w="76200" h="629920">
                <a:moveTo>
                  <a:pt x="48478" y="228600"/>
                </a:moveTo>
                <a:lnTo>
                  <a:pt x="29428" y="228600"/>
                </a:lnTo>
                <a:lnTo>
                  <a:pt x="29301" y="285750"/>
                </a:lnTo>
                <a:lnTo>
                  <a:pt x="48351" y="285750"/>
                </a:lnTo>
                <a:lnTo>
                  <a:pt x="48478" y="228600"/>
                </a:lnTo>
                <a:close/>
              </a:path>
              <a:path w="76200" h="629920">
                <a:moveTo>
                  <a:pt x="48351" y="304800"/>
                </a:moveTo>
                <a:lnTo>
                  <a:pt x="29301" y="304800"/>
                </a:lnTo>
                <a:lnTo>
                  <a:pt x="29174" y="361886"/>
                </a:lnTo>
                <a:lnTo>
                  <a:pt x="48224" y="361937"/>
                </a:lnTo>
                <a:lnTo>
                  <a:pt x="48351" y="304800"/>
                </a:lnTo>
                <a:close/>
              </a:path>
              <a:path w="76200" h="629920">
                <a:moveTo>
                  <a:pt x="29047" y="380936"/>
                </a:moveTo>
                <a:lnTo>
                  <a:pt x="28920" y="438086"/>
                </a:lnTo>
                <a:lnTo>
                  <a:pt x="47970" y="438137"/>
                </a:lnTo>
                <a:lnTo>
                  <a:pt x="48097" y="380987"/>
                </a:lnTo>
                <a:lnTo>
                  <a:pt x="29047" y="380936"/>
                </a:lnTo>
                <a:close/>
              </a:path>
              <a:path w="76200" h="629920">
                <a:moveTo>
                  <a:pt x="28920" y="457136"/>
                </a:moveTo>
                <a:lnTo>
                  <a:pt x="28793" y="514286"/>
                </a:lnTo>
                <a:lnTo>
                  <a:pt x="47843" y="514337"/>
                </a:lnTo>
                <a:lnTo>
                  <a:pt x="47970" y="457187"/>
                </a:lnTo>
                <a:lnTo>
                  <a:pt x="28920" y="457136"/>
                </a:lnTo>
                <a:close/>
              </a:path>
              <a:path w="76200" h="629920">
                <a:moveTo>
                  <a:pt x="28696" y="555192"/>
                </a:moveTo>
                <a:lnTo>
                  <a:pt x="124" y="590537"/>
                </a:lnTo>
                <a:lnTo>
                  <a:pt x="0" y="591489"/>
                </a:lnTo>
                <a:lnTo>
                  <a:pt x="2952" y="606149"/>
                </a:lnTo>
                <a:lnTo>
                  <a:pt x="11108" y="618278"/>
                </a:lnTo>
                <a:lnTo>
                  <a:pt x="23217" y="626471"/>
                </a:lnTo>
                <a:lnTo>
                  <a:pt x="38064" y="629500"/>
                </a:lnTo>
                <a:lnTo>
                  <a:pt x="52857" y="626542"/>
                </a:lnTo>
                <a:lnTo>
                  <a:pt x="64972" y="618405"/>
                </a:lnTo>
                <a:lnTo>
                  <a:pt x="73157" y="606314"/>
                </a:lnTo>
                <a:lnTo>
                  <a:pt x="76164" y="591489"/>
                </a:lnTo>
                <a:lnTo>
                  <a:pt x="75976" y="590537"/>
                </a:lnTo>
                <a:lnTo>
                  <a:pt x="47589" y="590537"/>
                </a:lnTo>
                <a:lnTo>
                  <a:pt x="28539" y="590486"/>
                </a:lnTo>
                <a:lnTo>
                  <a:pt x="28696" y="555192"/>
                </a:lnTo>
                <a:close/>
              </a:path>
              <a:path w="76200" h="629920">
                <a:moveTo>
                  <a:pt x="38191" y="553300"/>
                </a:moveTo>
                <a:lnTo>
                  <a:pt x="28696" y="555192"/>
                </a:lnTo>
                <a:lnTo>
                  <a:pt x="28539" y="590486"/>
                </a:lnTo>
                <a:lnTo>
                  <a:pt x="47589" y="590537"/>
                </a:lnTo>
                <a:lnTo>
                  <a:pt x="47746" y="555251"/>
                </a:lnTo>
                <a:lnTo>
                  <a:pt x="38191" y="553300"/>
                </a:lnTo>
                <a:close/>
              </a:path>
              <a:path w="76200" h="629920">
                <a:moveTo>
                  <a:pt x="47746" y="555251"/>
                </a:moveTo>
                <a:lnTo>
                  <a:pt x="47589" y="590537"/>
                </a:lnTo>
                <a:lnTo>
                  <a:pt x="75976" y="590537"/>
                </a:lnTo>
                <a:lnTo>
                  <a:pt x="73249" y="576657"/>
                </a:lnTo>
                <a:lnTo>
                  <a:pt x="65131" y="564527"/>
                </a:lnTo>
                <a:lnTo>
                  <a:pt x="53036" y="556331"/>
                </a:lnTo>
                <a:lnTo>
                  <a:pt x="47746" y="555251"/>
                </a:lnTo>
                <a:close/>
              </a:path>
              <a:path w="76200" h="629920">
                <a:moveTo>
                  <a:pt x="47754" y="553300"/>
                </a:moveTo>
                <a:lnTo>
                  <a:pt x="38191" y="553300"/>
                </a:lnTo>
                <a:lnTo>
                  <a:pt x="47746" y="555251"/>
                </a:lnTo>
                <a:lnTo>
                  <a:pt x="47754" y="553300"/>
                </a:lnTo>
                <a:close/>
              </a:path>
              <a:path w="76200" h="629920">
                <a:moveTo>
                  <a:pt x="28793" y="533336"/>
                </a:moveTo>
                <a:lnTo>
                  <a:pt x="28696" y="555192"/>
                </a:lnTo>
                <a:lnTo>
                  <a:pt x="38191" y="553300"/>
                </a:lnTo>
                <a:lnTo>
                  <a:pt x="47754" y="553300"/>
                </a:lnTo>
                <a:lnTo>
                  <a:pt x="47843" y="533387"/>
                </a:lnTo>
                <a:lnTo>
                  <a:pt x="28793" y="533336"/>
                </a:lnTo>
                <a:close/>
              </a:path>
            </a:pathLst>
          </a:custGeom>
          <a:solidFill>
            <a:srgbClr val="000000"/>
          </a:solidFill>
        </p:spPr>
        <p:txBody>
          <a:bodyPr wrap="square" lIns="0" tIns="0" rIns="0" bIns="0" rtlCol="0"/>
          <a:lstStyle/>
          <a:p>
            <a:endParaRPr/>
          </a:p>
        </p:txBody>
      </p:sp>
      <p:sp>
        <p:nvSpPr>
          <p:cNvPr id="16" name="object 16"/>
          <p:cNvSpPr/>
          <p:nvPr/>
        </p:nvSpPr>
        <p:spPr>
          <a:xfrm>
            <a:off x="4366803" y="3829811"/>
            <a:ext cx="76200" cy="629920"/>
          </a:xfrm>
          <a:custGeom>
            <a:avLst/>
            <a:gdLst/>
            <a:ahLst/>
            <a:cxnLst/>
            <a:rect l="l" t="t" r="r" b="b"/>
            <a:pathLst>
              <a:path w="76200" h="629920">
                <a:moveTo>
                  <a:pt x="48986" y="0"/>
                </a:moveTo>
                <a:lnTo>
                  <a:pt x="29936" y="0"/>
                </a:lnTo>
                <a:lnTo>
                  <a:pt x="29809" y="57111"/>
                </a:lnTo>
                <a:lnTo>
                  <a:pt x="48859" y="57150"/>
                </a:lnTo>
                <a:lnTo>
                  <a:pt x="48986" y="0"/>
                </a:lnTo>
                <a:close/>
              </a:path>
              <a:path w="76200" h="629920">
                <a:moveTo>
                  <a:pt x="29809" y="76161"/>
                </a:moveTo>
                <a:lnTo>
                  <a:pt x="29682" y="133311"/>
                </a:lnTo>
                <a:lnTo>
                  <a:pt x="48732" y="133350"/>
                </a:lnTo>
                <a:lnTo>
                  <a:pt x="48859" y="76200"/>
                </a:lnTo>
                <a:lnTo>
                  <a:pt x="29809" y="76161"/>
                </a:lnTo>
                <a:close/>
              </a:path>
              <a:path w="76200" h="629920">
                <a:moveTo>
                  <a:pt x="29555" y="152361"/>
                </a:moveTo>
                <a:lnTo>
                  <a:pt x="29428" y="209511"/>
                </a:lnTo>
                <a:lnTo>
                  <a:pt x="48478" y="209550"/>
                </a:lnTo>
                <a:lnTo>
                  <a:pt x="48605" y="152400"/>
                </a:lnTo>
                <a:lnTo>
                  <a:pt x="29555" y="152361"/>
                </a:lnTo>
                <a:close/>
              </a:path>
              <a:path w="76200" h="629920">
                <a:moveTo>
                  <a:pt x="29428" y="228561"/>
                </a:moveTo>
                <a:lnTo>
                  <a:pt x="29301" y="285711"/>
                </a:lnTo>
                <a:lnTo>
                  <a:pt x="48351" y="285750"/>
                </a:lnTo>
                <a:lnTo>
                  <a:pt x="48478" y="228600"/>
                </a:lnTo>
                <a:lnTo>
                  <a:pt x="29428" y="228561"/>
                </a:lnTo>
                <a:close/>
              </a:path>
              <a:path w="76200" h="629920">
                <a:moveTo>
                  <a:pt x="29174" y="304761"/>
                </a:moveTo>
                <a:lnTo>
                  <a:pt x="29047" y="361911"/>
                </a:lnTo>
                <a:lnTo>
                  <a:pt x="48097" y="361950"/>
                </a:lnTo>
                <a:lnTo>
                  <a:pt x="48224" y="304800"/>
                </a:lnTo>
                <a:lnTo>
                  <a:pt x="29174" y="304761"/>
                </a:lnTo>
                <a:close/>
              </a:path>
              <a:path w="76200" h="629920">
                <a:moveTo>
                  <a:pt x="29047" y="380961"/>
                </a:moveTo>
                <a:lnTo>
                  <a:pt x="28920" y="438111"/>
                </a:lnTo>
                <a:lnTo>
                  <a:pt x="47970" y="438150"/>
                </a:lnTo>
                <a:lnTo>
                  <a:pt x="48097" y="381000"/>
                </a:lnTo>
                <a:lnTo>
                  <a:pt x="29047" y="380961"/>
                </a:lnTo>
                <a:close/>
              </a:path>
              <a:path w="76200" h="629920">
                <a:moveTo>
                  <a:pt x="28793" y="457161"/>
                </a:moveTo>
                <a:lnTo>
                  <a:pt x="28666" y="514311"/>
                </a:lnTo>
                <a:lnTo>
                  <a:pt x="47716" y="514350"/>
                </a:lnTo>
                <a:lnTo>
                  <a:pt x="47843" y="457200"/>
                </a:lnTo>
                <a:lnTo>
                  <a:pt x="28793" y="457161"/>
                </a:lnTo>
                <a:close/>
              </a:path>
              <a:path w="76200" h="629920">
                <a:moveTo>
                  <a:pt x="28617" y="555231"/>
                </a:moveTo>
                <a:lnTo>
                  <a:pt x="124" y="590550"/>
                </a:lnTo>
                <a:lnTo>
                  <a:pt x="0" y="591515"/>
                </a:lnTo>
                <a:lnTo>
                  <a:pt x="2950" y="606175"/>
                </a:lnTo>
                <a:lnTo>
                  <a:pt x="11092" y="618304"/>
                </a:lnTo>
                <a:lnTo>
                  <a:pt x="23163" y="626497"/>
                </a:lnTo>
                <a:lnTo>
                  <a:pt x="37937" y="629526"/>
                </a:lnTo>
                <a:lnTo>
                  <a:pt x="52804" y="626567"/>
                </a:lnTo>
                <a:lnTo>
                  <a:pt x="64956" y="618431"/>
                </a:lnTo>
                <a:lnTo>
                  <a:pt x="73155" y="606339"/>
                </a:lnTo>
                <a:lnTo>
                  <a:pt x="76164" y="591515"/>
                </a:lnTo>
                <a:lnTo>
                  <a:pt x="75969" y="590550"/>
                </a:lnTo>
                <a:lnTo>
                  <a:pt x="47589" y="590550"/>
                </a:lnTo>
                <a:lnTo>
                  <a:pt x="28539" y="590511"/>
                </a:lnTo>
                <a:lnTo>
                  <a:pt x="28617" y="555231"/>
                </a:lnTo>
                <a:close/>
              </a:path>
              <a:path w="76200" h="629920">
                <a:moveTo>
                  <a:pt x="38191" y="553326"/>
                </a:moveTo>
                <a:lnTo>
                  <a:pt x="28617" y="555231"/>
                </a:lnTo>
                <a:lnTo>
                  <a:pt x="28539" y="590511"/>
                </a:lnTo>
                <a:lnTo>
                  <a:pt x="47589" y="590550"/>
                </a:lnTo>
                <a:lnTo>
                  <a:pt x="47667" y="555269"/>
                </a:lnTo>
                <a:lnTo>
                  <a:pt x="38191" y="553326"/>
                </a:lnTo>
                <a:close/>
              </a:path>
              <a:path w="76200" h="629920">
                <a:moveTo>
                  <a:pt x="47667" y="555269"/>
                </a:moveTo>
                <a:lnTo>
                  <a:pt x="47589" y="590550"/>
                </a:lnTo>
                <a:lnTo>
                  <a:pt x="75969" y="590550"/>
                </a:lnTo>
                <a:lnTo>
                  <a:pt x="73177" y="576677"/>
                </a:lnTo>
                <a:lnTo>
                  <a:pt x="65035" y="564548"/>
                </a:lnTo>
                <a:lnTo>
                  <a:pt x="52964" y="556355"/>
                </a:lnTo>
                <a:lnTo>
                  <a:pt x="47667" y="555269"/>
                </a:lnTo>
                <a:close/>
              </a:path>
              <a:path w="76200" h="629920">
                <a:moveTo>
                  <a:pt x="47671" y="553326"/>
                </a:moveTo>
                <a:lnTo>
                  <a:pt x="38191" y="553326"/>
                </a:lnTo>
                <a:lnTo>
                  <a:pt x="47667" y="555269"/>
                </a:lnTo>
                <a:lnTo>
                  <a:pt x="47671" y="553326"/>
                </a:lnTo>
                <a:close/>
              </a:path>
              <a:path w="76200" h="629920">
                <a:moveTo>
                  <a:pt x="28666" y="533361"/>
                </a:moveTo>
                <a:lnTo>
                  <a:pt x="28617" y="555231"/>
                </a:lnTo>
                <a:lnTo>
                  <a:pt x="38191" y="553326"/>
                </a:lnTo>
                <a:lnTo>
                  <a:pt x="47671" y="553326"/>
                </a:lnTo>
                <a:lnTo>
                  <a:pt x="47716" y="533400"/>
                </a:lnTo>
                <a:lnTo>
                  <a:pt x="28666" y="533361"/>
                </a:lnTo>
                <a:close/>
              </a:path>
            </a:pathLst>
          </a:custGeom>
          <a:solidFill>
            <a:srgbClr val="000000"/>
          </a:solidFill>
        </p:spPr>
        <p:txBody>
          <a:bodyPr wrap="square" lIns="0" tIns="0" rIns="0" bIns="0" rtlCol="0"/>
          <a:lstStyle/>
          <a:p>
            <a:endParaRPr/>
          </a:p>
        </p:txBody>
      </p:sp>
      <p:sp>
        <p:nvSpPr>
          <p:cNvPr id="17" name="object 17"/>
          <p:cNvSpPr/>
          <p:nvPr/>
        </p:nvSpPr>
        <p:spPr>
          <a:xfrm>
            <a:off x="6957603" y="3501897"/>
            <a:ext cx="76200" cy="629920"/>
          </a:xfrm>
          <a:custGeom>
            <a:avLst/>
            <a:gdLst/>
            <a:ahLst/>
            <a:cxnLst/>
            <a:rect l="l" t="t" r="r" b="b"/>
            <a:pathLst>
              <a:path w="76200" h="629920">
                <a:moveTo>
                  <a:pt x="48987" y="0"/>
                </a:moveTo>
                <a:lnTo>
                  <a:pt x="29937" y="0"/>
                </a:lnTo>
                <a:lnTo>
                  <a:pt x="29810" y="57149"/>
                </a:lnTo>
                <a:lnTo>
                  <a:pt x="48860" y="57149"/>
                </a:lnTo>
                <a:lnTo>
                  <a:pt x="48987" y="0"/>
                </a:lnTo>
                <a:close/>
              </a:path>
              <a:path w="76200" h="629920">
                <a:moveTo>
                  <a:pt x="48733" y="76199"/>
                </a:moveTo>
                <a:lnTo>
                  <a:pt x="29683" y="76199"/>
                </a:lnTo>
                <a:lnTo>
                  <a:pt x="29556" y="133349"/>
                </a:lnTo>
                <a:lnTo>
                  <a:pt x="48606" y="133349"/>
                </a:lnTo>
                <a:lnTo>
                  <a:pt x="48733" y="76199"/>
                </a:lnTo>
                <a:close/>
              </a:path>
              <a:path w="76200" h="629920">
                <a:moveTo>
                  <a:pt x="48606" y="152399"/>
                </a:moveTo>
                <a:lnTo>
                  <a:pt x="29556" y="152399"/>
                </a:lnTo>
                <a:lnTo>
                  <a:pt x="29429" y="209549"/>
                </a:lnTo>
                <a:lnTo>
                  <a:pt x="48479" y="209549"/>
                </a:lnTo>
                <a:lnTo>
                  <a:pt x="48606" y="152399"/>
                </a:lnTo>
                <a:close/>
              </a:path>
              <a:path w="76200" h="629920">
                <a:moveTo>
                  <a:pt x="48479" y="228599"/>
                </a:moveTo>
                <a:lnTo>
                  <a:pt x="29429" y="228599"/>
                </a:lnTo>
                <a:lnTo>
                  <a:pt x="29302" y="285749"/>
                </a:lnTo>
                <a:lnTo>
                  <a:pt x="48352" y="285749"/>
                </a:lnTo>
                <a:lnTo>
                  <a:pt x="48479" y="228599"/>
                </a:lnTo>
                <a:close/>
              </a:path>
              <a:path w="76200" h="629920">
                <a:moveTo>
                  <a:pt x="48225" y="304799"/>
                </a:moveTo>
                <a:lnTo>
                  <a:pt x="29175" y="304799"/>
                </a:lnTo>
                <a:lnTo>
                  <a:pt x="29048" y="361949"/>
                </a:lnTo>
                <a:lnTo>
                  <a:pt x="48098" y="361949"/>
                </a:lnTo>
                <a:lnTo>
                  <a:pt x="48225" y="304799"/>
                </a:lnTo>
                <a:close/>
              </a:path>
              <a:path w="76200" h="629920">
                <a:moveTo>
                  <a:pt x="29048" y="380999"/>
                </a:moveTo>
                <a:lnTo>
                  <a:pt x="28921" y="438149"/>
                </a:lnTo>
                <a:lnTo>
                  <a:pt x="47971" y="438200"/>
                </a:lnTo>
                <a:lnTo>
                  <a:pt x="48098" y="381050"/>
                </a:lnTo>
                <a:lnTo>
                  <a:pt x="29048" y="380999"/>
                </a:lnTo>
                <a:close/>
              </a:path>
              <a:path w="76200" h="629920">
                <a:moveTo>
                  <a:pt x="28794" y="457199"/>
                </a:moveTo>
                <a:lnTo>
                  <a:pt x="28667" y="514349"/>
                </a:lnTo>
                <a:lnTo>
                  <a:pt x="47717" y="514400"/>
                </a:lnTo>
                <a:lnTo>
                  <a:pt x="47844" y="457250"/>
                </a:lnTo>
                <a:lnTo>
                  <a:pt x="28794" y="457199"/>
                </a:lnTo>
                <a:close/>
              </a:path>
              <a:path w="76200" h="629920">
                <a:moveTo>
                  <a:pt x="28618" y="555282"/>
                </a:moveTo>
                <a:lnTo>
                  <a:pt x="124" y="590600"/>
                </a:lnTo>
                <a:lnTo>
                  <a:pt x="0" y="591565"/>
                </a:lnTo>
                <a:lnTo>
                  <a:pt x="2880" y="606220"/>
                </a:lnTo>
                <a:lnTo>
                  <a:pt x="10998" y="618350"/>
                </a:lnTo>
                <a:lnTo>
                  <a:pt x="23092" y="626546"/>
                </a:lnTo>
                <a:lnTo>
                  <a:pt x="37938" y="629577"/>
                </a:lnTo>
                <a:lnTo>
                  <a:pt x="52787" y="626618"/>
                </a:lnTo>
                <a:lnTo>
                  <a:pt x="64909" y="618482"/>
                </a:lnTo>
                <a:lnTo>
                  <a:pt x="73103" y="606390"/>
                </a:lnTo>
                <a:lnTo>
                  <a:pt x="76165" y="591565"/>
                </a:lnTo>
                <a:lnTo>
                  <a:pt x="75970" y="590600"/>
                </a:lnTo>
                <a:lnTo>
                  <a:pt x="47590" y="590600"/>
                </a:lnTo>
                <a:lnTo>
                  <a:pt x="28540" y="590549"/>
                </a:lnTo>
                <a:lnTo>
                  <a:pt x="28618" y="555282"/>
                </a:lnTo>
                <a:close/>
              </a:path>
              <a:path w="76200" h="629920">
                <a:moveTo>
                  <a:pt x="38192" y="553377"/>
                </a:moveTo>
                <a:lnTo>
                  <a:pt x="28618" y="555282"/>
                </a:lnTo>
                <a:lnTo>
                  <a:pt x="28540" y="590549"/>
                </a:lnTo>
                <a:lnTo>
                  <a:pt x="47590" y="590600"/>
                </a:lnTo>
                <a:lnTo>
                  <a:pt x="47668" y="555320"/>
                </a:lnTo>
                <a:lnTo>
                  <a:pt x="38192" y="553377"/>
                </a:lnTo>
                <a:close/>
              </a:path>
              <a:path w="76200" h="629920">
                <a:moveTo>
                  <a:pt x="47668" y="555320"/>
                </a:moveTo>
                <a:lnTo>
                  <a:pt x="47590" y="590600"/>
                </a:lnTo>
                <a:lnTo>
                  <a:pt x="75970" y="590600"/>
                </a:lnTo>
                <a:lnTo>
                  <a:pt x="73178" y="576728"/>
                </a:lnTo>
                <a:lnTo>
                  <a:pt x="65036" y="564599"/>
                </a:lnTo>
                <a:lnTo>
                  <a:pt x="52965" y="556406"/>
                </a:lnTo>
                <a:lnTo>
                  <a:pt x="47668" y="555320"/>
                </a:lnTo>
                <a:close/>
              </a:path>
              <a:path w="76200" h="629920">
                <a:moveTo>
                  <a:pt x="47672" y="553377"/>
                </a:moveTo>
                <a:lnTo>
                  <a:pt x="38192" y="553377"/>
                </a:lnTo>
                <a:lnTo>
                  <a:pt x="47668" y="555320"/>
                </a:lnTo>
                <a:lnTo>
                  <a:pt x="47672" y="553377"/>
                </a:lnTo>
                <a:close/>
              </a:path>
              <a:path w="76200" h="629920">
                <a:moveTo>
                  <a:pt x="28667" y="533399"/>
                </a:moveTo>
                <a:lnTo>
                  <a:pt x="28618" y="555282"/>
                </a:lnTo>
                <a:lnTo>
                  <a:pt x="38192" y="553377"/>
                </a:lnTo>
                <a:lnTo>
                  <a:pt x="47672" y="553377"/>
                </a:lnTo>
                <a:lnTo>
                  <a:pt x="47717" y="533450"/>
                </a:lnTo>
                <a:lnTo>
                  <a:pt x="28667" y="533399"/>
                </a:lnTo>
                <a:close/>
              </a:path>
            </a:pathLst>
          </a:custGeom>
          <a:solidFill>
            <a:srgbClr val="000000"/>
          </a:solidFill>
        </p:spPr>
        <p:txBody>
          <a:bodyPr wrap="square" lIns="0" tIns="0" rIns="0" bIns="0" rtlCol="0"/>
          <a:lstStyle/>
          <a:p>
            <a:endParaRPr/>
          </a:p>
        </p:txBody>
      </p:sp>
      <p:sp>
        <p:nvSpPr>
          <p:cNvPr id="18" name="object 18"/>
          <p:cNvSpPr txBox="1"/>
          <p:nvPr/>
        </p:nvSpPr>
        <p:spPr>
          <a:xfrm>
            <a:off x="546417" y="4322127"/>
            <a:ext cx="1981200" cy="226060"/>
          </a:xfrm>
          <a:prstGeom prst="rect">
            <a:avLst/>
          </a:prstGeom>
        </p:spPr>
        <p:txBody>
          <a:bodyPr vert="horz" wrap="square" lIns="0" tIns="0" rIns="0" bIns="0" rtlCol="0">
            <a:spAutoFit/>
          </a:bodyPr>
          <a:lstStyle/>
          <a:p>
            <a:pPr marL="12700">
              <a:lnSpc>
                <a:spcPct val="100000"/>
              </a:lnSpc>
            </a:pPr>
            <a:r>
              <a:rPr sz="1400" dirty="0">
                <a:solidFill>
                  <a:srgbClr val="585858"/>
                </a:solidFill>
                <a:latin typeface="微软雅黑"/>
                <a:cs typeface="微软雅黑"/>
              </a:rPr>
              <a:t>保证客源和回头率的关键</a:t>
            </a:r>
            <a:endParaRPr sz="1400">
              <a:latin typeface="微软雅黑"/>
              <a:cs typeface="微软雅黑"/>
            </a:endParaRPr>
          </a:p>
        </p:txBody>
      </p:sp>
      <p:sp>
        <p:nvSpPr>
          <p:cNvPr id="19" name="object 19"/>
          <p:cNvSpPr txBox="1"/>
          <p:nvPr/>
        </p:nvSpPr>
        <p:spPr>
          <a:xfrm>
            <a:off x="3476371" y="4575492"/>
            <a:ext cx="1981200" cy="226060"/>
          </a:xfrm>
          <a:prstGeom prst="rect">
            <a:avLst/>
          </a:prstGeom>
        </p:spPr>
        <p:txBody>
          <a:bodyPr vert="horz" wrap="square" lIns="0" tIns="0" rIns="0" bIns="0" rtlCol="0">
            <a:spAutoFit/>
          </a:bodyPr>
          <a:lstStyle/>
          <a:p>
            <a:pPr marL="12700">
              <a:lnSpc>
                <a:spcPct val="100000"/>
              </a:lnSpc>
            </a:pPr>
            <a:r>
              <a:rPr sz="1400" dirty="0">
                <a:solidFill>
                  <a:srgbClr val="585858"/>
                </a:solidFill>
                <a:latin typeface="微软雅黑"/>
                <a:cs typeface="微软雅黑"/>
              </a:rPr>
              <a:t>每日必需的快乐品牌文化</a:t>
            </a:r>
            <a:endParaRPr sz="1400">
              <a:latin typeface="微软雅黑"/>
              <a:cs typeface="微软雅黑"/>
            </a:endParaRPr>
          </a:p>
        </p:txBody>
      </p:sp>
      <p:sp>
        <p:nvSpPr>
          <p:cNvPr id="20" name="object 20"/>
          <p:cNvSpPr txBox="1"/>
          <p:nvPr/>
        </p:nvSpPr>
        <p:spPr>
          <a:xfrm>
            <a:off x="5902959" y="4239895"/>
            <a:ext cx="1803400" cy="226060"/>
          </a:xfrm>
          <a:prstGeom prst="rect">
            <a:avLst/>
          </a:prstGeom>
        </p:spPr>
        <p:txBody>
          <a:bodyPr vert="horz" wrap="square" lIns="0" tIns="0" rIns="0" bIns="0" rtlCol="0">
            <a:spAutoFit/>
          </a:bodyPr>
          <a:lstStyle/>
          <a:p>
            <a:pPr marL="12700">
              <a:lnSpc>
                <a:spcPct val="100000"/>
              </a:lnSpc>
            </a:pPr>
            <a:r>
              <a:rPr sz="1400" dirty="0">
                <a:solidFill>
                  <a:srgbClr val="585858"/>
                </a:solidFill>
                <a:latin typeface="微软雅黑"/>
                <a:cs typeface="微软雅黑"/>
              </a:rPr>
              <a:t>让粉丝兴奋的无限话题</a:t>
            </a:r>
            <a:endParaRPr sz="1400">
              <a:latin typeface="微软雅黑"/>
              <a:cs typeface="微软雅黑"/>
            </a:endParaRPr>
          </a:p>
        </p:txBody>
      </p:sp>
      <p:sp>
        <p:nvSpPr>
          <p:cNvPr id="21" name="object 21"/>
          <p:cNvSpPr/>
          <p:nvPr/>
        </p:nvSpPr>
        <p:spPr>
          <a:xfrm>
            <a:off x="6510019" y="1861820"/>
            <a:ext cx="901700" cy="645159"/>
          </a:xfrm>
          <a:prstGeom prst="rect">
            <a:avLst/>
          </a:prstGeom>
          <a:blipFill>
            <a:blip r:embed="rId12" cstate="print"/>
            <a:stretch>
              <a:fillRect/>
            </a:stretch>
          </a:blipFill>
        </p:spPr>
        <p:txBody>
          <a:bodyPr wrap="square" lIns="0" tIns="0" rIns="0" bIns="0" rtlCol="0"/>
          <a:lstStyle/>
          <a:p>
            <a:endParaRPr/>
          </a:p>
        </p:txBody>
      </p:sp>
      <p:sp>
        <p:nvSpPr>
          <p:cNvPr id="22" name="object 22"/>
          <p:cNvSpPr txBox="1"/>
          <p:nvPr/>
        </p:nvSpPr>
        <p:spPr>
          <a:xfrm>
            <a:off x="6562343" y="1857375"/>
            <a:ext cx="939800" cy="1457325"/>
          </a:xfrm>
          <a:prstGeom prst="rect">
            <a:avLst/>
          </a:prstGeom>
        </p:spPr>
        <p:txBody>
          <a:bodyPr vert="horz" wrap="square" lIns="0" tIns="0" rIns="0" bIns="0" rtlCol="0">
            <a:spAutoFit/>
          </a:bodyPr>
          <a:lstStyle/>
          <a:p>
            <a:pPr marL="46355" algn="just">
              <a:lnSpc>
                <a:spcPts val="4195"/>
              </a:lnSpc>
            </a:pPr>
            <a:r>
              <a:rPr sz="3500" b="1" dirty="0">
                <a:solidFill>
                  <a:srgbClr val="585858"/>
                </a:solidFill>
                <a:latin typeface="Freestyle Script"/>
                <a:cs typeface="Freestyle Script"/>
              </a:rPr>
              <a:t>FUN!</a:t>
            </a:r>
            <a:endParaRPr sz="3500">
              <a:latin typeface="Freestyle Script"/>
              <a:cs typeface="Freestyle Script"/>
            </a:endParaRPr>
          </a:p>
          <a:p>
            <a:pPr marL="12700" marR="5080" algn="just">
              <a:lnSpc>
                <a:spcPts val="1440"/>
              </a:lnSpc>
              <a:spcBef>
                <a:spcPts val="45"/>
              </a:spcBef>
            </a:pPr>
            <a:r>
              <a:rPr sz="1200" dirty="0">
                <a:solidFill>
                  <a:srgbClr val="585858"/>
                </a:solidFill>
                <a:latin typeface="微软雅黑"/>
                <a:cs typeface="微软雅黑"/>
              </a:rPr>
              <a:t>没有人会把它  仅当做一瓶酸  </a:t>
            </a:r>
            <a:r>
              <a:rPr sz="1200" spc="-5" dirty="0">
                <a:solidFill>
                  <a:srgbClr val="585858"/>
                </a:solidFill>
                <a:latin typeface="微软雅黑"/>
                <a:cs typeface="微软雅黑"/>
              </a:rPr>
              <a:t>奶，因为我们</a:t>
            </a:r>
            <a:endParaRPr sz="1200">
              <a:latin typeface="微软雅黑"/>
              <a:cs typeface="微软雅黑"/>
            </a:endParaRPr>
          </a:p>
          <a:p>
            <a:pPr marL="165100" marR="5080" indent="-152400">
              <a:lnSpc>
                <a:spcPts val="1420"/>
              </a:lnSpc>
              <a:spcBef>
                <a:spcPts val="15"/>
              </a:spcBef>
            </a:pPr>
            <a:r>
              <a:rPr sz="1200" dirty="0">
                <a:solidFill>
                  <a:srgbClr val="585858"/>
                </a:solidFill>
                <a:latin typeface="微软雅黑"/>
                <a:cs typeface="微软雅黑"/>
              </a:rPr>
              <a:t>添加了那么多  可能性！</a:t>
            </a:r>
            <a:endParaRPr sz="1200">
              <a:latin typeface="微软雅黑"/>
              <a:cs typeface="微软雅黑"/>
            </a:endParaRPr>
          </a:p>
        </p:txBody>
      </p:sp>
      <p:sp>
        <p:nvSpPr>
          <p:cNvPr id="23" name="object 23"/>
          <p:cNvSpPr txBox="1"/>
          <p:nvPr/>
        </p:nvSpPr>
        <p:spPr>
          <a:xfrm>
            <a:off x="474344" y="303148"/>
            <a:ext cx="4932680" cy="1101725"/>
          </a:xfrm>
          <a:prstGeom prst="rect">
            <a:avLst/>
          </a:prstGeom>
        </p:spPr>
        <p:txBody>
          <a:bodyPr vert="horz" wrap="square" lIns="0" tIns="0" rIns="0" bIns="0" rtlCol="0">
            <a:spAutoFit/>
          </a:bodyPr>
          <a:lstStyle/>
          <a:p>
            <a:pPr marL="12700">
              <a:lnSpc>
                <a:spcPct val="100000"/>
              </a:lnSpc>
            </a:pPr>
            <a:r>
              <a:rPr sz="2000" b="1" dirty="0">
                <a:solidFill>
                  <a:srgbClr val="FFFFFF"/>
                </a:solidFill>
                <a:latin typeface="微软雅黑"/>
                <a:cs typeface="微软雅黑"/>
              </a:rPr>
              <a:t>产品定位</a:t>
            </a:r>
            <a:endParaRPr sz="2000">
              <a:latin typeface="微软雅黑"/>
              <a:cs typeface="微软雅黑"/>
            </a:endParaRPr>
          </a:p>
          <a:p>
            <a:pPr marL="74295">
              <a:lnSpc>
                <a:spcPct val="100000"/>
              </a:lnSpc>
              <a:spcBef>
                <a:spcPts val="1590"/>
              </a:spcBef>
            </a:pPr>
            <a:r>
              <a:rPr sz="1400" b="1" spc="-25" dirty="0">
                <a:solidFill>
                  <a:srgbClr val="EE7768"/>
                </a:solidFill>
                <a:latin typeface="微软雅黑"/>
                <a:cs typeface="微软雅黑"/>
              </a:rPr>
              <a:t>ROOT</a:t>
            </a:r>
            <a:r>
              <a:rPr sz="1400" b="1" spc="-35" dirty="0">
                <a:solidFill>
                  <a:srgbClr val="EE7768"/>
                </a:solidFill>
                <a:latin typeface="微软雅黑"/>
                <a:cs typeface="微软雅黑"/>
              </a:rPr>
              <a:t> </a:t>
            </a:r>
            <a:r>
              <a:rPr sz="1400" b="1" spc="-5" dirty="0">
                <a:solidFill>
                  <a:srgbClr val="EE7768"/>
                </a:solidFill>
                <a:latin typeface="微软雅黑"/>
                <a:cs typeface="微软雅黑"/>
              </a:rPr>
              <a:t>产品之根基：以巴菲为代表的创新概念乳品</a:t>
            </a:r>
            <a:endParaRPr sz="1400">
              <a:latin typeface="微软雅黑"/>
              <a:cs typeface="微软雅黑"/>
            </a:endParaRPr>
          </a:p>
          <a:p>
            <a:pPr>
              <a:lnSpc>
                <a:spcPct val="100000"/>
              </a:lnSpc>
              <a:spcBef>
                <a:spcPts val="22"/>
              </a:spcBef>
            </a:pPr>
            <a:endParaRPr sz="1250">
              <a:latin typeface="Times New Roman"/>
              <a:cs typeface="Times New Roman"/>
            </a:endParaRPr>
          </a:p>
          <a:p>
            <a:pPr marL="74295">
              <a:lnSpc>
                <a:spcPct val="100000"/>
              </a:lnSpc>
            </a:pPr>
            <a:r>
              <a:rPr sz="1200" b="1" spc="-5" dirty="0">
                <a:solidFill>
                  <a:srgbClr val="EE7768"/>
                </a:solidFill>
                <a:latin typeface="微软雅黑"/>
                <a:cs typeface="微软雅黑"/>
              </a:rPr>
              <a:t>产品适用场景：自有门店/合作渠道/外送物流/自动贩售机/活动展会/KA</a:t>
            </a:r>
            <a:endParaRPr sz="1200">
              <a:latin typeface="微软雅黑"/>
              <a:cs typeface="微软雅黑"/>
            </a:endParaRPr>
          </a:p>
        </p:txBody>
      </p:sp>
      <p:graphicFrame>
        <p:nvGraphicFramePr>
          <p:cNvPr id="24" name="对象 23">
            <a:extLst>
              <a:ext uri="{FF2B5EF4-FFF2-40B4-BE49-F238E27FC236}">
                <a16:creationId xmlns:a16="http://schemas.microsoft.com/office/drawing/2014/main" id="{129CCF0E-84A6-48A8-8D25-B9AE795576C7}"/>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19460" name="CorelDRAW" r:id="rId13" imgW="2736000" imgH="1136036" progId="CorelDraw.Graphic.17">
                  <p:embed/>
                </p:oleObj>
              </mc:Choice>
              <mc:Fallback>
                <p:oleObj name="CorelDRAW" r:id="rId13"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14"/>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27982" y="0"/>
            <a:ext cx="2025904" cy="303390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4467986" cy="3028823"/>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395465" y="0"/>
            <a:ext cx="2748533" cy="3028823"/>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3395979" y="2430779"/>
            <a:ext cx="2136140" cy="21336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3419855" y="339470"/>
            <a:ext cx="2088514" cy="2088514"/>
          </a:xfrm>
          <a:custGeom>
            <a:avLst/>
            <a:gdLst/>
            <a:ahLst/>
            <a:cxnLst/>
            <a:rect l="l" t="t" r="r" b="b"/>
            <a:pathLst>
              <a:path w="2088514" h="2088514">
                <a:moveTo>
                  <a:pt x="1044194" y="0"/>
                </a:moveTo>
                <a:lnTo>
                  <a:pt x="996395" y="1074"/>
                </a:lnTo>
                <a:lnTo>
                  <a:pt x="949148" y="4267"/>
                </a:lnTo>
                <a:lnTo>
                  <a:pt x="902499" y="9531"/>
                </a:lnTo>
                <a:lnTo>
                  <a:pt x="856494" y="16822"/>
                </a:lnTo>
                <a:lnTo>
                  <a:pt x="811179" y="26093"/>
                </a:lnTo>
                <a:lnTo>
                  <a:pt x="766600" y="37298"/>
                </a:lnTo>
                <a:lnTo>
                  <a:pt x="722803" y="50391"/>
                </a:lnTo>
                <a:lnTo>
                  <a:pt x="679835" y="65325"/>
                </a:lnTo>
                <a:lnTo>
                  <a:pt x="637740" y="82055"/>
                </a:lnTo>
                <a:lnTo>
                  <a:pt x="596566" y="100535"/>
                </a:lnTo>
                <a:lnTo>
                  <a:pt x="556358" y="120719"/>
                </a:lnTo>
                <a:lnTo>
                  <a:pt x="517162" y="142559"/>
                </a:lnTo>
                <a:lnTo>
                  <a:pt x="479025" y="166012"/>
                </a:lnTo>
                <a:lnTo>
                  <a:pt x="441993" y="191029"/>
                </a:lnTo>
                <a:lnTo>
                  <a:pt x="406111" y="217566"/>
                </a:lnTo>
                <a:lnTo>
                  <a:pt x="371427" y="245576"/>
                </a:lnTo>
                <a:lnTo>
                  <a:pt x="337985" y="275013"/>
                </a:lnTo>
                <a:lnTo>
                  <a:pt x="305831" y="305831"/>
                </a:lnTo>
                <a:lnTo>
                  <a:pt x="275013" y="337985"/>
                </a:lnTo>
                <a:lnTo>
                  <a:pt x="245576" y="371427"/>
                </a:lnTo>
                <a:lnTo>
                  <a:pt x="217566" y="406111"/>
                </a:lnTo>
                <a:lnTo>
                  <a:pt x="191029" y="441993"/>
                </a:lnTo>
                <a:lnTo>
                  <a:pt x="166012" y="479025"/>
                </a:lnTo>
                <a:lnTo>
                  <a:pt x="142559" y="517162"/>
                </a:lnTo>
                <a:lnTo>
                  <a:pt x="120719" y="556358"/>
                </a:lnTo>
                <a:lnTo>
                  <a:pt x="100535" y="596566"/>
                </a:lnTo>
                <a:lnTo>
                  <a:pt x="82055" y="637740"/>
                </a:lnTo>
                <a:lnTo>
                  <a:pt x="65325" y="679835"/>
                </a:lnTo>
                <a:lnTo>
                  <a:pt x="50391" y="722803"/>
                </a:lnTo>
                <a:lnTo>
                  <a:pt x="37298" y="766600"/>
                </a:lnTo>
                <a:lnTo>
                  <a:pt x="26093" y="811179"/>
                </a:lnTo>
                <a:lnTo>
                  <a:pt x="16822" y="856494"/>
                </a:lnTo>
                <a:lnTo>
                  <a:pt x="9531" y="902499"/>
                </a:lnTo>
                <a:lnTo>
                  <a:pt x="4267" y="949148"/>
                </a:lnTo>
                <a:lnTo>
                  <a:pt x="1074" y="996395"/>
                </a:lnTo>
                <a:lnTo>
                  <a:pt x="0" y="1044193"/>
                </a:lnTo>
                <a:lnTo>
                  <a:pt x="1074" y="1091982"/>
                </a:lnTo>
                <a:lnTo>
                  <a:pt x="4267" y="1139219"/>
                </a:lnTo>
                <a:lnTo>
                  <a:pt x="9531" y="1185858"/>
                </a:lnTo>
                <a:lnTo>
                  <a:pt x="16822" y="1231855"/>
                </a:lnTo>
                <a:lnTo>
                  <a:pt x="26093" y="1277162"/>
                </a:lnTo>
                <a:lnTo>
                  <a:pt x="37298" y="1321733"/>
                </a:lnTo>
                <a:lnTo>
                  <a:pt x="50391" y="1365523"/>
                </a:lnTo>
                <a:lnTo>
                  <a:pt x="65325" y="1408485"/>
                </a:lnTo>
                <a:lnTo>
                  <a:pt x="82055" y="1450574"/>
                </a:lnTo>
                <a:lnTo>
                  <a:pt x="100535" y="1491742"/>
                </a:lnTo>
                <a:lnTo>
                  <a:pt x="120719" y="1531945"/>
                </a:lnTo>
                <a:lnTo>
                  <a:pt x="142559" y="1571135"/>
                </a:lnTo>
                <a:lnTo>
                  <a:pt x="166012" y="1609268"/>
                </a:lnTo>
                <a:lnTo>
                  <a:pt x="191029" y="1646296"/>
                </a:lnTo>
                <a:lnTo>
                  <a:pt x="217566" y="1682174"/>
                </a:lnTo>
                <a:lnTo>
                  <a:pt x="245576" y="1716855"/>
                </a:lnTo>
                <a:lnTo>
                  <a:pt x="275013" y="1750294"/>
                </a:lnTo>
                <a:lnTo>
                  <a:pt x="305831" y="1782444"/>
                </a:lnTo>
                <a:lnTo>
                  <a:pt x="337985" y="1813260"/>
                </a:lnTo>
                <a:lnTo>
                  <a:pt x="371427" y="1842695"/>
                </a:lnTo>
                <a:lnTo>
                  <a:pt x="406111" y="1870703"/>
                </a:lnTo>
                <a:lnTo>
                  <a:pt x="441993" y="1897238"/>
                </a:lnTo>
                <a:lnTo>
                  <a:pt x="479025" y="1922254"/>
                </a:lnTo>
                <a:lnTo>
                  <a:pt x="517162" y="1945705"/>
                </a:lnTo>
                <a:lnTo>
                  <a:pt x="556358" y="1967545"/>
                </a:lnTo>
                <a:lnTo>
                  <a:pt x="596566" y="1987728"/>
                </a:lnTo>
                <a:lnTo>
                  <a:pt x="637740" y="2006207"/>
                </a:lnTo>
                <a:lnTo>
                  <a:pt x="679835" y="2022936"/>
                </a:lnTo>
                <a:lnTo>
                  <a:pt x="722803" y="2037870"/>
                </a:lnTo>
                <a:lnTo>
                  <a:pt x="766600" y="2050962"/>
                </a:lnTo>
                <a:lnTo>
                  <a:pt x="811179" y="2062167"/>
                </a:lnTo>
                <a:lnTo>
                  <a:pt x="856494" y="2071438"/>
                </a:lnTo>
                <a:lnTo>
                  <a:pt x="902499" y="2078729"/>
                </a:lnTo>
                <a:lnTo>
                  <a:pt x="949148" y="2083993"/>
                </a:lnTo>
                <a:lnTo>
                  <a:pt x="996395" y="2087186"/>
                </a:lnTo>
                <a:lnTo>
                  <a:pt x="1044194" y="2088260"/>
                </a:lnTo>
                <a:lnTo>
                  <a:pt x="1091982" y="2087186"/>
                </a:lnTo>
                <a:lnTo>
                  <a:pt x="1139219" y="2083993"/>
                </a:lnTo>
                <a:lnTo>
                  <a:pt x="1185858" y="2078729"/>
                </a:lnTo>
                <a:lnTo>
                  <a:pt x="1231855" y="2071438"/>
                </a:lnTo>
                <a:lnTo>
                  <a:pt x="1277162" y="2062167"/>
                </a:lnTo>
                <a:lnTo>
                  <a:pt x="1321733" y="2050962"/>
                </a:lnTo>
                <a:lnTo>
                  <a:pt x="1365523" y="2037870"/>
                </a:lnTo>
                <a:lnTo>
                  <a:pt x="1408485" y="2022936"/>
                </a:lnTo>
                <a:lnTo>
                  <a:pt x="1450574" y="2006207"/>
                </a:lnTo>
                <a:lnTo>
                  <a:pt x="1491742" y="1987728"/>
                </a:lnTo>
                <a:lnTo>
                  <a:pt x="1531945" y="1967545"/>
                </a:lnTo>
                <a:lnTo>
                  <a:pt x="1571135" y="1945705"/>
                </a:lnTo>
                <a:lnTo>
                  <a:pt x="1609268" y="1922254"/>
                </a:lnTo>
                <a:lnTo>
                  <a:pt x="1646296" y="1897238"/>
                </a:lnTo>
                <a:lnTo>
                  <a:pt x="1682174" y="1870703"/>
                </a:lnTo>
                <a:lnTo>
                  <a:pt x="1716855" y="1842695"/>
                </a:lnTo>
                <a:lnTo>
                  <a:pt x="1750294" y="1813260"/>
                </a:lnTo>
                <a:lnTo>
                  <a:pt x="1782444" y="1782444"/>
                </a:lnTo>
                <a:lnTo>
                  <a:pt x="1813260" y="1750294"/>
                </a:lnTo>
                <a:lnTo>
                  <a:pt x="1842695" y="1716855"/>
                </a:lnTo>
                <a:lnTo>
                  <a:pt x="1870703" y="1682174"/>
                </a:lnTo>
                <a:lnTo>
                  <a:pt x="1897238" y="1646296"/>
                </a:lnTo>
                <a:lnTo>
                  <a:pt x="1922254" y="1609268"/>
                </a:lnTo>
                <a:lnTo>
                  <a:pt x="1945705" y="1571135"/>
                </a:lnTo>
                <a:lnTo>
                  <a:pt x="1967545" y="1531945"/>
                </a:lnTo>
                <a:lnTo>
                  <a:pt x="1987728" y="1491742"/>
                </a:lnTo>
                <a:lnTo>
                  <a:pt x="2006207" y="1450574"/>
                </a:lnTo>
                <a:lnTo>
                  <a:pt x="2022936" y="1408485"/>
                </a:lnTo>
                <a:lnTo>
                  <a:pt x="2037870" y="1365523"/>
                </a:lnTo>
                <a:lnTo>
                  <a:pt x="2050962" y="1321733"/>
                </a:lnTo>
                <a:lnTo>
                  <a:pt x="2062167" y="1277162"/>
                </a:lnTo>
                <a:lnTo>
                  <a:pt x="2071438" y="1231855"/>
                </a:lnTo>
                <a:lnTo>
                  <a:pt x="2078729" y="1185858"/>
                </a:lnTo>
                <a:lnTo>
                  <a:pt x="2083993" y="1139219"/>
                </a:lnTo>
                <a:lnTo>
                  <a:pt x="2087186" y="1091982"/>
                </a:lnTo>
                <a:lnTo>
                  <a:pt x="2088261" y="1044193"/>
                </a:lnTo>
                <a:lnTo>
                  <a:pt x="2087186" y="996395"/>
                </a:lnTo>
                <a:lnTo>
                  <a:pt x="2083993" y="949148"/>
                </a:lnTo>
                <a:lnTo>
                  <a:pt x="2078729" y="902499"/>
                </a:lnTo>
                <a:lnTo>
                  <a:pt x="2071438" y="856494"/>
                </a:lnTo>
                <a:lnTo>
                  <a:pt x="2062167" y="811179"/>
                </a:lnTo>
                <a:lnTo>
                  <a:pt x="2050962" y="766600"/>
                </a:lnTo>
                <a:lnTo>
                  <a:pt x="2037870" y="722803"/>
                </a:lnTo>
                <a:lnTo>
                  <a:pt x="2022936" y="679835"/>
                </a:lnTo>
                <a:lnTo>
                  <a:pt x="2006207" y="637740"/>
                </a:lnTo>
                <a:lnTo>
                  <a:pt x="1987728" y="596566"/>
                </a:lnTo>
                <a:lnTo>
                  <a:pt x="1967545" y="556358"/>
                </a:lnTo>
                <a:lnTo>
                  <a:pt x="1945705" y="517162"/>
                </a:lnTo>
                <a:lnTo>
                  <a:pt x="1922254" y="479025"/>
                </a:lnTo>
                <a:lnTo>
                  <a:pt x="1897238" y="441993"/>
                </a:lnTo>
                <a:lnTo>
                  <a:pt x="1870703" y="406111"/>
                </a:lnTo>
                <a:lnTo>
                  <a:pt x="1842695" y="371427"/>
                </a:lnTo>
                <a:lnTo>
                  <a:pt x="1813260" y="337985"/>
                </a:lnTo>
                <a:lnTo>
                  <a:pt x="1782444" y="305831"/>
                </a:lnTo>
                <a:lnTo>
                  <a:pt x="1750294" y="275013"/>
                </a:lnTo>
                <a:lnTo>
                  <a:pt x="1716855" y="245576"/>
                </a:lnTo>
                <a:lnTo>
                  <a:pt x="1682174" y="217566"/>
                </a:lnTo>
                <a:lnTo>
                  <a:pt x="1646296" y="191029"/>
                </a:lnTo>
                <a:lnTo>
                  <a:pt x="1609268" y="166012"/>
                </a:lnTo>
                <a:lnTo>
                  <a:pt x="1571135" y="142559"/>
                </a:lnTo>
                <a:lnTo>
                  <a:pt x="1531945" y="120719"/>
                </a:lnTo>
                <a:lnTo>
                  <a:pt x="1491742" y="100535"/>
                </a:lnTo>
                <a:lnTo>
                  <a:pt x="1450574" y="82055"/>
                </a:lnTo>
                <a:lnTo>
                  <a:pt x="1408485" y="65325"/>
                </a:lnTo>
                <a:lnTo>
                  <a:pt x="1365523" y="50391"/>
                </a:lnTo>
                <a:lnTo>
                  <a:pt x="1321733" y="37298"/>
                </a:lnTo>
                <a:lnTo>
                  <a:pt x="1277162" y="26093"/>
                </a:lnTo>
                <a:lnTo>
                  <a:pt x="1231855" y="16822"/>
                </a:lnTo>
                <a:lnTo>
                  <a:pt x="1185858" y="9531"/>
                </a:lnTo>
                <a:lnTo>
                  <a:pt x="1139219" y="4267"/>
                </a:lnTo>
                <a:lnTo>
                  <a:pt x="1091982" y="1074"/>
                </a:lnTo>
                <a:lnTo>
                  <a:pt x="1044194" y="0"/>
                </a:lnTo>
                <a:close/>
              </a:path>
            </a:pathLst>
          </a:custGeom>
          <a:solidFill>
            <a:srgbClr val="B85708"/>
          </a:solidFill>
        </p:spPr>
        <p:txBody>
          <a:bodyPr wrap="square" lIns="0" tIns="0" rIns="0" bIns="0" rtlCol="0"/>
          <a:lstStyle/>
          <a:p>
            <a:endParaRPr/>
          </a:p>
        </p:txBody>
      </p:sp>
      <p:sp>
        <p:nvSpPr>
          <p:cNvPr id="7" name="object 7"/>
          <p:cNvSpPr/>
          <p:nvPr/>
        </p:nvSpPr>
        <p:spPr>
          <a:xfrm>
            <a:off x="3419855" y="339470"/>
            <a:ext cx="2088514" cy="2088514"/>
          </a:xfrm>
          <a:custGeom>
            <a:avLst/>
            <a:gdLst/>
            <a:ahLst/>
            <a:cxnLst/>
            <a:rect l="l" t="t" r="r" b="b"/>
            <a:pathLst>
              <a:path w="2088514" h="2088514">
                <a:moveTo>
                  <a:pt x="0" y="1044193"/>
                </a:moveTo>
                <a:lnTo>
                  <a:pt x="1074" y="996395"/>
                </a:lnTo>
                <a:lnTo>
                  <a:pt x="4267" y="949148"/>
                </a:lnTo>
                <a:lnTo>
                  <a:pt x="9531" y="902499"/>
                </a:lnTo>
                <a:lnTo>
                  <a:pt x="16822" y="856494"/>
                </a:lnTo>
                <a:lnTo>
                  <a:pt x="26093" y="811179"/>
                </a:lnTo>
                <a:lnTo>
                  <a:pt x="37298" y="766600"/>
                </a:lnTo>
                <a:lnTo>
                  <a:pt x="50391" y="722803"/>
                </a:lnTo>
                <a:lnTo>
                  <a:pt x="65325" y="679835"/>
                </a:lnTo>
                <a:lnTo>
                  <a:pt x="82055" y="637740"/>
                </a:lnTo>
                <a:lnTo>
                  <a:pt x="100535" y="596566"/>
                </a:lnTo>
                <a:lnTo>
                  <a:pt x="120719" y="556358"/>
                </a:lnTo>
                <a:lnTo>
                  <a:pt x="142559" y="517162"/>
                </a:lnTo>
                <a:lnTo>
                  <a:pt x="166012" y="479025"/>
                </a:lnTo>
                <a:lnTo>
                  <a:pt x="191029" y="441993"/>
                </a:lnTo>
                <a:lnTo>
                  <a:pt x="217566" y="406111"/>
                </a:lnTo>
                <a:lnTo>
                  <a:pt x="245576" y="371427"/>
                </a:lnTo>
                <a:lnTo>
                  <a:pt x="275013" y="337985"/>
                </a:lnTo>
                <a:lnTo>
                  <a:pt x="305831" y="305831"/>
                </a:lnTo>
                <a:lnTo>
                  <a:pt x="337985" y="275013"/>
                </a:lnTo>
                <a:lnTo>
                  <a:pt x="371427" y="245576"/>
                </a:lnTo>
                <a:lnTo>
                  <a:pt x="406111" y="217566"/>
                </a:lnTo>
                <a:lnTo>
                  <a:pt x="441993" y="191029"/>
                </a:lnTo>
                <a:lnTo>
                  <a:pt x="479025" y="166012"/>
                </a:lnTo>
                <a:lnTo>
                  <a:pt x="517162" y="142559"/>
                </a:lnTo>
                <a:lnTo>
                  <a:pt x="556358" y="120719"/>
                </a:lnTo>
                <a:lnTo>
                  <a:pt x="596566" y="100535"/>
                </a:lnTo>
                <a:lnTo>
                  <a:pt x="637740" y="82055"/>
                </a:lnTo>
                <a:lnTo>
                  <a:pt x="679835" y="65325"/>
                </a:lnTo>
                <a:lnTo>
                  <a:pt x="722803" y="50391"/>
                </a:lnTo>
                <a:lnTo>
                  <a:pt x="766600" y="37298"/>
                </a:lnTo>
                <a:lnTo>
                  <a:pt x="811179" y="26093"/>
                </a:lnTo>
                <a:lnTo>
                  <a:pt x="856494" y="16822"/>
                </a:lnTo>
                <a:lnTo>
                  <a:pt x="902499" y="9531"/>
                </a:lnTo>
                <a:lnTo>
                  <a:pt x="949148" y="4267"/>
                </a:lnTo>
                <a:lnTo>
                  <a:pt x="996395" y="1074"/>
                </a:lnTo>
                <a:lnTo>
                  <a:pt x="1044194" y="0"/>
                </a:lnTo>
                <a:lnTo>
                  <a:pt x="1091982" y="1074"/>
                </a:lnTo>
                <a:lnTo>
                  <a:pt x="1139219" y="4267"/>
                </a:lnTo>
                <a:lnTo>
                  <a:pt x="1185858" y="9531"/>
                </a:lnTo>
                <a:lnTo>
                  <a:pt x="1231855" y="16822"/>
                </a:lnTo>
                <a:lnTo>
                  <a:pt x="1277162" y="26093"/>
                </a:lnTo>
                <a:lnTo>
                  <a:pt x="1321733" y="37298"/>
                </a:lnTo>
                <a:lnTo>
                  <a:pt x="1365523" y="50391"/>
                </a:lnTo>
                <a:lnTo>
                  <a:pt x="1408485" y="65325"/>
                </a:lnTo>
                <a:lnTo>
                  <a:pt x="1450574" y="82055"/>
                </a:lnTo>
                <a:lnTo>
                  <a:pt x="1491742" y="100535"/>
                </a:lnTo>
                <a:lnTo>
                  <a:pt x="1531945" y="120719"/>
                </a:lnTo>
                <a:lnTo>
                  <a:pt x="1571135" y="142559"/>
                </a:lnTo>
                <a:lnTo>
                  <a:pt x="1609268" y="166012"/>
                </a:lnTo>
                <a:lnTo>
                  <a:pt x="1646296" y="191029"/>
                </a:lnTo>
                <a:lnTo>
                  <a:pt x="1682174" y="217566"/>
                </a:lnTo>
                <a:lnTo>
                  <a:pt x="1716855" y="245576"/>
                </a:lnTo>
                <a:lnTo>
                  <a:pt x="1750294" y="275013"/>
                </a:lnTo>
                <a:lnTo>
                  <a:pt x="1782444" y="305831"/>
                </a:lnTo>
                <a:lnTo>
                  <a:pt x="1813260" y="337985"/>
                </a:lnTo>
                <a:lnTo>
                  <a:pt x="1842695" y="371427"/>
                </a:lnTo>
                <a:lnTo>
                  <a:pt x="1870703" y="406111"/>
                </a:lnTo>
                <a:lnTo>
                  <a:pt x="1897238" y="441993"/>
                </a:lnTo>
                <a:lnTo>
                  <a:pt x="1922254" y="479025"/>
                </a:lnTo>
                <a:lnTo>
                  <a:pt x="1945705" y="517162"/>
                </a:lnTo>
                <a:lnTo>
                  <a:pt x="1967545" y="556358"/>
                </a:lnTo>
                <a:lnTo>
                  <a:pt x="1987728" y="596566"/>
                </a:lnTo>
                <a:lnTo>
                  <a:pt x="2006207" y="637740"/>
                </a:lnTo>
                <a:lnTo>
                  <a:pt x="2022936" y="679835"/>
                </a:lnTo>
                <a:lnTo>
                  <a:pt x="2037870" y="722803"/>
                </a:lnTo>
                <a:lnTo>
                  <a:pt x="2050962" y="766600"/>
                </a:lnTo>
                <a:lnTo>
                  <a:pt x="2062167" y="811179"/>
                </a:lnTo>
                <a:lnTo>
                  <a:pt x="2071438" y="856494"/>
                </a:lnTo>
                <a:lnTo>
                  <a:pt x="2078729" y="902499"/>
                </a:lnTo>
                <a:lnTo>
                  <a:pt x="2083993" y="949148"/>
                </a:lnTo>
                <a:lnTo>
                  <a:pt x="2087186" y="996395"/>
                </a:lnTo>
                <a:lnTo>
                  <a:pt x="2088261" y="1044193"/>
                </a:lnTo>
                <a:lnTo>
                  <a:pt x="2087186" y="1091982"/>
                </a:lnTo>
                <a:lnTo>
                  <a:pt x="2083993" y="1139219"/>
                </a:lnTo>
                <a:lnTo>
                  <a:pt x="2078729" y="1185858"/>
                </a:lnTo>
                <a:lnTo>
                  <a:pt x="2071438" y="1231855"/>
                </a:lnTo>
                <a:lnTo>
                  <a:pt x="2062167" y="1277162"/>
                </a:lnTo>
                <a:lnTo>
                  <a:pt x="2050962" y="1321733"/>
                </a:lnTo>
                <a:lnTo>
                  <a:pt x="2037870" y="1365523"/>
                </a:lnTo>
                <a:lnTo>
                  <a:pt x="2022936" y="1408485"/>
                </a:lnTo>
                <a:lnTo>
                  <a:pt x="2006207" y="1450574"/>
                </a:lnTo>
                <a:lnTo>
                  <a:pt x="1987728" y="1491742"/>
                </a:lnTo>
                <a:lnTo>
                  <a:pt x="1967545" y="1531945"/>
                </a:lnTo>
                <a:lnTo>
                  <a:pt x="1945705" y="1571135"/>
                </a:lnTo>
                <a:lnTo>
                  <a:pt x="1922254" y="1609268"/>
                </a:lnTo>
                <a:lnTo>
                  <a:pt x="1897238" y="1646296"/>
                </a:lnTo>
                <a:lnTo>
                  <a:pt x="1870703" y="1682174"/>
                </a:lnTo>
                <a:lnTo>
                  <a:pt x="1842695" y="1716855"/>
                </a:lnTo>
                <a:lnTo>
                  <a:pt x="1813260" y="1750294"/>
                </a:lnTo>
                <a:lnTo>
                  <a:pt x="1782444" y="1782444"/>
                </a:lnTo>
                <a:lnTo>
                  <a:pt x="1750294" y="1813260"/>
                </a:lnTo>
                <a:lnTo>
                  <a:pt x="1716855" y="1842695"/>
                </a:lnTo>
                <a:lnTo>
                  <a:pt x="1682174" y="1870703"/>
                </a:lnTo>
                <a:lnTo>
                  <a:pt x="1646296" y="1897238"/>
                </a:lnTo>
                <a:lnTo>
                  <a:pt x="1609268" y="1922254"/>
                </a:lnTo>
                <a:lnTo>
                  <a:pt x="1571135" y="1945705"/>
                </a:lnTo>
                <a:lnTo>
                  <a:pt x="1531945" y="1967545"/>
                </a:lnTo>
                <a:lnTo>
                  <a:pt x="1491742" y="1987728"/>
                </a:lnTo>
                <a:lnTo>
                  <a:pt x="1450574" y="2006207"/>
                </a:lnTo>
                <a:lnTo>
                  <a:pt x="1408485" y="2022936"/>
                </a:lnTo>
                <a:lnTo>
                  <a:pt x="1365523" y="2037870"/>
                </a:lnTo>
                <a:lnTo>
                  <a:pt x="1321733" y="2050962"/>
                </a:lnTo>
                <a:lnTo>
                  <a:pt x="1277162" y="2062167"/>
                </a:lnTo>
                <a:lnTo>
                  <a:pt x="1231855" y="2071438"/>
                </a:lnTo>
                <a:lnTo>
                  <a:pt x="1185858" y="2078729"/>
                </a:lnTo>
                <a:lnTo>
                  <a:pt x="1139219" y="2083993"/>
                </a:lnTo>
                <a:lnTo>
                  <a:pt x="1091982" y="2087186"/>
                </a:lnTo>
                <a:lnTo>
                  <a:pt x="1044194" y="2088260"/>
                </a:lnTo>
                <a:lnTo>
                  <a:pt x="996395" y="2087186"/>
                </a:lnTo>
                <a:lnTo>
                  <a:pt x="949148" y="2083993"/>
                </a:lnTo>
                <a:lnTo>
                  <a:pt x="902499" y="2078729"/>
                </a:lnTo>
                <a:lnTo>
                  <a:pt x="856494" y="2071438"/>
                </a:lnTo>
                <a:lnTo>
                  <a:pt x="811179" y="2062167"/>
                </a:lnTo>
                <a:lnTo>
                  <a:pt x="766600" y="2050962"/>
                </a:lnTo>
                <a:lnTo>
                  <a:pt x="722803" y="2037870"/>
                </a:lnTo>
                <a:lnTo>
                  <a:pt x="679835" y="2022936"/>
                </a:lnTo>
                <a:lnTo>
                  <a:pt x="637740" y="2006207"/>
                </a:lnTo>
                <a:lnTo>
                  <a:pt x="596566" y="1987728"/>
                </a:lnTo>
                <a:lnTo>
                  <a:pt x="556358" y="1967545"/>
                </a:lnTo>
                <a:lnTo>
                  <a:pt x="517162" y="1945705"/>
                </a:lnTo>
                <a:lnTo>
                  <a:pt x="479025" y="1922254"/>
                </a:lnTo>
                <a:lnTo>
                  <a:pt x="441993" y="1897238"/>
                </a:lnTo>
                <a:lnTo>
                  <a:pt x="406111" y="1870703"/>
                </a:lnTo>
                <a:lnTo>
                  <a:pt x="371427" y="1842695"/>
                </a:lnTo>
                <a:lnTo>
                  <a:pt x="337985" y="1813260"/>
                </a:lnTo>
                <a:lnTo>
                  <a:pt x="305831" y="1782444"/>
                </a:lnTo>
                <a:lnTo>
                  <a:pt x="275013" y="1750294"/>
                </a:lnTo>
                <a:lnTo>
                  <a:pt x="245576" y="1716855"/>
                </a:lnTo>
                <a:lnTo>
                  <a:pt x="217566" y="1682174"/>
                </a:lnTo>
                <a:lnTo>
                  <a:pt x="191029" y="1646296"/>
                </a:lnTo>
                <a:lnTo>
                  <a:pt x="166012" y="1609268"/>
                </a:lnTo>
                <a:lnTo>
                  <a:pt x="142559" y="1571135"/>
                </a:lnTo>
                <a:lnTo>
                  <a:pt x="120719" y="1531945"/>
                </a:lnTo>
                <a:lnTo>
                  <a:pt x="100535" y="1491742"/>
                </a:lnTo>
                <a:lnTo>
                  <a:pt x="82055" y="1450574"/>
                </a:lnTo>
                <a:lnTo>
                  <a:pt x="65325" y="1408485"/>
                </a:lnTo>
                <a:lnTo>
                  <a:pt x="50391" y="1365523"/>
                </a:lnTo>
                <a:lnTo>
                  <a:pt x="37298" y="1321733"/>
                </a:lnTo>
                <a:lnTo>
                  <a:pt x="26093" y="1277162"/>
                </a:lnTo>
                <a:lnTo>
                  <a:pt x="16822" y="1231855"/>
                </a:lnTo>
                <a:lnTo>
                  <a:pt x="9531" y="1185858"/>
                </a:lnTo>
                <a:lnTo>
                  <a:pt x="4267" y="1139219"/>
                </a:lnTo>
                <a:lnTo>
                  <a:pt x="1074" y="1091982"/>
                </a:lnTo>
                <a:lnTo>
                  <a:pt x="0" y="1044193"/>
                </a:lnTo>
                <a:close/>
              </a:path>
            </a:pathLst>
          </a:custGeom>
          <a:ln w="25400">
            <a:solidFill>
              <a:srgbClr val="FFFFFF"/>
            </a:solidFill>
          </a:ln>
        </p:spPr>
        <p:txBody>
          <a:bodyPr wrap="square" lIns="0" tIns="0" rIns="0" bIns="0" rtlCol="0"/>
          <a:lstStyle/>
          <a:p>
            <a:endParaRPr/>
          </a:p>
        </p:txBody>
      </p:sp>
      <p:sp>
        <p:nvSpPr>
          <p:cNvPr id="8" name="object 8"/>
          <p:cNvSpPr txBox="1">
            <a:spLocks noGrp="1"/>
          </p:cNvSpPr>
          <p:nvPr>
            <p:ph type="title"/>
          </p:nvPr>
        </p:nvSpPr>
        <p:spPr>
          <a:xfrm>
            <a:off x="3836034" y="1064259"/>
            <a:ext cx="1249045" cy="608965"/>
          </a:xfrm>
          <a:prstGeom prst="rect">
            <a:avLst/>
          </a:prstGeom>
        </p:spPr>
        <p:txBody>
          <a:bodyPr vert="horz" wrap="square" lIns="0" tIns="0" rIns="0" bIns="0" rtlCol="0">
            <a:spAutoFit/>
          </a:bodyPr>
          <a:lstStyle/>
          <a:p>
            <a:pPr marL="12700">
              <a:lnSpc>
                <a:spcPct val="100000"/>
              </a:lnSpc>
            </a:pPr>
            <a:r>
              <a:rPr sz="2400" spc="-5" dirty="0"/>
              <a:t>前言介绍</a:t>
            </a:r>
            <a:endParaRPr sz="2400"/>
          </a:p>
          <a:p>
            <a:pPr marL="14604">
              <a:lnSpc>
                <a:spcPct val="100000"/>
              </a:lnSpc>
              <a:spcBef>
                <a:spcPts val="310"/>
              </a:spcBef>
            </a:pPr>
            <a:r>
              <a:rPr sz="1200" b="0" spc="-5" dirty="0">
                <a:latin typeface="Calibri"/>
                <a:cs typeface="Calibri"/>
              </a:rPr>
              <a:t>Objective</a:t>
            </a:r>
            <a:r>
              <a:rPr sz="1200" b="0" spc="-60" dirty="0">
                <a:latin typeface="Calibri"/>
                <a:cs typeface="Calibri"/>
              </a:rPr>
              <a:t> </a:t>
            </a:r>
            <a:r>
              <a:rPr sz="1200" b="0" spc="-5" dirty="0">
                <a:latin typeface="Calibri"/>
                <a:cs typeface="Calibri"/>
              </a:rPr>
              <a:t>introduce</a:t>
            </a:r>
            <a:endParaRPr sz="1200">
              <a:latin typeface="Calibri"/>
              <a:cs typeface="Calibri"/>
            </a:endParaRPr>
          </a:p>
        </p:txBody>
      </p:sp>
      <p:sp>
        <p:nvSpPr>
          <p:cNvPr id="9" name="object 9"/>
          <p:cNvSpPr txBox="1"/>
          <p:nvPr/>
        </p:nvSpPr>
        <p:spPr>
          <a:xfrm>
            <a:off x="1098867" y="3084718"/>
            <a:ext cx="7086600" cy="1659889"/>
          </a:xfrm>
          <a:prstGeom prst="rect">
            <a:avLst/>
          </a:prstGeom>
        </p:spPr>
        <p:txBody>
          <a:bodyPr vert="horz" wrap="square" lIns="0" tIns="0" rIns="0" bIns="0" rtlCol="0">
            <a:spAutoFit/>
          </a:bodyPr>
          <a:lstStyle/>
          <a:p>
            <a:pPr marL="12700" marR="5080">
              <a:lnSpc>
                <a:spcPct val="150200"/>
              </a:lnSpc>
            </a:pPr>
            <a:r>
              <a:rPr sz="1200" b="1" spc="5" dirty="0">
                <a:solidFill>
                  <a:srgbClr val="0D0D0D"/>
                </a:solidFill>
                <a:latin typeface="微软雅黑"/>
                <a:cs typeface="微软雅黑"/>
              </a:rPr>
              <a:t>大众乳制品消费领域</a:t>
            </a:r>
            <a:r>
              <a:rPr sz="1200" spc="5" dirty="0">
                <a:solidFill>
                  <a:srgbClr val="0D0D0D"/>
                </a:solidFill>
                <a:latin typeface="微软雅黑"/>
                <a:cs typeface="微软雅黑"/>
              </a:rPr>
              <a:t>：在消费升级和产品结构优化以及人均可支配收入和城镇化加快的前提下，以巴氏杀  </a:t>
            </a:r>
            <a:r>
              <a:rPr sz="1200" spc="-5" dirty="0">
                <a:solidFill>
                  <a:srgbClr val="0D0D0D"/>
                </a:solidFill>
                <a:latin typeface="微软雅黑"/>
                <a:cs typeface="微软雅黑"/>
              </a:rPr>
              <a:t>菌鲜奶、特色酸奶产品、养生食膳奶为主，兼营特色含乳饮料、面包及进口相关乳制品的协调发展策略</a:t>
            </a:r>
            <a:endParaRPr sz="1200" dirty="0">
              <a:latin typeface="微软雅黑"/>
              <a:cs typeface="微软雅黑"/>
            </a:endParaRPr>
          </a:p>
          <a:p>
            <a:pPr>
              <a:lnSpc>
                <a:spcPct val="100000"/>
              </a:lnSpc>
            </a:pPr>
            <a:endParaRPr sz="1200" dirty="0">
              <a:latin typeface="Times New Roman"/>
              <a:cs typeface="Times New Roman"/>
            </a:endParaRPr>
          </a:p>
          <a:p>
            <a:pPr>
              <a:lnSpc>
                <a:spcPct val="100000"/>
              </a:lnSpc>
              <a:spcBef>
                <a:spcPts val="5"/>
              </a:spcBef>
            </a:pPr>
            <a:endParaRPr sz="1300" dirty="0">
              <a:latin typeface="Times New Roman"/>
              <a:cs typeface="Times New Roman"/>
            </a:endParaRPr>
          </a:p>
          <a:p>
            <a:pPr marL="12700">
              <a:lnSpc>
                <a:spcPct val="100000"/>
              </a:lnSpc>
            </a:pPr>
            <a:r>
              <a:rPr sz="1200" b="1" spc="-5" dirty="0">
                <a:solidFill>
                  <a:srgbClr val="0D0D0D"/>
                </a:solidFill>
                <a:latin typeface="微软雅黑"/>
                <a:cs typeface="微软雅黑"/>
              </a:rPr>
              <a:t>企业乳制品消费领域</a:t>
            </a:r>
            <a:r>
              <a:rPr sz="1200" spc="-5" dirty="0">
                <a:solidFill>
                  <a:srgbClr val="0D0D0D"/>
                </a:solidFill>
                <a:latin typeface="微软雅黑"/>
                <a:cs typeface="微软雅黑"/>
              </a:rPr>
              <a:t>：办公室“营养快乐生活”领先企业</a:t>
            </a:r>
            <a:endParaRPr sz="1200" dirty="0">
              <a:latin typeface="微软雅黑"/>
              <a:cs typeface="微软雅黑"/>
            </a:endParaRPr>
          </a:p>
          <a:p>
            <a:pPr>
              <a:lnSpc>
                <a:spcPct val="100000"/>
              </a:lnSpc>
            </a:pPr>
            <a:endParaRPr sz="1200" dirty="0">
              <a:latin typeface="Times New Roman"/>
              <a:cs typeface="Times New Roman"/>
            </a:endParaRPr>
          </a:p>
          <a:p>
            <a:pPr>
              <a:lnSpc>
                <a:spcPct val="100000"/>
              </a:lnSpc>
              <a:spcBef>
                <a:spcPts val="7"/>
              </a:spcBef>
            </a:pPr>
            <a:endParaRPr sz="1300" dirty="0">
              <a:latin typeface="Times New Roman"/>
              <a:cs typeface="Times New Roman"/>
            </a:endParaRPr>
          </a:p>
          <a:p>
            <a:pPr marL="12700">
              <a:lnSpc>
                <a:spcPct val="100000"/>
              </a:lnSpc>
            </a:pPr>
            <a:r>
              <a:rPr sz="1200" b="1" spc="-5" dirty="0">
                <a:solidFill>
                  <a:srgbClr val="0D0D0D"/>
                </a:solidFill>
                <a:latin typeface="微软雅黑"/>
                <a:cs typeface="微软雅黑"/>
              </a:rPr>
              <a:t>创新乳制品商业模式</a:t>
            </a:r>
            <a:r>
              <a:rPr sz="1200" spc="-5" dirty="0">
                <a:solidFill>
                  <a:srgbClr val="0D0D0D"/>
                </a:solidFill>
                <a:latin typeface="微软雅黑"/>
                <a:cs typeface="微软雅黑"/>
              </a:rPr>
              <a:t>：互联网+特色乳制品全国连锁店+轻资产卫星式扩张模式</a:t>
            </a:r>
            <a:endParaRPr sz="1200" dirty="0">
              <a:latin typeface="微软雅黑"/>
              <a:cs typeface="微软雅黑"/>
            </a:endParaRPr>
          </a:p>
        </p:txBody>
      </p:sp>
      <p:sp>
        <p:nvSpPr>
          <p:cNvPr id="10" name="object 10"/>
          <p:cNvSpPr/>
          <p:nvPr/>
        </p:nvSpPr>
        <p:spPr>
          <a:xfrm>
            <a:off x="2667761" y="1282814"/>
            <a:ext cx="835025" cy="63247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6131686" y="1265174"/>
            <a:ext cx="773112" cy="722883"/>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00152" y="127254"/>
            <a:ext cx="2373376" cy="18815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920238" y="1905317"/>
            <a:ext cx="412750" cy="31324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5210936" y="1374355"/>
            <a:ext cx="315912" cy="300266"/>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3842511" y="1986546"/>
            <a:ext cx="155575" cy="117716"/>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545713" y="1030224"/>
            <a:ext cx="773112" cy="716534"/>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1970913" y="1431848"/>
            <a:ext cx="1163637" cy="1038809"/>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3617086" y="1477517"/>
            <a:ext cx="1444625" cy="1404366"/>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7187438" y="1141730"/>
            <a:ext cx="879475" cy="826008"/>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5657088" y="1813610"/>
            <a:ext cx="411162" cy="390347"/>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8265286" y="1019835"/>
            <a:ext cx="411162" cy="311251"/>
          </a:xfrm>
          <a:prstGeom prst="rect">
            <a:avLst/>
          </a:prstGeom>
          <a:blipFill>
            <a:blip r:embed="rId15" cstate="print"/>
            <a:stretch>
              <a:fillRect/>
            </a:stretch>
          </a:blipFill>
        </p:spPr>
        <p:txBody>
          <a:bodyPr wrap="square" lIns="0" tIns="0" rIns="0" bIns="0" rtlCol="0"/>
          <a:lstStyle/>
          <a:p>
            <a:endParaRPr/>
          </a:p>
        </p:txBody>
      </p:sp>
      <p:sp>
        <p:nvSpPr>
          <p:cNvPr id="22" name="object 22"/>
          <p:cNvSpPr/>
          <p:nvPr/>
        </p:nvSpPr>
        <p:spPr>
          <a:xfrm>
            <a:off x="1401825" y="1459153"/>
            <a:ext cx="1336675" cy="1131265"/>
          </a:xfrm>
          <a:prstGeom prst="rect">
            <a:avLst/>
          </a:prstGeom>
          <a:blipFill>
            <a:blip r:embed="rId16" cstate="print"/>
            <a:stretch>
              <a:fillRect/>
            </a:stretch>
          </a:blipFill>
        </p:spPr>
        <p:txBody>
          <a:bodyPr wrap="square" lIns="0" tIns="0" rIns="0" bIns="0" rtlCol="0"/>
          <a:lstStyle/>
          <a:p>
            <a:endParaRPr/>
          </a:p>
        </p:txBody>
      </p:sp>
      <p:sp>
        <p:nvSpPr>
          <p:cNvPr id="23" name="object 23"/>
          <p:cNvSpPr/>
          <p:nvPr/>
        </p:nvSpPr>
        <p:spPr>
          <a:xfrm>
            <a:off x="2070100" y="1420749"/>
            <a:ext cx="344487" cy="289305"/>
          </a:xfrm>
          <a:prstGeom prst="rect">
            <a:avLst/>
          </a:prstGeom>
          <a:blipFill>
            <a:blip r:embed="rId17" cstate="print"/>
            <a:stretch>
              <a:fillRect/>
            </a:stretch>
          </a:blipFill>
        </p:spPr>
        <p:txBody>
          <a:bodyPr wrap="square" lIns="0" tIns="0" rIns="0" bIns="0" rtlCol="0"/>
          <a:lstStyle/>
          <a:p>
            <a:endParaRPr/>
          </a:p>
        </p:txBody>
      </p:sp>
      <p:sp>
        <p:nvSpPr>
          <p:cNvPr id="24" name="object 24"/>
          <p:cNvSpPr/>
          <p:nvPr/>
        </p:nvSpPr>
        <p:spPr>
          <a:xfrm>
            <a:off x="6111113" y="1542732"/>
            <a:ext cx="554037" cy="712279"/>
          </a:xfrm>
          <a:prstGeom prst="rect">
            <a:avLst/>
          </a:prstGeom>
          <a:blipFill>
            <a:blip r:embed="rId18" cstate="print"/>
            <a:stretch>
              <a:fillRect/>
            </a:stretch>
          </a:blipFill>
        </p:spPr>
        <p:txBody>
          <a:bodyPr wrap="square" lIns="0" tIns="0" rIns="0" bIns="0" rtlCol="0"/>
          <a:lstStyle/>
          <a:p>
            <a:endParaRPr/>
          </a:p>
        </p:txBody>
      </p:sp>
      <p:sp>
        <p:nvSpPr>
          <p:cNvPr id="25" name="object 25"/>
          <p:cNvSpPr/>
          <p:nvPr/>
        </p:nvSpPr>
        <p:spPr>
          <a:xfrm>
            <a:off x="6677786" y="1377416"/>
            <a:ext cx="284162" cy="239420"/>
          </a:xfrm>
          <a:prstGeom prst="rect">
            <a:avLst/>
          </a:prstGeom>
          <a:blipFill>
            <a:blip r:embed="rId17" cstate="print"/>
            <a:stretch>
              <a:fillRect/>
            </a:stretch>
          </a:blipFill>
        </p:spPr>
        <p:txBody>
          <a:bodyPr wrap="square" lIns="0" tIns="0" rIns="0" bIns="0" rtlCol="0"/>
          <a:lstStyle/>
          <a:p>
            <a:endParaRPr/>
          </a:p>
        </p:txBody>
      </p:sp>
      <p:sp>
        <p:nvSpPr>
          <p:cNvPr id="26" name="object 26"/>
          <p:cNvSpPr/>
          <p:nvPr/>
        </p:nvSpPr>
        <p:spPr>
          <a:xfrm>
            <a:off x="7076313" y="1726222"/>
            <a:ext cx="222250" cy="187540"/>
          </a:xfrm>
          <a:prstGeom prst="rect">
            <a:avLst/>
          </a:prstGeom>
          <a:blipFill>
            <a:blip r:embed="rId17" cstate="print"/>
            <a:stretch>
              <a:fillRect/>
            </a:stretch>
          </a:blipFill>
        </p:spPr>
        <p:txBody>
          <a:bodyPr wrap="square" lIns="0" tIns="0" rIns="0" bIns="0" rtlCol="0"/>
          <a:lstStyle/>
          <a:p>
            <a:endParaRPr/>
          </a:p>
        </p:txBody>
      </p:sp>
      <p:graphicFrame>
        <p:nvGraphicFramePr>
          <p:cNvPr id="27" name="对象 26">
            <a:extLst>
              <a:ext uri="{FF2B5EF4-FFF2-40B4-BE49-F238E27FC236}">
                <a16:creationId xmlns:a16="http://schemas.microsoft.com/office/drawing/2014/main" id="{3D28FAB6-43EC-4FAD-B494-821C14C94941}"/>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052" name="CorelDRAW" r:id="rId19" imgW="2736000" imgH="1136036" progId="CorelDraw.Graphic.17">
                  <p:embed/>
                </p:oleObj>
              </mc:Choice>
              <mc:Fallback>
                <p:oleObj name="CorelDRAW" r:id="rId19"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20"/>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1830" y="688212"/>
            <a:ext cx="8463280" cy="4187825"/>
          </a:xfrm>
          <a:custGeom>
            <a:avLst/>
            <a:gdLst/>
            <a:ahLst/>
            <a:cxnLst/>
            <a:rect l="l" t="t" r="r" b="b"/>
            <a:pathLst>
              <a:path w="8463280" h="4187825">
                <a:moveTo>
                  <a:pt x="8005879" y="0"/>
                </a:moveTo>
                <a:lnTo>
                  <a:pt x="329292" y="11818"/>
                </a:lnTo>
                <a:lnTo>
                  <a:pt x="267225" y="13605"/>
                </a:lnTo>
                <a:lnTo>
                  <a:pt x="213460" y="17027"/>
                </a:lnTo>
                <a:lnTo>
                  <a:pt x="167405" y="22446"/>
                </a:lnTo>
                <a:lnTo>
                  <a:pt x="128466" y="30225"/>
                </a:lnTo>
                <a:lnTo>
                  <a:pt x="69564" y="54310"/>
                </a:lnTo>
                <a:lnTo>
                  <a:pt x="32012" y="92183"/>
                </a:lnTo>
                <a:lnTo>
                  <a:pt x="11063" y="146744"/>
                </a:lnTo>
                <a:lnTo>
                  <a:pt x="1974" y="220891"/>
                </a:lnTo>
                <a:lnTo>
                  <a:pt x="394" y="266216"/>
                </a:lnTo>
                <a:lnTo>
                  <a:pt x="0" y="317526"/>
                </a:lnTo>
                <a:lnTo>
                  <a:pt x="11457" y="3779316"/>
                </a:lnTo>
                <a:lnTo>
                  <a:pt x="11482" y="3886486"/>
                </a:lnTo>
                <a:lnTo>
                  <a:pt x="12663" y="3957926"/>
                </a:lnTo>
                <a:lnTo>
                  <a:pt x="15412" y="4002207"/>
                </a:lnTo>
                <a:lnTo>
                  <a:pt x="28502" y="4071193"/>
                </a:lnTo>
                <a:lnTo>
                  <a:pt x="56244" y="4117749"/>
                </a:lnTo>
                <a:lnTo>
                  <a:pt x="104069" y="4146286"/>
                </a:lnTo>
                <a:lnTo>
                  <a:pt x="177410" y="4161210"/>
                </a:lnTo>
                <a:lnTo>
                  <a:pt x="225347" y="4164946"/>
                </a:lnTo>
                <a:lnTo>
                  <a:pt x="281699" y="4166932"/>
                </a:lnTo>
                <a:lnTo>
                  <a:pt x="8116412" y="4187780"/>
                </a:lnTo>
                <a:lnTo>
                  <a:pt x="8182217" y="4187623"/>
                </a:lnTo>
                <a:lnTo>
                  <a:pt x="8239122" y="4186615"/>
                </a:lnTo>
                <a:lnTo>
                  <a:pt x="8287771" y="4184149"/>
                </a:lnTo>
                <a:lnTo>
                  <a:pt x="8328813" y="4179615"/>
                </a:lnTo>
                <a:lnTo>
                  <a:pt x="8390658" y="4161904"/>
                </a:lnTo>
                <a:lnTo>
                  <a:pt x="8429831" y="4128610"/>
                </a:lnTo>
                <a:lnTo>
                  <a:pt x="8451504" y="4074858"/>
                </a:lnTo>
                <a:lnTo>
                  <a:pt x="8460852" y="3995775"/>
                </a:lnTo>
                <a:lnTo>
                  <a:pt x="8462520" y="3945211"/>
                </a:lnTo>
                <a:lnTo>
                  <a:pt x="8463047" y="3886486"/>
                </a:lnTo>
                <a:lnTo>
                  <a:pt x="8463079" y="3818991"/>
                </a:lnTo>
                <a:lnTo>
                  <a:pt x="8462569" y="3678840"/>
                </a:lnTo>
                <a:lnTo>
                  <a:pt x="8451798" y="437509"/>
                </a:lnTo>
                <a:lnTo>
                  <a:pt x="8450833" y="380744"/>
                </a:lnTo>
                <a:lnTo>
                  <a:pt x="8448730" y="328656"/>
                </a:lnTo>
                <a:lnTo>
                  <a:pt x="8445085" y="281084"/>
                </a:lnTo>
                <a:lnTo>
                  <a:pt x="8439495" y="237870"/>
                </a:lnTo>
                <a:lnTo>
                  <a:pt x="8431555" y="198853"/>
                </a:lnTo>
                <a:lnTo>
                  <a:pt x="8407008" y="132775"/>
                </a:lnTo>
                <a:lnTo>
                  <a:pt x="8368212" y="81572"/>
                </a:lnTo>
                <a:lnTo>
                  <a:pt x="8311935" y="43970"/>
                </a:lnTo>
                <a:lnTo>
                  <a:pt x="8276230" y="29870"/>
                </a:lnTo>
                <a:lnTo>
                  <a:pt x="8234942" y="18691"/>
                </a:lnTo>
                <a:lnTo>
                  <a:pt x="8187667" y="10274"/>
                </a:lnTo>
                <a:lnTo>
                  <a:pt x="8134001" y="4460"/>
                </a:lnTo>
                <a:lnTo>
                  <a:pt x="8073540" y="1088"/>
                </a:lnTo>
                <a:lnTo>
                  <a:pt x="8005879" y="0"/>
                </a:lnTo>
                <a:close/>
              </a:path>
            </a:pathLst>
          </a:custGeom>
          <a:solidFill>
            <a:srgbClr val="FFFFFF"/>
          </a:solidFill>
        </p:spPr>
        <p:txBody>
          <a:bodyPr wrap="square" lIns="0" tIns="0" rIns="0" bIns="0" rtlCol="0"/>
          <a:lstStyle/>
          <a:p>
            <a:endParaRPr/>
          </a:p>
        </p:txBody>
      </p:sp>
      <p:sp>
        <p:nvSpPr>
          <p:cNvPr id="3" name="object 3"/>
          <p:cNvSpPr/>
          <p:nvPr/>
        </p:nvSpPr>
        <p:spPr>
          <a:xfrm>
            <a:off x="341830" y="688212"/>
            <a:ext cx="8463280" cy="4187825"/>
          </a:xfrm>
          <a:custGeom>
            <a:avLst/>
            <a:gdLst/>
            <a:ahLst/>
            <a:cxnLst/>
            <a:rect l="l" t="t" r="r" b="b"/>
            <a:pathLst>
              <a:path w="8463280" h="4187825">
                <a:moveTo>
                  <a:pt x="396" y="439547"/>
                </a:moveTo>
                <a:lnTo>
                  <a:pt x="198" y="375181"/>
                </a:lnTo>
                <a:lnTo>
                  <a:pt x="0" y="317526"/>
                </a:lnTo>
                <a:lnTo>
                  <a:pt x="394" y="266216"/>
                </a:lnTo>
                <a:lnTo>
                  <a:pt x="1974" y="220891"/>
                </a:lnTo>
                <a:lnTo>
                  <a:pt x="5332" y="181188"/>
                </a:lnTo>
                <a:lnTo>
                  <a:pt x="19758" y="117196"/>
                </a:lnTo>
                <a:lnTo>
                  <a:pt x="48416" y="71342"/>
                </a:lnTo>
                <a:lnTo>
                  <a:pt x="96050" y="40725"/>
                </a:lnTo>
                <a:lnTo>
                  <a:pt x="167405" y="22446"/>
                </a:lnTo>
                <a:lnTo>
                  <a:pt x="213460" y="17027"/>
                </a:lnTo>
                <a:lnTo>
                  <a:pt x="267225" y="13605"/>
                </a:lnTo>
                <a:lnTo>
                  <a:pt x="329292" y="11818"/>
                </a:lnTo>
                <a:lnTo>
                  <a:pt x="400255" y="11302"/>
                </a:lnTo>
                <a:lnTo>
                  <a:pt x="8005879" y="0"/>
                </a:lnTo>
                <a:lnTo>
                  <a:pt x="8073540" y="1088"/>
                </a:lnTo>
                <a:lnTo>
                  <a:pt x="8134001" y="4460"/>
                </a:lnTo>
                <a:lnTo>
                  <a:pt x="8187667" y="10274"/>
                </a:lnTo>
                <a:lnTo>
                  <a:pt x="8234942" y="18691"/>
                </a:lnTo>
                <a:lnTo>
                  <a:pt x="8276230" y="29870"/>
                </a:lnTo>
                <a:lnTo>
                  <a:pt x="8311935" y="43970"/>
                </a:lnTo>
                <a:lnTo>
                  <a:pt x="8368212" y="81572"/>
                </a:lnTo>
                <a:lnTo>
                  <a:pt x="8407008" y="132775"/>
                </a:lnTo>
                <a:lnTo>
                  <a:pt x="8431555" y="198853"/>
                </a:lnTo>
                <a:lnTo>
                  <a:pt x="8439495" y="237870"/>
                </a:lnTo>
                <a:lnTo>
                  <a:pt x="8445085" y="281084"/>
                </a:lnTo>
                <a:lnTo>
                  <a:pt x="8448730" y="328656"/>
                </a:lnTo>
                <a:lnTo>
                  <a:pt x="8450833" y="380744"/>
                </a:lnTo>
                <a:lnTo>
                  <a:pt x="8451798" y="437509"/>
                </a:lnTo>
                <a:lnTo>
                  <a:pt x="8452030" y="499110"/>
                </a:lnTo>
                <a:lnTo>
                  <a:pt x="8452200" y="545376"/>
                </a:lnTo>
                <a:lnTo>
                  <a:pt x="8452370" y="592093"/>
                </a:lnTo>
                <a:lnTo>
                  <a:pt x="8452540" y="639247"/>
                </a:lnTo>
                <a:lnTo>
                  <a:pt x="8452710" y="686823"/>
                </a:lnTo>
                <a:lnTo>
                  <a:pt x="8452880" y="734806"/>
                </a:lnTo>
                <a:lnTo>
                  <a:pt x="8453050" y="783183"/>
                </a:lnTo>
                <a:lnTo>
                  <a:pt x="8453220" y="831939"/>
                </a:lnTo>
                <a:lnTo>
                  <a:pt x="8453390" y="881060"/>
                </a:lnTo>
                <a:lnTo>
                  <a:pt x="8453560" y="930531"/>
                </a:lnTo>
                <a:lnTo>
                  <a:pt x="8453730" y="980338"/>
                </a:lnTo>
                <a:lnTo>
                  <a:pt x="8453900" y="1030468"/>
                </a:lnTo>
                <a:lnTo>
                  <a:pt x="8454070" y="1080905"/>
                </a:lnTo>
                <a:lnTo>
                  <a:pt x="8454240" y="1131635"/>
                </a:lnTo>
                <a:lnTo>
                  <a:pt x="8454410" y="1182645"/>
                </a:lnTo>
                <a:lnTo>
                  <a:pt x="8454580" y="1233919"/>
                </a:lnTo>
                <a:lnTo>
                  <a:pt x="8454750" y="1285443"/>
                </a:lnTo>
                <a:lnTo>
                  <a:pt x="8454920" y="1337204"/>
                </a:lnTo>
                <a:lnTo>
                  <a:pt x="8455090" y="1389186"/>
                </a:lnTo>
                <a:lnTo>
                  <a:pt x="8455260" y="1441376"/>
                </a:lnTo>
                <a:lnTo>
                  <a:pt x="8455430" y="1493759"/>
                </a:lnTo>
                <a:lnTo>
                  <a:pt x="8455600" y="1546321"/>
                </a:lnTo>
                <a:lnTo>
                  <a:pt x="8455770" y="1599047"/>
                </a:lnTo>
                <a:lnTo>
                  <a:pt x="8455940" y="1651924"/>
                </a:lnTo>
                <a:lnTo>
                  <a:pt x="8456110" y="1704937"/>
                </a:lnTo>
                <a:lnTo>
                  <a:pt x="8456279" y="1758071"/>
                </a:lnTo>
                <a:lnTo>
                  <a:pt x="8456449" y="1811313"/>
                </a:lnTo>
                <a:lnTo>
                  <a:pt x="8456619" y="1864647"/>
                </a:lnTo>
                <a:lnTo>
                  <a:pt x="8456789" y="1918061"/>
                </a:lnTo>
                <a:lnTo>
                  <a:pt x="8456959" y="1971539"/>
                </a:lnTo>
                <a:lnTo>
                  <a:pt x="8457129" y="2025067"/>
                </a:lnTo>
                <a:lnTo>
                  <a:pt x="8457299" y="2078630"/>
                </a:lnTo>
                <a:lnTo>
                  <a:pt x="8457469" y="2132216"/>
                </a:lnTo>
                <a:lnTo>
                  <a:pt x="8457639" y="2185809"/>
                </a:lnTo>
                <a:lnTo>
                  <a:pt x="8457809" y="2239394"/>
                </a:lnTo>
                <a:lnTo>
                  <a:pt x="8457979" y="2292958"/>
                </a:lnTo>
                <a:lnTo>
                  <a:pt x="8458149" y="2346487"/>
                </a:lnTo>
                <a:lnTo>
                  <a:pt x="8458319" y="2399965"/>
                </a:lnTo>
                <a:lnTo>
                  <a:pt x="8458489" y="2453379"/>
                </a:lnTo>
                <a:lnTo>
                  <a:pt x="8458659" y="2506715"/>
                </a:lnTo>
                <a:lnTo>
                  <a:pt x="8458829" y="2559958"/>
                </a:lnTo>
                <a:lnTo>
                  <a:pt x="8458999" y="2613093"/>
                </a:lnTo>
                <a:lnTo>
                  <a:pt x="8459169" y="2666107"/>
                </a:lnTo>
                <a:lnTo>
                  <a:pt x="8459339" y="2718985"/>
                </a:lnTo>
                <a:lnTo>
                  <a:pt x="8459509" y="2771713"/>
                </a:lnTo>
                <a:lnTo>
                  <a:pt x="8459679" y="2824277"/>
                </a:lnTo>
                <a:lnTo>
                  <a:pt x="8459849" y="2876662"/>
                </a:lnTo>
                <a:lnTo>
                  <a:pt x="8460019" y="2928853"/>
                </a:lnTo>
                <a:lnTo>
                  <a:pt x="8460189" y="2980838"/>
                </a:lnTo>
                <a:lnTo>
                  <a:pt x="8460359" y="3032601"/>
                </a:lnTo>
                <a:lnTo>
                  <a:pt x="8460529" y="3084128"/>
                </a:lnTo>
                <a:lnTo>
                  <a:pt x="8460699" y="3135404"/>
                </a:lnTo>
                <a:lnTo>
                  <a:pt x="8460869" y="3186416"/>
                </a:lnTo>
                <a:lnTo>
                  <a:pt x="8461039" y="3237150"/>
                </a:lnTo>
                <a:lnTo>
                  <a:pt x="8461209" y="3287590"/>
                </a:lnTo>
                <a:lnTo>
                  <a:pt x="8461379" y="3337722"/>
                </a:lnTo>
                <a:lnTo>
                  <a:pt x="8461549" y="3387533"/>
                </a:lnTo>
                <a:lnTo>
                  <a:pt x="8461719" y="3437008"/>
                </a:lnTo>
                <a:lnTo>
                  <a:pt x="8461889" y="3486132"/>
                </a:lnTo>
                <a:lnTo>
                  <a:pt x="8462059" y="3534892"/>
                </a:lnTo>
                <a:lnTo>
                  <a:pt x="8462229" y="3583273"/>
                </a:lnTo>
                <a:lnTo>
                  <a:pt x="8462399" y="3631260"/>
                </a:lnTo>
                <a:lnTo>
                  <a:pt x="8462569" y="3678840"/>
                </a:lnTo>
                <a:lnTo>
                  <a:pt x="8462739" y="3725998"/>
                </a:lnTo>
                <a:lnTo>
                  <a:pt x="8462909" y="3772720"/>
                </a:lnTo>
                <a:lnTo>
                  <a:pt x="8463079" y="3818991"/>
                </a:lnTo>
                <a:lnTo>
                  <a:pt x="8463047" y="3886486"/>
                </a:lnTo>
                <a:lnTo>
                  <a:pt x="8462520" y="3945211"/>
                </a:lnTo>
                <a:lnTo>
                  <a:pt x="8460852" y="3995775"/>
                </a:lnTo>
                <a:lnTo>
                  <a:pt x="8457396" y="4038788"/>
                </a:lnTo>
                <a:lnTo>
                  <a:pt x="8442532" y="4104596"/>
                </a:lnTo>
                <a:lnTo>
                  <a:pt x="8412755" y="4147510"/>
                </a:lnTo>
                <a:lnTo>
                  <a:pt x="8362893" y="4172403"/>
                </a:lnTo>
                <a:lnTo>
                  <a:pt x="8287771" y="4184149"/>
                </a:lnTo>
                <a:lnTo>
                  <a:pt x="8239122" y="4186615"/>
                </a:lnTo>
                <a:lnTo>
                  <a:pt x="8182217" y="4187623"/>
                </a:lnTo>
                <a:lnTo>
                  <a:pt x="8116412" y="4187780"/>
                </a:lnTo>
                <a:lnTo>
                  <a:pt x="8041058" y="4187698"/>
                </a:lnTo>
                <a:lnTo>
                  <a:pt x="422366" y="4167860"/>
                </a:lnTo>
                <a:lnTo>
                  <a:pt x="347145" y="4167720"/>
                </a:lnTo>
                <a:lnTo>
                  <a:pt x="281699" y="4166932"/>
                </a:lnTo>
                <a:lnTo>
                  <a:pt x="225347" y="4164946"/>
                </a:lnTo>
                <a:lnTo>
                  <a:pt x="177410" y="4161210"/>
                </a:lnTo>
                <a:lnTo>
                  <a:pt x="137211" y="4155174"/>
                </a:lnTo>
                <a:lnTo>
                  <a:pt x="77307" y="4133994"/>
                </a:lnTo>
                <a:lnTo>
                  <a:pt x="40202" y="4096999"/>
                </a:lnTo>
                <a:lnTo>
                  <a:pt x="20465" y="4039779"/>
                </a:lnTo>
                <a:lnTo>
                  <a:pt x="12663" y="3957926"/>
                </a:lnTo>
                <a:lnTo>
                  <a:pt x="11541" y="3906385"/>
                </a:lnTo>
                <a:lnTo>
                  <a:pt x="11365" y="3847032"/>
                </a:lnTo>
                <a:lnTo>
                  <a:pt x="11457" y="3779316"/>
                </a:lnTo>
                <a:lnTo>
                  <a:pt x="396" y="439547"/>
                </a:lnTo>
                <a:close/>
              </a:path>
            </a:pathLst>
          </a:custGeom>
          <a:ln w="12699">
            <a:solidFill>
              <a:srgbClr val="FFFFFF"/>
            </a:solidFill>
          </a:ln>
        </p:spPr>
        <p:txBody>
          <a:bodyPr wrap="square" lIns="0" tIns="0" rIns="0" bIns="0" rtlCol="0"/>
          <a:lstStyle/>
          <a:p>
            <a:endParaRPr/>
          </a:p>
        </p:txBody>
      </p:sp>
      <p:sp>
        <p:nvSpPr>
          <p:cNvPr id="4" name="object 4"/>
          <p:cNvSpPr/>
          <p:nvPr/>
        </p:nvSpPr>
        <p:spPr>
          <a:xfrm>
            <a:off x="5877940" y="806450"/>
            <a:ext cx="2732278" cy="19686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5120" y="228600"/>
            <a:ext cx="853440" cy="5740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33119" y="228600"/>
            <a:ext cx="853440" cy="57403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341119" y="228600"/>
            <a:ext cx="421640" cy="574039"/>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474344" y="303148"/>
            <a:ext cx="3806825" cy="1101725"/>
          </a:xfrm>
          <a:prstGeom prst="rect">
            <a:avLst/>
          </a:prstGeom>
        </p:spPr>
        <p:txBody>
          <a:bodyPr vert="horz" wrap="square" lIns="0" tIns="0" rIns="0" bIns="0" rtlCol="0">
            <a:spAutoFit/>
          </a:bodyPr>
          <a:lstStyle/>
          <a:p>
            <a:pPr marL="12700">
              <a:lnSpc>
                <a:spcPct val="100000"/>
              </a:lnSpc>
            </a:pPr>
            <a:r>
              <a:rPr sz="2000" b="1" dirty="0">
                <a:solidFill>
                  <a:srgbClr val="FFFFFF"/>
                </a:solidFill>
                <a:latin typeface="微软雅黑"/>
                <a:cs typeface="微软雅黑"/>
              </a:rPr>
              <a:t>产品定位</a:t>
            </a:r>
            <a:endParaRPr sz="2000">
              <a:latin typeface="微软雅黑"/>
              <a:cs typeface="微软雅黑"/>
            </a:endParaRPr>
          </a:p>
          <a:p>
            <a:pPr marL="74295">
              <a:lnSpc>
                <a:spcPct val="100000"/>
              </a:lnSpc>
              <a:spcBef>
                <a:spcPts val="1590"/>
              </a:spcBef>
            </a:pPr>
            <a:r>
              <a:rPr sz="1400" b="1" dirty="0">
                <a:solidFill>
                  <a:srgbClr val="EE7768"/>
                </a:solidFill>
                <a:latin typeface="微软雅黑"/>
                <a:cs typeface="微软雅黑"/>
              </a:rPr>
              <a:t>LEAF</a:t>
            </a:r>
            <a:r>
              <a:rPr sz="1400" b="1" spc="-60" dirty="0">
                <a:solidFill>
                  <a:srgbClr val="EE7768"/>
                </a:solidFill>
                <a:latin typeface="微软雅黑"/>
                <a:cs typeface="微软雅黑"/>
              </a:rPr>
              <a:t> </a:t>
            </a:r>
            <a:r>
              <a:rPr sz="1400" b="1" spc="-5" dirty="0">
                <a:solidFill>
                  <a:srgbClr val="EE7768"/>
                </a:solidFill>
                <a:latin typeface="微软雅黑"/>
                <a:cs typeface="微软雅黑"/>
              </a:rPr>
              <a:t>产品之枝叶：日式手造软欧包</a:t>
            </a:r>
            <a:endParaRPr sz="1400">
              <a:latin typeface="微软雅黑"/>
              <a:cs typeface="微软雅黑"/>
            </a:endParaRPr>
          </a:p>
          <a:p>
            <a:pPr>
              <a:lnSpc>
                <a:spcPct val="100000"/>
              </a:lnSpc>
              <a:spcBef>
                <a:spcPts val="22"/>
              </a:spcBef>
            </a:pPr>
            <a:endParaRPr sz="1250">
              <a:latin typeface="Times New Roman"/>
              <a:cs typeface="Times New Roman"/>
            </a:endParaRPr>
          </a:p>
          <a:p>
            <a:pPr marL="74295">
              <a:lnSpc>
                <a:spcPct val="100000"/>
              </a:lnSpc>
            </a:pPr>
            <a:r>
              <a:rPr sz="1200" b="1" spc="-5" dirty="0">
                <a:solidFill>
                  <a:srgbClr val="EE7768"/>
                </a:solidFill>
                <a:latin typeface="微软雅黑"/>
                <a:cs typeface="微软雅黑"/>
              </a:rPr>
              <a:t>产品适用场景：自有门店/合作渠道/外送物流/活动展会</a:t>
            </a:r>
            <a:endParaRPr sz="1200">
              <a:latin typeface="微软雅黑"/>
              <a:cs typeface="微软雅黑"/>
            </a:endParaRPr>
          </a:p>
        </p:txBody>
      </p:sp>
      <p:sp>
        <p:nvSpPr>
          <p:cNvPr id="9" name="object 9"/>
          <p:cNvSpPr/>
          <p:nvPr/>
        </p:nvSpPr>
        <p:spPr>
          <a:xfrm>
            <a:off x="968095" y="2310764"/>
            <a:ext cx="1569085" cy="1219200"/>
          </a:xfrm>
          <a:custGeom>
            <a:avLst/>
            <a:gdLst/>
            <a:ahLst/>
            <a:cxnLst/>
            <a:rect l="l" t="t" r="r" b="b"/>
            <a:pathLst>
              <a:path w="1569085" h="1219200">
                <a:moveTo>
                  <a:pt x="1568475" y="0"/>
                </a:moveTo>
                <a:lnTo>
                  <a:pt x="609625" y="0"/>
                </a:lnTo>
                <a:lnTo>
                  <a:pt x="561981" y="1834"/>
                </a:lnTo>
                <a:lnTo>
                  <a:pt x="515340" y="7248"/>
                </a:lnTo>
                <a:lnTo>
                  <a:pt x="469838" y="16106"/>
                </a:lnTo>
                <a:lnTo>
                  <a:pt x="425611" y="28271"/>
                </a:lnTo>
                <a:lnTo>
                  <a:pt x="382793" y="43608"/>
                </a:lnTo>
                <a:lnTo>
                  <a:pt x="341520" y="61981"/>
                </a:lnTo>
                <a:lnTo>
                  <a:pt x="301928" y="83255"/>
                </a:lnTo>
                <a:lnTo>
                  <a:pt x="264153" y="107293"/>
                </a:lnTo>
                <a:lnTo>
                  <a:pt x="228329" y="133960"/>
                </a:lnTo>
                <a:lnTo>
                  <a:pt x="194592" y="163121"/>
                </a:lnTo>
                <a:lnTo>
                  <a:pt x="163078" y="194638"/>
                </a:lnTo>
                <a:lnTo>
                  <a:pt x="133922" y="228377"/>
                </a:lnTo>
                <a:lnTo>
                  <a:pt x="107260" y="264202"/>
                </a:lnTo>
                <a:lnTo>
                  <a:pt x="83228" y="301977"/>
                </a:lnTo>
                <a:lnTo>
                  <a:pt x="61960" y="341567"/>
                </a:lnTo>
                <a:lnTo>
                  <a:pt x="43592" y="382834"/>
                </a:lnTo>
                <a:lnTo>
                  <a:pt x="28260" y="425645"/>
                </a:lnTo>
                <a:lnTo>
                  <a:pt x="16099" y="469862"/>
                </a:lnTo>
                <a:lnTo>
                  <a:pt x="7245" y="515351"/>
                </a:lnTo>
                <a:lnTo>
                  <a:pt x="1834" y="561976"/>
                </a:lnTo>
                <a:lnTo>
                  <a:pt x="0" y="609600"/>
                </a:lnTo>
                <a:lnTo>
                  <a:pt x="0" y="1219200"/>
                </a:lnTo>
                <a:lnTo>
                  <a:pt x="958875" y="1219200"/>
                </a:lnTo>
                <a:lnTo>
                  <a:pt x="1006515" y="1217365"/>
                </a:lnTo>
                <a:lnTo>
                  <a:pt x="1053153" y="1211954"/>
                </a:lnTo>
                <a:lnTo>
                  <a:pt x="1098652" y="1203100"/>
                </a:lnTo>
                <a:lnTo>
                  <a:pt x="1142877" y="1190939"/>
                </a:lnTo>
                <a:lnTo>
                  <a:pt x="1185693" y="1175607"/>
                </a:lnTo>
                <a:lnTo>
                  <a:pt x="1226963" y="1157240"/>
                </a:lnTo>
                <a:lnTo>
                  <a:pt x="1266554" y="1135972"/>
                </a:lnTo>
                <a:lnTo>
                  <a:pt x="1304328" y="1111940"/>
                </a:lnTo>
                <a:lnTo>
                  <a:pt x="1340150" y="1085279"/>
                </a:lnTo>
                <a:lnTo>
                  <a:pt x="1373886" y="1056124"/>
                </a:lnTo>
                <a:lnTo>
                  <a:pt x="1405399" y="1024611"/>
                </a:lnTo>
                <a:lnTo>
                  <a:pt x="1434554" y="990875"/>
                </a:lnTo>
                <a:lnTo>
                  <a:pt x="1461215" y="955052"/>
                </a:lnTo>
                <a:lnTo>
                  <a:pt x="1485248" y="917278"/>
                </a:lnTo>
                <a:lnTo>
                  <a:pt x="1506515" y="877688"/>
                </a:lnTo>
                <a:lnTo>
                  <a:pt x="1524883" y="836417"/>
                </a:lnTo>
                <a:lnTo>
                  <a:pt x="1540214" y="793602"/>
                </a:lnTo>
                <a:lnTo>
                  <a:pt x="1552375" y="749377"/>
                </a:lnTo>
                <a:lnTo>
                  <a:pt x="1561229" y="703877"/>
                </a:lnTo>
                <a:lnTo>
                  <a:pt x="1566641" y="657240"/>
                </a:lnTo>
                <a:lnTo>
                  <a:pt x="1568475" y="609600"/>
                </a:lnTo>
                <a:lnTo>
                  <a:pt x="1568475" y="0"/>
                </a:lnTo>
                <a:close/>
              </a:path>
            </a:pathLst>
          </a:custGeom>
          <a:solidFill>
            <a:srgbClr val="E3F4EB"/>
          </a:solidFill>
        </p:spPr>
        <p:txBody>
          <a:bodyPr wrap="square" lIns="0" tIns="0" rIns="0" bIns="0" rtlCol="0"/>
          <a:lstStyle/>
          <a:p>
            <a:endParaRPr/>
          </a:p>
        </p:txBody>
      </p:sp>
      <p:sp>
        <p:nvSpPr>
          <p:cNvPr id="10" name="object 10"/>
          <p:cNvSpPr/>
          <p:nvPr/>
        </p:nvSpPr>
        <p:spPr>
          <a:xfrm>
            <a:off x="923645" y="2253614"/>
            <a:ext cx="1569085" cy="1219200"/>
          </a:xfrm>
          <a:custGeom>
            <a:avLst/>
            <a:gdLst/>
            <a:ahLst/>
            <a:cxnLst/>
            <a:rect l="l" t="t" r="r" b="b"/>
            <a:pathLst>
              <a:path w="1569085" h="1219200">
                <a:moveTo>
                  <a:pt x="1568475" y="0"/>
                </a:moveTo>
                <a:lnTo>
                  <a:pt x="609625" y="0"/>
                </a:lnTo>
                <a:lnTo>
                  <a:pt x="561981" y="1834"/>
                </a:lnTo>
                <a:lnTo>
                  <a:pt x="515340" y="7248"/>
                </a:lnTo>
                <a:lnTo>
                  <a:pt x="469838" y="16106"/>
                </a:lnTo>
                <a:lnTo>
                  <a:pt x="425611" y="28271"/>
                </a:lnTo>
                <a:lnTo>
                  <a:pt x="382793" y="43608"/>
                </a:lnTo>
                <a:lnTo>
                  <a:pt x="341520" y="61981"/>
                </a:lnTo>
                <a:lnTo>
                  <a:pt x="301928" y="83255"/>
                </a:lnTo>
                <a:lnTo>
                  <a:pt x="264153" y="107293"/>
                </a:lnTo>
                <a:lnTo>
                  <a:pt x="228329" y="133960"/>
                </a:lnTo>
                <a:lnTo>
                  <a:pt x="194592" y="163121"/>
                </a:lnTo>
                <a:lnTo>
                  <a:pt x="163078" y="194638"/>
                </a:lnTo>
                <a:lnTo>
                  <a:pt x="133922" y="228377"/>
                </a:lnTo>
                <a:lnTo>
                  <a:pt x="107260" y="264202"/>
                </a:lnTo>
                <a:lnTo>
                  <a:pt x="83228" y="301977"/>
                </a:lnTo>
                <a:lnTo>
                  <a:pt x="61960" y="341567"/>
                </a:lnTo>
                <a:lnTo>
                  <a:pt x="43592" y="382834"/>
                </a:lnTo>
                <a:lnTo>
                  <a:pt x="28260" y="425645"/>
                </a:lnTo>
                <a:lnTo>
                  <a:pt x="16099" y="469862"/>
                </a:lnTo>
                <a:lnTo>
                  <a:pt x="7245" y="515351"/>
                </a:lnTo>
                <a:lnTo>
                  <a:pt x="1834" y="561976"/>
                </a:lnTo>
                <a:lnTo>
                  <a:pt x="0" y="609600"/>
                </a:lnTo>
                <a:lnTo>
                  <a:pt x="0" y="1219200"/>
                </a:lnTo>
                <a:lnTo>
                  <a:pt x="958875" y="1219200"/>
                </a:lnTo>
                <a:lnTo>
                  <a:pt x="1006515" y="1217365"/>
                </a:lnTo>
                <a:lnTo>
                  <a:pt x="1053153" y="1211954"/>
                </a:lnTo>
                <a:lnTo>
                  <a:pt x="1098652" y="1203100"/>
                </a:lnTo>
                <a:lnTo>
                  <a:pt x="1142877" y="1190939"/>
                </a:lnTo>
                <a:lnTo>
                  <a:pt x="1185693" y="1175607"/>
                </a:lnTo>
                <a:lnTo>
                  <a:pt x="1226963" y="1157240"/>
                </a:lnTo>
                <a:lnTo>
                  <a:pt x="1266554" y="1135972"/>
                </a:lnTo>
                <a:lnTo>
                  <a:pt x="1304328" y="1111940"/>
                </a:lnTo>
                <a:lnTo>
                  <a:pt x="1340150" y="1085279"/>
                </a:lnTo>
                <a:lnTo>
                  <a:pt x="1373886" y="1056124"/>
                </a:lnTo>
                <a:lnTo>
                  <a:pt x="1405399" y="1024611"/>
                </a:lnTo>
                <a:lnTo>
                  <a:pt x="1434554" y="990875"/>
                </a:lnTo>
                <a:lnTo>
                  <a:pt x="1461215" y="955052"/>
                </a:lnTo>
                <a:lnTo>
                  <a:pt x="1485248" y="917278"/>
                </a:lnTo>
                <a:lnTo>
                  <a:pt x="1506515" y="877688"/>
                </a:lnTo>
                <a:lnTo>
                  <a:pt x="1524883" y="836417"/>
                </a:lnTo>
                <a:lnTo>
                  <a:pt x="1540214" y="793602"/>
                </a:lnTo>
                <a:lnTo>
                  <a:pt x="1552375" y="749377"/>
                </a:lnTo>
                <a:lnTo>
                  <a:pt x="1561229" y="703877"/>
                </a:lnTo>
                <a:lnTo>
                  <a:pt x="1566641" y="657240"/>
                </a:lnTo>
                <a:lnTo>
                  <a:pt x="1568475" y="609600"/>
                </a:lnTo>
                <a:lnTo>
                  <a:pt x="1568475" y="0"/>
                </a:lnTo>
                <a:close/>
              </a:path>
            </a:pathLst>
          </a:custGeom>
          <a:solidFill>
            <a:srgbClr val="B0E0C8"/>
          </a:solidFill>
        </p:spPr>
        <p:txBody>
          <a:bodyPr wrap="square" lIns="0" tIns="0" rIns="0" bIns="0" rtlCol="0"/>
          <a:lstStyle/>
          <a:p>
            <a:endParaRPr/>
          </a:p>
        </p:txBody>
      </p:sp>
      <p:sp>
        <p:nvSpPr>
          <p:cNvPr id="11" name="object 11"/>
          <p:cNvSpPr/>
          <p:nvPr/>
        </p:nvSpPr>
        <p:spPr>
          <a:xfrm>
            <a:off x="582333" y="2190114"/>
            <a:ext cx="1859280" cy="1219200"/>
          </a:xfrm>
          <a:custGeom>
            <a:avLst/>
            <a:gdLst/>
            <a:ahLst/>
            <a:cxnLst/>
            <a:rect l="l" t="t" r="r" b="b"/>
            <a:pathLst>
              <a:path w="1859280" h="1219200">
                <a:moveTo>
                  <a:pt x="1858987" y="0"/>
                </a:moveTo>
                <a:lnTo>
                  <a:pt x="609599" y="0"/>
                </a:lnTo>
                <a:lnTo>
                  <a:pt x="561959" y="1834"/>
                </a:lnTo>
                <a:lnTo>
                  <a:pt x="515322" y="7248"/>
                </a:lnTo>
                <a:lnTo>
                  <a:pt x="469822" y="16106"/>
                </a:lnTo>
                <a:lnTo>
                  <a:pt x="425597" y="28271"/>
                </a:lnTo>
                <a:lnTo>
                  <a:pt x="382782" y="43608"/>
                </a:lnTo>
                <a:lnTo>
                  <a:pt x="341511" y="61981"/>
                </a:lnTo>
                <a:lnTo>
                  <a:pt x="301921" y="83255"/>
                </a:lnTo>
                <a:lnTo>
                  <a:pt x="264147" y="107293"/>
                </a:lnTo>
                <a:lnTo>
                  <a:pt x="228324" y="133960"/>
                </a:lnTo>
                <a:lnTo>
                  <a:pt x="194588" y="163121"/>
                </a:lnTo>
                <a:lnTo>
                  <a:pt x="163075" y="194638"/>
                </a:lnTo>
                <a:lnTo>
                  <a:pt x="133920" y="228377"/>
                </a:lnTo>
                <a:lnTo>
                  <a:pt x="107259" y="264202"/>
                </a:lnTo>
                <a:lnTo>
                  <a:pt x="83227" y="301977"/>
                </a:lnTo>
                <a:lnTo>
                  <a:pt x="61959" y="341567"/>
                </a:lnTo>
                <a:lnTo>
                  <a:pt x="43592" y="382834"/>
                </a:lnTo>
                <a:lnTo>
                  <a:pt x="28260" y="425645"/>
                </a:lnTo>
                <a:lnTo>
                  <a:pt x="16099" y="469862"/>
                </a:lnTo>
                <a:lnTo>
                  <a:pt x="7245" y="515351"/>
                </a:lnTo>
                <a:lnTo>
                  <a:pt x="1834" y="561976"/>
                </a:lnTo>
                <a:lnTo>
                  <a:pt x="0" y="609600"/>
                </a:lnTo>
                <a:lnTo>
                  <a:pt x="0" y="1219200"/>
                </a:lnTo>
                <a:lnTo>
                  <a:pt x="1249387" y="1219200"/>
                </a:lnTo>
                <a:lnTo>
                  <a:pt x="1297028" y="1217365"/>
                </a:lnTo>
                <a:lnTo>
                  <a:pt x="1343665" y="1211954"/>
                </a:lnTo>
                <a:lnTo>
                  <a:pt x="1389164" y="1203100"/>
                </a:lnTo>
                <a:lnTo>
                  <a:pt x="1433390" y="1190939"/>
                </a:lnTo>
                <a:lnTo>
                  <a:pt x="1476205" y="1175607"/>
                </a:lnTo>
                <a:lnTo>
                  <a:pt x="1517476" y="1157240"/>
                </a:lnTo>
                <a:lnTo>
                  <a:pt x="1557066" y="1135972"/>
                </a:lnTo>
                <a:lnTo>
                  <a:pt x="1594840" y="1111940"/>
                </a:lnTo>
                <a:lnTo>
                  <a:pt x="1630663" y="1085279"/>
                </a:lnTo>
                <a:lnTo>
                  <a:pt x="1664398" y="1056124"/>
                </a:lnTo>
                <a:lnTo>
                  <a:pt x="1695912" y="1024611"/>
                </a:lnTo>
                <a:lnTo>
                  <a:pt x="1725066" y="990875"/>
                </a:lnTo>
                <a:lnTo>
                  <a:pt x="1751728" y="955052"/>
                </a:lnTo>
                <a:lnTo>
                  <a:pt x="1775760" y="917278"/>
                </a:lnTo>
                <a:lnTo>
                  <a:pt x="1797028" y="877688"/>
                </a:lnTo>
                <a:lnTo>
                  <a:pt x="1815395" y="836417"/>
                </a:lnTo>
                <a:lnTo>
                  <a:pt x="1830727" y="793602"/>
                </a:lnTo>
                <a:lnTo>
                  <a:pt x="1842888" y="749377"/>
                </a:lnTo>
                <a:lnTo>
                  <a:pt x="1851742" y="703877"/>
                </a:lnTo>
                <a:lnTo>
                  <a:pt x="1857153" y="657240"/>
                </a:lnTo>
                <a:lnTo>
                  <a:pt x="1858987" y="609600"/>
                </a:lnTo>
                <a:lnTo>
                  <a:pt x="1858987" y="0"/>
                </a:lnTo>
                <a:close/>
              </a:path>
            </a:pathLst>
          </a:custGeom>
          <a:solidFill>
            <a:srgbClr val="63C493"/>
          </a:solidFill>
        </p:spPr>
        <p:txBody>
          <a:bodyPr wrap="square" lIns="0" tIns="0" rIns="0" bIns="0" rtlCol="0"/>
          <a:lstStyle/>
          <a:p>
            <a:endParaRPr/>
          </a:p>
        </p:txBody>
      </p:sp>
      <p:sp>
        <p:nvSpPr>
          <p:cNvPr id="12" name="object 12"/>
          <p:cNvSpPr txBox="1"/>
          <p:nvPr/>
        </p:nvSpPr>
        <p:spPr>
          <a:xfrm>
            <a:off x="877887" y="2132964"/>
            <a:ext cx="1264920" cy="1115060"/>
          </a:xfrm>
          <a:prstGeom prst="rect">
            <a:avLst/>
          </a:prstGeom>
        </p:spPr>
        <p:txBody>
          <a:bodyPr vert="horz" wrap="square" lIns="0" tIns="0" rIns="0" bIns="0" rtlCol="0">
            <a:spAutoFit/>
          </a:bodyPr>
          <a:lstStyle/>
          <a:p>
            <a:pPr marL="4445" algn="ctr">
              <a:lnSpc>
                <a:spcPct val="100000"/>
              </a:lnSpc>
            </a:pPr>
            <a:r>
              <a:rPr sz="3500" dirty="0">
                <a:solidFill>
                  <a:srgbClr val="FFFFFF"/>
                </a:solidFill>
                <a:latin typeface="Freestyle Script"/>
                <a:cs typeface="Freestyle Script"/>
              </a:rPr>
              <a:t>COOL</a:t>
            </a:r>
            <a:endParaRPr sz="3500">
              <a:latin typeface="Freestyle Script"/>
              <a:cs typeface="Freestyle Script"/>
            </a:endParaRPr>
          </a:p>
          <a:p>
            <a:pPr algn="ctr">
              <a:lnSpc>
                <a:spcPct val="100000"/>
              </a:lnSpc>
            </a:pPr>
            <a:r>
              <a:rPr sz="3500" dirty="0">
                <a:solidFill>
                  <a:srgbClr val="FFFFFF"/>
                </a:solidFill>
                <a:latin typeface="Freestyle Script"/>
                <a:cs typeface="Freestyle Script"/>
              </a:rPr>
              <a:t>COUPL</a:t>
            </a:r>
            <a:r>
              <a:rPr sz="3500" spc="-5" dirty="0">
                <a:solidFill>
                  <a:srgbClr val="FFFFFF"/>
                </a:solidFill>
                <a:latin typeface="Freestyle Script"/>
                <a:cs typeface="Freestyle Script"/>
              </a:rPr>
              <a:t>E</a:t>
            </a:r>
            <a:r>
              <a:rPr sz="3500" dirty="0">
                <a:solidFill>
                  <a:srgbClr val="FFFFFF"/>
                </a:solidFill>
                <a:latin typeface="Freestyle Script"/>
                <a:cs typeface="Freestyle Script"/>
              </a:rPr>
              <a:t>!</a:t>
            </a:r>
            <a:endParaRPr sz="3500">
              <a:latin typeface="Freestyle Script"/>
              <a:cs typeface="Freestyle Script"/>
            </a:endParaRPr>
          </a:p>
        </p:txBody>
      </p:sp>
      <p:sp>
        <p:nvSpPr>
          <p:cNvPr id="13" name="object 13"/>
          <p:cNvSpPr/>
          <p:nvPr/>
        </p:nvSpPr>
        <p:spPr>
          <a:xfrm>
            <a:off x="3141726" y="2310764"/>
            <a:ext cx="1830705" cy="1219200"/>
          </a:xfrm>
          <a:custGeom>
            <a:avLst/>
            <a:gdLst/>
            <a:ahLst/>
            <a:cxnLst/>
            <a:rect l="l" t="t" r="r" b="b"/>
            <a:pathLst>
              <a:path w="1830704" h="1219200">
                <a:moveTo>
                  <a:pt x="1830324" y="0"/>
                </a:moveTo>
                <a:lnTo>
                  <a:pt x="609600" y="0"/>
                </a:lnTo>
                <a:lnTo>
                  <a:pt x="561959" y="1834"/>
                </a:lnTo>
                <a:lnTo>
                  <a:pt x="515322" y="7248"/>
                </a:lnTo>
                <a:lnTo>
                  <a:pt x="469822" y="16106"/>
                </a:lnTo>
                <a:lnTo>
                  <a:pt x="425597" y="28271"/>
                </a:lnTo>
                <a:lnTo>
                  <a:pt x="382782" y="43608"/>
                </a:lnTo>
                <a:lnTo>
                  <a:pt x="341511" y="61981"/>
                </a:lnTo>
                <a:lnTo>
                  <a:pt x="301921" y="83255"/>
                </a:lnTo>
                <a:lnTo>
                  <a:pt x="264147" y="107293"/>
                </a:lnTo>
                <a:lnTo>
                  <a:pt x="228324" y="133960"/>
                </a:lnTo>
                <a:lnTo>
                  <a:pt x="194588" y="163121"/>
                </a:lnTo>
                <a:lnTo>
                  <a:pt x="163075" y="194638"/>
                </a:lnTo>
                <a:lnTo>
                  <a:pt x="133920" y="228377"/>
                </a:lnTo>
                <a:lnTo>
                  <a:pt x="107259" y="264202"/>
                </a:lnTo>
                <a:lnTo>
                  <a:pt x="83227" y="301977"/>
                </a:lnTo>
                <a:lnTo>
                  <a:pt x="61959" y="341567"/>
                </a:lnTo>
                <a:lnTo>
                  <a:pt x="43592" y="382834"/>
                </a:lnTo>
                <a:lnTo>
                  <a:pt x="28260" y="425645"/>
                </a:lnTo>
                <a:lnTo>
                  <a:pt x="16099" y="469862"/>
                </a:lnTo>
                <a:lnTo>
                  <a:pt x="7245" y="515351"/>
                </a:lnTo>
                <a:lnTo>
                  <a:pt x="1834" y="561976"/>
                </a:lnTo>
                <a:lnTo>
                  <a:pt x="0" y="609600"/>
                </a:lnTo>
                <a:lnTo>
                  <a:pt x="0" y="1219200"/>
                </a:lnTo>
                <a:lnTo>
                  <a:pt x="1220724" y="1219200"/>
                </a:lnTo>
                <a:lnTo>
                  <a:pt x="1268364" y="1217365"/>
                </a:lnTo>
                <a:lnTo>
                  <a:pt x="1315001" y="1211954"/>
                </a:lnTo>
                <a:lnTo>
                  <a:pt x="1360501" y="1203100"/>
                </a:lnTo>
                <a:lnTo>
                  <a:pt x="1404726" y="1190939"/>
                </a:lnTo>
                <a:lnTo>
                  <a:pt x="1447541" y="1175607"/>
                </a:lnTo>
                <a:lnTo>
                  <a:pt x="1488812" y="1157240"/>
                </a:lnTo>
                <a:lnTo>
                  <a:pt x="1528402" y="1135972"/>
                </a:lnTo>
                <a:lnTo>
                  <a:pt x="1566176" y="1111940"/>
                </a:lnTo>
                <a:lnTo>
                  <a:pt x="1601999" y="1085279"/>
                </a:lnTo>
                <a:lnTo>
                  <a:pt x="1635735" y="1056124"/>
                </a:lnTo>
                <a:lnTo>
                  <a:pt x="1667248" y="1024611"/>
                </a:lnTo>
                <a:lnTo>
                  <a:pt x="1696403" y="990875"/>
                </a:lnTo>
                <a:lnTo>
                  <a:pt x="1723064" y="955052"/>
                </a:lnTo>
                <a:lnTo>
                  <a:pt x="1747096" y="917278"/>
                </a:lnTo>
                <a:lnTo>
                  <a:pt x="1768364" y="877688"/>
                </a:lnTo>
                <a:lnTo>
                  <a:pt x="1786731" y="836417"/>
                </a:lnTo>
                <a:lnTo>
                  <a:pt x="1802063" y="793602"/>
                </a:lnTo>
                <a:lnTo>
                  <a:pt x="1814224" y="749377"/>
                </a:lnTo>
                <a:lnTo>
                  <a:pt x="1823078" y="703877"/>
                </a:lnTo>
                <a:lnTo>
                  <a:pt x="1828489" y="657240"/>
                </a:lnTo>
                <a:lnTo>
                  <a:pt x="1830324" y="609600"/>
                </a:lnTo>
                <a:lnTo>
                  <a:pt x="1830324" y="0"/>
                </a:lnTo>
                <a:close/>
              </a:path>
            </a:pathLst>
          </a:custGeom>
          <a:solidFill>
            <a:srgbClr val="FFF6D9"/>
          </a:solidFill>
        </p:spPr>
        <p:txBody>
          <a:bodyPr wrap="square" lIns="0" tIns="0" rIns="0" bIns="0" rtlCol="0"/>
          <a:lstStyle/>
          <a:p>
            <a:endParaRPr/>
          </a:p>
        </p:txBody>
      </p:sp>
      <p:sp>
        <p:nvSpPr>
          <p:cNvPr id="14" name="object 14"/>
          <p:cNvSpPr/>
          <p:nvPr/>
        </p:nvSpPr>
        <p:spPr>
          <a:xfrm>
            <a:off x="3089910" y="2253614"/>
            <a:ext cx="1830705" cy="1219200"/>
          </a:xfrm>
          <a:custGeom>
            <a:avLst/>
            <a:gdLst/>
            <a:ahLst/>
            <a:cxnLst/>
            <a:rect l="l" t="t" r="r" b="b"/>
            <a:pathLst>
              <a:path w="1830704" h="1219200">
                <a:moveTo>
                  <a:pt x="1830324" y="0"/>
                </a:moveTo>
                <a:lnTo>
                  <a:pt x="609600" y="0"/>
                </a:lnTo>
                <a:lnTo>
                  <a:pt x="561959" y="1834"/>
                </a:lnTo>
                <a:lnTo>
                  <a:pt x="515322" y="7248"/>
                </a:lnTo>
                <a:lnTo>
                  <a:pt x="469822" y="16106"/>
                </a:lnTo>
                <a:lnTo>
                  <a:pt x="425597" y="28271"/>
                </a:lnTo>
                <a:lnTo>
                  <a:pt x="382782" y="43608"/>
                </a:lnTo>
                <a:lnTo>
                  <a:pt x="341511" y="61981"/>
                </a:lnTo>
                <a:lnTo>
                  <a:pt x="301921" y="83255"/>
                </a:lnTo>
                <a:lnTo>
                  <a:pt x="264147" y="107293"/>
                </a:lnTo>
                <a:lnTo>
                  <a:pt x="228324" y="133960"/>
                </a:lnTo>
                <a:lnTo>
                  <a:pt x="194588" y="163121"/>
                </a:lnTo>
                <a:lnTo>
                  <a:pt x="163075" y="194638"/>
                </a:lnTo>
                <a:lnTo>
                  <a:pt x="133920" y="228377"/>
                </a:lnTo>
                <a:lnTo>
                  <a:pt x="107259" y="264202"/>
                </a:lnTo>
                <a:lnTo>
                  <a:pt x="83227" y="301977"/>
                </a:lnTo>
                <a:lnTo>
                  <a:pt x="61959" y="341567"/>
                </a:lnTo>
                <a:lnTo>
                  <a:pt x="43592" y="382834"/>
                </a:lnTo>
                <a:lnTo>
                  <a:pt x="28260" y="425645"/>
                </a:lnTo>
                <a:lnTo>
                  <a:pt x="16099" y="469862"/>
                </a:lnTo>
                <a:lnTo>
                  <a:pt x="7245" y="515351"/>
                </a:lnTo>
                <a:lnTo>
                  <a:pt x="1834" y="561976"/>
                </a:lnTo>
                <a:lnTo>
                  <a:pt x="0" y="609600"/>
                </a:lnTo>
                <a:lnTo>
                  <a:pt x="0" y="1219200"/>
                </a:lnTo>
                <a:lnTo>
                  <a:pt x="1220724" y="1219200"/>
                </a:lnTo>
                <a:lnTo>
                  <a:pt x="1268364" y="1217365"/>
                </a:lnTo>
                <a:lnTo>
                  <a:pt x="1315001" y="1211954"/>
                </a:lnTo>
                <a:lnTo>
                  <a:pt x="1360501" y="1203100"/>
                </a:lnTo>
                <a:lnTo>
                  <a:pt x="1404726" y="1190939"/>
                </a:lnTo>
                <a:lnTo>
                  <a:pt x="1447541" y="1175607"/>
                </a:lnTo>
                <a:lnTo>
                  <a:pt x="1488812" y="1157240"/>
                </a:lnTo>
                <a:lnTo>
                  <a:pt x="1528402" y="1135972"/>
                </a:lnTo>
                <a:lnTo>
                  <a:pt x="1566176" y="1111940"/>
                </a:lnTo>
                <a:lnTo>
                  <a:pt x="1601999" y="1085279"/>
                </a:lnTo>
                <a:lnTo>
                  <a:pt x="1635735" y="1056124"/>
                </a:lnTo>
                <a:lnTo>
                  <a:pt x="1667248" y="1024611"/>
                </a:lnTo>
                <a:lnTo>
                  <a:pt x="1696403" y="990875"/>
                </a:lnTo>
                <a:lnTo>
                  <a:pt x="1723064" y="955052"/>
                </a:lnTo>
                <a:lnTo>
                  <a:pt x="1747096" y="917278"/>
                </a:lnTo>
                <a:lnTo>
                  <a:pt x="1768364" y="877688"/>
                </a:lnTo>
                <a:lnTo>
                  <a:pt x="1786731" y="836417"/>
                </a:lnTo>
                <a:lnTo>
                  <a:pt x="1802063" y="793602"/>
                </a:lnTo>
                <a:lnTo>
                  <a:pt x="1814224" y="749377"/>
                </a:lnTo>
                <a:lnTo>
                  <a:pt x="1823078" y="703877"/>
                </a:lnTo>
                <a:lnTo>
                  <a:pt x="1828489" y="657240"/>
                </a:lnTo>
                <a:lnTo>
                  <a:pt x="1830324" y="609600"/>
                </a:lnTo>
                <a:lnTo>
                  <a:pt x="1830324" y="0"/>
                </a:lnTo>
                <a:close/>
              </a:path>
            </a:pathLst>
          </a:custGeom>
          <a:solidFill>
            <a:srgbClr val="FFE38F"/>
          </a:solidFill>
        </p:spPr>
        <p:txBody>
          <a:bodyPr wrap="square" lIns="0" tIns="0" rIns="0" bIns="0" rtlCol="0"/>
          <a:lstStyle/>
          <a:p>
            <a:endParaRPr/>
          </a:p>
        </p:txBody>
      </p:sp>
      <p:sp>
        <p:nvSpPr>
          <p:cNvPr id="15" name="object 15"/>
          <p:cNvSpPr/>
          <p:nvPr/>
        </p:nvSpPr>
        <p:spPr>
          <a:xfrm>
            <a:off x="3030601" y="2190114"/>
            <a:ext cx="1830705" cy="1219200"/>
          </a:xfrm>
          <a:custGeom>
            <a:avLst/>
            <a:gdLst/>
            <a:ahLst/>
            <a:cxnLst/>
            <a:rect l="l" t="t" r="r" b="b"/>
            <a:pathLst>
              <a:path w="1830704" h="1219200">
                <a:moveTo>
                  <a:pt x="1830324" y="0"/>
                </a:moveTo>
                <a:lnTo>
                  <a:pt x="609600" y="0"/>
                </a:lnTo>
                <a:lnTo>
                  <a:pt x="561959" y="1834"/>
                </a:lnTo>
                <a:lnTo>
                  <a:pt x="515322" y="7248"/>
                </a:lnTo>
                <a:lnTo>
                  <a:pt x="469822" y="16106"/>
                </a:lnTo>
                <a:lnTo>
                  <a:pt x="425597" y="28271"/>
                </a:lnTo>
                <a:lnTo>
                  <a:pt x="382782" y="43608"/>
                </a:lnTo>
                <a:lnTo>
                  <a:pt x="341511" y="61981"/>
                </a:lnTo>
                <a:lnTo>
                  <a:pt x="301921" y="83255"/>
                </a:lnTo>
                <a:lnTo>
                  <a:pt x="264147" y="107293"/>
                </a:lnTo>
                <a:lnTo>
                  <a:pt x="228324" y="133960"/>
                </a:lnTo>
                <a:lnTo>
                  <a:pt x="194588" y="163121"/>
                </a:lnTo>
                <a:lnTo>
                  <a:pt x="163075" y="194638"/>
                </a:lnTo>
                <a:lnTo>
                  <a:pt x="133920" y="228377"/>
                </a:lnTo>
                <a:lnTo>
                  <a:pt x="107259" y="264202"/>
                </a:lnTo>
                <a:lnTo>
                  <a:pt x="83227" y="301977"/>
                </a:lnTo>
                <a:lnTo>
                  <a:pt x="61959" y="341567"/>
                </a:lnTo>
                <a:lnTo>
                  <a:pt x="43592" y="382834"/>
                </a:lnTo>
                <a:lnTo>
                  <a:pt x="28260" y="425645"/>
                </a:lnTo>
                <a:lnTo>
                  <a:pt x="16099" y="469862"/>
                </a:lnTo>
                <a:lnTo>
                  <a:pt x="7245" y="515351"/>
                </a:lnTo>
                <a:lnTo>
                  <a:pt x="1834" y="561976"/>
                </a:lnTo>
                <a:lnTo>
                  <a:pt x="0" y="609600"/>
                </a:lnTo>
                <a:lnTo>
                  <a:pt x="0" y="1219200"/>
                </a:lnTo>
                <a:lnTo>
                  <a:pt x="1220724" y="1219200"/>
                </a:lnTo>
                <a:lnTo>
                  <a:pt x="1268364" y="1217365"/>
                </a:lnTo>
                <a:lnTo>
                  <a:pt x="1315001" y="1211954"/>
                </a:lnTo>
                <a:lnTo>
                  <a:pt x="1360501" y="1203100"/>
                </a:lnTo>
                <a:lnTo>
                  <a:pt x="1404726" y="1190939"/>
                </a:lnTo>
                <a:lnTo>
                  <a:pt x="1447541" y="1175607"/>
                </a:lnTo>
                <a:lnTo>
                  <a:pt x="1488812" y="1157240"/>
                </a:lnTo>
                <a:lnTo>
                  <a:pt x="1528402" y="1135972"/>
                </a:lnTo>
                <a:lnTo>
                  <a:pt x="1566176" y="1111940"/>
                </a:lnTo>
                <a:lnTo>
                  <a:pt x="1601999" y="1085279"/>
                </a:lnTo>
                <a:lnTo>
                  <a:pt x="1635735" y="1056124"/>
                </a:lnTo>
                <a:lnTo>
                  <a:pt x="1667248" y="1024611"/>
                </a:lnTo>
                <a:lnTo>
                  <a:pt x="1696403" y="990875"/>
                </a:lnTo>
                <a:lnTo>
                  <a:pt x="1723064" y="955052"/>
                </a:lnTo>
                <a:lnTo>
                  <a:pt x="1747096" y="917278"/>
                </a:lnTo>
                <a:lnTo>
                  <a:pt x="1768364" y="877688"/>
                </a:lnTo>
                <a:lnTo>
                  <a:pt x="1786731" y="836417"/>
                </a:lnTo>
                <a:lnTo>
                  <a:pt x="1802063" y="793602"/>
                </a:lnTo>
                <a:lnTo>
                  <a:pt x="1814224" y="749377"/>
                </a:lnTo>
                <a:lnTo>
                  <a:pt x="1823078" y="703877"/>
                </a:lnTo>
                <a:lnTo>
                  <a:pt x="1828489" y="657240"/>
                </a:lnTo>
                <a:lnTo>
                  <a:pt x="1830324" y="609600"/>
                </a:lnTo>
                <a:lnTo>
                  <a:pt x="1830324" y="0"/>
                </a:lnTo>
                <a:close/>
              </a:path>
            </a:pathLst>
          </a:custGeom>
          <a:solidFill>
            <a:srgbClr val="FFC000"/>
          </a:solidFill>
        </p:spPr>
        <p:txBody>
          <a:bodyPr wrap="square" lIns="0" tIns="0" rIns="0" bIns="0" rtlCol="0"/>
          <a:lstStyle/>
          <a:p>
            <a:endParaRPr/>
          </a:p>
        </p:txBody>
      </p:sp>
      <p:sp>
        <p:nvSpPr>
          <p:cNvPr id="16" name="object 16"/>
          <p:cNvSpPr txBox="1"/>
          <p:nvPr/>
        </p:nvSpPr>
        <p:spPr>
          <a:xfrm>
            <a:off x="3393059" y="2046604"/>
            <a:ext cx="1108710" cy="1271905"/>
          </a:xfrm>
          <a:prstGeom prst="rect">
            <a:avLst/>
          </a:prstGeom>
        </p:spPr>
        <p:txBody>
          <a:bodyPr vert="horz" wrap="square" lIns="0" tIns="0" rIns="0" bIns="0" rtlCol="0">
            <a:spAutoFit/>
          </a:bodyPr>
          <a:lstStyle/>
          <a:p>
            <a:pPr marL="12700" marR="5080" indent="66040">
              <a:lnSpc>
                <a:spcPct val="100000"/>
              </a:lnSpc>
            </a:pPr>
            <a:r>
              <a:rPr sz="4000" spc="-5" dirty="0">
                <a:solidFill>
                  <a:srgbClr val="FFFFFF"/>
                </a:solidFill>
                <a:latin typeface="Freestyle Script"/>
                <a:cs typeface="Freestyle Script"/>
              </a:rPr>
              <a:t>HAND  </a:t>
            </a:r>
            <a:r>
              <a:rPr sz="4000" dirty="0">
                <a:solidFill>
                  <a:srgbClr val="FFFFFF"/>
                </a:solidFill>
                <a:latin typeface="Freestyle Script"/>
                <a:cs typeface="Freestyle Script"/>
              </a:rPr>
              <a:t>MADE!</a:t>
            </a:r>
            <a:endParaRPr sz="4000">
              <a:latin typeface="Freestyle Script"/>
              <a:cs typeface="Freestyle Script"/>
            </a:endParaRPr>
          </a:p>
        </p:txBody>
      </p:sp>
      <p:sp>
        <p:nvSpPr>
          <p:cNvPr id="17" name="object 17"/>
          <p:cNvSpPr/>
          <p:nvPr/>
        </p:nvSpPr>
        <p:spPr>
          <a:xfrm>
            <a:off x="5598540" y="2310764"/>
            <a:ext cx="1969770" cy="1219200"/>
          </a:xfrm>
          <a:custGeom>
            <a:avLst/>
            <a:gdLst/>
            <a:ahLst/>
            <a:cxnLst/>
            <a:rect l="l" t="t" r="r" b="b"/>
            <a:pathLst>
              <a:path w="1969770" h="1219200">
                <a:moveTo>
                  <a:pt x="1969769" y="0"/>
                </a:moveTo>
                <a:lnTo>
                  <a:pt x="609600" y="0"/>
                </a:lnTo>
                <a:lnTo>
                  <a:pt x="561959" y="1834"/>
                </a:lnTo>
                <a:lnTo>
                  <a:pt x="515322" y="7248"/>
                </a:lnTo>
                <a:lnTo>
                  <a:pt x="469822" y="16106"/>
                </a:lnTo>
                <a:lnTo>
                  <a:pt x="425597" y="28271"/>
                </a:lnTo>
                <a:lnTo>
                  <a:pt x="382782" y="43608"/>
                </a:lnTo>
                <a:lnTo>
                  <a:pt x="341511" y="61981"/>
                </a:lnTo>
                <a:lnTo>
                  <a:pt x="301921" y="83255"/>
                </a:lnTo>
                <a:lnTo>
                  <a:pt x="264147" y="107293"/>
                </a:lnTo>
                <a:lnTo>
                  <a:pt x="228324" y="133960"/>
                </a:lnTo>
                <a:lnTo>
                  <a:pt x="194588" y="163121"/>
                </a:lnTo>
                <a:lnTo>
                  <a:pt x="163075" y="194638"/>
                </a:lnTo>
                <a:lnTo>
                  <a:pt x="133920" y="228377"/>
                </a:lnTo>
                <a:lnTo>
                  <a:pt x="107259" y="264202"/>
                </a:lnTo>
                <a:lnTo>
                  <a:pt x="83227" y="301977"/>
                </a:lnTo>
                <a:lnTo>
                  <a:pt x="61959" y="341567"/>
                </a:lnTo>
                <a:lnTo>
                  <a:pt x="43592" y="382834"/>
                </a:lnTo>
                <a:lnTo>
                  <a:pt x="28260" y="425645"/>
                </a:lnTo>
                <a:lnTo>
                  <a:pt x="16099" y="469862"/>
                </a:lnTo>
                <a:lnTo>
                  <a:pt x="7245" y="515351"/>
                </a:lnTo>
                <a:lnTo>
                  <a:pt x="1834" y="561976"/>
                </a:lnTo>
                <a:lnTo>
                  <a:pt x="0" y="609600"/>
                </a:lnTo>
                <a:lnTo>
                  <a:pt x="0" y="1219200"/>
                </a:lnTo>
                <a:lnTo>
                  <a:pt x="1360169" y="1219200"/>
                </a:lnTo>
                <a:lnTo>
                  <a:pt x="1407810" y="1217365"/>
                </a:lnTo>
                <a:lnTo>
                  <a:pt x="1454447" y="1211954"/>
                </a:lnTo>
                <a:lnTo>
                  <a:pt x="1499947" y="1203100"/>
                </a:lnTo>
                <a:lnTo>
                  <a:pt x="1544172" y="1190939"/>
                </a:lnTo>
                <a:lnTo>
                  <a:pt x="1586987" y="1175607"/>
                </a:lnTo>
                <a:lnTo>
                  <a:pt x="1628258" y="1157240"/>
                </a:lnTo>
                <a:lnTo>
                  <a:pt x="1667848" y="1135972"/>
                </a:lnTo>
                <a:lnTo>
                  <a:pt x="1705622" y="1111940"/>
                </a:lnTo>
                <a:lnTo>
                  <a:pt x="1741445" y="1085279"/>
                </a:lnTo>
                <a:lnTo>
                  <a:pt x="1775181" y="1056124"/>
                </a:lnTo>
                <a:lnTo>
                  <a:pt x="1806694" y="1024611"/>
                </a:lnTo>
                <a:lnTo>
                  <a:pt x="1835849" y="990875"/>
                </a:lnTo>
                <a:lnTo>
                  <a:pt x="1862510" y="955052"/>
                </a:lnTo>
                <a:lnTo>
                  <a:pt x="1886542" y="917278"/>
                </a:lnTo>
                <a:lnTo>
                  <a:pt x="1907810" y="877688"/>
                </a:lnTo>
                <a:lnTo>
                  <a:pt x="1926177" y="836417"/>
                </a:lnTo>
                <a:lnTo>
                  <a:pt x="1941509" y="793602"/>
                </a:lnTo>
                <a:lnTo>
                  <a:pt x="1953670" y="749377"/>
                </a:lnTo>
                <a:lnTo>
                  <a:pt x="1962524" y="703877"/>
                </a:lnTo>
                <a:lnTo>
                  <a:pt x="1967935" y="657240"/>
                </a:lnTo>
                <a:lnTo>
                  <a:pt x="1969769" y="609600"/>
                </a:lnTo>
                <a:lnTo>
                  <a:pt x="1969769" y="0"/>
                </a:lnTo>
                <a:close/>
              </a:path>
            </a:pathLst>
          </a:custGeom>
          <a:solidFill>
            <a:srgbClr val="E0F7FF"/>
          </a:solidFill>
        </p:spPr>
        <p:txBody>
          <a:bodyPr wrap="square" lIns="0" tIns="0" rIns="0" bIns="0" rtlCol="0"/>
          <a:lstStyle/>
          <a:p>
            <a:endParaRPr/>
          </a:p>
        </p:txBody>
      </p:sp>
      <p:sp>
        <p:nvSpPr>
          <p:cNvPr id="18" name="object 18"/>
          <p:cNvSpPr/>
          <p:nvPr/>
        </p:nvSpPr>
        <p:spPr>
          <a:xfrm>
            <a:off x="5542660" y="2253614"/>
            <a:ext cx="1970405" cy="1219200"/>
          </a:xfrm>
          <a:custGeom>
            <a:avLst/>
            <a:gdLst/>
            <a:ahLst/>
            <a:cxnLst/>
            <a:rect l="l" t="t" r="r" b="b"/>
            <a:pathLst>
              <a:path w="1970404" h="1219200">
                <a:moveTo>
                  <a:pt x="1969896" y="0"/>
                </a:moveTo>
                <a:lnTo>
                  <a:pt x="609600" y="0"/>
                </a:lnTo>
                <a:lnTo>
                  <a:pt x="561959" y="1834"/>
                </a:lnTo>
                <a:lnTo>
                  <a:pt x="515322" y="7248"/>
                </a:lnTo>
                <a:lnTo>
                  <a:pt x="469822" y="16106"/>
                </a:lnTo>
                <a:lnTo>
                  <a:pt x="425597" y="28271"/>
                </a:lnTo>
                <a:lnTo>
                  <a:pt x="382782" y="43608"/>
                </a:lnTo>
                <a:lnTo>
                  <a:pt x="341511" y="61981"/>
                </a:lnTo>
                <a:lnTo>
                  <a:pt x="301921" y="83255"/>
                </a:lnTo>
                <a:lnTo>
                  <a:pt x="264147" y="107293"/>
                </a:lnTo>
                <a:lnTo>
                  <a:pt x="228324" y="133960"/>
                </a:lnTo>
                <a:lnTo>
                  <a:pt x="194588" y="163121"/>
                </a:lnTo>
                <a:lnTo>
                  <a:pt x="163075" y="194638"/>
                </a:lnTo>
                <a:lnTo>
                  <a:pt x="133920" y="228377"/>
                </a:lnTo>
                <a:lnTo>
                  <a:pt x="107259" y="264202"/>
                </a:lnTo>
                <a:lnTo>
                  <a:pt x="83227" y="301977"/>
                </a:lnTo>
                <a:lnTo>
                  <a:pt x="61959" y="341567"/>
                </a:lnTo>
                <a:lnTo>
                  <a:pt x="43592" y="382834"/>
                </a:lnTo>
                <a:lnTo>
                  <a:pt x="28260" y="425645"/>
                </a:lnTo>
                <a:lnTo>
                  <a:pt x="16099" y="469862"/>
                </a:lnTo>
                <a:lnTo>
                  <a:pt x="7245" y="515351"/>
                </a:lnTo>
                <a:lnTo>
                  <a:pt x="1834" y="561976"/>
                </a:lnTo>
                <a:lnTo>
                  <a:pt x="0" y="609600"/>
                </a:lnTo>
                <a:lnTo>
                  <a:pt x="0" y="1219200"/>
                </a:lnTo>
                <a:lnTo>
                  <a:pt x="1360296" y="1219200"/>
                </a:lnTo>
                <a:lnTo>
                  <a:pt x="1407937" y="1217365"/>
                </a:lnTo>
                <a:lnTo>
                  <a:pt x="1454574" y="1211954"/>
                </a:lnTo>
                <a:lnTo>
                  <a:pt x="1500074" y="1203100"/>
                </a:lnTo>
                <a:lnTo>
                  <a:pt x="1544299" y="1190939"/>
                </a:lnTo>
                <a:lnTo>
                  <a:pt x="1587114" y="1175607"/>
                </a:lnTo>
                <a:lnTo>
                  <a:pt x="1628385" y="1157240"/>
                </a:lnTo>
                <a:lnTo>
                  <a:pt x="1667975" y="1135972"/>
                </a:lnTo>
                <a:lnTo>
                  <a:pt x="1705749" y="1111940"/>
                </a:lnTo>
                <a:lnTo>
                  <a:pt x="1741572" y="1085279"/>
                </a:lnTo>
                <a:lnTo>
                  <a:pt x="1775308" y="1056124"/>
                </a:lnTo>
                <a:lnTo>
                  <a:pt x="1806821" y="1024611"/>
                </a:lnTo>
                <a:lnTo>
                  <a:pt x="1835976" y="990875"/>
                </a:lnTo>
                <a:lnTo>
                  <a:pt x="1862637" y="955052"/>
                </a:lnTo>
                <a:lnTo>
                  <a:pt x="1886669" y="917278"/>
                </a:lnTo>
                <a:lnTo>
                  <a:pt x="1907937" y="877688"/>
                </a:lnTo>
                <a:lnTo>
                  <a:pt x="1926304" y="836417"/>
                </a:lnTo>
                <a:lnTo>
                  <a:pt x="1941636" y="793602"/>
                </a:lnTo>
                <a:lnTo>
                  <a:pt x="1953797" y="749377"/>
                </a:lnTo>
                <a:lnTo>
                  <a:pt x="1962651" y="703877"/>
                </a:lnTo>
                <a:lnTo>
                  <a:pt x="1968062" y="657240"/>
                </a:lnTo>
                <a:lnTo>
                  <a:pt x="1969896" y="609600"/>
                </a:lnTo>
                <a:lnTo>
                  <a:pt x="1969896" y="0"/>
                </a:lnTo>
                <a:close/>
              </a:path>
            </a:pathLst>
          </a:custGeom>
          <a:solidFill>
            <a:srgbClr val="ABE9FF"/>
          </a:solidFill>
        </p:spPr>
        <p:txBody>
          <a:bodyPr wrap="square" lIns="0" tIns="0" rIns="0" bIns="0" rtlCol="0"/>
          <a:lstStyle/>
          <a:p>
            <a:endParaRPr/>
          </a:p>
        </p:txBody>
      </p:sp>
      <p:sp>
        <p:nvSpPr>
          <p:cNvPr id="19" name="object 19"/>
          <p:cNvSpPr/>
          <p:nvPr/>
        </p:nvSpPr>
        <p:spPr>
          <a:xfrm>
            <a:off x="5478907" y="2190114"/>
            <a:ext cx="1970405" cy="1219200"/>
          </a:xfrm>
          <a:custGeom>
            <a:avLst/>
            <a:gdLst/>
            <a:ahLst/>
            <a:cxnLst/>
            <a:rect l="l" t="t" r="r" b="b"/>
            <a:pathLst>
              <a:path w="1970404" h="1219200">
                <a:moveTo>
                  <a:pt x="1969896" y="0"/>
                </a:moveTo>
                <a:lnTo>
                  <a:pt x="609600" y="0"/>
                </a:lnTo>
                <a:lnTo>
                  <a:pt x="561959" y="1834"/>
                </a:lnTo>
                <a:lnTo>
                  <a:pt x="515322" y="7248"/>
                </a:lnTo>
                <a:lnTo>
                  <a:pt x="469822" y="16106"/>
                </a:lnTo>
                <a:lnTo>
                  <a:pt x="425597" y="28271"/>
                </a:lnTo>
                <a:lnTo>
                  <a:pt x="382782" y="43608"/>
                </a:lnTo>
                <a:lnTo>
                  <a:pt x="341511" y="61981"/>
                </a:lnTo>
                <a:lnTo>
                  <a:pt x="301921" y="83255"/>
                </a:lnTo>
                <a:lnTo>
                  <a:pt x="264147" y="107293"/>
                </a:lnTo>
                <a:lnTo>
                  <a:pt x="228324" y="133960"/>
                </a:lnTo>
                <a:lnTo>
                  <a:pt x="194588" y="163121"/>
                </a:lnTo>
                <a:lnTo>
                  <a:pt x="163075" y="194638"/>
                </a:lnTo>
                <a:lnTo>
                  <a:pt x="133920" y="228377"/>
                </a:lnTo>
                <a:lnTo>
                  <a:pt x="107259" y="264202"/>
                </a:lnTo>
                <a:lnTo>
                  <a:pt x="83227" y="301977"/>
                </a:lnTo>
                <a:lnTo>
                  <a:pt x="61959" y="341567"/>
                </a:lnTo>
                <a:lnTo>
                  <a:pt x="43592" y="382834"/>
                </a:lnTo>
                <a:lnTo>
                  <a:pt x="28260" y="425645"/>
                </a:lnTo>
                <a:lnTo>
                  <a:pt x="16099" y="469862"/>
                </a:lnTo>
                <a:lnTo>
                  <a:pt x="7245" y="515351"/>
                </a:lnTo>
                <a:lnTo>
                  <a:pt x="1834" y="561976"/>
                </a:lnTo>
                <a:lnTo>
                  <a:pt x="0" y="609600"/>
                </a:lnTo>
                <a:lnTo>
                  <a:pt x="0" y="1219200"/>
                </a:lnTo>
                <a:lnTo>
                  <a:pt x="1360296" y="1219200"/>
                </a:lnTo>
                <a:lnTo>
                  <a:pt x="1407920" y="1217365"/>
                </a:lnTo>
                <a:lnTo>
                  <a:pt x="1454545" y="1211954"/>
                </a:lnTo>
                <a:lnTo>
                  <a:pt x="1500034" y="1203100"/>
                </a:lnTo>
                <a:lnTo>
                  <a:pt x="1544251" y="1190939"/>
                </a:lnTo>
                <a:lnTo>
                  <a:pt x="1587062" y="1175607"/>
                </a:lnTo>
                <a:lnTo>
                  <a:pt x="1628329" y="1157240"/>
                </a:lnTo>
                <a:lnTo>
                  <a:pt x="1667919" y="1135972"/>
                </a:lnTo>
                <a:lnTo>
                  <a:pt x="1705694" y="1111940"/>
                </a:lnTo>
                <a:lnTo>
                  <a:pt x="1741519" y="1085279"/>
                </a:lnTo>
                <a:lnTo>
                  <a:pt x="1775258" y="1056124"/>
                </a:lnTo>
                <a:lnTo>
                  <a:pt x="1806775" y="1024611"/>
                </a:lnTo>
                <a:lnTo>
                  <a:pt x="1835936" y="990875"/>
                </a:lnTo>
                <a:lnTo>
                  <a:pt x="1862603" y="955052"/>
                </a:lnTo>
                <a:lnTo>
                  <a:pt x="1886641" y="917278"/>
                </a:lnTo>
                <a:lnTo>
                  <a:pt x="1907915" y="877688"/>
                </a:lnTo>
                <a:lnTo>
                  <a:pt x="1926288" y="836417"/>
                </a:lnTo>
                <a:lnTo>
                  <a:pt x="1941625" y="793602"/>
                </a:lnTo>
                <a:lnTo>
                  <a:pt x="1953790" y="749377"/>
                </a:lnTo>
                <a:lnTo>
                  <a:pt x="1962648" y="703877"/>
                </a:lnTo>
                <a:lnTo>
                  <a:pt x="1968062" y="657240"/>
                </a:lnTo>
                <a:lnTo>
                  <a:pt x="1969896" y="609600"/>
                </a:lnTo>
                <a:lnTo>
                  <a:pt x="1969896" y="0"/>
                </a:lnTo>
                <a:close/>
              </a:path>
            </a:pathLst>
          </a:custGeom>
          <a:solidFill>
            <a:srgbClr val="00AFEF"/>
          </a:solidFill>
        </p:spPr>
        <p:txBody>
          <a:bodyPr wrap="square" lIns="0" tIns="0" rIns="0" bIns="0" rtlCol="0"/>
          <a:lstStyle/>
          <a:p>
            <a:endParaRPr/>
          </a:p>
        </p:txBody>
      </p:sp>
      <p:sp>
        <p:nvSpPr>
          <p:cNvPr id="20" name="object 20"/>
          <p:cNvSpPr txBox="1"/>
          <p:nvPr/>
        </p:nvSpPr>
        <p:spPr>
          <a:xfrm>
            <a:off x="5766434" y="1931771"/>
            <a:ext cx="1398905" cy="1435735"/>
          </a:xfrm>
          <a:prstGeom prst="rect">
            <a:avLst/>
          </a:prstGeom>
        </p:spPr>
        <p:txBody>
          <a:bodyPr vert="horz" wrap="square" lIns="0" tIns="0" rIns="0" bIns="0" rtlCol="0">
            <a:spAutoFit/>
          </a:bodyPr>
          <a:lstStyle/>
          <a:p>
            <a:pPr marL="12700" marR="5080" indent="294640">
              <a:lnSpc>
                <a:spcPct val="130100"/>
              </a:lnSpc>
            </a:pPr>
            <a:r>
              <a:rPr sz="3500" dirty="0">
                <a:solidFill>
                  <a:srgbClr val="FFFFFF"/>
                </a:solidFill>
                <a:latin typeface="Freestyle Script"/>
                <a:cs typeface="Freestyle Script"/>
              </a:rPr>
              <a:t>RIGID  DEMAND!</a:t>
            </a:r>
            <a:endParaRPr sz="3500">
              <a:latin typeface="Freestyle Script"/>
              <a:cs typeface="Freestyle Script"/>
            </a:endParaRPr>
          </a:p>
        </p:txBody>
      </p:sp>
      <p:sp>
        <p:nvSpPr>
          <p:cNvPr id="21" name="object 21"/>
          <p:cNvSpPr txBox="1"/>
          <p:nvPr/>
        </p:nvSpPr>
        <p:spPr>
          <a:xfrm>
            <a:off x="618490" y="3925570"/>
            <a:ext cx="1722120" cy="546100"/>
          </a:xfrm>
          <a:prstGeom prst="rect">
            <a:avLst/>
          </a:prstGeom>
        </p:spPr>
        <p:txBody>
          <a:bodyPr vert="horz" wrap="square" lIns="0" tIns="0" rIns="0" bIns="0" rtlCol="0">
            <a:spAutoFit/>
          </a:bodyPr>
          <a:lstStyle/>
          <a:p>
            <a:pPr marL="12700">
              <a:lnSpc>
                <a:spcPct val="100000"/>
              </a:lnSpc>
            </a:pPr>
            <a:r>
              <a:rPr sz="1400" dirty="0">
                <a:solidFill>
                  <a:srgbClr val="585858"/>
                </a:solidFill>
                <a:latin typeface="微软雅黑"/>
                <a:cs typeface="微软雅黑"/>
              </a:rPr>
              <a:t>·</a:t>
            </a:r>
            <a:r>
              <a:rPr sz="1400" spc="-95" dirty="0">
                <a:solidFill>
                  <a:srgbClr val="585858"/>
                </a:solidFill>
                <a:latin typeface="微软雅黑"/>
                <a:cs typeface="微软雅黑"/>
              </a:rPr>
              <a:t> </a:t>
            </a:r>
            <a:r>
              <a:rPr sz="1400" dirty="0">
                <a:solidFill>
                  <a:srgbClr val="585858"/>
                </a:solidFill>
                <a:latin typeface="微软雅黑"/>
                <a:cs typeface="微软雅黑"/>
              </a:rPr>
              <a:t>与巴菲组成最佳组合</a:t>
            </a:r>
            <a:endParaRPr sz="1400">
              <a:latin typeface="微软雅黑"/>
              <a:cs typeface="微软雅黑"/>
            </a:endParaRPr>
          </a:p>
          <a:p>
            <a:pPr marL="12700">
              <a:lnSpc>
                <a:spcPct val="100000"/>
              </a:lnSpc>
              <a:spcBef>
                <a:spcPts val="840"/>
              </a:spcBef>
            </a:pPr>
            <a:r>
              <a:rPr sz="1400" dirty="0">
                <a:solidFill>
                  <a:srgbClr val="585858"/>
                </a:solidFill>
                <a:latin typeface="微软雅黑"/>
                <a:cs typeface="微软雅黑"/>
              </a:rPr>
              <a:t>·</a:t>
            </a:r>
            <a:r>
              <a:rPr sz="1400" spc="-95" dirty="0">
                <a:solidFill>
                  <a:srgbClr val="585858"/>
                </a:solidFill>
                <a:latin typeface="微软雅黑"/>
                <a:cs typeface="微软雅黑"/>
              </a:rPr>
              <a:t> </a:t>
            </a:r>
            <a:r>
              <a:rPr sz="1400" dirty="0">
                <a:solidFill>
                  <a:srgbClr val="585858"/>
                </a:solidFill>
                <a:latin typeface="微软雅黑"/>
                <a:cs typeface="微软雅黑"/>
              </a:rPr>
              <a:t>有效提高客单价格</a:t>
            </a:r>
            <a:endParaRPr sz="1400">
              <a:latin typeface="微软雅黑"/>
              <a:cs typeface="微软雅黑"/>
            </a:endParaRPr>
          </a:p>
        </p:txBody>
      </p:sp>
      <p:sp>
        <p:nvSpPr>
          <p:cNvPr id="22" name="object 22"/>
          <p:cNvSpPr txBox="1"/>
          <p:nvPr/>
        </p:nvSpPr>
        <p:spPr>
          <a:xfrm>
            <a:off x="3025775" y="3818890"/>
            <a:ext cx="1899920" cy="973455"/>
          </a:xfrm>
          <a:prstGeom prst="rect">
            <a:avLst/>
          </a:prstGeom>
        </p:spPr>
        <p:txBody>
          <a:bodyPr vert="horz" wrap="square" lIns="0" tIns="0" rIns="0" bIns="0" rtlCol="0">
            <a:spAutoFit/>
          </a:bodyPr>
          <a:lstStyle/>
          <a:p>
            <a:pPr marL="12700" marR="5080">
              <a:lnSpc>
                <a:spcPct val="150000"/>
              </a:lnSpc>
            </a:pPr>
            <a:r>
              <a:rPr sz="1400" dirty="0">
                <a:solidFill>
                  <a:srgbClr val="585858"/>
                </a:solidFill>
                <a:latin typeface="微软雅黑"/>
                <a:cs typeface="微软雅黑"/>
              </a:rPr>
              <a:t>·</a:t>
            </a:r>
            <a:r>
              <a:rPr sz="1400" spc="-95" dirty="0">
                <a:solidFill>
                  <a:srgbClr val="585858"/>
                </a:solidFill>
                <a:latin typeface="微软雅黑"/>
                <a:cs typeface="微软雅黑"/>
              </a:rPr>
              <a:t> </a:t>
            </a:r>
            <a:r>
              <a:rPr sz="1400" dirty="0">
                <a:solidFill>
                  <a:srgbClr val="585858"/>
                </a:solidFill>
                <a:latin typeface="微软雅黑"/>
                <a:cs typeface="微软雅黑"/>
              </a:rPr>
              <a:t>独特手工艺增加品牌附  加值及溢价空间</a:t>
            </a:r>
            <a:endParaRPr sz="1400">
              <a:latin typeface="微软雅黑"/>
              <a:cs typeface="微软雅黑"/>
            </a:endParaRPr>
          </a:p>
          <a:p>
            <a:pPr marL="12700">
              <a:lnSpc>
                <a:spcPct val="100000"/>
              </a:lnSpc>
              <a:spcBef>
                <a:spcPts val="840"/>
              </a:spcBef>
            </a:pPr>
            <a:r>
              <a:rPr sz="1400" dirty="0">
                <a:solidFill>
                  <a:srgbClr val="585858"/>
                </a:solidFill>
                <a:latin typeface="微软雅黑"/>
                <a:cs typeface="微软雅黑"/>
              </a:rPr>
              <a:t>·</a:t>
            </a:r>
            <a:r>
              <a:rPr sz="1400" spc="-95" dirty="0">
                <a:solidFill>
                  <a:srgbClr val="585858"/>
                </a:solidFill>
                <a:latin typeface="微软雅黑"/>
                <a:cs typeface="微软雅黑"/>
              </a:rPr>
              <a:t> </a:t>
            </a:r>
            <a:r>
              <a:rPr sz="1400" dirty="0">
                <a:solidFill>
                  <a:srgbClr val="585858"/>
                </a:solidFill>
                <a:latin typeface="微软雅黑"/>
                <a:cs typeface="微软雅黑"/>
              </a:rPr>
              <a:t>工匠魅力圈粉</a:t>
            </a:r>
            <a:endParaRPr sz="1400">
              <a:latin typeface="微软雅黑"/>
              <a:cs typeface="微软雅黑"/>
            </a:endParaRPr>
          </a:p>
        </p:txBody>
      </p:sp>
      <p:sp>
        <p:nvSpPr>
          <p:cNvPr id="23" name="object 23"/>
          <p:cNvSpPr txBox="1"/>
          <p:nvPr/>
        </p:nvSpPr>
        <p:spPr>
          <a:xfrm>
            <a:off x="5578728" y="3924617"/>
            <a:ext cx="1900555" cy="546100"/>
          </a:xfrm>
          <a:prstGeom prst="rect">
            <a:avLst/>
          </a:prstGeom>
        </p:spPr>
        <p:txBody>
          <a:bodyPr vert="horz" wrap="square" lIns="0" tIns="0" rIns="0" bIns="0" rtlCol="0">
            <a:spAutoFit/>
          </a:bodyPr>
          <a:lstStyle/>
          <a:p>
            <a:pPr algn="ctr">
              <a:lnSpc>
                <a:spcPct val="100000"/>
              </a:lnSpc>
            </a:pPr>
            <a:r>
              <a:rPr sz="1400" dirty="0">
                <a:solidFill>
                  <a:srgbClr val="585858"/>
                </a:solidFill>
                <a:latin typeface="微软雅黑"/>
                <a:cs typeface="微软雅黑"/>
              </a:rPr>
              <a:t>·</a:t>
            </a:r>
            <a:r>
              <a:rPr sz="1400" spc="-70" dirty="0">
                <a:solidFill>
                  <a:srgbClr val="585858"/>
                </a:solidFill>
                <a:latin typeface="微软雅黑"/>
                <a:cs typeface="微软雅黑"/>
              </a:rPr>
              <a:t> </a:t>
            </a:r>
            <a:r>
              <a:rPr sz="1400" spc="-5" dirty="0">
                <a:solidFill>
                  <a:srgbClr val="585858"/>
                </a:solidFill>
                <a:latin typeface="微软雅黑"/>
                <a:cs typeface="微软雅黑"/>
              </a:rPr>
              <a:t>刚需产品，突破消费场</a:t>
            </a:r>
            <a:endParaRPr sz="1400">
              <a:latin typeface="微软雅黑"/>
              <a:cs typeface="微软雅黑"/>
            </a:endParaRPr>
          </a:p>
          <a:p>
            <a:pPr algn="ctr">
              <a:lnSpc>
                <a:spcPct val="100000"/>
              </a:lnSpc>
              <a:spcBef>
                <a:spcPts val="840"/>
              </a:spcBef>
            </a:pPr>
            <a:r>
              <a:rPr sz="1400" dirty="0">
                <a:solidFill>
                  <a:srgbClr val="585858"/>
                </a:solidFill>
                <a:latin typeface="微软雅黑"/>
                <a:cs typeface="微软雅黑"/>
              </a:rPr>
              <a:t>景的时间、空间限制</a:t>
            </a:r>
            <a:endParaRPr sz="1400">
              <a:latin typeface="微软雅黑"/>
              <a:cs typeface="微软雅黑"/>
            </a:endParaRPr>
          </a:p>
        </p:txBody>
      </p:sp>
      <p:graphicFrame>
        <p:nvGraphicFramePr>
          <p:cNvPr id="24" name="对象 23">
            <a:extLst>
              <a:ext uri="{FF2B5EF4-FFF2-40B4-BE49-F238E27FC236}">
                <a16:creationId xmlns:a16="http://schemas.microsoft.com/office/drawing/2014/main" id="{ED481BBF-BC79-4EEB-A5D4-6D22E6DA2338}"/>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0484" name="CorelDRAW" r:id="rId7" imgW="2736000" imgH="1136036" progId="CorelDraw.Graphic.17">
                  <p:embed/>
                </p:oleObj>
              </mc:Choice>
              <mc:Fallback>
                <p:oleObj name="CorelDRAW" r:id="rId7"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8"/>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76063" y="742187"/>
            <a:ext cx="1967102" cy="1463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25120" y="228600"/>
            <a:ext cx="8534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33119" y="228600"/>
            <a:ext cx="853440" cy="57403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341119" y="228600"/>
            <a:ext cx="421640" cy="574039"/>
          </a:xfrm>
          <a:prstGeom prst="rect">
            <a:avLst/>
          </a:prstGeom>
          <a:blipFill>
            <a:blip r:embed="rId6"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产品定位</a:t>
            </a:r>
          </a:p>
        </p:txBody>
      </p:sp>
      <p:sp>
        <p:nvSpPr>
          <p:cNvPr id="7" name="object 7"/>
          <p:cNvSpPr txBox="1"/>
          <p:nvPr/>
        </p:nvSpPr>
        <p:spPr>
          <a:xfrm>
            <a:off x="536257" y="810259"/>
            <a:ext cx="4425950" cy="594360"/>
          </a:xfrm>
          <a:prstGeom prst="rect">
            <a:avLst/>
          </a:prstGeom>
        </p:spPr>
        <p:txBody>
          <a:bodyPr vert="horz" wrap="square" lIns="0" tIns="0" rIns="0" bIns="0" rtlCol="0">
            <a:spAutoFit/>
          </a:bodyPr>
          <a:lstStyle/>
          <a:p>
            <a:pPr marL="12700">
              <a:lnSpc>
                <a:spcPct val="100000"/>
              </a:lnSpc>
            </a:pPr>
            <a:r>
              <a:rPr sz="1400" b="1" spc="-10" dirty="0">
                <a:solidFill>
                  <a:srgbClr val="EE7768"/>
                </a:solidFill>
                <a:latin typeface="微软雅黑"/>
                <a:cs typeface="微软雅黑"/>
              </a:rPr>
              <a:t>FRUIT</a:t>
            </a:r>
            <a:r>
              <a:rPr sz="1400" b="1" spc="-45" dirty="0">
                <a:solidFill>
                  <a:srgbClr val="EE7768"/>
                </a:solidFill>
                <a:latin typeface="微软雅黑"/>
                <a:cs typeface="微软雅黑"/>
              </a:rPr>
              <a:t> </a:t>
            </a:r>
            <a:r>
              <a:rPr sz="1400" b="1" spc="-5" dirty="0">
                <a:solidFill>
                  <a:srgbClr val="EE7768"/>
                </a:solidFill>
                <a:latin typeface="微软雅黑"/>
                <a:cs typeface="微软雅黑"/>
              </a:rPr>
              <a:t>产品之花果：</a:t>
            </a:r>
            <a:endParaRPr sz="1400">
              <a:latin typeface="微软雅黑"/>
              <a:cs typeface="微软雅黑"/>
            </a:endParaRPr>
          </a:p>
          <a:p>
            <a:pPr>
              <a:lnSpc>
                <a:spcPct val="100000"/>
              </a:lnSpc>
              <a:spcBef>
                <a:spcPts val="22"/>
              </a:spcBef>
            </a:pPr>
            <a:endParaRPr sz="1250">
              <a:latin typeface="Times New Roman"/>
              <a:cs typeface="Times New Roman"/>
            </a:endParaRPr>
          </a:p>
          <a:p>
            <a:pPr marL="12700">
              <a:lnSpc>
                <a:spcPct val="100000"/>
              </a:lnSpc>
            </a:pPr>
            <a:r>
              <a:rPr sz="1200" b="1" spc="-5" dirty="0">
                <a:solidFill>
                  <a:srgbClr val="EE7768"/>
                </a:solidFill>
                <a:latin typeface="微软雅黑"/>
                <a:cs typeface="微软雅黑"/>
              </a:rPr>
              <a:t>产品适用场景：自有门店/合作渠道/外送物流/自动售卖/活动展会</a:t>
            </a:r>
            <a:endParaRPr sz="1200">
              <a:latin typeface="微软雅黑"/>
              <a:cs typeface="微软雅黑"/>
            </a:endParaRPr>
          </a:p>
        </p:txBody>
      </p:sp>
      <p:sp>
        <p:nvSpPr>
          <p:cNvPr id="8" name="object 8"/>
          <p:cNvSpPr/>
          <p:nvPr/>
        </p:nvSpPr>
        <p:spPr>
          <a:xfrm>
            <a:off x="611555" y="2010155"/>
            <a:ext cx="1786255" cy="1786255"/>
          </a:xfrm>
          <a:custGeom>
            <a:avLst/>
            <a:gdLst/>
            <a:ahLst/>
            <a:cxnLst/>
            <a:rect l="l" t="t" r="r" b="b"/>
            <a:pathLst>
              <a:path w="1786255" h="1786254">
                <a:moveTo>
                  <a:pt x="1785696" y="0"/>
                </a:moveTo>
                <a:lnTo>
                  <a:pt x="892886" y="0"/>
                </a:lnTo>
                <a:lnTo>
                  <a:pt x="845465" y="1237"/>
                </a:lnTo>
                <a:lnTo>
                  <a:pt x="798690" y="4909"/>
                </a:lnTo>
                <a:lnTo>
                  <a:pt x="752620" y="10954"/>
                </a:lnTo>
                <a:lnTo>
                  <a:pt x="707319" y="19310"/>
                </a:lnTo>
                <a:lnTo>
                  <a:pt x="662848" y="29915"/>
                </a:lnTo>
                <a:lnTo>
                  <a:pt x="619268" y="42707"/>
                </a:lnTo>
                <a:lnTo>
                  <a:pt x="576641" y="57625"/>
                </a:lnTo>
                <a:lnTo>
                  <a:pt x="535029" y="74607"/>
                </a:lnTo>
                <a:lnTo>
                  <a:pt x="494494" y="93590"/>
                </a:lnTo>
                <a:lnTo>
                  <a:pt x="455097" y="114515"/>
                </a:lnTo>
                <a:lnTo>
                  <a:pt x="416900" y="137318"/>
                </a:lnTo>
                <a:lnTo>
                  <a:pt x="379965" y="161938"/>
                </a:lnTo>
                <a:lnTo>
                  <a:pt x="344354" y="188313"/>
                </a:lnTo>
                <a:lnTo>
                  <a:pt x="310127" y="216381"/>
                </a:lnTo>
                <a:lnTo>
                  <a:pt x="277347" y="246082"/>
                </a:lnTo>
                <a:lnTo>
                  <a:pt x="246076" y="277352"/>
                </a:lnTo>
                <a:lnTo>
                  <a:pt x="216376" y="310130"/>
                </a:lnTo>
                <a:lnTo>
                  <a:pt x="188307" y="344355"/>
                </a:lnTo>
                <a:lnTo>
                  <a:pt x="161932" y="379964"/>
                </a:lnTo>
                <a:lnTo>
                  <a:pt x="137312" y="416897"/>
                </a:lnTo>
                <a:lnTo>
                  <a:pt x="114509" y="455090"/>
                </a:lnTo>
                <a:lnTo>
                  <a:pt x="93585" y="494484"/>
                </a:lnTo>
                <a:lnTo>
                  <a:pt x="74602" y="535014"/>
                </a:lnTo>
                <a:lnTo>
                  <a:pt x="57621" y="576621"/>
                </a:lnTo>
                <a:lnTo>
                  <a:pt x="42704" y="619242"/>
                </a:lnTo>
                <a:lnTo>
                  <a:pt x="29913" y="662816"/>
                </a:lnTo>
                <a:lnTo>
                  <a:pt x="19308" y="707280"/>
                </a:lnTo>
                <a:lnTo>
                  <a:pt x="10953" y="752573"/>
                </a:lnTo>
                <a:lnTo>
                  <a:pt x="4909" y="798634"/>
                </a:lnTo>
                <a:lnTo>
                  <a:pt x="1237" y="845400"/>
                </a:lnTo>
                <a:lnTo>
                  <a:pt x="0" y="892810"/>
                </a:lnTo>
                <a:lnTo>
                  <a:pt x="1237" y="940231"/>
                </a:lnTo>
                <a:lnTo>
                  <a:pt x="4909" y="987008"/>
                </a:lnTo>
                <a:lnTo>
                  <a:pt x="10953" y="1033079"/>
                </a:lnTo>
                <a:lnTo>
                  <a:pt x="19308" y="1078382"/>
                </a:lnTo>
                <a:lnTo>
                  <a:pt x="29913" y="1122855"/>
                </a:lnTo>
                <a:lnTo>
                  <a:pt x="42704" y="1166437"/>
                </a:lnTo>
                <a:lnTo>
                  <a:pt x="57621" y="1209066"/>
                </a:lnTo>
                <a:lnTo>
                  <a:pt x="74602" y="1250680"/>
                </a:lnTo>
                <a:lnTo>
                  <a:pt x="93585" y="1291217"/>
                </a:lnTo>
                <a:lnTo>
                  <a:pt x="114509" y="1330616"/>
                </a:lnTo>
                <a:lnTo>
                  <a:pt x="137312" y="1368815"/>
                </a:lnTo>
                <a:lnTo>
                  <a:pt x="161932" y="1405752"/>
                </a:lnTo>
                <a:lnTo>
                  <a:pt x="188307" y="1441366"/>
                </a:lnTo>
                <a:lnTo>
                  <a:pt x="216376" y="1475595"/>
                </a:lnTo>
                <a:lnTo>
                  <a:pt x="246076" y="1508377"/>
                </a:lnTo>
                <a:lnTo>
                  <a:pt x="277347" y="1539650"/>
                </a:lnTo>
                <a:lnTo>
                  <a:pt x="310127" y="1569353"/>
                </a:lnTo>
                <a:lnTo>
                  <a:pt x="344354" y="1597424"/>
                </a:lnTo>
                <a:lnTo>
                  <a:pt x="379965" y="1623801"/>
                </a:lnTo>
                <a:lnTo>
                  <a:pt x="416900" y="1648423"/>
                </a:lnTo>
                <a:lnTo>
                  <a:pt x="455097" y="1671227"/>
                </a:lnTo>
                <a:lnTo>
                  <a:pt x="494494" y="1692152"/>
                </a:lnTo>
                <a:lnTo>
                  <a:pt x="535029" y="1711137"/>
                </a:lnTo>
                <a:lnTo>
                  <a:pt x="576641" y="1728120"/>
                </a:lnTo>
                <a:lnTo>
                  <a:pt x="619268" y="1743038"/>
                </a:lnTo>
                <a:lnTo>
                  <a:pt x="662848" y="1755831"/>
                </a:lnTo>
                <a:lnTo>
                  <a:pt x="707319" y="1766436"/>
                </a:lnTo>
                <a:lnTo>
                  <a:pt x="752620" y="1774792"/>
                </a:lnTo>
                <a:lnTo>
                  <a:pt x="798690" y="1780837"/>
                </a:lnTo>
                <a:lnTo>
                  <a:pt x="845465" y="1784509"/>
                </a:lnTo>
                <a:lnTo>
                  <a:pt x="892886" y="1785747"/>
                </a:lnTo>
                <a:lnTo>
                  <a:pt x="940307" y="1784509"/>
                </a:lnTo>
                <a:lnTo>
                  <a:pt x="987083" y="1780837"/>
                </a:lnTo>
                <a:lnTo>
                  <a:pt x="1033152" y="1774792"/>
                </a:lnTo>
                <a:lnTo>
                  <a:pt x="1078452" y="1766436"/>
                </a:lnTo>
                <a:lnTo>
                  <a:pt x="1122923" y="1755831"/>
                </a:lnTo>
                <a:lnTo>
                  <a:pt x="1166501" y="1743038"/>
                </a:lnTo>
                <a:lnTo>
                  <a:pt x="1209126" y="1728120"/>
                </a:lnTo>
                <a:lnTo>
                  <a:pt x="1250735" y="1711137"/>
                </a:lnTo>
                <a:lnTo>
                  <a:pt x="1291267" y="1692152"/>
                </a:lnTo>
                <a:lnTo>
                  <a:pt x="1330661" y="1671227"/>
                </a:lnTo>
                <a:lnTo>
                  <a:pt x="1368855" y="1648423"/>
                </a:lnTo>
                <a:lnTo>
                  <a:pt x="1405786" y="1623801"/>
                </a:lnTo>
                <a:lnTo>
                  <a:pt x="1441394" y="1597424"/>
                </a:lnTo>
                <a:lnTo>
                  <a:pt x="1475617" y="1569353"/>
                </a:lnTo>
                <a:lnTo>
                  <a:pt x="1508393" y="1539650"/>
                </a:lnTo>
                <a:lnTo>
                  <a:pt x="1539660" y="1508377"/>
                </a:lnTo>
                <a:lnTo>
                  <a:pt x="1569356" y="1475595"/>
                </a:lnTo>
                <a:lnTo>
                  <a:pt x="1597421" y="1441366"/>
                </a:lnTo>
                <a:lnTo>
                  <a:pt x="1623792" y="1405752"/>
                </a:lnTo>
                <a:lnTo>
                  <a:pt x="1648408" y="1368815"/>
                </a:lnTo>
                <a:lnTo>
                  <a:pt x="1671207" y="1330616"/>
                </a:lnTo>
                <a:lnTo>
                  <a:pt x="1692128" y="1291217"/>
                </a:lnTo>
                <a:lnTo>
                  <a:pt x="1711108" y="1250680"/>
                </a:lnTo>
                <a:lnTo>
                  <a:pt x="1728085" y="1209066"/>
                </a:lnTo>
                <a:lnTo>
                  <a:pt x="1743000" y="1166437"/>
                </a:lnTo>
                <a:lnTo>
                  <a:pt x="1755789" y="1122855"/>
                </a:lnTo>
                <a:lnTo>
                  <a:pt x="1766391" y="1078382"/>
                </a:lnTo>
                <a:lnTo>
                  <a:pt x="1774744" y="1033079"/>
                </a:lnTo>
                <a:lnTo>
                  <a:pt x="1780787" y="987008"/>
                </a:lnTo>
                <a:lnTo>
                  <a:pt x="1784458" y="940231"/>
                </a:lnTo>
                <a:lnTo>
                  <a:pt x="1785696" y="892810"/>
                </a:lnTo>
                <a:lnTo>
                  <a:pt x="1785696" y="0"/>
                </a:lnTo>
                <a:close/>
              </a:path>
            </a:pathLst>
          </a:custGeom>
          <a:solidFill>
            <a:srgbClr val="F68D36"/>
          </a:solidFill>
        </p:spPr>
        <p:txBody>
          <a:bodyPr wrap="square" lIns="0" tIns="0" rIns="0" bIns="0" rtlCol="0"/>
          <a:lstStyle/>
          <a:p>
            <a:endParaRPr/>
          </a:p>
        </p:txBody>
      </p:sp>
      <p:sp>
        <p:nvSpPr>
          <p:cNvPr id="9" name="object 9"/>
          <p:cNvSpPr txBox="1"/>
          <p:nvPr/>
        </p:nvSpPr>
        <p:spPr>
          <a:xfrm>
            <a:off x="982662" y="2653029"/>
            <a:ext cx="1042035" cy="500380"/>
          </a:xfrm>
          <a:prstGeom prst="rect">
            <a:avLst/>
          </a:prstGeom>
        </p:spPr>
        <p:txBody>
          <a:bodyPr vert="horz" wrap="square" lIns="0" tIns="0" rIns="0" bIns="0" rtlCol="0">
            <a:spAutoFit/>
          </a:bodyPr>
          <a:lstStyle/>
          <a:p>
            <a:pPr marL="12700" marR="5080" indent="101600">
              <a:lnSpc>
                <a:spcPct val="100000"/>
              </a:lnSpc>
            </a:pPr>
            <a:r>
              <a:rPr sz="1600" dirty="0">
                <a:solidFill>
                  <a:srgbClr val="FFFFFF"/>
                </a:solidFill>
                <a:latin typeface="微软雅黑"/>
                <a:cs typeface="微软雅黑"/>
              </a:rPr>
              <a:t>进口奶酪  其他乳制品</a:t>
            </a:r>
            <a:endParaRPr sz="1600">
              <a:latin typeface="微软雅黑"/>
              <a:cs typeface="微软雅黑"/>
            </a:endParaRPr>
          </a:p>
        </p:txBody>
      </p:sp>
      <p:sp>
        <p:nvSpPr>
          <p:cNvPr id="10" name="object 10"/>
          <p:cNvSpPr/>
          <p:nvPr/>
        </p:nvSpPr>
        <p:spPr>
          <a:xfrm>
            <a:off x="2899536" y="2010155"/>
            <a:ext cx="1786255" cy="1786255"/>
          </a:xfrm>
          <a:custGeom>
            <a:avLst/>
            <a:gdLst/>
            <a:ahLst/>
            <a:cxnLst/>
            <a:rect l="l" t="t" r="r" b="b"/>
            <a:pathLst>
              <a:path w="1786254" h="1786254">
                <a:moveTo>
                  <a:pt x="1785747" y="0"/>
                </a:moveTo>
                <a:lnTo>
                  <a:pt x="892937" y="0"/>
                </a:lnTo>
                <a:lnTo>
                  <a:pt x="845515" y="1237"/>
                </a:lnTo>
                <a:lnTo>
                  <a:pt x="798738" y="4909"/>
                </a:lnTo>
                <a:lnTo>
                  <a:pt x="752667" y="10954"/>
                </a:lnTo>
                <a:lnTo>
                  <a:pt x="707364" y="19310"/>
                </a:lnTo>
                <a:lnTo>
                  <a:pt x="662891" y="29915"/>
                </a:lnTo>
                <a:lnTo>
                  <a:pt x="619309" y="42707"/>
                </a:lnTo>
                <a:lnTo>
                  <a:pt x="576680" y="57625"/>
                </a:lnTo>
                <a:lnTo>
                  <a:pt x="535066" y="74607"/>
                </a:lnTo>
                <a:lnTo>
                  <a:pt x="494529" y="93590"/>
                </a:lnTo>
                <a:lnTo>
                  <a:pt x="455130" y="114515"/>
                </a:lnTo>
                <a:lnTo>
                  <a:pt x="416931" y="137318"/>
                </a:lnTo>
                <a:lnTo>
                  <a:pt x="379994" y="161938"/>
                </a:lnTo>
                <a:lnTo>
                  <a:pt x="344380" y="188313"/>
                </a:lnTo>
                <a:lnTo>
                  <a:pt x="310151" y="216381"/>
                </a:lnTo>
                <a:lnTo>
                  <a:pt x="277369" y="246082"/>
                </a:lnTo>
                <a:lnTo>
                  <a:pt x="246096" y="277352"/>
                </a:lnTo>
                <a:lnTo>
                  <a:pt x="216393" y="310130"/>
                </a:lnTo>
                <a:lnTo>
                  <a:pt x="188322" y="344355"/>
                </a:lnTo>
                <a:lnTo>
                  <a:pt x="161945" y="379964"/>
                </a:lnTo>
                <a:lnTo>
                  <a:pt x="137323" y="416897"/>
                </a:lnTo>
                <a:lnTo>
                  <a:pt x="114519" y="455090"/>
                </a:lnTo>
                <a:lnTo>
                  <a:pt x="93594" y="494484"/>
                </a:lnTo>
                <a:lnTo>
                  <a:pt x="74609" y="535014"/>
                </a:lnTo>
                <a:lnTo>
                  <a:pt x="57626" y="576621"/>
                </a:lnTo>
                <a:lnTo>
                  <a:pt x="42708" y="619242"/>
                </a:lnTo>
                <a:lnTo>
                  <a:pt x="29915" y="662816"/>
                </a:lnTo>
                <a:lnTo>
                  <a:pt x="19310" y="707280"/>
                </a:lnTo>
                <a:lnTo>
                  <a:pt x="10954" y="752573"/>
                </a:lnTo>
                <a:lnTo>
                  <a:pt x="4909" y="798634"/>
                </a:lnTo>
                <a:lnTo>
                  <a:pt x="1237" y="845400"/>
                </a:lnTo>
                <a:lnTo>
                  <a:pt x="0" y="892810"/>
                </a:lnTo>
                <a:lnTo>
                  <a:pt x="1237" y="940231"/>
                </a:lnTo>
                <a:lnTo>
                  <a:pt x="4909" y="987008"/>
                </a:lnTo>
                <a:lnTo>
                  <a:pt x="10954" y="1033079"/>
                </a:lnTo>
                <a:lnTo>
                  <a:pt x="19310" y="1078382"/>
                </a:lnTo>
                <a:lnTo>
                  <a:pt x="29915" y="1122855"/>
                </a:lnTo>
                <a:lnTo>
                  <a:pt x="42708" y="1166437"/>
                </a:lnTo>
                <a:lnTo>
                  <a:pt x="57626" y="1209066"/>
                </a:lnTo>
                <a:lnTo>
                  <a:pt x="74609" y="1250680"/>
                </a:lnTo>
                <a:lnTo>
                  <a:pt x="93594" y="1291217"/>
                </a:lnTo>
                <a:lnTo>
                  <a:pt x="114519" y="1330616"/>
                </a:lnTo>
                <a:lnTo>
                  <a:pt x="137323" y="1368815"/>
                </a:lnTo>
                <a:lnTo>
                  <a:pt x="161945" y="1405752"/>
                </a:lnTo>
                <a:lnTo>
                  <a:pt x="188322" y="1441366"/>
                </a:lnTo>
                <a:lnTo>
                  <a:pt x="216393" y="1475595"/>
                </a:lnTo>
                <a:lnTo>
                  <a:pt x="246096" y="1508377"/>
                </a:lnTo>
                <a:lnTo>
                  <a:pt x="277369" y="1539650"/>
                </a:lnTo>
                <a:lnTo>
                  <a:pt x="310151" y="1569353"/>
                </a:lnTo>
                <a:lnTo>
                  <a:pt x="344380" y="1597424"/>
                </a:lnTo>
                <a:lnTo>
                  <a:pt x="379994" y="1623801"/>
                </a:lnTo>
                <a:lnTo>
                  <a:pt x="416931" y="1648423"/>
                </a:lnTo>
                <a:lnTo>
                  <a:pt x="455130" y="1671227"/>
                </a:lnTo>
                <a:lnTo>
                  <a:pt x="494529" y="1692152"/>
                </a:lnTo>
                <a:lnTo>
                  <a:pt x="535066" y="1711137"/>
                </a:lnTo>
                <a:lnTo>
                  <a:pt x="576680" y="1728120"/>
                </a:lnTo>
                <a:lnTo>
                  <a:pt x="619309" y="1743038"/>
                </a:lnTo>
                <a:lnTo>
                  <a:pt x="662891" y="1755831"/>
                </a:lnTo>
                <a:lnTo>
                  <a:pt x="707364" y="1766436"/>
                </a:lnTo>
                <a:lnTo>
                  <a:pt x="752667" y="1774792"/>
                </a:lnTo>
                <a:lnTo>
                  <a:pt x="798738" y="1780837"/>
                </a:lnTo>
                <a:lnTo>
                  <a:pt x="845515" y="1784509"/>
                </a:lnTo>
                <a:lnTo>
                  <a:pt x="892937" y="1785747"/>
                </a:lnTo>
                <a:lnTo>
                  <a:pt x="940358" y="1784509"/>
                </a:lnTo>
                <a:lnTo>
                  <a:pt x="987134" y="1780837"/>
                </a:lnTo>
                <a:lnTo>
                  <a:pt x="1033203" y="1774792"/>
                </a:lnTo>
                <a:lnTo>
                  <a:pt x="1078503" y="1766436"/>
                </a:lnTo>
                <a:lnTo>
                  <a:pt x="1122973" y="1755831"/>
                </a:lnTo>
                <a:lnTo>
                  <a:pt x="1166552" y="1743038"/>
                </a:lnTo>
                <a:lnTo>
                  <a:pt x="1209176" y="1728120"/>
                </a:lnTo>
                <a:lnTo>
                  <a:pt x="1250786" y="1711137"/>
                </a:lnTo>
                <a:lnTo>
                  <a:pt x="1291318" y="1692152"/>
                </a:lnTo>
                <a:lnTo>
                  <a:pt x="1330712" y="1671227"/>
                </a:lnTo>
                <a:lnTo>
                  <a:pt x="1368905" y="1648423"/>
                </a:lnTo>
                <a:lnTo>
                  <a:pt x="1405837" y="1623801"/>
                </a:lnTo>
                <a:lnTo>
                  <a:pt x="1441445" y="1597424"/>
                </a:lnTo>
                <a:lnTo>
                  <a:pt x="1475668" y="1569353"/>
                </a:lnTo>
                <a:lnTo>
                  <a:pt x="1508443" y="1539650"/>
                </a:lnTo>
                <a:lnTo>
                  <a:pt x="1539710" y="1508377"/>
                </a:lnTo>
                <a:lnTo>
                  <a:pt x="1569407" y="1475595"/>
                </a:lnTo>
                <a:lnTo>
                  <a:pt x="1597472" y="1441366"/>
                </a:lnTo>
                <a:lnTo>
                  <a:pt x="1623843" y="1405752"/>
                </a:lnTo>
                <a:lnTo>
                  <a:pt x="1648459" y="1368815"/>
                </a:lnTo>
                <a:lnTo>
                  <a:pt x="1671258" y="1330616"/>
                </a:lnTo>
                <a:lnTo>
                  <a:pt x="1692178" y="1291217"/>
                </a:lnTo>
                <a:lnTo>
                  <a:pt x="1711158" y="1250680"/>
                </a:lnTo>
                <a:lnTo>
                  <a:pt x="1728136" y="1209066"/>
                </a:lnTo>
                <a:lnTo>
                  <a:pt x="1743051" y="1166437"/>
                </a:lnTo>
                <a:lnTo>
                  <a:pt x="1755840" y="1122855"/>
                </a:lnTo>
                <a:lnTo>
                  <a:pt x="1766442" y="1078382"/>
                </a:lnTo>
                <a:lnTo>
                  <a:pt x="1774795" y="1033079"/>
                </a:lnTo>
                <a:lnTo>
                  <a:pt x="1780838" y="987008"/>
                </a:lnTo>
                <a:lnTo>
                  <a:pt x="1784509" y="940231"/>
                </a:lnTo>
                <a:lnTo>
                  <a:pt x="1785747" y="892810"/>
                </a:lnTo>
                <a:lnTo>
                  <a:pt x="1785747" y="0"/>
                </a:lnTo>
                <a:close/>
              </a:path>
            </a:pathLst>
          </a:custGeom>
          <a:solidFill>
            <a:srgbClr val="4DAACA"/>
          </a:solidFill>
        </p:spPr>
        <p:txBody>
          <a:bodyPr wrap="square" lIns="0" tIns="0" rIns="0" bIns="0" rtlCol="0"/>
          <a:lstStyle/>
          <a:p>
            <a:endParaRPr/>
          </a:p>
        </p:txBody>
      </p:sp>
      <p:sp>
        <p:nvSpPr>
          <p:cNvPr id="11" name="object 11"/>
          <p:cNvSpPr txBox="1"/>
          <p:nvPr/>
        </p:nvSpPr>
        <p:spPr>
          <a:xfrm>
            <a:off x="3271520" y="2653029"/>
            <a:ext cx="1041400" cy="500380"/>
          </a:xfrm>
          <a:prstGeom prst="rect">
            <a:avLst/>
          </a:prstGeom>
        </p:spPr>
        <p:txBody>
          <a:bodyPr vert="horz" wrap="square" lIns="0" tIns="0" rIns="0" bIns="0" rtlCol="0">
            <a:spAutoFit/>
          </a:bodyPr>
          <a:lstStyle/>
          <a:p>
            <a:pPr marL="215900" marR="5080" indent="-203200">
              <a:lnSpc>
                <a:spcPct val="100000"/>
              </a:lnSpc>
            </a:pPr>
            <a:r>
              <a:rPr sz="1600" dirty="0">
                <a:solidFill>
                  <a:srgbClr val="FFFFFF"/>
                </a:solidFill>
                <a:latin typeface="微软雅黑"/>
                <a:cs typeface="微软雅黑"/>
              </a:rPr>
              <a:t>其他健康品  类产品</a:t>
            </a:r>
            <a:endParaRPr sz="1600">
              <a:latin typeface="微软雅黑"/>
              <a:cs typeface="微软雅黑"/>
            </a:endParaRPr>
          </a:p>
        </p:txBody>
      </p:sp>
      <p:sp>
        <p:nvSpPr>
          <p:cNvPr id="12" name="object 12"/>
          <p:cNvSpPr/>
          <p:nvPr/>
        </p:nvSpPr>
        <p:spPr>
          <a:xfrm>
            <a:off x="5148071" y="2010155"/>
            <a:ext cx="1786255" cy="1786255"/>
          </a:xfrm>
          <a:custGeom>
            <a:avLst/>
            <a:gdLst/>
            <a:ahLst/>
            <a:cxnLst/>
            <a:rect l="l" t="t" r="r" b="b"/>
            <a:pathLst>
              <a:path w="1786254" h="1786254">
                <a:moveTo>
                  <a:pt x="1785747" y="0"/>
                </a:moveTo>
                <a:lnTo>
                  <a:pt x="892810" y="0"/>
                </a:lnTo>
                <a:lnTo>
                  <a:pt x="845400" y="1237"/>
                </a:lnTo>
                <a:lnTo>
                  <a:pt x="798634" y="4909"/>
                </a:lnTo>
                <a:lnTo>
                  <a:pt x="752573" y="10954"/>
                </a:lnTo>
                <a:lnTo>
                  <a:pt x="707280" y="19310"/>
                </a:lnTo>
                <a:lnTo>
                  <a:pt x="662816" y="29915"/>
                </a:lnTo>
                <a:lnTo>
                  <a:pt x="619242" y="42707"/>
                </a:lnTo>
                <a:lnTo>
                  <a:pt x="576621" y="57625"/>
                </a:lnTo>
                <a:lnTo>
                  <a:pt x="535014" y="74607"/>
                </a:lnTo>
                <a:lnTo>
                  <a:pt x="494484" y="93590"/>
                </a:lnTo>
                <a:lnTo>
                  <a:pt x="455090" y="114515"/>
                </a:lnTo>
                <a:lnTo>
                  <a:pt x="416897" y="137318"/>
                </a:lnTo>
                <a:lnTo>
                  <a:pt x="379964" y="161938"/>
                </a:lnTo>
                <a:lnTo>
                  <a:pt x="344355" y="188313"/>
                </a:lnTo>
                <a:lnTo>
                  <a:pt x="310130" y="216381"/>
                </a:lnTo>
                <a:lnTo>
                  <a:pt x="277352" y="246082"/>
                </a:lnTo>
                <a:lnTo>
                  <a:pt x="246082" y="277352"/>
                </a:lnTo>
                <a:lnTo>
                  <a:pt x="216381" y="310130"/>
                </a:lnTo>
                <a:lnTo>
                  <a:pt x="188313" y="344355"/>
                </a:lnTo>
                <a:lnTo>
                  <a:pt x="161938" y="379964"/>
                </a:lnTo>
                <a:lnTo>
                  <a:pt x="137318" y="416897"/>
                </a:lnTo>
                <a:lnTo>
                  <a:pt x="114515" y="455090"/>
                </a:lnTo>
                <a:lnTo>
                  <a:pt x="93590" y="494484"/>
                </a:lnTo>
                <a:lnTo>
                  <a:pt x="74607" y="535014"/>
                </a:lnTo>
                <a:lnTo>
                  <a:pt x="57625" y="576621"/>
                </a:lnTo>
                <a:lnTo>
                  <a:pt x="42707" y="619242"/>
                </a:lnTo>
                <a:lnTo>
                  <a:pt x="29915" y="662816"/>
                </a:lnTo>
                <a:lnTo>
                  <a:pt x="19310" y="707280"/>
                </a:lnTo>
                <a:lnTo>
                  <a:pt x="10954" y="752573"/>
                </a:lnTo>
                <a:lnTo>
                  <a:pt x="4909" y="798634"/>
                </a:lnTo>
                <a:lnTo>
                  <a:pt x="1237" y="845400"/>
                </a:lnTo>
                <a:lnTo>
                  <a:pt x="0" y="892810"/>
                </a:lnTo>
                <a:lnTo>
                  <a:pt x="1237" y="940231"/>
                </a:lnTo>
                <a:lnTo>
                  <a:pt x="4909" y="987008"/>
                </a:lnTo>
                <a:lnTo>
                  <a:pt x="10954" y="1033079"/>
                </a:lnTo>
                <a:lnTo>
                  <a:pt x="19310" y="1078382"/>
                </a:lnTo>
                <a:lnTo>
                  <a:pt x="29915" y="1122855"/>
                </a:lnTo>
                <a:lnTo>
                  <a:pt x="42707" y="1166437"/>
                </a:lnTo>
                <a:lnTo>
                  <a:pt x="57625" y="1209066"/>
                </a:lnTo>
                <a:lnTo>
                  <a:pt x="74607" y="1250680"/>
                </a:lnTo>
                <a:lnTo>
                  <a:pt x="93590" y="1291217"/>
                </a:lnTo>
                <a:lnTo>
                  <a:pt x="114515" y="1330616"/>
                </a:lnTo>
                <a:lnTo>
                  <a:pt x="137318" y="1368815"/>
                </a:lnTo>
                <a:lnTo>
                  <a:pt x="161938" y="1405752"/>
                </a:lnTo>
                <a:lnTo>
                  <a:pt x="188313" y="1441366"/>
                </a:lnTo>
                <a:lnTo>
                  <a:pt x="216381" y="1475595"/>
                </a:lnTo>
                <a:lnTo>
                  <a:pt x="246082" y="1508377"/>
                </a:lnTo>
                <a:lnTo>
                  <a:pt x="277352" y="1539650"/>
                </a:lnTo>
                <a:lnTo>
                  <a:pt x="310130" y="1569353"/>
                </a:lnTo>
                <a:lnTo>
                  <a:pt x="344355" y="1597424"/>
                </a:lnTo>
                <a:lnTo>
                  <a:pt x="379964" y="1623801"/>
                </a:lnTo>
                <a:lnTo>
                  <a:pt x="416897" y="1648423"/>
                </a:lnTo>
                <a:lnTo>
                  <a:pt x="455090" y="1671227"/>
                </a:lnTo>
                <a:lnTo>
                  <a:pt x="494484" y="1692152"/>
                </a:lnTo>
                <a:lnTo>
                  <a:pt x="535014" y="1711137"/>
                </a:lnTo>
                <a:lnTo>
                  <a:pt x="576621" y="1728120"/>
                </a:lnTo>
                <a:lnTo>
                  <a:pt x="619242" y="1743038"/>
                </a:lnTo>
                <a:lnTo>
                  <a:pt x="662816" y="1755831"/>
                </a:lnTo>
                <a:lnTo>
                  <a:pt x="707280" y="1766436"/>
                </a:lnTo>
                <a:lnTo>
                  <a:pt x="752573" y="1774792"/>
                </a:lnTo>
                <a:lnTo>
                  <a:pt x="798634" y="1780837"/>
                </a:lnTo>
                <a:lnTo>
                  <a:pt x="845400" y="1784509"/>
                </a:lnTo>
                <a:lnTo>
                  <a:pt x="892810" y="1785747"/>
                </a:lnTo>
                <a:lnTo>
                  <a:pt x="940231" y="1784509"/>
                </a:lnTo>
                <a:lnTo>
                  <a:pt x="987008" y="1780837"/>
                </a:lnTo>
                <a:lnTo>
                  <a:pt x="1033079" y="1774792"/>
                </a:lnTo>
                <a:lnTo>
                  <a:pt x="1078382" y="1766436"/>
                </a:lnTo>
                <a:lnTo>
                  <a:pt x="1122855" y="1755831"/>
                </a:lnTo>
                <a:lnTo>
                  <a:pt x="1166437" y="1743038"/>
                </a:lnTo>
                <a:lnTo>
                  <a:pt x="1209066" y="1728120"/>
                </a:lnTo>
                <a:lnTo>
                  <a:pt x="1250680" y="1711137"/>
                </a:lnTo>
                <a:lnTo>
                  <a:pt x="1291217" y="1692152"/>
                </a:lnTo>
                <a:lnTo>
                  <a:pt x="1330616" y="1671227"/>
                </a:lnTo>
                <a:lnTo>
                  <a:pt x="1368815" y="1648423"/>
                </a:lnTo>
                <a:lnTo>
                  <a:pt x="1405752" y="1623801"/>
                </a:lnTo>
                <a:lnTo>
                  <a:pt x="1441366" y="1597424"/>
                </a:lnTo>
                <a:lnTo>
                  <a:pt x="1475595" y="1569353"/>
                </a:lnTo>
                <a:lnTo>
                  <a:pt x="1508377" y="1539650"/>
                </a:lnTo>
                <a:lnTo>
                  <a:pt x="1539650" y="1508377"/>
                </a:lnTo>
                <a:lnTo>
                  <a:pt x="1569353" y="1475595"/>
                </a:lnTo>
                <a:lnTo>
                  <a:pt x="1597424" y="1441366"/>
                </a:lnTo>
                <a:lnTo>
                  <a:pt x="1623801" y="1405752"/>
                </a:lnTo>
                <a:lnTo>
                  <a:pt x="1648423" y="1368815"/>
                </a:lnTo>
                <a:lnTo>
                  <a:pt x="1671227" y="1330616"/>
                </a:lnTo>
                <a:lnTo>
                  <a:pt x="1692152" y="1291217"/>
                </a:lnTo>
                <a:lnTo>
                  <a:pt x="1711137" y="1250680"/>
                </a:lnTo>
                <a:lnTo>
                  <a:pt x="1728120" y="1209066"/>
                </a:lnTo>
                <a:lnTo>
                  <a:pt x="1743038" y="1166437"/>
                </a:lnTo>
                <a:lnTo>
                  <a:pt x="1755831" y="1122855"/>
                </a:lnTo>
                <a:lnTo>
                  <a:pt x="1766436" y="1078382"/>
                </a:lnTo>
                <a:lnTo>
                  <a:pt x="1774792" y="1033079"/>
                </a:lnTo>
                <a:lnTo>
                  <a:pt x="1780837" y="987008"/>
                </a:lnTo>
                <a:lnTo>
                  <a:pt x="1784509" y="940231"/>
                </a:lnTo>
                <a:lnTo>
                  <a:pt x="1785747" y="892810"/>
                </a:lnTo>
                <a:lnTo>
                  <a:pt x="1785747" y="0"/>
                </a:lnTo>
                <a:close/>
              </a:path>
            </a:pathLst>
          </a:custGeom>
          <a:solidFill>
            <a:srgbClr val="FF7E70"/>
          </a:solidFill>
        </p:spPr>
        <p:txBody>
          <a:bodyPr wrap="square" lIns="0" tIns="0" rIns="0" bIns="0" rtlCol="0"/>
          <a:lstStyle/>
          <a:p>
            <a:endParaRPr/>
          </a:p>
        </p:txBody>
      </p:sp>
      <p:sp>
        <p:nvSpPr>
          <p:cNvPr id="13" name="object 13"/>
          <p:cNvSpPr txBox="1"/>
          <p:nvPr/>
        </p:nvSpPr>
        <p:spPr>
          <a:xfrm>
            <a:off x="5492496" y="2409189"/>
            <a:ext cx="1097915" cy="988694"/>
          </a:xfrm>
          <a:prstGeom prst="rect">
            <a:avLst/>
          </a:prstGeom>
        </p:spPr>
        <p:txBody>
          <a:bodyPr vert="horz" wrap="square" lIns="0" tIns="0" rIns="0" bIns="0" rtlCol="0">
            <a:spAutoFit/>
          </a:bodyPr>
          <a:lstStyle/>
          <a:p>
            <a:pPr marL="635" algn="ctr">
              <a:lnSpc>
                <a:spcPct val="100000"/>
              </a:lnSpc>
            </a:pPr>
            <a:r>
              <a:rPr sz="1600" spc="-5" dirty="0">
                <a:solidFill>
                  <a:srgbClr val="FFFFFF"/>
                </a:solidFill>
                <a:latin typeface="微软雅黑"/>
                <a:cs typeface="微软雅黑"/>
              </a:rPr>
              <a:t>健身</a:t>
            </a:r>
            <a:r>
              <a:rPr sz="1600" spc="-5" dirty="0">
                <a:solidFill>
                  <a:srgbClr val="FFFFFF"/>
                </a:solidFill>
                <a:latin typeface="Arial"/>
                <a:cs typeface="Arial"/>
              </a:rPr>
              <a:t>/</a:t>
            </a:r>
            <a:r>
              <a:rPr sz="1600" spc="-5" dirty="0">
                <a:solidFill>
                  <a:srgbClr val="FFFFFF"/>
                </a:solidFill>
                <a:latin typeface="微软雅黑"/>
                <a:cs typeface="微软雅黑"/>
              </a:rPr>
              <a:t>医疗</a:t>
            </a:r>
            <a:r>
              <a:rPr sz="1600" spc="-5" dirty="0">
                <a:solidFill>
                  <a:srgbClr val="FFFFFF"/>
                </a:solidFill>
                <a:latin typeface="Arial"/>
                <a:cs typeface="Arial"/>
              </a:rPr>
              <a:t>/</a:t>
            </a:r>
            <a:endParaRPr sz="1600">
              <a:latin typeface="Arial"/>
              <a:cs typeface="Arial"/>
            </a:endParaRPr>
          </a:p>
          <a:p>
            <a:pPr marL="12700" marR="5080" algn="ctr">
              <a:lnSpc>
                <a:spcPct val="100000"/>
              </a:lnSpc>
            </a:pPr>
            <a:r>
              <a:rPr sz="1600" dirty="0">
                <a:solidFill>
                  <a:srgbClr val="FFFFFF"/>
                </a:solidFill>
                <a:latin typeface="微软雅黑"/>
                <a:cs typeface="微软雅黑"/>
              </a:rPr>
              <a:t>保险金</a:t>
            </a:r>
            <a:r>
              <a:rPr sz="1600" spc="-10" dirty="0">
                <a:solidFill>
                  <a:srgbClr val="FFFFFF"/>
                </a:solidFill>
                <a:latin typeface="微软雅黑"/>
                <a:cs typeface="微软雅黑"/>
              </a:rPr>
              <a:t>融</a:t>
            </a:r>
            <a:r>
              <a:rPr sz="1600" spc="-5" dirty="0">
                <a:solidFill>
                  <a:srgbClr val="FFFFFF"/>
                </a:solidFill>
                <a:latin typeface="Arial"/>
                <a:cs typeface="Arial"/>
              </a:rPr>
              <a:t>/</a:t>
            </a:r>
            <a:r>
              <a:rPr sz="1600" dirty="0">
                <a:solidFill>
                  <a:srgbClr val="FFFFFF"/>
                </a:solidFill>
                <a:latin typeface="微软雅黑"/>
                <a:cs typeface="微软雅黑"/>
              </a:rPr>
              <a:t>养  </a:t>
            </a:r>
            <a:r>
              <a:rPr sz="1600" spc="-5" dirty="0">
                <a:solidFill>
                  <a:srgbClr val="FFFFFF"/>
                </a:solidFill>
                <a:latin typeface="微软雅黑"/>
                <a:cs typeface="微软雅黑"/>
              </a:rPr>
              <a:t>老地产等相  </a:t>
            </a:r>
            <a:r>
              <a:rPr sz="1600" dirty="0">
                <a:solidFill>
                  <a:srgbClr val="FFFFFF"/>
                </a:solidFill>
                <a:latin typeface="微软雅黑"/>
                <a:cs typeface="微软雅黑"/>
              </a:rPr>
              <a:t>融合</a:t>
            </a:r>
            <a:endParaRPr sz="1600">
              <a:latin typeface="微软雅黑"/>
              <a:cs typeface="微软雅黑"/>
            </a:endParaRPr>
          </a:p>
        </p:txBody>
      </p:sp>
      <p:sp>
        <p:nvSpPr>
          <p:cNvPr id="14" name="object 14"/>
          <p:cNvSpPr txBox="1"/>
          <p:nvPr/>
        </p:nvSpPr>
        <p:spPr>
          <a:xfrm>
            <a:off x="546417" y="3883342"/>
            <a:ext cx="1544320" cy="546100"/>
          </a:xfrm>
          <a:prstGeom prst="rect">
            <a:avLst/>
          </a:prstGeom>
        </p:spPr>
        <p:txBody>
          <a:bodyPr vert="horz" wrap="square" lIns="0" tIns="0" rIns="0" bIns="0" rtlCol="0">
            <a:spAutoFit/>
          </a:bodyPr>
          <a:lstStyle/>
          <a:p>
            <a:pPr marL="12700">
              <a:lnSpc>
                <a:spcPct val="100000"/>
              </a:lnSpc>
            </a:pPr>
            <a:r>
              <a:rPr sz="1400" dirty="0">
                <a:solidFill>
                  <a:srgbClr val="585858"/>
                </a:solidFill>
                <a:latin typeface="微软雅黑"/>
                <a:cs typeface="微软雅黑"/>
              </a:rPr>
              <a:t>·</a:t>
            </a:r>
            <a:r>
              <a:rPr sz="1400" spc="-75" dirty="0">
                <a:solidFill>
                  <a:srgbClr val="585858"/>
                </a:solidFill>
                <a:latin typeface="微软雅黑"/>
                <a:cs typeface="微软雅黑"/>
              </a:rPr>
              <a:t> </a:t>
            </a:r>
            <a:r>
              <a:rPr sz="1400" spc="-5" dirty="0">
                <a:solidFill>
                  <a:srgbClr val="585858"/>
                </a:solidFill>
                <a:latin typeface="微软雅黑"/>
                <a:cs typeface="微软雅黑"/>
              </a:rPr>
              <a:t>乳制品的完美延伸</a:t>
            </a:r>
            <a:endParaRPr sz="1400">
              <a:latin typeface="微软雅黑"/>
              <a:cs typeface="微软雅黑"/>
            </a:endParaRPr>
          </a:p>
          <a:p>
            <a:pPr marL="12700">
              <a:lnSpc>
                <a:spcPct val="100000"/>
              </a:lnSpc>
              <a:spcBef>
                <a:spcPts val="840"/>
              </a:spcBef>
            </a:pPr>
            <a:r>
              <a:rPr sz="1400" dirty="0">
                <a:solidFill>
                  <a:srgbClr val="585858"/>
                </a:solidFill>
                <a:latin typeface="微软雅黑"/>
                <a:cs typeface="微软雅黑"/>
              </a:rPr>
              <a:t>·</a:t>
            </a:r>
            <a:r>
              <a:rPr sz="1400" spc="-95" dirty="0">
                <a:solidFill>
                  <a:srgbClr val="585858"/>
                </a:solidFill>
                <a:latin typeface="微软雅黑"/>
                <a:cs typeface="微软雅黑"/>
              </a:rPr>
              <a:t> </a:t>
            </a:r>
            <a:r>
              <a:rPr sz="1400" dirty="0">
                <a:solidFill>
                  <a:srgbClr val="585858"/>
                </a:solidFill>
                <a:latin typeface="微软雅黑"/>
                <a:cs typeface="微软雅黑"/>
              </a:rPr>
              <a:t>有效提高客单价格</a:t>
            </a:r>
            <a:endParaRPr sz="1400">
              <a:latin typeface="微软雅黑"/>
              <a:cs typeface="微软雅黑"/>
            </a:endParaRPr>
          </a:p>
        </p:txBody>
      </p:sp>
      <p:sp>
        <p:nvSpPr>
          <p:cNvPr id="15" name="object 15"/>
          <p:cNvSpPr txBox="1"/>
          <p:nvPr/>
        </p:nvSpPr>
        <p:spPr>
          <a:xfrm>
            <a:off x="2894964" y="3883342"/>
            <a:ext cx="1366520" cy="546100"/>
          </a:xfrm>
          <a:prstGeom prst="rect">
            <a:avLst/>
          </a:prstGeom>
        </p:spPr>
        <p:txBody>
          <a:bodyPr vert="horz" wrap="square" lIns="0" tIns="0" rIns="0" bIns="0" rtlCol="0">
            <a:spAutoFit/>
          </a:bodyPr>
          <a:lstStyle/>
          <a:p>
            <a:pPr marL="12700">
              <a:lnSpc>
                <a:spcPct val="100000"/>
              </a:lnSpc>
            </a:pPr>
            <a:r>
              <a:rPr sz="1400" dirty="0">
                <a:solidFill>
                  <a:srgbClr val="585858"/>
                </a:solidFill>
                <a:latin typeface="微软雅黑"/>
                <a:cs typeface="微软雅黑"/>
              </a:rPr>
              <a:t>·</a:t>
            </a:r>
            <a:r>
              <a:rPr sz="1400" spc="-80" dirty="0">
                <a:solidFill>
                  <a:srgbClr val="585858"/>
                </a:solidFill>
                <a:latin typeface="微软雅黑"/>
                <a:cs typeface="微软雅黑"/>
              </a:rPr>
              <a:t> </a:t>
            </a:r>
            <a:r>
              <a:rPr sz="1400" spc="-5" dirty="0">
                <a:solidFill>
                  <a:srgbClr val="585858"/>
                </a:solidFill>
                <a:latin typeface="微软雅黑"/>
                <a:cs typeface="微软雅黑"/>
              </a:rPr>
              <a:t>突显大健康主题</a:t>
            </a:r>
            <a:endParaRPr sz="1400">
              <a:latin typeface="微软雅黑"/>
              <a:cs typeface="微软雅黑"/>
            </a:endParaRPr>
          </a:p>
          <a:p>
            <a:pPr marL="12700">
              <a:lnSpc>
                <a:spcPct val="100000"/>
              </a:lnSpc>
              <a:spcBef>
                <a:spcPts val="840"/>
              </a:spcBef>
            </a:pPr>
            <a:r>
              <a:rPr sz="1400" dirty="0">
                <a:solidFill>
                  <a:srgbClr val="585858"/>
                </a:solidFill>
                <a:latin typeface="微软雅黑"/>
                <a:cs typeface="微软雅黑"/>
              </a:rPr>
              <a:t>·</a:t>
            </a:r>
            <a:r>
              <a:rPr sz="1400" spc="-95" dirty="0">
                <a:solidFill>
                  <a:srgbClr val="585858"/>
                </a:solidFill>
                <a:latin typeface="微软雅黑"/>
                <a:cs typeface="微软雅黑"/>
              </a:rPr>
              <a:t> </a:t>
            </a:r>
            <a:r>
              <a:rPr sz="1400" dirty="0">
                <a:solidFill>
                  <a:srgbClr val="585858"/>
                </a:solidFill>
                <a:latin typeface="微软雅黑"/>
                <a:cs typeface="微软雅黑"/>
              </a:rPr>
              <a:t>扩充产品范畴</a:t>
            </a:r>
            <a:endParaRPr sz="1400">
              <a:latin typeface="微软雅黑"/>
              <a:cs typeface="微软雅黑"/>
            </a:endParaRPr>
          </a:p>
        </p:txBody>
      </p:sp>
      <p:sp>
        <p:nvSpPr>
          <p:cNvPr id="16" name="object 16"/>
          <p:cNvSpPr txBox="1"/>
          <p:nvPr/>
        </p:nvSpPr>
        <p:spPr>
          <a:xfrm>
            <a:off x="5243576" y="3883342"/>
            <a:ext cx="1722120" cy="546100"/>
          </a:xfrm>
          <a:prstGeom prst="rect">
            <a:avLst/>
          </a:prstGeom>
        </p:spPr>
        <p:txBody>
          <a:bodyPr vert="horz" wrap="square" lIns="0" tIns="0" rIns="0" bIns="0" rtlCol="0">
            <a:spAutoFit/>
          </a:bodyPr>
          <a:lstStyle/>
          <a:p>
            <a:pPr marL="12700">
              <a:lnSpc>
                <a:spcPct val="100000"/>
              </a:lnSpc>
            </a:pPr>
            <a:r>
              <a:rPr sz="1400" dirty="0">
                <a:solidFill>
                  <a:srgbClr val="585858"/>
                </a:solidFill>
                <a:latin typeface="微软雅黑"/>
                <a:cs typeface="微软雅黑"/>
              </a:rPr>
              <a:t>·</a:t>
            </a:r>
            <a:r>
              <a:rPr sz="1400" spc="-75" dirty="0">
                <a:solidFill>
                  <a:srgbClr val="585858"/>
                </a:solidFill>
                <a:latin typeface="微软雅黑"/>
                <a:cs typeface="微软雅黑"/>
              </a:rPr>
              <a:t> </a:t>
            </a:r>
            <a:r>
              <a:rPr sz="1400" spc="-5" dirty="0">
                <a:solidFill>
                  <a:srgbClr val="585858"/>
                </a:solidFill>
                <a:latin typeface="微软雅黑"/>
                <a:cs typeface="微软雅黑"/>
              </a:rPr>
              <a:t>引导快乐品质生活</a:t>
            </a:r>
            <a:endParaRPr sz="1400">
              <a:latin typeface="微软雅黑"/>
              <a:cs typeface="微软雅黑"/>
            </a:endParaRPr>
          </a:p>
          <a:p>
            <a:pPr marL="12700">
              <a:lnSpc>
                <a:spcPct val="100000"/>
              </a:lnSpc>
              <a:spcBef>
                <a:spcPts val="840"/>
              </a:spcBef>
            </a:pPr>
            <a:r>
              <a:rPr sz="1400" dirty="0">
                <a:solidFill>
                  <a:srgbClr val="585858"/>
                </a:solidFill>
                <a:latin typeface="微软雅黑"/>
                <a:cs typeface="微软雅黑"/>
              </a:rPr>
              <a:t>·</a:t>
            </a:r>
            <a:r>
              <a:rPr sz="1400" spc="-95" dirty="0">
                <a:solidFill>
                  <a:srgbClr val="585858"/>
                </a:solidFill>
                <a:latin typeface="微软雅黑"/>
                <a:cs typeface="微软雅黑"/>
              </a:rPr>
              <a:t> </a:t>
            </a:r>
            <a:r>
              <a:rPr sz="1400" dirty="0">
                <a:solidFill>
                  <a:srgbClr val="585858"/>
                </a:solidFill>
                <a:latin typeface="微软雅黑"/>
                <a:cs typeface="微软雅黑"/>
              </a:rPr>
              <a:t>构建平台型消费模式</a:t>
            </a:r>
            <a:endParaRPr sz="1400">
              <a:latin typeface="微软雅黑"/>
              <a:cs typeface="微软雅黑"/>
            </a:endParaRPr>
          </a:p>
        </p:txBody>
      </p:sp>
      <p:sp>
        <p:nvSpPr>
          <p:cNvPr id="17" name="object 17"/>
          <p:cNvSpPr/>
          <p:nvPr/>
        </p:nvSpPr>
        <p:spPr>
          <a:xfrm>
            <a:off x="7092315" y="742187"/>
            <a:ext cx="1706752" cy="1463039"/>
          </a:xfrm>
          <a:prstGeom prst="rect">
            <a:avLst/>
          </a:prstGeom>
          <a:blipFill>
            <a:blip r:embed="rId7" cstate="print"/>
            <a:stretch>
              <a:fillRect/>
            </a:stretch>
          </a:blipFill>
        </p:spPr>
        <p:txBody>
          <a:bodyPr wrap="square" lIns="0" tIns="0" rIns="0" bIns="0" rtlCol="0"/>
          <a:lstStyle/>
          <a:p>
            <a:endParaRPr/>
          </a:p>
        </p:txBody>
      </p:sp>
      <p:graphicFrame>
        <p:nvGraphicFramePr>
          <p:cNvPr id="18" name="对象 17">
            <a:extLst>
              <a:ext uri="{FF2B5EF4-FFF2-40B4-BE49-F238E27FC236}">
                <a16:creationId xmlns:a16="http://schemas.microsoft.com/office/drawing/2014/main" id="{51D2DD42-9AB1-41DF-A23B-B7EA9977840A}"/>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1508" name="CorelDRAW" r:id="rId8" imgW="2736000" imgH="1136036" progId="CorelDraw.Graphic.17">
                  <p:embed/>
                </p:oleObj>
              </mc:Choice>
              <mc:Fallback>
                <p:oleObj name="CorelDRAW" r:id="rId8"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9"/>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869439"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849120"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三年战略规划</a:t>
            </a:r>
          </a:p>
        </p:txBody>
      </p:sp>
      <p:sp>
        <p:nvSpPr>
          <p:cNvPr id="5" name="object 5"/>
          <p:cNvSpPr/>
          <p:nvPr/>
        </p:nvSpPr>
        <p:spPr>
          <a:xfrm>
            <a:off x="6059170" y="1505711"/>
            <a:ext cx="2314575" cy="76200"/>
          </a:xfrm>
          <a:custGeom>
            <a:avLst/>
            <a:gdLst/>
            <a:ahLst/>
            <a:cxnLst/>
            <a:rect l="l" t="t" r="r" b="b"/>
            <a:pathLst>
              <a:path w="2314575" h="76200">
                <a:moveTo>
                  <a:pt x="38100" y="0"/>
                </a:moveTo>
                <a:lnTo>
                  <a:pt x="23252" y="2988"/>
                </a:lnTo>
                <a:lnTo>
                  <a:pt x="11144" y="11144"/>
                </a:lnTo>
                <a:lnTo>
                  <a:pt x="2988" y="23252"/>
                </a:lnTo>
                <a:lnTo>
                  <a:pt x="0" y="38100"/>
                </a:lnTo>
                <a:lnTo>
                  <a:pt x="2988" y="52893"/>
                </a:lnTo>
                <a:lnTo>
                  <a:pt x="11144" y="65008"/>
                </a:lnTo>
                <a:lnTo>
                  <a:pt x="23252" y="73193"/>
                </a:lnTo>
                <a:lnTo>
                  <a:pt x="38100" y="76200"/>
                </a:lnTo>
                <a:lnTo>
                  <a:pt x="52893" y="73193"/>
                </a:lnTo>
                <a:lnTo>
                  <a:pt x="65008" y="65008"/>
                </a:lnTo>
                <a:lnTo>
                  <a:pt x="73193" y="52893"/>
                </a:lnTo>
                <a:lnTo>
                  <a:pt x="75245" y="42799"/>
                </a:lnTo>
                <a:lnTo>
                  <a:pt x="38100" y="42799"/>
                </a:lnTo>
                <a:lnTo>
                  <a:pt x="38100" y="33274"/>
                </a:lnTo>
                <a:lnTo>
                  <a:pt x="75222" y="33274"/>
                </a:lnTo>
                <a:lnTo>
                  <a:pt x="73193" y="23252"/>
                </a:lnTo>
                <a:lnTo>
                  <a:pt x="65008" y="11144"/>
                </a:lnTo>
                <a:lnTo>
                  <a:pt x="52893" y="2988"/>
                </a:lnTo>
                <a:lnTo>
                  <a:pt x="38100" y="0"/>
                </a:lnTo>
                <a:close/>
              </a:path>
              <a:path w="2314575" h="76200">
                <a:moveTo>
                  <a:pt x="66675" y="33274"/>
                </a:moveTo>
                <a:lnTo>
                  <a:pt x="38100" y="33274"/>
                </a:lnTo>
                <a:lnTo>
                  <a:pt x="38100" y="42799"/>
                </a:lnTo>
                <a:lnTo>
                  <a:pt x="66675" y="42799"/>
                </a:lnTo>
                <a:lnTo>
                  <a:pt x="66675" y="33274"/>
                </a:lnTo>
                <a:close/>
              </a:path>
              <a:path w="2314575" h="76200">
                <a:moveTo>
                  <a:pt x="75222" y="33274"/>
                </a:moveTo>
                <a:lnTo>
                  <a:pt x="66675" y="33274"/>
                </a:lnTo>
                <a:lnTo>
                  <a:pt x="66675" y="42799"/>
                </a:lnTo>
                <a:lnTo>
                  <a:pt x="75245" y="42799"/>
                </a:lnTo>
                <a:lnTo>
                  <a:pt x="76200" y="38100"/>
                </a:lnTo>
                <a:lnTo>
                  <a:pt x="75222" y="33274"/>
                </a:lnTo>
                <a:close/>
              </a:path>
              <a:path w="2314575" h="76200">
                <a:moveTo>
                  <a:pt x="104775" y="33274"/>
                </a:moveTo>
                <a:lnTo>
                  <a:pt x="76200" y="33274"/>
                </a:lnTo>
                <a:lnTo>
                  <a:pt x="76200" y="42799"/>
                </a:lnTo>
                <a:lnTo>
                  <a:pt x="104775" y="42799"/>
                </a:lnTo>
                <a:lnTo>
                  <a:pt x="104775" y="33274"/>
                </a:lnTo>
                <a:close/>
              </a:path>
              <a:path w="2314575" h="76200">
                <a:moveTo>
                  <a:pt x="142875" y="33274"/>
                </a:moveTo>
                <a:lnTo>
                  <a:pt x="114300" y="33274"/>
                </a:lnTo>
                <a:lnTo>
                  <a:pt x="114300" y="42799"/>
                </a:lnTo>
                <a:lnTo>
                  <a:pt x="142875" y="42799"/>
                </a:lnTo>
                <a:lnTo>
                  <a:pt x="142875" y="33274"/>
                </a:lnTo>
                <a:close/>
              </a:path>
              <a:path w="2314575" h="76200">
                <a:moveTo>
                  <a:pt x="180975" y="33274"/>
                </a:moveTo>
                <a:lnTo>
                  <a:pt x="152400" y="33274"/>
                </a:lnTo>
                <a:lnTo>
                  <a:pt x="152400" y="42799"/>
                </a:lnTo>
                <a:lnTo>
                  <a:pt x="180975" y="42799"/>
                </a:lnTo>
                <a:lnTo>
                  <a:pt x="180975" y="33274"/>
                </a:lnTo>
                <a:close/>
              </a:path>
              <a:path w="2314575" h="76200">
                <a:moveTo>
                  <a:pt x="219075" y="33274"/>
                </a:moveTo>
                <a:lnTo>
                  <a:pt x="190500" y="33274"/>
                </a:lnTo>
                <a:lnTo>
                  <a:pt x="190500" y="42799"/>
                </a:lnTo>
                <a:lnTo>
                  <a:pt x="219075" y="42799"/>
                </a:lnTo>
                <a:lnTo>
                  <a:pt x="219075" y="33274"/>
                </a:lnTo>
                <a:close/>
              </a:path>
              <a:path w="2314575" h="76200">
                <a:moveTo>
                  <a:pt x="257175" y="33274"/>
                </a:moveTo>
                <a:lnTo>
                  <a:pt x="228600" y="33274"/>
                </a:lnTo>
                <a:lnTo>
                  <a:pt x="228600" y="42799"/>
                </a:lnTo>
                <a:lnTo>
                  <a:pt x="257175" y="42799"/>
                </a:lnTo>
                <a:lnTo>
                  <a:pt x="257175" y="33274"/>
                </a:lnTo>
                <a:close/>
              </a:path>
              <a:path w="2314575" h="76200">
                <a:moveTo>
                  <a:pt x="295275" y="33274"/>
                </a:moveTo>
                <a:lnTo>
                  <a:pt x="266700" y="33274"/>
                </a:lnTo>
                <a:lnTo>
                  <a:pt x="266700" y="42799"/>
                </a:lnTo>
                <a:lnTo>
                  <a:pt x="295275" y="42799"/>
                </a:lnTo>
                <a:lnTo>
                  <a:pt x="295275" y="33274"/>
                </a:lnTo>
                <a:close/>
              </a:path>
              <a:path w="2314575" h="76200">
                <a:moveTo>
                  <a:pt x="333375" y="33274"/>
                </a:moveTo>
                <a:lnTo>
                  <a:pt x="304800" y="33274"/>
                </a:lnTo>
                <a:lnTo>
                  <a:pt x="304800" y="42799"/>
                </a:lnTo>
                <a:lnTo>
                  <a:pt x="333375" y="42799"/>
                </a:lnTo>
                <a:lnTo>
                  <a:pt x="333375" y="33274"/>
                </a:lnTo>
                <a:close/>
              </a:path>
              <a:path w="2314575" h="76200">
                <a:moveTo>
                  <a:pt x="371475" y="33274"/>
                </a:moveTo>
                <a:lnTo>
                  <a:pt x="342900" y="33274"/>
                </a:lnTo>
                <a:lnTo>
                  <a:pt x="342900" y="42799"/>
                </a:lnTo>
                <a:lnTo>
                  <a:pt x="371475" y="42799"/>
                </a:lnTo>
                <a:lnTo>
                  <a:pt x="371475" y="33274"/>
                </a:lnTo>
                <a:close/>
              </a:path>
              <a:path w="2314575" h="76200">
                <a:moveTo>
                  <a:pt x="409575" y="33274"/>
                </a:moveTo>
                <a:lnTo>
                  <a:pt x="381000" y="33274"/>
                </a:lnTo>
                <a:lnTo>
                  <a:pt x="381000" y="42799"/>
                </a:lnTo>
                <a:lnTo>
                  <a:pt x="409575" y="42799"/>
                </a:lnTo>
                <a:lnTo>
                  <a:pt x="409575" y="33274"/>
                </a:lnTo>
                <a:close/>
              </a:path>
              <a:path w="2314575" h="76200">
                <a:moveTo>
                  <a:pt x="447675" y="33274"/>
                </a:moveTo>
                <a:lnTo>
                  <a:pt x="419100" y="33274"/>
                </a:lnTo>
                <a:lnTo>
                  <a:pt x="419100" y="42799"/>
                </a:lnTo>
                <a:lnTo>
                  <a:pt x="447675" y="42799"/>
                </a:lnTo>
                <a:lnTo>
                  <a:pt x="447675" y="33274"/>
                </a:lnTo>
                <a:close/>
              </a:path>
              <a:path w="2314575" h="76200">
                <a:moveTo>
                  <a:pt x="485775" y="33274"/>
                </a:moveTo>
                <a:lnTo>
                  <a:pt x="457200" y="33274"/>
                </a:lnTo>
                <a:lnTo>
                  <a:pt x="457200" y="42799"/>
                </a:lnTo>
                <a:lnTo>
                  <a:pt x="485775" y="42799"/>
                </a:lnTo>
                <a:lnTo>
                  <a:pt x="485775" y="33274"/>
                </a:lnTo>
                <a:close/>
              </a:path>
              <a:path w="2314575" h="76200">
                <a:moveTo>
                  <a:pt x="523875" y="33274"/>
                </a:moveTo>
                <a:lnTo>
                  <a:pt x="495300" y="33274"/>
                </a:lnTo>
                <a:lnTo>
                  <a:pt x="495300" y="42799"/>
                </a:lnTo>
                <a:lnTo>
                  <a:pt x="523875" y="42799"/>
                </a:lnTo>
                <a:lnTo>
                  <a:pt x="523875" y="33274"/>
                </a:lnTo>
                <a:close/>
              </a:path>
              <a:path w="2314575" h="76200">
                <a:moveTo>
                  <a:pt x="561975" y="33274"/>
                </a:moveTo>
                <a:lnTo>
                  <a:pt x="533400" y="33274"/>
                </a:lnTo>
                <a:lnTo>
                  <a:pt x="533400" y="42799"/>
                </a:lnTo>
                <a:lnTo>
                  <a:pt x="561975" y="42799"/>
                </a:lnTo>
                <a:lnTo>
                  <a:pt x="561975" y="33274"/>
                </a:lnTo>
                <a:close/>
              </a:path>
              <a:path w="2314575" h="76200">
                <a:moveTo>
                  <a:pt x="600075" y="33274"/>
                </a:moveTo>
                <a:lnTo>
                  <a:pt x="571500" y="33274"/>
                </a:lnTo>
                <a:lnTo>
                  <a:pt x="571500" y="42799"/>
                </a:lnTo>
                <a:lnTo>
                  <a:pt x="600075" y="42799"/>
                </a:lnTo>
                <a:lnTo>
                  <a:pt x="600075" y="33274"/>
                </a:lnTo>
                <a:close/>
              </a:path>
              <a:path w="2314575" h="76200">
                <a:moveTo>
                  <a:pt x="638175" y="33274"/>
                </a:moveTo>
                <a:lnTo>
                  <a:pt x="609600" y="33274"/>
                </a:lnTo>
                <a:lnTo>
                  <a:pt x="609600" y="42799"/>
                </a:lnTo>
                <a:lnTo>
                  <a:pt x="638175" y="42799"/>
                </a:lnTo>
                <a:lnTo>
                  <a:pt x="638175" y="33274"/>
                </a:lnTo>
                <a:close/>
              </a:path>
              <a:path w="2314575" h="76200">
                <a:moveTo>
                  <a:pt x="676275" y="33274"/>
                </a:moveTo>
                <a:lnTo>
                  <a:pt x="647700" y="33274"/>
                </a:lnTo>
                <a:lnTo>
                  <a:pt x="647700" y="42799"/>
                </a:lnTo>
                <a:lnTo>
                  <a:pt x="676275" y="42799"/>
                </a:lnTo>
                <a:lnTo>
                  <a:pt x="676275" y="33274"/>
                </a:lnTo>
                <a:close/>
              </a:path>
              <a:path w="2314575" h="76200">
                <a:moveTo>
                  <a:pt x="714375" y="33274"/>
                </a:moveTo>
                <a:lnTo>
                  <a:pt x="685800" y="33274"/>
                </a:lnTo>
                <a:lnTo>
                  <a:pt x="685800" y="42799"/>
                </a:lnTo>
                <a:lnTo>
                  <a:pt x="714375" y="42799"/>
                </a:lnTo>
                <a:lnTo>
                  <a:pt x="714375" y="33274"/>
                </a:lnTo>
                <a:close/>
              </a:path>
              <a:path w="2314575" h="76200">
                <a:moveTo>
                  <a:pt x="752475" y="33274"/>
                </a:moveTo>
                <a:lnTo>
                  <a:pt x="723900" y="33274"/>
                </a:lnTo>
                <a:lnTo>
                  <a:pt x="723900" y="42799"/>
                </a:lnTo>
                <a:lnTo>
                  <a:pt x="752475" y="42799"/>
                </a:lnTo>
                <a:lnTo>
                  <a:pt x="752475" y="33274"/>
                </a:lnTo>
                <a:close/>
              </a:path>
              <a:path w="2314575" h="76200">
                <a:moveTo>
                  <a:pt x="790575" y="33274"/>
                </a:moveTo>
                <a:lnTo>
                  <a:pt x="762000" y="33274"/>
                </a:lnTo>
                <a:lnTo>
                  <a:pt x="762000" y="42799"/>
                </a:lnTo>
                <a:lnTo>
                  <a:pt x="790575" y="42799"/>
                </a:lnTo>
                <a:lnTo>
                  <a:pt x="790575" y="33274"/>
                </a:lnTo>
                <a:close/>
              </a:path>
              <a:path w="2314575" h="76200">
                <a:moveTo>
                  <a:pt x="828675" y="33274"/>
                </a:moveTo>
                <a:lnTo>
                  <a:pt x="800100" y="33274"/>
                </a:lnTo>
                <a:lnTo>
                  <a:pt x="800100" y="42799"/>
                </a:lnTo>
                <a:lnTo>
                  <a:pt x="828675" y="42799"/>
                </a:lnTo>
                <a:lnTo>
                  <a:pt x="828675" y="33274"/>
                </a:lnTo>
                <a:close/>
              </a:path>
              <a:path w="2314575" h="76200">
                <a:moveTo>
                  <a:pt x="866775" y="33274"/>
                </a:moveTo>
                <a:lnTo>
                  <a:pt x="838200" y="33274"/>
                </a:lnTo>
                <a:lnTo>
                  <a:pt x="838200" y="42799"/>
                </a:lnTo>
                <a:lnTo>
                  <a:pt x="866775" y="42799"/>
                </a:lnTo>
                <a:lnTo>
                  <a:pt x="866775" y="33274"/>
                </a:lnTo>
                <a:close/>
              </a:path>
              <a:path w="2314575" h="76200">
                <a:moveTo>
                  <a:pt x="904875" y="33274"/>
                </a:moveTo>
                <a:lnTo>
                  <a:pt x="876300" y="33274"/>
                </a:lnTo>
                <a:lnTo>
                  <a:pt x="876300" y="42799"/>
                </a:lnTo>
                <a:lnTo>
                  <a:pt x="904875" y="42799"/>
                </a:lnTo>
                <a:lnTo>
                  <a:pt x="904875" y="33274"/>
                </a:lnTo>
                <a:close/>
              </a:path>
              <a:path w="2314575" h="76200">
                <a:moveTo>
                  <a:pt x="942975" y="33274"/>
                </a:moveTo>
                <a:lnTo>
                  <a:pt x="914400" y="33274"/>
                </a:lnTo>
                <a:lnTo>
                  <a:pt x="914400" y="42799"/>
                </a:lnTo>
                <a:lnTo>
                  <a:pt x="942975" y="42799"/>
                </a:lnTo>
                <a:lnTo>
                  <a:pt x="942975" y="33274"/>
                </a:lnTo>
                <a:close/>
              </a:path>
              <a:path w="2314575" h="76200">
                <a:moveTo>
                  <a:pt x="981075" y="33274"/>
                </a:moveTo>
                <a:lnTo>
                  <a:pt x="952500" y="33274"/>
                </a:lnTo>
                <a:lnTo>
                  <a:pt x="952500" y="42799"/>
                </a:lnTo>
                <a:lnTo>
                  <a:pt x="981075" y="42799"/>
                </a:lnTo>
                <a:lnTo>
                  <a:pt x="981075" y="33274"/>
                </a:lnTo>
                <a:close/>
              </a:path>
              <a:path w="2314575" h="76200">
                <a:moveTo>
                  <a:pt x="1019175" y="33274"/>
                </a:moveTo>
                <a:lnTo>
                  <a:pt x="990600" y="33274"/>
                </a:lnTo>
                <a:lnTo>
                  <a:pt x="990600" y="42799"/>
                </a:lnTo>
                <a:lnTo>
                  <a:pt x="1019175" y="42799"/>
                </a:lnTo>
                <a:lnTo>
                  <a:pt x="1019175" y="33274"/>
                </a:lnTo>
                <a:close/>
              </a:path>
              <a:path w="2314575" h="76200">
                <a:moveTo>
                  <a:pt x="1057275" y="33274"/>
                </a:moveTo>
                <a:lnTo>
                  <a:pt x="1028700" y="33274"/>
                </a:lnTo>
                <a:lnTo>
                  <a:pt x="1028700" y="42799"/>
                </a:lnTo>
                <a:lnTo>
                  <a:pt x="1057275" y="42799"/>
                </a:lnTo>
                <a:lnTo>
                  <a:pt x="1057275" y="33274"/>
                </a:lnTo>
                <a:close/>
              </a:path>
              <a:path w="2314575" h="76200">
                <a:moveTo>
                  <a:pt x="1095375" y="33274"/>
                </a:moveTo>
                <a:lnTo>
                  <a:pt x="1066800" y="33274"/>
                </a:lnTo>
                <a:lnTo>
                  <a:pt x="1066800" y="42799"/>
                </a:lnTo>
                <a:lnTo>
                  <a:pt x="1095375" y="42799"/>
                </a:lnTo>
                <a:lnTo>
                  <a:pt x="1095375" y="33274"/>
                </a:lnTo>
                <a:close/>
              </a:path>
              <a:path w="2314575" h="76200">
                <a:moveTo>
                  <a:pt x="1133475" y="33274"/>
                </a:moveTo>
                <a:lnTo>
                  <a:pt x="1104900" y="33274"/>
                </a:lnTo>
                <a:lnTo>
                  <a:pt x="1104900" y="42799"/>
                </a:lnTo>
                <a:lnTo>
                  <a:pt x="1133475" y="42799"/>
                </a:lnTo>
                <a:lnTo>
                  <a:pt x="1133475" y="33274"/>
                </a:lnTo>
                <a:close/>
              </a:path>
              <a:path w="2314575" h="76200">
                <a:moveTo>
                  <a:pt x="1171575" y="33274"/>
                </a:moveTo>
                <a:lnTo>
                  <a:pt x="1143000" y="33274"/>
                </a:lnTo>
                <a:lnTo>
                  <a:pt x="1143000" y="42799"/>
                </a:lnTo>
                <a:lnTo>
                  <a:pt x="1171575" y="42799"/>
                </a:lnTo>
                <a:lnTo>
                  <a:pt x="1171575" y="33274"/>
                </a:lnTo>
                <a:close/>
              </a:path>
              <a:path w="2314575" h="76200">
                <a:moveTo>
                  <a:pt x="1209675" y="33274"/>
                </a:moveTo>
                <a:lnTo>
                  <a:pt x="1181100" y="33274"/>
                </a:lnTo>
                <a:lnTo>
                  <a:pt x="1181100" y="42799"/>
                </a:lnTo>
                <a:lnTo>
                  <a:pt x="1209675" y="42799"/>
                </a:lnTo>
                <a:lnTo>
                  <a:pt x="1209675" y="33274"/>
                </a:lnTo>
                <a:close/>
              </a:path>
              <a:path w="2314575" h="76200">
                <a:moveTo>
                  <a:pt x="1247775" y="33274"/>
                </a:moveTo>
                <a:lnTo>
                  <a:pt x="1219200" y="33274"/>
                </a:lnTo>
                <a:lnTo>
                  <a:pt x="1219200" y="42799"/>
                </a:lnTo>
                <a:lnTo>
                  <a:pt x="1247775" y="42799"/>
                </a:lnTo>
                <a:lnTo>
                  <a:pt x="1247775" y="33274"/>
                </a:lnTo>
                <a:close/>
              </a:path>
              <a:path w="2314575" h="76200">
                <a:moveTo>
                  <a:pt x="1285875" y="33274"/>
                </a:moveTo>
                <a:lnTo>
                  <a:pt x="1257300" y="33274"/>
                </a:lnTo>
                <a:lnTo>
                  <a:pt x="1257300" y="42799"/>
                </a:lnTo>
                <a:lnTo>
                  <a:pt x="1285875" y="42799"/>
                </a:lnTo>
                <a:lnTo>
                  <a:pt x="1285875" y="33274"/>
                </a:lnTo>
                <a:close/>
              </a:path>
              <a:path w="2314575" h="76200">
                <a:moveTo>
                  <a:pt x="1323975" y="33274"/>
                </a:moveTo>
                <a:lnTo>
                  <a:pt x="1295400" y="33274"/>
                </a:lnTo>
                <a:lnTo>
                  <a:pt x="1295400" y="42799"/>
                </a:lnTo>
                <a:lnTo>
                  <a:pt x="1323975" y="42799"/>
                </a:lnTo>
                <a:lnTo>
                  <a:pt x="1323975" y="33274"/>
                </a:lnTo>
                <a:close/>
              </a:path>
              <a:path w="2314575" h="76200">
                <a:moveTo>
                  <a:pt x="1362075" y="33274"/>
                </a:moveTo>
                <a:lnTo>
                  <a:pt x="1333500" y="33274"/>
                </a:lnTo>
                <a:lnTo>
                  <a:pt x="1333500" y="42799"/>
                </a:lnTo>
                <a:lnTo>
                  <a:pt x="1362075" y="42799"/>
                </a:lnTo>
                <a:lnTo>
                  <a:pt x="1362075" y="33274"/>
                </a:lnTo>
                <a:close/>
              </a:path>
              <a:path w="2314575" h="76200">
                <a:moveTo>
                  <a:pt x="1400175" y="33274"/>
                </a:moveTo>
                <a:lnTo>
                  <a:pt x="1371600" y="33274"/>
                </a:lnTo>
                <a:lnTo>
                  <a:pt x="1371600" y="42799"/>
                </a:lnTo>
                <a:lnTo>
                  <a:pt x="1400175" y="42799"/>
                </a:lnTo>
                <a:lnTo>
                  <a:pt x="1400175" y="33274"/>
                </a:lnTo>
                <a:close/>
              </a:path>
              <a:path w="2314575" h="76200">
                <a:moveTo>
                  <a:pt x="1438275" y="33274"/>
                </a:moveTo>
                <a:lnTo>
                  <a:pt x="1409700" y="33274"/>
                </a:lnTo>
                <a:lnTo>
                  <a:pt x="1409700" y="42799"/>
                </a:lnTo>
                <a:lnTo>
                  <a:pt x="1438275" y="42799"/>
                </a:lnTo>
                <a:lnTo>
                  <a:pt x="1438275" y="33274"/>
                </a:lnTo>
                <a:close/>
              </a:path>
              <a:path w="2314575" h="76200">
                <a:moveTo>
                  <a:pt x="1476375" y="33274"/>
                </a:moveTo>
                <a:lnTo>
                  <a:pt x="1447800" y="33274"/>
                </a:lnTo>
                <a:lnTo>
                  <a:pt x="1447800" y="42799"/>
                </a:lnTo>
                <a:lnTo>
                  <a:pt x="1476375" y="42799"/>
                </a:lnTo>
                <a:lnTo>
                  <a:pt x="1476375" y="33274"/>
                </a:lnTo>
                <a:close/>
              </a:path>
              <a:path w="2314575" h="76200">
                <a:moveTo>
                  <a:pt x="1514475" y="33274"/>
                </a:moveTo>
                <a:lnTo>
                  <a:pt x="1485900" y="33274"/>
                </a:lnTo>
                <a:lnTo>
                  <a:pt x="1485900" y="42799"/>
                </a:lnTo>
                <a:lnTo>
                  <a:pt x="1514475" y="42799"/>
                </a:lnTo>
                <a:lnTo>
                  <a:pt x="1514475" y="33274"/>
                </a:lnTo>
                <a:close/>
              </a:path>
              <a:path w="2314575" h="76200">
                <a:moveTo>
                  <a:pt x="1552575" y="33274"/>
                </a:moveTo>
                <a:lnTo>
                  <a:pt x="1524000" y="33274"/>
                </a:lnTo>
                <a:lnTo>
                  <a:pt x="1524000" y="42799"/>
                </a:lnTo>
                <a:lnTo>
                  <a:pt x="1552575" y="42799"/>
                </a:lnTo>
                <a:lnTo>
                  <a:pt x="1552575" y="33274"/>
                </a:lnTo>
                <a:close/>
              </a:path>
              <a:path w="2314575" h="76200">
                <a:moveTo>
                  <a:pt x="1590675" y="33274"/>
                </a:moveTo>
                <a:lnTo>
                  <a:pt x="1562100" y="33274"/>
                </a:lnTo>
                <a:lnTo>
                  <a:pt x="1562100" y="42799"/>
                </a:lnTo>
                <a:lnTo>
                  <a:pt x="1590675" y="42799"/>
                </a:lnTo>
                <a:lnTo>
                  <a:pt x="1590675" y="33274"/>
                </a:lnTo>
                <a:close/>
              </a:path>
              <a:path w="2314575" h="76200">
                <a:moveTo>
                  <a:pt x="1628775" y="33274"/>
                </a:moveTo>
                <a:lnTo>
                  <a:pt x="1600200" y="33274"/>
                </a:lnTo>
                <a:lnTo>
                  <a:pt x="1600200" y="42799"/>
                </a:lnTo>
                <a:lnTo>
                  <a:pt x="1628775" y="42799"/>
                </a:lnTo>
                <a:lnTo>
                  <a:pt x="1628775" y="33274"/>
                </a:lnTo>
                <a:close/>
              </a:path>
              <a:path w="2314575" h="76200">
                <a:moveTo>
                  <a:pt x="1666875" y="33274"/>
                </a:moveTo>
                <a:lnTo>
                  <a:pt x="1638300" y="33274"/>
                </a:lnTo>
                <a:lnTo>
                  <a:pt x="1638300" y="42799"/>
                </a:lnTo>
                <a:lnTo>
                  <a:pt x="1666875" y="42799"/>
                </a:lnTo>
                <a:lnTo>
                  <a:pt x="1666875" y="33274"/>
                </a:lnTo>
                <a:close/>
              </a:path>
              <a:path w="2314575" h="76200">
                <a:moveTo>
                  <a:pt x="1704975" y="33274"/>
                </a:moveTo>
                <a:lnTo>
                  <a:pt x="1676400" y="33274"/>
                </a:lnTo>
                <a:lnTo>
                  <a:pt x="1676400" y="42799"/>
                </a:lnTo>
                <a:lnTo>
                  <a:pt x="1704975" y="42799"/>
                </a:lnTo>
                <a:lnTo>
                  <a:pt x="1704975" y="33274"/>
                </a:lnTo>
                <a:close/>
              </a:path>
              <a:path w="2314575" h="76200">
                <a:moveTo>
                  <a:pt x="1743075" y="33274"/>
                </a:moveTo>
                <a:lnTo>
                  <a:pt x="1714500" y="33274"/>
                </a:lnTo>
                <a:lnTo>
                  <a:pt x="1714500" y="42799"/>
                </a:lnTo>
                <a:lnTo>
                  <a:pt x="1743075" y="42799"/>
                </a:lnTo>
                <a:lnTo>
                  <a:pt x="1743075" y="33274"/>
                </a:lnTo>
                <a:close/>
              </a:path>
              <a:path w="2314575" h="76200">
                <a:moveTo>
                  <a:pt x="1781175" y="33274"/>
                </a:moveTo>
                <a:lnTo>
                  <a:pt x="1752600" y="33274"/>
                </a:lnTo>
                <a:lnTo>
                  <a:pt x="1752600" y="42799"/>
                </a:lnTo>
                <a:lnTo>
                  <a:pt x="1781175" y="42799"/>
                </a:lnTo>
                <a:lnTo>
                  <a:pt x="1781175" y="33274"/>
                </a:lnTo>
                <a:close/>
              </a:path>
              <a:path w="2314575" h="76200">
                <a:moveTo>
                  <a:pt x="1819275" y="33274"/>
                </a:moveTo>
                <a:lnTo>
                  <a:pt x="1790700" y="33274"/>
                </a:lnTo>
                <a:lnTo>
                  <a:pt x="1790700" y="42799"/>
                </a:lnTo>
                <a:lnTo>
                  <a:pt x="1819275" y="42799"/>
                </a:lnTo>
                <a:lnTo>
                  <a:pt x="1819275" y="33274"/>
                </a:lnTo>
                <a:close/>
              </a:path>
              <a:path w="2314575" h="76200">
                <a:moveTo>
                  <a:pt x="1857375" y="33274"/>
                </a:moveTo>
                <a:lnTo>
                  <a:pt x="1828800" y="33274"/>
                </a:lnTo>
                <a:lnTo>
                  <a:pt x="1828800" y="42799"/>
                </a:lnTo>
                <a:lnTo>
                  <a:pt x="1857375" y="42799"/>
                </a:lnTo>
                <a:lnTo>
                  <a:pt x="1857375" y="33274"/>
                </a:lnTo>
                <a:close/>
              </a:path>
              <a:path w="2314575" h="76200">
                <a:moveTo>
                  <a:pt x="1895475" y="33274"/>
                </a:moveTo>
                <a:lnTo>
                  <a:pt x="1866900" y="33274"/>
                </a:lnTo>
                <a:lnTo>
                  <a:pt x="1866900" y="42799"/>
                </a:lnTo>
                <a:lnTo>
                  <a:pt x="1895475" y="42799"/>
                </a:lnTo>
                <a:lnTo>
                  <a:pt x="1895475" y="33274"/>
                </a:lnTo>
                <a:close/>
              </a:path>
              <a:path w="2314575" h="76200">
                <a:moveTo>
                  <a:pt x="1933575" y="33274"/>
                </a:moveTo>
                <a:lnTo>
                  <a:pt x="1905000" y="33274"/>
                </a:lnTo>
                <a:lnTo>
                  <a:pt x="1905000" y="42799"/>
                </a:lnTo>
                <a:lnTo>
                  <a:pt x="1933575" y="42799"/>
                </a:lnTo>
                <a:lnTo>
                  <a:pt x="1933575" y="33274"/>
                </a:lnTo>
                <a:close/>
              </a:path>
              <a:path w="2314575" h="76200">
                <a:moveTo>
                  <a:pt x="1971675" y="33274"/>
                </a:moveTo>
                <a:lnTo>
                  <a:pt x="1943100" y="33274"/>
                </a:lnTo>
                <a:lnTo>
                  <a:pt x="1943100" y="42799"/>
                </a:lnTo>
                <a:lnTo>
                  <a:pt x="1971675" y="42799"/>
                </a:lnTo>
                <a:lnTo>
                  <a:pt x="1971675" y="33274"/>
                </a:lnTo>
                <a:close/>
              </a:path>
              <a:path w="2314575" h="76200">
                <a:moveTo>
                  <a:pt x="2009775" y="33274"/>
                </a:moveTo>
                <a:lnTo>
                  <a:pt x="1981200" y="33274"/>
                </a:lnTo>
                <a:lnTo>
                  <a:pt x="1981200" y="42799"/>
                </a:lnTo>
                <a:lnTo>
                  <a:pt x="2009775" y="42799"/>
                </a:lnTo>
                <a:lnTo>
                  <a:pt x="2009775" y="33274"/>
                </a:lnTo>
                <a:close/>
              </a:path>
              <a:path w="2314575" h="76200">
                <a:moveTo>
                  <a:pt x="2047875" y="33274"/>
                </a:moveTo>
                <a:lnTo>
                  <a:pt x="2019300" y="33274"/>
                </a:lnTo>
                <a:lnTo>
                  <a:pt x="2019300" y="42799"/>
                </a:lnTo>
                <a:lnTo>
                  <a:pt x="2047875" y="42799"/>
                </a:lnTo>
                <a:lnTo>
                  <a:pt x="2047875" y="33274"/>
                </a:lnTo>
                <a:close/>
              </a:path>
              <a:path w="2314575" h="76200">
                <a:moveTo>
                  <a:pt x="2085975" y="33274"/>
                </a:moveTo>
                <a:lnTo>
                  <a:pt x="2057400" y="33274"/>
                </a:lnTo>
                <a:lnTo>
                  <a:pt x="2057400" y="42799"/>
                </a:lnTo>
                <a:lnTo>
                  <a:pt x="2085975" y="42799"/>
                </a:lnTo>
                <a:lnTo>
                  <a:pt x="2085975" y="33274"/>
                </a:lnTo>
                <a:close/>
              </a:path>
              <a:path w="2314575" h="76200">
                <a:moveTo>
                  <a:pt x="2124075" y="33274"/>
                </a:moveTo>
                <a:lnTo>
                  <a:pt x="2095500" y="33274"/>
                </a:lnTo>
                <a:lnTo>
                  <a:pt x="2095500" y="42799"/>
                </a:lnTo>
                <a:lnTo>
                  <a:pt x="2124075" y="42799"/>
                </a:lnTo>
                <a:lnTo>
                  <a:pt x="2124075" y="33274"/>
                </a:lnTo>
                <a:close/>
              </a:path>
              <a:path w="2314575" h="76200">
                <a:moveTo>
                  <a:pt x="2162175" y="33274"/>
                </a:moveTo>
                <a:lnTo>
                  <a:pt x="2133600" y="33274"/>
                </a:lnTo>
                <a:lnTo>
                  <a:pt x="2133600" y="42799"/>
                </a:lnTo>
                <a:lnTo>
                  <a:pt x="2162175" y="42799"/>
                </a:lnTo>
                <a:lnTo>
                  <a:pt x="2162175" y="33274"/>
                </a:lnTo>
                <a:close/>
              </a:path>
              <a:path w="2314575" h="76200">
                <a:moveTo>
                  <a:pt x="2200275" y="33274"/>
                </a:moveTo>
                <a:lnTo>
                  <a:pt x="2171700" y="33274"/>
                </a:lnTo>
                <a:lnTo>
                  <a:pt x="2171700" y="42799"/>
                </a:lnTo>
                <a:lnTo>
                  <a:pt x="2200275" y="42799"/>
                </a:lnTo>
                <a:lnTo>
                  <a:pt x="2200275" y="33274"/>
                </a:lnTo>
                <a:close/>
              </a:path>
              <a:path w="2314575" h="76200">
                <a:moveTo>
                  <a:pt x="2238375" y="33274"/>
                </a:moveTo>
                <a:lnTo>
                  <a:pt x="2209800" y="33274"/>
                </a:lnTo>
                <a:lnTo>
                  <a:pt x="2209800" y="42799"/>
                </a:lnTo>
                <a:lnTo>
                  <a:pt x="2238375" y="42799"/>
                </a:lnTo>
                <a:lnTo>
                  <a:pt x="2238375" y="33274"/>
                </a:lnTo>
                <a:close/>
              </a:path>
              <a:path w="2314575" h="76200">
                <a:moveTo>
                  <a:pt x="2276475" y="33274"/>
                </a:moveTo>
                <a:lnTo>
                  <a:pt x="2247900" y="33274"/>
                </a:lnTo>
                <a:lnTo>
                  <a:pt x="2247900" y="42799"/>
                </a:lnTo>
                <a:lnTo>
                  <a:pt x="2276475" y="42799"/>
                </a:lnTo>
                <a:lnTo>
                  <a:pt x="2276475" y="33274"/>
                </a:lnTo>
                <a:close/>
              </a:path>
              <a:path w="2314575" h="76200">
                <a:moveTo>
                  <a:pt x="2314575" y="33274"/>
                </a:moveTo>
                <a:lnTo>
                  <a:pt x="2286000" y="33274"/>
                </a:lnTo>
                <a:lnTo>
                  <a:pt x="2286000" y="42799"/>
                </a:lnTo>
                <a:lnTo>
                  <a:pt x="2314575" y="42799"/>
                </a:lnTo>
                <a:lnTo>
                  <a:pt x="2314575" y="33274"/>
                </a:lnTo>
                <a:close/>
              </a:path>
            </a:pathLst>
          </a:custGeom>
          <a:solidFill>
            <a:srgbClr val="252525"/>
          </a:solidFill>
        </p:spPr>
        <p:txBody>
          <a:bodyPr wrap="square" lIns="0" tIns="0" rIns="0" bIns="0" rtlCol="0"/>
          <a:lstStyle/>
          <a:p>
            <a:endParaRPr/>
          </a:p>
        </p:txBody>
      </p:sp>
      <p:sp>
        <p:nvSpPr>
          <p:cNvPr id="6" name="object 6"/>
          <p:cNvSpPr txBox="1"/>
          <p:nvPr/>
        </p:nvSpPr>
        <p:spPr>
          <a:xfrm>
            <a:off x="6308725" y="1085596"/>
            <a:ext cx="1224280" cy="442595"/>
          </a:xfrm>
          <a:prstGeom prst="rect">
            <a:avLst/>
          </a:prstGeom>
        </p:spPr>
        <p:txBody>
          <a:bodyPr vert="horz" wrap="square" lIns="0" tIns="0" rIns="0" bIns="0" rtlCol="0">
            <a:spAutoFit/>
          </a:bodyPr>
          <a:lstStyle/>
          <a:p>
            <a:pPr marL="12700">
              <a:lnSpc>
                <a:spcPts val="1140"/>
              </a:lnSpc>
            </a:pPr>
            <a:r>
              <a:rPr sz="1000" spc="-5" dirty="0">
                <a:latin typeface="微软雅黑"/>
                <a:cs typeface="微软雅黑"/>
              </a:rPr>
              <a:t>•践行与摸索商业模式</a:t>
            </a:r>
            <a:endParaRPr sz="1000">
              <a:latin typeface="微软雅黑"/>
              <a:cs typeface="微软雅黑"/>
            </a:endParaRPr>
          </a:p>
          <a:p>
            <a:pPr marL="12700">
              <a:lnSpc>
                <a:spcPts val="1090"/>
              </a:lnSpc>
            </a:pPr>
            <a:r>
              <a:rPr sz="1000" spc="-5" dirty="0">
                <a:latin typeface="微软雅黑"/>
                <a:cs typeface="微软雅黑"/>
              </a:rPr>
              <a:t>•稳定产品品质</a:t>
            </a:r>
            <a:endParaRPr sz="1000">
              <a:latin typeface="微软雅黑"/>
              <a:cs typeface="微软雅黑"/>
            </a:endParaRPr>
          </a:p>
          <a:p>
            <a:pPr marL="12700">
              <a:lnSpc>
                <a:spcPts val="1150"/>
              </a:lnSpc>
            </a:pPr>
            <a:r>
              <a:rPr sz="1000" dirty="0">
                <a:latin typeface="微软雅黑"/>
                <a:cs typeface="微软雅黑"/>
              </a:rPr>
              <a:t>•</a:t>
            </a:r>
            <a:r>
              <a:rPr sz="1000" dirty="0">
                <a:latin typeface="Malgun Gothic"/>
                <a:cs typeface="Malgun Gothic"/>
              </a:rPr>
              <a:t>搭建初期</a:t>
            </a:r>
            <a:r>
              <a:rPr sz="1000" dirty="0">
                <a:latin typeface="宋体"/>
                <a:cs typeface="宋体"/>
              </a:rPr>
              <a:t>团队</a:t>
            </a:r>
            <a:endParaRPr sz="1000">
              <a:latin typeface="宋体"/>
              <a:cs typeface="宋体"/>
            </a:endParaRPr>
          </a:p>
        </p:txBody>
      </p:sp>
      <p:sp>
        <p:nvSpPr>
          <p:cNvPr id="7" name="object 7"/>
          <p:cNvSpPr/>
          <p:nvPr/>
        </p:nvSpPr>
        <p:spPr>
          <a:xfrm>
            <a:off x="6068059" y="3036823"/>
            <a:ext cx="2296795" cy="76200"/>
          </a:xfrm>
          <a:custGeom>
            <a:avLst/>
            <a:gdLst/>
            <a:ahLst/>
            <a:cxnLst/>
            <a:rect l="l" t="t" r="r" b="b"/>
            <a:pathLst>
              <a:path w="229679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5254" y="42799"/>
                </a:lnTo>
                <a:lnTo>
                  <a:pt x="38100" y="42799"/>
                </a:lnTo>
                <a:lnTo>
                  <a:pt x="38100" y="33274"/>
                </a:lnTo>
                <a:lnTo>
                  <a:pt x="75228" y="33274"/>
                </a:lnTo>
                <a:lnTo>
                  <a:pt x="73211" y="23252"/>
                </a:lnTo>
                <a:lnTo>
                  <a:pt x="65055" y="11144"/>
                </a:lnTo>
                <a:lnTo>
                  <a:pt x="52947" y="2988"/>
                </a:lnTo>
                <a:lnTo>
                  <a:pt x="38100" y="0"/>
                </a:lnTo>
                <a:close/>
              </a:path>
              <a:path w="2296795" h="76200">
                <a:moveTo>
                  <a:pt x="66675" y="33274"/>
                </a:moveTo>
                <a:lnTo>
                  <a:pt x="38100" y="33274"/>
                </a:lnTo>
                <a:lnTo>
                  <a:pt x="38100" y="42799"/>
                </a:lnTo>
                <a:lnTo>
                  <a:pt x="66675" y="42799"/>
                </a:lnTo>
                <a:lnTo>
                  <a:pt x="66675" y="33274"/>
                </a:lnTo>
                <a:close/>
              </a:path>
              <a:path w="2296795" h="76200">
                <a:moveTo>
                  <a:pt x="75228" y="33274"/>
                </a:moveTo>
                <a:lnTo>
                  <a:pt x="66675" y="33274"/>
                </a:lnTo>
                <a:lnTo>
                  <a:pt x="66675" y="42799"/>
                </a:lnTo>
                <a:lnTo>
                  <a:pt x="75254" y="42799"/>
                </a:lnTo>
                <a:lnTo>
                  <a:pt x="76200" y="38100"/>
                </a:lnTo>
                <a:lnTo>
                  <a:pt x="75228" y="33274"/>
                </a:lnTo>
                <a:close/>
              </a:path>
              <a:path w="2296795" h="76200">
                <a:moveTo>
                  <a:pt x="104775" y="33274"/>
                </a:moveTo>
                <a:lnTo>
                  <a:pt x="76200" y="33274"/>
                </a:lnTo>
                <a:lnTo>
                  <a:pt x="76200" y="42799"/>
                </a:lnTo>
                <a:lnTo>
                  <a:pt x="104775" y="42799"/>
                </a:lnTo>
                <a:lnTo>
                  <a:pt x="104775" y="33274"/>
                </a:lnTo>
                <a:close/>
              </a:path>
              <a:path w="2296795" h="76200">
                <a:moveTo>
                  <a:pt x="142875" y="33274"/>
                </a:moveTo>
                <a:lnTo>
                  <a:pt x="114300" y="33274"/>
                </a:lnTo>
                <a:lnTo>
                  <a:pt x="114300" y="42799"/>
                </a:lnTo>
                <a:lnTo>
                  <a:pt x="142875" y="42799"/>
                </a:lnTo>
                <a:lnTo>
                  <a:pt x="142875" y="33274"/>
                </a:lnTo>
                <a:close/>
              </a:path>
              <a:path w="2296795" h="76200">
                <a:moveTo>
                  <a:pt x="180975" y="33274"/>
                </a:moveTo>
                <a:lnTo>
                  <a:pt x="152400" y="33274"/>
                </a:lnTo>
                <a:lnTo>
                  <a:pt x="152400" y="42799"/>
                </a:lnTo>
                <a:lnTo>
                  <a:pt x="180975" y="42799"/>
                </a:lnTo>
                <a:lnTo>
                  <a:pt x="180975" y="33274"/>
                </a:lnTo>
                <a:close/>
              </a:path>
              <a:path w="2296795" h="76200">
                <a:moveTo>
                  <a:pt x="219075" y="33274"/>
                </a:moveTo>
                <a:lnTo>
                  <a:pt x="190500" y="33274"/>
                </a:lnTo>
                <a:lnTo>
                  <a:pt x="190500" y="42799"/>
                </a:lnTo>
                <a:lnTo>
                  <a:pt x="219075" y="42799"/>
                </a:lnTo>
                <a:lnTo>
                  <a:pt x="219075" y="33274"/>
                </a:lnTo>
                <a:close/>
              </a:path>
              <a:path w="2296795" h="76200">
                <a:moveTo>
                  <a:pt x="257175" y="33274"/>
                </a:moveTo>
                <a:lnTo>
                  <a:pt x="228600" y="33274"/>
                </a:lnTo>
                <a:lnTo>
                  <a:pt x="228600" y="42799"/>
                </a:lnTo>
                <a:lnTo>
                  <a:pt x="257175" y="42799"/>
                </a:lnTo>
                <a:lnTo>
                  <a:pt x="257175" y="33274"/>
                </a:lnTo>
                <a:close/>
              </a:path>
              <a:path w="2296795" h="76200">
                <a:moveTo>
                  <a:pt x="295275" y="33274"/>
                </a:moveTo>
                <a:lnTo>
                  <a:pt x="266700" y="33274"/>
                </a:lnTo>
                <a:lnTo>
                  <a:pt x="266700" y="42799"/>
                </a:lnTo>
                <a:lnTo>
                  <a:pt x="295275" y="42799"/>
                </a:lnTo>
                <a:lnTo>
                  <a:pt x="295275" y="33274"/>
                </a:lnTo>
                <a:close/>
              </a:path>
              <a:path w="2296795" h="76200">
                <a:moveTo>
                  <a:pt x="333375" y="33274"/>
                </a:moveTo>
                <a:lnTo>
                  <a:pt x="304800" y="33274"/>
                </a:lnTo>
                <a:lnTo>
                  <a:pt x="304800" y="42799"/>
                </a:lnTo>
                <a:lnTo>
                  <a:pt x="333375" y="42799"/>
                </a:lnTo>
                <a:lnTo>
                  <a:pt x="333375" y="33274"/>
                </a:lnTo>
                <a:close/>
              </a:path>
              <a:path w="2296795" h="76200">
                <a:moveTo>
                  <a:pt x="371475" y="33274"/>
                </a:moveTo>
                <a:lnTo>
                  <a:pt x="342900" y="33274"/>
                </a:lnTo>
                <a:lnTo>
                  <a:pt x="342900" y="42799"/>
                </a:lnTo>
                <a:lnTo>
                  <a:pt x="371475" y="42799"/>
                </a:lnTo>
                <a:lnTo>
                  <a:pt x="371475" y="33274"/>
                </a:lnTo>
                <a:close/>
              </a:path>
              <a:path w="2296795" h="76200">
                <a:moveTo>
                  <a:pt x="409575" y="33274"/>
                </a:moveTo>
                <a:lnTo>
                  <a:pt x="381000" y="33274"/>
                </a:lnTo>
                <a:lnTo>
                  <a:pt x="381000" y="42799"/>
                </a:lnTo>
                <a:lnTo>
                  <a:pt x="409575" y="42799"/>
                </a:lnTo>
                <a:lnTo>
                  <a:pt x="409575" y="33274"/>
                </a:lnTo>
                <a:close/>
              </a:path>
              <a:path w="2296795" h="76200">
                <a:moveTo>
                  <a:pt x="447674" y="33274"/>
                </a:moveTo>
                <a:lnTo>
                  <a:pt x="419100" y="33274"/>
                </a:lnTo>
                <a:lnTo>
                  <a:pt x="419100" y="42799"/>
                </a:lnTo>
                <a:lnTo>
                  <a:pt x="447674" y="42799"/>
                </a:lnTo>
                <a:lnTo>
                  <a:pt x="447674" y="33274"/>
                </a:lnTo>
                <a:close/>
              </a:path>
              <a:path w="2296795" h="76200">
                <a:moveTo>
                  <a:pt x="485774" y="33274"/>
                </a:moveTo>
                <a:lnTo>
                  <a:pt x="457199" y="33274"/>
                </a:lnTo>
                <a:lnTo>
                  <a:pt x="457199" y="42799"/>
                </a:lnTo>
                <a:lnTo>
                  <a:pt x="485774" y="42799"/>
                </a:lnTo>
                <a:lnTo>
                  <a:pt x="485774" y="33274"/>
                </a:lnTo>
                <a:close/>
              </a:path>
              <a:path w="2296795" h="76200">
                <a:moveTo>
                  <a:pt x="523874" y="33274"/>
                </a:moveTo>
                <a:lnTo>
                  <a:pt x="495299" y="33274"/>
                </a:lnTo>
                <a:lnTo>
                  <a:pt x="495299" y="42799"/>
                </a:lnTo>
                <a:lnTo>
                  <a:pt x="523874" y="42799"/>
                </a:lnTo>
                <a:lnTo>
                  <a:pt x="523874" y="33274"/>
                </a:lnTo>
                <a:close/>
              </a:path>
              <a:path w="2296795" h="76200">
                <a:moveTo>
                  <a:pt x="561974" y="33274"/>
                </a:moveTo>
                <a:lnTo>
                  <a:pt x="533399" y="33274"/>
                </a:lnTo>
                <a:lnTo>
                  <a:pt x="533399" y="42799"/>
                </a:lnTo>
                <a:lnTo>
                  <a:pt x="561974" y="42799"/>
                </a:lnTo>
                <a:lnTo>
                  <a:pt x="561974" y="33274"/>
                </a:lnTo>
                <a:close/>
              </a:path>
              <a:path w="2296795" h="76200">
                <a:moveTo>
                  <a:pt x="600074" y="33274"/>
                </a:moveTo>
                <a:lnTo>
                  <a:pt x="571499" y="33274"/>
                </a:lnTo>
                <a:lnTo>
                  <a:pt x="571499" y="42799"/>
                </a:lnTo>
                <a:lnTo>
                  <a:pt x="600074" y="42799"/>
                </a:lnTo>
                <a:lnTo>
                  <a:pt x="600074" y="33274"/>
                </a:lnTo>
                <a:close/>
              </a:path>
              <a:path w="2296795" h="76200">
                <a:moveTo>
                  <a:pt x="638174" y="33274"/>
                </a:moveTo>
                <a:lnTo>
                  <a:pt x="609599" y="33274"/>
                </a:lnTo>
                <a:lnTo>
                  <a:pt x="609599" y="42799"/>
                </a:lnTo>
                <a:lnTo>
                  <a:pt x="638174" y="42799"/>
                </a:lnTo>
                <a:lnTo>
                  <a:pt x="638174" y="33274"/>
                </a:lnTo>
                <a:close/>
              </a:path>
              <a:path w="2296795" h="76200">
                <a:moveTo>
                  <a:pt x="647699" y="33274"/>
                </a:moveTo>
                <a:lnTo>
                  <a:pt x="647699" y="42799"/>
                </a:lnTo>
                <a:lnTo>
                  <a:pt x="676274" y="42925"/>
                </a:lnTo>
                <a:lnTo>
                  <a:pt x="676274" y="33400"/>
                </a:lnTo>
                <a:lnTo>
                  <a:pt x="647699" y="33274"/>
                </a:lnTo>
                <a:close/>
              </a:path>
              <a:path w="2296795" h="76200">
                <a:moveTo>
                  <a:pt x="714374" y="33400"/>
                </a:moveTo>
                <a:lnTo>
                  <a:pt x="685799" y="33400"/>
                </a:lnTo>
                <a:lnTo>
                  <a:pt x="685799" y="42925"/>
                </a:lnTo>
                <a:lnTo>
                  <a:pt x="714374" y="42925"/>
                </a:lnTo>
                <a:lnTo>
                  <a:pt x="714374" y="33400"/>
                </a:lnTo>
                <a:close/>
              </a:path>
              <a:path w="2296795" h="76200">
                <a:moveTo>
                  <a:pt x="752474" y="33400"/>
                </a:moveTo>
                <a:lnTo>
                  <a:pt x="723899" y="33400"/>
                </a:lnTo>
                <a:lnTo>
                  <a:pt x="723899" y="42925"/>
                </a:lnTo>
                <a:lnTo>
                  <a:pt x="752474" y="42925"/>
                </a:lnTo>
                <a:lnTo>
                  <a:pt x="752474" y="33400"/>
                </a:lnTo>
                <a:close/>
              </a:path>
              <a:path w="2296795" h="76200">
                <a:moveTo>
                  <a:pt x="790574" y="33400"/>
                </a:moveTo>
                <a:lnTo>
                  <a:pt x="761999" y="33400"/>
                </a:lnTo>
                <a:lnTo>
                  <a:pt x="761999" y="42925"/>
                </a:lnTo>
                <a:lnTo>
                  <a:pt x="790574" y="42925"/>
                </a:lnTo>
                <a:lnTo>
                  <a:pt x="790574" y="33400"/>
                </a:lnTo>
                <a:close/>
              </a:path>
              <a:path w="2296795" h="76200">
                <a:moveTo>
                  <a:pt x="828674" y="33400"/>
                </a:moveTo>
                <a:lnTo>
                  <a:pt x="800099" y="33400"/>
                </a:lnTo>
                <a:lnTo>
                  <a:pt x="800099" y="42925"/>
                </a:lnTo>
                <a:lnTo>
                  <a:pt x="828674" y="42925"/>
                </a:lnTo>
                <a:lnTo>
                  <a:pt x="828674" y="33400"/>
                </a:lnTo>
                <a:close/>
              </a:path>
              <a:path w="2296795" h="76200">
                <a:moveTo>
                  <a:pt x="866774" y="33400"/>
                </a:moveTo>
                <a:lnTo>
                  <a:pt x="838199" y="33400"/>
                </a:lnTo>
                <a:lnTo>
                  <a:pt x="838199" y="42925"/>
                </a:lnTo>
                <a:lnTo>
                  <a:pt x="866774" y="42925"/>
                </a:lnTo>
                <a:lnTo>
                  <a:pt x="866774" y="33400"/>
                </a:lnTo>
                <a:close/>
              </a:path>
              <a:path w="2296795" h="76200">
                <a:moveTo>
                  <a:pt x="904874" y="33400"/>
                </a:moveTo>
                <a:lnTo>
                  <a:pt x="876299" y="33400"/>
                </a:lnTo>
                <a:lnTo>
                  <a:pt x="876299" y="42925"/>
                </a:lnTo>
                <a:lnTo>
                  <a:pt x="904874" y="42925"/>
                </a:lnTo>
                <a:lnTo>
                  <a:pt x="904874" y="33400"/>
                </a:lnTo>
                <a:close/>
              </a:path>
              <a:path w="2296795" h="76200">
                <a:moveTo>
                  <a:pt x="942974" y="33400"/>
                </a:moveTo>
                <a:lnTo>
                  <a:pt x="914399" y="33400"/>
                </a:lnTo>
                <a:lnTo>
                  <a:pt x="914399" y="42925"/>
                </a:lnTo>
                <a:lnTo>
                  <a:pt x="942974" y="42925"/>
                </a:lnTo>
                <a:lnTo>
                  <a:pt x="942974" y="33400"/>
                </a:lnTo>
                <a:close/>
              </a:path>
              <a:path w="2296795" h="76200">
                <a:moveTo>
                  <a:pt x="981074" y="33400"/>
                </a:moveTo>
                <a:lnTo>
                  <a:pt x="952499" y="33400"/>
                </a:lnTo>
                <a:lnTo>
                  <a:pt x="952499" y="42925"/>
                </a:lnTo>
                <a:lnTo>
                  <a:pt x="981074" y="42925"/>
                </a:lnTo>
                <a:lnTo>
                  <a:pt x="981074" y="33400"/>
                </a:lnTo>
                <a:close/>
              </a:path>
              <a:path w="2296795" h="76200">
                <a:moveTo>
                  <a:pt x="1019174" y="33400"/>
                </a:moveTo>
                <a:lnTo>
                  <a:pt x="990599" y="33400"/>
                </a:lnTo>
                <a:lnTo>
                  <a:pt x="990599" y="42925"/>
                </a:lnTo>
                <a:lnTo>
                  <a:pt x="1019174" y="42925"/>
                </a:lnTo>
                <a:lnTo>
                  <a:pt x="1019174" y="33400"/>
                </a:lnTo>
                <a:close/>
              </a:path>
              <a:path w="2296795" h="76200">
                <a:moveTo>
                  <a:pt x="1057274" y="33400"/>
                </a:moveTo>
                <a:lnTo>
                  <a:pt x="1028699" y="33400"/>
                </a:lnTo>
                <a:lnTo>
                  <a:pt x="1028699" y="42925"/>
                </a:lnTo>
                <a:lnTo>
                  <a:pt x="1057274" y="42925"/>
                </a:lnTo>
                <a:lnTo>
                  <a:pt x="1057274" y="33400"/>
                </a:lnTo>
                <a:close/>
              </a:path>
              <a:path w="2296795" h="76200">
                <a:moveTo>
                  <a:pt x="1095374" y="33400"/>
                </a:moveTo>
                <a:lnTo>
                  <a:pt x="1066799" y="33400"/>
                </a:lnTo>
                <a:lnTo>
                  <a:pt x="1066799" y="42925"/>
                </a:lnTo>
                <a:lnTo>
                  <a:pt x="1095374" y="42925"/>
                </a:lnTo>
                <a:lnTo>
                  <a:pt x="1095374" y="33400"/>
                </a:lnTo>
                <a:close/>
              </a:path>
              <a:path w="2296795" h="76200">
                <a:moveTo>
                  <a:pt x="1133474" y="33400"/>
                </a:moveTo>
                <a:lnTo>
                  <a:pt x="1104899" y="33400"/>
                </a:lnTo>
                <a:lnTo>
                  <a:pt x="1104899" y="42925"/>
                </a:lnTo>
                <a:lnTo>
                  <a:pt x="1133474" y="42925"/>
                </a:lnTo>
                <a:lnTo>
                  <a:pt x="1133474" y="33400"/>
                </a:lnTo>
                <a:close/>
              </a:path>
              <a:path w="2296795" h="76200">
                <a:moveTo>
                  <a:pt x="1171574" y="33400"/>
                </a:moveTo>
                <a:lnTo>
                  <a:pt x="1142999" y="33400"/>
                </a:lnTo>
                <a:lnTo>
                  <a:pt x="1142999" y="42925"/>
                </a:lnTo>
                <a:lnTo>
                  <a:pt x="1171574" y="42925"/>
                </a:lnTo>
                <a:lnTo>
                  <a:pt x="1171574" y="33400"/>
                </a:lnTo>
                <a:close/>
              </a:path>
              <a:path w="2296795" h="76200">
                <a:moveTo>
                  <a:pt x="1209674" y="33400"/>
                </a:moveTo>
                <a:lnTo>
                  <a:pt x="1181099" y="33400"/>
                </a:lnTo>
                <a:lnTo>
                  <a:pt x="1181099" y="42925"/>
                </a:lnTo>
                <a:lnTo>
                  <a:pt x="1209674" y="42925"/>
                </a:lnTo>
                <a:lnTo>
                  <a:pt x="1209674" y="33400"/>
                </a:lnTo>
                <a:close/>
              </a:path>
              <a:path w="2296795" h="76200">
                <a:moveTo>
                  <a:pt x="1247774" y="33400"/>
                </a:moveTo>
                <a:lnTo>
                  <a:pt x="1219199" y="33400"/>
                </a:lnTo>
                <a:lnTo>
                  <a:pt x="1219199" y="42925"/>
                </a:lnTo>
                <a:lnTo>
                  <a:pt x="1247774" y="42925"/>
                </a:lnTo>
                <a:lnTo>
                  <a:pt x="1247774" y="33400"/>
                </a:lnTo>
                <a:close/>
              </a:path>
              <a:path w="2296795" h="76200">
                <a:moveTo>
                  <a:pt x="1285874" y="33400"/>
                </a:moveTo>
                <a:lnTo>
                  <a:pt x="1257299" y="33400"/>
                </a:lnTo>
                <a:lnTo>
                  <a:pt x="1257299" y="42925"/>
                </a:lnTo>
                <a:lnTo>
                  <a:pt x="1285874" y="42925"/>
                </a:lnTo>
                <a:lnTo>
                  <a:pt x="1285874" y="33400"/>
                </a:lnTo>
                <a:close/>
              </a:path>
              <a:path w="2296795" h="76200">
                <a:moveTo>
                  <a:pt x="1323974" y="33400"/>
                </a:moveTo>
                <a:lnTo>
                  <a:pt x="1295399" y="33400"/>
                </a:lnTo>
                <a:lnTo>
                  <a:pt x="1295399" y="42925"/>
                </a:lnTo>
                <a:lnTo>
                  <a:pt x="1323974" y="42925"/>
                </a:lnTo>
                <a:lnTo>
                  <a:pt x="1323974" y="33400"/>
                </a:lnTo>
                <a:close/>
              </a:path>
              <a:path w="2296795" h="76200">
                <a:moveTo>
                  <a:pt x="1362074" y="33400"/>
                </a:moveTo>
                <a:lnTo>
                  <a:pt x="1333499" y="33400"/>
                </a:lnTo>
                <a:lnTo>
                  <a:pt x="1333499" y="42925"/>
                </a:lnTo>
                <a:lnTo>
                  <a:pt x="1362074" y="42925"/>
                </a:lnTo>
                <a:lnTo>
                  <a:pt x="1362074" y="33400"/>
                </a:lnTo>
                <a:close/>
              </a:path>
              <a:path w="2296795" h="76200">
                <a:moveTo>
                  <a:pt x="1400174" y="33400"/>
                </a:moveTo>
                <a:lnTo>
                  <a:pt x="1371599" y="33400"/>
                </a:lnTo>
                <a:lnTo>
                  <a:pt x="1371599" y="42925"/>
                </a:lnTo>
                <a:lnTo>
                  <a:pt x="1400174" y="42925"/>
                </a:lnTo>
                <a:lnTo>
                  <a:pt x="1400174" y="33400"/>
                </a:lnTo>
                <a:close/>
              </a:path>
              <a:path w="2296795" h="76200">
                <a:moveTo>
                  <a:pt x="1438274" y="33400"/>
                </a:moveTo>
                <a:lnTo>
                  <a:pt x="1409699" y="33400"/>
                </a:lnTo>
                <a:lnTo>
                  <a:pt x="1409699" y="42925"/>
                </a:lnTo>
                <a:lnTo>
                  <a:pt x="1438274" y="42925"/>
                </a:lnTo>
                <a:lnTo>
                  <a:pt x="1438274" y="33400"/>
                </a:lnTo>
                <a:close/>
              </a:path>
              <a:path w="2296795" h="76200">
                <a:moveTo>
                  <a:pt x="1476374" y="33400"/>
                </a:moveTo>
                <a:lnTo>
                  <a:pt x="1447799" y="33400"/>
                </a:lnTo>
                <a:lnTo>
                  <a:pt x="1447799" y="42925"/>
                </a:lnTo>
                <a:lnTo>
                  <a:pt x="1476374" y="42925"/>
                </a:lnTo>
                <a:lnTo>
                  <a:pt x="1476374" y="33400"/>
                </a:lnTo>
                <a:close/>
              </a:path>
              <a:path w="2296795" h="76200">
                <a:moveTo>
                  <a:pt x="1514474" y="33400"/>
                </a:moveTo>
                <a:lnTo>
                  <a:pt x="1485899" y="33400"/>
                </a:lnTo>
                <a:lnTo>
                  <a:pt x="1485899" y="42925"/>
                </a:lnTo>
                <a:lnTo>
                  <a:pt x="1514474" y="42925"/>
                </a:lnTo>
                <a:lnTo>
                  <a:pt x="1514474" y="33400"/>
                </a:lnTo>
                <a:close/>
              </a:path>
              <a:path w="2296795" h="76200">
                <a:moveTo>
                  <a:pt x="1552574" y="33400"/>
                </a:moveTo>
                <a:lnTo>
                  <a:pt x="1523999" y="33400"/>
                </a:lnTo>
                <a:lnTo>
                  <a:pt x="1523999" y="42925"/>
                </a:lnTo>
                <a:lnTo>
                  <a:pt x="1552574" y="42925"/>
                </a:lnTo>
                <a:lnTo>
                  <a:pt x="1552574" y="33400"/>
                </a:lnTo>
                <a:close/>
              </a:path>
              <a:path w="2296795" h="76200">
                <a:moveTo>
                  <a:pt x="1590674" y="33400"/>
                </a:moveTo>
                <a:lnTo>
                  <a:pt x="1562099" y="33400"/>
                </a:lnTo>
                <a:lnTo>
                  <a:pt x="1562099" y="42925"/>
                </a:lnTo>
                <a:lnTo>
                  <a:pt x="1590674" y="42925"/>
                </a:lnTo>
                <a:lnTo>
                  <a:pt x="1590674" y="33400"/>
                </a:lnTo>
                <a:close/>
              </a:path>
              <a:path w="2296795" h="76200">
                <a:moveTo>
                  <a:pt x="1628774" y="33400"/>
                </a:moveTo>
                <a:lnTo>
                  <a:pt x="1600199" y="33400"/>
                </a:lnTo>
                <a:lnTo>
                  <a:pt x="1600199" y="42925"/>
                </a:lnTo>
                <a:lnTo>
                  <a:pt x="1628774" y="42925"/>
                </a:lnTo>
                <a:lnTo>
                  <a:pt x="1628774" y="33400"/>
                </a:lnTo>
                <a:close/>
              </a:path>
              <a:path w="2296795" h="76200">
                <a:moveTo>
                  <a:pt x="1666874" y="33400"/>
                </a:moveTo>
                <a:lnTo>
                  <a:pt x="1638299" y="33400"/>
                </a:lnTo>
                <a:lnTo>
                  <a:pt x="1638299" y="42925"/>
                </a:lnTo>
                <a:lnTo>
                  <a:pt x="1666874" y="42925"/>
                </a:lnTo>
                <a:lnTo>
                  <a:pt x="1666874" y="33400"/>
                </a:lnTo>
                <a:close/>
              </a:path>
              <a:path w="2296795" h="76200">
                <a:moveTo>
                  <a:pt x="1704974" y="33400"/>
                </a:moveTo>
                <a:lnTo>
                  <a:pt x="1676399" y="33400"/>
                </a:lnTo>
                <a:lnTo>
                  <a:pt x="1676399" y="42925"/>
                </a:lnTo>
                <a:lnTo>
                  <a:pt x="1704974" y="42925"/>
                </a:lnTo>
                <a:lnTo>
                  <a:pt x="1704974" y="33400"/>
                </a:lnTo>
                <a:close/>
              </a:path>
              <a:path w="2296795" h="76200">
                <a:moveTo>
                  <a:pt x="1743074" y="33400"/>
                </a:moveTo>
                <a:lnTo>
                  <a:pt x="1714499" y="33400"/>
                </a:lnTo>
                <a:lnTo>
                  <a:pt x="1714499" y="42925"/>
                </a:lnTo>
                <a:lnTo>
                  <a:pt x="1743074" y="42925"/>
                </a:lnTo>
                <a:lnTo>
                  <a:pt x="1743074" y="33400"/>
                </a:lnTo>
                <a:close/>
              </a:path>
              <a:path w="2296795" h="76200">
                <a:moveTo>
                  <a:pt x="1781174" y="33400"/>
                </a:moveTo>
                <a:lnTo>
                  <a:pt x="1752599" y="33400"/>
                </a:lnTo>
                <a:lnTo>
                  <a:pt x="1752599" y="42925"/>
                </a:lnTo>
                <a:lnTo>
                  <a:pt x="1781174" y="42925"/>
                </a:lnTo>
                <a:lnTo>
                  <a:pt x="1781174" y="33400"/>
                </a:lnTo>
                <a:close/>
              </a:path>
              <a:path w="2296795" h="76200">
                <a:moveTo>
                  <a:pt x="1819274" y="33400"/>
                </a:moveTo>
                <a:lnTo>
                  <a:pt x="1790699" y="33400"/>
                </a:lnTo>
                <a:lnTo>
                  <a:pt x="1790699" y="42925"/>
                </a:lnTo>
                <a:lnTo>
                  <a:pt x="1819274" y="42925"/>
                </a:lnTo>
                <a:lnTo>
                  <a:pt x="1819274" y="33400"/>
                </a:lnTo>
                <a:close/>
              </a:path>
              <a:path w="2296795" h="76200">
                <a:moveTo>
                  <a:pt x="1857374" y="33400"/>
                </a:moveTo>
                <a:lnTo>
                  <a:pt x="1828799" y="33400"/>
                </a:lnTo>
                <a:lnTo>
                  <a:pt x="1828799" y="42925"/>
                </a:lnTo>
                <a:lnTo>
                  <a:pt x="1857374" y="42925"/>
                </a:lnTo>
                <a:lnTo>
                  <a:pt x="1857374" y="33400"/>
                </a:lnTo>
                <a:close/>
              </a:path>
              <a:path w="2296795" h="76200">
                <a:moveTo>
                  <a:pt x="1895474" y="33400"/>
                </a:moveTo>
                <a:lnTo>
                  <a:pt x="1866899" y="33400"/>
                </a:lnTo>
                <a:lnTo>
                  <a:pt x="1866899" y="42925"/>
                </a:lnTo>
                <a:lnTo>
                  <a:pt x="1895474" y="42925"/>
                </a:lnTo>
                <a:lnTo>
                  <a:pt x="1895474" y="33400"/>
                </a:lnTo>
                <a:close/>
              </a:path>
              <a:path w="2296795" h="76200">
                <a:moveTo>
                  <a:pt x="1933574" y="33400"/>
                </a:moveTo>
                <a:lnTo>
                  <a:pt x="1904999" y="33400"/>
                </a:lnTo>
                <a:lnTo>
                  <a:pt x="1904999" y="42925"/>
                </a:lnTo>
                <a:lnTo>
                  <a:pt x="1933574" y="42925"/>
                </a:lnTo>
                <a:lnTo>
                  <a:pt x="1933574" y="33400"/>
                </a:lnTo>
                <a:close/>
              </a:path>
              <a:path w="2296795" h="76200">
                <a:moveTo>
                  <a:pt x="1971674" y="33400"/>
                </a:moveTo>
                <a:lnTo>
                  <a:pt x="1943099" y="33400"/>
                </a:lnTo>
                <a:lnTo>
                  <a:pt x="1943099" y="42925"/>
                </a:lnTo>
                <a:lnTo>
                  <a:pt x="1971674" y="42925"/>
                </a:lnTo>
                <a:lnTo>
                  <a:pt x="1971674" y="33400"/>
                </a:lnTo>
                <a:close/>
              </a:path>
              <a:path w="2296795" h="76200">
                <a:moveTo>
                  <a:pt x="2009774" y="33400"/>
                </a:moveTo>
                <a:lnTo>
                  <a:pt x="1981199" y="33400"/>
                </a:lnTo>
                <a:lnTo>
                  <a:pt x="1981199" y="42925"/>
                </a:lnTo>
                <a:lnTo>
                  <a:pt x="2009774" y="42925"/>
                </a:lnTo>
                <a:lnTo>
                  <a:pt x="2009774" y="33400"/>
                </a:lnTo>
                <a:close/>
              </a:path>
              <a:path w="2296795" h="76200">
                <a:moveTo>
                  <a:pt x="2047874" y="33400"/>
                </a:moveTo>
                <a:lnTo>
                  <a:pt x="2019299" y="33400"/>
                </a:lnTo>
                <a:lnTo>
                  <a:pt x="2019299" y="42925"/>
                </a:lnTo>
                <a:lnTo>
                  <a:pt x="2047874" y="42925"/>
                </a:lnTo>
                <a:lnTo>
                  <a:pt x="2047874" y="33400"/>
                </a:lnTo>
                <a:close/>
              </a:path>
              <a:path w="2296795" h="76200">
                <a:moveTo>
                  <a:pt x="2085974" y="33400"/>
                </a:moveTo>
                <a:lnTo>
                  <a:pt x="2057399" y="33400"/>
                </a:lnTo>
                <a:lnTo>
                  <a:pt x="2057399" y="42925"/>
                </a:lnTo>
                <a:lnTo>
                  <a:pt x="2085974" y="42925"/>
                </a:lnTo>
                <a:lnTo>
                  <a:pt x="2085974" y="33400"/>
                </a:lnTo>
                <a:close/>
              </a:path>
              <a:path w="2296795" h="76200">
                <a:moveTo>
                  <a:pt x="2124074" y="33400"/>
                </a:moveTo>
                <a:lnTo>
                  <a:pt x="2095499" y="33400"/>
                </a:lnTo>
                <a:lnTo>
                  <a:pt x="2095499" y="42925"/>
                </a:lnTo>
                <a:lnTo>
                  <a:pt x="2124074" y="42925"/>
                </a:lnTo>
                <a:lnTo>
                  <a:pt x="2124074" y="33400"/>
                </a:lnTo>
                <a:close/>
              </a:path>
              <a:path w="2296795" h="76200">
                <a:moveTo>
                  <a:pt x="2162174" y="33400"/>
                </a:moveTo>
                <a:lnTo>
                  <a:pt x="2133599" y="33400"/>
                </a:lnTo>
                <a:lnTo>
                  <a:pt x="2133599" y="42925"/>
                </a:lnTo>
                <a:lnTo>
                  <a:pt x="2162174" y="42925"/>
                </a:lnTo>
                <a:lnTo>
                  <a:pt x="2162174" y="33400"/>
                </a:lnTo>
                <a:close/>
              </a:path>
              <a:path w="2296795" h="76200">
                <a:moveTo>
                  <a:pt x="2200274" y="33400"/>
                </a:moveTo>
                <a:lnTo>
                  <a:pt x="2171699" y="33400"/>
                </a:lnTo>
                <a:lnTo>
                  <a:pt x="2171699" y="42925"/>
                </a:lnTo>
                <a:lnTo>
                  <a:pt x="2200274" y="42925"/>
                </a:lnTo>
                <a:lnTo>
                  <a:pt x="2200274" y="33400"/>
                </a:lnTo>
                <a:close/>
              </a:path>
              <a:path w="2296795" h="76200">
                <a:moveTo>
                  <a:pt x="2238374" y="33400"/>
                </a:moveTo>
                <a:lnTo>
                  <a:pt x="2209799" y="33400"/>
                </a:lnTo>
                <a:lnTo>
                  <a:pt x="2209799" y="42925"/>
                </a:lnTo>
                <a:lnTo>
                  <a:pt x="2238374" y="42925"/>
                </a:lnTo>
                <a:lnTo>
                  <a:pt x="2238374" y="33400"/>
                </a:lnTo>
                <a:close/>
              </a:path>
              <a:path w="2296795" h="76200">
                <a:moveTo>
                  <a:pt x="2276474" y="33400"/>
                </a:moveTo>
                <a:lnTo>
                  <a:pt x="2247899" y="33400"/>
                </a:lnTo>
                <a:lnTo>
                  <a:pt x="2247899" y="42925"/>
                </a:lnTo>
                <a:lnTo>
                  <a:pt x="2276474" y="42925"/>
                </a:lnTo>
                <a:lnTo>
                  <a:pt x="2276474" y="33400"/>
                </a:lnTo>
                <a:close/>
              </a:path>
              <a:path w="2296795" h="76200">
                <a:moveTo>
                  <a:pt x="2296667" y="33400"/>
                </a:moveTo>
                <a:lnTo>
                  <a:pt x="2285999" y="33400"/>
                </a:lnTo>
                <a:lnTo>
                  <a:pt x="2285999" y="42925"/>
                </a:lnTo>
                <a:lnTo>
                  <a:pt x="2296667" y="42925"/>
                </a:lnTo>
                <a:lnTo>
                  <a:pt x="2296667" y="33400"/>
                </a:lnTo>
                <a:close/>
              </a:path>
            </a:pathLst>
          </a:custGeom>
          <a:solidFill>
            <a:srgbClr val="252525"/>
          </a:solidFill>
        </p:spPr>
        <p:txBody>
          <a:bodyPr wrap="square" lIns="0" tIns="0" rIns="0" bIns="0" rtlCol="0"/>
          <a:lstStyle/>
          <a:p>
            <a:endParaRPr/>
          </a:p>
        </p:txBody>
      </p:sp>
      <p:sp>
        <p:nvSpPr>
          <p:cNvPr id="8" name="object 8"/>
          <p:cNvSpPr txBox="1"/>
          <p:nvPr/>
        </p:nvSpPr>
        <p:spPr>
          <a:xfrm>
            <a:off x="6308725" y="2074417"/>
            <a:ext cx="2202815" cy="970915"/>
          </a:xfrm>
          <a:prstGeom prst="rect">
            <a:avLst/>
          </a:prstGeom>
        </p:spPr>
        <p:txBody>
          <a:bodyPr vert="horz" wrap="square" lIns="0" tIns="0" rIns="0" bIns="0" rtlCol="0">
            <a:spAutoFit/>
          </a:bodyPr>
          <a:lstStyle/>
          <a:p>
            <a:pPr marL="12700" marR="5080">
              <a:lnSpc>
                <a:spcPts val="1080"/>
              </a:lnSpc>
            </a:pPr>
            <a:r>
              <a:rPr sz="1000" spc="-5" dirty="0">
                <a:latin typeface="微软雅黑"/>
                <a:cs typeface="微软雅黑"/>
              </a:rPr>
              <a:t>•在华南区A</a:t>
            </a:r>
            <a:r>
              <a:rPr sz="1000" dirty="0">
                <a:latin typeface="微软雅黑"/>
                <a:cs typeface="微软雅黑"/>
              </a:rPr>
              <a:t>类商圈建立实体形象店及写  </a:t>
            </a:r>
            <a:r>
              <a:rPr sz="1000" spc="-5" dirty="0">
                <a:latin typeface="微软雅黑"/>
                <a:cs typeface="微软雅黑"/>
              </a:rPr>
              <a:t>字楼商圈奶站+线下配送的拓展模式</a:t>
            </a:r>
            <a:endParaRPr sz="1000">
              <a:latin typeface="微软雅黑"/>
              <a:cs typeface="微软雅黑"/>
            </a:endParaRPr>
          </a:p>
          <a:p>
            <a:pPr marL="12700">
              <a:lnSpc>
                <a:spcPts val="1005"/>
              </a:lnSpc>
            </a:pPr>
            <a:r>
              <a:rPr sz="1000" dirty="0">
                <a:latin typeface="微软雅黑"/>
                <a:cs typeface="微软雅黑"/>
              </a:rPr>
              <a:t>•会员及粉丝的获客量及活跃度转换</a:t>
            </a:r>
            <a:endParaRPr sz="1000">
              <a:latin typeface="微软雅黑"/>
              <a:cs typeface="微软雅黑"/>
            </a:endParaRPr>
          </a:p>
          <a:p>
            <a:pPr marL="12700">
              <a:lnSpc>
                <a:spcPts val="1080"/>
              </a:lnSpc>
            </a:pPr>
            <a:r>
              <a:rPr sz="1000" spc="-5" dirty="0">
                <a:latin typeface="微软雅黑"/>
                <a:cs typeface="微软雅黑"/>
              </a:rPr>
              <a:t>•品牌及核心产品的形象升级和知名度</a:t>
            </a:r>
            <a:endParaRPr sz="1000">
              <a:latin typeface="微软雅黑"/>
              <a:cs typeface="微软雅黑"/>
            </a:endParaRPr>
          </a:p>
          <a:p>
            <a:pPr marL="12700">
              <a:lnSpc>
                <a:spcPts val="1080"/>
              </a:lnSpc>
            </a:pPr>
            <a:r>
              <a:rPr sz="1000" dirty="0">
                <a:latin typeface="微软雅黑"/>
                <a:cs typeface="微软雅黑"/>
              </a:rPr>
              <a:t>提升</a:t>
            </a:r>
            <a:endParaRPr sz="1000">
              <a:latin typeface="微软雅黑"/>
              <a:cs typeface="微软雅黑"/>
            </a:endParaRPr>
          </a:p>
          <a:p>
            <a:pPr marL="12700">
              <a:lnSpc>
                <a:spcPts val="1080"/>
              </a:lnSpc>
            </a:pPr>
            <a:r>
              <a:rPr sz="1000" dirty="0">
                <a:latin typeface="微软雅黑"/>
                <a:cs typeface="微软雅黑"/>
              </a:rPr>
              <a:t>•基于不同渠道的产品研发和推广策略</a:t>
            </a:r>
            <a:endParaRPr sz="1000">
              <a:latin typeface="微软雅黑"/>
              <a:cs typeface="微软雅黑"/>
            </a:endParaRPr>
          </a:p>
          <a:p>
            <a:pPr marL="12700">
              <a:lnSpc>
                <a:spcPts val="1140"/>
              </a:lnSpc>
            </a:pPr>
            <a:r>
              <a:rPr sz="1000" dirty="0">
                <a:latin typeface="微软雅黑"/>
                <a:cs typeface="微软雅黑"/>
              </a:rPr>
              <a:t>•专业团队的吸纳与培养</a:t>
            </a:r>
            <a:endParaRPr sz="1000">
              <a:latin typeface="微软雅黑"/>
              <a:cs typeface="微软雅黑"/>
            </a:endParaRPr>
          </a:p>
        </p:txBody>
      </p:sp>
      <p:sp>
        <p:nvSpPr>
          <p:cNvPr id="9" name="object 9"/>
          <p:cNvSpPr/>
          <p:nvPr/>
        </p:nvSpPr>
        <p:spPr>
          <a:xfrm>
            <a:off x="6059170" y="4302010"/>
            <a:ext cx="2314575" cy="76200"/>
          </a:xfrm>
          <a:custGeom>
            <a:avLst/>
            <a:gdLst/>
            <a:ahLst/>
            <a:cxnLst/>
            <a:rect l="l" t="t" r="r" b="b"/>
            <a:pathLst>
              <a:path w="2314575" h="76200">
                <a:moveTo>
                  <a:pt x="38100" y="0"/>
                </a:moveTo>
                <a:lnTo>
                  <a:pt x="23252" y="2995"/>
                </a:lnTo>
                <a:lnTo>
                  <a:pt x="11144" y="11163"/>
                </a:lnTo>
                <a:lnTo>
                  <a:pt x="2988" y="23274"/>
                </a:lnTo>
                <a:lnTo>
                  <a:pt x="0" y="38100"/>
                </a:lnTo>
                <a:lnTo>
                  <a:pt x="2988" y="52931"/>
                </a:lnTo>
                <a:lnTo>
                  <a:pt x="11144" y="65041"/>
                </a:lnTo>
                <a:lnTo>
                  <a:pt x="23252" y="73206"/>
                </a:lnTo>
                <a:lnTo>
                  <a:pt x="38100" y="76200"/>
                </a:lnTo>
                <a:lnTo>
                  <a:pt x="52893" y="73206"/>
                </a:lnTo>
                <a:lnTo>
                  <a:pt x="65008" y="65041"/>
                </a:lnTo>
                <a:lnTo>
                  <a:pt x="73193" y="52931"/>
                </a:lnTo>
                <a:lnTo>
                  <a:pt x="75234" y="42862"/>
                </a:lnTo>
                <a:lnTo>
                  <a:pt x="38100" y="42862"/>
                </a:lnTo>
                <a:lnTo>
                  <a:pt x="38100" y="33337"/>
                </a:lnTo>
                <a:lnTo>
                  <a:pt x="75234" y="33337"/>
                </a:lnTo>
                <a:lnTo>
                  <a:pt x="73193" y="23274"/>
                </a:lnTo>
                <a:lnTo>
                  <a:pt x="65008" y="11163"/>
                </a:lnTo>
                <a:lnTo>
                  <a:pt x="52893" y="2995"/>
                </a:lnTo>
                <a:lnTo>
                  <a:pt x="38100" y="0"/>
                </a:lnTo>
                <a:close/>
              </a:path>
              <a:path w="2314575" h="76200">
                <a:moveTo>
                  <a:pt x="66675" y="33337"/>
                </a:moveTo>
                <a:lnTo>
                  <a:pt x="38100" y="33337"/>
                </a:lnTo>
                <a:lnTo>
                  <a:pt x="38100" y="42862"/>
                </a:lnTo>
                <a:lnTo>
                  <a:pt x="66675" y="42862"/>
                </a:lnTo>
                <a:lnTo>
                  <a:pt x="66675" y="33337"/>
                </a:lnTo>
                <a:close/>
              </a:path>
              <a:path w="2314575" h="76200">
                <a:moveTo>
                  <a:pt x="75234" y="33337"/>
                </a:moveTo>
                <a:lnTo>
                  <a:pt x="66675" y="33337"/>
                </a:lnTo>
                <a:lnTo>
                  <a:pt x="66675" y="42862"/>
                </a:lnTo>
                <a:lnTo>
                  <a:pt x="75234" y="42862"/>
                </a:lnTo>
                <a:lnTo>
                  <a:pt x="76200" y="38100"/>
                </a:lnTo>
                <a:lnTo>
                  <a:pt x="75234" y="33337"/>
                </a:lnTo>
                <a:close/>
              </a:path>
              <a:path w="2314575" h="76200">
                <a:moveTo>
                  <a:pt x="104775" y="33337"/>
                </a:moveTo>
                <a:lnTo>
                  <a:pt x="76200" y="33337"/>
                </a:lnTo>
                <a:lnTo>
                  <a:pt x="76200" y="42862"/>
                </a:lnTo>
                <a:lnTo>
                  <a:pt x="104775" y="42862"/>
                </a:lnTo>
                <a:lnTo>
                  <a:pt x="104775" y="33337"/>
                </a:lnTo>
                <a:close/>
              </a:path>
              <a:path w="2314575" h="76200">
                <a:moveTo>
                  <a:pt x="142875" y="33337"/>
                </a:moveTo>
                <a:lnTo>
                  <a:pt x="114300" y="33337"/>
                </a:lnTo>
                <a:lnTo>
                  <a:pt x="114300" y="42862"/>
                </a:lnTo>
                <a:lnTo>
                  <a:pt x="142875" y="42862"/>
                </a:lnTo>
                <a:lnTo>
                  <a:pt x="142875" y="33337"/>
                </a:lnTo>
                <a:close/>
              </a:path>
              <a:path w="2314575" h="76200">
                <a:moveTo>
                  <a:pt x="180975" y="33337"/>
                </a:moveTo>
                <a:lnTo>
                  <a:pt x="152400" y="33337"/>
                </a:lnTo>
                <a:lnTo>
                  <a:pt x="152400" y="42862"/>
                </a:lnTo>
                <a:lnTo>
                  <a:pt x="180975" y="42862"/>
                </a:lnTo>
                <a:lnTo>
                  <a:pt x="180975" y="33337"/>
                </a:lnTo>
                <a:close/>
              </a:path>
              <a:path w="2314575" h="76200">
                <a:moveTo>
                  <a:pt x="219075" y="33337"/>
                </a:moveTo>
                <a:lnTo>
                  <a:pt x="190500" y="33337"/>
                </a:lnTo>
                <a:lnTo>
                  <a:pt x="190500" y="42862"/>
                </a:lnTo>
                <a:lnTo>
                  <a:pt x="219075" y="42862"/>
                </a:lnTo>
                <a:lnTo>
                  <a:pt x="219075" y="33337"/>
                </a:lnTo>
                <a:close/>
              </a:path>
              <a:path w="2314575" h="76200">
                <a:moveTo>
                  <a:pt x="257175" y="33337"/>
                </a:moveTo>
                <a:lnTo>
                  <a:pt x="228600" y="33337"/>
                </a:lnTo>
                <a:lnTo>
                  <a:pt x="228600" y="42862"/>
                </a:lnTo>
                <a:lnTo>
                  <a:pt x="257175" y="42862"/>
                </a:lnTo>
                <a:lnTo>
                  <a:pt x="257175" y="33337"/>
                </a:lnTo>
                <a:close/>
              </a:path>
              <a:path w="2314575" h="76200">
                <a:moveTo>
                  <a:pt x="295275" y="33337"/>
                </a:moveTo>
                <a:lnTo>
                  <a:pt x="266700" y="33337"/>
                </a:lnTo>
                <a:lnTo>
                  <a:pt x="266700" y="42862"/>
                </a:lnTo>
                <a:lnTo>
                  <a:pt x="295275" y="42862"/>
                </a:lnTo>
                <a:lnTo>
                  <a:pt x="295275" y="33337"/>
                </a:lnTo>
                <a:close/>
              </a:path>
              <a:path w="2314575" h="76200">
                <a:moveTo>
                  <a:pt x="333375" y="33337"/>
                </a:moveTo>
                <a:lnTo>
                  <a:pt x="304800" y="33337"/>
                </a:lnTo>
                <a:lnTo>
                  <a:pt x="304800" y="42862"/>
                </a:lnTo>
                <a:lnTo>
                  <a:pt x="333375" y="42862"/>
                </a:lnTo>
                <a:lnTo>
                  <a:pt x="333375" y="33337"/>
                </a:lnTo>
                <a:close/>
              </a:path>
              <a:path w="2314575" h="76200">
                <a:moveTo>
                  <a:pt x="371475" y="33337"/>
                </a:moveTo>
                <a:lnTo>
                  <a:pt x="342900" y="33337"/>
                </a:lnTo>
                <a:lnTo>
                  <a:pt x="342900" y="42862"/>
                </a:lnTo>
                <a:lnTo>
                  <a:pt x="371475" y="42862"/>
                </a:lnTo>
                <a:lnTo>
                  <a:pt x="371475" y="33337"/>
                </a:lnTo>
                <a:close/>
              </a:path>
              <a:path w="2314575" h="76200">
                <a:moveTo>
                  <a:pt x="409575" y="33337"/>
                </a:moveTo>
                <a:lnTo>
                  <a:pt x="381000" y="33337"/>
                </a:lnTo>
                <a:lnTo>
                  <a:pt x="381000" y="42862"/>
                </a:lnTo>
                <a:lnTo>
                  <a:pt x="409575" y="42862"/>
                </a:lnTo>
                <a:lnTo>
                  <a:pt x="409575" y="33337"/>
                </a:lnTo>
                <a:close/>
              </a:path>
              <a:path w="2314575" h="76200">
                <a:moveTo>
                  <a:pt x="447675" y="33337"/>
                </a:moveTo>
                <a:lnTo>
                  <a:pt x="419100" y="33337"/>
                </a:lnTo>
                <a:lnTo>
                  <a:pt x="419100" y="42862"/>
                </a:lnTo>
                <a:lnTo>
                  <a:pt x="447675" y="42862"/>
                </a:lnTo>
                <a:lnTo>
                  <a:pt x="447675" y="33337"/>
                </a:lnTo>
                <a:close/>
              </a:path>
              <a:path w="2314575" h="76200">
                <a:moveTo>
                  <a:pt x="485775" y="33337"/>
                </a:moveTo>
                <a:lnTo>
                  <a:pt x="457200" y="33337"/>
                </a:lnTo>
                <a:lnTo>
                  <a:pt x="457200" y="42862"/>
                </a:lnTo>
                <a:lnTo>
                  <a:pt x="485775" y="42862"/>
                </a:lnTo>
                <a:lnTo>
                  <a:pt x="485775" y="33337"/>
                </a:lnTo>
                <a:close/>
              </a:path>
              <a:path w="2314575" h="76200">
                <a:moveTo>
                  <a:pt x="523875" y="33337"/>
                </a:moveTo>
                <a:lnTo>
                  <a:pt x="495300" y="33337"/>
                </a:lnTo>
                <a:lnTo>
                  <a:pt x="495300" y="42862"/>
                </a:lnTo>
                <a:lnTo>
                  <a:pt x="523875" y="42862"/>
                </a:lnTo>
                <a:lnTo>
                  <a:pt x="523875" y="33337"/>
                </a:lnTo>
                <a:close/>
              </a:path>
              <a:path w="2314575" h="76200">
                <a:moveTo>
                  <a:pt x="561975" y="33337"/>
                </a:moveTo>
                <a:lnTo>
                  <a:pt x="533400" y="33337"/>
                </a:lnTo>
                <a:lnTo>
                  <a:pt x="533400" y="42862"/>
                </a:lnTo>
                <a:lnTo>
                  <a:pt x="561975" y="42862"/>
                </a:lnTo>
                <a:lnTo>
                  <a:pt x="561975" y="33337"/>
                </a:lnTo>
                <a:close/>
              </a:path>
              <a:path w="2314575" h="76200">
                <a:moveTo>
                  <a:pt x="600075" y="33337"/>
                </a:moveTo>
                <a:lnTo>
                  <a:pt x="571500" y="33337"/>
                </a:lnTo>
                <a:lnTo>
                  <a:pt x="571500" y="42862"/>
                </a:lnTo>
                <a:lnTo>
                  <a:pt x="600075" y="42862"/>
                </a:lnTo>
                <a:lnTo>
                  <a:pt x="600075" y="33337"/>
                </a:lnTo>
                <a:close/>
              </a:path>
              <a:path w="2314575" h="76200">
                <a:moveTo>
                  <a:pt x="638175" y="33337"/>
                </a:moveTo>
                <a:lnTo>
                  <a:pt x="609600" y="33337"/>
                </a:lnTo>
                <a:lnTo>
                  <a:pt x="609600" y="42862"/>
                </a:lnTo>
                <a:lnTo>
                  <a:pt x="638175" y="42862"/>
                </a:lnTo>
                <a:lnTo>
                  <a:pt x="638175" y="33337"/>
                </a:lnTo>
                <a:close/>
              </a:path>
              <a:path w="2314575" h="76200">
                <a:moveTo>
                  <a:pt x="676275" y="33337"/>
                </a:moveTo>
                <a:lnTo>
                  <a:pt x="647700" y="33337"/>
                </a:lnTo>
                <a:lnTo>
                  <a:pt x="647700" y="42862"/>
                </a:lnTo>
                <a:lnTo>
                  <a:pt x="676275" y="42862"/>
                </a:lnTo>
                <a:lnTo>
                  <a:pt x="676275" y="33337"/>
                </a:lnTo>
                <a:close/>
              </a:path>
              <a:path w="2314575" h="76200">
                <a:moveTo>
                  <a:pt x="714375" y="33337"/>
                </a:moveTo>
                <a:lnTo>
                  <a:pt x="685800" y="33337"/>
                </a:lnTo>
                <a:lnTo>
                  <a:pt x="685800" y="42862"/>
                </a:lnTo>
                <a:lnTo>
                  <a:pt x="714375" y="42862"/>
                </a:lnTo>
                <a:lnTo>
                  <a:pt x="714375" y="33337"/>
                </a:lnTo>
                <a:close/>
              </a:path>
              <a:path w="2314575" h="76200">
                <a:moveTo>
                  <a:pt x="752475" y="33337"/>
                </a:moveTo>
                <a:lnTo>
                  <a:pt x="723900" y="33337"/>
                </a:lnTo>
                <a:lnTo>
                  <a:pt x="723900" y="42862"/>
                </a:lnTo>
                <a:lnTo>
                  <a:pt x="752475" y="42862"/>
                </a:lnTo>
                <a:lnTo>
                  <a:pt x="752475" y="33337"/>
                </a:lnTo>
                <a:close/>
              </a:path>
              <a:path w="2314575" h="76200">
                <a:moveTo>
                  <a:pt x="790575" y="33337"/>
                </a:moveTo>
                <a:lnTo>
                  <a:pt x="762000" y="33337"/>
                </a:lnTo>
                <a:lnTo>
                  <a:pt x="762000" y="42862"/>
                </a:lnTo>
                <a:lnTo>
                  <a:pt x="790575" y="42862"/>
                </a:lnTo>
                <a:lnTo>
                  <a:pt x="790575" y="33337"/>
                </a:lnTo>
                <a:close/>
              </a:path>
              <a:path w="2314575" h="76200">
                <a:moveTo>
                  <a:pt x="828675" y="33337"/>
                </a:moveTo>
                <a:lnTo>
                  <a:pt x="800100" y="33337"/>
                </a:lnTo>
                <a:lnTo>
                  <a:pt x="800100" y="42862"/>
                </a:lnTo>
                <a:lnTo>
                  <a:pt x="828675" y="42862"/>
                </a:lnTo>
                <a:lnTo>
                  <a:pt x="828675" y="33337"/>
                </a:lnTo>
                <a:close/>
              </a:path>
              <a:path w="2314575" h="76200">
                <a:moveTo>
                  <a:pt x="866775" y="33337"/>
                </a:moveTo>
                <a:lnTo>
                  <a:pt x="838200" y="33337"/>
                </a:lnTo>
                <a:lnTo>
                  <a:pt x="838200" y="42862"/>
                </a:lnTo>
                <a:lnTo>
                  <a:pt x="866775" y="42862"/>
                </a:lnTo>
                <a:lnTo>
                  <a:pt x="866775" y="33337"/>
                </a:lnTo>
                <a:close/>
              </a:path>
              <a:path w="2314575" h="76200">
                <a:moveTo>
                  <a:pt x="904875" y="33337"/>
                </a:moveTo>
                <a:lnTo>
                  <a:pt x="876300" y="33337"/>
                </a:lnTo>
                <a:lnTo>
                  <a:pt x="876300" y="42862"/>
                </a:lnTo>
                <a:lnTo>
                  <a:pt x="904875" y="42862"/>
                </a:lnTo>
                <a:lnTo>
                  <a:pt x="904875" y="33337"/>
                </a:lnTo>
                <a:close/>
              </a:path>
              <a:path w="2314575" h="76200">
                <a:moveTo>
                  <a:pt x="942975" y="33337"/>
                </a:moveTo>
                <a:lnTo>
                  <a:pt x="914400" y="33337"/>
                </a:lnTo>
                <a:lnTo>
                  <a:pt x="914400" y="42862"/>
                </a:lnTo>
                <a:lnTo>
                  <a:pt x="942975" y="42862"/>
                </a:lnTo>
                <a:lnTo>
                  <a:pt x="942975" y="33337"/>
                </a:lnTo>
                <a:close/>
              </a:path>
              <a:path w="2314575" h="76200">
                <a:moveTo>
                  <a:pt x="981075" y="33337"/>
                </a:moveTo>
                <a:lnTo>
                  <a:pt x="952500" y="33337"/>
                </a:lnTo>
                <a:lnTo>
                  <a:pt x="952500" y="42862"/>
                </a:lnTo>
                <a:lnTo>
                  <a:pt x="981075" y="42862"/>
                </a:lnTo>
                <a:lnTo>
                  <a:pt x="981075" y="33337"/>
                </a:lnTo>
                <a:close/>
              </a:path>
              <a:path w="2314575" h="76200">
                <a:moveTo>
                  <a:pt x="1019175" y="33337"/>
                </a:moveTo>
                <a:lnTo>
                  <a:pt x="990600" y="33337"/>
                </a:lnTo>
                <a:lnTo>
                  <a:pt x="990600" y="42862"/>
                </a:lnTo>
                <a:lnTo>
                  <a:pt x="1019175" y="42862"/>
                </a:lnTo>
                <a:lnTo>
                  <a:pt x="1019175" y="33337"/>
                </a:lnTo>
                <a:close/>
              </a:path>
              <a:path w="2314575" h="76200">
                <a:moveTo>
                  <a:pt x="1057275" y="33337"/>
                </a:moveTo>
                <a:lnTo>
                  <a:pt x="1028700" y="33337"/>
                </a:lnTo>
                <a:lnTo>
                  <a:pt x="1028700" y="42862"/>
                </a:lnTo>
                <a:lnTo>
                  <a:pt x="1057275" y="42862"/>
                </a:lnTo>
                <a:lnTo>
                  <a:pt x="1057275" y="33337"/>
                </a:lnTo>
                <a:close/>
              </a:path>
              <a:path w="2314575" h="76200">
                <a:moveTo>
                  <a:pt x="1095375" y="33337"/>
                </a:moveTo>
                <a:lnTo>
                  <a:pt x="1066800" y="33337"/>
                </a:lnTo>
                <a:lnTo>
                  <a:pt x="1066800" y="42862"/>
                </a:lnTo>
                <a:lnTo>
                  <a:pt x="1095375" y="42862"/>
                </a:lnTo>
                <a:lnTo>
                  <a:pt x="1095375" y="33337"/>
                </a:lnTo>
                <a:close/>
              </a:path>
              <a:path w="2314575" h="76200">
                <a:moveTo>
                  <a:pt x="1133475" y="33337"/>
                </a:moveTo>
                <a:lnTo>
                  <a:pt x="1104900" y="33337"/>
                </a:lnTo>
                <a:lnTo>
                  <a:pt x="1104900" y="42862"/>
                </a:lnTo>
                <a:lnTo>
                  <a:pt x="1133475" y="42862"/>
                </a:lnTo>
                <a:lnTo>
                  <a:pt x="1133475" y="33337"/>
                </a:lnTo>
                <a:close/>
              </a:path>
              <a:path w="2314575" h="76200">
                <a:moveTo>
                  <a:pt x="1171575" y="33337"/>
                </a:moveTo>
                <a:lnTo>
                  <a:pt x="1143000" y="33337"/>
                </a:lnTo>
                <a:lnTo>
                  <a:pt x="1143000" y="42862"/>
                </a:lnTo>
                <a:lnTo>
                  <a:pt x="1171575" y="42862"/>
                </a:lnTo>
                <a:lnTo>
                  <a:pt x="1171575" y="33337"/>
                </a:lnTo>
                <a:close/>
              </a:path>
              <a:path w="2314575" h="76200">
                <a:moveTo>
                  <a:pt x="1209675" y="33337"/>
                </a:moveTo>
                <a:lnTo>
                  <a:pt x="1181100" y="33337"/>
                </a:lnTo>
                <a:lnTo>
                  <a:pt x="1181100" y="42862"/>
                </a:lnTo>
                <a:lnTo>
                  <a:pt x="1209675" y="42862"/>
                </a:lnTo>
                <a:lnTo>
                  <a:pt x="1209675" y="33337"/>
                </a:lnTo>
                <a:close/>
              </a:path>
              <a:path w="2314575" h="76200">
                <a:moveTo>
                  <a:pt x="1247775" y="33337"/>
                </a:moveTo>
                <a:lnTo>
                  <a:pt x="1219200" y="33337"/>
                </a:lnTo>
                <a:lnTo>
                  <a:pt x="1219200" y="42862"/>
                </a:lnTo>
                <a:lnTo>
                  <a:pt x="1247775" y="42862"/>
                </a:lnTo>
                <a:lnTo>
                  <a:pt x="1247775" y="33337"/>
                </a:lnTo>
                <a:close/>
              </a:path>
              <a:path w="2314575" h="76200">
                <a:moveTo>
                  <a:pt x="1285875" y="33337"/>
                </a:moveTo>
                <a:lnTo>
                  <a:pt x="1257300" y="33337"/>
                </a:lnTo>
                <a:lnTo>
                  <a:pt x="1257300" y="42862"/>
                </a:lnTo>
                <a:lnTo>
                  <a:pt x="1285875" y="42862"/>
                </a:lnTo>
                <a:lnTo>
                  <a:pt x="1285875" y="33337"/>
                </a:lnTo>
                <a:close/>
              </a:path>
              <a:path w="2314575" h="76200">
                <a:moveTo>
                  <a:pt x="1323975" y="33337"/>
                </a:moveTo>
                <a:lnTo>
                  <a:pt x="1295400" y="33337"/>
                </a:lnTo>
                <a:lnTo>
                  <a:pt x="1295400" y="42862"/>
                </a:lnTo>
                <a:lnTo>
                  <a:pt x="1323975" y="42862"/>
                </a:lnTo>
                <a:lnTo>
                  <a:pt x="1323975" y="33337"/>
                </a:lnTo>
                <a:close/>
              </a:path>
              <a:path w="2314575" h="76200">
                <a:moveTo>
                  <a:pt x="1362075" y="33337"/>
                </a:moveTo>
                <a:lnTo>
                  <a:pt x="1333500" y="33337"/>
                </a:lnTo>
                <a:lnTo>
                  <a:pt x="1333500" y="42862"/>
                </a:lnTo>
                <a:lnTo>
                  <a:pt x="1362075" y="42862"/>
                </a:lnTo>
                <a:lnTo>
                  <a:pt x="1362075" y="33337"/>
                </a:lnTo>
                <a:close/>
              </a:path>
              <a:path w="2314575" h="76200">
                <a:moveTo>
                  <a:pt x="1400175" y="33337"/>
                </a:moveTo>
                <a:lnTo>
                  <a:pt x="1371600" y="33337"/>
                </a:lnTo>
                <a:lnTo>
                  <a:pt x="1371600" y="42862"/>
                </a:lnTo>
                <a:lnTo>
                  <a:pt x="1400175" y="42862"/>
                </a:lnTo>
                <a:lnTo>
                  <a:pt x="1400175" y="33337"/>
                </a:lnTo>
                <a:close/>
              </a:path>
              <a:path w="2314575" h="76200">
                <a:moveTo>
                  <a:pt x="1438275" y="33337"/>
                </a:moveTo>
                <a:lnTo>
                  <a:pt x="1409700" y="33337"/>
                </a:lnTo>
                <a:lnTo>
                  <a:pt x="1409700" y="42862"/>
                </a:lnTo>
                <a:lnTo>
                  <a:pt x="1438275" y="42862"/>
                </a:lnTo>
                <a:lnTo>
                  <a:pt x="1438275" y="33337"/>
                </a:lnTo>
                <a:close/>
              </a:path>
              <a:path w="2314575" h="76200">
                <a:moveTo>
                  <a:pt x="1476375" y="33337"/>
                </a:moveTo>
                <a:lnTo>
                  <a:pt x="1447800" y="33337"/>
                </a:lnTo>
                <a:lnTo>
                  <a:pt x="1447800" y="42862"/>
                </a:lnTo>
                <a:lnTo>
                  <a:pt x="1476375" y="42862"/>
                </a:lnTo>
                <a:lnTo>
                  <a:pt x="1476375" y="33337"/>
                </a:lnTo>
                <a:close/>
              </a:path>
              <a:path w="2314575" h="76200">
                <a:moveTo>
                  <a:pt x="1514475" y="33337"/>
                </a:moveTo>
                <a:lnTo>
                  <a:pt x="1485900" y="33337"/>
                </a:lnTo>
                <a:lnTo>
                  <a:pt x="1485900" y="42862"/>
                </a:lnTo>
                <a:lnTo>
                  <a:pt x="1514475" y="42862"/>
                </a:lnTo>
                <a:lnTo>
                  <a:pt x="1514475" y="33337"/>
                </a:lnTo>
                <a:close/>
              </a:path>
              <a:path w="2314575" h="76200">
                <a:moveTo>
                  <a:pt x="1552575" y="33337"/>
                </a:moveTo>
                <a:lnTo>
                  <a:pt x="1524000" y="33337"/>
                </a:lnTo>
                <a:lnTo>
                  <a:pt x="1524000" y="42862"/>
                </a:lnTo>
                <a:lnTo>
                  <a:pt x="1552575" y="42862"/>
                </a:lnTo>
                <a:lnTo>
                  <a:pt x="1552575" y="33337"/>
                </a:lnTo>
                <a:close/>
              </a:path>
              <a:path w="2314575" h="76200">
                <a:moveTo>
                  <a:pt x="1590675" y="33337"/>
                </a:moveTo>
                <a:lnTo>
                  <a:pt x="1562100" y="33337"/>
                </a:lnTo>
                <a:lnTo>
                  <a:pt x="1562100" y="42862"/>
                </a:lnTo>
                <a:lnTo>
                  <a:pt x="1590675" y="42862"/>
                </a:lnTo>
                <a:lnTo>
                  <a:pt x="1590675" y="33337"/>
                </a:lnTo>
                <a:close/>
              </a:path>
              <a:path w="2314575" h="76200">
                <a:moveTo>
                  <a:pt x="1628775" y="33337"/>
                </a:moveTo>
                <a:lnTo>
                  <a:pt x="1600200" y="33337"/>
                </a:lnTo>
                <a:lnTo>
                  <a:pt x="1600200" y="42862"/>
                </a:lnTo>
                <a:lnTo>
                  <a:pt x="1628775" y="42862"/>
                </a:lnTo>
                <a:lnTo>
                  <a:pt x="1628775" y="33337"/>
                </a:lnTo>
                <a:close/>
              </a:path>
              <a:path w="2314575" h="76200">
                <a:moveTo>
                  <a:pt x="1666875" y="33337"/>
                </a:moveTo>
                <a:lnTo>
                  <a:pt x="1638300" y="33337"/>
                </a:lnTo>
                <a:lnTo>
                  <a:pt x="1638300" y="42862"/>
                </a:lnTo>
                <a:lnTo>
                  <a:pt x="1666875" y="42862"/>
                </a:lnTo>
                <a:lnTo>
                  <a:pt x="1666875" y="33337"/>
                </a:lnTo>
                <a:close/>
              </a:path>
              <a:path w="2314575" h="76200">
                <a:moveTo>
                  <a:pt x="1704975" y="33337"/>
                </a:moveTo>
                <a:lnTo>
                  <a:pt x="1676400" y="33337"/>
                </a:lnTo>
                <a:lnTo>
                  <a:pt x="1676400" y="42862"/>
                </a:lnTo>
                <a:lnTo>
                  <a:pt x="1704975" y="42862"/>
                </a:lnTo>
                <a:lnTo>
                  <a:pt x="1704975" y="33337"/>
                </a:lnTo>
                <a:close/>
              </a:path>
              <a:path w="2314575" h="76200">
                <a:moveTo>
                  <a:pt x="1743075" y="33337"/>
                </a:moveTo>
                <a:lnTo>
                  <a:pt x="1714500" y="33337"/>
                </a:lnTo>
                <a:lnTo>
                  <a:pt x="1714500" y="42862"/>
                </a:lnTo>
                <a:lnTo>
                  <a:pt x="1743075" y="42862"/>
                </a:lnTo>
                <a:lnTo>
                  <a:pt x="1743075" y="33337"/>
                </a:lnTo>
                <a:close/>
              </a:path>
              <a:path w="2314575" h="76200">
                <a:moveTo>
                  <a:pt x="1781175" y="33337"/>
                </a:moveTo>
                <a:lnTo>
                  <a:pt x="1752600" y="33337"/>
                </a:lnTo>
                <a:lnTo>
                  <a:pt x="1752600" y="42862"/>
                </a:lnTo>
                <a:lnTo>
                  <a:pt x="1781175" y="42862"/>
                </a:lnTo>
                <a:lnTo>
                  <a:pt x="1781175" y="33337"/>
                </a:lnTo>
                <a:close/>
              </a:path>
              <a:path w="2314575" h="76200">
                <a:moveTo>
                  <a:pt x="1819275" y="33337"/>
                </a:moveTo>
                <a:lnTo>
                  <a:pt x="1790700" y="33337"/>
                </a:lnTo>
                <a:lnTo>
                  <a:pt x="1790700" y="42862"/>
                </a:lnTo>
                <a:lnTo>
                  <a:pt x="1819275" y="42862"/>
                </a:lnTo>
                <a:lnTo>
                  <a:pt x="1819275" y="33337"/>
                </a:lnTo>
                <a:close/>
              </a:path>
              <a:path w="2314575" h="76200">
                <a:moveTo>
                  <a:pt x="1857375" y="33337"/>
                </a:moveTo>
                <a:lnTo>
                  <a:pt x="1828800" y="33337"/>
                </a:lnTo>
                <a:lnTo>
                  <a:pt x="1828800" y="42862"/>
                </a:lnTo>
                <a:lnTo>
                  <a:pt x="1857375" y="42862"/>
                </a:lnTo>
                <a:lnTo>
                  <a:pt x="1857375" y="33337"/>
                </a:lnTo>
                <a:close/>
              </a:path>
              <a:path w="2314575" h="76200">
                <a:moveTo>
                  <a:pt x="1895475" y="33337"/>
                </a:moveTo>
                <a:lnTo>
                  <a:pt x="1866900" y="33337"/>
                </a:lnTo>
                <a:lnTo>
                  <a:pt x="1866900" y="42862"/>
                </a:lnTo>
                <a:lnTo>
                  <a:pt x="1895475" y="42862"/>
                </a:lnTo>
                <a:lnTo>
                  <a:pt x="1895475" y="33337"/>
                </a:lnTo>
                <a:close/>
              </a:path>
              <a:path w="2314575" h="76200">
                <a:moveTo>
                  <a:pt x="1933575" y="33337"/>
                </a:moveTo>
                <a:lnTo>
                  <a:pt x="1905000" y="33337"/>
                </a:lnTo>
                <a:lnTo>
                  <a:pt x="1905000" y="42862"/>
                </a:lnTo>
                <a:lnTo>
                  <a:pt x="1933575" y="42862"/>
                </a:lnTo>
                <a:lnTo>
                  <a:pt x="1933575" y="33337"/>
                </a:lnTo>
                <a:close/>
              </a:path>
              <a:path w="2314575" h="76200">
                <a:moveTo>
                  <a:pt x="1971675" y="33337"/>
                </a:moveTo>
                <a:lnTo>
                  <a:pt x="1943100" y="33337"/>
                </a:lnTo>
                <a:lnTo>
                  <a:pt x="1943100" y="42862"/>
                </a:lnTo>
                <a:lnTo>
                  <a:pt x="1971675" y="42862"/>
                </a:lnTo>
                <a:lnTo>
                  <a:pt x="1971675" y="33337"/>
                </a:lnTo>
                <a:close/>
              </a:path>
              <a:path w="2314575" h="76200">
                <a:moveTo>
                  <a:pt x="2009775" y="33337"/>
                </a:moveTo>
                <a:lnTo>
                  <a:pt x="1981200" y="33337"/>
                </a:lnTo>
                <a:lnTo>
                  <a:pt x="1981200" y="42862"/>
                </a:lnTo>
                <a:lnTo>
                  <a:pt x="2009775" y="42862"/>
                </a:lnTo>
                <a:lnTo>
                  <a:pt x="2009775" y="33337"/>
                </a:lnTo>
                <a:close/>
              </a:path>
              <a:path w="2314575" h="76200">
                <a:moveTo>
                  <a:pt x="2047875" y="33337"/>
                </a:moveTo>
                <a:lnTo>
                  <a:pt x="2019300" y="33337"/>
                </a:lnTo>
                <a:lnTo>
                  <a:pt x="2019300" y="42862"/>
                </a:lnTo>
                <a:lnTo>
                  <a:pt x="2047875" y="42862"/>
                </a:lnTo>
                <a:lnTo>
                  <a:pt x="2047875" y="33337"/>
                </a:lnTo>
                <a:close/>
              </a:path>
              <a:path w="2314575" h="76200">
                <a:moveTo>
                  <a:pt x="2085975" y="33337"/>
                </a:moveTo>
                <a:lnTo>
                  <a:pt x="2057400" y="33337"/>
                </a:lnTo>
                <a:lnTo>
                  <a:pt x="2057400" y="42862"/>
                </a:lnTo>
                <a:lnTo>
                  <a:pt x="2085975" y="42862"/>
                </a:lnTo>
                <a:lnTo>
                  <a:pt x="2085975" y="33337"/>
                </a:lnTo>
                <a:close/>
              </a:path>
              <a:path w="2314575" h="76200">
                <a:moveTo>
                  <a:pt x="2124075" y="33337"/>
                </a:moveTo>
                <a:lnTo>
                  <a:pt x="2095500" y="33337"/>
                </a:lnTo>
                <a:lnTo>
                  <a:pt x="2095500" y="42862"/>
                </a:lnTo>
                <a:lnTo>
                  <a:pt x="2124075" y="42862"/>
                </a:lnTo>
                <a:lnTo>
                  <a:pt x="2124075" y="33337"/>
                </a:lnTo>
                <a:close/>
              </a:path>
              <a:path w="2314575" h="76200">
                <a:moveTo>
                  <a:pt x="2162175" y="33337"/>
                </a:moveTo>
                <a:lnTo>
                  <a:pt x="2133600" y="33337"/>
                </a:lnTo>
                <a:lnTo>
                  <a:pt x="2133600" y="42862"/>
                </a:lnTo>
                <a:lnTo>
                  <a:pt x="2162175" y="42862"/>
                </a:lnTo>
                <a:lnTo>
                  <a:pt x="2162175" y="33337"/>
                </a:lnTo>
                <a:close/>
              </a:path>
              <a:path w="2314575" h="76200">
                <a:moveTo>
                  <a:pt x="2200275" y="33337"/>
                </a:moveTo>
                <a:lnTo>
                  <a:pt x="2171700" y="33337"/>
                </a:lnTo>
                <a:lnTo>
                  <a:pt x="2171700" y="42862"/>
                </a:lnTo>
                <a:lnTo>
                  <a:pt x="2200275" y="42862"/>
                </a:lnTo>
                <a:lnTo>
                  <a:pt x="2200275" y="33337"/>
                </a:lnTo>
                <a:close/>
              </a:path>
              <a:path w="2314575" h="76200">
                <a:moveTo>
                  <a:pt x="2238375" y="33337"/>
                </a:moveTo>
                <a:lnTo>
                  <a:pt x="2209800" y="33337"/>
                </a:lnTo>
                <a:lnTo>
                  <a:pt x="2209800" y="42862"/>
                </a:lnTo>
                <a:lnTo>
                  <a:pt x="2238375" y="42862"/>
                </a:lnTo>
                <a:lnTo>
                  <a:pt x="2238375" y="33337"/>
                </a:lnTo>
                <a:close/>
              </a:path>
              <a:path w="2314575" h="76200">
                <a:moveTo>
                  <a:pt x="2276475" y="33337"/>
                </a:moveTo>
                <a:lnTo>
                  <a:pt x="2247900" y="33337"/>
                </a:lnTo>
                <a:lnTo>
                  <a:pt x="2247900" y="42862"/>
                </a:lnTo>
                <a:lnTo>
                  <a:pt x="2276475" y="42862"/>
                </a:lnTo>
                <a:lnTo>
                  <a:pt x="2276475" y="33337"/>
                </a:lnTo>
                <a:close/>
              </a:path>
              <a:path w="2314575" h="76200">
                <a:moveTo>
                  <a:pt x="2314575" y="33337"/>
                </a:moveTo>
                <a:lnTo>
                  <a:pt x="2286000" y="33337"/>
                </a:lnTo>
                <a:lnTo>
                  <a:pt x="2286000" y="42862"/>
                </a:lnTo>
                <a:lnTo>
                  <a:pt x="2314575" y="42862"/>
                </a:lnTo>
                <a:lnTo>
                  <a:pt x="2314575" y="33337"/>
                </a:lnTo>
                <a:close/>
              </a:path>
            </a:pathLst>
          </a:custGeom>
          <a:solidFill>
            <a:srgbClr val="252525"/>
          </a:solidFill>
        </p:spPr>
        <p:txBody>
          <a:bodyPr wrap="square" lIns="0" tIns="0" rIns="0" bIns="0" rtlCol="0"/>
          <a:lstStyle/>
          <a:p>
            <a:endParaRPr/>
          </a:p>
        </p:txBody>
      </p:sp>
      <p:sp>
        <p:nvSpPr>
          <p:cNvPr id="10" name="object 10"/>
          <p:cNvSpPr txBox="1"/>
          <p:nvPr/>
        </p:nvSpPr>
        <p:spPr>
          <a:xfrm>
            <a:off x="6334125" y="3441953"/>
            <a:ext cx="2152015" cy="851535"/>
          </a:xfrm>
          <a:prstGeom prst="rect">
            <a:avLst/>
          </a:prstGeom>
        </p:spPr>
        <p:txBody>
          <a:bodyPr vert="horz" wrap="square" lIns="0" tIns="0" rIns="0" bIns="0" rtlCol="0">
            <a:spAutoFit/>
          </a:bodyPr>
          <a:lstStyle/>
          <a:p>
            <a:pPr marL="12700">
              <a:lnSpc>
                <a:spcPts val="1140"/>
              </a:lnSpc>
            </a:pPr>
            <a:r>
              <a:rPr sz="1000" spc="-5" dirty="0">
                <a:latin typeface="微软雅黑"/>
                <a:cs typeface="微软雅黑"/>
              </a:rPr>
              <a:t>•在华东区A类商圈建立实体形象店及</a:t>
            </a:r>
            <a:endParaRPr sz="1000">
              <a:latin typeface="微软雅黑"/>
              <a:cs typeface="微软雅黑"/>
            </a:endParaRPr>
          </a:p>
          <a:p>
            <a:pPr marL="12700">
              <a:lnSpc>
                <a:spcPts val="1080"/>
              </a:lnSpc>
            </a:pPr>
            <a:r>
              <a:rPr sz="1000" spc="-5" dirty="0">
                <a:latin typeface="微软雅黑"/>
                <a:cs typeface="微软雅黑"/>
              </a:rPr>
              <a:t>写字楼商圈奶站+线下配送的拓展模式</a:t>
            </a:r>
            <a:endParaRPr sz="1000">
              <a:latin typeface="微软雅黑"/>
              <a:cs typeface="微软雅黑"/>
            </a:endParaRPr>
          </a:p>
          <a:p>
            <a:pPr marL="12700" marR="43180">
              <a:lnSpc>
                <a:spcPts val="1080"/>
              </a:lnSpc>
              <a:spcBef>
                <a:spcPts val="75"/>
              </a:spcBef>
            </a:pPr>
            <a:r>
              <a:rPr sz="1000" spc="-5" dirty="0">
                <a:latin typeface="微软雅黑"/>
                <a:cs typeface="微软雅黑"/>
              </a:rPr>
              <a:t>•集团业务板块（文化和电商）的搭建  及深化</a:t>
            </a:r>
            <a:endParaRPr sz="1000">
              <a:latin typeface="微软雅黑"/>
              <a:cs typeface="微软雅黑"/>
            </a:endParaRPr>
          </a:p>
          <a:p>
            <a:pPr marL="12700">
              <a:lnSpc>
                <a:spcPts val="1005"/>
              </a:lnSpc>
            </a:pPr>
            <a:r>
              <a:rPr sz="1000" spc="-5" dirty="0">
                <a:latin typeface="微软雅黑"/>
                <a:cs typeface="微软雅黑"/>
              </a:rPr>
              <a:t>•CRM系统引入</a:t>
            </a:r>
            <a:endParaRPr sz="1000">
              <a:latin typeface="微软雅黑"/>
              <a:cs typeface="微软雅黑"/>
            </a:endParaRPr>
          </a:p>
          <a:p>
            <a:pPr marL="12700">
              <a:lnSpc>
                <a:spcPts val="1140"/>
              </a:lnSpc>
            </a:pPr>
            <a:r>
              <a:rPr sz="1000" dirty="0">
                <a:latin typeface="微软雅黑"/>
                <a:cs typeface="微软雅黑"/>
              </a:rPr>
              <a:t>•客群大数据系统的搭建及商业化应用</a:t>
            </a:r>
            <a:endParaRPr sz="1000">
              <a:latin typeface="微软雅黑"/>
              <a:cs typeface="微软雅黑"/>
            </a:endParaRPr>
          </a:p>
        </p:txBody>
      </p:sp>
      <p:sp>
        <p:nvSpPr>
          <p:cNvPr id="11" name="object 11"/>
          <p:cNvSpPr txBox="1"/>
          <p:nvPr/>
        </p:nvSpPr>
        <p:spPr>
          <a:xfrm>
            <a:off x="745807" y="1877314"/>
            <a:ext cx="787400" cy="195580"/>
          </a:xfrm>
          <a:prstGeom prst="rect">
            <a:avLst/>
          </a:prstGeom>
        </p:spPr>
        <p:txBody>
          <a:bodyPr vert="horz" wrap="square" lIns="0" tIns="0" rIns="0" bIns="0" rtlCol="0">
            <a:spAutoFit/>
          </a:bodyPr>
          <a:lstStyle/>
          <a:p>
            <a:pPr marL="12700">
              <a:lnSpc>
                <a:spcPct val="100000"/>
              </a:lnSpc>
            </a:pPr>
            <a:r>
              <a:rPr sz="1200" spc="-5" dirty="0">
                <a:solidFill>
                  <a:srgbClr val="252525"/>
                </a:solidFill>
                <a:latin typeface="微软雅黑"/>
                <a:cs typeface="微软雅黑"/>
              </a:rPr>
              <a:t>稳、准、狠</a:t>
            </a:r>
            <a:endParaRPr sz="1200">
              <a:latin typeface="微软雅黑"/>
              <a:cs typeface="微软雅黑"/>
            </a:endParaRPr>
          </a:p>
        </p:txBody>
      </p:sp>
      <p:sp>
        <p:nvSpPr>
          <p:cNvPr id="12" name="object 12"/>
          <p:cNvSpPr/>
          <p:nvPr/>
        </p:nvSpPr>
        <p:spPr>
          <a:xfrm>
            <a:off x="714413" y="1791874"/>
            <a:ext cx="2136775" cy="0"/>
          </a:xfrm>
          <a:custGeom>
            <a:avLst/>
            <a:gdLst/>
            <a:ahLst/>
            <a:cxnLst/>
            <a:rect l="l" t="t" r="r" b="b"/>
            <a:pathLst>
              <a:path w="2136775">
                <a:moveTo>
                  <a:pt x="0" y="0"/>
                </a:moveTo>
                <a:lnTo>
                  <a:pt x="2136775" y="0"/>
                </a:lnTo>
              </a:path>
            </a:pathLst>
          </a:custGeom>
          <a:ln w="36512">
            <a:solidFill>
              <a:srgbClr val="BD1246"/>
            </a:solidFill>
          </a:ln>
        </p:spPr>
        <p:txBody>
          <a:bodyPr wrap="square" lIns="0" tIns="0" rIns="0" bIns="0" rtlCol="0"/>
          <a:lstStyle/>
          <a:p>
            <a:endParaRPr/>
          </a:p>
        </p:txBody>
      </p:sp>
      <p:sp>
        <p:nvSpPr>
          <p:cNvPr id="13" name="object 13"/>
          <p:cNvSpPr txBox="1"/>
          <p:nvPr/>
        </p:nvSpPr>
        <p:spPr>
          <a:xfrm>
            <a:off x="734694" y="1458595"/>
            <a:ext cx="838200" cy="256540"/>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战略重点</a:t>
            </a:r>
            <a:endParaRPr sz="1600">
              <a:latin typeface="微软雅黑"/>
              <a:cs typeface="微软雅黑"/>
            </a:endParaRPr>
          </a:p>
        </p:txBody>
      </p:sp>
      <p:sp>
        <p:nvSpPr>
          <p:cNvPr id="14" name="object 14"/>
          <p:cNvSpPr/>
          <p:nvPr/>
        </p:nvSpPr>
        <p:spPr>
          <a:xfrm>
            <a:off x="4572000" y="1059911"/>
            <a:ext cx="1442720" cy="68989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5024628" y="1115885"/>
            <a:ext cx="754456" cy="526224"/>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5093334" y="1330959"/>
            <a:ext cx="563880" cy="28702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微软雅黑"/>
                <a:cs typeface="微软雅黑"/>
              </a:rPr>
              <a:t>2016</a:t>
            </a:r>
            <a:endParaRPr sz="1800">
              <a:latin typeface="微软雅黑"/>
              <a:cs typeface="微软雅黑"/>
            </a:endParaRPr>
          </a:p>
        </p:txBody>
      </p:sp>
      <p:sp>
        <p:nvSpPr>
          <p:cNvPr id="17" name="object 17"/>
          <p:cNvSpPr/>
          <p:nvPr/>
        </p:nvSpPr>
        <p:spPr>
          <a:xfrm>
            <a:off x="4427982" y="2094610"/>
            <a:ext cx="1769998" cy="1051559"/>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4453890" y="1923669"/>
            <a:ext cx="1718690" cy="358849"/>
          </a:xfrm>
          <a:prstGeom prst="rect">
            <a:avLst/>
          </a:prstGeom>
          <a:blipFill>
            <a:blip r:embed="rId8" cstate="print"/>
            <a:stretch>
              <a:fillRect/>
            </a:stretch>
          </a:blipFill>
        </p:spPr>
        <p:txBody>
          <a:bodyPr wrap="square" lIns="0" tIns="0" rIns="0" bIns="0" rtlCol="0"/>
          <a:lstStyle/>
          <a:p>
            <a:endParaRPr/>
          </a:p>
        </p:txBody>
      </p:sp>
      <p:sp>
        <p:nvSpPr>
          <p:cNvPr id="19" name="object 19"/>
          <p:cNvSpPr txBox="1"/>
          <p:nvPr/>
        </p:nvSpPr>
        <p:spPr>
          <a:xfrm>
            <a:off x="5092446" y="2597785"/>
            <a:ext cx="563880" cy="28702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微软雅黑"/>
                <a:cs typeface="微软雅黑"/>
              </a:rPr>
              <a:t>2017</a:t>
            </a:r>
            <a:endParaRPr sz="1800">
              <a:latin typeface="微软雅黑"/>
              <a:cs typeface="微软雅黑"/>
            </a:endParaRPr>
          </a:p>
        </p:txBody>
      </p:sp>
      <p:sp>
        <p:nvSpPr>
          <p:cNvPr id="20" name="object 20"/>
          <p:cNvSpPr/>
          <p:nvPr/>
        </p:nvSpPr>
        <p:spPr>
          <a:xfrm>
            <a:off x="4386198" y="3416934"/>
            <a:ext cx="1851025" cy="924229"/>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4386326" y="3291840"/>
            <a:ext cx="1850771" cy="268773"/>
          </a:xfrm>
          <a:prstGeom prst="rect">
            <a:avLst/>
          </a:prstGeom>
          <a:blipFill>
            <a:blip r:embed="rId10" cstate="print"/>
            <a:stretch>
              <a:fillRect/>
            </a:stretch>
          </a:blipFill>
        </p:spPr>
        <p:txBody>
          <a:bodyPr wrap="square" lIns="0" tIns="0" rIns="0" bIns="0" rtlCol="0"/>
          <a:lstStyle/>
          <a:p>
            <a:endParaRPr/>
          </a:p>
        </p:txBody>
      </p:sp>
      <p:sp>
        <p:nvSpPr>
          <p:cNvPr id="22" name="object 22"/>
          <p:cNvSpPr txBox="1"/>
          <p:nvPr/>
        </p:nvSpPr>
        <p:spPr>
          <a:xfrm>
            <a:off x="5098796" y="3711257"/>
            <a:ext cx="563880" cy="28702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微软雅黑"/>
                <a:cs typeface="微软雅黑"/>
              </a:rPr>
              <a:t>2018</a:t>
            </a:r>
            <a:endParaRPr sz="1800">
              <a:latin typeface="微软雅黑"/>
              <a:cs typeface="微软雅黑"/>
            </a:endParaRPr>
          </a:p>
        </p:txBody>
      </p:sp>
      <p:graphicFrame>
        <p:nvGraphicFramePr>
          <p:cNvPr id="24" name="对象 23">
            <a:extLst>
              <a:ext uri="{FF2B5EF4-FFF2-40B4-BE49-F238E27FC236}">
                <a16:creationId xmlns:a16="http://schemas.microsoft.com/office/drawing/2014/main" id="{E4FE5588-951B-4FF8-BFD2-801101215BBC}"/>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2532" name="CorelDRAW" r:id="rId11" imgW="2736000" imgH="1136036" progId="CorelDraw.Graphic.17">
                  <p:embed/>
                </p:oleObj>
              </mc:Choice>
              <mc:Fallback>
                <p:oleObj name="CorelDRAW" r:id="rId11"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12"/>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599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79119" y="228600"/>
            <a:ext cx="5994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33119" y="228600"/>
            <a:ext cx="1361440" cy="57403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849120" y="228600"/>
            <a:ext cx="421640" cy="574039"/>
          </a:xfrm>
          <a:prstGeom prst="rect">
            <a:avLst/>
          </a:prstGeom>
          <a:blipFill>
            <a:blip r:embed="rId6"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网点拓展计划</a:t>
            </a:r>
          </a:p>
        </p:txBody>
      </p:sp>
      <p:sp>
        <p:nvSpPr>
          <p:cNvPr id="7" name="object 7"/>
          <p:cNvSpPr/>
          <p:nvPr/>
        </p:nvSpPr>
        <p:spPr>
          <a:xfrm>
            <a:off x="5958459" y="764666"/>
            <a:ext cx="2661285" cy="4039870"/>
          </a:xfrm>
          <a:custGeom>
            <a:avLst/>
            <a:gdLst/>
            <a:ahLst/>
            <a:cxnLst/>
            <a:rect l="l" t="t" r="r" b="b"/>
            <a:pathLst>
              <a:path w="2661284" h="4039870">
                <a:moveTo>
                  <a:pt x="2660904" y="0"/>
                </a:moveTo>
                <a:lnTo>
                  <a:pt x="485775" y="0"/>
                </a:lnTo>
                <a:lnTo>
                  <a:pt x="485775" y="2356231"/>
                </a:lnTo>
                <a:lnTo>
                  <a:pt x="0" y="2815971"/>
                </a:lnTo>
                <a:lnTo>
                  <a:pt x="485775" y="3366096"/>
                </a:lnTo>
                <a:lnTo>
                  <a:pt x="485775" y="4039323"/>
                </a:lnTo>
                <a:lnTo>
                  <a:pt x="2660904" y="4039323"/>
                </a:lnTo>
                <a:lnTo>
                  <a:pt x="2660904" y="0"/>
                </a:lnTo>
                <a:close/>
              </a:path>
            </a:pathLst>
          </a:custGeom>
          <a:solidFill>
            <a:srgbClr val="00A0DA"/>
          </a:solidFill>
        </p:spPr>
        <p:txBody>
          <a:bodyPr wrap="square" lIns="0" tIns="0" rIns="0" bIns="0" rtlCol="0"/>
          <a:lstStyle/>
          <a:p>
            <a:endParaRPr/>
          </a:p>
        </p:txBody>
      </p:sp>
      <p:sp>
        <p:nvSpPr>
          <p:cNvPr id="8" name="object 8"/>
          <p:cNvSpPr txBox="1"/>
          <p:nvPr/>
        </p:nvSpPr>
        <p:spPr>
          <a:xfrm>
            <a:off x="6609968" y="848812"/>
            <a:ext cx="2053589" cy="3818254"/>
          </a:xfrm>
          <a:prstGeom prst="rect">
            <a:avLst/>
          </a:prstGeom>
        </p:spPr>
        <p:txBody>
          <a:bodyPr vert="horz" wrap="square" lIns="0" tIns="0" rIns="0" bIns="0" rtlCol="0">
            <a:spAutoFit/>
          </a:bodyPr>
          <a:lstStyle/>
          <a:p>
            <a:pPr marL="12700" marR="111760">
              <a:lnSpc>
                <a:spcPct val="129900"/>
              </a:lnSpc>
              <a:buChar char="·"/>
              <a:tabLst>
                <a:tab pos="94615" algn="l"/>
              </a:tabLst>
            </a:pPr>
            <a:r>
              <a:rPr sz="1200" spc="-5" dirty="0">
                <a:solidFill>
                  <a:srgbClr val="FFFFFF"/>
                </a:solidFill>
                <a:latin typeface="微软雅黑"/>
                <a:cs typeface="微软雅黑"/>
              </a:rPr>
              <a:t>根据麦肯锡Cluster map,中  国城市分为22个城市群，每  </a:t>
            </a:r>
            <a:r>
              <a:rPr sz="1200" dirty="0">
                <a:solidFill>
                  <a:srgbClr val="FFFFFF"/>
                </a:solidFill>
                <a:latin typeface="微软雅黑"/>
                <a:cs typeface="微软雅黑"/>
              </a:rPr>
              <a:t>个城市群围绕着</a:t>
            </a:r>
            <a:r>
              <a:rPr sz="1200" spc="-5" dirty="0">
                <a:solidFill>
                  <a:srgbClr val="FFFFFF"/>
                </a:solidFill>
                <a:latin typeface="微软雅黑"/>
                <a:cs typeface="微软雅黑"/>
              </a:rPr>
              <a:t>1</a:t>
            </a:r>
            <a:r>
              <a:rPr sz="1200" dirty="0">
                <a:solidFill>
                  <a:srgbClr val="FFFFFF"/>
                </a:solidFill>
                <a:latin typeface="微软雅黑"/>
                <a:cs typeface="微软雅黑"/>
              </a:rPr>
              <a:t>-</a:t>
            </a:r>
            <a:r>
              <a:rPr sz="1200" spc="-5" dirty="0">
                <a:solidFill>
                  <a:srgbClr val="FFFFFF"/>
                </a:solidFill>
                <a:latin typeface="微软雅黑"/>
                <a:cs typeface="微软雅黑"/>
              </a:rPr>
              <a:t>2</a:t>
            </a:r>
            <a:r>
              <a:rPr sz="1200" dirty="0">
                <a:solidFill>
                  <a:srgbClr val="FFFFFF"/>
                </a:solidFill>
                <a:latin typeface="微软雅黑"/>
                <a:cs typeface="微软雅黑"/>
              </a:rPr>
              <a:t>个城市发</a:t>
            </a:r>
            <a:endParaRPr sz="1200">
              <a:latin typeface="微软雅黑"/>
              <a:cs typeface="微软雅黑"/>
            </a:endParaRPr>
          </a:p>
          <a:p>
            <a:pPr marL="12700" marR="5080">
              <a:lnSpc>
                <a:spcPct val="130100"/>
              </a:lnSpc>
              <a:spcBef>
                <a:spcPts val="5"/>
              </a:spcBef>
            </a:pPr>
            <a:r>
              <a:rPr sz="1200" dirty="0">
                <a:solidFill>
                  <a:srgbClr val="FFFFFF"/>
                </a:solidFill>
                <a:latin typeface="微软雅黑"/>
                <a:cs typeface="微软雅黑"/>
              </a:rPr>
              <a:t>展，所有卫星城市距离中心  </a:t>
            </a:r>
            <a:r>
              <a:rPr sz="1200" spc="-5" dirty="0">
                <a:solidFill>
                  <a:srgbClr val="FFFFFF"/>
                </a:solidFill>
                <a:latin typeface="微软雅黑"/>
                <a:cs typeface="微软雅黑"/>
              </a:rPr>
              <a:t>城市不超过300公里，并且  每个城市群的GDP都超过中  </a:t>
            </a:r>
            <a:r>
              <a:rPr sz="1200" dirty="0">
                <a:solidFill>
                  <a:srgbClr val="FFFFFF"/>
                </a:solidFill>
                <a:latin typeface="微软雅黑"/>
                <a:cs typeface="微软雅黑"/>
              </a:rPr>
              <a:t>国城市总GDP的1%，到  </a:t>
            </a:r>
            <a:r>
              <a:rPr sz="1200" spc="-5" dirty="0">
                <a:solidFill>
                  <a:srgbClr val="FFFFFF"/>
                </a:solidFill>
                <a:latin typeface="微软雅黑"/>
                <a:cs typeface="微软雅黑"/>
              </a:rPr>
              <a:t>2015年，这22个城市群的  </a:t>
            </a:r>
            <a:r>
              <a:rPr sz="1200" dirty="0">
                <a:solidFill>
                  <a:srgbClr val="FFFFFF"/>
                </a:solidFill>
                <a:latin typeface="微软雅黑"/>
                <a:cs typeface="微软雅黑"/>
              </a:rPr>
              <a:t>GD</a:t>
            </a:r>
            <a:r>
              <a:rPr sz="1200" spc="5" dirty="0">
                <a:solidFill>
                  <a:srgbClr val="FFFFFF"/>
                </a:solidFill>
                <a:latin typeface="微软雅黑"/>
                <a:cs typeface="微软雅黑"/>
              </a:rPr>
              <a:t>P</a:t>
            </a:r>
            <a:r>
              <a:rPr sz="1200" spc="-5" dirty="0">
                <a:solidFill>
                  <a:srgbClr val="FFFFFF"/>
                </a:solidFill>
                <a:latin typeface="微软雅黑"/>
                <a:cs typeface="微软雅黑"/>
              </a:rPr>
              <a:t>占中国城</a:t>
            </a:r>
            <a:r>
              <a:rPr sz="1200" spc="-25" dirty="0">
                <a:solidFill>
                  <a:srgbClr val="FFFFFF"/>
                </a:solidFill>
                <a:latin typeface="微软雅黑"/>
                <a:cs typeface="微软雅黑"/>
              </a:rPr>
              <a:t>市</a:t>
            </a:r>
            <a:r>
              <a:rPr sz="1200" dirty="0">
                <a:solidFill>
                  <a:srgbClr val="FFFFFF"/>
                </a:solidFill>
                <a:latin typeface="微软雅黑"/>
                <a:cs typeface="微软雅黑"/>
              </a:rPr>
              <a:t>GD</a:t>
            </a:r>
            <a:r>
              <a:rPr sz="1200" spc="5" dirty="0">
                <a:solidFill>
                  <a:srgbClr val="FFFFFF"/>
                </a:solidFill>
                <a:latin typeface="微软雅黑"/>
                <a:cs typeface="微软雅黑"/>
              </a:rPr>
              <a:t>P</a:t>
            </a:r>
            <a:r>
              <a:rPr sz="1200" spc="-5" dirty="0">
                <a:solidFill>
                  <a:srgbClr val="FFFFFF"/>
                </a:solidFill>
                <a:latin typeface="微软雅黑"/>
                <a:cs typeface="微软雅黑"/>
              </a:rPr>
              <a:t>的</a:t>
            </a:r>
            <a:r>
              <a:rPr sz="1200" spc="-10" dirty="0">
                <a:solidFill>
                  <a:srgbClr val="FFFFFF"/>
                </a:solidFill>
                <a:latin typeface="微软雅黑"/>
                <a:cs typeface="微软雅黑"/>
              </a:rPr>
              <a:t>92%</a:t>
            </a:r>
            <a:r>
              <a:rPr sz="1200" dirty="0">
                <a:solidFill>
                  <a:srgbClr val="FFFFFF"/>
                </a:solidFill>
                <a:latin typeface="微软雅黑"/>
                <a:cs typeface="微软雅黑"/>
              </a:rPr>
              <a:t>；</a:t>
            </a:r>
            <a:endParaRPr sz="1200">
              <a:latin typeface="微软雅黑"/>
              <a:cs typeface="微软雅黑"/>
            </a:endParaRPr>
          </a:p>
          <a:p>
            <a:pPr marL="12700" marR="51435">
              <a:lnSpc>
                <a:spcPct val="129900"/>
              </a:lnSpc>
              <a:spcBef>
                <a:spcPts val="10"/>
              </a:spcBef>
            </a:pPr>
            <a:r>
              <a:rPr sz="1200" dirty="0">
                <a:solidFill>
                  <a:srgbClr val="FFFFFF"/>
                </a:solidFill>
                <a:latin typeface="微软雅黑"/>
                <a:cs typeface="微软雅黑"/>
              </a:rPr>
              <a:t>· </a:t>
            </a:r>
            <a:r>
              <a:rPr sz="1200" spc="-5" dirty="0">
                <a:solidFill>
                  <a:srgbClr val="FFFFFF"/>
                </a:solidFill>
                <a:latin typeface="微软雅黑"/>
                <a:cs typeface="微软雅黑"/>
              </a:rPr>
              <a:t>超大型城市群有7个：分别  </a:t>
            </a:r>
            <a:r>
              <a:rPr sz="1200" dirty="0">
                <a:solidFill>
                  <a:srgbClr val="FFFFFF"/>
                </a:solidFill>
                <a:latin typeface="微软雅黑"/>
                <a:cs typeface="微软雅黑"/>
              </a:rPr>
              <a:t>是</a:t>
            </a:r>
            <a:r>
              <a:rPr sz="1200" dirty="0">
                <a:solidFill>
                  <a:srgbClr val="FF0000"/>
                </a:solidFill>
                <a:latin typeface="微软雅黑"/>
                <a:cs typeface="微软雅黑"/>
              </a:rPr>
              <a:t>京津冀、上海、山东半岛、  杭州、广州、南京、深圳</a:t>
            </a:r>
            <a:r>
              <a:rPr sz="1200" dirty="0">
                <a:solidFill>
                  <a:srgbClr val="FFFFFF"/>
                </a:solidFill>
                <a:latin typeface="微软雅黑"/>
                <a:cs typeface="微软雅黑"/>
              </a:rPr>
              <a:t>；  </a:t>
            </a:r>
            <a:r>
              <a:rPr sz="1200" spc="-5" dirty="0">
                <a:solidFill>
                  <a:srgbClr val="FFFFFF"/>
                </a:solidFill>
                <a:latin typeface="微软雅黑"/>
                <a:cs typeface="微软雅黑"/>
              </a:rPr>
              <a:t>这7个超大型城市群是市场占  领需要首要考虑的区域；</a:t>
            </a:r>
            <a:endParaRPr sz="1200">
              <a:latin typeface="微软雅黑"/>
              <a:cs typeface="微软雅黑"/>
            </a:endParaRPr>
          </a:p>
          <a:p>
            <a:pPr marL="12700" marR="248920">
              <a:lnSpc>
                <a:spcPct val="129200"/>
              </a:lnSpc>
              <a:spcBef>
                <a:spcPts val="20"/>
              </a:spcBef>
            </a:pPr>
            <a:r>
              <a:rPr sz="1200" dirty="0">
                <a:solidFill>
                  <a:srgbClr val="FFFFFF"/>
                </a:solidFill>
                <a:latin typeface="微软雅黑"/>
                <a:cs typeface="微软雅黑"/>
              </a:rPr>
              <a:t>·</a:t>
            </a:r>
            <a:r>
              <a:rPr sz="1200" spc="-55" dirty="0">
                <a:solidFill>
                  <a:srgbClr val="FFFFFF"/>
                </a:solidFill>
                <a:latin typeface="微软雅黑"/>
                <a:cs typeface="微软雅黑"/>
              </a:rPr>
              <a:t> </a:t>
            </a:r>
            <a:r>
              <a:rPr sz="1200" spc="-5" dirty="0">
                <a:solidFill>
                  <a:srgbClr val="FFFFFF"/>
                </a:solidFill>
                <a:latin typeface="微软雅黑"/>
                <a:cs typeface="微软雅黑"/>
              </a:rPr>
              <a:t>大型城市群有10个，小型  </a:t>
            </a:r>
            <a:r>
              <a:rPr sz="1200" dirty="0">
                <a:solidFill>
                  <a:srgbClr val="FFFFFF"/>
                </a:solidFill>
                <a:latin typeface="微软雅黑"/>
                <a:cs typeface="微软雅黑"/>
              </a:rPr>
              <a:t>城市群</a:t>
            </a:r>
            <a:endParaRPr sz="1200">
              <a:latin typeface="微软雅黑"/>
              <a:cs typeface="微软雅黑"/>
            </a:endParaRPr>
          </a:p>
        </p:txBody>
      </p:sp>
      <p:sp>
        <p:nvSpPr>
          <p:cNvPr id="9" name="object 9"/>
          <p:cNvSpPr/>
          <p:nvPr/>
        </p:nvSpPr>
        <p:spPr>
          <a:xfrm>
            <a:off x="107504" y="764641"/>
            <a:ext cx="5851398" cy="4039362"/>
          </a:xfrm>
          <a:prstGeom prst="rect">
            <a:avLst/>
          </a:prstGeom>
          <a:blipFill>
            <a:blip r:embed="rId7" cstate="print"/>
            <a:stretch>
              <a:fillRect/>
            </a:stretch>
          </a:blipFill>
        </p:spPr>
        <p:txBody>
          <a:bodyPr wrap="square" lIns="0" tIns="0" rIns="0" bIns="0" rtlCol="0"/>
          <a:lstStyle/>
          <a:p>
            <a:endParaRPr/>
          </a:p>
        </p:txBody>
      </p:sp>
      <p:graphicFrame>
        <p:nvGraphicFramePr>
          <p:cNvPr id="10" name="对象 9">
            <a:extLst>
              <a:ext uri="{FF2B5EF4-FFF2-40B4-BE49-F238E27FC236}">
                <a16:creationId xmlns:a16="http://schemas.microsoft.com/office/drawing/2014/main" id="{90B3C46B-BCD3-4874-960D-7D22CB43BD61}"/>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3556" name="CorelDRAW" r:id="rId8" imgW="2736000" imgH="1136036" progId="CorelDraw.Graphic.17">
                  <p:embed/>
                </p:oleObj>
              </mc:Choice>
              <mc:Fallback>
                <p:oleObj name="CorelDRAW" r:id="rId8"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9"/>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599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79119" y="228600"/>
            <a:ext cx="5994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33119" y="228600"/>
            <a:ext cx="1361440" cy="57403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849120" y="228600"/>
            <a:ext cx="421640" cy="574039"/>
          </a:xfrm>
          <a:prstGeom prst="rect">
            <a:avLst/>
          </a:prstGeom>
          <a:blipFill>
            <a:blip r:embed="rId6"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网点拓展计划</a:t>
            </a:r>
          </a:p>
        </p:txBody>
      </p:sp>
      <p:sp>
        <p:nvSpPr>
          <p:cNvPr id="7" name="object 7"/>
          <p:cNvSpPr/>
          <p:nvPr/>
        </p:nvSpPr>
        <p:spPr>
          <a:xfrm>
            <a:off x="1613153" y="3336290"/>
            <a:ext cx="309245" cy="478790"/>
          </a:xfrm>
          <a:custGeom>
            <a:avLst/>
            <a:gdLst/>
            <a:ahLst/>
            <a:cxnLst/>
            <a:rect l="l" t="t" r="r" b="b"/>
            <a:pathLst>
              <a:path w="309244" h="478789">
                <a:moveTo>
                  <a:pt x="0" y="0"/>
                </a:moveTo>
                <a:lnTo>
                  <a:pt x="309245" y="478409"/>
                </a:lnTo>
              </a:path>
            </a:pathLst>
          </a:custGeom>
          <a:ln w="9525">
            <a:solidFill>
              <a:srgbClr val="4AACC5"/>
            </a:solidFill>
          </a:ln>
        </p:spPr>
        <p:txBody>
          <a:bodyPr wrap="square" lIns="0" tIns="0" rIns="0" bIns="0" rtlCol="0"/>
          <a:lstStyle/>
          <a:p>
            <a:endParaRPr/>
          </a:p>
        </p:txBody>
      </p:sp>
      <p:sp>
        <p:nvSpPr>
          <p:cNvPr id="8" name="object 8"/>
          <p:cNvSpPr/>
          <p:nvPr/>
        </p:nvSpPr>
        <p:spPr>
          <a:xfrm>
            <a:off x="1787017" y="3016504"/>
            <a:ext cx="441959" cy="154305"/>
          </a:xfrm>
          <a:custGeom>
            <a:avLst/>
            <a:gdLst/>
            <a:ahLst/>
            <a:cxnLst/>
            <a:rect l="l" t="t" r="r" b="b"/>
            <a:pathLst>
              <a:path w="441960" h="154305">
                <a:moveTo>
                  <a:pt x="0" y="0"/>
                </a:moveTo>
                <a:lnTo>
                  <a:pt x="441451" y="154177"/>
                </a:lnTo>
              </a:path>
            </a:pathLst>
          </a:custGeom>
          <a:ln w="9524">
            <a:solidFill>
              <a:srgbClr val="4AACC5"/>
            </a:solidFill>
          </a:ln>
        </p:spPr>
        <p:txBody>
          <a:bodyPr wrap="square" lIns="0" tIns="0" rIns="0" bIns="0" rtlCol="0"/>
          <a:lstStyle/>
          <a:p>
            <a:endParaRPr/>
          </a:p>
        </p:txBody>
      </p:sp>
      <p:sp>
        <p:nvSpPr>
          <p:cNvPr id="9" name="object 9"/>
          <p:cNvSpPr/>
          <p:nvPr/>
        </p:nvSpPr>
        <p:spPr>
          <a:xfrm>
            <a:off x="1787017" y="2536570"/>
            <a:ext cx="249554" cy="104139"/>
          </a:xfrm>
          <a:custGeom>
            <a:avLst/>
            <a:gdLst/>
            <a:ahLst/>
            <a:cxnLst/>
            <a:rect l="l" t="t" r="r" b="b"/>
            <a:pathLst>
              <a:path w="249555" h="104139">
                <a:moveTo>
                  <a:pt x="0" y="103759"/>
                </a:moveTo>
                <a:lnTo>
                  <a:pt x="249300" y="0"/>
                </a:lnTo>
              </a:path>
            </a:pathLst>
          </a:custGeom>
          <a:ln w="9525">
            <a:solidFill>
              <a:srgbClr val="4AACC5"/>
            </a:solidFill>
          </a:ln>
        </p:spPr>
        <p:txBody>
          <a:bodyPr wrap="square" lIns="0" tIns="0" rIns="0" bIns="0" rtlCol="0"/>
          <a:lstStyle/>
          <a:p>
            <a:endParaRPr/>
          </a:p>
        </p:txBody>
      </p:sp>
      <p:sp>
        <p:nvSpPr>
          <p:cNvPr id="10" name="object 10"/>
          <p:cNvSpPr/>
          <p:nvPr/>
        </p:nvSpPr>
        <p:spPr>
          <a:xfrm>
            <a:off x="1543938" y="1933955"/>
            <a:ext cx="212090" cy="419734"/>
          </a:xfrm>
          <a:custGeom>
            <a:avLst/>
            <a:gdLst/>
            <a:ahLst/>
            <a:cxnLst/>
            <a:rect l="l" t="t" r="r" b="b"/>
            <a:pathLst>
              <a:path w="212089" h="419735">
                <a:moveTo>
                  <a:pt x="0" y="419226"/>
                </a:moveTo>
                <a:lnTo>
                  <a:pt x="211836" y="0"/>
                </a:lnTo>
              </a:path>
            </a:pathLst>
          </a:custGeom>
          <a:ln w="9525">
            <a:solidFill>
              <a:srgbClr val="4AACC5"/>
            </a:solidFill>
          </a:ln>
        </p:spPr>
        <p:txBody>
          <a:bodyPr wrap="square" lIns="0" tIns="0" rIns="0" bIns="0" rtlCol="0"/>
          <a:lstStyle/>
          <a:p>
            <a:endParaRPr/>
          </a:p>
        </p:txBody>
      </p:sp>
      <p:sp>
        <p:nvSpPr>
          <p:cNvPr id="11" name="object 11"/>
          <p:cNvSpPr/>
          <p:nvPr/>
        </p:nvSpPr>
        <p:spPr>
          <a:xfrm>
            <a:off x="551180" y="2123439"/>
            <a:ext cx="1490980" cy="1488440"/>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93356" y="2142617"/>
            <a:ext cx="1404353" cy="1404366"/>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1338580" y="698500"/>
            <a:ext cx="1414780" cy="1366520"/>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1501139" y="1033780"/>
            <a:ext cx="1127760" cy="741679"/>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1381633" y="719327"/>
            <a:ext cx="1329690" cy="1279017"/>
          </a:xfrm>
          <a:prstGeom prst="rect">
            <a:avLst/>
          </a:prstGeom>
          <a:blipFill>
            <a:blip r:embed="rId11" cstate="print"/>
            <a:stretch>
              <a:fillRect/>
            </a:stretch>
          </a:blipFill>
        </p:spPr>
        <p:txBody>
          <a:bodyPr wrap="square" lIns="0" tIns="0" rIns="0" bIns="0" rtlCol="0"/>
          <a:lstStyle/>
          <a:p>
            <a:endParaRPr/>
          </a:p>
        </p:txBody>
      </p:sp>
      <p:sp>
        <p:nvSpPr>
          <p:cNvPr id="16" name="object 16"/>
          <p:cNvSpPr txBox="1"/>
          <p:nvPr/>
        </p:nvSpPr>
        <p:spPr>
          <a:xfrm>
            <a:off x="1641475" y="1140459"/>
            <a:ext cx="811530" cy="440055"/>
          </a:xfrm>
          <a:prstGeom prst="rect">
            <a:avLst/>
          </a:prstGeom>
        </p:spPr>
        <p:txBody>
          <a:bodyPr vert="horz" wrap="square" lIns="0" tIns="0" rIns="0" bIns="0" rtlCol="0">
            <a:spAutoFit/>
          </a:bodyPr>
          <a:lstStyle/>
          <a:p>
            <a:pPr algn="ctr">
              <a:lnSpc>
                <a:spcPct val="100000"/>
              </a:lnSpc>
            </a:pPr>
            <a:r>
              <a:rPr sz="1000" b="1" dirty="0">
                <a:solidFill>
                  <a:srgbClr val="FFFFFF"/>
                </a:solidFill>
                <a:latin typeface="微软雅黑"/>
                <a:cs typeface="微软雅黑"/>
              </a:rPr>
              <a:t>形象门店</a:t>
            </a:r>
            <a:endParaRPr sz="1000">
              <a:latin typeface="微软雅黑"/>
              <a:cs typeface="微软雅黑"/>
            </a:endParaRPr>
          </a:p>
          <a:p>
            <a:pPr>
              <a:lnSpc>
                <a:spcPct val="100000"/>
              </a:lnSpc>
              <a:spcBef>
                <a:spcPts val="42"/>
              </a:spcBef>
            </a:pPr>
            <a:endParaRPr sz="800">
              <a:latin typeface="Times New Roman"/>
              <a:cs typeface="Times New Roman"/>
            </a:endParaRPr>
          </a:p>
          <a:p>
            <a:pPr algn="ctr">
              <a:lnSpc>
                <a:spcPct val="100000"/>
              </a:lnSpc>
            </a:pPr>
            <a:r>
              <a:rPr sz="1000" b="1" spc="-5" dirty="0">
                <a:solidFill>
                  <a:srgbClr val="FFFFFF"/>
                </a:solidFill>
                <a:latin typeface="微软雅黑"/>
                <a:cs typeface="微软雅黑"/>
              </a:rPr>
              <a:t>（约占</a:t>
            </a:r>
            <a:r>
              <a:rPr sz="1000" b="1" dirty="0">
                <a:solidFill>
                  <a:srgbClr val="FFFFFF"/>
                </a:solidFill>
                <a:latin typeface="微软雅黑"/>
                <a:cs typeface="微软雅黑"/>
              </a:rPr>
              <a:t>10</a:t>
            </a:r>
            <a:r>
              <a:rPr sz="1000" b="1" spc="5" dirty="0">
                <a:solidFill>
                  <a:srgbClr val="FFFFFF"/>
                </a:solidFill>
                <a:latin typeface="微软雅黑"/>
                <a:cs typeface="微软雅黑"/>
              </a:rPr>
              <a:t>%</a:t>
            </a:r>
            <a:r>
              <a:rPr sz="1000" b="1" dirty="0">
                <a:solidFill>
                  <a:srgbClr val="FFFFFF"/>
                </a:solidFill>
                <a:latin typeface="微软雅黑"/>
                <a:cs typeface="微软雅黑"/>
              </a:rPr>
              <a:t>）</a:t>
            </a:r>
            <a:endParaRPr sz="1000">
              <a:latin typeface="微软雅黑"/>
              <a:cs typeface="微软雅黑"/>
            </a:endParaRPr>
          </a:p>
        </p:txBody>
      </p:sp>
      <p:sp>
        <p:nvSpPr>
          <p:cNvPr id="17" name="object 17"/>
          <p:cNvSpPr/>
          <p:nvPr/>
        </p:nvSpPr>
        <p:spPr>
          <a:xfrm>
            <a:off x="1945639" y="1671320"/>
            <a:ext cx="1315719" cy="1305559"/>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2057400" y="1976120"/>
            <a:ext cx="1127760" cy="741680"/>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1988566" y="1691132"/>
            <a:ext cx="1228852" cy="1219453"/>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2151379" y="2758439"/>
            <a:ext cx="1259840" cy="1257300"/>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2237739" y="3037839"/>
            <a:ext cx="1127760" cy="741680"/>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2195576" y="2778632"/>
            <a:ext cx="1172210" cy="1170787"/>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1620519" y="3698240"/>
            <a:ext cx="1239520" cy="1262380"/>
          </a:xfrm>
          <a:prstGeom prst="rect">
            <a:avLst/>
          </a:prstGeom>
          <a:blipFill>
            <a:blip r:embed="rId18" cstate="print"/>
            <a:stretch>
              <a:fillRect/>
            </a:stretch>
          </a:blipFill>
        </p:spPr>
        <p:txBody>
          <a:bodyPr wrap="square" lIns="0" tIns="0" rIns="0" bIns="0" rtlCol="0"/>
          <a:lstStyle/>
          <a:p>
            <a:endParaRPr/>
          </a:p>
        </p:txBody>
      </p:sp>
      <p:sp>
        <p:nvSpPr>
          <p:cNvPr id="24" name="object 24"/>
          <p:cNvSpPr/>
          <p:nvPr/>
        </p:nvSpPr>
        <p:spPr>
          <a:xfrm>
            <a:off x="1706879" y="4018279"/>
            <a:ext cx="1066800" cy="665479"/>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1662429" y="3717797"/>
            <a:ext cx="1155064" cy="1176540"/>
          </a:xfrm>
          <a:prstGeom prst="rect">
            <a:avLst/>
          </a:prstGeom>
          <a:blipFill>
            <a:blip r:embed="rId20" cstate="print"/>
            <a:stretch>
              <a:fillRect/>
            </a:stretch>
          </a:blipFill>
        </p:spPr>
        <p:txBody>
          <a:bodyPr wrap="square" lIns="0" tIns="0" rIns="0" bIns="0" rtlCol="0"/>
          <a:lstStyle/>
          <a:p>
            <a:endParaRPr/>
          </a:p>
        </p:txBody>
      </p:sp>
      <p:sp>
        <p:nvSpPr>
          <p:cNvPr id="26" name="object 26"/>
          <p:cNvSpPr txBox="1"/>
          <p:nvPr/>
        </p:nvSpPr>
        <p:spPr>
          <a:xfrm>
            <a:off x="1846326" y="4081779"/>
            <a:ext cx="787400" cy="408940"/>
          </a:xfrm>
          <a:prstGeom prst="rect">
            <a:avLst/>
          </a:prstGeom>
        </p:spPr>
        <p:txBody>
          <a:bodyPr vert="horz" wrap="square" lIns="0" tIns="0" rIns="0" bIns="0" rtlCol="0">
            <a:spAutoFit/>
          </a:bodyPr>
          <a:lstStyle/>
          <a:p>
            <a:pPr marL="203200" marR="5080" indent="-190500">
              <a:lnSpc>
                <a:spcPct val="130000"/>
              </a:lnSpc>
            </a:pPr>
            <a:r>
              <a:rPr sz="1000" b="1" dirty="0">
                <a:solidFill>
                  <a:srgbClr val="252525"/>
                </a:solidFill>
                <a:latin typeface="微软雅黑"/>
                <a:cs typeface="微软雅黑"/>
              </a:rPr>
              <a:t>二、三级城市  合伙人</a:t>
            </a:r>
            <a:endParaRPr sz="1000">
              <a:latin typeface="微软雅黑"/>
              <a:cs typeface="微软雅黑"/>
            </a:endParaRPr>
          </a:p>
        </p:txBody>
      </p:sp>
      <p:sp>
        <p:nvSpPr>
          <p:cNvPr id="27" name="object 27"/>
          <p:cNvSpPr txBox="1"/>
          <p:nvPr/>
        </p:nvSpPr>
        <p:spPr>
          <a:xfrm>
            <a:off x="3991228" y="740790"/>
            <a:ext cx="4527550" cy="3908425"/>
          </a:xfrm>
          <a:prstGeom prst="rect">
            <a:avLst/>
          </a:prstGeom>
        </p:spPr>
        <p:txBody>
          <a:bodyPr vert="horz" wrap="square" lIns="0" tIns="0" rIns="0" bIns="0" rtlCol="0">
            <a:spAutoFit/>
          </a:bodyPr>
          <a:lstStyle/>
          <a:p>
            <a:pPr marL="12700">
              <a:lnSpc>
                <a:spcPct val="100000"/>
              </a:lnSpc>
            </a:pPr>
            <a:r>
              <a:rPr sz="1200" dirty="0">
                <a:latin typeface="微软雅黑"/>
                <a:cs typeface="微软雅黑"/>
              </a:rPr>
              <a:t>·</a:t>
            </a:r>
            <a:r>
              <a:rPr sz="1200" spc="-80" dirty="0">
                <a:latin typeface="微软雅黑"/>
                <a:cs typeface="微软雅黑"/>
              </a:rPr>
              <a:t> </a:t>
            </a:r>
            <a:r>
              <a:rPr sz="1200" dirty="0">
                <a:latin typeface="微软雅黑"/>
                <a:cs typeface="微软雅黑"/>
              </a:rPr>
              <a:t>形象店功能（品牌曝光+堂食+外带销售+配送服务）；</a:t>
            </a:r>
            <a:endParaRPr sz="1200">
              <a:latin typeface="微软雅黑"/>
              <a:cs typeface="微软雅黑"/>
            </a:endParaRPr>
          </a:p>
          <a:p>
            <a:pPr marL="12700" marR="79375">
              <a:lnSpc>
                <a:spcPct val="100000"/>
              </a:lnSpc>
            </a:pPr>
            <a:r>
              <a:rPr sz="1200" dirty="0">
                <a:latin typeface="微软雅黑"/>
                <a:cs typeface="微软雅黑"/>
              </a:rPr>
              <a:t>· 形象店选址策略：一个城市形象店的数量取决于其人口的数量、  城市面积和核心商圈发展的程度等，原则上形象店必须地处该城市  </a:t>
            </a:r>
            <a:r>
              <a:rPr sz="1200" spc="-5" dirty="0">
                <a:latin typeface="微软雅黑"/>
                <a:cs typeface="微软雅黑"/>
              </a:rPr>
              <a:t>或该区域最核心的商业街，日均人流率不低于50%，辐射广，购物  </a:t>
            </a:r>
            <a:r>
              <a:rPr sz="1200" dirty="0">
                <a:latin typeface="微软雅黑"/>
                <a:cs typeface="微软雅黑"/>
              </a:rPr>
              <a:t>环境好，销售好，周边有充足写字楼配套为佳；</a:t>
            </a:r>
            <a:endParaRPr sz="1200">
              <a:latin typeface="微软雅黑"/>
              <a:cs typeface="微软雅黑"/>
            </a:endParaRPr>
          </a:p>
          <a:p>
            <a:pPr marL="12700">
              <a:lnSpc>
                <a:spcPct val="100000"/>
              </a:lnSpc>
            </a:pPr>
            <a:r>
              <a:rPr sz="1200" dirty="0">
                <a:latin typeface="微软雅黑"/>
                <a:cs typeface="微软雅黑"/>
              </a:rPr>
              <a:t>·</a:t>
            </a:r>
            <a:r>
              <a:rPr sz="1200" spc="-25" dirty="0">
                <a:latin typeface="微软雅黑"/>
                <a:cs typeface="微软雅黑"/>
              </a:rPr>
              <a:t> </a:t>
            </a:r>
            <a:r>
              <a:rPr sz="1200" spc="-5" dirty="0">
                <a:solidFill>
                  <a:srgbClr val="FF0000"/>
                </a:solidFill>
                <a:latin typeface="微软雅黑"/>
                <a:cs typeface="微软雅黑"/>
              </a:rPr>
              <a:t>以深圳为例，3年内布点5-6个形象门店</a:t>
            </a:r>
            <a:r>
              <a:rPr sz="1200" spc="-5" dirty="0">
                <a:latin typeface="微软雅黑"/>
                <a:cs typeface="微软雅黑"/>
              </a:rPr>
              <a:t>；</a:t>
            </a:r>
            <a:endParaRPr sz="1200">
              <a:latin typeface="微软雅黑"/>
              <a:cs typeface="微软雅黑"/>
            </a:endParaRPr>
          </a:p>
          <a:p>
            <a:pPr marL="12700">
              <a:lnSpc>
                <a:spcPct val="100000"/>
              </a:lnSpc>
              <a:spcBef>
                <a:spcPts val="1000"/>
              </a:spcBef>
            </a:pPr>
            <a:r>
              <a:rPr sz="1200" dirty="0">
                <a:latin typeface="微软雅黑"/>
                <a:cs typeface="微软雅黑"/>
              </a:rPr>
              <a:t>·</a:t>
            </a:r>
            <a:r>
              <a:rPr sz="1200" spc="-95" dirty="0">
                <a:latin typeface="微软雅黑"/>
                <a:cs typeface="微软雅黑"/>
              </a:rPr>
              <a:t> </a:t>
            </a:r>
            <a:r>
              <a:rPr sz="1200" dirty="0">
                <a:latin typeface="微软雅黑"/>
                <a:cs typeface="微软雅黑"/>
              </a:rPr>
              <a:t>奶站功能（外带销售+配送服务）；</a:t>
            </a:r>
            <a:endParaRPr sz="1200">
              <a:latin typeface="微软雅黑"/>
              <a:cs typeface="微软雅黑"/>
            </a:endParaRPr>
          </a:p>
          <a:p>
            <a:pPr marL="12700">
              <a:lnSpc>
                <a:spcPct val="100000"/>
              </a:lnSpc>
            </a:pPr>
            <a:r>
              <a:rPr sz="1200" dirty="0">
                <a:latin typeface="微软雅黑"/>
                <a:cs typeface="微软雅黑"/>
              </a:rPr>
              <a:t>·</a:t>
            </a:r>
            <a:r>
              <a:rPr sz="1200" spc="-50" dirty="0">
                <a:latin typeface="微软雅黑"/>
                <a:cs typeface="微软雅黑"/>
              </a:rPr>
              <a:t> </a:t>
            </a:r>
            <a:r>
              <a:rPr sz="1200" spc="-5" dirty="0">
                <a:latin typeface="微软雅黑"/>
                <a:cs typeface="微软雅黑"/>
              </a:rPr>
              <a:t>奶站选址策略：大型写字楼商圈内（30000人以上），大型住宅商</a:t>
            </a:r>
            <a:endParaRPr sz="1200">
              <a:latin typeface="微软雅黑"/>
              <a:cs typeface="微软雅黑"/>
            </a:endParaRPr>
          </a:p>
          <a:p>
            <a:pPr marL="12700">
              <a:lnSpc>
                <a:spcPct val="100000"/>
              </a:lnSpc>
            </a:pPr>
            <a:r>
              <a:rPr sz="1200" spc="-5" dirty="0">
                <a:latin typeface="微软雅黑"/>
                <a:cs typeface="微软雅黑"/>
              </a:rPr>
              <a:t>圈内（20000人以上）；</a:t>
            </a:r>
            <a:endParaRPr sz="1200">
              <a:latin typeface="微软雅黑"/>
              <a:cs typeface="微软雅黑"/>
            </a:endParaRPr>
          </a:p>
          <a:p>
            <a:pPr marL="12700">
              <a:lnSpc>
                <a:spcPts val="1440"/>
              </a:lnSpc>
            </a:pPr>
            <a:r>
              <a:rPr sz="1200" dirty="0">
                <a:latin typeface="微软雅黑"/>
                <a:cs typeface="微软雅黑"/>
              </a:rPr>
              <a:t>·</a:t>
            </a:r>
            <a:r>
              <a:rPr sz="1200" spc="25" dirty="0">
                <a:latin typeface="微软雅黑"/>
                <a:cs typeface="微软雅黑"/>
              </a:rPr>
              <a:t> </a:t>
            </a:r>
            <a:r>
              <a:rPr sz="1200" spc="-5" dirty="0">
                <a:latin typeface="微软雅黑"/>
                <a:cs typeface="微软雅黑"/>
              </a:rPr>
              <a:t>2人配置结合第三方配送，网点位置处于写字楼商圈核心点位，配</a:t>
            </a:r>
            <a:endParaRPr sz="1200">
              <a:latin typeface="微软雅黑"/>
              <a:cs typeface="微软雅黑"/>
            </a:endParaRPr>
          </a:p>
          <a:p>
            <a:pPr marL="12700">
              <a:lnSpc>
                <a:spcPct val="100000"/>
              </a:lnSpc>
            </a:pPr>
            <a:r>
              <a:rPr sz="1200" spc="-5" dirty="0">
                <a:latin typeface="微软雅黑"/>
                <a:cs typeface="微软雅黑"/>
              </a:rPr>
              <a:t>送时间30-40分钟到达；</a:t>
            </a:r>
            <a:endParaRPr sz="1200">
              <a:latin typeface="微软雅黑"/>
              <a:cs typeface="微软雅黑"/>
            </a:endParaRPr>
          </a:p>
          <a:p>
            <a:pPr marL="12700">
              <a:lnSpc>
                <a:spcPct val="100000"/>
              </a:lnSpc>
            </a:pPr>
            <a:r>
              <a:rPr sz="1200" dirty="0">
                <a:latin typeface="微软雅黑"/>
                <a:cs typeface="微软雅黑"/>
              </a:rPr>
              <a:t>·</a:t>
            </a:r>
            <a:r>
              <a:rPr sz="1200" spc="-35" dirty="0">
                <a:latin typeface="微软雅黑"/>
                <a:cs typeface="微软雅黑"/>
              </a:rPr>
              <a:t> </a:t>
            </a:r>
            <a:r>
              <a:rPr sz="1200" spc="-5" dirty="0">
                <a:solidFill>
                  <a:srgbClr val="FF0000"/>
                </a:solidFill>
                <a:latin typeface="微软雅黑"/>
                <a:cs typeface="微软雅黑"/>
              </a:rPr>
              <a:t>以深圳为例，3年内布点100个奶站</a:t>
            </a:r>
            <a:r>
              <a:rPr sz="1200" spc="-5" dirty="0">
                <a:latin typeface="微软雅黑"/>
                <a:cs typeface="微软雅黑"/>
              </a:rPr>
              <a:t>；</a:t>
            </a:r>
            <a:endParaRPr sz="1200">
              <a:latin typeface="微软雅黑"/>
              <a:cs typeface="微软雅黑"/>
            </a:endParaRPr>
          </a:p>
          <a:p>
            <a:pPr marL="12700">
              <a:lnSpc>
                <a:spcPct val="100000"/>
              </a:lnSpc>
              <a:spcBef>
                <a:spcPts val="765"/>
              </a:spcBef>
            </a:pPr>
            <a:r>
              <a:rPr sz="1200" dirty="0">
                <a:latin typeface="微软雅黑"/>
                <a:cs typeface="微软雅黑"/>
              </a:rPr>
              <a:t>·</a:t>
            </a:r>
            <a:r>
              <a:rPr sz="1200" spc="-35" dirty="0">
                <a:latin typeface="微软雅黑"/>
                <a:cs typeface="微软雅黑"/>
              </a:rPr>
              <a:t> </a:t>
            </a:r>
            <a:r>
              <a:rPr sz="1200" spc="-5" dirty="0">
                <a:latin typeface="微软雅黑"/>
                <a:cs typeface="微软雅黑"/>
              </a:rPr>
              <a:t>华南区域，对于从事健康、健身、美容、娱乐、餐厅、烘焙房、超</a:t>
            </a:r>
            <a:endParaRPr sz="1200">
              <a:latin typeface="微软雅黑"/>
              <a:cs typeface="微软雅黑"/>
            </a:endParaRPr>
          </a:p>
          <a:p>
            <a:pPr marL="12700">
              <a:lnSpc>
                <a:spcPct val="100000"/>
              </a:lnSpc>
            </a:pPr>
            <a:r>
              <a:rPr sz="1200" dirty="0">
                <a:latin typeface="微软雅黑"/>
                <a:cs typeface="微软雅黑"/>
              </a:rPr>
              <a:t>市、低温奶经销商等有冷藏条件的经销商开放分销渠道；</a:t>
            </a:r>
            <a:endParaRPr sz="1200">
              <a:latin typeface="微软雅黑"/>
              <a:cs typeface="微软雅黑"/>
            </a:endParaRPr>
          </a:p>
          <a:p>
            <a:pPr marL="12700" marR="69215">
              <a:lnSpc>
                <a:spcPct val="100000"/>
              </a:lnSpc>
            </a:pPr>
            <a:r>
              <a:rPr sz="1200" dirty="0">
                <a:latin typeface="微软雅黑"/>
                <a:cs typeface="微软雅黑"/>
              </a:rPr>
              <a:t>·</a:t>
            </a:r>
            <a:r>
              <a:rPr sz="1200" spc="-105" dirty="0">
                <a:latin typeface="微软雅黑"/>
                <a:cs typeface="微软雅黑"/>
              </a:rPr>
              <a:t> </a:t>
            </a:r>
            <a:r>
              <a:rPr sz="1200" dirty="0">
                <a:latin typeface="微软雅黑"/>
                <a:cs typeface="微软雅黑"/>
              </a:rPr>
              <a:t>尽可能简化间接分销渠道的层级，使经销商保持每瓶5元毛利，与  </a:t>
            </a:r>
            <a:r>
              <a:rPr sz="1200" spc="-5" dirty="0">
                <a:latin typeface="微软雅黑"/>
                <a:cs typeface="微软雅黑"/>
              </a:rPr>
              <a:t>此同时，也保证品牌方持有40%毛利；</a:t>
            </a:r>
            <a:endParaRPr sz="1200">
              <a:latin typeface="微软雅黑"/>
              <a:cs typeface="微软雅黑"/>
            </a:endParaRPr>
          </a:p>
          <a:p>
            <a:pPr marL="12700">
              <a:lnSpc>
                <a:spcPct val="100000"/>
              </a:lnSpc>
            </a:pPr>
            <a:r>
              <a:rPr sz="1200" dirty="0">
                <a:latin typeface="微软雅黑"/>
                <a:cs typeface="微软雅黑"/>
              </a:rPr>
              <a:t>·</a:t>
            </a:r>
            <a:r>
              <a:rPr sz="1200" spc="-105" dirty="0">
                <a:latin typeface="微软雅黑"/>
                <a:cs typeface="微软雅黑"/>
              </a:rPr>
              <a:t> </a:t>
            </a:r>
            <a:r>
              <a:rPr sz="1200" dirty="0">
                <a:latin typeface="微软雅黑"/>
                <a:cs typeface="微软雅黑"/>
              </a:rPr>
              <a:t>共享资源，开拓市场；</a:t>
            </a:r>
            <a:endParaRPr sz="1200">
              <a:latin typeface="微软雅黑"/>
              <a:cs typeface="微软雅黑"/>
            </a:endParaRPr>
          </a:p>
          <a:p>
            <a:pPr>
              <a:lnSpc>
                <a:spcPct val="100000"/>
              </a:lnSpc>
              <a:spcBef>
                <a:spcPts val="45"/>
              </a:spcBef>
            </a:pPr>
            <a:endParaRPr sz="1300">
              <a:latin typeface="Times New Roman"/>
              <a:cs typeface="Times New Roman"/>
            </a:endParaRPr>
          </a:p>
          <a:p>
            <a:pPr marL="12700">
              <a:lnSpc>
                <a:spcPct val="100000"/>
              </a:lnSpc>
            </a:pPr>
            <a:r>
              <a:rPr sz="1200" dirty="0">
                <a:latin typeface="微软雅黑"/>
                <a:cs typeface="微软雅黑"/>
              </a:rPr>
              <a:t>·</a:t>
            </a:r>
            <a:r>
              <a:rPr sz="1200" spc="-25" dirty="0">
                <a:latin typeface="微软雅黑"/>
                <a:cs typeface="微软雅黑"/>
              </a:rPr>
              <a:t> </a:t>
            </a:r>
            <a:r>
              <a:rPr sz="1200" spc="-5" dirty="0">
                <a:latin typeface="微软雅黑"/>
                <a:cs typeface="微软雅黑"/>
              </a:rPr>
              <a:t>根据品牌知名度、供应链成熟度、产品适配性综合考量后，将区域</a:t>
            </a:r>
            <a:endParaRPr sz="1200">
              <a:latin typeface="微软雅黑"/>
              <a:cs typeface="微软雅黑"/>
            </a:endParaRPr>
          </a:p>
          <a:p>
            <a:pPr marL="12700">
              <a:lnSpc>
                <a:spcPct val="100000"/>
              </a:lnSpc>
            </a:pPr>
            <a:r>
              <a:rPr sz="1200" dirty="0">
                <a:latin typeface="微软雅黑"/>
                <a:cs typeface="微软雅黑"/>
              </a:rPr>
              <a:t>合伙人作为下一步规划</a:t>
            </a:r>
            <a:endParaRPr sz="1200">
              <a:latin typeface="微软雅黑"/>
              <a:cs typeface="微软雅黑"/>
            </a:endParaRPr>
          </a:p>
        </p:txBody>
      </p:sp>
      <p:sp>
        <p:nvSpPr>
          <p:cNvPr id="28" name="object 28"/>
          <p:cNvSpPr txBox="1"/>
          <p:nvPr/>
        </p:nvSpPr>
        <p:spPr>
          <a:xfrm>
            <a:off x="690562" y="2083054"/>
            <a:ext cx="2497455" cy="1503045"/>
          </a:xfrm>
          <a:prstGeom prst="rect">
            <a:avLst/>
          </a:prstGeom>
        </p:spPr>
        <p:txBody>
          <a:bodyPr vert="horz" wrap="square" lIns="0" tIns="0" rIns="0" bIns="0" rtlCol="0">
            <a:spAutoFit/>
          </a:bodyPr>
          <a:lstStyle/>
          <a:p>
            <a:pPr marR="450215" algn="r">
              <a:lnSpc>
                <a:spcPct val="100000"/>
              </a:lnSpc>
            </a:pPr>
            <a:r>
              <a:rPr sz="1000" b="1" dirty="0">
                <a:solidFill>
                  <a:srgbClr val="FFFFFF"/>
                </a:solidFill>
                <a:latin typeface="微软雅黑"/>
                <a:cs typeface="微软雅黑"/>
              </a:rPr>
              <a:t>奶站</a:t>
            </a:r>
            <a:endParaRPr sz="1000">
              <a:latin typeface="微软雅黑"/>
              <a:cs typeface="微软雅黑"/>
            </a:endParaRPr>
          </a:p>
          <a:p>
            <a:pPr>
              <a:lnSpc>
                <a:spcPct val="100000"/>
              </a:lnSpc>
              <a:spcBef>
                <a:spcPts val="40"/>
              </a:spcBef>
            </a:pPr>
            <a:endParaRPr sz="800">
              <a:latin typeface="Times New Roman"/>
              <a:cs typeface="Times New Roman"/>
            </a:endParaRPr>
          </a:p>
          <a:p>
            <a:pPr marR="183515" algn="r">
              <a:lnSpc>
                <a:spcPct val="100000"/>
              </a:lnSpc>
            </a:pPr>
            <a:r>
              <a:rPr sz="1000" b="1" dirty="0">
                <a:solidFill>
                  <a:srgbClr val="FFFFFF"/>
                </a:solidFill>
                <a:latin typeface="微软雅黑"/>
                <a:cs typeface="微软雅黑"/>
              </a:rPr>
              <a:t>（约占30</a:t>
            </a:r>
            <a:r>
              <a:rPr sz="1000" b="1" spc="5" dirty="0">
                <a:solidFill>
                  <a:srgbClr val="FFFFFF"/>
                </a:solidFill>
                <a:latin typeface="微软雅黑"/>
                <a:cs typeface="微软雅黑"/>
              </a:rPr>
              <a:t>%</a:t>
            </a:r>
            <a:r>
              <a:rPr sz="1000" b="1" dirty="0">
                <a:solidFill>
                  <a:srgbClr val="FFFFFF"/>
                </a:solidFill>
                <a:latin typeface="微软雅黑"/>
                <a:cs typeface="微软雅黑"/>
              </a:rPr>
              <a:t>）</a:t>
            </a:r>
            <a:endParaRPr sz="1000">
              <a:latin typeface="微软雅黑"/>
              <a:cs typeface="微软雅黑"/>
            </a:endParaRPr>
          </a:p>
          <a:p>
            <a:pPr>
              <a:lnSpc>
                <a:spcPct val="100000"/>
              </a:lnSpc>
              <a:spcBef>
                <a:spcPts val="28"/>
              </a:spcBef>
            </a:pPr>
            <a:endParaRPr sz="1100">
              <a:latin typeface="Times New Roman"/>
              <a:cs typeface="Times New Roman"/>
            </a:endParaRPr>
          </a:p>
          <a:p>
            <a:pPr marL="12700">
              <a:lnSpc>
                <a:spcPct val="100000"/>
              </a:lnSpc>
            </a:pPr>
            <a:r>
              <a:rPr sz="1800" b="1" dirty="0">
                <a:latin typeface="微软雅黑"/>
                <a:cs typeface="微软雅黑"/>
              </a:rPr>
              <a:t>线上及线下</a:t>
            </a:r>
            <a:endParaRPr sz="1800">
              <a:latin typeface="微软雅黑"/>
              <a:cs typeface="微软雅黑"/>
            </a:endParaRPr>
          </a:p>
          <a:p>
            <a:pPr marR="208915" algn="r">
              <a:lnSpc>
                <a:spcPct val="100000"/>
              </a:lnSpc>
              <a:spcBef>
                <a:spcPts val="1560"/>
              </a:spcBef>
            </a:pPr>
            <a:r>
              <a:rPr sz="1000" b="1" dirty="0">
                <a:solidFill>
                  <a:srgbClr val="252525"/>
                </a:solidFill>
                <a:latin typeface="微软雅黑"/>
                <a:cs typeface="微软雅黑"/>
              </a:rPr>
              <a:t>经销商</a:t>
            </a:r>
            <a:endParaRPr sz="1000">
              <a:latin typeface="微软雅黑"/>
              <a:cs typeface="微软雅黑"/>
            </a:endParaRPr>
          </a:p>
          <a:p>
            <a:pPr>
              <a:lnSpc>
                <a:spcPct val="100000"/>
              </a:lnSpc>
              <a:spcBef>
                <a:spcPts val="41"/>
              </a:spcBef>
            </a:pPr>
            <a:endParaRPr sz="800">
              <a:latin typeface="Times New Roman"/>
              <a:cs typeface="Times New Roman"/>
            </a:endParaRPr>
          </a:p>
          <a:p>
            <a:pPr marR="5080" algn="r">
              <a:lnSpc>
                <a:spcPct val="100000"/>
              </a:lnSpc>
            </a:pPr>
            <a:r>
              <a:rPr sz="1000" b="1" dirty="0">
                <a:solidFill>
                  <a:srgbClr val="252525"/>
                </a:solidFill>
                <a:latin typeface="微软雅黑"/>
                <a:cs typeface="微软雅黑"/>
              </a:rPr>
              <a:t>（约占60</a:t>
            </a:r>
            <a:r>
              <a:rPr sz="1000" b="1" spc="5" dirty="0">
                <a:solidFill>
                  <a:srgbClr val="252525"/>
                </a:solidFill>
                <a:latin typeface="微软雅黑"/>
                <a:cs typeface="微软雅黑"/>
              </a:rPr>
              <a:t>%</a:t>
            </a:r>
            <a:r>
              <a:rPr sz="1000" b="1" dirty="0">
                <a:solidFill>
                  <a:srgbClr val="252525"/>
                </a:solidFill>
                <a:latin typeface="微软雅黑"/>
                <a:cs typeface="微软雅黑"/>
              </a:rPr>
              <a:t>）</a:t>
            </a:r>
            <a:endParaRPr sz="1000">
              <a:latin typeface="微软雅黑"/>
              <a:cs typeface="微软雅黑"/>
            </a:endParaRPr>
          </a:p>
        </p:txBody>
      </p:sp>
      <p:sp>
        <p:nvSpPr>
          <p:cNvPr id="29" name="object 29"/>
          <p:cNvSpPr/>
          <p:nvPr/>
        </p:nvSpPr>
        <p:spPr>
          <a:xfrm>
            <a:off x="3782695" y="1877314"/>
            <a:ext cx="4676775" cy="76200"/>
          </a:xfrm>
          <a:custGeom>
            <a:avLst/>
            <a:gdLst/>
            <a:ahLst/>
            <a:cxnLst/>
            <a:rect l="l" t="t" r="r" b="b"/>
            <a:pathLst>
              <a:path w="4676775" h="76200">
                <a:moveTo>
                  <a:pt x="38100" y="0"/>
                </a:moveTo>
                <a:lnTo>
                  <a:pt x="23252" y="2986"/>
                </a:lnTo>
                <a:lnTo>
                  <a:pt x="11144" y="11128"/>
                </a:lnTo>
                <a:lnTo>
                  <a:pt x="2988" y="23199"/>
                </a:lnTo>
                <a:lnTo>
                  <a:pt x="0" y="37973"/>
                </a:lnTo>
                <a:lnTo>
                  <a:pt x="2915" y="52839"/>
                </a:lnTo>
                <a:lnTo>
                  <a:pt x="11033" y="64992"/>
                </a:lnTo>
                <a:lnTo>
                  <a:pt x="23127" y="73191"/>
                </a:lnTo>
                <a:lnTo>
                  <a:pt x="37972" y="76200"/>
                </a:lnTo>
                <a:lnTo>
                  <a:pt x="52822" y="73213"/>
                </a:lnTo>
                <a:lnTo>
                  <a:pt x="64944" y="65071"/>
                </a:lnTo>
                <a:lnTo>
                  <a:pt x="73138" y="53000"/>
                </a:lnTo>
                <a:lnTo>
                  <a:pt x="75226" y="42925"/>
                </a:lnTo>
                <a:lnTo>
                  <a:pt x="66675" y="42925"/>
                </a:lnTo>
                <a:lnTo>
                  <a:pt x="38100" y="42799"/>
                </a:lnTo>
                <a:lnTo>
                  <a:pt x="38100" y="33274"/>
                </a:lnTo>
                <a:lnTo>
                  <a:pt x="75204" y="33274"/>
                </a:lnTo>
                <a:lnTo>
                  <a:pt x="73211" y="23360"/>
                </a:lnTo>
                <a:lnTo>
                  <a:pt x="65055" y="11207"/>
                </a:lnTo>
                <a:lnTo>
                  <a:pt x="52947" y="3008"/>
                </a:lnTo>
                <a:lnTo>
                  <a:pt x="38100" y="0"/>
                </a:lnTo>
                <a:close/>
              </a:path>
              <a:path w="4676775" h="76200">
                <a:moveTo>
                  <a:pt x="38100" y="33274"/>
                </a:moveTo>
                <a:lnTo>
                  <a:pt x="38100" y="42799"/>
                </a:lnTo>
                <a:lnTo>
                  <a:pt x="66675" y="42925"/>
                </a:lnTo>
                <a:lnTo>
                  <a:pt x="66675" y="33400"/>
                </a:lnTo>
                <a:lnTo>
                  <a:pt x="38100" y="33274"/>
                </a:lnTo>
                <a:close/>
              </a:path>
              <a:path w="4676775" h="76200">
                <a:moveTo>
                  <a:pt x="75204" y="33274"/>
                </a:moveTo>
                <a:lnTo>
                  <a:pt x="38100" y="33274"/>
                </a:lnTo>
                <a:lnTo>
                  <a:pt x="66675" y="33400"/>
                </a:lnTo>
                <a:lnTo>
                  <a:pt x="66675" y="42925"/>
                </a:lnTo>
                <a:lnTo>
                  <a:pt x="75226" y="42925"/>
                </a:lnTo>
                <a:lnTo>
                  <a:pt x="76200" y="38227"/>
                </a:lnTo>
                <a:lnTo>
                  <a:pt x="75204" y="33274"/>
                </a:lnTo>
                <a:close/>
              </a:path>
              <a:path w="4676775" h="76200">
                <a:moveTo>
                  <a:pt x="104775" y="33400"/>
                </a:moveTo>
                <a:lnTo>
                  <a:pt x="76200" y="33400"/>
                </a:lnTo>
                <a:lnTo>
                  <a:pt x="76200" y="42925"/>
                </a:lnTo>
                <a:lnTo>
                  <a:pt x="104775" y="42925"/>
                </a:lnTo>
                <a:lnTo>
                  <a:pt x="104775" y="33400"/>
                </a:lnTo>
                <a:close/>
              </a:path>
              <a:path w="4676775" h="76200">
                <a:moveTo>
                  <a:pt x="142875" y="33528"/>
                </a:moveTo>
                <a:lnTo>
                  <a:pt x="114300" y="33528"/>
                </a:lnTo>
                <a:lnTo>
                  <a:pt x="114300" y="43053"/>
                </a:lnTo>
                <a:lnTo>
                  <a:pt x="142875" y="43053"/>
                </a:lnTo>
                <a:lnTo>
                  <a:pt x="142875" y="33528"/>
                </a:lnTo>
                <a:close/>
              </a:path>
              <a:path w="4676775" h="76200">
                <a:moveTo>
                  <a:pt x="180975" y="33528"/>
                </a:moveTo>
                <a:lnTo>
                  <a:pt x="152400" y="33528"/>
                </a:lnTo>
                <a:lnTo>
                  <a:pt x="152400" y="43053"/>
                </a:lnTo>
                <a:lnTo>
                  <a:pt x="180975" y="43053"/>
                </a:lnTo>
                <a:lnTo>
                  <a:pt x="180975" y="33528"/>
                </a:lnTo>
                <a:close/>
              </a:path>
              <a:path w="4676775" h="76200">
                <a:moveTo>
                  <a:pt x="219075" y="33655"/>
                </a:moveTo>
                <a:lnTo>
                  <a:pt x="190500" y="33655"/>
                </a:lnTo>
                <a:lnTo>
                  <a:pt x="190500" y="43180"/>
                </a:lnTo>
                <a:lnTo>
                  <a:pt x="219075" y="43180"/>
                </a:lnTo>
                <a:lnTo>
                  <a:pt x="219075" y="33655"/>
                </a:lnTo>
                <a:close/>
              </a:path>
              <a:path w="4676775" h="76200">
                <a:moveTo>
                  <a:pt x="228600" y="33655"/>
                </a:moveTo>
                <a:lnTo>
                  <a:pt x="228600" y="43180"/>
                </a:lnTo>
                <a:lnTo>
                  <a:pt x="257175" y="43306"/>
                </a:lnTo>
                <a:lnTo>
                  <a:pt x="257175" y="33781"/>
                </a:lnTo>
                <a:lnTo>
                  <a:pt x="228600" y="33655"/>
                </a:lnTo>
                <a:close/>
              </a:path>
              <a:path w="4676775" h="76200">
                <a:moveTo>
                  <a:pt x="295275" y="33781"/>
                </a:moveTo>
                <a:lnTo>
                  <a:pt x="266700" y="33781"/>
                </a:lnTo>
                <a:lnTo>
                  <a:pt x="266700" y="43306"/>
                </a:lnTo>
                <a:lnTo>
                  <a:pt x="295275" y="43306"/>
                </a:lnTo>
                <a:lnTo>
                  <a:pt x="295275" y="33781"/>
                </a:lnTo>
                <a:close/>
              </a:path>
              <a:path w="4676775" h="76200">
                <a:moveTo>
                  <a:pt x="304800" y="33781"/>
                </a:moveTo>
                <a:lnTo>
                  <a:pt x="304800" y="43306"/>
                </a:lnTo>
                <a:lnTo>
                  <a:pt x="333375" y="43434"/>
                </a:lnTo>
                <a:lnTo>
                  <a:pt x="333375" y="33909"/>
                </a:lnTo>
                <a:lnTo>
                  <a:pt x="304800" y="33781"/>
                </a:lnTo>
                <a:close/>
              </a:path>
              <a:path w="4676775" h="76200">
                <a:moveTo>
                  <a:pt x="371475" y="33909"/>
                </a:moveTo>
                <a:lnTo>
                  <a:pt x="342900" y="33909"/>
                </a:lnTo>
                <a:lnTo>
                  <a:pt x="342900" y="43434"/>
                </a:lnTo>
                <a:lnTo>
                  <a:pt x="371475" y="43434"/>
                </a:lnTo>
                <a:lnTo>
                  <a:pt x="371475" y="33909"/>
                </a:lnTo>
                <a:close/>
              </a:path>
              <a:path w="4676775" h="76200">
                <a:moveTo>
                  <a:pt x="381000" y="33909"/>
                </a:moveTo>
                <a:lnTo>
                  <a:pt x="381000" y="43434"/>
                </a:lnTo>
                <a:lnTo>
                  <a:pt x="409575" y="43561"/>
                </a:lnTo>
                <a:lnTo>
                  <a:pt x="409575" y="34036"/>
                </a:lnTo>
                <a:lnTo>
                  <a:pt x="381000" y="33909"/>
                </a:lnTo>
                <a:close/>
              </a:path>
              <a:path w="4676775" h="76200">
                <a:moveTo>
                  <a:pt x="447675" y="34036"/>
                </a:moveTo>
                <a:lnTo>
                  <a:pt x="419100" y="34036"/>
                </a:lnTo>
                <a:lnTo>
                  <a:pt x="419100" y="43561"/>
                </a:lnTo>
                <a:lnTo>
                  <a:pt x="447675" y="43561"/>
                </a:lnTo>
                <a:lnTo>
                  <a:pt x="447675" y="34036"/>
                </a:lnTo>
                <a:close/>
              </a:path>
              <a:path w="4676775" h="76200">
                <a:moveTo>
                  <a:pt x="457200" y="34036"/>
                </a:moveTo>
                <a:lnTo>
                  <a:pt x="457200" y="43561"/>
                </a:lnTo>
                <a:lnTo>
                  <a:pt x="485775" y="43687"/>
                </a:lnTo>
                <a:lnTo>
                  <a:pt x="485775" y="34162"/>
                </a:lnTo>
                <a:lnTo>
                  <a:pt x="457200" y="34036"/>
                </a:lnTo>
                <a:close/>
              </a:path>
              <a:path w="4676775" h="76200">
                <a:moveTo>
                  <a:pt x="523875" y="34162"/>
                </a:moveTo>
                <a:lnTo>
                  <a:pt x="495300" y="34162"/>
                </a:lnTo>
                <a:lnTo>
                  <a:pt x="495300" y="43687"/>
                </a:lnTo>
                <a:lnTo>
                  <a:pt x="523875" y="43687"/>
                </a:lnTo>
                <a:lnTo>
                  <a:pt x="523875" y="34162"/>
                </a:lnTo>
                <a:close/>
              </a:path>
              <a:path w="4676775" h="76200">
                <a:moveTo>
                  <a:pt x="533400" y="34162"/>
                </a:moveTo>
                <a:lnTo>
                  <a:pt x="533400" y="43687"/>
                </a:lnTo>
                <a:lnTo>
                  <a:pt x="561975" y="43815"/>
                </a:lnTo>
                <a:lnTo>
                  <a:pt x="561975" y="34290"/>
                </a:lnTo>
                <a:lnTo>
                  <a:pt x="533400" y="34162"/>
                </a:lnTo>
                <a:close/>
              </a:path>
              <a:path w="4676775" h="76200">
                <a:moveTo>
                  <a:pt x="600075" y="34290"/>
                </a:moveTo>
                <a:lnTo>
                  <a:pt x="571500" y="34290"/>
                </a:lnTo>
                <a:lnTo>
                  <a:pt x="571500" y="43815"/>
                </a:lnTo>
                <a:lnTo>
                  <a:pt x="600075" y="43815"/>
                </a:lnTo>
                <a:lnTo>
                  <a:pt x="600075" y="34290"/>
                </a:lnTo>
                <a:close/>
              </a:path>
              <a:path w="4676775" h="76200">
                <a:moveTo>
                  <a:pt x="638175" y="34417"/>
                </a:moveTo>
                <a:lnTo>
                  <a:pt x="609600" y="34417"/>
                </a:lnTo>
                <a:lnTo>
                  <a:pt x="609600" y="43942"/>
                </a:lnTo>
                <a:lnTo>
                  <a:pt x="638175" y="43942"/>
                </a:lnTo>
                <a:lnTo>
                  <a:pt x="638175" y="34417"/>
                </a:lnTo>
                <a:close/>
              </a:path>
              <a:path w="4676775" h="76200">
                <a:moveTo>
                  <a:pt x="676275" y="34417"/>
                </a:moveTo>
                <a:lnTo>
                  <a:pt x="647700" y="34417"/>
                </a:lnTo>
                <a:lnTo>
                  <a:pt x="647700" y="43942"/>
                </a:lnTo>
                <a:lnTo>
                  <a:pt x="676275" y="43942"/>
                </a:lnTo>
                <a:lnTo>
                  <a:pt x="676275" y="34417"/>
                </a:lnTo>
                <a:close/>
              </a:path>
              <a:path w="4676775" h="76200">
                <a:moveTo>
                  <a:pt x="714375" y="34543"/>
                </a:moveTo>
                <a:lnTo>
                  <a:pt x="685800" y="34543"/>
                </a:lnTo>
                <a:lnTo>
                  <a:pt x="685800" y="44068"/>
                </a:lnTo>
                <a:lnTo>
                  <a:pt x="714375" y="44068"/>
                </a:lnTo>
                <a:lnTo>
                  <a:pt x="714375" y="34543"/>
                </a:lnTo>
                <a:close/>
              </a:path>
              <a:path w="4676775" h="76200">
                <a:moveTo>
                  <a:pt x="723900" y="34543"/>
                </a:moveTo>
                <a:lnTo>
                  <a:pt x="723900" y="44068"/>
                </a:lnTo>
                <a:lnTo>
                  <a:pt x="752475" y="44196"/>
                </a:lnTo>
                <a:lnTo>
                  <a:pt x="752475" y="34671"/>
                </a:lnTo>
                <a:lnTo>
                  <a:pt x="723900" y="34543"/>
                </a:lnTo>
                <a:close/>
              </a:path>
              <a:path w="4676775" h="76200">
                <a:moveTo>
                  <a:pt x="790575" y="34671"/>
                </a:moveTo>
                <a:lnTo>
                  <a:pt x="762000" y="34671"/>
                </a:lnTo>
                <a:lnTo>
                  <a:pt x="762000" y="44196"/>
                </a:lnTo>
                <a:lnTo>
                  <a:pt x="790575" y="44196"/>
                </a:lnTo>
                <a:lnTo>
                  <a:pt x="790575" y="34671"/>
                </a:lnTo>
                <a:close/>
              </a:path>
              <a:path w="4676775" h="76200">
                <a:moveTo>
                  <a:pt x="800100" y="34671"/>
                </a:moveTo>
                <a:lnTo>
                  <a:pt x="800100" y="44196"/>
                </a:lnTo>
                <a:lnTo>
                  <a:pt x="828675" y="44323"/>
                </a:lnTo>
                <a:lnTo>
                  <a:pt x="828675" y="34798"/>
                </a:lnTo>
                <a:lnTo>
                  <a:pt x="800100" y="34671"/>
                </a:lnTo>
                <a:close/>
              </a:path>
              <a:path w="4676775" h="76200">
                <a:moveTo>
                  <a:pt x="866775" y="34798"/>
                </a:moveTo>
                <a:lnTo>
                  <a:pt x="838200" y="34798"/>
                </a:lnTo>
                <a:lnTo>
                  <a:pt x="838200" y="44323"/>
                </a:lnTo>
                <a:lnTo>
                  <a:pt x="866775" y="44323"/>
                </a:lnTo>
                <a:lnTo>
                  <a:pt x="866775" y="34798"/>
                </a:lnTo>
                <a:close/>
              </a:path>
              <a:path w="4676775" h="76200">
                <a:moveTo>
                  <a:pt x="876300" y="34798"/>
                </a:moveTo>
                <a:lnTo>
                  <a:pt x="876300" y="44323"/>
                </a:lnTo>
                <a:lnTo>
                  <a:pt x="904875" y="44450"/>
                </a:lnTo>
                <a:lnTo>
                  <a:pt x="904875" y="34925"/>
                </a:lnTo>
                <a:lnTo>
                  <a:pt x="876300" y="34798"/>
                </a:lnTo>
                <a:close/>
              </a:path>
              <a:path w="4676775" h="76200">
                <a:moveTo>
                  <a:pt x="942975" y="34925"/>
                </a:moveTo>
                <a:lnTo>
                  <a:pt x="914400" y="34925"/>
                </a:lnTo>
                <a:lnTo>
                  <a:pt x="914400" y="44450"/>
                </a:lnTo>
                <a:lnTo>
                  <a:pt x="942975" y="44450"/>
                </a:lnTo>
                <a:lnTo>
                  <a:pt x="942975" y="34925"/>
                </a:lnTo>
                <a:close/>
              </a:path>
              <a:path w="4676775" h="76200">
                <a:moveTo>
                  <a:pt x="952500" y="34925"/>
                </a:moveTo>
                <a:lnTo>
                  <a:pt x="952500" y="44450"/>
                </a:lnTo>
                <a:lnTo>
                  <a:pt x="981075" y="44577"/>
                </a:lnTo>
                <a:lnTo>
                  <a:pt x="981075" y="35052"/>
                </a:lnTo>
                <a:lnTo>
                  <a:pt x="952500" y="34925"/>
                </a:lnTo>
                <a:close/>
              </a:path>
              <a:path w="4676775" h="76200">
                <a:moveTo>
                  <a:pt x="1019175" y="35052"/>
                </a:moveTo>
                <a:lnTo>
                  <a:pt x="990600" y="35052"/>
                </a:lnTo>
                <a:lnTo>
                  <a:pt x="990600" y="44577"/>
                </a:lnTo>
                <a:lnTo>
                  <a:pt x="1019175" y="44577"/>
                </a:lnTo>
                <a:lnTo>
                  <a:pt x="1019175" y="35052"/>
                </a:lnTo>
                <a:close/>
              </a:path>
              <a:path w="4676775" h="76200">
                <a:moveTo>
                  <a:pt x="1028700" y="35052"/>
                </a:moveTo>
                <a:lnTo>
                  <a:pt x="1028700" y="44577"/>
                </a:lnTo>
                <a:lnTo>
                  <a:pt x="1057275" y="44704"/>
                </a:lnTo>
                <a:lnTo>
                  <a:pt x="1057275" y="35179"/>
                </a:lnTo>
                <a:lnTo>
                  <a:pt x="1028700" y="35052"/>
                </a:lnTo>
                <a:close/>
              </a:path>
              <a:path w="4676775" h="76200">
                <a:moveTo>
                  <a:pt x="1095375" y="35179"/>
                </a:moveTo>
                <a:lnTo>
                  <a:pt x="1066800" y="35179"/>
                </a:lnTo>
                <a:lnTo>
                  <a:pt x="1066800" y="44704"/>
                </a:lnTo>
                <a:lnTo>
                  <a:pt x="1095375" y="44704"/>
                </a:lnTo>
                <a:lnTo>
                  <a:pt x="1095375" y="35179"/>
                </a:lnTo>
                <a:close/>
              </a:path>
              <a:path w="4676775" h="76200">
                <a:moveTo>
                  <a:pt x="1104900" y="35179"/>
                </a:moveTo>
                <a:lnTo>
                  <a:pt x="1104900" y="44704"/>
                </a:lnTo>
                <a:lnTo>
                  <a:pt x="1133475" y="44831"/>
                </a:lnTo>
                <a:lnTo>
                  <a:pt x="1133475" y="35306"/>
                </a:lnTo>
                <a:lnTo>
                  <a:pt x="1104900" y="35179"/>
                </a:lnTo>
                <a:close/>
              </a:path>
              <a:path w="4676775" h="76200">
                <a:moveTo>
                  <a:pt x="1171575" y="35306"/>
                </a:moveTo>
                <a:lnTo>
                  <a:pt x="1143000" y="35306"/>
                </a:lnTo>
                <a:lnTo>
                  <a:pt x="1143000" y="44831"/>
                </a:lnTo>
                <a:lnTo>
                  <a:pt x="1171447" y="44831"/>
                </a:lnTo>
                <a:lnTo>
                  <a:pt x="1171575" y="35306"/>
                </a:lnTo>
                <a:close/>
              </a:path>
              <a:path w="4676775" h="76200">
                <a:moveTo>
                  <a:pt x="1209675" y="35433"/>
                </a:moveTo>
                <a:lnTo>
                  <a:pt x="1181100" y="35433"/>
                </a:lnTo>
                <a:lnTo>
                  <a:pt x="1180972" y="44958"/>
                </a:lnTo>
                <a:lnTo>
                  <a:pt x="1209547" y="44958"/>
                </a:lnTo>
                <a:lnTo>
                  <a:pt x="1209675" y="35433"/>
                </a:lnTo>
                <a:close/>
              </a:path>
              <a:path w="4676775" h="76200">
                <a:moveTo>
                  <a:pt x="1247775" y="35433"/>
                </a:moveTo>
                <a:lnTo>
                  <a:pt x="1219200" y="35433"/>
                </a:lnTo>
                <a:lnTo>
                  <a:pt x="1219072" y="44958"/>
                </a:lnTo>
                <a:lnTo>
                  <a:pt x="1247647" y="44958"/>
                </a:lnTo>
                <a:lnTo>
                  <a:pt x="1247775" y="35433"/>
                </a:lnTo>
                <a:close/>
              </a:path>
              <a:path w="4676775" h="76200">
                <a:moveTo>
                  <a:pt x="1285875" y="35560"/>
                </a:moveTo>
                <a:lnTo>
                  <a:pt x="1257300" y="35560"/>
                </a:lnTo>
                <a:lnTo>
                  <a:pt x="1257172" y="45085"/>
                </a:lnTo>
                <a:lnTo>
                  <a:pt x="1285747" y="45085"/>
                </a:lnTo>
                <a:lnTo>
                  <a:pt x="1285875" y="35560"/>
                </a:lnTo>
                <a:close/>
              </a:path>
              <a:path w="4676775" h="76200">
                <a:moveTo>
                  <a:pt x="1295400" y="35560"/>
                </a:moveTo>
                <a:lnTo>
                  <a:pt x="1295272" y="45085"/>
                </a:lnTo>
                <a:lnTo>
                  <a:pt x="1323847" y="45212"/>
                </a:lnTo>
                <a:lnTo>
                  <a:pt x="1323975" y="35687"/>
                </a:lnTo>
                <a:lnTo>
                  <a:pt x="1295400" y="35560"/>
                </a:lnTo>
                <a:close/>
              </a:path>
              <a:path w="4676775" h="76200">
                <a:moveTo>
                  <a:pt x="1362075" y="35687"/>
                </a:moveTo>
                <a:lnTo>
                  <a:pt x="1333500" y="35687"/>
                </a:lnTo>
                <a:lnTo>
                  <a:pt x="1333372" y="45212"/>
                </a:lnTo>
                <a:lnTo>
                  <a:pt x="1361947" y="45212"/>
                </a:lnTo>
                <a:lnTo>
                  <a:pt x="1362075" y="35687"/>
                </a:lnTo>
                <a:close/>
              </a:path>
              <a:path w="4676775" h="76200">
                <a:moveTo>
                  <a:pt x="1371600" y="35687"/>
                </a:moveTo>
                <a:lnTo>
                  <a:pt x="1371472" y="45212"/>
                </a:lnTo>
                <a:lnTo>
                  <a:pt x="1400047" y="45338"/>
                </a:lnTo>
                <a:lnTo>
                  <a:pt x="1400175" y="35813"/>
                </a:lnTo>
                <a:lnTo>
                  <a:pt x="1371600" y="35687"/>
                </a:lnTo>
                <a:close/>
              </a:path>
              <a:path w="4676775" h="76200">
                <a:moveTo>
                  <a:pt x="1438275" y="35813"/>
                </a:moveTo>
                <a:lnTo>
                  <a:pt x="1409700" y="35813"/>
                </a:lnTo>
                <a:lnTo>
                  <a:pt x="1409572" y="45338"/>
                </a:lnTo>
                <a:lnTo>
                  <a:pt x="1438147" y="45338"/>
                </a:lnTo>
                <a:lnTo>
                  <a:pt x="1438275" y="35813"/>
                </a:lnTo>
                <a:close/>
              </a:path>
              <a:path w="4676775" h="76200">
                <a:moveTo>
                  <a:pt x="1447800" y="35813"/>
                </a:moveTo>
                <a:lnTo>
                  <a:pt x="1447672" y="45338"/>
                </a:lnTo>
                <a:lnTo>
                  <a:pt x="1476247" y="45466"/>
                </a:lnTo>
                <a:lnTo>
                  <a:pt x="1476375" y="35941"/>
                </a:lnTo>
                <a:lnTo>
                  <a:pt x="1447800" y="35813"/>
                </a:lnTo>
                <a:close/>
              </a:path>
              <a:path w="4676775" h="76200">
                <a:moveTo>
                  <a:pt x="1514475" y="35941"/>
                </a:moveTo>
                <a:lnTo>
                  <a:pt x="1485900" y="35941"/>
                </a:lnTo>
                <a:lnTo>
                  <a:pt x="1485772" y="45466"/>
                </a:lnTo>
                <a:lnTo>
                  <a:pt x="1514347" y="45466"/>
                </a:lnTo>
                <a:lnTo>
                  <a:pt x="1514475" y="35941"/>
                </a:lnTo>
                <a:close/>
              </a:path>
              <a:path w="4676775" h="76200">
                <a:moveTo>
                  <a:pt x="1524000" y="35941"/>
                </a:moveTo>
                <a:lnTo>
                  <a:pt x="1523872" y="45466"/>
                </a:lnTo>
                <a:lnTo>
                  <a:pt x="1552447" y="45593"/>
                </a:lnTo>
                <a:lnTo>
                  <a:pt x="1552575" y="36068"/>
                </a:lnTo>
                <a:lnTo>
                  <a:pt x="1524000" y="35941"/>
                </a:lnTo>
                <a:close/>
              </a:path>
              <a:path w="4676775" h="76200">
                <a:moveTo>
                  <a:pt x="1590675" y="36068"/>
                </a:moveTo>
                <a:lnTo>
                  <a:pt x="1562100" y="36068"/>
                </a:lnTo>
                <a:lnTo>
                  <a:pt x="1561972" y="45593"/>
                </a:lnTo>
                <a:lnTo>
                  <a:pt x="1590547" y="45593"/>
                </a:lnTo>
                <a:lnTo>
                  <a:pt x="1590675" y="36068"/>
                </a:lnTo>
                <a:close/>
              </a:path>
              <a:path w="4676775" h="76200">
                <a:moveTo>
                  <a:pt x="1600200" y="36068"/>
                </a:moveTo>
                <a:lnTo>
                  <a:pt x="1600072" y="45593"/>
                </a:lnTo>
                <a:lnTo>
                  <a:pt x="1628647" y="45719"/>
                </a:lnTo>
                <a:lnTo>
                  <a:pt x="1628775" y="36194"/>
                </a:lnTo>
                <a:lnTo>
                  <a:pt x="1600200" y="36068"/>
                </a:lnTo>
                <a:close/>
              </a:path>
              <a:path w="4676775" h="76200">
                <a:moveTo>
                  <a:pt x="1666875" y="36194"/>
                </a:moveTo>
                <a:lnTo>
                  <a:pt x="1638300" y="36194"/>
                </a:lnTo>
                <a:lnTo>
                  <a:pt x="1638172" y="45719"/>
                </a:lnTo>
                <a:lnTo>
                  <a:pt x="1666747" y="45719"/>
                </a:lnTo>
                <a:lnTo>
                  <a:pt x="1666875" y="36194"/>
                </a:lnTo>
                <a:close/>
              </a:path>
              <a:path w="4676775" h="76200">
                <a:moveTo>
                  <a:pt x="1676400" y="36194"/>
                </a:moveTo>
                <a:lnTo>
                  <a:pt x="1676272" y="45719"/>
                </a:lnTo>
                <a:lnTo>
                  <a:pt x="1704847" y="45847"/>
                </a:lnTo>
                <a:lnTo>
                  <a:pt x="1704975" y="36322"/>
                </a:lnTo>
                <a:lnTo>
                  <a:pt x="1676400" y="36194"/>
                </a:lnTo>
                <a:close/>
              </a:path>
              <a:path w="4676775" h="76200">
                <a:moveTo>
                  <a:pt x="1743075" y="36322"/>
                </a:moveTo>
                <a:lnTo>
                  <a:pt x="1714500" y="36322"/>
                </a:lnTo>
                <a:lnTo>
                  <a:pt x="1714372" y="45847"/>
                </a:lnTo>
                <a:lnTo>
                  <a:pt x="1742947" y="45847"/>
                </a:lnTo>
                <a:lnTo>
                  <a:pt x="1743075" y="36322"/>
                </a:lnTo>
                <a:close/>
              </a:path>
              <a:path w="4676775" h="76200">
                <a:moveTo>
                  <a:pt x="1781175" y="36449"/>
                </a:moveTo>
                <a:lnTo>
                  <a:pt x="1752600" y="36449"/>
                </a:lnTo>
                <a:lnTo>
                  <a:pt x="1752472" y="45974"/>
                </a:lnTo>
                <a:lnTo>
                  <a:pt x="1781047" y="45974"/>
                </a:lnTo>
                <a:lnTo>
                  <a:pt x="1781175" y="36449"/>
                </a:lnTo>
                <a:close/>
              </a:path>
              <a:path w="4676775" h="76200">
                <a:moveTo>
                  <a:pt x="1819275" y="36449"/>
                </a:moveTo>
                <a:lnTo>
                  <a:pt x="1790700" y="36449"/>
                </a:lnTo>
                <a:lnTo>
                  <a:pt x="1790572" y="45974"/>
                </a:lnTo>
                <a:lnTo>
                  <a:pt x="1819147" y="45974"/>
                </a:lnTo>
                <a:lnTo>
                  <a:pt x="1819275" y="36449"/>
                </a:lnTo>
                <a:close/>
              </a:path>
              <a:path w="4676775" h="76200">
                <a:moveTo>
                  <a:pt x="1857375" y="36575"/>
                </a:moveTo>
                <a:lnTo>
                  <a:pt x="1828800" y="36575"/>
                </a:lnTo>
                <a:lnTo>
                  <a:pt x="1828672" y="46100"/>
                </a:lnTo>
                <a:lnTo>
                  <a:pt x="1857247" y="46100"/>
                </a:lnTo>
                <a:lnTo>
                  <a:pt x="1857375" y="36575"/>
                </a:lnTo>
                <a:close/>
              </a:path>
              <a:path w="4676775" h="76200">
                <a:moveTo>
                  <a:pt x="1866900" y="36575"/>
                </a:moveTo>
                <a:lnTo>
                  <a:pt x="1866772" y="46100"/>
                </a:lnTo>
                <a:lnTo>
                  <a:pt x="1895347" y="46228"/>
                </a:lnTo>
                <a:lnTo>
                  <a:pt x="1895475" y="36703"/>
                </a:lnTo>
                <a:lnTo>
                  <a:pt x="1866900" y="36575"/>
                </a:lnTo>
                <a:close/>
              </a:path>
              <a:path w="4676775" h="76200">
                <a:moveTo>
                  <a:pt x="1933575" y="36703"/>
                </a:moveTo>
                <a:lnTo>
                  <a:pt x="1905000" y="36703"/>
                </a:lnTo>
                <a:lnTo>
                  <a:pt x="1904872" y="46228"/>
                </a:lnTo>
                <a:lnTo>
                  <a:pt x="1933447" y="46228"/>
                </a:lnTo>
                <a:lnTo>
                  <a:pt x="1933575" y="36703"/>
                </a:lnTo>
                <a:close/>
              </a:path>
              <a:path w="4676775" h="76200">
                <a:moveTo>
                  <a:pt x="1943100" y="36703"/>
                </a:moveTo>
                <a:lnTo>
                  <a:pt x="1942972" y="46228"/>
                </a:lnTo>
                <a:lnTo>
                  <a:pt x="1971547" y="46355"/>
                </a:lnTo>
                <a:lnTo>
                  <a:pt x="1971675" y="36830"/>
                </a:lnTo>
                <a:lnTo>
                  <a:pt x="1943100" y="36703"/>
                </a:lnTo>
                <a:close/>
              </a:path>
              <a:path w="4676775" h="76200">
                <a:moveTo>
                  <a:pt x="2009775" y="36830"/>
                </a:moveTo>
                <a:lnTo>
                  <a:pt x="1981200" y="36830"/>
                </a:lnTo>
                <a:lnTo>
                  <a:pt x="1981072" y="46355"/>
                </a:lnTo>
                <a:lnTo>
                  <a:pt x="2009647" y="46355"/>
                </a:lnTo>
                <a:lnTo>
                  <a:pt x="2009775" y="36830"/>
                </a:lnTo>
                <a:close/>
              </a:path>
              <a:path w="4676775" h="76200">
                <a:moveTo>
                  <a:pt x="2019300" y="36830"/>
                </a:moveTo>
                <a:lnTo>
                  <a:pt x="2019172" y="46355"/>
                </a:lnTo>
                <a:lnTo>
                  <a:pt x="2047747" y="46481"/>
                </a:lnTo>
                <a:lnTo>
                  <a:pt x="2047875" y="36956"/>
                </a:lnTo>
                <a:lnTo>
                  <a:pt x="2019300" y="36830"/>
                </a:lnTo>
                <a:close/>
              </a:path>
              <a:path w="4676775" h="76200">
                <a:moveTo>
                  <a:pt x="2085975" y="36956"/>
                </a:moveTo>
                <a:lnTo>
                  <a:pt x="2057400" y="36956"/>
                </a:lnTo>
                <a:lnTo>
                  <a:pt x="2057272" y="46481"/>
                </a:lnTo>
                <a:lnTo>
                  <a:pt x="2085847" y="46481"/>
                </a:lnTo>
                <a:lnTo>
                  <a:pt x="2085975" y="36956"/>
                </a:lnTo>
                <a:close/>
              </a:path>
              <a:path w="4676775" h="76200">
                <a:moveTo>
                  <a:pt x="2095500" y="36956"/>
                </a:moveTo>
                <a:lnTo>
                  <a:pt x="2095372" y="46481"/>
                </a:lnTo>
                <a:lnTo>
                  <a:pt x="2123947" y="46609"/>
                </a:lnTo>
                <a:lnTo>
                  <a:pt x="2124075" y="37084"/>
                </a:lnTo>
                <a:lnTo>
                  <a:pt x="2095500" y="36956"/>
                </a:lnTo>
                <a:close/>
              </a:path>
              <a:path w="4676775" h="76200">
                <a:moveTo>
                  <a:pt x="2162175" y="37084"/>
                </a:moveTo>
                <a:lnTo>
                  <a:pt x="2133600" y="37084"/>
                </a:lnTo>
                <a:lnTo>
                  <a:pt x="2133472" y="46609"/>
                </a:lnTo>
                <a:lnTo>
                  <a:pt x="2162047" y="46609"/>
                </a:lnTo>
                <a:lnTo>
                  <a:pt x="2162175" y="37084"/>
                </a:lnTo>
                <a:close/>
              </a:path>
              <a:path w="4676775" h="76200">
                <a:moveTo>
                  <a:pt x="2171700" y="37084"/>
                </a:moveTo>
                <a:lnTo>
                  <a:pt x="2171572" y="46609"/>
                </a:lnTo>
                <a:lnTo>
                  <a:pt x="2200147" y="46736"/>
                </a:lnTo>
                <a:lnTo>
                  <a:pt x="2200275" y="37211"/>
                </a:lnTo>
                <a:lnTo>
                  <a:pt x="2171700" y="37084"/>
                </a:lnTo>
                <a:close/>
              </a:path>
              <a:path w="4676775" h="76200">
                <a:moveTo>
                  <a:pt x="2238375" y="37211"/>
                </a:moveTo>
                <a:lnTo>
                  <a:pt x="2209800" y="37211"/>
                </a:lnTo>
                <a:lnTo>
                  <a:pt x="2209672" y="46736"/>
                </a:lnTo>
                <a:lnTo>
                  <a:pt x="2238247" y="46736"/>
                </a:lnTo>
                <a:lnTo>
                  <a:pt x="2238375" y="37211"/>
                </a:lnTo>
                <a:close/>
              </a:path>
              <a:path w="4676775" h="76200">
                <a:moveTo>
                  <a:pt x="2247900" y="37211"/>
                </a:moveTo>
                <a:lnTo>
                  <a:pt x="2247772" y="46736"/>
                </a:lnTo>
                <a:lnTo>
                  <a:pt x="2276347" y="46862"/>
                </a:lnTo>
                <a:lnTo>
                  <a:pt x="2276475" y="37337"/>
                </a:lnTo>
                <a:lnTo>
                  <a:pt x="2247900" y="37211"/>
                </a:lnTo>
                <a:close/>
              </a:path>
              <a:path w="4676775" h="76200">
                <a:moveTo>
                  <a:pt x="2314575" y="37337"/>
                </a:moveTo>
                <a:lnTo>
                  <a:pt x="2286000" y="37337"/>
                </a:lnTo>
                <a:lnTo>
                  <a:pt x="2285872" y="46862"/>
                </a:lnTo>
                <a:lnTo>
                  <a:pt x="2314447" y="46862"/>
                </a:lnTo>
                <a:lnTo>
                  <a:pt x="2314575" y="37337"/>
                </a:lnTo>
                <a:close/>
              </a:path>
              <a:path w="4676775" h="76200">
                <a:moveTo>
                  <a:pt x="2352675" y="37465"/>
                </a:moveTo>
                <a:lnTo>
                  <a:pt x="2324100" y="37465"/>
                </a:lnTo>
                <a:lnTo>
                  <a:pt x="2323972" y="46990"/>
                </a:lnTo>
                <a:lnTo>
                  <a:pt x="2352547" y="46990"/>
                </a:lnTo>
                <a:lnTo>
                  <a:pt x="2352675" y="37465"/>
                </a:lnTo>
                <a:close/>
              </a:path>
              <a:path w="4676775" h="76200">
                <a:moveTo>
                  <a:pt x="2390775" y="37465"/>
                </a:moveTo>
                <a:lnTo>
                  <a:pt x="2362200" y="37465"/>
                </a:lnTo>
                <a:lnTo>
                  <a:pt x="2362072" y="46990"/>
                </a:lnTo>
                <a:lnTo>
                  <a:pt x="2390647" y="46990"/>
                </a:lnTo>
                <a:lnTo>
                  <a:pt x="2390775" y="37465"/>
                </a:lnTo>
                <a:close/>
              </a:path>
              <a:path w="4676775" h="76200">
                <a:moveTo>
                  <a:pt x="2428875" y="37592"/>
                </a:moveTo>
                <a:lnTo>
                  <a:pt x="2400300" y="37592"/>
                </a:lnTo>
                <a:lnTo>
                  <a:pt x="2400172" y="47117"/>
                </a:lnTo>
                <a:lnTo>
                  <a:pt x="2428747" y="47117"/>
                </a:lnTo>
                <a:lnTo>
                  <a:pt x="2428875" y="37592"/>
                </a:lnTo>
                <a:close/>
              </a:path>
              <a:path w="4676775" h="76200">
                <a:moveTo>
                  <a:pt x="2438400" y="37592"/>
                </a:moveTo>
                <a:lnTo>
                  <a:pt x="2438272" y="47117"/>
                </a:lnTo>
                <a:lnTo>
                  <a:pt x="2466847" y="47243"/>
                </a:lnTo>
                <a:lnTo>
                  <a:pt x="2466975" y="37718"/>
                </a:lnTo>
                <a:lnTo>
                  <a:pt x="2438400" y="37592"/>
                </a:lnTo>
                <a:close/>
              </a:path>
              <a:path w="4676775" h="76200">
                <a:moveTo>
                  <a:pt x="2505075" y="37718"/>
                </a:moveTo>
                <a:lnTo>
                  <a:pt x="2476500" y="37718"/>
                </a:lnTo>
                <a:lnTo>
                  <a:pt x="2476372" y="47243"/>
                </a:lnTo>
                <a:lnTo>
                  <a:pt x="2504947" y="47243"/>
                </a:lnTo>
                <a:lnTo>
                  <a:pt x="2505075" y="37718"/>
                </a:lnTo>
                <a:close/>
              </a:path>
              <a:path w="4676775" h="76200">
                <a:moveTo>
                  <a:pt x="2514600" y="37718"/>
                </a:moveTo>
                <a:lnTo>
                  <a:pt x="2514472" y="47243"/>
                </a:lnTo>
                <a:lnTo>
                  <a:pt x="2543047" y="47371"/>
                </a:lnTo>
                <a:lnTo>
                  <a:pt x="2543175" y="37846"/>
                </a:lnTo>
                <a:lnTo>
                  <a:pt x="2514600" y="37718"/>
                </a:lnTo>
                <a:close/>
              </a:path>
              <a:path w="4676775" h="76200">
                <a:moveTo>
                  <a:pt x="2581275" y="37846"/>
                </a:moveTo>
                <a:lnTo>
                  <a:pt x="2552700" y="37846"/>
                </a:lnTo>
                <a:lnTo>
                  <a:pt x="2552572" y="47371"/>
                </a:lnTo>
                <a:lnTo>
                  <a:pt x="2581147" y="47371"/>
                </a:lnTo>
                <a:lnTo>
                  <a:pt x="2581275" y="37846"/>
                </a:lnTo>
                <a:close/>
              </a:path>
              <a:path w="4676775" h="76200">
                <a:moveTo>
                  <a:pt x="2590800" y="37846"/>
                </a:moveTo>
                <a:lnTo>
                  <a:pt x="2590672" y="47371"/>
                </a:lnTo>
                <a:lnTo>
                  <a:pt x="2619247" y="47498"/>
                </a:lnTo>
                <a:lnTo>
                  <a:pt x="2619375" y="37973"/>
                </a:lnTo>
                <a:lnTo>
                  <a:pt x="2590800" y="37846"/>
                </a:lnTo>
                <a:close/>
              </a:path>
              <a:path w="4676775" h="76200">
                <a:moveTo>
                  <a:pt x="2657475" y="37973"/>
                </a:moveTo>
                <a:lnTo>
                  <a:pt x="2628900" y="37973"/>
                </a:lnTo>
                <a:lnTo>
                  <a:pt x="2628772" y="47498"/>
                </a:lnTo>
                <a:lnTo>
                  <a:pt x="2657347" y="47498"/>
                </a:lnTo>
                <a:lnTo>
                  <a:pt x="2657475" y="37973"/>
                </a:lnTo>
                <a:close/>
              </a:path>
              <a:path w="4676775" h="76200">
                <a:moveTo>
                  <a:pt x="2667000" y="37973"/>
                </a:moveTo>
                <a:lnTo>
                  <a:pt x="2666872" y="47498"/>
                </a:lnTo>
                <a:lnTo>
                  <a:pt x="2695447" y="47625"/>
                </a:lnTo>
                <a:lnTo>
                  <a:pt x="2695575" y="38100"/>
                </a:lnTo>
                <a:lnTo>
                  <a:pt x="2667000" y="37973"/>
                </a:lnTo>
                <a:close/>
              </a:path>
              <a:path w="4676775" h="76200">
                <a:moveTo>
                  <a:pt x="2733675" y="38100"/>
                </a:moveTo>
                <a:lnTo>
                  <a:pt x="2705100" y="38100"/>
                </a:lnTo>
                <a:lnTo>
                  <a:pt x="2704972" y="47625"/>
                </a:lnTo>
                <a:lnTo>
                  <a:pt x="2733548" y="47625"/>
                </a:lnTo>
                <a:lnTo>
                  <a:pt x="2733675" y="38100"/>
                </a:lnTo>
                <a:close/>
              </a:path>
              <a:path w="4676775" h="76200">
                <a:moveTo>
                  <a:pt x="2743200" y="38100"/>
                </a:moveTo>
                <a:lnTo>
                  <a:pt x="2743073" y="47625"/>
                </a:lnTo>
                <a:lnTo>
                  <a:pt x="2771648" y="47752"/>
                </a:lnTo>
                <a:lnTo>
                  <a:pt x="2771775" y="38227"/>
                </a:lnTo>
                <a:lnTo>
                  <a:pt x="2743200" y="38100"/>
                </a:lnTo>
                <a:close/>
              </a:path>
              <a:path w="4676775" h="76200">
                <a:moveTo>
                  <a:pt x="2809875" y="38227"/>
                </a:moveTo>
                <a:lnTo>
                  <a:pt x="2781300" y="38227"/>
                </a:lnTo>
                <a:lnTo>
                  <a:pt x="2781173" y="47752"/>
                </a:lnTo>
                <a:lnTo>
                  <a:pt x="2809748" y="47752"/>
                </a:lnTo>
                <a:lnTo>
                  <a:pt x="2809875" y="38227"/>
                </a:lnTo>
                <a:close/>
              </a:path>
              <a:path w="4676775" h="76200">
                <a:moveTo>
                  <a:pt x="2847975" y="38354"/>
                </a:moveTo>
                <a:lnTo>
                  <a:pt x="2819400" y="38354"/>
                </a:lnTo>
                <a:lnTo>
                  <a:pt x="2819273" y="47879"/>
                </a:lnTo>
                <a:lnTo>
                  <a:pt x="2847848" y="47879"/>
                </a:lnTo>
                <a:lnTo>
                  <a:pt x="2847975" y="38354"/>
                </a:lnTo>
                <a:close/>
              </a:path>
              <a:path w="4676775" h="76200">
                <a:moveTo>
                  <a:pt x="2886075" y="38354"/>
                </a:moveTo>
                <a:lnTo>
                  <a:pt x="2857500" y="38354"/>
                </a:lnTo>
                <a:lnTo>
                  <a:pt x="2857373" y="47879"/>
                </a:lnTo>
                <a:lnTo>
                  <a:pt x="2885948" y="47879"/>
                </a:lnTo>
                <a:lnTo>
                  <a:pt x="2886075" y="38354"/>
                </a:lnTo>
                <a:close/>
              </a:path>
              <a:path w="4676775" h="76200">
                <a:moveTo>
                  <a:pt x="2924175" y="38481"/>
                </a:moveTo>
                <a:lnTo>
                  <a:pt x="2895600" y="38481"/>
                </a:lnTo>
                <a:lnTo>
                  <a:pt x="2895473" y="48006"/>
                </a:lnTo>
                <a:lnTo>
                  <a:pt x="2924048" y="48006"/>
                </a:lnTo>
                <a:lnTo>
                  <a:pt x="2924175" y="38481"/>
                </a:lnTo>
                <a:close/>
              </a:path>
              <a:path w="4676775" h="76200">
                <a:moveTo>
                  <a:pt x="2933700" y="38481"/>
                </a:moveTo>
                <a:lnTo>
                  <a:pt x="2933573" y="48006"/>
                </a:lnTo>
                <a:lnTo>
                  <a:pt x="2962148" y="48133"/>
                </a:lnTo>
                <a:lnTo>
                  <a:pt x="2962275" y="38608"/>
                </a:lnTo>
                <a:lnTo>
                  <a:pt x="2933700" y="38481"/>
                </a:lnTo>
                <a:close/>
              </a:path>
              <a:path w="4676775" h="76200">
                <a:moveTo>
                  <a:pt x="3000375" y="38608"/>
                </a:moveTo>
                <a:lnTo>
                  <a:pt x="2971800" y="38608"/>
                </a:lnTo>
                <a:lnTo>
                  <a:pt x="2971673" y="48133"/>
                </a:lnTo>
                <a:lnTo>
                  <a:pt x="3000248" y="48133"/>
                </a:lnTo>
                <a:lnTo>
                  <a:pt x="3000375" y="38608"/>
                </a:lnTo>
                <a:close/>
              </a:path>
              <a:path w="4676775" h="76200">
                <a:moveTo>
                  <a:pt x="3009900" y="38608"/>
                </a:moveTo>
                <a:lnTo>
                  <a:pt x="3009773" y="48133"/>
                </a:lnTo>
                <a:lnTo>
                  <a:pt x="3038348" y="48260"/>
                </a:lnTo>
                <a:lnTo>
                  <a:pt x="3038475" y="38735"/>
                </a:lnTo>
                <a:lnTo>
                  <a:pt x="3009900" y="38608"/>
                </a:lnTo>
                <a:close/>
              </a:path>
              <a:path w="4676775" h="76200">
                <a:moveTo>
                  <a:pt x="3076575" y="38735"/>
                </a:moveTo>
                <a:lnTo>
                  <a:pt x="3048000" y="38735"/>
                </a:lnTo>
                <a:lnTo>
                  <a:pt x="3047873" y="48260"/>
                </a:lnTo>
                <a:lnTo>
                  <a:pt x="3076448" y="48260"/>
                </a:lnTo>
                <a:lnTo>
                  <a:pt x="3076575" y="38735"/>
                </a:lnTo>
                <a:close/>
              </a:path>
              <a:path w="4676775" h="76200">
                <a:moveTo>
                  <a:pt x="3086100" y="38735"/>
                </a:moveTo>
                <a:lnTo>
                  <a:pt x="3085973" y="48260"/>
                </a:lnTo>
                <a:lnTo>
                  <a:pt x="3114548" y="48387"/>
                </a:lnTo>
                <a:lnTo>
                  <a:pt x="3114675" y="38862"/>
                </a:lnTo>
                <a:lnTo>
                  <a:pt x="3086100" y="38735"/>
                </a:lnTo>
                <a:close/>
              </a:path>
              <a:path w="4676775" h="76200">
                <a:moveTo>
                  <a:pt x="3152775" y="38862"/>
                </a:moveTo>
                <a:lnTo>
                  <a:pt x="3124200" y="38862"/>
                </a:lnTo>
                <a:lnTo>
                  <a:pt x="3124073" y="48387"/>
                </a:lnTo>
                <a:lnTo>
                  <a:pt x="3152648" y="48387"/>
                </a:lnTo>
                <a:lnTo>
                  <a:pt x="3152775" y="38862"/>
                </a:lnTo>
                <a:close/>
              </a:path>
              <a:path w="4676775" h="76200">
                <a:moveTo>
                  <a:pt x="3162300" y="38862"/>
                </a:moveTo>
                <a:lnTo>
                  <a:pt x="3162173" y="48387"/>
                </a:lnTo>
                <a:lnTo>
                  <a:pt x="3190748" y="48513"/>
                </a:lnTo>
                <a:lnTo>
                  <a:pt x="3190875" y="38988"/>
                </a:lnTo>
                <a:lnTo>
                  <a:pt x="3162300" y="38862"/>
                </a:lnTo>
                <a:close/>
              </a:path>
              <a:path w="4676775" h="76200">
                <a:moveTo>
                  <a:pt x="3228975" y="38988"/>
                </a:moveTo>
                <a:lnTo>
                  <a:pt x="3200400" y="38988"/>
                </a:lnTo>
                <a:lnTo>
                  <a:pt x="3200273" y="48513"/>
                </a:lnTo>
                <a:lnTo>
                  <a:pt x="3228848" y="48513"/>
                </a:lnTo>
                <a:lnTo>
                  <a:pt x="3228975" y="38988"/>
                </a:lnTo>
                <a:close/>
              </a:path>
              <a:path w="4676775" h="76200">
                <a:moveTo>
                  <a:pt x="3238500" y="38988"/>
                </a:moveTo>
                <a:lnTo>
                  <a:pt x="3238373" y="48513"/>
                </a:lnTo>
                <a:lnTo>
                  <a:pt x="3266948" y="48641"/>
                </a:lnTo>
                <a:lnTo>
                  <a:pt x="3267075" y="39116"/>
                </a:lnTo>
                <a:lnTo>
                  <a:pt x="3238500" y="38988"/>
                </a:lnTo>
                <a:close/>
              </a:path>
              <a:path w="4676775" h="76200">
                <a:moveTo>
                  <a:pt x="3305175" y="39116"/>
                </a:moveTo>
                <a:lnTo>
                  <a:pt x="3276600" y="39116"/>
                </a:lnTo>
                <a:lnTo>
                  <a:pt x="3276473" y="48641"/>
                </a:lnTo>
                <a:lnTo>
                  <a:pt x="3305048" y="48641"/>
                </a:lnTo>
                <a:lnTo>
                  <a:pt x="3305175" y="39116"/>
                </a:lnTo>
                <a:close/>
              </a:path>
              <a:path w="4676775" h="76200">
                <a:moveTo>
                  <a:pt x="3314700" y="39116"/>
                </a:moveTo>
                <a:lnTo>
                  <a:pt x="3314573" y="48641"/>
                </a:lnTo>
                <a:lnTo>
                  <a:pt x="3343148" y="48768"/>
                </a:lnTo>
                <a:lnTo>
                  <a:pt x="3343275" y="39243"/>
                </a:lnTo>
                <a:lnTo>
                  <a:pt x="3314700" y="39116"/>
                </a:lnTo>
                <a:close/>
              </a:path>
              <a:path w="4676775" h="76200">
                <a:moveTo>
                  <a:pt x="3381375" y="39243"/>
                </a:moveTo>
                <a:lnTo>
                  <a:pt x="3352800" y="39243"/>
                </a:lnTo>
                <a:lnTo>
                  <a:pt x="3352673" y="48768"/>
                </a:lnTo>
                <a:lnTo>
                  <a:pt x="3381248" y="48768"/>
                </a:lnTo>
                <a:lnTo>
                  <a:pt x="3381375" y="39243"/>
                </a:lnTo>
                <a:close/>
              </a:path>
              <a:path w="4676775" h="76200">
                <a:moveTo>
                  <a:pt x="3419475" y="39369"/>
                </a:moveTo>
                <a:lnTo>
                  <a:pt x="3390900" y="39369"/>
                </a:lnTo>
                <a:lnTo>
                  <a:pt x="3390773" y="48894"/>
                </a:lnTo>
                <a:lnTo>
                  <a:pt x="3419348" y="48894"/>
                </a:lnTo>
                <a:lnTo>
                  <a:pt x="3419475" y="39369"/>
                </a:lnTo>
                <a:close/>
              </a:path>
              <a:path w="4676775" h="76200">
                <a:moveTo>
                  <a:pt x="3457575" y="39369"/>
                </a:moveTo>
                <a:lnTo>
                  <a:pt x="3429000" y="39369"/>
                </a:lnTo>
                <a:lnTo>
                  <a:pt x="3428873" y="48894"/>
                </a:lnTo>
                <a:lnTo>
                  <a:pt x="3457448" y="48894"/>
                </a:lnTo>
                <a:lnTo>
                  <a:pt x="3457575" y="39369"/>
                </a:lnTo>
                <a:close/>
              </a:path>
              <a:path w="4676775" h="76200">
                <a:moveTo>
                  <a:pt x="3495675" y="39497"/>
                </a:moveTo>
                <a:lnTo>
                  <a:pt x="3467100" y="39497"/>
                </a:lnTo>
                <a:lnTo>
                  <a:pt x="3466973" y="49022"/>
                </a:lnTo>
                <a:lnTo>
                  <a:pt x="3495548" y="49022"/>
                </a:lnTo>
                <a:lnTo>
                  <a:pt x="3495675" y="39497"/>
                </a:lnTo>
                <a:close/>
              </a:path>
              <a:path w="4676775" h="76200">
                <a:moveTo>
                  <a:pt x="3505200" y="39497"/>
                </a:moveTo>
                <a:lnTo>
                  <a:pt x="3505073" y="49022"/>
                </a:lnTo>
                <a:lnTo>
                  <a:pt x="3533648" y="49149"/>
                </a:lnTo>
                <a:lnTo>
                  <a:pt x="3533775" y="39624"/>
                </a:lnTo>
                <a:lnTo>
                  <a:pt x="3505200" y="39497"/>
                </a:lnTo>
                <a:close/>
              </a:path>
              <a:path w="4676775" h="76200">
                <a:moveTo>
                  <a:pt x="3571875" y="39624"/>
                </a:moveTo>
                <a:lnTo>
                  <a:pt x="3543300" y="39624"/>
                </a:lnTo>
                <a:lnTo>
                  <a:pt x="3543173" y="49149"/>
                </a:lnTo>
                <a:lnTo>
                  <a:pt x="3571748" y="49149"/>
                </a:lnTo>
                <a:lnTo>
                  <a:pt x="3571875" y="39624"/>
                </a:lnTo>
                <a:close/>
              </a:path>
              <a:path w="4676775" h="76200">
                <a:moveTo>
                  <a:pt x="3581400" y="39624"/>
                </a:moveTo>
                <a:lnTo>
                  <a:pt x="3581273" y="49149"/>
                </a:lnTo>
                <a:lnTo>
                  <a:pt x="3609848" y="49275"/>
                </a:lnTo>
                <a:lnTo>
                  <a:pt x="3609975" y="39750"/>
                </a:lnTo>
                <a:lnTo>
                  <a:pt x="3581400" y="39624"/>
                </a:lnTo>
                <a:close/>
              </a:path>
              <a:path w="4676775" h="76200">
                <a:moveTo>
                  <a:pt x="3648075" y="39750"/>
                </a:moveTo>
                <a:lnTo>
                  <a:pt x="3619500" y="39750"/>
                </a:lnTo>
                <a:lnTo>
                  <a:pt x="3619373" y="49275"/>
                </a:lnTo>
                <a:lnTo>
                  <a:pt x="3647948" y="49275"/>
                </a:lnTo>
                <a:lnTo>
                  <a:pt x="3648075" y="39750"/>
                </a:lnTo>
                <a:close/>
              </a:path>
              <a:path w="4676775" h="76200">
                <a:moveTo>
                  <a:pt x="3657600" y="39750"/>
                </a:moveTo>
                <a:lnTo>
                  <a:pt x="3657473" y="49275"/>
                </a:lnTo>
                <a:lnTo>
                  <a:pt x="3686048" y="49403"/>
                </a:lnTo>
                <a:lnTo>
                  <a:pt x="3686175" y="39878"/>
                </a:lnTo>
                <a:lnTo>
                  <a:pt x="3657600" y="39750"/>
                </a:lnTo>
                <a:close/>
              </a:path>
              <a:path w="4676775" h="76200">
                <a:moveTo>
                  <a:pt x="3724275" y="39878"/>
                </a:moveTo>
                <a:lnTo>
                  <a:pt x="3695700" y="39878"/>
                </a:lnTo>
                <a:lnTo>
                  <a:pt x="3695573" y="49403"/>
                </a:lnTo>
                <a:lnTo>
                  <a:pt x="3724148" y="49403"/>
                </a:lnTo>
                <a:lnTo>
                  <a:pt x="3724275" y="39878"/>
                </a:lnTo>
                <a:close/>
              </a:path>
              <a:path w="4676775" h="76200">
                <a:moveTo>
                  <a:pt x="3733800" y="39878"/>
                </a:moveTo>
                <a:lnTo>
                  <a:pt x="3733673" y="49403"/>
                </a:lnTo>
                <a:lnTo>
                  <a:pt x="3762248" y="49530"/>
                </a:lnTo>
                <a:lnTo>
                  <a:pt x="3762375" y="40005"/>
                </a:lnTo>
                <a:lnTo>
                  <a:pt x="3733800" y="39878"/>
                </a:lnTo>
                <a:close/>
              </a:path>
              <a:path w="4676775" h="76200">
                <a:moveTo>
                  <a:pt x="3800475" y="40005"/>
                </a:moveTo>
                <a:lnTo>
                  <a:pt x="3771900" y="40005"/>
                </a:lnTo>
                <a:lnTo>
                  <a:pt x="3771773" y="49530"/>
                </a:lnTo>
                <a:lnTo>
                  <a:pt x="3800348" y="49530"/>
                </a:lnTo>
                <a:lnTo>
                  <a:pt x="3800475" y="40005"/>
                </a:lnTo>
                <a:close/>
              </a:path>
              <a:path w="4676775" h="76200">
                <a:moveTo>
                  <a:pt x="3810000" y="40005"/>
                </a:moveTo>
                <a:lnTo>
                  <a:pt x="3809873" y="49530"/>
                </a:lnTo>
                <a:lnTo>
                  <a:pt x="3838448" y="49656"/>
                </a:lnTo>
                <a:lnTo>
                  <a:pt x="3838575" y="40131"/>
                </a:lnTo>
                <a:lnTo>
                  <a:pt x="3810000" y="40005"/>
                </a:lnTo>
                <a:close/>
              </a:path>
              <a:path w="4676775" h="76200">
                <a:moveTo>
                  <a:pt x="3876675" y="40131"/>
                </a:moveTo>
                <a:lnTo>
                  <a:pt x="3848100" y="40131"/>
                </a:lnTo>
                <a:lnTo>
                  <a:pt x="3847973" y="49656"/>
                </a:lnTo>
                <a:lnTo>
                  <a:pt x="3876548" y="49656"/>
                </a:lnTo>
                <a:lnTo>
                  <a:pt x="3876675" y="40131"/>
                </a:lnTo>
                <a:close/>
              </a:path>
              <a:path w="4676775" h="76200">
                <a:moveTo>
                  <a:pt x="3886200" y="40131"/>
                </a:moveTo>
                <a:lnTo>
                  <a:pt x="3886073" y="49656"/>
                </a:lnTo>
                <a:lnTo>
                  <a:pt x="3914648" y="49784"/>
                </a:lnTo>
                <a:lnTo>
                  <a:pt x="3914775" y="40259"/>
                </a:lnTo>
                <a:lnTo>
                  <a:pt x="3886200" y="40131"/>
                </a:lnTo>
                <a:close/>
              </a:path>
              <a:path w="4676775" h="76200">
                <a:moveTo>
                  <a:pt x="3952875" y="40259"/>
                </a:moveTo>
                <a:lnTo>
                  <a:pt x="3924300" y="40259"/>
                </a:lnTo>
                <a:lnTo>
                  <a:pt x="3924173" y="49784"/>
                </a:lnTo>
                <a:lnTo>
                  <a:pt x="3952748" y="49784"/>
                </a:lnTo>
                <a:lnTo>
                  <a:pt x="3952875" y="40259"/>
                </a:lnTo>
                <a:close/>
              </a:path>
              <a:path w="4676775" h="76200">
                <a:moveTo>
                  <a:pt x="3990975" y="40386"/>
                </a:moveTo>
                <a:lnTo>
                  <a:pt x="3962400" y="40386"/>
                </a:lnTo>
                <a:lnTo>
                  <a:pt x="3962273" y="49911"/>
                </a:lnTo>
                <a:lnTo>
                  <a:pt x="3990848" y="49911"/>
                </a:lnTo>
                <a:lnTo>
                  <a:pt x="3990975" y="40386"/>
                </a:lnTo>
                <a:close/>
              </a:path>
              <a:path w="4676775" h="76200">
                <a:moveTo>
                  <a:pt x="4029075" y="40386"/>
                </a:moveTo>
                <a:lnTo>
                  <a:pt x="4000500" y="40386"/>
                </a:lnTo>
                <a:lnTo>
                  <a:pt x="4000373" y="49911"/>
                </a:lnTo>
                <a:lnTo>
                  <a:pt x="4028948" y="49911"/>
                </a:lnTo>
                <a:lnTo>
                  <a:pt x="4029075" y="40386"/>
                </a:lnTo>
                <a:close/>
              </a:path>
              <a:path w="4676775" h="76200">
                <a:moveTo>
                  <a:pt x="4067175" y="40512"/>
                </a:moveTo>
                <a:lnTo>
                  <a:pt x="4038600" y="40512"/>
                </a:lnTo>
                <a:lnTo>
                  <a:pt x="4038473" y="50037"/>
                </a:lnTo>
                <a:lnTo>
                  <a:pt x="4067048" y="50037"/>
                </a:lnTo>
                <a:lnTo>
                  <a:pt x="4067175" y="40512"/>
                </a:lnTo>
                <a:close/>
              </a:path>
              <a:path w="4676775" h="76200">
                <a:moveTo>
                  <a:pt x="4076700" y="40512"/>
                </a:moveTo>
                <a:lnTo>
                  <a:pt x="4076573" y="50037"/>
                </a:lnTo>
                <a:lnTo>
                  <a:pt x="4105148" y="50165"/>
                </a:lnTo>
                <a:lnTo>
                  <a:pt x="4105275" y="40640"/>
                </a:lnTo>
                <a:lnTo>
                  <a:pt x="4076700" y="40512"/>
                </a:lnTo>
                <a:close/>
              </a:path>
              <a:path w="4676775" h="76200">
                <a:moveTo>
                  <a:pt x="4143375" y="40640"/>
                </a:moveTo>
                <a:lnTo>
                  <a:pt x="4114800" y="40640"/>
                </a:lnTo>
                <a:lnTo>
                  <a:pt x="4114673" y="50165"/>
                </a:lnTo>
                <a:lnTo>
                  <a:pt x="4143248" y="50165"/>
                </a:lnTo>
                <a:lnTo>
                  <a:pt x="4143375" y="40640"/>
                </a:lnTo>
                <a:close/>
              </a:path>
              <a:path w="4676775" h="76200">
                <a:moveTo>
                  <a:pt x="4152900" y="40640"/>
                </a:moveTo>
                <a:lnTo>
                  <a:pt x="4152773" y="50165"/>
                </a:lnTo>
                <a:lnTo>
                  <a:pt x="4181348" y="50292"/>
                </a:lnTo>
                <a:lnTo>
                  <a:pt x="4181475" y="40767"/>
                </a:lnTo>
                <a:lnTo>
                  <a:pt x="4152900" y="40640"/>
                </a:lnTo>
                <a:close/>
              </a:path>
              <a:path w="4676775" h="76200">
                <a:moveTo>
                  <a:pt x="4219575" y="40767"/>
                </a:moveTo>
                <a:lnTo>
                  <a:pt x="4191000" y="40767"/>
                </a:lnTo>
                <a:lnTo>
                  <a:pt x="4190873" y="50292"/>
                </a:lnTo>
                <a:lnTo>
                  <a:pt x="4219448" y="50292"/>
                </a:lnTo>
                <a:lnTo>
                  <a:pt x="4219575" y="40767"/>
                </a:lnTo>
                <a:close/>
              </a:path>
              <a:path w="4676775" h="76200">
                <a:moveTo>
                  <a:pt x="4229100" y="40767"/>
                </a:moveTo>
                <a:lnTo>
                  <a:pt x="4228973" y="50292"/>
                </a:lnTo>
                <a:lnTo>
                  <a:pt x="4257548" y="50418"/>
                </a:lnTo>
                <a:lnTo>
                  <a:pt x="4257675" y="40893"/>
                </a:lnTo>
                <a:lnTo>
                  <a:pt x="4229100" y="40767"/>
                </a:lnTo>
                <a:close/>
              </a:path>
              <a:path w="4676775" h="76200">
                <a:moveTo>
                  <a:pt x="4295775" y="40893"/>
                </a:moveTo>
                <a:lnTo>
                  <a:pt x="4267200" y="40893"/>
                </a:lnTo>
                <a:lnTo>
                  <a:pt x="4267073" y="50418"/>
                </a:lnTo>
                <a:lnTo>
                  <a:pt x="4295648" y="50418"/>
                </a:lnTo>
                <a:lnTo>
                  <a:pt x="4295775" y="40893"/>
                </a:lnTo>
                <a:close/>
              </a:path>
              <a:path w="4676775" h="76200">
                <a:moveTo>
                  <a:pt x="4305300" y="40893"/>
                </a:moveTo>
                <a:lnTo>
                  <a:pt x="4305173" y="50418"/>
                </a:lnTo>
                <a:lnTo>
                  <a:pt x="4333748" y="50546"/>
                </a:lnTo>
                <a:lnTo>
                  <a:pt x="4333875" y="41021"/>
                </a:lnTo>
                <a:lnTo>
                  <a:pt x="4305300" y="40893"/>
                </a:lnTo>
                <a:close/>
              </a:path>
              <a:path w="4676775" h="76200">
                <a:moveTo>
                  <a:pt x="4371975" y="41021"/>
                </a:moveTo>
                <a:lnTo>
                  <a:pt x="4343400" y="41021"/>
                </a:lnTo>
                <a:lnTo>
                  <a:pt x="4343273" y="50546"/>
                </a:lnTo>
                <a:lnTo>
                  <a:pt x="4371848" y="50546"/>
                </a:lnTo>
                <a:lnTo>
                  <a:pt x="4371975" y="41021"/>
                </a:lnTo>
                <a:close/>
              </a:path>
              <a:path w="4676775" h="76200">
                <a:moveTo>
                  <a:pt x="4381500" y="41021"/>
                </a:moveTo>
                <a:lnTo>
                  <a:pt x="4381373" y="50546"/>
                </a:lnTo>
                <a:lnTo>
                  <a:pt x="4409948" y="50673"/>
                </a:lnTo>
                <a:lnTo>
                  <a:pt x="4410075" y="41148"/>
                </a:lnTo>
                <a:lnTo>
                  <a:pt x="4381500" y="41021"/>
                </a:lnTo>
                <a:close/>
              </a:path>
              <a:path w="4676775" h="76200">
                <a:moveTo>
                  <a:pt x="4448175" y="41148"/>
                </a:moveTo>
                <a:lnTo>
                  <a:pt x="4419600" y="41148"/>
                </a:lnTo>
                <a:lnTo>
                  <a:pt x="4419473" y="50673"/>
                </a:lnTo>
                <a:lnTo>
                  <a:pt x="4448048" y="50673"/>
                </a:lnTo>
                <a:lnTo>
                  <a:pt x="4448175" y="41148"/>
                </a:lnTo>
                <a:close/>
              </a:path>
              <a:path w="4676775" h="76200">
                <a:moveTo>
                  <a:pt x="4457700" y="41148"/>
                </a:moveTo>
                <a:lnTo>
                  <a:pt x="4457573" y="50673"/>
                </a:lnTo>
                <a:lnTo>
                  <a:pt x="4486148" y="50800"/>
                </a:lnTo>
                <a:lnTo>
                  <a:pt x="4486275" y="41275"/>
                </a:lnTo>
                <a:lnTo>
                  <a:pt x="4457700" y="41148"/>
                </a:lnTo>
                <a:close/>
              </a:path>
              <a:path w="4676775" h="76200">
                <a:moveTo>
                  <a:pt x="4524375" y="41275"/>
                </a:moveTo>
                <a:lnTo>
                  <a:pt x="4495800" y="41275"/>
                </a:lnTo>
                <a:lnTo>
                  <a:pt x="4495673" y="50800"/>
                </a:lnTo>
                <a:lnTo>
                  <a:pt x="4524248" y="50800"/>
                </a:lnTo>
                <a:lnTo>
                  <a:pt x="4524375" y="41275"/>
                </a:lnTo>
                <a:close/>
              </a:path>
              <a:path w="4676775" h="76200">
                <a:moveTo>
                  <a:pt x="4562475" y="41402"/>
                </a:moveTo>
                <a:lnTo>
                  <a:pt x="4533900" y="41402"/>
                </a:lnTo>
                <a:lnTo>
                  <a:pt x="4533773" y="50927"/>
                </a:lnTo>
                <a:lnTo>
                  <a:pt x="4562348" y="50927"/>
                </a:lnTo>
                <a:lnTo>
                  <a:pt x="4562475" y="41402"/>
                </a:lnTo>
                <a:close/>
              </a:path>
              <a:path w="4676775" h="76200">
                <a:moveTo>
                  <a:pt x="4600575" y="41402"/>
                </a:moveTo>
                <a:lnTo>
                  <a:pt x="4572000" y="41402"/>
                </a:lnTo>
                <a:lnTo>
                  <a:pt x="4571873" y="50927"/>
                </a:lnTo>
                <a:lnTo>
                  <a:pt x="4600448" y="50927"/>
                </a:lnTo>
                <a:lnTo>
                  <a:pt x="4600575" y="41402"/>
                </a:lnTo>
                <a:close/>
              </a:path>
              <a:path w="4676775" h="76200">
                <a:moveTo>
                  <a:pt x="4638675" y="41529"/>
                </a:moveTo>
                <a:lnTo>
                  <a:pt x="4610100" y="41529"/>
                </a:lnTo>
                <a:lnTo>
                  <a:pt x="4609973" y="51054"/>
                </a:lnTo>
                <a:lnTo>
                  <a:pt x="4638548" y="51054"/>
                </a:lnTo>
                <a:lnTo>
                  <a:pt x="4638675" y="41529"/>
                </a:lnTo>
                <a:close/>
              </a:path>
              <a:path w="4676775" h="76200">
                <a:moveTo>
                  <a:pt x="4648200" y="41529"/>
                </a:moveTo>
                <a:lnTo>
                  <a:pt x="4648073" y="51054"/>
                </a:lnTo>
                <a:lnTo>
                  <a:pt x="4676648" y="51181"/>
                </a:lnTo>
                <a:lnTo>
                  <a:pt x="4676775" y="41656"/>
                </a:lnTo>
                <a:lnTo>
                  <a:pt x="4648200" y="41529"/>
                </a:lnTo>
                <a:close/>
              </a:path>
            </a:pathLst>
          </a:custGeom>
          <a:solidFill>
            <a:srgbClr val="252525"/>
          </a:solidFill>
        </p:spPr>
        <p:txBody>
          <a:bodyPr wrap="square" lIns="0" tIns="0" rIns="0" bIns="0" rtlCol="0"/>
          <a:lstStyle/>
          <a:p>
            <a:endParaRPr/>
          </a:p>
        </p:txBody>
      </p:sp>
      <p:sp>
        <p:nvSpPr>
          <p:cNvPr id="30" name="object 30"/>
          <p:cNvSpPr/>
          <p:nvPr/>
        </p:nvSpPr>
        <p:spPr>
          <a:xfrm>
            <a:off x="3782695" y="3080130"/>
            <a:ext cx="4676775" cy="76200"/>
          </a:xfrm>
          <a:custGeom>
            <a:avLst/>
            <a:gdLst/>
            <a:ahLst/>
            <a:cxnLst/>
            <a:rect l="l" t="t" r="r" b="b"/>
            <a:pathLst>
              <a:path w="4676775" h="76200">
                <a:moveTo>
                  <a:pt x="38100" y="0"/>
                </a:moveTo>
                <a:lnTo>
                  <a:pt x="23252" y="2988"/>
                </a:lnTo>
                <a:lnTo>
                  <a:pt x="11144" y="11144"/>
                </a:lnTo>
                <a:lnTo>
                  <a:pt x="2988" y="23252"/>
                </a:lnTo>
                <a:lnTo>
                  <a:pt x="0" y="38100"/>
                </a:lnTo>
                <a:lnTo>
                  <a:pt x="2988" y="52893"/>
                </a:lnTo>
                <a:lnTo>
                  <a:pt x="11144" y="65008"/>
                </a:lnTo>
                <a:lnTo>
                  <a:pt x="23252" y="73193"/>
                </a:lnTo>
                <a:lnTo>
                  <a:pt x="38100" y="76200"/>
                </a:lnTo>
                <a:lnTo>
                  <a:pt x="52893" y="73193"/>
                </a:lnTo>
                <a:lnTo>
                  <a:pt x="65008" y="65008"/>
                </a:lnTo>
                <a:lnTo>
                  <a:pt x="73193" y="52893"/>
                </a:lnTo>
                <a:lnTo>
                  <a:pt x="75245" y="42799"/>
                </a:lnTo>
                <a:lnTo>
                  <a:pt x="38100" y="42799"/>
                </a:lnTo>
                <a:lnTo>
                  <a:pt x="38100" y="33274"/>
                </a:lnTo>
                <a:lnTo>
                  <a:pt x="75222" y="33274"/>
                </a:lnTo>
                <a:lnTo>
                  <a:pt x="73193" y="23252"/>
                </a:lnTo>
                <a:lnTo>
                  <a:pt x="65008" y="11144"/>
                </a:lnTo>
                <a:lnTo>
                  <a:pt x="52893" y="2988"/>
                </a:lnTo>
                <a:lnTo>
                  <a:pt x="38100" y="0"/>
                </a:lnTo>
                <a:close/>
              </a:path>
              <a:path w="4676775" h="76200">
                <a:moveTo>
                  <a:pt x="66675" y="33274"/>
                </a:moveTo>
                <a:lnTo>
                  <a:pt x="38100" y="33274"/>
                </a:lnTo>
                <a:lnTo>
                  <a:pt x="38100" y="42799"/>
                </a:lnTo>
                <a:lnTo>
                  <a:pt x="66675" y="42799"/>
                </a:lnTo>
                <a:lnTo>
                  <a:pt x="66675" y="33274"/>
                </a:lnTo>
                <a:close/>
              </a:path>
              <a:path w="4676775" h="76200">
                <a:moveTo>
                  <a:pt x="75222" y="33274"/>
                </a:moveTo>
                <a:lnTo>
                  <a:pt x="66675" y="33274"/>
                </a:lnTo>
                <a:lnTo>
                  <a:pt x="66675" y="42799"/>
                </a:lnTo>
                <a:lnTo>
                  <a:pt x="75245" y="42799"/>
                </a:lnTo>
                <a:lnTo>
                  <a:pt x="76200" y="38100"/>
                </a:lnTo>
                <a:lnTo>
                  <a:pt x="75222" y="33274"/>
                </a:lnTo>
                <a:close/>
              </a:path>
              <a:path w="4676775" h="76200">
                <a:moveTo>
                  <a:pt x="104775" y="33274"/>
                </a:moveTo>
                <a:lnTo>
                  <a:pt x="76200" y="33274"/>
                </a:lnTo>
                <a:lnTo>
                  <a:pt x="76200" y="42799"/>
                </a:lnTo>
                <a:lnTo>
                  <a:pt x="104775" y="42799"/>
                </a:lnTo>
                <a:lnTo>
                  <a:pt x="104775" y="33274"/>
                </a:lnTo>
                <a:close/>
              </a:path>
              <a:path w="4676775" h="76200">
                <a:moveTo>
                  <a:pt x="142875" y="33274"/>
                </a:moveTo>
                <a:lnTo>
                  <a:pt x="114300" y="33274"/>
                </a:lnTo>
                <a:lnTo>
                  <a:pt x="114300" y="42799"/>
                </a:lnTo>
                <a:lnTo>
                  <a:pt x="142875" y="42799"/>
                </a:lnTo>
                <a:lnTo>
                  <a:pt x="142875" y="33274"/>
                </a:lnTo>
                <a:close/>
              </a:path>
              <a:path w="4676775" h="76200">
                <a:moveTo>
                  <a:pt x="180975" y="33274"/>
                </a:moveTo>
                <a:lnTo>
                  <a:pt x="152400" y="33274"/>
                </a:lnTo>
                <a:lnTo>
                  <a:pt x="152400" y="42799"/>
                </a:lnTo>
                <a:lnTo>
                  <a:pt x="180975" y="42799"/>
                </a:lnTo>
                <a:lnTo>
                  <a:pt x="180975" y="33274"/>
                </a:lnTo>
                <a:close/>
              </a:path>
              <a:path w="4676775" h="76200">
                <a:moveTo>
                  <a:pt x="219075" y="33274"/>
                </a:moveTo>
                <a:lnTo>
                  <a:pt x="190500" y="33274"/>
                </a:lnTo>
                <a:lnTo>
                  <a:pt x="190500" y="42799"/>
                </a:lnTo>
                <a:lnTo>
                  <a:pt x="219075" y="42799"/>
                </a:lnTo>
                <a:lnTo>
                  <a:pt x="219075" y="33274"/>
                </a:lnTo>
                <a:close/>
              </a:path>
              <a:path w="4676775" h="76200">
                <a:moveTo>
                  <a:pt x="257175" y="33274"/>
                </a:moveTo>
                <a:lnTo>
                  <a:pt x="228600" y="33274"/>
                </a:lnTo>
                <a:lnTo>
                  <a:pt x="228600" y="42799"/>
                </a:lnTo>
                <a:lnTo>
                  <a:pt x="257175" y="42799"/>
                </a:lnTo>
                <a:lnTo>
                  <a:pt x="257175" y="33274"/>
                </a:lnTo>
                <a:close/>
              </a:path>
              <a:path w="4676775" h="76200">
                <a:moveTo>
                  <a:pt x="295275" y="33274"/>
                </a:moveTo>
                <a:lnTo>
                  <a:pt x="266700" y="33274"/>
                </a:lnTo>
                <a:lnTo>
                  <a:pt x="266700" y="42799"/>
                </a:lnTo>
                <a:lnTo>
                  <a:pt x="295275" y="42799"/>
                </a:lnTo>
                <a:lnTo>
                  <a:pt x="295275" y="33274"/>
                </a:lnTo>
                <a:close/>
              </a:path>
              <a:path w="4676775" h="76200">
                <a:moveTo>
                  <a:pt x="333375" y="33274"/>
                </a:moveTo>
                <a:lnTo>
                  <a:pt x="304800" y="33274"/>
                </a:lnTo>
                <a:lnTo>
                  <a:pt x="304800" y="42799"/>
                </a:lnTo>
                <a:lnTo>
                  <a:pt x="333375" y="42799"/>
                </a:lnTo>
                <a:lnTo>
                  <a:pt x="333375" y="33274"/>
                </a:lnTo>
                <a:close/>
              </a:path>
              <a:path w="4676775" h="76200">
                <a:moveTo>
                  <a:pt x="371475" y="33274"/>
                </a:moveTo>
                <a:lnTo>
                  <a:pt x="342900" y="33274"/>
                </a:lnTo>
                <a:lnTo>
                  <a:pt x="342900" y="42799"/>
                </a:lnTo>
                <a:lnTo>
                  <a:pt x="371475" y="42799"/>
                </a:lnTo>
                <a:lnTo>
                  <a:pt x="371475" y="33274"/>
                </a:lnTo>
                <a:close/>
              </a:path>
              <a:path w="4676775" h="76200">
                <a:moveTo>
                  <a:pt x="409575" y="33274"/>
                </a:moveTo>
                <a:lnTo>
                  <a:pt x="381000" y="33274"/>
                </a:lnTo>
                <a:lnTo>
                  <a:pt x="381000" y="42799"/>
                </a:lnTo>
                <a:lnTo>
                  <a:pt x="409575" y="42799"/>
                </a:lnTo>
                <a:lnTo>
                  <a:pt x="409575" y="33274"/>
                </a:lnTo>
                <a:close/>
              </a:path>
              <a:path w="4676775" h="76200">
                <a:moveTo>
                  <a:pt x="447675" y="33274"/>
                </a:moveTo>
                <a:lnTo>
                  <a:pt x="419100" y="33274"/>
                </a:lnTo>
                <a:lnTo>
                  <a:pt x="419100" y="42799"/>
                </a:lnTo>
                <a:lnTo>
                  <a:pt x="447675" y="42799"/>
                </a:lnTo>
                <a:lnTo>
                  <a:pt x="447675" y="33274"/>
                </a:lnTo>
                <a:close/>
              </a:path>
              <a:path w="4676775" h="76200">
                <a:moveTo>
                  <a:pt x="485775" y="33274"/>
                </a:moveTo>
                <a:lnTo>
                  <a:pt x="457200" y="33274"/>
                </a:lnTo>
                <a:lnTo>
                  <a:pt x="457200" y="42799"/>
                </a:lnTo>
                <a:lnTo>
                  <a:pt x="485775" y="42799"/>
                </a:lnTo>
                <a:lnTo>
                  <a:pt x="485775" y="33274"/>
                </a:lnTo>
                <a:close/>
              </a:path>
              <a:path w="4676775" h="76200">
                <a:moveTo>
                  <a:pt x="523875" y="33274"/>
                </a:moveTo>
                <a:lnTo>
                  <a:pt x="495300" y="33274"/>
                </a:lnTo>
                <a:lnTo>
                  <a:pt x="495300" y="42799"/>
                </a:lnTo>
                <a:lnTo>
                  <a:pt x="523875" y="42799"/>
                </a:lnTo>
                <a:lnTo>
                  <a:pt x="523875" y="33274"/>
                </a:lnTo>
                <a:close/>
              </a:path>
              <a:path w="4676775" h="76200">
                <a:moveTo>
                  <a:pt x="561975" y="33274"/>
                </a:moveTo>
                <a:lnTo>
                  <a:pt x="533400" y="33274"/>
                </a:lnTo>
                <a:lnTo>
                  <a:pt x="533400" y="42799"/>
                </a:lnTo>
                <a:lnTo>
                  <a:pt x="561975" y="42799"/>
                </a:lnTo>
                <a:lnTo>
                  <a:pt x="561975" y="33274"/>
                </a:lnTo>
                <a:close/>
              </a:path>
              <a:path w="4676775" h="76200">
                <a:moveTo>
                  <a:pt x="600075" y="33274"/>
                </a:moveTo>
                <a:lnTo>
                  <a:pt x="571500" y="33274"/>
                </a:lnTo>
                <a:lnTo>
                  <a:pt x="571500" y="42799"/>
                </a:lnTo>
                <a:lnTo>
                  <a:pt x="600075" y="42799"/>
                </a:lnTo>
                <a:lnTo>
                  <a:pt x="600075" y="33274"/>
                </a:lnTo>
                <a:close/>
              </a:path>
              <a:path w="4676775" h="76200">
                <a:moveTo>
                  <a:pt x="638175" y="33274"/>
                </a:moveTo>
                <a:lnTo>
                  <a:pt x="609600" y="33274"/>
                </a:lnTo>
                <a:lnTo>
                  <a:pt x="609600" y="42799"/>
                </a:lnTo>
                <a:lnTo>
                  <a:pt x="638175" y="42799"/>
                </a:lnTo>
                <a:lnTo>
                  <a:pt x="638175" y="33274"/>
                </a:lnTo>
                <a:close/>
              </a:path>
              <a:path w="4676775" h="76200">
                <a:moveTo>
                  <a:pt x="676275" y="33274"/>
                </a:moveTo>
                <a:lnTo>
                  <a:pt x="647700" y="33274"/>
                </a:lnTo>
                <a:lnTo>
                  <a:pt x="647700" y="42799"/>
                </a:lnTo>
                <a:lnTo>
                  <a:pt x="676275" y="42799"/>
                </a:lnTo>
                <a:lnTo>
                  <a:pt x="676275" y="33274"/>
                </a:lnTo>
                <a:close/>
              </a:path>
              <a:path w="4676775" h="76200">
                <a:moveTo>
                  <a:pt x="714375" y="33274"/>
                </a:moveTo>
                <a:lnTo>
                  <a:pt x="685800" y="33274"/>
                </a:lnTo>
                <a:lnTo>
                  <a:pt x="685800" y="42799"/>
                </a:lnTo>
                <a:lnTo>
                  <a:pt x="714375" y="42799"/>
                </a:lnTo>
                <a:lnTo>
                  <a:pt x="714375" y="33274"/>
                </a:lnTo>
                <a:close/>
              </a:path>
              <a:path w="4676775" h="76200">
                <a:moveTo>
                  <a:pt x="752475" y="33274"/>
                </a:moveTo>
                <a:lnTo>
                  <a:pt x="723900" y="33274"/>
                </a:lnTo>
                <a:lnTo>
                  <a:pt x="723900" y="42799"/>
                </a:lnTo>
                <a:lnTo>
                  <a:pt x="752475" y="42799"/>
                </a:lnTo>
                <a:lnTo>
                  <a:pt x="752475" y="33274"/>
                </a:lnTo>
                <a:close/>
              </a:path>
              <a:path w="4676775" h="76200">
                <a:moveTo>
                  <a:pt x="790575" y="33274"/>
                </a:moveTo>
                <a:lnTo>
                  <a:pt x="762000" y="33274"/>
                </a:lnTo>
                <a:lnTo>
                  <a:pt x="762000" y="42799"/>
                </a:lnTo>
                <a:lnTo>
                  <a:pt x="790575" y="42799"/>
                </a:lnTo>
                <a:lnTo>
                  <a:pt x="790575" y="33274"/>
                </a:lnTo>
                <a:close/>
              </a:path>
              <a:path w="4676775" h="76200">
                <a:moveTo>
                  <a:pt x="828675" y="33274"/>
                </a:moveTo>
                <a:lnTo>
                  <a:pt x="800100" y="33274"/>
                </a:lnTo>
                <a:lnTo>
                  <a:pt x="800100" y="42799"/>
                </a:lnTo>
                <a:lnTo>
                  <a:pt x="828675" y="42799"/>
                </a:lnTo>
                <a:lnTo>
                  <a:pt x="828675" y="33274"/>
                </a:lnTo>
                <a:close/>
              </a:path>
              <a:path w="4676775" h="76200">
                <a:moveTo>
                  <a:pt x="866775" y="33274"/>
                </a:moveTo>
                <a:lnTo>
                  <a:pt x="838200" y="33274"/>
                </a:lnTo>
                <a:lnTo>
                  <a:pt x="838200" y="42799"/>
                </a:lnTo>
                <a:lnTo>
                  <a:pt x="866775" y="42799"/>
                </a:lnTo>
                <a:lnTo>
                  <a:pt x="866775" y="33274"/>
                </a:lnTo>
                <a:close/>
              </a:path>
              <a:path w="4676775" h="76200">
                <a:moveTo>
                  <a:pt x="904875" y="33274"/>
                </a:moveTo>
                <a:lnTo>
                  <a:pt x="876300" y="33274"/>
                </a:lnTo>
                <a:lnTo>
                  <a:pt x="876300" y="42799"/>
                </a:lnTo>
                <a:lnTo>
                  <a:pt x="904875" y="42799"/>
                </a:lnTo>
                <a:lnTo>
                  <a:pt x="904875" y="33274"/>
                </a:lnTo>
                <a:close/>
              </a:path>
              <a:path w="4676775" h="76200">
                <a:moveTo>
                  <a:pt x="942975" y="33274"/>
                </a:moveTo>
                <a:lnTo>
                  <a:pt x="914400" y="33274"/>
                </a:lnTo>
                <a:lnTo>
                  <a:pt x="914400" y="42799"/>
                </a:lnTo>
                <a:lnTo>
                  <a:pt x="942975" y="42799"/>
                </a:lnTo>
                <a:lnTo>
                  <a:pt x="942975" y="33274"/>
                </a:lnTo>
                <a:close/>
              </a:path>
              <a:path w="4676775" h="76200">
                <a:moveTo>
                  <a:pt x="981075" y="33274"/>
                </a:moveTo>
                <a:lnTo>
                  <a:pt x="952500" y="33274"/>
                </a:lnTo>
                <a:lnTo>
                  <a:pt x="952500" y="42799"/>
                </a:lnTo>
                <a:lnTo>
                  <a:pt x="981075" y="42799"/>
                </a:lnTo>
                <a:lnTo>
                  <a:pt x="981075" y="33274"/>
                </a:lnTo>
                <a:close/>
              </a:path>
              <a:path w="4676775" h="76200">
                <a:moveTo>
                  <a:pt x="1019175" y="33274"/>
                </a:moveTo>
                <a:lnTo>
                  <a:pt x="990600" y="33274"/>
                </a:lnTo>
                <a:lnTo>
                  <a:pt x="990600" y="42799"/>
                </a:lnTo>
                <a:lnTo>
                  <a:pt x="1019175" y="42799"/>
                </a:lnTo>
                <a:lnTo>
                  <a:pt x="1019175" y="33274"/>
                </a:lnTo>
                <a:close/>
              </a:path>
              <a:path w="4676775" h="76200">
                <a:moveTo>
                  <a:pt x="1057275" y="33274"/>
                </a:moveTo>
                <a:lnTo>
                  <a:pt x="1028700" y="33274"/>
                </a:lnTo>
                <a:lnTo>
                  <a:pt x="1028700" y="42799"/>
                </a:lnTo>
                <a:lnTo>
                  <a:pt x="1057275" y="42799"/>
                </a:lnTo>
                <a:lnTo>
                  <a:pt x="1057275" y="33274"/>
                </a:lnTo>
                <a:close/>
              </a:path>
              <a:path w="4676775" h="76200">
                <a:moveTo>
                  <a:pt x="1095375" y="33274"/>
                </a:moveTo>
                <a:lnTo>
                  <a:pt x="1066800" y="33274"/>
                </a:lnTo>
                <a:lnTo>
                  <a:pt x="1066800" y="42799"/>
                </a:lnTo>
                <a:lnTo>
                  <a:pt x="1095375" y="42799"/>
                </a:lnTo>
                <a:lnTo>
                  <a:pt x="1095375" y="33274"/>
                </a:lnTo>
                <a:close/>
              </a:path>
              <a:path w="4676775" h="76200">
                <a:moveTo>
                  <a:pt x="1133475" y="33274"/>
                </a:moveTo>
                <a:lnTo>
                  <a:pt x="1104900" y="33274"/>
                </a:lnTo>
                <a:lnTo>
                  <a:pt x="1104900" y="42799"/>
                </a:lnTo>
                <a:lnTo>
                  <a:pt x="1133475" y="42799"/>
                </a:lnTo>
                <a:lnTo>
                  <a:pt x="1133475" y="33274"/>
                </a:lnTo>
                <a:close/>
              </a:path>
              <a:path w="4676775" h="76200">
                <a:moveTo>
                  <a:pt x="1171575" y="33274"/>
                </a:moveTo>
                <a:lnTo>
                  <a:pt x="1143000" y="33274"/>
                </a:lnTo>
                <a:lnTo>
                  <a:pt x="1143000" y="42799"/>
                </a:lnTo>
                <a:lnTo>
                  <a:pt x="1171575" y="42799"/>
                </a:lnTo>
                <a:lnTo>
                  <a:pt x="1171575" y="33274"/>
                </a:lnTo>
                <a:close/>
              </a:path>
              <a:path w="4676775" h="76200">
                <a:moveTo>
                  <a:pt x="1209675" y="33274"/>
                </a:moveTo>
                <a:lnTo>
                  <a:pt x="1181100" y="33274"/>
                </a:lnTo>
                <a:lnTo>
                  <a:pt x="1181100" y="42799"/>
                </a:lnTo>
                <a:lnTo>
                  <a:pt x="1209675" y="42799"/>
                </a:lnTo>
                <a:lnTo>
                  <a:pt x="1209675" y="33274"/>
                </a:lnTo>
                <a:close/>
              </a:path>
              <a:path w="4676775" h="76200">
                <a:moveTo>
                  <a:pt x="1247775" y="33274"/>
                </a:moveTo>
                <a:lnTo>
                  <a:pt x="1219200" y="33274"/>
                </a:lnTo>
                <a:lnTo>
                  <a:pt x="1219200" y="42799"/>
                </a:lnTo>
                <a:lnTo>
                  <a:pt x="1247775" y="42799"/>
                </a:lnTo>
                <a:lnTo>
                  <a:pt x="1247775" y="33274"/>
                </a:lnTo>
                <a:close/>
              </a:path>
              <a:path w="4676775" h="76200">
                <a:moveTo>
                  <a:pt x="1285875" y="33274"/>
                </a:moveTo>
                <a:lnTo>
                  <a:pt x="1257300" y="33274"/>
                </a:lnTo>
                <a:lnTo>
                  <a:pt x="1257300" y="42799"/>
                </a:lnTo>
                <a:lnTo>
                  <a:pt x="1285875" y="42799"/>
                </a:lnTo>
                <a:lnTo>
                  <a:pt x="1285875" y="33274"/>
                </a:lnTo>
                <a:close/>
              </a:path>
              <a:path w="4676775" h="76200">
                <a:moveTo>
                  <a:pt x="1323975" y="33274"/>
                </a:moveTo>
                <a:lnTo>
                  <a:pt x="1295400" y="33274"/>
                </a:lnTo>
                <a:lnTo>
                  <a:pt x="1295400" y="42799"/>
                </a:lnTo>
                <a:lnTo>
                  <a:pt x="1323975" y="42799"/>
                </a:lnTo>
                <a:lnTo>
                  <a:pt x="1323975" y="33274"/>
                </a:lnTo>
                <a:close/>
              </a:path>
              <a:path w="4676775" h="76200">
                <a:moveTo>
                  <a:pt x="1362075" y="33274"/>
                </a:moveTo>
                <a:lnTo>
                  <a:pt x="1333500" y="33274"/>
                </a:lnTo>
                <a:lnTo>
                  <a:pt x="1333500" y="42799"/>
                </a:lnTo>
                <a:lnTo>
                  <a:pt x="1362075" y="42799"/>
                </a:lnTo>
                <a:lnTo>
                  <a:pt x="1362075" y="33274"/>
                </a:lnTo>
                <a:close/>
              </a:path>
              <a:path w="4676775" h="76200">
                <a:moveTo>
                  <a:pt x="1400175" y="33274"/>
                </a:moveTo>
                <a:lnTo>
                  <a:pt x="1371600" y="33274"/>
                </a:lnTo>
                <a:lnTo>
                  <a:pt x="1371600" y="42799"/>
                </a:lnTo>
                <a:lnTo>
                  <a:pt x="1400175" y="42799"/>
                </a:lnTo>
                <a:lnTo>
                  <a:pt x="1400175" y="33274"/>
                </a:lnTo>
                <a:close/>
              </a:path>
              <a:path w="4676775" h="76200">
                <a:moveTo>
                  <a:pt x="1438275" y="33274"/>
                </a:moveTo>
                <a:lnTo>
                  <a:pt x="1409700" y="33274"/>
                </a:lnTo>
                <a:lnTo>
                  <a:pt x="1409700" y="42799"/>
                </a:lnTo>
                <a:lnTo>
                  <a:pt x="1438275" y="42799"/>
                </a:lnTo>
                <a:lnTo>
                  <a:pt x="1438275" y="33274"/>
                </a:lnTo>
                <a:close/>
              </a:path>
              <a:path w="4676775" h="76200">
                <a:moveTo>
                  <a:pt x="1476375" y="33274"/>
                </a:moveTo>
                <a:lnTo>
                  <a:pt x="1447800" y="33274"/>
                </a:lnTo>
                <a:lnTo>
                  <a:pt x="1447800" y="42799"/>
                </a:lnTo>
                <a:lnTo>
                  <a:pt x="1476375" y="42799"/>
                </a:lnTo>
                <a:lnTo>
                  <a:pt x="1476375" y="33274"/>
                </a:lnTo>
                <a:close/>
              </a:path>
              <a:path w="4676775" h="76200">
                <a:moveTo>
                  <a:pt x="1514475" y="33274"/>
                </a:moveTo>
                <a:lnTo>
                  <a:pt x="1485900" y="33274"/>
                </a:lnTo>
                <a:lnTo>
                  <a:pt x="1485900" y="42799"/>
                </a:lnTo>
                <a:lnTo>
                  <a:pt x="1514475" y="42799"/>
                </a:lnTo>
                <a:lnTo>
                  <a:pt x="1514475" y="33274"/>
                </a:lnTo>
                <a:close/>
              </a:path>
              <a:path w="4676775" h="76200">
                <a:moveTo>
                  <a:pt x="1552575" y="33274"/>
                </a:moveTo>
                <a:lnTo>
                  <a:pt x="1524000" y="33274"/>
                </a:lnTo>
                <a:lnTo>
                  <a:pt x="1524000" y="42799"/>
                </a:lnTo>
                <a:lnTo>
                  <a:pt x="1552575" y="42799"/>
                </a:lnTo>
                <a:lnTo>
                  <a:pt x="1552575" y="33274"/>
                </a:lnTo>
                <a:close/>
              </a:path>
              <a:path w="4676775" h="76200">
                <a:moveTo>
                  <a:pt x="1590675" y="33274"/>
                </a:moveTo>
                <a:lnTo>
                  <a:pt x="1562100" y="33274"/>
                </a:lnTo>
                <a:lnTo>
                  <a:pt x="1562100" y="42799"/>
                </a:lnTo>
                <a:lnTo>
                  <a:pt x="1590675" y="42799"/>
                </a:lnTo>
                <a:lnTo>
                  <a:pt x="1590675" y="33274"/>
                </a:lnTo>
                <a:close/>
              </a:path>
              <a:path w="4676775" h="76200">
                <a:moveTo>
                  <a:pt x="1628775" y="33274"/>
                </a:moveTo>
                <a:lnTo>
                  <a:pt x="1600200" y="33274"/>
                </a:lnTo>
                <a:lnTo>
                  <a:pt x="1600200" y="42799"/>
                </a:lnTo>
                <a:lnTo>
                  <a:pt x="1628775" y="42799"/>
                </a:lnTo>
                <a:lnTo>
                  <a:pt x="1628775" y="33274"/>
                </a:lnTo>
                <a:close/>
              </a:path>
              <a:path w="4676775" h="76200">
                <a:moveTo>
                  <a:pt x="1666875" y="33274"/>
                </a:moveTo>
                <a:lnTo>
                  <a:pt x="1638300" y="33274"/>
                </a:lnTo>
                <a:lnTo>
                  <a:pt x="1638300" y="42799"/>
                </a:lnTo>
                <a:lnTo>
                  <a:pt x="1666875" y="42799"/>
                </a:lnTo>
                <a:lnTo>
                  <a:pt x="1666875" y="33274"/>
                </a:lnTo>
                <a:close/>
              </a:path>
              <a:path w="4676775" h="76200">
                <a:moveTo>
                  <a:pt x="1704975" y="33274"/>
                </a:moveTo>
                <a:lnTo>
                  <a:pt x="1676400" y="33274"/>
                </a:lnTo>
                <a:lnTo>
                  <a:pt x="1676400" y="42799"/>
                </a:lnTo>
                <a:lnTo>
                  <a:pt x="1704975" y="42799"/>
                </a:lnTo>
                <a:lnTo>
                  <a:pt x="1704975" y="33274"/>
                </a:lnTo>
                <a:close/>
              </a:path>
              <a:path w="4676775" h="76200">
                <a:moveTo>
                  <a:pt x="1743075" y="33274"/>
                </a:moveTo>
                <a:lnTo>
                  <a:pt x="1714500" y="33274"/>
                </a:lnTo>
                <a:lnTo>
                  <a:pt x="1714500" y="42799"/>
                </a:lnTo>
                <a:lnTo>
                  <a:pt x="1743075" y="42799"/>
                </a:lnTo>
                <a:lnTo>
                  <a:pt x="1743075" y="33274"/>
                </a:lnTo>
                <a:close/>
              </a:path>
              <a:path w="4676775" h="76200">
                <a:moveTo>
                  <a:pt x="1781175" y="33274"/>
                </a:moveTo>
                <a:lnTo>
                  <a:pt x="1752600" y="33274"/>
                </a:lnTo>
                <a:lnTo>
                  <a:pt x="1752600" y="42799"/>
                </a:lnTo>
                <a:lnTo>
                  <a:pt x="1781175" y="42799"/>
                </a:lnTo>
                <a:lnTo>
                  <a:pt x="1781175" y="33274"/>
                </a:lnTo>
                <a:close/>
              </a:path>
              <a:path w="4676775" h="76200">
                <a:moveTo>
                  <a:pt x="1819275" y="33274"/>
                </a:moveTo>
                <a:lnTo>
                  <a:pt x="1790700" y="33274"/>
                </a:lnTo>
                <a:lnTo>
                  <a:pt x="1790700" y="42799"/>
                </a:lnTo>
                <a:lnTo>
                  <a:pt x="1819275" y="42799"/>
                </a:lnTo>
                <a:lnTo>
                  <a:pt x="1819275" y="33274"/>
                </a:lnTo>
                <a:close/>
              </a:path>
              <a:path w="4676775" h="76200">
                <a:moveTo>
                  <a:pt x="1857375" y="33274"/>
                </a:moveTo>
                <a:lnTo>
                  <a:pt x="1828800" y="33274"/>
                </a:lnTo>
                <a:lnTo>
                  <a:pt x="1828800" y="42799"/>
                </a:lnTo>
                <a:lnTo>
                  <a:pt x="1857375" y="42799"/>
                </a:lnTo>
                <a:lnTo>
                  <a:pt x="1857375" y="33274"/>
                </a:lnTo>
                <a:close/>
              </a:path>
              <a:path w="4676775" h="76200">
                <a:moveTo>
                  <a:pt x="1895475" y="33274"/>
                </a:moveTo>
                <a:lnTo>
                  <a:pt x="1866900" y="33274"/>
                </a:lnTo>
                <a:lnTo>
                  <a:pt x="1866900" y="42799"/>
                </a:lnTo>
                <a:lnTo>
                  <a:pt x="1895475" y="42799"/>
                </a:lnTo>
                <a:lnTo>
                  <a:pt x="1895475" y="33274"/>
                </a:lnTo>
                <a:close/>
              </a:path>
              <a:path w="4676775" h="76200">
                <a:moveTo>
                  <a:pt x="1933575" y="33274"/>
                </a:moveTo>
                <a:lnTo>
                  <a:pt x="1905000" y="33274"/>
                </a:lnTo>
                <a:lnTo>
                  <a:pt x="1905000" y="42799"/>
                </a:lnTo>
                <a:lnTo>
                  <a:pt x="1933575" y="42799"/>
                </a:lnTo>
                <a:lnTo>
                  <a:pt x="1933575" y="33274"/>
                </a:lnTo>
                <a:close/>
              </a:path>
              <a:path w="4676775" h="76200">
                <a:moveTo>
                  <a:pt x="1971675" y="33274"/>
                </a:moveTo>
                <a:lnTo>
                  <a:pt x="1943100" y="33274"/>
                </a:lnTo>
                <a:lnTo>
                  <a:pt x="1943100" y="42799"/>
                </a:lnTo>
                <a:lnTo>
                  <a:pt x="1971675" y="42799"/>
                </a:lnTo>
                <a:lnTo>
                  <a:pt x="1971675" y="33274"/>
                </a:lnTo>
                <a:close/>
              </a:path>
              <a:path w="4676775" h="76200">
                <a:moveTo>
                  <a:pt x="2009775" y="33274"/>
                </a:moveTo>
                <a:lnTo>
                  <a:pt x="1981200" y="33274"/>
                </a:lnTo>
                <a:lnTo>
                  <a:pt x="1981200" y="42799"/>
                </a:lnTo>
                <a:lnTo>
                  <a:pt x="2009775" y="42799"/>
                </a:lnTo>
                <a:lnTo>
                  <a:pt x="2009775" y="33274"/>
                </a:lnTo>
                <a:close/>
              </a:path>
              <a:path w="4676775" h="76200">
                <a:moveTo>
                  <a:pt x="2047875" y="33274"/>
                </a:moveTo>
                <a:lnTo>
                  <a:pt x="2019300" y="33274"/>
                </a:lnTo>
                <a:lnTo>
                  <a:pt x="2019300" y="42799"/>
                </a:lnTo>
                <a:lnTo>
                  <a:pt x="2047875" y="42799"/>
                </a:lnTo>
                <a:lnTo>
                  <a:pt x="2047875" y="33274"/>
                </a:lnTo>
                <a:close/>
              </a:path>
              <a:path w="4676775" h="76200">
                <a:moveTo>
                  <a:pt x="2085975" y="33274"/>
                </a:moveTo>
                <a:lnTo>
                  <a:pt x="2057400" y="33274"/>
                </a:lnTo>
                <a:lnTo>
                  <a:pt x="2057400" y="42799"/>
                </a:lnTo>
                <a:lnTo>
                  <a:pt x="2085975" y="42799"/>
                </a:lnTo>
                <a:lnTo>
                  <a:pt x="2085975" y="33274"/>
                </a:lnTo>
                <a:close/>
              </a:path>
              <a:path w="4676775" h="76200">
                <a:moveTo>
                  <a:pt x="2124075" y="33274"/>
                </a:moveTo>
                <a:lnTo>
                  <a:pt x="2095500" y="33274"/>
                </a:lnTo>
                <a:lnTo>
                  <a:pt x="2095500" y="42799"/>
                </a:lnTo>
                <a:lnTo>
                  <a:pt x="2124075" y="42799"/>
                </a:lnTo>
                <a:lnTo>
                  <a:pt x="2124075" y="33274"/>
                </a:lnTo>
                <a:close/>
              </a:path>
              <a:path w="4676775" h="76200">
                <a:moveTo>
                  <a:pt x="2162175" y="33274"/>
                </a:moveTo>
                <a:lnTo>
                  <a:pt x="2133600" y="33274"/>
                </a:lnTo>
                <a:lnTo>
                  <a:pt x="2133600" y="42799"/>
                </a:lnTo>
                <a:lnTo>
                  <a:pt x="2162175" y="42799"/>
                </a:lnTo>
                <a:lnTo>
                  <a:pt x="2162175" y="33274"/>
                </a:lnTo>
                <a:close/>
              </a:path>
              <a:path w="4676775" h="76200">
                <a:moveTo>
                  <a:pt x="2200275" y="33274"/>
                </a:moveTo>
                <a:lnTo>
                  <a:pt x="2171700" y="33274"/>
                </a:lnTo>
                <a:lnTo>
                  <a:pt x="2171700" y="42799"/>
                </a:lnTo>
                <a:lnTo>
                  <a:pt x="2200275" y="42799"/>
                </a:lnTo>
                <a:lnTo>
                  <a:pt x="2200275" y="33274"/>
                </a:lnTo>
                <a:close/>
              </a:path>
              <a:path w="4676775" h="76200">
                <a:moveTo>
                  <a:pt x="2238375" y="33274"/>
                </a:moveTo>
                <a:lnTo>
                  <a:pt x="2209800" y="33274"/>
                </a:lnTo>
                <a:lnTo>
                  <a:pt x="2209800" y="42799"/>
                </a:lnTo>
                <a:lnTo>
                  <a:pt x="2238375" y="42799"/>
                </a:lnTo>
                <a:lnTo>
                  <a:pt x="2238375" y="33274"/>
                </a:lnTo>
                <a:close/>
              </a:path>
              <a:path w="4676775" h="76200">
                <a:moveTo>
                  <a:pt x="2276475" y="33274"/>
                </a:moveTo>
                <a:lnTo>
                  <a:pt x="2247900" y="33274"/>
                </a:lnTo>
                <a:lnTo>
                  <a:pt x="2247900" y="42799"/>
                </a:lnTo>
                <a:lnTo>
                  <a:pt x="2276475" y="42799"/>
                </a:lnTo>
                <a:lnTo>
                  <a:pt x="2276475" y="33274"/>
                </a:lnTo>
                <a:close/>
              </a:path>
              <a:path w="4676775" h="76200">
                <a:moveTo>
                  <a:pt x="2314575" y="33274"/>
                </a:moveTo>
                <a:lnTo>
                  <a:pt x="2286000" y="33274"/>
                </a:lnTo>
                <a:lnTo>
                  <a:pt x="2286000" y="42799"/>
                </a:lnTo>
                <a:lnTo>
                  <a:pt x="2314575" y="42799"/>
                </a:lnTo>
                <a:lnTo>
                  <a:pt x="2314575" y="33274"/>
                </a:lnTo>
                <a:close/>
              </a:path>
              <a:path w="4676775" h="76200">
                <a:moveTo>
                  <a:pt x="2352675" y="33274"/>
                </a:moveTo>
                <a:lnTo>
                  <a:pt x="2324100" y="33274"/>
                </a:lnTo>
                <a:lnTo>
                  <a:pt x="2324100" y="42799"/>
                </a:lnTo>
                <a:lnTo>
                  <a:pt x="2352675" y="42799"/>
                </a:lnTo>
                <a:lnTo>
                  <a:pt x="2352675" y="33274"/>
                </a:lnTo>
                <a:close/>
              </a:path>
              <a:path w="4676775" h="76200">
                <a:moveTo>
                  <a:pt x="2390775" y="33274"/>
                </a:moveTo>
                <a:lnTo>
                  <a:pt x="2362200" y="33274"/>
                </a:lnTo>
                <a:lnTo>
                  <a:pt x="2362200" y="42799"/>
                </a:lnTo>
                <a:lnTo>
                  <a:pt x="2390775" y="42799"/>
                </a:lnTo>
                <a:lnTo>
                  <a:pt x="2390775" y="33274"/>
                </a:lnTo>
                <a:close/>
              </a:path>
              <a:path w="4676775" h="76200">
                <a:moveTo>
                  <a:pt x="2428875" y="33274"/>
                </a:moveTo>
                <a:lnTo>
                  <a:pt x="2400300" y="33274"/>
                </a:lnTo>
                <a:lnTo>
                  <a:pt x="2400300" y="42799"/>
                </a:lnTo>
                <a:lnTo>
                  <a:pt x="2428875" y="42799"/>
                </a:lnTo>
                <a:lnTo>
                  <a:pt x="2428875" y="33274"/>
                </a:lnTo>
                <a:close/>
              </a:path>
              <a:path w="4676775" h="76200">
                <a:moveTo>
                  <a:pt x="2466975" y="33274"/>
                </a:moveTo>
                <a:lnTo>
                  <a:pt x="2438400" y="33274"/>
                </a:lnTo>
                <a:lnTo>
                  <a:pt x="2438400" y="42799"/>
                </a:lnTo>
                <a:lnTo>
                  <a:pt x="2466975" y="42799"/>
                </a:lnTo>
                <a:lnTo>
                  <a:pt x="2466975" y="33274"/>
                </a:lnTo>
                <a:close/>
              </a:path>
              <a:path w="4676775" h="76200">
                <a:moveTo>
                  <a:pt x="2505075" y="33274"/>
                </a:moveTo>
                <a:lnTo>
                  <a:pt x="2476500" y="33274"/>
                </a:lnTo>
                <a:lnTo>
                  <a:pt x="2476500" y="42799"/>
                </a:lnTo>
                <a:lnTo>
                  <a:pt x="2505075" y="42799"/>
                </a:lnTo>
                <a:lnTo>
                  <a:pt x="2505075" y="33274"/>
                </a:lnTo>
                <a:close/>
              </a:path>
              <a:path w="4676775" h="76200">
                <a:moveTo>
                  <a:pt x="2543175" y="33274"/>
                </a:moveTo>
                <a:lnTo>
                  <a:pt x="2514600" y="33274"/>
                </a:lnTo>
                <a:lnTo>
                  <a:pt x="2514600" y="42799"/>
                </a:lnTo>
                <a:lnTo>
                  <a:pt x="2543175" y="42799"/>
                </a:lnTo>
                <a:lnTo>
                  <a:pt x="2543175" y="33274"/>
                </a:lnTo>
                <a:close/>
              </a:path>
              <a:path w="4676775" h="76200">
                <a:moveTo>
                  <a:pt x="2581275" y="33274"/>
                </a:moveTo>
                <a:lnTo>
                  <a:pt x="2552700" y="33274"/>
                </a:lnTo>
                <a:lnTo>
                  <a:pt x="2552700" y="42799"/>
                </a:lnTo>
                <a:lnTo>
                  <a:pt x="2581275" y="42799"/>
                </a:lnTo>
                <a:lnTo>
                  <a:pt x="2581275" y="33274"/>
                </a:lnTo>
                <a:close/>
              </a:path>
              <a:path w="4676775" h="76200">
                <a:moveTo>
                  <a:pt x="2619375" y="33274"/>
                </a:moveTo>
                <a:lnTo>
                  <a:pt x="2590800" y="33274"/>
                </a:lnTo>
                <a:lnTo>
                  <a:pt x="2590800" y="42799"/>
                </a:lnTo>
                <a:lnTo>
                  <a:pt x="2619375" y="42799"/>
                </a:lnTo>
                <a:lnTo>
                  <a:pt x="2619375" y="33274"/>
                </a:lnTo>
                <a:close/>
              </a:path>
              <a:path w="4676775" h="76200">
                <a:moveTo>
                  <a:pt x="2657475" y="33274"/>
                </a:moveTo>
                <a:lnTo>
                  <a:pt x="2628900" y="33274"/>
                </a:lnTo>
                <a:lnTo>
                  <a:pt x="2628900" y="42799"/>
                </a:lnTo>
                <a:lnTo>
                  <a:pt x="2657475" y="42799"/>
                </a:lnTo>
                <a:lnTo>
                  <a:pt x="2657475" y="33274"/>
                </a:lnTo>
                <a:close/>
              </a:path>
              <a:path w="4676775" h="76200">
                <a:moveTo>
                  <a:pt x="2695575" y="33274"/>
                </a:moveTo>
                <a:lnTo>
                  <a:pt x="2667000" y="33274"/>
                </a:lnTo>
                <a:lnTo>
                  <a:pt x="2667000" y="42799"/>
                </a:lnTo>
                <a:lnTo>
                  <a:pt x="2695575" y="42799"/>
                </a:lnTo>
                <a:lnTo>
                  <a:pt x="2695575" y="33274"/>
                </a:lnTo>
                <a:close/>
              </a:path>
              <a:path w="4676775" h="76200">
                <a:moveTo>
                  <a:pt x="2733675" y="33274"/>
                </a:moveTo>
                <a:lnTo>
                  <a:pt x="2705100" y="33274"/>
                </a:lnTo>
                <a:lnTo>
                  <a:pt x="2705100" y="42799"/>
                </a:lnTo>
                <a:lnTo>
                  <a:pt x="2733675" y="42799"/>
                </a:lnTo>
                <a:lnTo>
                  <a:pt x="2733675" y="33274"/>
                </a:lnTo>
                <a:close/>
              </a:path>
              <a:path w="4676775" h="76200">
                <a:moveTo>
                  <a:pt x="2771775" y="33274"/>
                </a:moveTo>
                <a:lnTo>
                  <a:pt x="2743200" y="33274"/>
                </a:lnTo>
                <a:lnTo>
                  <a:pt x="2743200" y="42799"/>
                </a:lnTo>
                <a:lnTo>
                  <a:pt x="2771775" y="42799"/>
                </a:lnTo>
                <a:lnTo>
                  <a:pt x="2771775" y="33274"/>
                </a:lnTo>
                <a:close/>
              </a:path>
              <a:path w="4676775" h="76200">
                <a:moveTo>
                  <a:pt x="2809875" y="33274"/>
                </a:moveTo>
                <a:lnTo>
                  <a:pt x="2781300" y="33274"/>
                </a:lnTo>
                <a:lnTo>
                  <a:pt x="2781300" y="42799"/>
                </a:lnTo>
                <a:lnTo>
                  <a:pt x="2809875" y="42799"/>
                </a:lnTo>
                <a:lnTo>
                  <a:pt x="2809875" y="33274"/>
                </a:lnTo>
                <a:close/>
              </a:path>
              <a:path w="4676775" h="76200">
                <a:moveTo>
                  <a:pt x="2847975" y="33274"/>
                </a:moveTo>
                <a:lnTo>
                  <a:pt x="2819400" y="33274"/>
                </a:lnTo>
                <a:lnTo>
                  <a:pt x="2819400" y="42799"/>
                </a:lnTo>
                <a:lnTo>
                  <a:pt x="2847975" y="42799"/>
                </a:lnTo>
                <a:lnTo>
                  <a:pt x="2847975" y="33274"/>
                </a:lnTo>
                <a:close/>
              </a:path>
              <a:path w="4676775" h="76200">
                <a:moveTo>
                  <a:pt x="2886075" y="33274"/>
                </a:moveTo>
                <a:lnTo>
                  <a:pt x="2857500" y="33274"/>
                </a:lnTo>
                <a:lnTo>
                  <a:pt x="2857500" y="42799"/>
                </a:lnTo>
                <a:lnTo>
                  <a:pt x="2886075" y="42799"/>
                </a:lnTo>
                <a:lnTo>
                  <a:pt x="2886075" y="33274"/>
                </a:lnTo>
                <a:close/>
              </a:path>
              <a:path w="4676775" h="76200">
                <a:moveTo>
                  <a:pt x="2924175" y="33274"/>
                </a:moveTo>
                <a:lnTo>
                  <a:pt x="2895600" y="33274"/>
                </a:lnTo>
                <a:lnTo>
                  <a:pt x="2895600" y="42799"/>
                </a:lnTo>
                <a:lnTo>
                  <a:pt x="2924175" y="42799"/>
                </a:lnTo>
                <a:lnTo>
                  <a:pt x="2924175" y="33274"/>
                </a:lnTo>
                <a:close/>
              </a:path>
              <a:path w="4676775" h="76200">
                <a:moveTo>
                  <a:pt x="2962275" y="33274"/>
                </a:moveTo>
                <a:lnTo>
                  <a:pt x="2933700" y="33274"/>
                </a:lnTo>
                <a:lnTo>
                  <a:pt x="2933700" y="42799"/>
                </a:lnTo>
                <a:lnTo>
                  <a:pt x="2962275" y="42799"/>
                </a:lnTo>
                <a:lnTo>
                  <a:pt x="2962275" y="33274"/>
                </a:lnTo>
                <a:close/>
              </a:path>
              <a:path w="4676775" h="76200">
                <a:moveTo>
                  <a:pt x="3000375" y="33274"/>
                </a:moveTo>
                <a:lnTo>
                  <a:pt x="2971800" y="33274"/>
                </a:lnTo>
                <a:lnTo>
                  <a:pt x="2971800" y="42799"/>
                </a:lnTo>
                <a:lnTo>
                  <a:pt x="3000375" y="42799"/>
                </a:lnTo>
                <a:lnTo>
                  <a:pt x="3000375" y="33274"/>
                </a:lnTo>
                <a:close/>
              </a:path>
              <a:path w="4676775" h="76200">
                <a:moveTo>
                  <a:pt x="3038475" y="33274"/>
                </a:moveTo>
                <a:lnTo>
                  <a:pt x="3009900" y="33274"/>
                </a:lnTo>
                <a:lnTo>
                  <a:pt x="3009900" y="42799"/>
                </a:lnTo>
                <a:lnTo>
                  <a:pt x="3038475" y="42799"/>
                </a:lnTo>
                <a:lnTo>
                  <a:pt x="3038475" y="33274"/>
                </a:lnTo>
                <a:close/>
              </a:path>
              <a:path w="4676775" h="76200">
                <a:moveTo>
                  <a:pt x="3076575" y="33274"/>
                </a:moveTo>
                <a:lnTo>
                  <a:pt x="3048000" y="33274"/>
                </a:lnTo>
                <a:lnTo>
                  <a:pt x="3048000" y="42799"/>
                </a:lnTo>
                <a:lnTo>
                  <a:pt x="3076575" y="42799"/>
                </a:lnTo>
                <a:lnTo>
                  <a:pt x="3076575" y="33274"/>
                </a:lnTo>
                <a:close/>
              </a:path>
              <a:path w="4676775" h="76200">
                <a:moveTo>
                  <a:pt x="3114675" y="33274"/>
                </a:moveTo>
                <a:lnTo>
                  <a:pt x="3086100" y="33274"/>
                </a:lnTo>
                <a:lnTo>
                  <a:pt x="3086100" y="42799"/>
                </a:lnTo>
                <a:lnTo>
                  <a:pt x="3114675" y="42799"/>
                </a:lnTo>
                <a:lnTo>
                  <a:pt x="3114675" y="33274"/>
                </a:lnTo>
                <a:close/>
              </a:path>
              <a:path w="4676775" h="76200">
                <a:moveTo>
                  <a:pt x="3152775" y="33274"/>
                </a:moveTo>
                <a:lnTo>
                  <a:pt x="3124200" y="33274"/>
                </a:lnTo>
                <a:lnTo>
                  <a:pt x="3124200" y="42799"/>
                </a:lnTo>
                <a:lnTo>
                  <a:pt x="3152775" y="42799"/>
                </a:lnTo>
                <a:lnTo>
                  <a:pt x="3152775" y="33274"/>
                </a:lnTo>
                <a:close/>
              </a:path>
              <a:path w="4676775" h="76200">
                <a:moveTo>
                  <a:pt x="3190875" y="33274"/>
                </a:moveTo>
                <a:lnTo>
                  <a:pt x="3162300" y="33274"/>
                </a:lnTo>
                <a:lnTo>
                  <a:pt x="3162300" y="42799"/>
                </a:lnTo>
                <a:lnTo>
                  <a:pt x="3190875" y="42799"/>
                </a:lnTo>
                <a:lnTo>
                  <a:pt x="3190875" y="33274"/>
                </a:lnTo>
                <a:close/>
              </a:path>
              <a:path w="4676775" h="76200">
                <a:moveTo>
                  <a:pt x="3228975" y="33274"/>
                </a:moveTo>
                <a:lnTo>
                  <a:pt x="3200400" y="33274"/>
                </a:lnTo>
                <a:lnTo>
                  <a:pt x="3200400" y="42799"/>
                </a:lnTo>
                <a:lnTo>
                  <a:pt x="3228975" y="42799"/>
                </a:lnTo>
                <a:lnTo>
                  <a:pt x="3228975" y="33274"/>
                </a:lnTo>
                <a:close/>
              </a:path>
              <a:path w="4676775" h="76200">
                <a:moveTo>
                  <a:pt x="3267075" y="33274"/>
                </a:moveTo>
                <a:lnTo>
                  <a:pt x="3238500" y="33274"/>
                </a:lnTo>
                <a:lnTo>
                  <a:pt x="3238500" y="42799"/>
                </a:lnTo>
                <a:lnTo>
                  <a:pt x="3267075" y="42799"/>
                </a:lnTo>
                <a:lnTo>
                  <a:pt x="3267075" y="33274"/>
                </a:lnTo>
                <a:close/>
              </a:path>
              <a:path w="4676775" h="76200">
                <a:moveTo>
                  <a:pt x="3305175" y="33274"/>
                </a:moveTo>
                <a:lnTo>
                  <a:pt x="3276600" y="33274"/>
                </a:lnTo>
                <a:lnTo>
                  <a:pt x="3276600" y="42799"/>
                </a:lnTo>
                <a:lnTo>
                  <a:pt x="3305175" y="42799"/>
                </a:lnTo>
                <a:lnTo>
                  <a:pt x="3305175" y="33274"/>
                </a:lnTo>
                <a:close/>
              </a:path>
              <a:path w="4676775" h="76200">
                <a:moveTo>
                  <a:pt x="3343275" y="33274"/>
                </a:moveTo>
                <a:lnTo>
                  <a:pt x="3314700" y="33274"/>
                </a:lnTo>
                <a:lnTo>
                  <a:pt x="3314700" y="42799"/>
                </a:lnTo>
                <a:lnTo>
                  <a:pt x="3343275" y="42799"/>
                </a:lnTo>
                <a:lnTo>
                  <a:pt x="3343275" y="33274"/>
                </a:lnTo>
                <a:close/>
              </a:path>
              <a:path w="4676775" h="76200">
                <a:moveTo>
                  <a:pt x="3381375" y="33274"/>
                </a:moveTo>
                <a:lnTo>
                  <a:pt x="3352800" y="33274"/>
                </a:lnTo>
                <a:lnTo>
                  <a:pt x="3352800" y="42799"/>
                </a:lnTo>
                <a:lnTo>
                  <a:pt x="3381375" y="42799"/>
                </a:lnTo>
                <a:lnTo>
                  <a:pt x="3381375" y="33274"/>
                </a:lnTo>
                <a:close/>
              </a:path>
              <a:path w="4676775" h="76200">
                <a:moveTo>
                  <a:pt x="3419475" y="33274"/>
                </a:moveTo>
                <a:lnTo>
                  <a:pt x="3390900" y="33274"/>
                </a:lnTo>
                <a:lnTo>
                  <a:pt x="3390900" y="42799"/>
                </a:lnTo>
                <a:lnTo>
                  <a:pt x="3419475" y="42799"/>
                </a:lnTo>
                <a:lnTo>
                  <a:pt x="3419475" y="33274"/>
                </a:lnTo>
                <a:close/>
              </a:path>
              <a:path w="4676775" h="76200">
                <a:moveTo>
                  <a:pt x="3457575" y="33274"/>
                </a:moveTo>
                <a:lnTo>
                  <a:pt x="3429000" y="33274"/>
                </a:lnTo>
                <a:lnTo>
                  <a:pt x="3429000" y="42799"/>
                </a:lnTo>
                <a:lnTo>
                  <a:pt x="3457575" y="42799"/>
                </a:lnTo>
                <a:lnTo>
                  <a:pt x="3457575" y="33274"/>
                </a:lnTo>
                <a:close/>
              </a:path>
              <a:path w="4676775" h="76200">
                <a:moveTo>
                  <a:pt x="3495675" y="33274"/>
                </a:moveTo>
                <a:lnTo>
                  <a:pt x="3467100" y="33274"/>
                </a:lnTo>
                <a:lnTo>
                  <a:pt x="3467100" y="42799"/>
                </a:lnTo>
                <a:lnTo>
                  <a:pt x="3495675" y="42799"/>
                </a:lnTo>
                <a:lnTo>
                  <a:pt x="3495675" y="33274"/>
                </a:lnTo>
                <a:close/>
              </a:path>
              <a:path w="4676775" h="76200">
                <a:moveTo>
                  <a:pt x="3533775" y="33274"/>
                </a:moveTo>
                <a:lnTo>
                  <a:pt x="3505200" y="33274"/>
                </a:lnTo>
                <a:lnTo>
                  <a:pt x="3505200" y="42799"/>
                </a:lnTo>
                <a:lnTo>
                  <a:pt x="3533775" y="42799"/>
                </a:lnTo>
                <a:lnTo>
                  <a:pt x="3533775" y="33274"/>
                </a:lnTo>
                <a:close/>
              </a:path>
              <a:path w="4676775" h="76200">
                <a:moveTo>
                  <a:pt x="3571875" y="33274"/>
                </a:moveTo>
                <a:lnTo>
                  <a:pt x="3543300" y="33274"/>
                </a:lnTo>
                <a:lnTo>
                  <a:pt x="3543300" y="42799"/>
                </a:lnTo>
                <a:lnTo>
                  <a:pt x="3571875" y="42799"/>
                </a:lnTo>
                <a:lnTo>
                  <a:pt x="3571875" y="33274"/>
                </a:lnTo>
                <a:close/>
              </a:path>
              <a:path w="4676775" h="76200">
                <a:moveTo>
                  <a:pt x="3609975" y="33274"/>
                </a:moveTo>
                <a:lnTo>
                  <a:pt x="3581400" y="33274"/>
                </a:lnTo>
                <a:lnTo>
                  <a:pt x="3581400" y="42799"/>
                </a:lnTo>
                <a:lnTo>
                  <a:pt x="3609975" y="42799"/>
                </a:lnTo>
                <a:lnTo>
                  <a:pt x="3609975" y="33274"/>
                </a:lnTo>
                <a:close/>
              </a:path>
              <a:path w="4676775" h="76200">
                <a:moveTo>
                  <a:pt x="3648075" y="33274"/>
                </a:moveTo>
                <a:lnTo>
                  <a:pt x="3619500" y="33274"/>
                </a:lnTo>
                <a:lnTo>
                  <a:pt x="3619500" y="42799"/>
                </a:lnTo>
                <a:lnTo>
                  <a:pt x="3648075" y="42799"/>
                </a:lnTo>
                <a:lnTo>
                  <a:pt x="3648075" y="33274"/>
                </a:lnTo>
                <a:close/>
              </a:path>
              <a:path w="4676775" h="76200">
                <a:moveTo>
                  <a:pt x="3686175" y="33274"/>
                </a:moveTo>
                <a:lnTo>
                  <a:pt x="3657600" y="33274"/>
                </a:lnTo>
                <a:lnTo>
                  <a:pt x="3657600" y="42799"/>
                </a:lnTo>
                <a:lnTo>
                  <a:pt x="3686175" y="42799"/>
                </a:lnTo>
                <a:lnTo>
                  <a:pt x="3686175" y="33274"/>
                </a:lnTo>
                <a:close/>
              </a:path>
              <a:path w="4676775" h="76200">
                <a:moveTo>
                  <a:pt x="3724275" y="33274"/>
                </a:moveTo>
                <a:lnTo>
                  <a:pt x="3695700" y="33274"/>
                </a:lnTo>
                <a:lnTo>
                  <a:pt x="3695700" y="42799"/>
                </a:lnTo>
                <a:lnTo>
                  <a:pt x="3724275" y="42799"/>
                </a:lnTo>
                <a:lnTo>
                  <a:pt x="3724275" y="33274"/>
                </a:lnTo>
                <a:close/>
              </a:path>
              <a:path w="4676775" h="76200">
                <a:moveTo>
                  <a:pt x="3762375" y="33274"/>
                </a:moveTo>
                <a:lnTo>
                  <a:pt x="3733800" y="33274"/>
                </a:lnTo>
                <a:lnTo>
                  <a:pt x="3733800" y="42799"/>
                </a:lnTo>
                <a:lnTo>
                  <a:pt x="3762375" y="42799"/>
                </a:lnTo>
                <a:lnTo>
                  <a:pt x="3762375" y="33274"/>
                </a:lnTo>
                <a:close/>
              </a:path>
              <a:path w="4676775" h="76200">
                <a:moveTo>
                  <a:pt x="3800475" y="33274"/>
                </a:moveTo>
                <a:lnTo>
                  <a:pt x="3771900" y="33274"/>
                </a:lnTo>
                <a:lnTo>
                  <a:pt x="3771900" y="42799"/>
                </a:lnTo>
                <a:lnTo>
                  <a:pt x="3800475" y="42799"/>
                </a:lnTo>
                <a:lnTo>
                  <a:pt x="3800475" y="33274"/>
                </a:lnTo>
                <a:close/>
              </a:path>
              <a:path w="4676775" h="76200">
                <a:moveTo>
                  <a:pt x="3838575" y="33274"/>
                </a:moveTo>
                <a:lnTo>
                  <a:pt x="3810000" y="33274"/>
                </a:lnTo>
                <a:lnTo>
                  <a:pt x="3810000" y="42799"/>
                </a:lnTo>
                <a:lnTo>
                  <a:pt x="3838575" y="42799"/>
                </a:lnTo>
                <a:lnTo>
                  <a:pt x="3838575" y="33274"/>
                </a:lnTo>
                <a:close/>
              </a:path>
              <a:path w="4676775" h="76200">
                <a:moveTo>
                  <a:pt x="3876675" y="33274"/>
                </a:moveTo>
                <a:lnTo>
                  <a:pt x="3848100" y="33274"/>
                </a:lnTo>
                <a:lnTo>
                  <a:pt x="3848100" y="42799"/>
                </a:lnTo>
                <a:lnTo>
                  <a:pt x="3876675" y="42799"/>
                </a:lnTo>
                <a:lnTo>
                  <a:pt x="3876675" y="33274"/>
                </a:lnTo>
                <a:close/>
              </a:path>
              <a:path w="4676775" h="76200">
                <a:moveTo>
                  <a:pt x="3914775" y="33274"/>
                </a:moveTo>
                <a:lnTo>
                  <a:pt x="3886200" y="33274"/>
                </a:lnTo>
                <a:lnTo>
                  <a:pt x="3886200" y="42799"/>
                </a:lnTo>
                <a:lnTo>
                  <a:pt x="3914775" y="42799"/>
                </a:lnTo>
                <a:lnTo>
                  <a:pt x="3914775" y="33274"/>
                </a:lnTo>
                <a:close/>
              </a:path>
              <a:path w="4676775" h="76200">
                <a:moveTo>
                  <a:pt x="3952875" y="33274"/>
                </a:moveTo>
                <a:lnTo>
                  <a:pt x="3924300" y="33274"/>
                </a:lnTo>
                <a:lnTo>
                  <a:pt x="3924300" y="42799"/>
                </a:lnTo>
                <a:lnTo>
                  <a:pt x="3952875" y="42799"/>
                </a:lnTo>
                <a:lnTo>
                  <a:pt x="3952875" y="33274"/>
                </a:lnTo>
                <a:close/>
              </a:path>
              <a:path w="4676775" h="76200">
                <a:moveTo>
                  <a:pt x="3990975" y="33274"/>
                </a:moveTo>
                <a:lnTo>
                  <a:pt x="3962400" y="33274"/>
                </a:lnTo>
                <a:lnTo>
                  <a:pt x="3962400" y="42799"/>
                </a:lnTo>
                <a:lnTo>
                  <a:pt x="3990975" y="42799"/>
                </a:lnTo>
                <a:lnTo>
                  <a:pt x="3990975" y="33274"/>
                </a:lnTo>
                <a:close/>
              </a:path>
              <a:path w="4676775" h="76200">
                <a:moveTo>
                  <a:pt x="4029075" y="33274"/>
                </a:moveTo>
                <a:lnTo>
                  <a:pt x="4000500" y="33274"/>
                </a:lnTo>
                <a:lnTo>
                  <a:pt x="4000500" y="42799"/>
                </a:lnTo>
                <a:lnTo>
                  <a:pt x="4029075" y="42799"/>
                </a:lnTo>
                <a:lnTo>
                  <a:pt x="4029075" y="33274"/>
                </a:lnTo>
                <a:close/>
              </a:path>
              <a:path w="4676775" h="76200">
                <a:moveTo>
                  <a:pt x="4067175" y="33274"/>
                </a:moveTo>
                <a:lnTo>
                  <a:pt x="4038600" y="33274"/>
                </a:lnTo>
                <a:lnTo>
                  <a:pt x="4038600" y="42799"/>
                </a:lnTo>
                <a:lnTo>
                  <a:pt x="4067175" y="42799"/>
                </a:lnTo>
                <a:lnTo>
                  <a:pt x="4067175" y="33274"/>
                </a:lnTo>
                <a:close/>
              </a:path>
              <a:path w="4676775" h="76200">
                <a:moveTo>
                  <a:pt x="4105275" y="33274"/>
                </a:moveTo>
                <a:lnTo>
                  <a:pt x="4076700" y="33274"/>
                </a:lnTo>
                <a:lnTo>
                  <a:pt x="4076700" y="42799"/>
                </a:lnTo>
                <a:lnTo>
                  <a:pt x="4105275" y="42799"/>
                </a:lnTo>
                <a:lnTo>
                  <a:pt x="4105275" y="33274"/>
                </a:lnTo>
                <a:close/>
              </a:path>
              <a:path w="4676775" h="76200">
                <a:moveTo>
                  <a:pt x="4143375" y="33274"/>
                </a:moveTo>
                <a:lnTo>
                  <a:pt x="4114800" y="33274"/>
                </a:lnTo>
                <a:lnTo>
                  <a:pt x="4114800" y="42799"/>
                </a:lnTo>
                <a:lnTo>
                  <a:pt x="4143375" y="42799"/>
                </a:lnTo>
                <a:lnTo>
                  <a:pt x="4143375" y="33274"/>
                </a:lnTo>
                <a:close/>
              </a:path>
              <a:path w="4676775" h="76200">
                <a:moveTo>
                  <a:pt x="4181475" y="33274"/>
                </a:moveTo>
                <a:lnTo>
                  <a:pt x="4152900" y="33274"/>
                </a:lnTo>
                <a:lnTo>
                  <a:pt x="4152900" y="42799"/>
                </a:lnTo>
                <a:lnTo>
                  <a:pt x="4181475" y="42799"/>
                </a:lnTo>
                <a:lnTo>
                  <a:pt x="4181475" y="33274"/>
                </a:lnTo>
                <a:close/>
              </a:path>
              <a:path w="4676775" h="76200">
                <a:moveTo>
                  <a:pt x="4219575" y="33274"/>
                </a:moveTo>
                <a:lnTo>
                  <a:pt x="4191000" y="33274"/>
                </a:lnTo>
                <a:lnTo>
                  <a:pt x="4191000" y="42799"/>
                </a:lnTo>
                <a:lnTo>
                  <a:pt x="4219575" y="42799"/>
                </a:lnTo>
                <a:lnTo>
                  <a:pt x="4219575" y="33274"/>
                </a:lnTo>
                <a:close/>
              </a:path>
              <a:path w="4676775" h="76200">
                <a:moveTo>
                  <a:pt x="4257675" y="33274"/>
                </a:moveTo>
                <a:lnTo>
                  <a:pt x="4229100" y="33274"/>
                </a:lnTo>
                <a:lnTo>
                  <a:pt x="4229100" y="42799"/>
                </a:lnTo>
                <a:lnTo>
                  <a:pt x="4257675" y="42799"/>
                </a:lnTo>
                <a:lnTo>
                  <a:pt x="4257675" y="33274"/>
                </a:lnTo>
                <a:close/>
              </a:path>
              <a:path w="4676775" h="76200">
                <a:moveTo>
                  <a:pt x="4295775" y="33274"/>
                </a:moveTo>
                <a:lnTo>
                  <a:pt x="4267200" y="33274"/>
                </a:lnTo>
                <a:lnTo>
                  <a:pt x="4267200" y="42799"/>
                </a:lnTo>
                <a:lnTo>
                  <a:pt x="4295775" y="42799"/>
                </a:lnTo>
                <a:lnTo>
                  <a:pt x="4295775" y="33274"/>
                </a:lnTo>
                <a:close/>
              </a:path>
              <a:path w="4676775" h="76200">
                <a:moveTo>
                  <a:pt x="4333875" y="33274"/>
                </a:moveTo>
                <a:lnTo>
                  <a:pt x="4305300" y="33274"/>
                </a:lnTo>
                <a:lnTo>
                  <a:pt x="4305300" y="42799"/>
                </a:lnTo>
                <a:lnTo>
                  <a:pt x="4333875" y="42799"/>
                </a:lnTo>
                <a:lnTo>
                  <a:pt x="4333875" y="33274"/>
                </a:lnTo>
                <a:close/>
              </a:path>
              <a:path w="4676775" h="76200">
                <a:moveTo>
                  <a:pt x="4371975" y="33274"/>
                </a:moveTo>
                <a:lnTo>
                  <a:pt x="4343400" y="33274"/>
                </a:lnTo>
                <a:lnTo>
                  <a:pt x="4343400" y="42799"/>
                </a:lnTo>
                <a:lnTo>
                  <a:pt x="4371975" y="42799"/>
                </a:lnTo>
                <a:lnTo>
                  <a:pt x="4371975" y="33274"/>
                </a:lnTo>
                <a:close/>
              </a:path>
              <a:path w="4676775" h="76200">
                <a:moveTo>
                  <a:pt x="4410075" y="33274"/>
                </a:moveTo>
                <a:lnTo>
                  <a:pt x="4381500" y="33274"/>
                </a:lnTo>
                <a:lnTo>
                  <a:pt x="4381500" y="42799"/>
                </a:lnTo>
                <a:lnTo>
                  <a:pt x="4410075" y="42799"/>
                </a:lnTo>
                <a:lnTo>
                  <a:pt x="4410075" y="33274"/>
                </a:lnTo>
                <a:close/>
              </a:path>
              <a:path w="4676775" h="76200">
                <a:moveTo>
                  <a:pt x="4448175" y="33274"/>
                </a:moveTo>
                <a:lnTo>
                  <a:pt x="4419600" y="33274"/>
                </a:lnTo>
                <a:lnTo>
                  <a:pt x="4419600" y="42799"/>
                </a:lnTo>
                <a:lnTo>
                  <a:pt x="4448175" y="42799"/>
                </a:lnTo>
                <a:lnTo>
                  <a:pt x="4448175" y="33274"/>
                </a:lnTo>
                <a:close/>
              </a:path>
              <a:path w="4676775" h="76200">
                <a:moveTo>
                  <a:pt x="4486275" y="33274"/>
                </a:moveTo>
                <a:lnTo>
                  <a:pt x="4457700" y="33274"/>
                </a:lnTo>
                <a:lnTo>
                  <a:pt x="4457700" y="42799"/>
                </a:lnTo>
                <a:lnTo>
                  <a:pt x="4486275" y="42799"/>
                </a:lnTo>
                <a:lnTo>
                  <a:pt x="4486275" y="33274"/>
                </a:lnTo>
                <a:close/>
              </a:path>
              <a:path w="4676775" h="76200">
                <a:moveTo>
                  <a:pt x="4524375" y="33274"/>
                </a:moveTo>
                <a:lnTo>
                  <a:pt x="4495800" y="33274"/>
                </a:lnTo>
                <a:lnTo>
                  <a:pt x="4495800" y="42799"/>
                </a:lnTo>
                <a:lnTo>
                  <a:pt x="4524375" y="42799"/>
                </a:lnTo>
                <a:lnTo>
                  <a:pt x="4524375" y="33274"/>
                </a:lnTo>
                <a:close/>
              </a:path>
              <a:path w="4676775" h="76200">
                <a:moveTo>
                  <a:pt x="4562475" y="33274"/>
                </a:moveTo>
                <a:lnTo>
                  <a:pt x="4533900" y="33274"/>
                </a:lnTo>
                <a:lnTo>
                  <a:pt x="4533900" y="42799"/>
                </a:lnTo>
                <a:lnTo>
                  <a:pt x="4562475" y="42799"/>
                </a:lnTo>
                <a:lnTo>
                  <a:pt x="4562475" y="33274"/>
                </a:lnTo>
                <a:close/>
              </a:path>
              <a:path w="4676775" h="76200">
                <a:moveTo>
                  <a:pt x="4600575" y="33274"/>
                </a:moveTo>
                <a:lnTo>
                  <a:pt x="4572000" y="33274"/>
                </a:lnTo>
                <a:lnTo>
                  <a:pt x="4572000" y="42799"/>
                </a:lnTo>
                <a:lnTo>
                  <a:pt x="4600575" y="42799"/>
                </a:lnTo>
                <a:lnTo>
                  <a:pt x="4600575" y="33274"/>
                </a:lnTo>
                <a:close/>
              </a:path>
              <a:path w="4676775" h="76200">
                <a:moveTo>
                  <a:pt x="4638675" y="33274"/>
                </a:moveTo>
                <a:lnTo>
                  <a:pt x="4610100" y="33274"/>
                </a:lnTo>
                <a:lnTo>
                  <a:pt x="4610100" y="42799"/>
                </a:lnTo>
                <a:lnTo>
                  <a:pt x="4638675" y="42799"/>
                </a:lnTo>
                <a:lnTo>
                  <a:pt x="4638675" y="33274"/>
                </a:lnTo>
                <a:close/>
              </a:path>
              <a:path w="4676775" h="76200">
                <a:moveTo>
                  <a:pt x="4676775" y="33274"/>
                </a:moveTo>
                <a:lnTo>
                  <a:pt x="4648200" y="33274"/>
                </a:lnTo>
                <a:lnTo>
                  <a:pt x="4648200" y="42799"/>
                </a:lnTo>
                <a:lnTo>
                  <a:pt x="4676775" y="42799"/>
                </a:lnTo>
                <a:lnTo>
                  <a:pt x="4676775" y="33274"/>
                </a:lnTo>
                <a:close/>
              </a:path>
            </a:pathLst>
          </a:custGeom>
          <a:solidFill>
            <a:srgbClr val="252525"/>
          </a:solidFill>
        </p:spPr>
        <p:txBody>
          <a:bodyPr wrap="square" lIns="0" tIns="0" rIns="0" bIns="0" rtlCol="0"/>
          <a:lstStyle/>
          <a:p>
            <a:endParaRPr/>
          </a:p>
        </p:txBody>
      </p:sp>
      <p:sp>
        <p:nvSpPr>
          <p:cNvPr id="31" name="object 31"/>
          <p:cNvSpPr/>
          <p:nvPr/>
        </p:nvSpPr>
        <p:spPr>
          <a:xfrm>
            <a:off x="3782695" y="4117822"/>
            <a:ext cx="4676775" cy="76200"/>
          </a:xfrm>
          <a:custGeom>
            <a:avLst/>
            <a:gdLst/>
            <a:ahLst/>
            <a:cxnLst/>
            <a:rect l="l" t="t" r="r" b="b"/>
            <a:pathLst>
              <a:path w="4676775" h="76200">
                <a:moveTo>
                  <a:pt x="38100" y="0"/>
                </a:moveTo>
                <a:lnTo>
                  <a:pt x="23252" y="2967"/>
                </a:lnTo>
                <a:lnTo>
                  <a:pt x="11144" y="11112"/>
                </a:lnTo>
                <a:lnTo>
                  <a:pt x="2988" y="23210"/>
                </a:lnTo>
                <a:lnTo>
                  <a:pt x="0" y="38036"/>
                </a:lnTo>
                <a:lnTo>
                  <a:pt x="2915" y="52872"/>
                </a:lnTo>
                <a:lnTo>
                  <a:pt x="11033" y="64995"/>
                </a:lnTo>
                <a:lnTo>
                  <a:pt x="23127" y="73180"/>
                </a:lnTo>
                <a:lnTo>
                  <a:pt x="37972" y="76200"/>
                </a:lnTo>
                <a:lnTo>
                  <a:pt x="52822" y="73234"/>
                </a:lnTo>
                <a:lnTo>
                  <a:pt x="64944" y="65093"/>
                </a:lnTo>
                <a:lnTo>
                  <a:pt x="73138" y="53000"/>
                </a:lnTo>
                <a:lnTo>
                  <a:pt x="75221" y="42913"/>
                </a:lnTo>
                <a:lnTo>
                  <a:pt x="38100" y="42862"/>
                </a:lnTo>
                <a:lnTo>
                  <a:pt x="38100" y="33337"/>
                </a:lnTo>
                <a:lnTo>
                  <a:pt x="75225" y="33337"/>
                </a:lnTo>
                <a:lnTo>
                  <a:pt x="73211" y="23338"/>
                </a:lnTo>
                <a:lnTo>
                  <a:pt x="65055" y="11210"/>
                </a:lnTo>
                <a:lnTo>
                  <a:pt x="52947" y="3021"/>
                </a:lnTo>
                <a:lnTo>
                  <a:pt x="38100" y="0"/>
                </a:lnTo>
                <a:close/>
              </a:path>
              <a:path w="4676775" h="76200">
                <a:moveTo>
                  <a:pt x="76200" y="33413"/>
                </a:moveTo>
                <a:lnTo>
                  <a:pt x="76200" y="42938"/>
                </a:lnTo>
                <a:lnTo>
                  <a:pt x="104775" y="42989"/>
                </a:lnTo>
                <a:lnTo>
                  <a:pt x="104775" y="33464"/>
                </a:lnTo>
                <a:lnTo>
                  <a:pt x="76200" y="33413"/>
                </a:lnTo>
                <a:close/>
              </a:path>
              <a:path w="4676775" h="76200">
                <a:moveTo>
                  <a:pt x="38100" y="33337"/>
                </a:moveTo>
                <a:lnTo>
                  <a:pt x="38100" y="42862"/>
                </a:lnTo>
                <a:lnTo>
                  <a:pt x="66675" y="42913"/>
                </a:lnTo>
                <a:lnTo>
                  <a:pt x="66675" y="33388"/>
                </a:lnTo>
                <a:lnTo>
                  <a:pt x="38100" y="33337"/>
                </a:lnTo>
                <a:close/>
              </a:path>
              <a:path w="4676775" h="76200">
                <a:moveTo>
                  <a:pt x="75225" y="33337"/>
                </a:moveTo>
                <a:lnTo>
                  <a:pt x="38100" y="33337"/>
                </a:lnTo>
                <a:lnTo>
                  <a:pt x="66675" y="33388"/>
                </a:lnTo>
                <a:lnTo>
                  <a:pt x="66675" y="42913"/>
                </a:lnTo>
                <a:lnTo>
                  <a:pt x="75221" y="42913"/>
                </a:lnTo>
                <a:lnTo>
                  <a:pt x="76200" y="38176"/>
                </a:lnTo>
                <a:lnTo>
                  <a:pt x="75225" y="33337"/>
                </a:lnTo>
                <a:close/>
              </a:path>
              <a:path w="4676775" h="76200">
                <a:moveTo>
                  <a:pt x="114300" y="33477"/>
                </a:moveTo>
                <a:lnTo>
                  <a:pt x="114300" y="43002"/>
                </a:lnTo>
                <a:lnTo>
                  <a:pt x="142875" y="43053"/>
                </a:lnTo>
                <a:lnTo>
                  <a:pt x="142875" y="33528"/>
                </a:lnTo>
                <a:lnTo>
                  <a:pt x="114300" y="33477"/>
                </a:lnTo>
                <a:close/>
              </a:path>
              <a:path w="4676775" h="76200">
                <a:moveTo>
                  <a:pt x="152400" y="33553"/>
                </a:moveTo>
                <a:lnTo>
                  <a:pt x="152400" y="43078"/>
                </a:lnTo>
                <a:lnTo>
                  <a:pt x="180975" y="43129"/>
                </a:lnTo>
                <a:lnTo>
                  <a:pt x="180975" y="33604"/>
                </a:lnTo>
                <a:lnTo>
                  <a:pt x="152400" y="33553"/>
                </a:lnTo>
                <a:close/>
              </a:path>
              <a:path w="4676775" h="76200">
                <a:moveTo>
                  <a:pt x="190500" y="33616"/>
                </a:moveTo>
                <a:lnTo>
                  <a:pt x="190500" y="43141"/>
                </a:lnTo>
                <a:lnTo>
                  <a:pt x="219075" y="43192"/>
                </a:lnTo>
                <a:lnTo>
                  <a:pt x="219075" y="33667"/>
                </a:lnTo>
                <a:lnTo>
                  <a:pt x="190500" y="33616"/>
                </a:lnTo>
                <a:close/>
              </a:path>
              <a:path w="4676775" h="76200">
                <a:moveTo>
                  <a:pt x="228600" y="33693"/>
                </a:moveTo>
                <a:lnTo>
                  <a:pt x="228600" y="43218"/>
                </a:lnTo>
                <a:lnTo>
                  <a:pt x="257175" y="43268"/>
                </a:lnTo>
                <a:lnTo>
                  <a:pt x="257175" y="33743"/>
                </a:lnTo>
                <a:lnTo>
                  <a:pt x="228600" y="33693"/>
                </a:lnTo>
                <a:close/>
              </a:path>
              <a:path w="4676775" h="76200">
                <a:moveTo>
                  <a:pt x="266700" y="33756"/>
                </a:moveTo>
                <a:lnTo>
                  <a:pt x="266700" y="43281"/>
                </a:lnTo>
                <a:lnTo>
                  <a:pt x="295275" y="43332"/>
                </a:lnTo>
                <a:lnTo>
                  <a:pt x="295275" y="33807"/>
                </a:lnTo>
                <a:lnTo>
                  <a:pt x="266700" y="33756"/>
                </a:lnTo>
                <a:close/>
              </a:path>
              <a:path w="4676775" h="76200">
                <a:moveTo>
                  <a:pt x="304800" y="33832"/>
                </a:moveTo>
                <a:lnTo>
                  <a:pt x="304800" y="43357"/>
                </a:lnTo>
                <a:lnTo>
                  <a:pt x="333375" y="43408"/>
                </a:lnTo>
                <a:lnTo>
                  <a:pt x="333375" y="33883"/>
                </a:lnTo>
                <a:lnTo>
                  <a:pt x="304800" y="33832"/>
                </a:lnTo>
                <a:close/>
              </a:path>
              <a:path w="4676775" h="76200">
                <a:moveTo>
                  <a:pt x="342900" y="33896"/>
                </a:moveTo>
                <a:lnTo>
                  <a:pt x="342900" y="43421"/>
                </a:lnTo>
                <a:lnTo>
                  <a:pt x="371475" y="43472"/>
                </a:lnTo>
                <a:lnTo>
                  <a:pt x="371475" y="33947"/>
                </a:lnTo>
                <a:lnTo>
                  <a:pt x="342900" y="33896"/>
                </a:lnTo>
                <a:close/>
              </a:path>
              <a:path w="4676775" h="76200">
                <a:moveTo>
                  <a:pt x="381000" y="33972"/>
                </a:moveTo>
                <a:lnTo>
                  <a:pt x="381000" y="43497"/>
                </a:lnTo>
                <a:lnTo>
                  <a:pt x="409575" y="43548"/>
                </a:lnTo>
                <a:lnTo>
                  <a:pt x="409575" y="34023"/>
                </a:lnTo>
                <a:lnTo>
                  <a:pt x="381000" y="33972"/>
                </a:lnTo>
                <a:close/>
              </a:path>
              <a:path w="4676775" h="76200">
                <a:moveTo>
                  <a:pt x="419100" y="34036"/>
                </a:moveTo>
                <a:lnTo>
                  <a:pt x="419100" y="43561"/>
                </a:lnTo>
                <a:lnTo>
                  <a:pt x="447675" y="43611"/>
                </a:lnTo>
                <a:lnTo>
                  <a:pt x="447675" y="34086"/>
                </a:lnTo>
                <a:lnTo>
                  <a:pt x="419100" y="34036"/>
                </a:lnTo>
                <a:close/>
              </a:path>
              <a:path w="4676775" h="76200">
                <a:moveTo>
                  <a:pt x="457200" y="34112"/>
                </a:moveTo>
                <a:lnTo>
                  <a:pt x="457200" y="43637"/>
                </a:lnTo>
                <a:lnTo>
                  <a:pt x="485775" y="43687"/>
                </a:lnTo>
                <a:lnTo>
                  <a:pt x="485775" y="34162"/>
                </a:lnTo>
                <a:lnTo>
                  <a:pt x="457200" y="34112"/>
                </a:lnTo>
                <a:close/>
              </a:path>
              <a:path w="4676775" h="76200">
                <a:moveTo>
                  <a:pt x="495300" y="34175"/>
                </a:moveTo>
                <a:lnTo>
                  <a:pt x="495300" y="43700"/>
                </a:lnTo>
                <a:lnTo>
                  <a:pt x="523875" y="43751"/>
                </a:lnTo>
                <a:lnTo>
                  <a:pt x="523875" y="34226"/>
                </a:lnTo>
                <a:lnTo>
                  <a:pt x="495300" y="34175"/>
                </a:lnTo>
                <a:close/>
              </a:path>
              <a:path w="4676775" h="76200">
                <a:moveTo>
                  <a:pt x="533400" y="34251"/>
                </a:moveTo>
                <a:lnTo>
                  <a:pt x="533400" y="43776"/>
                </a:lnTo>
                <a:lnTo>
                  <a:pt x="561975" y="43827"/>
                </a:lnTo>
                <a:lnTo>
                  <a:pt x="561975" y="34302"/>
                </a:lnTo>
                <a:lnTo>
                  <a:pt x="533400" y="34251"/>
                </a:lnTo>
                <a:close/>
              </a:path>
              <a:path w="4676775" h="76200">
                <a:moveTo>
                  <a:pt x="571500" y="34315"/>
                </a:moveTo>
                <a:lnTo>
                  <a:pt x="571500" y="43840"/>
                </a:lnTo>
                <a:lnTo>
                  <a:pt x="600075" y="43891"/>
                </a:lnTo>
                <a:lnTo>
                  <a:pt x="600075" y="34366"/>
                </a:lnTo>
                <a:lnTo>
                  <a:pt x="571500" y="34315"/>
                </a:lnTo>
                <a:close/>
              </a:path>
              <a:path w="4676775" h="76200">
                <a:moveTo>
                  <a:pt x="609600" y="34391"/>
                </a:moveTo>
                <a:lnTo>
                  <a:pt x="609600" y="43916"/>
                </a:lnTo>
                <a:lnTo>
                  <a:pt x="638175" y="43967"/>
                </a:lnTo>
                <a:lnTo>
                  <a:pt x="638175" y="34442"/>
                </a:lnTo>
                <a:lnTo>
                  <a:pt x="609600" y="34391"/>
                </a:lnTo>
                <a:close/>
              </a:path>
              <a:path w="4676775" h="76200">
                <a:moveTo>
                  <a:pt x="647700" y="34455"/>
                </a:moveTo>
                <a:lnTo>
                  <a:pt x="647700" y="43980"/>
                </a:lnTo>
                <a:lnTo>
                  <a:pt x="676275" y="44030"/>
                </a:lnTo>
                <a:lnTo>
                  <a:pt x="676275" y="34505"/>
                </a:lnTo>
                <a:lnTo>
                  <a:pt x="647700" y="34455"/>
                </a:lnTo>
                <a:close/>
              </a:path>
              <a:path w="4676775" h="76200">
                <a:moveTo>
                  <a:pt x="685800" y="34531"/>
                </a:moveTo>
                <a:lnTo>
                  <a:pt x="685800" y="44056"/>
                </a:lnTo>
                <a:lnTo>
                  <a:pt x="714375" y="44107"/>
                </a:lnTo>
                <a:lnTo>
                  <a:pt x="714375" y="34582"/>
                </a:lnTo>
                <a:lnTo>
                  <a:pt x="685800" y="34531"/>
                </a:lnTo>
                <a:close/>
              </a:path>
              <a:path w="4676775" h="76200">
                <a:moveTo>
                  <a:pt x="723900" y="34594"/>
                </a:moveTo>
                <a:lnTo>
                  <a:pt x="723900" y="44119"/>
                </a:lnTo>
                <a:lnTo>
                  <a:pt x="752475" y="44170"/>
                </a:lnTo>
                <a:lnTo>
                  <a:pt x="752475" y="34645"/>
                </a:lnTo>
                <a:lnTo>
                  <a:pt x="723900" y="34594"/>
                </a:lnTo>
                <a:close/>
              </a:path>
              <a:path w="4676775" h="76200">
                <a:moveTo>
                  <a:pt x="762000" y="34671"/>
                </a:moveTo>
                <a:lnTo>
                  <a:pt x="762000" y="44196"/>
                </a:lnTo>
                <a:lnTo>
                  <a:pt x="790575" y="44246"/>
                </a:lnTo>
                <a:lnTo>
                  <a:pt x="790575" y="34721"/>
                </a:lnTo>
                <a:lnTo>
                  <a:pt x="762000" y="34671"/>
                </a:lnTo>
                <a:close/>
              </a:path>
              <a:path w="4676775" h="76200">
                <a:moveTo>
                  <a:pt x="800100" y="34734"/>
                </a:moveTo>
                <a:lnTo>
                  <a:pt x="800100" y="44259"/>
                </a:lnTo>
                <a:lnTo>
                  <a:pt x="828675" y="44310"/>
                </a:lnTo>
                <a:lnTo>
                  <a:pt x="828675" y="34785"/>
                </a:lnTo>
                <a:lnTo>
                  <a:pt x="800100" y="34734"/>
                </a:lnTo>
                <a:close/>
              </a:path>
              <a:path w="4676775" h="76200">
                <a:moveTo>
                  <a:pt x="838200" y="34810"/>
                </a:moveTo>
                <a:lnTo>
                  <a:pt x="838200" y="44335"/>
                </a:lnTo>
                <a:lnTo>
                  <a:pt x="866775" y="44386"/>
                </a:lnTo>
                <a:lnTo>
                  <a:pt x="866775" y="34861"/>
                </a:lnTo>
                <a:lnTo>
                  <a:pt x="838200" y="34810"/>
                </a:lnTo>
                <a:close/>
              </a:path>
              <a:path w="4676775" h="76200">
                <a:moveTo>
                  <a:pt x="876300" y="34874"/>
                </a:moveTo>
                <a:lnTo>
                  <a:pt x="876300" y="44399"/>
                </a:lnTo>
                <a:lnTo>
                  <a:pt x="904875" y="44450"/>
                </a:lnTo>
                <a:lnTo>
                  <a:pt x="904875" y="34925"/>
                </a:lnTo>
                <a:lnTo>
                  <a:pt x="876300" y="34874"/>
                </a:lnTo>
                <a:close/>
              </a:path>
              <a:path w="4676775" h="76200">
                <a:moveTo>
                  <a:pt x="914400" y="34950"/>
                </a:moveTo>
                <a:lnTo>
                  <a:pt x="914400" y="44475"/>
                </a:lnTo>
                <a:lnTo>
                  <a:pt x="942975" y="44526"/>
                </a:lnTo>
                <a:lnTo>
                  <a:pt x="942975" y="35001"/>
                </a:lnTo>
                <a:lnTo>
                  <a:pt x="914400" y="34950"/>
                </a:lnTo>
                <a:close/>
              </a:path>
              <a:path w="4676775" h="76200">
                <a:moveTo>
                  <a:pt x="952500" y="35013"/>
                </a:moveTo>
                <a:lnTo>
                  <a:pt x="952500" y="44538"/>
                </a:lnTo>
                <a:lnTo>
                  <a:pt x="981075" y="44589"/>
                </a:lnTo>
                <a:lnTo>
                  <a:pt x="981075" y="35064"/>
                </a:lnTo>
                <a:lnTo>
                  <a:pt x="952500" y="35013"/>
                </a:lnTo>
                <a:close/>
              </a:path>
              <a:path w="4676775" h="76200">
                <a:moveTo>
                  <a:pt x="990600" y="35090"/>
                </a:moveTo>
                <a:lnTo>
                  <a:pt x="990600" y="44615"/>
                </a:lnTo>
                <a:lnTo>
                  <a:pt x="1019175" y="44665"/>
                </a:lnTo>
                <a:lnTo>
                  <a:pt x="1019175" y="35140"/>
                </a:lnTo>
                <a:lnTo>
                  <a:pt x="990600" y="35090"/>
                </a:lnTo>
                <a:close/>
              </a:path>
              <a:path w="4676775" h="76200">
                <a:moveTo>
                  <a:pt x="1028700" y="35153"/>
                </a:moveTo>
                <a:lnTo>
                  <a:pt x="1028700" y="44678"/>
                </a:lnTo>
                <a:lnTo>
                  <a:pt x="1057275" y="44729"/>
                </a:lnTo>
                <a:lnTo>
                  <a:pt x="1057275" y="35204"/>
                </a:lnTo>
                <a:lnTo>
                  <a:pt x="1028700" y="35153"/>
                </a:lnTo>
                <a:close/>
              </a:path>
              <a:path w="4676775" h="76200">
                <a:moveTo>
                  <a:pt x="1066800" y="35229"/>
                </a:moveTo>
                <a:lnTo>
                  <a:pt x="1066800" y="44754"/>
                </a:lnTo>
                <a:lnTo>
                  <a:pt x="1095375" y="44805"/>
                </a:lnTo>
                <a:lnTo>
                  <a:pt x="1095375" y="35280"/>
                </a:lnTo>
                <a:lnTo>
                  <a:pt x="1066800" y="35229"/>
                </a:lnTo>
                <a:close/>
              </a:path>
              <a:path w="4676775" h="76200">
                <a:moveTo>
                  <a:pt x="1104900" y="35293"/>
                </a:moveTo>
                <a:lnTo>
                  <a:pt x="1104900" y="44818"/>
                </a:lnTo>
                <a:lnTo>
                  <a:pt x="1133347" y="44869"/>
                </a:lnTo>
                <a:lnTo>
                  <a:pt x="1133475" y="35344"/>
                </a:lnTo>
                <a:lnTo>
                  <a:pt x="1104900" y="35293"/>
                </a:lnTo>
                <a:close/>
              </a:path>
              <a:path w="4676775" h="76200">
                <a:moveTo>
                  <a:pt x="1143000" y="35369"/>
                </a:moveTo>
                <a:lnTo>
                  <a:pt x="1142872" y="44894"/>
                </a:lnTo>
                <a:lnTo>
                  <a:pt x="1171447" y="44945"/>
                </a:lnTo>
                <a:lnTo>
                  <a:pt x="1171575" y="35420"/>
                </a:lnTo>
                <a:lnTo>
                  <a:pt x="1143000" y="35369"/>
                </a:lnTo>
                <a:close/>
              </a:path>
              <a:path w="4676775" h="76200">
                <a:moveTo>
                  <a:pt x="1181100" y="35433"/>
                </a:moveTo>
                <a:lnTo>
                  <a:pt x="1180972" y="44958"/>
                </a:lnTo>
                <a:lnTo>
                  <a:pt x="1209547" y="45008"/>
                </a:lnTo>
                <a:lnTo>
                  <a:pt x="1209675" y="35483"/>
                </a:lnTo>
                <a:lnTo>
                  <a:pt x="1181100" y="35433"/>
                </a:lnTo>
                <a:close/>
              </a:path>
              <a:path w="4676775" h="76200">
                <a:moveTo>
                  <a:pt x="1219200" y="35509"/>
                </a:moveTo>
                <a:lnTo>
                  <a:pt x="1219072" y="45034"/>
                </a:lnTo>
                <a:lnTo>
                  <a:pt x="1247647" y="45084"/>
                </a:lnTo>
                <a:lnTo>
                  <a:pt x="1247775" y="35559"/>
                </a:lnTo>
                <a:lnTo>
                  <a:pt x="1219200" y="35509"/>
                </a:lnTo>
                <a:close/>
              </a:path>
              <a:path w="4676775" h="76200">
                <a:moveTo>
                  <a:pt x="1257300" y="35572"/>
                </a:moveTo>
                <a:lnTo>
                  <a:pt x="1257172" y="45097"/>
                </a:lnTo>
                <a:lnTo>
                  <a:pt x="1285747" y="45148"/>
                </a:lnTo>
                <a:lnTo>
                  <a:pt x="1285875" y="35623"/>
                </a:lnTo>
                <a:lnTo>
                  <a:pt x="1257300" y="35572"/>
                </a:lnTo>
                <a:close/>
              </a:path>
              <a:path w="4676775" h="76200">
                <a:moveTo>
                  <a:pt x="1295400" y="35636"/>
                </a:moveTo>
                <a:lnTo>
                  <a:pt x="1295272" y="45161"/>
                </a:lnTo>
                <a:lnTo>
                  <a:pt x="1323847" y="45224"/>
                </a:lnTo>
                <a:lnTo>
                  <a:pt x="1323975" y="35699"/>
                </a:lnTo>
                <a:lnTo>
                  <a:pt x="1295400" y="35636"/>
                </a:lnTo>
                <a:close/>
              </a:path>
              <a:path w="4676775" h="76200">
                <a:moveTo>
                  <a:pt x="1333500" y="35712"/>
                </a:moveTo>
                <a:lnTo>
                  <a:pt x="1333372" y="45237"/>
                </a:lnTo>
                <a:lnTo>
                  <a:pt x="1361947" y="45288"/>
                </a:lnTo>
                <a:lnTo>
                  <a:pt x="1362075" y="35763"/>
                </a:lnTo>
                <a:lnTo>
                  <a:pt x="1333500" y="35712"/>
                </a:lnTo>
                <a:close/>
              </a:path>
              <a:path w="4676775" h="76200">
                <a:moveTo>
                  <a:pt x="1371600" y="35788"/>
                </a:moveTo>
                <a:lnTo>
                  <a:pt x="1371472" y="45313"/>
                </a:lnTo>
                <a:lnTo>
                  <a:pt x="1400047" y="45364"/>
                </a:lnTo>
                <a:lnTo>
                  <a:pt x="1400175" y="35839"/>
                </a:lnTo>
                <a:lnTo>
                  <a:pt x="1371600" y="35788"/>
                </a:lnTo>
                <a:close/>
              </a:path>
              <a:path w="4676775" h="76200">
                <a:moveTo>
                  <a:pt x="1409700" y="35852"/>
                </a:moveTo>
                <a:lnTo>
                  <a:pt x="1409572" y="45377"/>
                </a:lnTo>
                <a:lnTo>
                  <a:pt x="1438147" y="45427"/>
                </a:lnTo>
                <a:lnTo>
                  <a:pt x="1438275" y="35902"/>
                </a:lnTo>
                <a:lnTo>
                  <a:pt x="1409700" y="35852"/>
                </a:lnTo>
                <a:close/>
              </a:path>
              <a:path w="4676775" h="76200">
                <a:moveTo>
                  <a:pt x="1447800" y="35915"/>
                </a:moveTo>
                <a:lnTo>
                  <a:pt x="1447672" y="45440"/>
                </a:lnTo>
                <a:lnTo>
                  <a:pt x="1476247" y="45504"/>
                </a:lnTo>
                <a:lnTo>
                  <a:pt x="1476375" y="35979"/>
                </a:lnTo>
                <a:lnTo>
                  <a:pt x="1447800" y="35915"/>
                </a:lnTo>
                <a:close/>
              </a:path>
              <a:path w="4676775" h="76200">
                <a:moveTo>
                  <a:pt x="1485900" y="35991"/>
                </a:moveTo>
                <a:lnTo>
                  <a:pt x="1485772" y="45516"/>
                </a:lnTo>
                <a:lnTo>
                  <a:pt x="1514347" y="45567"/>
                </a:lnTo>
                <a:lnTo>
                  <a:pt x="1514475" y="36042"/>
                </a:lnTo>
                <a:lnTo>
                  <a:pt x="1485900" y="35991"/>
                </a:lnTo>
                <a:close/>
              </a:path>
              <a:path w="4676775" h="76200">
                <a:moveTo>
                  <a:pt x="1524000" y="36055"/>
                </a:moveTo>
                <a:lnTo>
                  <a:pt x="1523872" y="45580"/>
                </a:lnTo>
                <a:lnTo>
                  <a:pt x="1552447" y="45643"/>
                </a:lnTo>
                <a:lnTo>
                  <a:pt x="1552575" y="36118"/>
                </a:lnTo>
                <a:lnTo>
                  <a:pt x="1524000" y="36055"/>
                </a:lnTo>
                <a:close/>
              </a:path>
              <a:path w="4676775" h="76200">
                <a:moveTo>
                  <a:pt x="1562100" y="36131"/>
                </a:moveTo>
                <a:lnTo>
                  <a:pt x="1561972" y="45656"/>
                </a:lnTo>
                <a:lnTo>
                  <a:pt x="1590547" y="45707"/>
                </a:lnTo>
                <a:lnTo>
                  <a:pt x="1590675" y="36182"/>
                </a:lnTo>
                <a:lnTo>
                  <a:pt x="1562100" y="36131"/>
                </a:lnTo>
                <a:close/>
              </a:path>
              <a:path w="4676775" h="76200">
                <a:moveTo>
                  <a:pt x="1600200" y="36194"/>
                </a:moveTo>
                <a:lnTo>
                  <a:pt x="1600072" y="45719"/>
                </a:lnTo>
                <a:lnTo>
                  <a:pt x="1628647" y="45783"/>
                </a:lnTo>
                <a:lnTo>
                  <a:pt x="1628775" y="36258"/>
                </a:lnTo>
                <a:lnTo>
                  <a:pt x="1600200" y="36194"/>
                </a:lnTo>
                <a:close/>
              </a:path>
              <a:path w="4676775" h="76200">
                <a:moveTo>
                  <a:pt x="1638300" y="36271"/>
                </a:moveTo>
                <a:lnTo>
                  <a:pt x="1638172" y="45796"/>
                </a:lnTo>
                <a:lnTo>
                  <a:pt x="1666747" y="45846"/>
                </a:lnTo>
                <a:lnTo>
                  <a:pt x="1666875" y="36321"/>
                </a:lnTo>
                <a:lnTo>
                  <a:pt x="1638300" y="36271"/>
                </a:lnTo>
                <a:close/>
              </a:path>
              <a:path w="4676775" h="76200">
                <a:moveTo>
                  <a:pt x="1676400" y="36334"/>
                </a:moveTo>
                <a:lnTo>
                  <a:pt x="1676272" y="45859"/>
                </a:lnTo>
                <a:lnTo>
                  <a:pt x="1704847" y="45923"/>
                </a:lnTo>
                <a:lnTo>
                  <a:pt x="1704975" y="36398"/>
                </a:lnTo>
                <a:lnTo>
                  <a:pt x="1676400" y="36334"/>
                </a:lnTo>
                <a:close/>
              </a:path>
              <a:path w="4676775" h="76200">
                <a:moveTo>
                  <a:pt x="1714500" y="36410"/>
                </a:moveTo>
                <a:lnTo>
                  <a:pt x="1714372" y="45935"/>
                </a:lnTo>
                <a:lnTo>
                  <a:pt x="1742947" y="45986"/>
                </a:lnTo>
                <a:lnTo>
                  <a:pt x="1743075" y="36461"/>
                </a:lnTo>
                <a:lnTo>
                  <a:pt x="1714500" y="36410"/>
                </a:lnTo>
                <a:close/>
              </a:path>
              <a:path w="4676775" h="76200">
                <a:moveTo>
                  <a:pt x="1752600" y="36474"/>
                </a:moveTo>
                <a:lnTo>
                  <a:pt x="1752472" y="45999"/>
                </a:lnTo>
                <a:lnTo>
                  <a:pt x="1781047" y="46062"/>
                </a:lnTo>
                <a:lnTo>
                  <a:pt x="1781175" y="36537"/>
                </a:lnTo>
                <a:lnTo>
                  <a:pt x="1752600" y="36474"/>
                </a:lnTo>
                <a:close/>
              </a:path>
              <a:path w="4676775" h="76200">
                <a:moveTo>
                  <a:pt x="1790700" y="36550"/>
                </a:moveTo>
                <a:lnTo>
                  <a:pt x="1790572" y="46075"/>
                </a:lnTo>
                <a:lnTo>
                  <a:pt x="1819147" y="46126"/>
                </a:lnTo>
                <a:lnTo>
                  <a:pt x="1819275" y="36601"/>
                </a:lnTo>
                <a:lnTo>
                  <a:pt x="1790700" y="36550"/>
                </a:lnTo>
                <a:close/>
              </a:path>
              <a:path w="4676775" h="76200">
                <a:moveTo>
                  <a:pt x="1828800" y="36614"/>
                </a:moveTo>
                <a:lnTo>
                  <a:pt x="1828672" y="46139"/>
                </a:lnTo>
                <a:lnTo>
                  <a:pt x="1857247" y="46202"/>
                </a:lnTo>
                <a:lnTo>
                  <a:pt x="1857375" y="36677"/>
                </a:lnTo>
                <a:lnTo>
                  <a:pt x="1828800" y="36614"/>
                </a:lnTo>
                <a:close/>
              </a:path>
              <a:path w="4676775" h="76200">
                <a:moveTo>
                  <a:pt x="1866900" y="36690"/>
                </a:moveTo>
                <a:lnTo>
                  <a:pt x="1866772" y="46215"/>
                </a:lnTo>
                <a:lnTo>
                  <a:pt x="1895347" y="46266"/>
                </a:lnTo>
                <a:lnTo>
                  <a:pt x="1895475" y="36741"/>
                </a:lnTo>
                <a:lnTo>
                  <a:pt x="1866900" y="36690"/>
                </a:lnTo>
                <a:close/>
              </a:path>
              <a:path w="4676775" h="76200">
                <a:moveTo>
                  <a:pt x="1905000" y="36753"/>
                </a:moveTo>
                <a:lnTo>
                  <a:pt x="1904872" y="46278"/>
                </a:lnTo>
                <a:lnTo>
                  <a:pt x="1933447" y="46342"/>
                </a:lnTo>
                <a:lnTo>
                  <a:pt x="1933575" y="36817"/>
                </a:lnTo>
                <a:lnTo>
                  <a:pt x="1905000" y="36753"/>
                </a:lnTo>
                <a:close/>
              </a:path>
              <a:path w="4676775" h="76200">
                <a:moveTo>
                  <a:pt x="1943100" y="36830"/>
                </a:moveTo>
                <a:lnTo>
                  <a:pt x="1942972" y="46355"/>
                </a:lnTo>
                <a:lnTo>
                  <a:pt x="1971547" y="46405"/>
                </a:lnTo>
                <a:lnTo>
                  <a:pt x="1971675" y="36880"/>
                </a:lnTo>
                <a:lnTo>
                  <a:pt x="1943100" y="36830"/>
                </a:lnTo>
                <a:close/>
              </a:path>
              <a:path w="4676775" h="76200">
                <a:moveTo>
                  <a:pt x="1981200" y="36893"/>
                </a:moveTo>
                <a:lnTo>
                  <a:pt x="1981072" y="46418"/>
                </a:lnTo>
                <a:lnTo>
                  <a:pt x="2009647" y="46481"/>
                </a:lnTo>
                <a:lnTo>
                  <a:pt x="2009775" y="36956"/>
                </a:lnTo>
                <a:lnTo>
                  <a:pt x="1981200" y="36893"/>
                </a:lnTo>
                <a:close/>
              </a:path>
              <a:path w="4676775" h="76200">
                <a:moveTo>
                  <a:pt x="2019300" y="36969"/>
                </a:moveTo>
                <a:lnTo>
                  <a:pt x="2019172" y="46494"/>
                </a:lnTo>
                <a:lnTo>
                  <a:pt x="2047747" y="46545"/>
                </a:lnTo>
                <a:lnTo>
                  <a:pt x="2047875" y="37020"/>
                </a:lnTo>
                <a:lnTo>
                  <a:pt x="2019300" y="36969"/>
                </a:lnTo>
                <a:close/>
              </a:path>
              <a:path w="4676775" h="76200">
                <a:moveTo>
                  <a:pt x="2057400" y="37033"/>
                </a:moveTo>
                <a:lnTo>
                  <a:pt x="2057272" y="46558"/>
                </a:lnTo>
                <a:lnTo>
                  <a:pt x="2085847" y="46621"/>
                </a:lnTo>
                <a:lnTo>
                  <a:pt x="2085975" y="37096"/>
                </a:lnTo>
                <a:lnTo>
                  <a:pt x="2057400" y="37033"/>
                </a:lnTo>
                <a:close/>
              </a:path>
              <a:path w="4676775" h="76200">
                <a:moveTo>
                  <a:pt x="2095500" y="37109"/>
                </a:moveTo>
                <a:lnTo>
                  <a:pt x="2095372" y="46634"/>
                </a:lnTo>
                <a:lnTo>
                  <a:pt x="2123947" y="46685"/>
                </a:lnTo>
                <a:lnTo>
                  <a:pt x="2124075" y="37160"/>
                </a:lnTo>
                <a:lnTo>
                  <a:pt x="2095500" y="37109"/>
                </a:lnTo>
                <a:close/>
              </a:path>
              <a:path w="4676775" h="76200">
                <a:moveTo>
                  <a:pt x="2133600" y="37172"/>
                </a:moveTo>
                <a:lnTo>
                  <a:pt x="2133472" y="46697"/>
                </a:lnTo>
                <a:lnTo>
                  <a:pt x="2162047" y="46761"/>
                </a:lnTo>
                <a:lnTo>
                  <a:pt x="2162175" y="37236"/>
                </a:lnTo>
                <a:lnTo>
                  <a:pt x="2133600" y="37172"/>
                </a:lnTo>
                <a:close/>
              </a:path>
              <a:path w="4676775" h="76200">
                <a:moveTo>
                  <a:pt x="2171700" y="37249"/>
                </a:moveTo>
                <a:lnTo>
                  <a:pt x="2171572" y="46774"/>
                </a:lnTo>
                <a:lnTo>
                  <a:pt x="2200147" y="46824"/>
                </a:lnTo>
                <a:lnTo>
                  <a:pt x="2200275" y="37299"/>
                </a:lnTo>
                <a:lnTo>
                  <a:pt x="2171700" y="37249"/>
                </a:lnTo>
                <a:close/>
              </a:path>
              <a:path w="4676775" h="76200">
                <a:moveTo>
                  <a:pt x="2209800" y="37312"/>
                </a:moveTo>
                <a:lnTo>
                  <a:pt x="2209672" y="46837"/>
                </a:lnTo>
                <a:lnTo>
                  <a:pt x="2238247" y="46901"/>
                </a:lnTo>
                <a:lnTo>
                  <a:pt x="2238375" y="37376"/>
                </a:lnTo>
                <a:lnTo>
                  <a:pt x="2209800" y="37312"/>
                </a:lnTo>
                <a:close/>
              </a:path>
              <a:path w="4676775" h="76200">
                <a:moveTo>
                  <a:pt x="2247900" y="37388"/>
                </a:moveTo>
                <a:lnTo>
                  <a:pt x="2247772" y="46913"/>
                </a:lnTo>
                <a:lnTo>
                  <a:pt x="2276347" y="46964"/>
                </a:lnTo>
                <a:lnTo>
                  <a:pt x="2276475" y="37439"/>
                </a:lnTo>
                <a:lnTo>
                  <a:pt x="2247900" y="37388"/>
                </a:lnTo>
                <a:close/>
              </a:path>
              <a:path w="4676775" h="76200">
                <a:moveTo>
                  <a:pt x="2286000" y="37452"/>
                </a:moveTo>
                <a:lnTo>
                  <a:pt x="2285872" y="46977"/>
                </a:lnTo>
                <a:lnTo>
                  <a:pt x="2314447" y="47040"/>
                </a:lnTo>
                <a:lnTo>
                  <a:pt x="2314575" y="37515"/>
                </a:lnTo>
                <a:lnTo>
                  <a:pt x="2286000" y="37452"/>
                </a:lnTo>
                <a:close/>
              </a:path>
              <a:path w="4676775" h="76200">
                <a:moveTo>
                  <a:pt x="2324100" y="37528"/>
                </a:moveTo>
                <a:lnTo>
                  <a:pt x="2323972" y="47053"/>
                </a:lnTo>
                <a:lnTo>
                  <a:pt x="2352547" y="47104"/>
                </a:lnTo>
                <a:lnTo>
                  <a:pt x="2352675" y="37579"/>
                </a:lnTo>
                <a:lnTo>
                  <a:pt x="2324100" y="37528"/>
                </a:lnTo>
                <a:close/>
              </a:path>
              <a:path w="4676775" h="76200">
                <a:moveTo>
                  <a:pt x="2362200" y="37591"/>
                </a:moveTo>
                <a:lnTo>
                  <a:pt x="2362072" y="47116"/>
                </a:lnTo>
                <a:lnTo>
                  <a:pt x="2390647" y="47180"/>
                </a:lnTo>
                <a:lnTo>
                  <a:pt x="2390775" y="37655"/>
                </a:lnTo>
                <a:lnTo>
                  <a:pt x="2362200" y="37591"/>
                </a:lnTo>
                <a:close/>
              </a:path>
              <a:path w="4676775" h="76200">
                <a:moveTo>
                  <a:pt x="2400300" y="37668"/>
                </a:moveTo>
                <a:lnTo>
                  <a:pt x="2400172" y="47193"/>
                </a:lnTo>
                <a:lnTo>
                  <a:pt x="2428747" y="47243"/>
                </a:lnTo>
                <a:lnTo>
                  <a:pt x="2428875" y="37718"/>
                </a:lnTo>
                <a:lnTo>
                  <a:pt x="2400300" y="37668"/>
                </a:lnTo>
                <a:close/>
              </a:path>
              <a:path w="4676775" h="76200">
                <a:moveTo>
                  <a:pt x="2438400" y="37731"/>
                </a:moveTo>
                <a:lnTo>
                  <a:pt x="2438272" y="47256"/>
                </a:lnTo>
                <a:lnTo>
                  <a:pt x="2466847" y="47320"/>
                </a:lnTo>
                <a:lnTo>
                  <a:pt x="2466975" y="37795"/>
                </a:lnTo>
                <a:lnTo>
                  <a:pt x="2438400" y="37731"/>
                </a:lnTo>
                <a:close/>
              </a:path>
              <a:path w="4676775" h="76200">
                <a:moveTo>
                  <a:pt x="2476500" y="37807"/>
                </a:moveTo>
                <a:lnTo>
                  <a:pt x="2476372" y="47332"/>
                </a:lnTo>
                <a:lnTo>
                  <a:pt x="2504947" y="47383"/>
                </a:lnTo>
                <a:lnTo>
                  <a:pt x="2505075" y="37858"/>
                </a:lnTo>
                <a:lnTo>
                  <a:pt x="2476500" y="37807"/>
                </a:lnTo>
                <a:close/>
              </a:path>
              <a:path w="4676775" h="76200">
                <a:moveTo>
                  <a:pt x="2514600" y="37871"/>
                </a:moveTo>
                <a:lnTo>
                  <a:pt x="2514472" y="47396"/>
                </a:lnTo>
                <a:lnTo>
                  <a:pt x="2543047" y="47459"/>
                </a:lnTo>
                <a:lnTo>
                  <a:pt x="2543175" y="37934"/>
                </a:lnTo>
                <a:lnTo>
                  <a:pt x="2514600" y="37871"/>
                </a:lnTo>
                <a:close/>
              </a:path>
              <a:path w="4676775" h="76200">
                <a:moveTo>
                  <a:pt x="2552700" y="37947"/>
                </a:moveTo>
                <a:lnTo>
                  <a:pt x="2552572" y="47472"/>
                </a:lnTo>
                <a:lnTo>
                  <a:pt x="2581147" y="47523"/>
                </a:lnTo>
                <a:lnTo>
                  <a:pt x="2581275" y="37998"/>
                </a:lnTo>
                <a:lnTo>
                  <a:pt x="2552700" y="37947"/>
                </a:lnTo>
                <a:close/>
              </a:path>
              <a:path w="4676775" h="76200">
                <a:moveTo>
                  <a:pt x="2590800" y="38011"/>
                </a:moveTo>
                <a:lnTo>
                  <a:pt x="2590672" y="47536"/>
                </a:lnTo>
                <a:lnTo>
                  <a:pt x="2619247" y="47599"/>
                </a:lnTo>
                <a:lnTo>
                  <a:pt x="2619375" y="38074"/>
                </a:lnTo>
                <a:lnTo>
                  <a:pt x="2590800" y="38011"/>
                </a:lnTo>
                <a:close/>
              </a:path>
              <a:path w="4676775" h="76200">
                <a:moveTo>
                  <a:pt x="2628900" y="38087"/>
                </a:moveTo>
                <a:lnTo>
                  <a:pt x="2628772" y="47612"/>
                </a:lnTo>
                <a:lnTo>
                  <a:pt x="2657347" y="47663"/>
                </a:lnTo>
                <a:lnTo>
                  <a:pt x="2657475" y="38138"/>
                </a:lnTo>
                <a:lnTo>
                  <a:pt x="2628900" y="38087"/>
                </a:lnTo>
                <a:close/>
              </a:path>
              <a:path w="4676775" h="76200">
                <a:moveTo>
                  <a:pt x="2667000" y="38150"/>
                </a:moveTo>
                <a:lnTo>
                  <a:pt x="2666872" y="47675"/>
                </a:lnTo>
                <a:lnTo>
                  <a:pt x="2695447" y="47726"/>
                </a:lnTo>
                <a:lnTo>
                  <a:pt x="2695575" y="38201"/>
                </a:lnTo>
                <a:lnTo>
                  <a:pt x="2667000" y="38150"/>
                </a:lnTo>
                <a:close/>
              </a:path>
              <a:path w="4676775" h="76200">
                <a:moveTo>
                  <a:pt x="2705100" y="38227"/>
                </a:moveTo>
                <a:lnTo>
                  <a:pt x="2704972" y="47752"/>
                </a:lnTo>
                <a:lnTo>
                  <a:pt x="2733548" y="47802"/>
                </a:lnTo>
                <a:lnTo>
                  <a:pt x="2733675" y="38277"/>
                </a:lnTo>
                <a:lnTo>
                  <a:pt x="2705100" y="38227"/>
                </a:lnTo>
                <a:close/>
              </a:path>
              <a:path w="4676775" h="76200">
                <a:moveTo>
                  <a:pt x="2743200" y="38290"/>
                </a:moveTo>
                <a:lnTo>
                  <a:pt x="2743073" y="47815"/>
                </a:lnTo>
                <a:lnTo>
                  <a:pt x="2771648" y="47866"/>
                </a:lnTo>
                <a:lnTo>
                  <a:pt x="2771775" y="38341"/>
                </a:lnTo>
                <a:lnTo>
                  <a:pt x="2743200" y="38290"/>
                </a:lnTo>
                <a:close/>
              </a:path>
              <a:path w="4676775" h="76200">
                <a:moveTo>
                  <a:pt x="2781300" y="38366"/>
                </a:moveTo>
                <a:lnTo>
                  <a:pt x="2781173" y="47891"/>
                </a:lnTo>
                <a:lnTo>
                  <a:pt x="2809748" y="47942"/>
                </a:lnTo>
                <a:lnTo>
                  <a:pt x="2809875" y="38417"/>
                </a:lnTo>
                <a:lnTo>
                  <a:pt x="2781300" y="38366"/>
                </a:lnTo>
                <a:close/>
              </a:path>
              <a:path w="4676775" h="76200">
                <a:moveTo>
                  <a:pt x="2819400" y="38430"/>
                </a:moveTo>
                <a:lnTo>
                  <a:pt x="2819273" y="47955"/>
                </a:lnTo>
                <a:lnTo>
                  <a:pt x="2847848" y="48006"/>
                </a:lnTo>
                <a:lnTo>
                  <a:pt x="2847975" y="38481"/>
                </a:lnTo>
                <a:lnTo>
                  <a:pt x="2819400" y="38430"/>
                </a:lnTo>
                <a:close/>
              </a:path>
              <a:path w="4676775" h="76200">
                <a:moveTo>
                  <a:pt x="2857500" y="38506"/>
                </a:moveTo>
                <a:lnTo>
                  <a:pt x="2857373" y="48031"/>
                </a:lnTo>
                <a:lnTo>
                  <a:pt x="2885948" y="48082"/>
                </a:lnTo>
                <a:lnTo>
                  <a:pt x="2886075" y="38557"/>
                </a:lnTo>
                <a:lnTo>
                  <a:pt x="2857500" y="38506"/>
                </a:lnTo>
                <a:close/>
              </a:path>
              <a:path w="4676775" h="76200">
                <a:moveTo>
                  <a:pt x="2895600" y="38569"/>
                </a:moveTo>
                <a:lnTo>
                  <a:pt x="2895473" y="48094"/>
                </a:lnTo>
                <a:lnTo>
                  <a:pt x="2924048" y="48145"/>
                </a:lnTo>
                <a:lnTo>
                  <a:pt x="2924175" y="38620"/>
                </a:lnTo>
                <a:lnTo>
                  <a:pt x="2895600" y="38569"/>
                </a:lnTo>
                <a:close/>
              </a:path>
              <a:path w="4676775" h="76200">
                <a:moveTo>
                  <a:pt x="2933700" y="38646"/>
                </a:moveTo>
                <a:lnTo>
                  <a:pt x="2933573" y="48171"/>
                </a:lnTo>
                <a:lnTo>
                  <a:pt x="2962148" y="48221"/>
                </a:lnTo>
                <a:lnTo>
                  <a:pt x="2962275" y="38696"/>
                </a:lnTo>
                <a:lnTo>
                  <a:pt x="2933700" y="38646"/>
                </a:lnTo>
                <a:close/>
              </a:path>
              <a:path w="4676775" h="76200">
                <a:moveTo>
                  <a:pt x="2971800" y="38709"/>
                </a:moveTo>
                <a:lnTo>
                  <a:pt x="2971673" y="48234"/>
                </a:lnTo>
                <a:lnTo>
                  <a:pt x="3000248" y="48285"/>
                </a:lnTo>
                <a:lnTo>
                  <a:pt x="3000375" y="38760"/>
                </a:lnTo>
                <a:lnTo>
                  <a:pt x="2971800" y="38709"/>
                </a:lnTo>
                <a:close/>
              </a:path>
              <a:path w="4676775" h="76200">
                <a:moveTo>
                  <a:pt x="3009900" y="38785"/>
                </a:moveTo>
                <a:lnTo>
                  <a:pt x="3009773" y="48310"/>
                </a:lnTo>
                <a:lnTo>
                  <a:pt x="3038348" y="48361"/>
                </a:lnTo>
                <a:lnTo>
                  <a:pt x="3038475" y="38836"/>
                </a:lnTo>
                <a:lnTo>
                  <a:pt x="3009900" y="38785"/>
                </a:lnTo>
                <a:close/>
              </a:path>
              <a:path w="4676775" h="76200">
                <a:moveTo>
                  <a:pt x="3048000" y="38849"/>
                </a:moveTo>
                <a:lnTo>
                  <a:pt x="3047873" y="48374"/>
                </a:lnTo>
                <a:lnTo>
                  <a:pt x="3076448" y="48425"/>
                </a:lnTo>
                <a:lnTo>
                  <a:pt x="3076575" y="38900"/>
                </a:lnTo>
                <a:lnTo>
                  <a:pt x="3048000" y="38849"/>
                </a:lnTo>
                <a:close/>
              </a:path>
              <a:path w="4676775" h="76200">
                <a:moveTo>
                  <a:pt x="3086100" y="38925"/>
                </a:moveTo>
                <a:lnTo>
                  <a:pt x="3085973" y="48450"/>
                </a:lnTo>
                <a:lnTo>
                  <a:pt x="3114548" y="48501"/>
                </a:lnTo>
                <a:lnTo>
                  <a:pt x="3114675" y="38976"/>
                </a:lnTo>
                <a:lnTo>
                  <a:pt x="3086100" y="38925"/>
                </a:lnTo>
                <a:close/>
              </a:path>
              <a:path w="4676775" h="76200">
                <a:moveTo>
                  <a:pt x="3124200" y="38989"/>
                </a:moveTo>
                <a:lnTo>
                  <a:pt x="3124073" y="48514"/>
                </a:lnTo>
                <a:lnTo>
                  <a:pt x="3152648" y="48564"/>
                </a:lnTo>
                <a:lnTo>
                  <a:pt x="3152775" y="39039"/>
                </a:lnTo>
                <a:lnTo>
                  <a:pt x="3124200" y="38989"/>
                </a:lnTo>
                <a:close/>
              </a:path>
              <a:path w="4676775" h="76200">
                <a:moveTo>
                  <a:pt x="3162300" y="39065"/>
                </a:moveTo>
                <a:lnTo>
                  <a:pt x="3162173" y="48590"/>
                </a:lnTo>
                <a:lnTo>
                  <a:pt x="3190748" y="48640"/>
                </a:lnTo>
                <a:lnTo>
                  <a:pt x="3190875" y="39115"/>
                </a:lnTo>
                <a:lnTo>
                  <a:pt x="3162300" y="39065"/>
                </a:lnTo>
                <a:close/>
              </a:path>
              <a:path w="4676775" h="76200">
                <a:moveTo>
                  <a:pt x="3200400" y="39128"/>
                </a:moveTo>
                <a:lnTo>
                  <a:pt x="3200273" y="48653"/>
                </a:lnTo>
                <a:lnTo>
                  <a:pt x="3228848" y="48704"/>
                </a:lnTo>
                <a:lnTo>
                  <a:pt x="3228975" y="39179"/>
                </a:lnTo>
                <a:lnTo>
                  <a:pt x="3200400" y="39128"/>
                </a:lnTo>
                <a:close/>
              </a:path>
              <a:path w="4676775" h="76200">
                <a:moveTo>
                  <a:pt x="3238500" y="39204"/>
                </a:moveTo>
                <a:lnTo>
                  <a:pt x="3238373" y="48729"/>
                </a:lnTo>
                <a:lnTo>
                  <a:pt x="3266948" y="48780"/>
                </a:lnTo>
                <a:lnTo>
                  <a:pt x="3267075" y="39255"/>
                </a:lnTo>
                <a:lnTo>
                  <a:pt x="3238500" y="39204"/>
                </a:lnTo>
                <a:close/>
              </a:path>
              <a:path w="4676775" h="76200">
                <a:moveTo>
                  <a:pt x="3276600" y="39268"/>
                </a:moveTo>
                <a:lnTo>
                  <a:pt x="3276473" y="48793"/>
                </a:lnTo>
                <a:lnTo>
                  <a:pt x="3305048" y="48844"/>
                </a:lnTo>
                <a:lnTo>
                  <a:pt x="3305175" y="39319"/>
                </a:lnTo>
                <a:lnTo>
                  <a:pt x="3276600" y="39268"/>
                </a:lnTo>
                <a:close/>
              </a:path>
              <a:path w="4676775" h="76200">
                <a:moveTo>
                  <a:pt x="3314700" y="39344"/>
                </a:moveTo>
                <a:lnTo>
                  <a:pt x="3314573" y="48869"/>
                </a:lnTo>
                <a:lnTo>
                  <a:pt x="3343148" y="48920"/>
                </a:lnTo>
                <a:lnTo>
                  <a:pt x="3343275" y="39395"/>
                </a:lnTo>
                <a:lnTo>
                  <a:pt x="3314700" y="39344"/>
                </a:lnTo>
                <a:close/>
              </a:path>
              <a:path w="4676775" h="76200">
                <a:moveTo>
                  <a:pt x="3352800" y="39408"/>
                </a:moveTo>
                <a:lnTo>
                  <a:pt x="3352673" y="48933"/>
                </a:lnTo>
                <a:lnTo>
                  <a:pt x="3381248" y="48983"/>
                </a:lnTo>
                <a:lnTo>
                  <a:pt x="3381375" y="39458"/>
                </a:lnTo>
                <a:lnTo>
                  <a:pt x="3352800" y="39408"/>
                </a:lnTo>
                <a:close/>
              </a:path>
              <a:path w="4676775" h="76200">
                <a:moveTo>
                  <a:pt x="3390900" y="39484"/>
                </a:moveTo>
                <a:lnTo>
                  <a:pt x="3390773" y="49009"/>
                </a:lnTo>
                <a:lnTo>
                  <a:pt x="3419348" y="49060"/>
                </a:lnTo>
                <a:lnTo>
                  <a:pt x="3419475" y="39535"/>
                </a:lnTo>
                <a:lnTo>
                  <a:pt x="3390900" y="39484"/>
                </a:lnTo>
                <a:close/>
              </a:path>
              <a:path w="4676775" h="76200">
                <a:moveTo>
                  <a:pt x="3429000" y="39547"/>
                </a:moveTo>
                <a:lnTo>
                  <a:pt x="3428873" y="49072"/>
                </a:lnTo>
                <a:lnTo>
                  <a:pt x="3457448" y="49123"/>
                </a:lnTo>
                <a:lnTo>
                  <a:pt x="3457575" y="39598"/>
                </a:lnTo>
                <a:lnTo>
                  <a:pt x="3429000" y="39547"/>
                </a:lnTo>
                <a:close/>
              </a:path>
              <a:path w="4676775" h="76200">
                <a:moveTo>
                  <a:pt x="3467100" y="39624"/>
                </a:moveTo>
                <a:lnTo>
                  <a:pt x="3466973" y="49149"/>
                </a:lnTo>
                <a:lnTo>
                  <a:pt x="3495548" y="49199"/>
                </a:lnTo>
                <a:lnTo>
                  <a:pt x="3495675" y="39674"/>
                </a:lnTo>
                <a:lnTo>
                  <a:pt x="3467100" y="39624"/>
                </a:lnTo>
                <a:close/>
              </a:path>
              <a:path w="4676775" h="76200">
                <a:moveTo>
                  <a:pt x="3505200" y="39687"/>
                </a:moveTo>
                <a:lnTo>
                  <a:pt x="3505073" y="49212"/>
                </a:lnTo>
                <a:lnTo>
                  <a:pt x="3533648" y="49263"/>
                </a:lnTo>
                <a:lnTo>
                  <a:pt x="3533775" y="39738"/>
                </a:lnTo>
                <a:lnTo>
                  <a:pt x="3505200" y="39687"/>
                </a:lnTo>
                <a:close/>
              </a:path>
              <a:path w="4676775" h="76200">
                <a:moveTo>
                  <a:pt x="3543300" y="39763"/>
                </a:moveTo>
                <a:lnTo>
                  <a:pt x="3543173" y="49288"/>
                </a:lnTo>
                <a:lnTo>
                  <a:pt x="3571748" y="49339"/>
                </a:lnTo>
                <a:lnTo>
                  <a:pt x="3571875" y="39814"/>
                </a:lnTo>
                <a:lnTo>
                  <a:pt x="3543300" y="39763"/>
                </a:lnTo>
                <a:close/>
              </a:path>
              <a:path w="4676775" h="76200">
                <a:moveTo>
                  <a:pt x="3581400" y="39827"/>
                </a:moveTo>
                <a:lnTo>
                  <a:pt x="3581273" y="49352"/>
                </a:lnTo>
                <a:lnTo>
                  <a:pt x="3609848" y="49403"/>
                </a:lnTo>
                <a:lnTo>
                  <a:pt x="3609975" y="39878"/>
                </a:lnTo>
                <a:lnTo>
                  <a:pt x="3581400" y="39827"/>
                </a:lnTo>
                <a:close/>
              </a:path>
              <a:path w="4676775" h="76200">
                <a:moveTo>
                  <a:pt x="3619500" y="39903"/>
                </a:moveTo>
                <a:lnTo>
                  <a:pt x="3619373" y="49428"/>
                </a:lnTo>
                <a:lnTo>
                  <a:pt x="3647948" y="49479"/>
                </a:lnTo>
                <a:lnTo>
                  <a:pt x="3648075" y="39954"/>
                </a:lnTo>
                <a:lnTo>
                  <a:pt x="3619500" y="39903"/>
                </a:lnTo>
                <a:close/>
              </a:path>
              <a:path w="4676775" h="76200">
                <a:moveTo>
                  <a:pt x="3657600" y="39966"/>
                </a:moveTo>
                <a:lnTo>
                  <a:pt x="3657473" y="49491"/>
                </a:lnTo>
                <a:lnTo>
                  <a:pt x="3686048" y="49542"/>
                </a:lnTo>
                <a:lnTo>
                  <a:pt x="3686175" y="40017"/>
                </a:lnTo>
                <a:lnTo>
                  <a:pt x="3657600" y="39966"/>
                </a:lnTo>
                <a:close/>
              </a:path>
              <a:path w="4676775" h="76200">
                <a:moveTo>
                  <a:pt x="3695700" y="40043"/>
                </a:moveTo>
                <a:lnTo>
                  <a:pt x="3695573" y="49568"/>
                </a:lnTo>
                <a:lnTo>
                  <a:pt x="3724148" y="49618"/>
                </a:lnTo>
                <a:lnTo>
                  <a:pt x="3724275" y="40093"/>
                </a:lnTo>
                <a:lnTo>
                  <a:pt x="3695700" y="40043"/>
                </a:lnTo>
                <a:close/>
              </a:path>
              <a:path w="4676775" h="76200">
                <a:moveTo>
                  <a:pt x="3733800" y="40106"/>
                </a:moveTo>
                <a:lnTo>
                  <a:pt x="3733673" y="49631"/>
                </a:lnTo>
                <a:lnTo>
                  <a:pt x="3762248" y="49682"/>
                </a:lnTo>
                <a:lnTo>
                  <a:pt x="3762375" y="40157"/>
                </a:lnTo>
                <a:lnTo>
                  <a:pt x="3733800" y="40106"/>
                </a:lnTo>
                <a:close/>
              </a:path>
              <a:path w="4676775" h="76200">
                <a:moveTo>
                  <a:pt x="3771900" y="40182"/>
                </a:moveTo>
                <a:lnTo>
                  <a:pt x="3771773" y="49707"/>
                </a:lnTo>
                <a:lnTo>
                  <a:pt x="3800348" y="49758"/>
                </a:lnTo>
                <a:lnTo>
                  <a:pt x="3800475" y="40233"/>
                </a:lnTo>
                <a:lnTo>
                  <a:pt x="3771900" y="40182"/>
                </a:lnTo>
                <a:close/>
              </a:path>
              <a:path w="4676775" h="76200">
                <a:moveTo>
                  <a:pt x="3810000" y="40246"/>
                </a:moveTo>
                <a:lnTo>
                  <a:pt x="3809873" y="49771"/>
                </a:lnTo>
                <a:lnTo>
                  <a:pt x="3838448" y="49822"/>
                </a:lnTo>
                <a:lnTo>
                  <a:pt x="3838575" y="40297"/>
                </a:lnTo>
                <a:lnTo>
                  <a:pt x="3810000" y="40246"/>
                </a:lnTo>
                <a:close/>
              </a:path>
              <a:path w="4676775" h="76200">
                <a:moveTo>
                  <a:pt x="3848100" y="40322"/>
                </a:moveTo>
                <a:lnTo>
                  <a:pt x="3847973" y="49847"/>
                </a:lnTo>
                <a:lnTo>
                  <a:pt x="3876548" y="49898"/>
                </a:lnTo>
                <a:lnTo>
                  <a:pt x="3876675" y="40373"/>
                </a:lnTo>
                <a:lnTo>
                  <a:pt x="3848100" y="40322"/>
                </a:lnTo>
                <a:close/>
              </a:path>
              <a:path w="4676775" h="76200">
                <a:moveTo>
                  <a:pt x="3886200" y="40386"/>
                </a:moveTo>
                <a:lnTo>
                  <a:pt x="3886073" y="49911"/>
                </a:lnTo>
                <a:lnTo>
                  <a:pt x="3914648" y="49961"/>
                </a:lnTo>
                <a:lnTo>
                  <a:pt x="3914775" y="40436"/>
                </a:lnTo>
                <a:lnTo>
                  <a:pt x="3886200" y="40386"/>
                </a:lnTo>
                <a:close/>
              </a:path>
              <a:path w="4676775" h="76200">
                <a:moveTo>
                  <a:pt x="3924300" y="40462"/>
                </a:moveTo>
                <a:lnTo>
                  <a:pt x="3924173" y="49987"/>
                </a:lnTo>
                <a:lnTo>
                  <a:pt x="3952748" y="50037"/>
                </a:lnTo>
                <a:lnTo>
                  <a:pt x="3952875" y="40512"/>
                </a:lnTo>
                <a:lnTo>
                  <a:pt x="3924300" y="40462"/>
                </a:lnTo>
                <a:close/>
              </a:path>
              <a:path w="4676775" h="76200">
                <a:moveTo>
                  <a:pt x="3962400" y="40525"/>
                </a:moveTo>
                <a:lnTo>
                  <a:pt x="3962273" y="50050"/>
                </a:lnTo>
                <a:lnTo>
                  <a:pt x="3990848" y="50101"/>
                </a:lnTo>
                <a:lnTo>
                  <a:pt x="3990975" y="40576"/>
                </a:lnTo>
                <a:lnTo>
                  <a:pt x="3962400" y="40525"/>
                </a:lnTo>
                <a:close/>
              </a:path>
              <a:path w="4676775" h="76200">
                <a:moveTo>
                  <a:pt x="4000500" y="40601"/>
                </a:moveTo>
                <a:lnTo>
                  <a:pt x="4000373" y="50126"/>
                </a:lnTo>
                <a:lnTo>
                  <a:pt x="4028948" y="50177"/>
                </a:lnTo>
                <a:lnTo>
                  <a:pt x="4029075" y="40652"/>
                </a:lnTo>
                <a:lnTo>
                  <a:pt x="4000500" y="40601"/>
                </a:lnTo>
                <a:close/>
              </a:path>
              <a:path w="4676775" h="76200">
                <a:moveTo>
                  <a:pt x="4038600" y="40665"/>
                </a:moveTo>
                <a:lnTo>
                  <a:pt x="4038473" y="50190"/>
                </a:lnTo>
                <a:lnTo>
                  <a:pt x="4067048" y="50241"/>
                </a:lnTo>
                <a:lnTo>
                  <a:pt x="4067175" y="40716"/>
                </a:lnTo>
                <a:lnTo>
                  <a:pt x="4038600" y="40665"/>
                </a:lnTo>
                <a:close/>
              </a:path>
              <a:path w="4676775" h="76200">
                <a:moveTo>
                  <a:pt x="4076700" y="40741"/>
                </a:moveTo>
                <a:lnTo>
                  <a:pt x="4076573" y="50266"/>
                </a:lnTo>
                <a:lnTo>
                  <a:pt x="4105148" y="50317"/>
                </a:lnTo>
                <a:lnTo>
                  <a:pt x="4105275" y="40792"/>
                </a:lnTo>
                <a:lnTo>
                  <a:pt x="4076700" y="40741"/>
                </a:lnTo>
                <a:close/>
              </a:path>
              <a:path w="4676775" h="76200">
                <a:moveTo>
                  <a:pt x="4114800" y="40805"/>
                </a:moveTo>
                <a:lnTo>
                  <a:pt x="4114673" y="50330"/>
                </a:lnTo>
                <a:lnTo>
                  <a:pt x="4143248" y="50380"/>
                </a:lnTo>
                <a:lnTo>
                  <a:pt x="4143375" y="40855"/>
                </a:lnTo>
                <a:lnTo>
                  <a:pt x="4114800" y="40805"/>
                </a:lnTo>
                <a:close/>
              </a:path>
              <a:path w="4676775" h="76200">
                <a:moveTo>
                  <a:pt x="4152900" y="40881"/>
                </a:moveTo>
                <a:lnTo>
                  <a:pt x="4152773" y="50406"/>
                </a:lnTo>
                <a:lnTo>
                  <a:pt x="4181348" y="50457"/>
                </a:lnTo>
                <a:lnTo>
                  <a:pt x="4181475" y="40932"/>
                </a:lnTo>
                <a:lnTo>
                  <a:pt x="4152900" y="40881"/>
                </a:lnTo>
                <a:close/>
              </a:path>
              <a:path w="4676775" h="76200">
                <a:moveTo>
                  <a:pt x="4191000" y="40944"/>
                </a:moveTo>
                <a:lnTo>
                  <a:pt x="4190873" y="50469"/>
                </a:lnTo>
                <a:lnTo>
                  <a:pt x="4219448" y="50520"/>
                </a:lnTo>
                <a:lnTo>
                  <a:pt x="4219575" y="40995"/>
                </a:lnTo>
                <a:lnTo>
                  <a:pt x="4191000" y="40944"/>
                </a:lnTo>
                <a:close/>
              </a:path>
              <a:path w="4676775" h="76200">
                <a:moveTo>
                  <a:pt x="4229100" y="41021"/>
                </a:moveTo>
                <a:lnTo>
                  <a:pt x="4228973" y="50546"/>
                </a:lnTo>
                <a:lnTo>
                  <a:pt x="4257548" y="50596"/>
                </a:lnTo>
                <a:lnTo>
                  <a:pt x="4257675" y="41071"/>
                </a:lnTo>
                <a:lnTo>
                  <a:pt x="4229100" y="41021"/>
                </a:lnTo>
                <a:close/>
              </a:path>
              <a:path w="4676775" h="76200">
                <a:moveTo>
                  <a:pt x="4267200" y="41084"/>
                </a:moveTo>
                <a:lnTo>
                  <a:pt x="4267073" y="50609"/>
                </a:lnTo>
                <a:lnTo>
                  <a:pt x="4295648" y="50660"/>
                </a:lnTo>
                <a:lnTo>
                  <a:pt x="4295775" y="41135"/>
                </a:lnTo>
                <a:lnTo>
                  <a:pt x="4267200" y="41084"/>
                </a:lnTo>
                <a:close/>
              </a:path>
              <a:path w="4676775" h="76200">
                <a:moveTo>
                  <a:pt x="4305300" y="41160"/>
                </a:moveTo>
                <a:lnTo>
                  <a:pt x="4305173" y="50685"/>
                </a:lnTo>
                <a:lnTo>
                  <a:pt x="4333748" y="50736"/>
                </a:lnTo>
                <a:lnTo>
                  <a:pt x="4333875" y="41211"/>
                </a:lnTo>
                <a:lnTo>
                  <a:pt x="4305300" y="41160"/>
                </a:lnTo>
                <a:close/>
              </a:path>
              <a:path w="4676775" h="76200">
                <a:moveTo>
                  <a:pt x="4343400" y="41224"/>
                </a:moveTo>
                <a:lnTo>
                  <a:pt x="4343273" y="50749"/>
                </a:lnTo>
                <a:lnTo>
                  <a:pt x="4371848" y="50800"/>
                </a:lnTo>
                <a:lnTo>
                  <a:pt x="4371975" y="41275"/>
                </a:lnTo>
                <a:lnTo>
                  <a:pt x="4343400" y="41224"/>
                </a:lnTo>
                <a:close/>
              </a:path>
              <a:path w="4676775" h="76200">
                <a:moveTo>
                  <a:pt x="4381500" y="41300"/>
                </a:moveTo>
                <a:lnTo>
                  <a:pt x="4381373" y="50825"/>
                </a:lnTo>
                <a:lnTo>
                  <a:pt x="4409948" y="50876"/>
                </a:lnTo>
                <a:lnTo>
                  <a:pt x="4410075" y="41351"/>
                </a:lnTo>
                <a:lnTo>
                  <a:pt x="4381500" y="41300"/>
                </a:lnTo>
                <a:close/>
              </a:path>
              <a:path w="4676775" h="76200">
                <a:moveTo>
                  <a:pt x="4419600" y="41363"/>
                </a:moveTo>
                <a:lnTo>
                  <a:pt x="4419473" y="50888"/>
                </a:lnTo>
                <a:lnTo>
                  <a:pt x="4448048" y="50939"/>
                </a:lnTo>
                <a:lnTo>
                  <a:pt x="4448175" y="41414"/>
                </a:lnTo>
                <a:lnTo>
                  <a:pt x="4419600" y="41363"/>
                </a:lnTo>
                <a:close/>
              </a:path>
              <a:path w="4676775" h="76200">
                <a:moveTo>
                  <a:pt x="4457700" y="41440"/>
                </a:moveTo>
                <a:lnTo>
                  <a:pt x="4457573" y="50965"/>
                </a:lnTo>
                <a:lnTo>
                  <a:pt x="4486148" y="51015"/>
                </a:lnTo>
                <a:lnTo>
                  <a:pt x="4486275" y="41490"/>
                </a:lnTo>
                <a:lnTo>
                  <a:pt x="4457700" y="41440"/>
                </a:lnTo>
                <a:close/>
              </a:path>
              <a:path w="4676775" h="76200">
                <a:moveTo>
                  <a:pt x="4495800" y="41503"/>
                </a:moveTo>
                <a:lnTo>
                  <a:pt x="4495673" y="51028"/>
                </a:lnTo>
                <a:lnTo>
                  <a:pt x="4524248" y="51079"/>
                </a:lnTo>
                <a:lnTo>
                  <a:pt x="4524375" y="41554"/>
                </a:lnTo>
                <a:lnTo>
                  <a:pt x="4495800" y="41503"/>
                </a:lnTo>
                <a:close/>
              </a:path>
              <a:path w="4676775" h="76200">
                <a:moveTo>
                  <a:pt x="4533900" y="41579"/>
                </a:moveTo>
                <a:lnTo>
                  <a:pt x="4533773" y="51104"/>
                </a:lnTo>
                <a:lnTo>
                  <a:pt x="4562348" y="51155"/>
                </a:lnTo>
                <a:lnTo>
                  <a:pt x="4562475" y="41630"/>
                </a:lnTo>
                <a:lnTo>
                  <a:pt x="4533900" y="41579"/>
                </a:lnTo>
                <a:close/>
              </a:path>
              <a:path w="4676775" h="76200">
                <a:moveTo>
                  <a:pt x="4572000" y="41643"/>
                </a:moveTo>
                <a:lnTo>
                  <a:pt x="4571873" y="51168"/>
                </a:lnTo>
                <a:lnTo>
                  <a:pt x="4600448" y="51219"/>
                </a:lnTo>
                <a:lnTo>
                  <a:pt x="4600575" y="41694"/>
                </a:lnTo>
                <a:lnTo>
                  <a:pt x="4572000" y="41643"/>
                </a:lnTo>
                <a:close/>
              </a:path>
              <a:path w="4676775" h="76200">
                <a:moveTo>
                  <a:pt x="4610100" y="41719"/>
                </a:moveTo>
                <a:lnTo>
                  <a:pt x="4609973" y="51244"/>
                </a:lnTo>
                <a:lnTo>
                  <a:pt x="4638548" y="51295"/>
                </a:lnTo>
                <a:lnTo>
                  <a:pt x="4638675" y="41770"/>
                </a:lnTo>
                <a:lnTo>
                  <a:pt x="4610100" y="41719"/>
                </a:lnTo>
                <a:close/>
              </a:path>
              <a:path w="4676775" h="76200">
                <a:moveTo>
                  <a:pt x="4648200" y="41783"/>
                </a:moveTo>
                <a:lnTo>
                  <a:pt x="4648073" y="51308"/>
                </a:lnTo>
                <a:lnTo>
                  <a:pt x="4676648" y="51358"/>
                </a:lnTo>
                <a:lnTo>
                  <a:pt x="4676775" y="41833"/>
                </a:lnTo>
                <a:lnTo>
                  <a:pt x="4648200" y="41783"/>
                </a:lnTo>
                <a:close/>
              </a:path>
            </a:pathLst>
          </a:custGeom>
          <a:solidFill>
            <a:srgbClr val="252525"/>
          </a:solidFill>
        </p:spPr>
        <p:txBody>
          <a:bodyPr wrap="square" lIns="0" tIns="0" rIns="0" bIns="0" rtlCol="0"/>
          <a:lstStyle/>
          <a:p>
            <a:endParaRPr/>
          </a:p>
        </p:txBody>
      </p:sp>
      <p:graphicFrame>
        <p:nvGraphicFramePr>
          <p:cNvPr id="32" name="对象 31">
            <a:extLst>
              <a:ext uri="{FF2B5EF4-FFF2-40B4-BE49-F238E27FC236}">
                <a16:creationId xmlns:a16="http://schemas.microsoft.com/office/drawing/2014/main" id="{D51DB6C4-64FA-47C4-8BA1-7F3D2CAF8EB7}"/>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4580" name="CorelDRAW" r:id="rId21" imgW="2736000" imgH="1136036" progId="CorelDraw.Graphic.17">
                  <p:embed/>
                </p:oleObj>
              </mc:Choice>
              <mc:Fallback>
                <p:oleObj name="CorelDRAW" r:id="rId21"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22"/>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推广方案</a:t>
            </a:r>
          </a:p>
        </p:txBody>
      </p:sp>
      <p:sp>
        <p:nvSpPr>
          <p:cNvPr id="5" name="object 5"/>
          <p:cNvSpPr/>
          <p:nvPr/>
        </p:nvSpPr>
        <p:spPr>
          <a:xfrm>
            <a:off x="829195" y="483488"/>
            <a:ext cx="7363459" cy="3736340"/>
          </a:xfrm>
          <a:custGeom>
            <a:avLst/>
            <a:gdLst/>
            <a:ahLst/>
            <a:cxnLst/>
            <a:rect l="l" t="t" r="r" b="b"/>
            <a:pathLst>
              <a:path w="7363459" h="3736340">
                <a:moveTo>
                  <a:pt x="5495150" y="0"/>
                </a:moveTo>
                <a:lnTo>
                  <a:pt x="5495150" y="933958"/>
                </a:lnTo>
                <a:lnTo>
                  <a:pt x="0" y="933958"/>
                </a:lnTo>
                <a:lnTo>
                  <a:pt x="0" y="2801874"/>
                </a:lnTo>
                <a:lnTo>
                  <a:pt x="5495150" y="2801874"/>
                </a:lnTo>
                <a:lnTo>
                  <a:pt x="5495150" y="3735743"/>
                </a:lnTo>
                <a:lnTo>
                  <a:pt x="7363066" y="1867916"/>
                </a:lnTo>
                <a:lnTo>
                  <a:pt x="5495150" y="0"/>
                </a:lnTo>
                <a:close/>
              </a:path>
            </a:pathLst>
          </a:custGeom>
          <a:solidFill>
            <a:srgbClr val="D0E2EA"/>
          </a:solidFill>
        </p:spPr>
        <p:txBody>
          <a:bodyPr wrap="square" lIns="0" tIns="0" rIns="0" bIns="0" rtlCol="0"/>
          <a:lstStyle/>
          <a:p>
            <a:endParaRPr/>
          </a:p>
        </p:txBody>
      </p:sp>
      <p:sp>
        <p:nvSpPr>
          <p:cNvPr id="6" name="object 6"/>
          <p:cNvSpPr/>
          <p:nvPr/>
        </p:nvSpPr>
        <p:spPr>
          <a:xfrm>
            <a:off x="1370330" y="1869948"/>
            <a:ext cx="1245870" cy="963294"/>
          </a:xfrm>
          <a:custGeom>
            <a:avLst/>
            <a:gdLst/>
            <a:ahLst/>
            <a:cxnLst/>
            <a:rect l="l" t="t" r="r" b="b"/>
            <a:pathLst>
              <a:path w="1245870" h="963294">
                <a:moveTo>
                  <a:pt x="1084961" y="0"/>
                </a:moveTo>
                <a:lnTo>
                  <a:pt x="160528" y="0"/>
                </a:lnTo>
                <a:lnTo>
                  <a:pt x="109793" y="8184"/>
                </a:lnTo>
                <a:lnTo>
                  <a:pt x="65727" y="30975"/>
                </a:lnTo>
                <a:lnTo>
                  <a:pt x="30975" y="65727"/>
                </a:lnTo>
                <a:lnTo>
                  <a:pt x="8184" y="109793"/>
                </a:lnTo>
                <a:lnTo>
                  <a:pt x="0" y="160527"/>
                </a:lnTo>
                <a:lnTo>
                  <a:pt x="0" y="802385"/>
                </a:lnTo>
                <a:lnTo>
                  <a:pt x="8184" y="853058"/>
                </a:lnTo>
                <a:lnTo>
                  <a:pt x="30975" y="897087"/>
                </a:lnTo>
                <a:lnTo>
                  <a:pt x="65727" y="931819"/>
                </a:lnTo>
                <a:lnTo>
                  <a:pt x="109793" y="954603"/>
                </a:lnTo>
                <a:lnTo>
                  <a:pt x="160528" y="962787"/>
                </a:lnTo>
                <a:lnTo>
                  <a:pt x="1084961" y="962787"/>
                </a:lnTo>
                <a:lnTo>
                  <a:pt x="1135633" y="954603"/>
                </a:lnTo>
                <a:lnTo>
                  <a:pt x="1179662" y="931819"/>
                </a:lnTo>
                <a:lnTo>
                  <a:pt x="1214394" y="897087"/>
                </a:lnTo>
                <a:lnTo>
                  <a:pt x="1237178" y="853058"/>
                </a:lnTo>
                <a:lnTo>
                  <a:pt x="1245362" y="802385"/>
                </a:lnTo>
                <a:lnTo>
                  <a:pt x="1245362" y="160527"/>
                </a:lnTo>
                <a:lnTo>
                  <a:pt x="1237178" y="109793"/>
                </a:lnTo>
                <a:lnTo>
                  <a:pt x="1214394" y="65727"/>
                </a:lnTo>
                <a:lnTo>
                  <a:pt x="1179662" y="30975"/>
                </a:lnTo>
                <a:lnTo>
                  <a:pt x="1135634" y="8184"/>
                </a:lnTo>
                <a:lnTo>
                  <a:pt x="1084961" y="0"/>
                </a:lnTo>
                <a:close/>
              </a:path>
            </a:pathLst>
          </a:custGeom>
          <a:solidFill>
            <a:srgbClr val="47D391"/>
          </a:solidFill>
        </p:spPr>
        <p:txBody>
          <a:bodyPr wrap="square" lIns="0" tIns="0" rIns="0" bIns="0" rtlCol="0"/>
          <a:lstStyle/>
          <a:p>
            <a:endParaRPr/>
          </a:p>
        </p:txBody>
      </p:sp>
      <p:sp>
        <p:nvSpPr>
          <p:cNvPr id="7" name="object 7"/>
          <p:cNvSpPr/>
          <p:nvPr/>
        </p:nvSpPr>
        <p:spPr>
          <a:xfrm>
            <a:off x="1370330" y="1869948"/>
            <a:ext cx="1245870" cy="963294"/>
          </a:xfrm>
          <a:custGeom>
            <a:avLst/>
            <a:gdLst/>
            <a:ahLst/>
            <a:cxnLst/>
            <a:rect l="l" t="t" r="r" b="b"/>
            <a:pathLst>
              <a:path w="1245870" h="963294">
                <a:moveTo>
                  <a:pt x="0" y="160527"/>
                </a:moveTo>
                <a:lnTo>
                  <a:pt x="8184" y="109793"/>
                </a:lnTo>
                <a:lnTo>
                  <a:pt x="30975" y="65727"/>
                </a:lnTo>
                <a:lnTo>
                  <a:pt x="65727" y="30975"/>
                </a:lnTo>
                <a:lnTo>
                  <a:pt x="109793" y="8184"/>
                </a:lnTo>
                <a:lnTo>
                  <a:pt x="160528" y="0"/>
                </a:lnTo>
                <a:lnTo>
                  <a:pt x="1084961" y="0"/>
                </a:lnTo>
                <a:lnTo>
                  <a:pt x="1135634" y="8184"/>
                </a:lnTo>
                <a:lnTo>
                  <a:pt x="1179662" y="30975"/>
                </a:lnTo>
                <a:lnTo>
                  <a:pt x="1214394" y="65727"/>
                </a:lnTo>
                <a:lnTo>
                  <a:pt x="1237178" y="109793"/>
                </a:lnTo>
                <a:lnTo>
                  <a:pt x="1245362" y="160527"/>
                </a:lnTo>
                <a:lnTo>
                  <a:pt x="1245362" y="802385"/>
                </a:lnTo>
                <a:lnTo>
                  <a:pt x="1237178" y="853058"/>
                </a:lnTo>
                <a:lnTo>
                  <a:pt x="1214394" y="897087"/>
                </a:lnTo>
                <a:lnTo>
                  <a:pt x="1179662" y="931819"/>
                </a:lnTo>
                <a:lnTo>
                  <a:pt x="1135633" y="954603"/>
                </a:lnTo>
                <a:lnTo>
                  <a:pt x="1084961" y="962787"/>
                </a:lnTo>
                <a:lnTo>
                  <a:pt x="160528" y="962787"/>
                </a:lnTo>
                <a:lnTo>
                  <a:pt x="109793" y="954603"/>
                </a:lnTo>
                <a:lnTo>
                  <a:pt x="65727" y="931819"/>
                </a:lnTo>
                <a:lnTo>
                  <a:pt x="30975" y="897087"/>
                </a:lnTo>
                <a:lnTo>
                  <a:pt x="8184" y="853058"/>
                </a:lnTo>
                <a:lnTo>
                  <a:pt x="0" y="802385"/>
                </a:lnTo>
                <a:lnTo>
                  <a:pt x="0" y="160527"/>
                </a:lnTo>
                <a:close/>
              </a:path>
            </a:pathLst>
          </a:custGeom>
          <a:ln w="25400">
            <a:solidFill>
              <a:srgbClr val="FFFFFF"/>
            </a:solidFill>
          </a:ln>
        </p:spPr>
        <p:txBody>
          <a:bodyPr wrap="square" lIns="0" tIns="0" rIns="0" bIns="0" rtlCol="0"/>
          <a:lstStyle/>
          <a:p>
            <a:endParaRPr/>
          </a:p>
        </p:txBody>
      </p:sp>
      <p:sp>
        <p:nvSpPr>
          <p:cNvPr id="8" name="object 8"/>
          <p:cNvSpPr txBox="1"/>
          <p:nvPr/>
        </p:nvSpPr>
        <p:spPr>
          <a:xfrm>
            <a:off x="1776095" y="2003170"/>
            <a:ext cx="431800" cy="25654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微软雅黑"/>
                <a:cs typeface="微软雅黑"/>
              </a:rPr>
              <a:t>渠道</a:t>
            </a:r>
            <a:endParaRPr sz="1600">
              <a:latin typeface="微软雅黑"/>
              <a:cs typeface="微软雅黑"/>
            </a:endParaRPr>
          </a:p>
        </p:txBody>
      </p:sp>
      <p:sp>
        <p:nvSpPr>
          <p:cNvPr id="9" name="object 9"/>
          <p:cNvSpPr txBox="1"/>
          <p:nvPr/>
        </p:nvSpPr>
        <p:spPr>
          <a:xfrm>
            <a:off x="1776095" y="2439923"/>
            <a:ext cx="431800" cy="256540"/>
          </a:xfrm>
          <a:prstGeom prst="rect">
            <a:avLst/>
          </a:prstGeom>
        </p:spPr>
        <p:txBody>
          <a:bodyPr vert="horz" wrap="square" lIns="0" tIns="0" rIns="0" bIns="0" rtlCol="0">
            <a:spAutoFit/>
          </a:bodyPr>
          <a:lstStyle/>
          <a:p>
            <a:pPr marL="12700">
              <a:lnSpc>
                <a:spcPct val="100000"/>
              </a:lnSpc>
            </a:pPr>
            <a:r>
              <a:rPr sz="1600" dirty="0">
                <a:solidFill>
                  <a:srgbClr val="FFFFFF"/>
                </a:solidFill>
                <a:latin typeface="微软雅黑"/>
                <a:cs typeface="微软雅黑"/>
              </a:rPr>
              <a:t>开发</a:t>
            </a:r>
            <a:endParaRPr sz="1600">
              <a:latin typeface="微软雅黑"/>
              <a:cs typeface="微软雅黑"/>
            </a:endParaRPr>
          </a:p>
        </p:txBody>
      </p:sp>
      <p:sp>
        <p:nvSpPr>
          <p:cNvPr id="10" name="object 10"/>
          <p:cNvSpPr/>
          <p:nvPr/>
        </p:nvSpPr>
        <p:spPr>
          <a:xfrm>
            <a:off x="3048889" y="1869948"/>
            <a:ext cx="1245235" cy="963294"/>
          </a:xfrm>
          <a:custGeom>
            <a:avLst/>
            <a:gdLst/>
            <a:ahLst/>
            <a:cxnLst/>
            <a:rect l="l" t="t" r="r" b="b"/>
            <a:pathLst>
              <a:path w="1245235" h="963294">
                <a:moveTo>
                  <a:pt x="1084834" y="0"/>
                </a:moveTo>
                <a:lnTo>
                  <a:pt x="160400" y="0"/>
                </a:lnTo>
                <a:lnTo>
                  <a:pt x="109679" y="8184"/>
                </a:lnTo>
                <a:lnTo>
                  <a:pt x="65644" y="30975"/>
                </a:lnTo>
                <a:lnTo>
                  <a:pt x="30931" y="65727"/>
                </a:lnTo>
                <a:lnTo>
                  <a:pt x="8171" y="109793"/>
                </a:lnTo>
                <a:lnTo>
                  <a:pt x="0" y="160527"/>
                </a:lnTo>
                <a:lnTo>
                  <a:pt x="0" y="802385"/>
                </a:lnTo>
                <a:lnTo>
                  <a:pt x="8171" y="853058"/>
                </a:lnTo>
                <a:lnTo>
                  <a:pt x="30931" y="897087"/>
                </a:lnTo>
                <a:lnTo>
                  <a:pt x="65644" y="931819"/>
                </a:lnTo>
                <a:lnTo>
                  <a:pt x="109679" y="954603"/>
                </a:lnTo>
                <a:lnTo>
                  <a:pt x="160400" y="962787"/>
                </a:lnTo>
                <a:lnTo>
                  <a:pt x="1084834" y="962787"/>
                </a:lnTo>
                <a:lnTo>
                  <a:pt x="1135555" y="954603"/>
                </a:lnTo>
                <a:lnTo>
                  <a:pt x="1179590" y="931819"/>
                </a:lnTo>
                <a:lnTo>
                  <a:pt x="1214303" y="897087"/>
                </a:lnTo>
                <a:lnTo>
                  <a:pt x="1237063" y="853058"/>
                </a:lnTo>
                <a:lnTo>
                  <a:pt x="1245235" y="802385"/>
                </a:lnTo>
                <a:lnTo>
                  <a:pt x="1245235" y="160527"/>
                </a:lnTo>
                <a:lnTo>
                  <a:pt x="1237063" y="109793"/>
                </a:lnTo>
                <a:lnTo>
                  <a:pt x="1214303" y="65727"/>
                </a:lnTo>
                <a:lnTo>
                  <a:pt x="1179590" y="30975"/>
                </a:lnTo>
                <a:lnTo>
                  <a:pt x="1135555" y="8184"/>
                </a:lnTo>
                <a:lnTo>
                  <a:pt x="1084834" y="0"/>
                </a:lnTo>
                <a:close/>
              </a:path>
            </a:pathLst>
          </a:custGeom>
          <a:solidFill>
            <a:srgbClr val="5FE046"/>
          </a:solidFill>
        </p:spPr>
        <p:txBody>
          <a:bodyPr wrap="square" lIns="0" tIns="0" rIns="0" bIns="0" rtlCol="0"/>
          <a:lstStyle/>
          <a:p>
            <a:endParaRPr/>
          </a:p>
        </p:txBody>
      </p:sp>
      <p:sp>
        <p:nvSpPr>
          <p:cNvPr id="11" name="object 11"/>
          <p:cNvSpPr/>
          <p:nvPr/>
        </p:nvSpPr>
        <p:spPr>
          <a:xfrm>
            <a:off x="3048889" y="1869948"/>
            <a:ext cx="1245235" cy="963294"/>
          </a:xfrm>
          <a:custGeom>
            <a:avLst/>
            <a:gdLst/>
            <a:ahLst/>
            <a:cxnLst/>
            <a:rect l="l" t="t" r="r" b="b"/>
            <a:pathLst>
              <a:path w="1245235" h="963294">
                <a:moveTo>
                  <a:pt x="0" y="160527"/>
                </a:moveTo>
                <a:lnTo>
                  <a:pt x="8171" y="109793"/>
                </a:lnTo>
                <a:lnTo>
                  <a:pt x="30931" y="65727"/>
                </a:lnTo>
                <a:lnTo>
                  <a:pt x="65644" y="30975"/>
                </a:lnTo>
                <a:lnTo>
                  <a:pt x="109679" y="8184"/>
                </a:lnTo>
                <a:lnTo>
                  <a:pt x="160400" y="0"/>
                </a:lnTo>
                <a:lnTo>
                  <a:pt x="1084834" y="0"/>
                </a:lnTo>
                <a:lnTo>
                  <a:pt x="1135555" y="8184"/>
                </a:lnTo>
                <a:lnTo>
                  <a:pt x="1179590" y="30975"/>
                </a:lnTo>
                <a:lnTo>
                  <a:pt x="1214303" y="65727"/>
                </a:lnTo>
                <a:lnTo>
                  <a:pt x="1237063" y="109793"/>
                </a:lnTo>
                <a:lnTo>
                  <a:pt x="1245235" y="160527"/>
                </a:lnTo>
                <a:lnTo>
                  <a:pt x="1245235" y="802385"/>
                </a:lnTo>
                <a:lnTo>
                  <a:pt x="1237063" y="853058"/>
                </a:lnTo>
                <a:lnTo>
                  <a:pt x="1214303" y="897087"/>
                </a:lnTo>
                <a:lnTo>
                  <a:pt x="1179590" y="931819"/>
                </a:lnTo>
                <a:lnTo>
                  <a:pt x="1135555" y="954603"/>
                </a:lnTo>
                <a:lnTo>
                  <a:pt x="1084834" y="962787"/>
                </a:lnTo>
                <a:lnTo>
                  <a:pt x="160400" y="962787"/>
                </a:lnTo>
                <a:lnTo>
                  <a:pt x="109679" y="954603"/>
                </a:lnTo>
                <a:lnTo>
                  <a:pt x="65644" y="931819"/>
                </a:lnTo>
                <a:lnTo>
                  <a:pt x="30931" y="897087"/>
                </a:lnTo>
                <a:lnTo>
                  <a:pt x="8171" y="853058"/>
                </a:lnTo>
                <a:lnTo>
                  <a:pt x="0" y="802385"/>
                </a:lnTo>
                <a:lnTo>
                  <a:pt x="0" y="160527"/>
                </a:lnTo>
                <a:close/>
              </a:path>
            </a:pathLst>
          </a:custGeom>
          <a:ln w="25400">
            <a:solidFill>
              <a:srgbClr val="FFFFFF"/>
            </a:solidFill>
          </a:ln>
        </p:spPr>
        <p:txBody>
          <a:bodyPr wrap="square" lIns="0" tIns="0" rIns="0" bIns="0" rtlCol="0"/>
          <a:lstStyle/>
          <a:p>
            <a:endParaRPr/>
          </a:p>
        </p:txBody>
      </p:sp>
      <p:sp>
        <p:nvSpPr>
          <p:cNvPr id="12" name="object 12"/>
          <p:cNvSpPr txBox="1"/>
          <p:nvPr/>
        </p:nvSpPr>
        <p:spPr>
          <a:xfrm>
            <a:off x="3455034" y="2003170"/>
            <a:ext cx="431800" cy="25654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微软雅黑"/>
                <a:cs typeface="微软雅黑"/>
              </a:rPr>
              <a:t>新品</a:t>
            </a:r>
            <a:endParaRPr sz="1600">
              <a:latin typeface="微软雅黑"/>
              <a:cs typeface="微软雅黑"/>
            </a:endParaRPr>
          </a:p>
        </p:txBody>
      </p:sp>
      <p:sp>
        <p:nvSpPr>
          <p:cNvPr id="13" name="object 13"/>
          <p:cNvSpPr txBox="1"/>
          <p:nvPr/>
        </p:nvSpPr>
        <p:spPr>
          <a:xfrm>
            <a:off x="3455034" y="2439923"/>
            <a:ext cx="431800" cy="256540"/>
          </a:xfrm>
          <a:prstGeom prst="rect">
            <a:avLst/>
          </a:prstGeom>
        </p:spPr>
        <p:txBody>
          <a:bodyPr vert="horz" wrap="square" lIns="0" tIns="0" rIns="0" bIns="0" rtlCol="0">
            <a:spAutoFit/>
          </a:bodyPr>
          <a:lstStyle/>
          <a:p>
            <a:pPr marL="12700">
              <a:lnSpc>
                <a:spcPct val="100000"/>
              </a:lnSpc>
            </a:pPr>
            <a:r>
              <a:rPr sz="1600" dirty="0">
                <a:solidFill>
                  <a:srgbClr val="FFFFFF"/>
                </a:solidFill>
                <a:latin typeface="微软雅黑"/>
                <a:cs typeface="微软雅黑"/>
              </a:rPr>
              <a:t>研发</a:t>
            </a:r>
            <a:endParaRPr sz="1600">
              <a:latin typeface="微软雅黑"/>
              <a:cs typeface="微软雅黑"/>
            </a:endParaRPr>
          </a:p>
        </p:txBody>
      </p:sp>
      <p:sp>
        <p:nvSpPr>
          <p:cNvPr id="14" name="object 14"/>
          <p:cNvSpPr/>
          <p:nvPr/>
        </p:nvSpPr>
        <p:spPr>
          <a:xfrm>
            <a:off x="4727321" y="1869948"/>
            <a:ext cx="1245870" cy="963294"/>
          </a:xfrm>
          <a:custGeom>
            <a:avLst/>
            <a:gdLst/>
            <a:ahLst/>
            <a:cxnLst/>
            <a:rect l="l" t="t" r="r" b="b"/>
            <a:pathLst>
              <a:path w="1245870" h="963294">
                <a:moveTo>
                  <a:pt x="1084833" y="0"/>
                </a:moveTo>
                <a:lnTo>
                  <a:pt x="160400" y="0"/>
                </a:lnTo>
                <a:lnTo>
                  <a:pt x="109679" y="8184"/>
                </a:lnTo>
                <a:lnTo>
                  <a:pt x="65644" y="30975"/>
                </a:lnTo>
                <a:lnTo>
                  <a:pt x="30931" y="65727"/>
                </a:lnTo>
                <a:lnTo>
                  <a:pt x="8171" y="109793"/>
                </a:lnTo>
                <a:lnTo>
                  <a:pt x="0" y="160527"/>
                </a:lnTo>
                <a:lnTo>
                  <a:pt x="0" y="802385"/>
                </a:lnTo>
                <a:lnTo>
                  <a:pt x="8171" y="853058"/>
                </a:lnTo>
                <a:lnTo>
                  <a:pt x="30931" y="897087"/>
                </a:lnTo>
                <a:lnTo>
                  <a:pt x="65644" y="931819"/>
                </a:lnTo>
                <a:lnTo>
                  <a:pt x="109679" y="954603"/>
                </a:lnTo>
                <a:lnTo>
                  <a:pt x="160400" y="962787"/>
                </a:lnTo>
                <a:lnTo>
                  <a:pt x="1084833" y="962787"/>
                </a:lnTo>
                <a:lnTo>
                  <a:pt x="1135568" y="954603"/>
                </a:lnTo>
                <a:lnTo>
                  <a:pt x="1179634" y="931819"/>
                </a:lnTo>
                <a:lnTo>
                  <a:pt x="1214386" y="897087"/>
                </a:lnTo>
                <a:lnTo>
                  <a:pt x="1237177" y="853058"/>
                </a:lnTo>
                <a:lnTo>
                  <a:pt x="1245362" y="802385"/>
                </a:lnTo>
                <a:lnTo>
                  <a:pt x="1245362" y="160527"/>
                </a:lnTo>
                <a:lnTo>
                  <a:pt x="1237177" y="109793"/>
                </a:lnTo>
                <a:lnTo>
                  <a:pt x="1214386" y="65727"/>
                </a:lnTo>
                <a:lnTo>
                  <a:pt x="1179634" y="30975"/>
                </a:lnTo>
                <a:lnTo>
                  <a:pt x="1135568" y="8184"/>
                </a:lnTo>
                <a:lnTo>
                  <a:pt x="1084833" y="0"/>
                </a:lnTo>
                <a:close/>
              </a:path>
            </a:pathLst>
          </a:custGeom>
          <a:solidFill>
            <a:srgbClr val="D4EB46"/>
          </a:solidFill>
        </p:spPr>
        <p:txBody>
          <a:bodyPr wrap="square" lIns="0" tIns="0" rIns="0" bIns="0" rtlCol="0"/>
          <a:lstStyle/>
          <a:p>
            <a:endParaRPr/>
          </a:p>
        </p:txBody>
      </p:sp>
      <p:sp>
        <p:nvSpPr>
          <p:cNvPr id="15" name="object 15"/>
          <p:cNvSpPr/>
          <p:nvPr/>
        </p:nvSpPr>
        <p:spPr>
          <a:xfrm>
            <a:off x="4727321" y="1869948"/>
            <a:ext cx="1245870" cy="963294"/>
          </a:xfrm>
          <a:custGeom>
            <a:avLst/>
            <a:gdLst/>
            <a:ahLst/>
            <a:cxnLst/>
            <a:rect l="l" t="t" r="r" b="b"/>
            <a:pathLst>
              <a:path w="1245870" h="963294">
                <a:moveTo>
                  <a:pt x="0" y="160527"/>
                </a:moveTo>
                <a:lnTo>
                  <a:pt x="8171" y="109793"/>
                </a:lnTo>
                <a:lnTo>
                  <a:pt x="30931" y="65727"/>
                </a:lnTo>
                <a:lnTo>
                  <a:pt x="65644" y="30975"/>
                </a:lnTo>
                <a:lnTo>
                  <a:pt x="109679" y="8184"/>
                </a:lnTo>
                <a:lnTo>
                  <a:pt x="160400" y="0"/>
                </a:lnTo>
                <a:lnTo>
                  <a:pt x="1084833" y="0"/>
                </a:lnTo>
                <a:lnTo>
                  <a:pt x="1135568" y="8184"/>
                </a:lnTo>
                <a:lnTo>
                  <a:pt x="1179634" y="30975"/>
                </a:lnTo>
                <a:lnTo>
                  <a:pt x="1214386" y="65727"/>
                </a:lnTo>
                <a:lnTo>
                  <a:pt x="1237177" y="109793"/>
                </a:lnTo>
                <a:lnTo>
                  <a:pt x="1245362" y="160527"/>
                </a:lnTo>
                <a:lnTo>
                  <a:pt x="1245362" y="802385"/>
                </a:lnTo>
                <a:lnTo>
                  <a:pt x="1237177" y="853058"/>
                </a:lnTo>
                <a:lnTo>
                  <a:pt x="1214386" y="897087"/>
                </a:lnTo>
                <a:lnTo>
                  <a:pt x="1179634" y="931819"/>
                </a:lnTo>
                <a:lnTo>
                  <a:pt x="1135568" y="954603"/>
                </a:lnTo>
                <a:lnTo>
                  <a:pt x="1084833" y="962787"/>
                </a:lnTo>
                <a:lnTo>
                  <a:pt x="160400" y="962787"/>
                </a:lnTo>
                <a:lnTo>
                  <a:pt x="109679" y="954603"/>
                </a:lnTo>
                <a:lnTo>
                  <a:pt x="65644" y="931819"/>
                </a:lnTo>
                <a:lnTo>
                  <a:pt x="30931" y="897087"/>
                </a:lnTo>
                <a:lnTo>
                  <a:pt x="8171" y="853058"/>
                </a:lnTo>
                <a:lnTo>
                  <a:pt x="0" y="802385"/>
                </a:lnTo>
                <a:lnTo>
                  <a:pt x="0" y="160527"/>
                </a:lnTo>
                <a:close/>
              </a:path>
            </a:pathLst>
          </a:custGeom>
          <a:ln w="25400">
            <a:solidFill>
              <a:srgbClr val="FFFFFF"/>
            </a:solidFill>
          </a:ln>
        </p:spPr>
        <p:txBody>
          <a:bodyPr wrap="square" lIns="0" tIns="0" rIns="0" bIns="0" rtlCol="0"/>
          <a:lstStyle/>
          <a:p>
            <a:endParaRPr/>
          </a:p>
        </p:txBody>
      </p:sp>
      <p:sp>
        <p:nvSpPr>
          <p:cNvPr id="16" name="object 16"/>
          <p:cNvSpPr txBox="1"/>
          <p:nvPr/>
        </p:nvSpPr>
        <p:spPr>
          <a:xfrm>
            <a:off x="5133975" y="2003170"/>
            <a:ext cx="431800" cy="25654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微软雅黑"/>
                <a:cs typeface="微软雅黑"/>
              </a:rPr>
              <a:t>会员</a:t>
            </a:r>
            <a:endParaRPr sz="1600">
              <a:latin typeface="微软雅黑"/>
              <a:cs typeface="微软雅黑"/>
            </a:endParaRPr>
          </a:p>
        </p:txBody>
      </p:sp>
      <p:sp>
        <p:nvSpPr>
          <p:cNvPr id="17" name="object 17"/>
          <p:cNvSpPr txBox="1"/>
          <p:nvPr/>
        </p:nvSpPr>
        <p:spPr>
          <a:xfrm>
            <a:off x="5133975" y="2439923"/>
            <a:ext cx="431800" cy="256540"/>
          </a:xfrm>
          <a:prstGeom prst="rect">
            <a:avLst/>
          </a:prstGeom>
        </p:spPr>
        <p:txBody>
          <a:bodyPr vert="horz" wrap="square" lIns="0" tIns="0" rIns="0" bIns="0" rtlCol="0">
            <a:spAutoFit/>
          </a:bodyPr>
          <a:lstStyle/>
          <a:p>
            <a:pPr marL="12700">
              <a:lnSpc>
                <a:spcPct val="100000"/>
              </a:lnSpc>
            </a:pPr>
            <a:r>
              <a:rPr sz="1600" dirty="0">
                <a:solidFill>
                  <a:srgbClr val="FFFFFF"/>
                </a:solidFill>
                <a:latin typeface="微软雅黑"/>
                <a:cs typeface="微软雅黑"/>
              </a:rPr>
              <a:t>系统</a:t>
            </a:r>
            <a:endParaRPr sz="1600">
              <a:latin typeface="微软雅黑"/>
              <a:cs typeface="微软雅黑"/>
            </a:endParaRPr>
          </a:p>
        </p:txBody>
      </p:sp>
      <p:sp>
        <p:nvSpPr>
          <p:cNvPr id="18" name="object 18"/>
          <p:cNvSpPr/>
          <p:nvPr/>
        </p:nvSpPr>
        <p:spPr>
          <a:xfrm>
            <a:off x="6405753" y="1869948"/>
            <a:ext cx="1245870" cy="963294"/>
          </a:xfrm>
          <a:custGeom>
            <a:avLst/>
            <a:gdLst/>
            <a:ahLst/>
            <a:cxnLst/>
            <a:rect l="l" t="t" r="r" b="b"/>
            <a:pathLst>
              <a:path w="1245870" h="963294">
                <a:moveTo>
                  <a:pt x="1084833" y="0"/>
                </a:moveTo>
                <a:lnTo>
                  <a:pt x="160400" y="0"/>
                </a:lnTo>
                <a:lnTo>
                  <a:pt x="109727" y="8184"/>
                </a:lnTo>
                <a:lnTo>
                  <a:pt x="65699" y="30975"/>
                </a:lnTo>
                <a:lnTo>
                  <a:pt x="30967" y="65727"/>
                </a:lnTo>
                <a:lnTo>
                  <a:pt x="8183" y="109793"/>
                </a:lnTo>
                <a:lnTo>
                  <a:pt x="0" y="160527"/>
                </a:lnTo>
                <a:lnTo>
                  <a:pt x="0" y="802385"/>
                </a:lnTo>
                <a:lnTo>
                  <a:pt x="8183" y="853058"/>
                </a:lnTo>
                <a:lnTo>
                  <a:pt x="30967" y="897087"/>
                </a:lnTo>
                <a:lnTo>
                  <a:pt x="65699" y="931819"/>
                </a:lnTo>
                <a:lnTo>
                  <a:pt x="109727" y="954603"/>
                </a:lnTo>
                <a:lnTo>
                  <a:pt x="160400" y="962787"/>
                </a:lnTo>
                <a:lnTo>
                  <a:pt x="1084833" y="962787"/>
                </a:lnTo>
                <a:lnTo>
                  <a:pt x="1135568" y="954603"/>
                </a:lnTo>
                <a:lnTo>
                  <a:pt x="1179634" y="931819"/>
                </a:lnTo>
                <a:lnTo>
                  <a:pt x="1214386" y="897087"/>
                </a:lnTo>
                <a:lnTo>
                  <a:pt x="1237177" y="853058"/>
                </a:lnTo>
                <a:lnTo>
                  <a:pt x="1245362" y="802385"/>
                </a:lnTo>
                <a:lnTo>
                  <a:pt x="1245362" y="160527"/>
                </a:lnTo>
                <a:lnTo>
                  <a:pt x="1237177" y="109793"/>
                </a:lnTo>
                <a:lnTo>
                  <a:pt x="1214386" y="65727"/>
                </a:lnTo>
                <a:lnTo>
                  <a:pt x="1179634" y="30975"/>
                </a:lnTo>
                <a:lnTo>
                  <a:pt x="1135568" y="8184"/>
                </a:lnTo>
                <a:lnTo>
                  <a:pt x="1084833" y="0"/>
                </a:lnTo>
                <a:close/>
              </a:path>
            </a:pathLst>
          </a:custGeom>
          <a:solidFill>
            <a:srgbClr val="F79546"/>
          </a:solidFill>
        </p:spPr>
        <p:txBody>
          <a:bodyPr wrap="square" lIns="0" tIns="0" rIns="0" bIns="0" rtlCol="0"/>
          <a:lstStyle/>
          <a:p>
            <a:endParaRPr/>
          </a:p>
        </p:txBody>
      </p:sp>
      <p:sp>
        <p:nvSpPr>
          <p:cNvPr id="19" name="object 19"/>
          <p:cNvSpPr/>
          <p:nvPr/>
        </p:nvSpPr>
        <p:spPr>
          <a:xfrm>
            <a:off x="6405753" y="1869948"/>
            <a:ext cx="1245870" cy="963294"/>
          </a:xfrm>
          <a:custGeom>
            <a:avLst/>
            <a:gdLst/>
            <a:ahLst/>
            <a:cxnLst/>
            <a:rect l="l" t="t" r="r" b="b"/>
            <a:pathLst>
              <a:path w="1245870" h="963294">
                <a:moveTo>
                  <a:pt x="0" y="160527"/>
                </a:moveTo>
                <a:lnTo>
                  <a:pt x="8183" y="109793"/>
                </a:lnTo>
                <a:lnTo>
                  <a:pt x="30967" y="65727"/>
                </a:lnTo>
                <a:lnTo>
                  <a:pt x="65699" y="30975"/>
                </a:lnTo>
                <a:lnTo>
                  <a:pt x="109727" y="8184"/>
                </a:lnTo>
                <a:lnTo>
                  <a:pt x="160400" y="0"/>
                </a:lnTo>
                <a:lnTo>
                  <a:pt x="1084833" y="0"/>
                </a:lnTo>
                <a:lnTo>
                  <a:pt x="1135568" y="8184"/>
                </a:lnTo>
                <a:lnTo>
                  <a:pt x="1179634" y="30975"/>
                </a:lnTo>
                <a:lnTo>
                  <a:pt x="1214386" y="65727"/>
                </a:lnTo>
                <a:lnTo>
                  <a:pt x="1237177" y="109793"/>
                </a:lnTo>
                <a:lnTo>
                  <a:pt x="1245362" y="160527"/>
                </a:lnTo>
                <a:lnTo>
                  <a:pt x="1245362" y="802385"/>
                </a:lnTo>
                <a:lnTo>
                  <a:pt x="1237177" y="853058"/>
                </a:lnTo>
                <a:lnTo>
                  <a:pt x="1214386" y="897087"/>
                </a:lnTo>
                <a:lnTo>
                  <a:pt x="1179634" y="931819"/>
                </a:lnTo>
                <a:lnTo>
                  <a:pt x="1135568" y="954603"/>
                </a:lnTo>
                <a:lnTo>
                  <a:pt x="1084833" y="962787"/>
                </a:lnTo>
                <a:lnTo>
                  <a:pt x="160400" y="962787"/>
                </a:lnTo>
                <a:lnTo>
                  <a:pt x="109727" y="954603"/>
                </a:lnTo>
                <a:lnTo>
                  <a:pt x="65699" y="931819"/>
                </a:lnTo>
                <a:lnTo>
                  <a:pt x="30967" y="897087"/>
                </a:lnTo>
                <a:lnTo>
                  <a:pt x="8183" y="853058"/>
                </a:lnTo>
                <a:lnTo>
                  <a:pt x="0" y="802385"/>
                </a:lnTo>
                <a:lnTo>
                  <a:pt x="0" y="160527"/>
                </a:lnTo>
                <a:close/>
              </a:path>
            </a:pathLst>
          </a:custGeom>
          <a:ln w="25400">
            <a:solidFill>
              <a:srgbClr val="FFFFFF"/>
            </a:solidFill>
          </a:ln>
        </p:spPr>
        <p:txBody>
          <a:bodyPr wrap="square" lIns="0" tIns="0" rIns="0" bIns="0" rtlCol="0"/>
          <a:lstStyle/>
          <a:p>
            <a:endParaRPr/>
          </a:p>
        </p:txBody>
      </p:sp>
      <p:sp>
        <p:nvSpPr>
          <p:cNvPr id="20" name="object 20"/>
          <p:cNvSpPr txBox="1"/>
          <p:nvPr/>
        </p:nvSpPr>
        <p:spPr>
          <a:xfrm>
            <a:off x="6812915" y="2003170"/>
            <a:ext cx="431800" cy="25654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微软雅黑"/>
                <a:cs typeface="微软雅黑"/>
              </a:rPr>
              <a:t>品牌</a:t>
            </a:r>
            <a:endParaRPr sz="1600">
              <a:latin typeface="微软雅黑"/>
              <a:cs typeface="微软雅黑"/>
            </a:endParaRPr>
          </a:p>
        </p:txBody>
      </p:sp>
      <p:sp>
        <p:nvSpPr>
          <p:cNvPr id="21" name="object 21"/>
          <p:cNvSpPr txBox="1"/>
          <p:nvPr/>
        </p:nvSpPr>
        <p:spPr>
          <a:xfrm>
            <a:off x="6812915" y="2439923"/>
            <a:ext cx="431800" cy="256540"/>
          </a:xfrm>
          <a:prstGeom prst="rect">
            <a:avLst/>
          </a:prstGeom>
        </p:spPr>
        <p:txBody>
          <a:bodyPr vert="horz" wrap="square" lIns="0" tIns="0" rIns="0" bIns="0" rtlCol="0">
            <a:spAutoFit/>
          </a:bodyPr>
          <a:lstStyle/>
          <a:p>
            <a:pPr marL="12700">
              <a:lnSpc>
                <a:spcPct val="100000"/>
              </a:lnSpc>
            </a:pPr>
            <a:r>
              <a:rPr sz="1600" dirty="0">
                <a:solidFill>
                  <a:srgbClr val="FFFFFF"/>
                </a:solidFill>
                <a:latin typeface="微软雅黑"/>
                <a:cs typeface="微软雅黑"/>
              </a:rPr>
              <a:t>建设</a:t>
            </a:r>
            <a:endParaRPr sz="1600">
              <a:latin typeface="微软雅黑"/>
              <a:cs typeface="微软雅黑"/>
            </a:endParaRPr>
          </a:p>
        </p:txBody>
      </p:sp>
      <p:sp>
        <p:nvSpPr>
          <p:cNvPr id="22" name="object 22"/>
          <p:cNvSpPr txBox="1"/>
          <p:nvPr/>
        </p:nvSpPr>
        <p:spPr>
          <a:xfrm>
            <a:off x="514350" y="3237864"/>
            <a:ext cx="56515" cy="165100"/>
          </a:xfrm>
          <a:prstGeom prst="rect">
            <a:avLst/>
          </a:prstGeom>
        </p:spPr>
        <p:txBody>
          <a:bodyPr vert="horz" wrap="square" lIns="0" tIns="0" rIns="0" bIns="0" rtlCol="0">
            <a:spAutoFit/>
          </a:bodyPr>
          <a:lstStyle/>
          <a:p>
            <a:pPr marL="12700">
              <a:lnSpc>
                <a:spcPct val="100000"/>
              </a:lnSpc>
            </a:pPr>
            <a:r>
              <a:rPr sz="1000" dirty="0">
                <a:latin typeface="微软雅黑"/>
                <a:cs typeface="微软雅黑"/>
              </a:rPr>
              <a:t>·</a:t>
            </a:r>
            <a:endParaRPr sz="1000">
              <a:latin typeface="微软雅黑"/>
              <a:cs typeface="微软雅黑"/>
            </a:endParaRPr>
          </a:p>
        </p:txBody>
      </p:sp>
      <p:sp>
        <p:nvSpPr>
          <p:cNvPr id="23" name="object 23"/>
          <p:cNvSpPr txBox="1"/>
          <p:nvPr/>
        </p:nvSpPr>
        <p:spPr>
          <a:xfrm>
            <a:off x="6308725" y="3064764"/>
            <a:ext cx="1786255" cy="163830"/>
          </a:xfrm>
          <a:prstGeom prst="rect">
            <a:avLst/>
          </a:prstGeom>
        </p:spPr>
        <p:txBody>
          <a:bodyPr vert="horz" wrap="square" lIns="0" tIns="0" rIns="0" bIns="0" rtlCol="0">
            <a:spAutoFit/>
          </a:bodyPr>
          <a:lstStyle/>
          <a:p>
            <a:pPr marL="12700">
              <a:lnSpc>
                <a:spcPct val="100000"/>
              </a:lnSpc>
            </a:pPr>
            <a:r>
              <a:rPr sz="1000" b="0" dirty="0">
                <a:latin typeface="微软雅黑 Light"/>
                <a:cs typeface="微软雅黑 Light"/>
              </a:rPr>
              <a:t>基于个性化\欧式生活\快乐方向</a:t>
            </a:r>
            <a:endParaRPr sz="1000">
              <a:latin typeface="微软雅黑 Light"/>
              <a:cs typeface="微软雅黑 Light"/>
            </a:endParaRPr>
          </a:p>
        </p:txBody>
      </p:sp>
      <p:sp>
        <p:nvSpPr>
          <p:cNvPr id="24" name="object 24"/>
          <p:cNvSpPr txBox="1"/>
          <p:nvPr/>
        </p:nvSpPr>
        <p:spPr>
          <a:xfrm>
            <a:off x="6595744" y="3217138"/>
            <a:ext cx="1143635" cy="1383665"/>
          </a:xfrm>
          <a:prstGeom prst="rect">
            <a:avLst/>
          </a:prstGeom>
        </p:spPr>
        <p:txBody>
          <a:bodyPr vert="horz" wrap="square" lIns="0" tIns="0" rIns="0" bIns="0" rtlCol="0">
            <a:spAutoFit/>
          </a:bodyPr>
          <a:lstStyle/>
          <a:p>
            <a:pPr marL="12700" marR="5080">
              <a:lnSpc>
                <a:spcPct val="150100"/>
              </a:lnSpc>
            </a:pPr>
            <a:r>
              <a:rPr sz="1000" b="0" spc="-5" dirty="0">
                <a:latin typeface="微软雅黑 Light"/>
                <a:cs typeface="微软雅黑 Light"/>
              </a:rPr>
              <a:t>VI升级,SI标准建立  </a:t>
            </a:r>
            <a:r>
              <a:rPr sz="1000" b="0" dirty="0">
                <a:latin typeface="微软雅黑 Light"/>
                <a:cs typeface="微软雅黑 Light"/>
              </a:rPr>
              <a:t>产品包装升级  品牌故事包装传播  自媒体运营  </a:t>
            </a:r>
            <a:r>
              <a:rPr sz="1000" b="0" spc="-5" dirty="0">
                <a:latin typeface="微软雅黑 Light"/>
                <a:cs typeface="微软雅黑 Light"/>
              </a:rPr>
              <a:t>展会</a:t>
            </a:r>
            <a:r>
              <a:rPr sz="1000" b="0" dirty="0">
                <a:latin typeface="微软雅黑 Light"/>
                <a:cs typeface="微软雅黑 Light"/>
              </a:rPr>
              <a:t>/</a:t>
            </a:r>
            <a:r>
              <a:rPr sz="1000" b="0" spc="-5" dirty="0">
                <a:latin typeface="微软雅黑 Light"/>
                <a:cs typeface="微软雅黑 Light"/>
              </a:rPr>
              <a:t>展</a:t>
            </a:r>
            <a:r>
              <a:rPr sz="1000" b="0" dirty="0">
                <a:latin typeface="微软雅黑 Light"/>
                <a:cs typeface="微软雅黑 Light"/>
              </a:rPr>
              <a:t>览/</a:t>
            </a:r>
            <a:r>
              <a:rPr sz="1000" b="0" spc="-5" dirty="0">
                <a:latin typeface="微软雅黑 Light"/>
                <a:cs typeface="微软雅黑 Light"/>
              </a:rPr>
              <a:t>跨界推广  </a:t>
            </a:r>
            <a:r>
              <a:rPr sz="1000" b="0" dirty="0">
                <a:latin typeface="微软雅黑 Light"/>
                <a:cs typeface="微软雅黑 Light"/>
              </a:rPr>
              <a:t>达人代言</a:t>
            </a:r>
            <a:endParaRPr sz="1000">
              <a:latin typeface="微软雅黑 Light"/>
              <a:cs typeface="微软雅黑 Light"/>
            </a:endParaRPr>
          </a:p>
        </p:txBody>
      </p:sp>
      <p:sp>
        <p:nvSpPr>
          <p:cNvPr id="25" name="object 25"/>
          <p:cNvSpPr txBox="1"/>
          <p:nvPr/>
        </p:nvSpPr>
        <p:spPr>
          <a:xfrm>
            <a:off x="4796154" y="3064764"/>
            <a:ext cx="1353820" cy="163830"/>
          </a:xfrm>
          <a:prstGeom prst="rect">
            <a:avLst/>
          </a:prstGeom>
        </p:spPr>
        <p:txBody>
          <a:bodyPr vert="horz" wrap="square" lIns="0" tIns="0" rIns="0" bIns="0" rtlCol="0">
            <a:spAutoFit/>
          </a:bodyPr>
          <a:lstStyle/>
          <a:p>
            <a:pPr marL="12700">
              <a:lnSpc>
                <a:spcPct val="100000"/>
              </a:lnSpc>
            </a:pPr>
            <a:r>
              <a:rPr sz="1000" b="0" dirty="0">
                <a:latin typeface="微软雅黑 Light"/>
                <a:cs typeface="微软雅黑 Light"/>
              </a:rPr>
              <a:t>基于忠诚度\活跃度提升</a:t>
            </a:r>
            <a:endParaRPr sz="1000">
              <a:latin typeface="微软雅黑 Light"/>
              <a:cs typeface="微软雅黑 Light"/>
            </a:endParaRPr>
          </a:p>
        </p:txBody>
      </p:sp>
      <p:sp>
        <p:nvSpPr>
          <p:cNvPr id="26" name="object 26"/>
          <p:cNvSpPr txBox="1"/>
          <p:nvPr/>
        </p:nvSpPr>
        <p:spPr>
          <a:xfrm>
            <a:off x="4796154" y="3293491"/>
            <a:ext cx="820419" cy="850265"/>
          </a:xfrm>
          <a:prstGeom prst="rect">
            <a:avLst/>
          </a:prstGeom>
        </p:spPr>
        <p:txBody>
          <a:bodyPr vert="horz" wrap="square" lIns="0" tIns="0" rIns="0" bIns="0" rtlCol="0">
            <a:spAutoFit/>
          </a:bodyPr>
          <a:lstStyle/>
          <a:p>
            <a:pPr marL="12700">
              <a:lnSpc>
                <a:spcPct val="100000"/>
              </a:lnSpc>
              <a:tabLst>
                <a:tab pos="299085" algn="l"/>
              </a:tabLst>
            </a:pPr>
            <a:r>
              <a:rPr sz="1000" dirty="0">
                <a:latin typeface="Arial"/>
                <a:cs typeface="Arial"/>
              </a:rPr>
              <a:t>•	</a:t>
            </a:r>
            <a:r>
              <a:rPr sz="1000" b="0" spc="-155" dirty="0">
                <a:latin typeface="微软雅黑 Light"/>
                <a:cs typeface="微软雅黑 Light"/>
              </a:rPr>
              <a:t>新客福利</a:t>
            </a:r>
            <a:r>
              <a:rPr sz="1500" spc="-232" baseline="22222" dirty="0">
                <a:latin typeface="微软雅黑"/>
                <a:cs typeface="微软雅黑"/>
              </a:rPr>
              <a:t>·</a:t>
            </a:r>
            <a:endParaRPr sz="1500" baseline="22222">
              <a:latin typeface="微软雅黑"/>
              <a:cs typeface="微软雅黑"/>
            </a:endParaRPr>
          </a:p>
          <a:p>
            <a:pPr marL="12700">
              <a:lnSpc>
                <a:spcPct val="100000"/>
              </a:lnSpc>
              <a:spcBef>
                <a:spcPts val="600"/>
              </a:spcBef>
              <a:tabLst>
                <a:tab pos="299085" algn="l"/>
              </a:tabLst>
            </a:pPr>
            <a:r>
              <a:rPr sz="1000" dirty="0">
                <a:latin typeface="Arial"/>
                <a:cs typeface="Arial"/>
              </a:rPr>
              <a:t>•	</a:t>
            </a:r>
            <a:r>
              <a:rPr sz="1000" b="0" dirty="0">
                <a:latin typeface="微软雅黑 Light"/>
                <a:cs typeface="微软雅黑 Light"/>
              </a:rPr>
              <a:t>推荐奖励</a:t>
            </a:r>
            <a:endParaRPr sz="1000">
              <a:latin typeface="微软雅黑 Light"/>
              <a:cs typeface="微软雅黑 Light"/>
            </a:endParaRPr>
          </a:p>
          <a:p>
            <a:pPr marL="12700">
              <a:lnSpc>
                <a:spcPct val="100000"/>
              </a:lnSpc>
              <a:spcBef>
                <a:spcPts val="600"/>
              </a:spcBef>
              <a:tabLst>
                <a:tab pos="299085" algn="l"/>
              </a:tabLst>
            </a:pPr>
            <a:r>
              <a:rPr sz="1000" dirty="0">
                <a:latin typeface="Arial"/>
                <a:cs typeface="Arial"/>
              </a:rPr>
              <a:t>•	</a:t>
            </a:r>
            <a:r>
              <a:rPr sz="1000" b="0" dirty="0">
                <a:latin typeface="微软雅黑 Light"/>
                <a:cs typeface="微软雅黑 Light"/>
              </a:rPr>
              <a:t>会员商城</a:t>
            </a:r>
            <a:endParaRPr sz="1000">
              <a:latin typeface="微软雅黑 Light"/>
              <a:cs typeface="微软雅黑 Light"/>
            </a:endParaRPr>
          </a:p>
          <a:p>
            <a:pPr marL="12700">
              <a:lnSpc>
                <a:spcPct val="100000"/>
              </a:lnSpc>
              <a:spcBef>
                <a:spcPts val="600"/>
              </a:spcBef>
              <a:tabLst>
                <a:tab pos="299085" algn="l"/>
              </a:tabLst>
            </a:pPr>
            <a:r>
              <a:rPr sz="1000" dirty="0">
                <a:latin typeface="Arial"/>
                <a:cs typeface="Arial"/>
              </a:rPr>
              <a:t>•	</a:t>
            </a:r>
            <a:r>
              <a:rPr sz="1000" b="0" dirty="0">
                <a:latin typeface="微软雅黑 Light"/>
                <a:cs typeface="微软雅黑 Light"/>
              </a:rPr>
              <a:t>粉丝活动</a:t>
            </a:r>
            <a:endParaRPr sz="1000">
              <a:latin typeface="微软雅黑 Light"/>
              <a:cs typeface="微软雅黑 Light"/>
            </a:endParaRPr>
          </a:p>
        </p:txBody>
      </p:sp>
      <p:sp>
        <p:nvSpPr>
          <p:cNvPr id="27" name="object 27"/>
          <p:cNvSpPr txBox="1"/>
          <p:nvPr/>
        </p:nvSpPr>
        <p:spPr>
          <a:xfrm>
            <a:off x="4796154" y="3293491"/>
            <a:ext cx="1583055" cy="1536065"/>
          </a:xfrm>
          <a:prstGeom prst="rect">
            <a:avLst/>
          </a:prstGeom>
        </p:spPr>
        <p:txBody>
          <a:bodyPr vert="horz" wrap="square" lIns="0" tIns="0" rIns="0" bIns="0" rtlCol="0">
            <a:spAutoFit/>
          </a:bodyPr>
          <a:lstStyle/>
          <a:p>
            <a:pPr marR="5080" algn="r">
              <a:lnSpc>
                <a:spcPct val="100000"/>
              </a:lnSpc>
            </a:pPr>
            <a:r>
              <a:rPr sz="1000" dirty="0">
                <a:latin typeface="Arial"/>
                <a:cs typeface="Arial"/>
              </a:rPr>
              <a:t>•</a:t>
            </a:r>
            <a:endParaRPr sz="1000">
              <a:latin typeface="Arial"/>
              <a:cs typeface="Arial"/>
            </a:endParaRPr>
          </a:p>
          <a:p>
            <a:pPr marR="5080" algn="r">
              <a:lnSpc>
                <a:spcPct val="100000"/>
              </a:lnSpc>
              <a:spcBef>
                <a:spcPts val="600"/>
              </a:spcBef>
            </a:pPr>
            <a:r>
              <a:rPr sz="1000" dirty="0">
                <a:latin typeface="Arial"/>
                <a:cs typeface="Arial"/>
              </a:rPr>
              <a:t>•</a:t>
            </a:r>
            <a:endParaRPr sz="1000">
              <a:latin typeface="Arial"/>
              <a:cs typeface="Arial"/>
            </a:endParaRPr>
          </a:p>
          <a:p>
            <a:pPr marR="5080" algn="r">
              <a:lnSpc>
                <a:spcPct val="100000"/>
              </a:lnSpc>
              <a:spcBef>
                <a:spcPts val="600"/>
              </a:spcBef>
            </a:pPr>
            <a:r>
              <a:rPr sz="1000" dirty="0">
                <a:latin typeface="Arial"/>
                <a:cs typeface="Arial"/>
              </a:rPr>
              <a:t>•</a:t>
            </a:r>
            <a:endParaRPr sz="1000">
              <a:latin typeface="Arial"/>
              <a:cs typeface="Arial"/>
            </a:endParaRPr>
          </a:p>
          <a:p>
            <a:pPr marR="5080" algn="r">
              <a:lnSpc>
                <a:spcPct val="100000"/>
              </a:lnSpc>
              <a:spcBef>
                <a:spcPts val="600"/>
              </a:spcBef>
            </a:pPr>
            <a:r>
              <a:rPr sz="1000" dirty="0">
                <a:latin typeface="Arial"/>
                <a:cs typeface="Arial"/>
              </a:rPr>
              <a:t>•</a:t>
            </a:r>
            <a:endParaRPr sz="1000">
              <a:latin typeface="Arial"/>
              <a:cs typeface="Arial"/>
            </a:endParaRPr>
          </a:p>
          <a:p>
            <a:pPr marL="12700" marR="5080" algn="just">
              <a:lnSpc>
                <a:spcPct val="150000"/>
              </a:lnSpc>
            </a:pPr>
            <a:r>
              <a:rPr sz="1000" b="0" spc="-5" dirty="0">
                <a:latin typeface="微软雅黑 Light"/>
                <a:cs typeface="微软雅黑 Light"/>
              </a:rPr>
              <a:t>低成本获客|复购率提升| </a:t>
            </a:r>
            <a:r>
              <a:rPr sz="1000" dirty="0">
                <a:latin typeface="Arial"/>
                <a:cs typeface="Arial"/>
              </a:rPr>
              <a:t>•  </a:t>
            </a:r>
            <a:r>
              <a:rPr sz="1000" b="0" spc="-5" dirty="0">
                <a:latin typeface="微软雅黑 Light"/>
                <a:cs typeface="微软雅黑 Light"/>
              </a:rPr>
              <a:t>活跃度保持|忠诚度提升 </a:t>
            </a:r>
            <a:r>
              <a:rPr sz="1000" dirty="0">
                <a:latin typeface="Arial"/>
                <a:cs typeface="Arial"/>
              </a:rPr>
              <a:t>•  </a:t>
            </a:r>
            <a:r>
              <a:rPr sz="1000" b="0" dirty="0">
                <a:latin typeface="微软雅黑 Light"/>
                <a:cs typeface="微软雅黑 Light"/>
              </a:rPr>
              <a:t>衍生消费</a:t>
            </a:r>
            <a:endParaRPr sz="1000">
              <a:latin typeface="微软雅黑 Light"/>
              <a:cs typeface="微软雅黑 Light"/>
            </a:endParaRPr>
          </a:p>
        </p:txBody>
      </p:sp>
      <p:sp>
        <p:nvSpPr>
          <p:cNvPr id="28" name="object 28"/>
          <p:cNvSpPr txBox="1"/>
          <p:nvPr/>
        </p:nvSpPr>
        <p:spPr>
          <a:xfrm>
            <a:off x="1266825" y="3027679"/>
            <a:ext cx="1430655" cy="163830"/>
          </a:xfrm>
          <a:prstGeom prst="rect">
            <a:avLst/>
          </a:prstGeom>
        </p:spPr>
        <p:txBody>
          <a:bodyPr vert="horz" wrap="square" lIns="0" tIns="0" rIns="0" bIns="0" rtlCol="0">
            <a:spAutoFit/>
          </a:bodyPr>
          <a:lstStyle/>
          <a:p>
            <a:pPr marL="12700">
              <a:lnSpc>
                <a:spcPct val="100000"/>
              </a:lnSpc>
            </a:pPr>
            <a:r>
              <a:rPr sz="1000" b="0" spc="15" dirty="0">
                <a:latin typeface="微软雅黑 Light"/>
                <a:cs typeface="微软雅黑 Light"/>
              </a:rPr>
              <a:t>基于优</a:t>
            </a:r>
            <a:r>
              <a:rPr sz="1000" b="0" dirty="0">
                <a:latin typeface="微软雅黑 Light"/>
                <a:cs typeface="微软雅黑 Light"/>
              </a:rPr>
              <a:t>质</a:t>
            </a:r>
            <a:r>
              <a:rPr sz="1000" b="0" spc="-5" dirty="0">
                <a:latin typeface="微软雅黑 Light"/>
                <a:cs typeface="微软雅黑 Light"/>
              </a:rPr>
              <a:t>个</a:t>
            </a:r>
            <a:r>
              <a:rPr sz="1000" b="0" dirty="0">
                <a:latin typeface="微软雅黑 Light"/>
                <a:cs typeface="微软雅黑 Light"/>
              </a:rPr>
              <a:t>人</a:t>
            </a:r>
            <a:r>
              <a:rPr sz="1000" b="0" spc="-5" dirty="0">
                <a:latin typeface="微软雅黑 Light"/>
                <a:cs typeface="微软雅黑 Light"/>
              </a:rPr>
              <a:t>及</a:t>
            </a:r>
            <a:r>
              <a:rPr sz="1000" b="0" dirty="0">
                <a:latin typeface="微软雅黑 Light"/>
                <a:cs typeface="微软雅黑 Light"/>
              </a:rPr>
              <a:t>企</a:t>
            </a:r>
            <a:r>
              <a:rPr sz="1000" b="0" spc="-5" dirty="0">
                <a:latin typeface="微软雅黑 Light"/>
                <a:cs typeface="微软雅黑 Light"/>
              </a:rPr>
              <a:t>业</a:t>
            </a:r>
            <a:r>
              <a:rPr sz="1000" b="0" dirty="0">
                <a:latin typeface="微软雅黑 Light"/>
                <a:cs typeface="微软雅黑 Light"/>
              </a:rPr>
              <a:t>客户</a:t>
            </a:r>
            <a:endParaRPr sz="1000">
              <a:latin typeface="微软雅黑 Light"/>
              <a:cs typeface="微软雅黑 Light"/>
            </a:endParaRPr>
          </a:p>
        </p:txBody>
      </p:sp>
      <p:sp>
        <p:nvSpPr>
          <p:cNvPr id="29" name="object 29"/>
          <p:cNvSpPr txBox="1"/>
          <p:nvPr/>
        </p:nvSpPr>
        <p:spPr>
          <a:xfrm>
            <a:off x="1266825" y="3256279"/>
            <a:ext cx="70485" cy="1307465"/>
          </a:xfrm>
          <a:prstGeom prst="rect">
            <a:avLst/>
          </a:prstGeom>
        </p:spPr>
        <p:txBody>
          <a:bodyPr vert="horz" wrap="square" lIns="0" tIns="0" rIns="0" bIns="0" rtlCol="0">
            <a:spAutoFit/>
          </a:bodyPr>
          <a:lstStyle/>
          <a:p>
            <a:pPr marL="12700">
              <a:lnSpc>
                <a:spcPct val="100000"/>
              </a:lnSpc>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p:txBody>
      </p:sp>
      <p:sp>
        <p:nvSpPr>
          <p:cNvPr id="30" name="object 30"/>
          <p:cNvSpPr txBox="1"/>
          <p:nvPr/>
        </p:nvSpPr>
        <p:spPr>
          <a:xfrm>
            <a:off x="1553844" y="3179927"/>
            <a:ext cx="1326515" cy="1383665"/>
          </a:xfrm>
          <a:prstGeom prst="rect">
            <a:avLst/>
          </a:prstGeom>
        </p:spPr>
        <p:txBody>
          <a:bodyPr vert="horz" wrap="square" lIns="0" tIns="0" rIns="0" bIns="0" rtlCol="0">
            <a:spAutoFit/>
          </a:bodyPr>
          <a:lstStyle/>
          <a:p>
            <a:pPr marL="12700" marR="5080">
              <a:lnSpc>
                <a:spcPct val="150100"/>
              </a:lnSpc>
            </a:pPr>
            <a:r>
              <a:rPr sz="1000" b="0" spc="-45" dirty="0">
                <a:latin typeface="微软雅黑 Light"/>
                <a:cs typeface="微软雅黑 Light"/>
              </a:rPr>
              <a:t>互联网</a:t>
            </a:r>
            <a:r>
              <a:rPr sz="1500" spc="-67" baseline="5555" dirty="0">
                <a:latin typeface="微软雅黑"/>
                <a:cs typeface="微软雅黑"/>
              </a:rPr>
              <a:t>·</a:t>
            </a:r>
            <a:r>
              <a:rPr sz="1000" b="0" spc="-45" dirty="0">
                <a:latin typeface="微软雅黑 Light"/>
                <a:cs typeface="微软雅黑 Light"/>
              </a:rPr>
              <a:t>企业 </a:t>
            </a:r>
            <a:r>
              <a:rPr sz="1000" b="0" spc="-10" dirty="0">
                <a:latin typeface="微软雅黑 Light"/>
                <a:cs typeface="微软雅黑 Light"/>
              </a:rPr>
              <a:t>BAT  </a:t>
            </a:r>
            <a:r>
              <a:rPr sz="1000" b="0" dirty="0">
                <a:latin typeface="微软雅黑 Light"/>
                <a:cs typeface="微软雅黑 Light"/>
              </a:rPr>
              <a:t>酒店\旅游景点  </a:t>
            </a:r>
            <a:r>
              <a:rPr sz="1000" b="0" spc="-5" dirty="0">
                <a:latin typeface="微软雅黑 Light"/>
                <a:cs typeface="微软雅黑 Light"/>
              </a:rPr>
              <a:t>教育培训机构  </a:t>
            </a:r>
            <a:r>
              <a:rPr sz="1000" b="0" dirty="0">
                <a:latin typeface="微软雅黑 Light"/>
                <a:cs typeface="微软雅黑 Light"/>
              </a:rPr>
              <a:t>大流量线上服务平台  企业定制团购</a:t>
            </a:r>
            <a:r>
              <a:rPr sz="1000" b="0" spc="-10" dirty="0">
                <a:latin typeface="微软雅黑 Light"/>
                <a:cs typeface="微软雅黑 Light"/>
              </a:rPr>
              <a:t>|</a:t>
            </a:r>
            <a:r>
              <a:rPr sz="1000" b="0" dirty="0">
                <a:latin typeface="微软雅黑 Light"/>
                <a:cs typeface="微软雅黑 Light"/>
              </a:rPr>
              <a:t>合作销售  流量置换</a:t>
            </a:r>
            <a:endParaRPr sz="1000">
              <a:latin typeface="微软雅黑 Light"/>
              <a:cs typeface="微软雅黑 Light"/>
            </a:endParaRPr>
          </a:p>
        </p:txBody>
      </p:sp>
      <p:sp>
        <p:nvSpPr>
          <p:cNvPr id="31" name="object 31"/>
          <p:cNvSpPr txBox="1"/>
          <p:nvPr/>
        </p:nvSpPr>
        <p:spPr>
          <a:xfrm>
            <a:off x="2995295" y="3042285"/>
            <a:ext cx="1532255" cy="163830"/>
          </a:xfrm>
          <a:prstGeom prst="rect">
            <a:avLst/>
          </a:prstGeom>
        </p:spPr>
        <p:txBody>
          <a:bodyPr vert="horz" wrap="square" lIns="0" tIns="0" rIns="0" bIns="0" rtlCol="0">
            <a:spAutoFit/>
          </a:bodyPr>
          <a:lstStyle/>
          <a:p>
            <a:pPr marL="12700">
              <a:lnSpc>
                <a:spcPct val="100000"/>
              </a:lnSpc>
            </a:pPr>
            <a:r>
              <a:rPr sz="1000" b="0" dirty="0">
                <a:latin typeface="微软雅黑 Light"/>
                <a:cs typeface="微软雅黑 Light"/>
              </a:rPr>
              <a:t>基于天然\健康\新鲜基础下</a:t>
            </a:r>
            <a:endParaRPr sz="1000">
              <a:latin typeface="微软雅黑 Light"/>
              <a:cs typeface="微软雅黑 Light"/>
            </a:endParaRPr>
          </a:p>
        </p:txBody>
      </p:sp>
      <p:sp>
        <p:nvSpPr>
          <p:cNvPr id="32" name="object 32"/>
          <p:cNvSpPr txBox="1"/>
          <p:nvPr/>
        </p:nvSpPr>
        <p:spPr>
          <a:xfrm>
            <a:off x="2995295" y="3271266"/>
            <a:ext cx="70485" cy="850265"/>
          </a:xfrm>
          <a:prstGeom prst="rect">
            <a:avLst/>
          </a:prstGeom>
        </p:spPr>
        <p:txBody>
          <a:bodyPr vert="horz" wrap="square" lIns="0" tIns="0" rIns="0" bIns="0" rtlCol="0">
            <a:spAutoFit/>
          </a:bodyPr>
          <a:lstStyle/>
          <a:p>
            <a:pPr marL="12700">
              <a:lnSpc>
                <a:spcPct val="100000"/>
              </a:lnSpc>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a:p>
            <a:pPr marL="12700">
              <a:lnSpc>
                <a:spcPct val="100000"/>
              </a:lnSpc>
              <a:spcBef>
                <a:spcPts val="600"/>
              </a:spcBef>
            </a:pPr>
            <a:r>
              <a:rPr sz="1000" dirty="0">
                <a:latin typeface="Arial"/>
                <a:cs typeface="Arial"/>
              </a:rPr>
              <a:t>•</a:t>
            </a:r>
            <a:endParaRPr sz="1000">
              <a:latin typeface="Arial"/>
              <a:cs typeface="Arial"/>
            </a:endParaRPr>
          </a:p>
        </p:txBody>
      </p:sp>
      <p:sp>
        <p:nvSpPr>
          <p:cNvPr id="33" name="object 33"/>
          <p:cNvSpPr txBox="1"/>
          <p:nvPr/>
        </p:nvSpPr>
        <p:spPr>
          <a:xfrm>
            <a:off x="3282696" y="3194913"/>
            <a:ext cx="1295400" cy="926465"/>
          </a:xfrm>
          <a:prstGeom prst="rect">
            <a:avLst/>
          </a:prstGeom>
        </p:spPr>
        <p:txBody>
          <a:bodyPr vert="horz" wrap="square" lIns="0" tIns="0" rIns="0" bIns="0" rtlCol="0">
            <a:spAutoFit/>
          </a:bodyPr>
          <a:lstStyle/>
          <a:p>
            <a:pPr marL="12700" marR="5080">
              <a:lnSpc>
                <a:spcPct val="150100"/>
              </a:lnSpc>
            </a:pPr>
            <a:r>
              <a:rPr sz="1000" b="0" spc="-130" dirty="0">
                <a:latin typeface="微软雅黑 Light"/>
                <a:cs typeface="微软雅黑 Light"/>
              </a:rPr>
              <a:t>门店体系</a:t>
            </a:r>
            <a:r>
              <a:rPr sz="1500" spc="-195" baseline="2777" dirty="0">
                <a:latin typeface="微软雅黑"/>
                <a:cs typeface="微软雅黑"/>
              </a:rPr>
              <a:t>·</a:t>
            </a:r>
            <a:r>
              <a:rPr sz="1000" b="0" spc="-130" dirty="0">
                <a:latin typeface="微软雅黑 Light"/>
                <a:cs typeface="微软雅黑 Light"/>
              </a:rPr>
              <a:t>新</a:t>
            </a:r>
            <a:r>
              <a:rPr sz="1500" spc="-195" baseline="2777" dirty="0">
                <a:latin typeface="微软雅黑"/>
                <a:cs typeface="微软雅黑"/>
              </a:rPr>
              <a:t>；</a:t>
            </a:r>
            <a:r>
              <a:rPr sz="1000" b="0" spc="-130" dirty="0">
                <a:latin typeface="微软雅黑 Light"/>
                <a:cs typeface="微软雅黑 Light"/>
              </a:rPr>
              <a:t>品排期  </a:t>
            </a:r>
            <a:r>
              <a:rPr sz="1000" b="0" dirty="0">
                <a:latin typeface="微软雅黑 Light"/>
                <a:cs typeface="微软雅黑 Light"/>
              </a:rPr>
              <a:t>外送产品套餐  企业渠道产品组合  线下电商平台产品规划</a:t>
            </a:r>
            <a:endParaRPr sz="1000">
              <a:latin typeface="微软雅黑 Light"/>
              <a:cs typeface="微软雅黑 Light"/>
            </a:endParaRPr>
          </a:p>
        </p:txBody>
      </p:sp>
      <p:graphicFrame>
        <p:nvGraphicFramePr>
          <p:cNvPr id="34" name="对象 33">
            <a:extLst>
              <a:ext uri="{FF2B5EF4-FFF2-40B4-BE49-F238E27FC236}">
                <a16:creationId xmlns:a16="http://schemas.microsoft.com/office/drawing/2014/main" id="{34A6E22D-D81D-4271-84BE-423DA0949D02}"/>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5604" name="CorelDRAW" r:id="rId5" imgW="2736000" imgH="1136036" progId="CorelDraw.Graphic.17">
                  <p:embed/>
                </p:oleObj>
              </mc:Choice>
              <mc:Fallback>
                <p:oleObj name="CorelDRAW" r:id="rId5"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2377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357120"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采购及供应链方案</a:t>
            </a:r>
          </a:p>
        </p:txBody>
      </p:sp>
      <p:sp>
        <p:nvSpPr>
          <p:cNvPr id="5" name="object 5"/>
          <p:cNvSpPr/>
          <p:nvPr/>
        </p:nvSpPr>
        <p:spPr>
          <a:xfrm>
            <a:off x="457200" y="1352080"/>
            <a:ext cx="1685925" cy="161290"/>
          </a:xfrm>
          <a:custGeom>
            <a:avLst/>
            <a:gdLst/>
            <a:ahLst/>
            <a:cxnLst/>
            <a:rect l="l" t="t" r="r" b="b"/>
            <a:pathLst>
              <a:path w="1685925" h="161290">
                <a:moveTo>
                  <a:pt x="0" y="161251"/>
                </a:moveTo>
                <a:lnTo>
                  <a:pt x="1685925" y="161251"/>
                </a:lnTo>
                <a:lnTo>
                  <a:pt x="1685925" y="0"/>
                </a:lnTo>
                <a:lnTo>
                  <a:pt x="0" y="0"/>
                </a:lnTo>
                <a:lnTo>
                  <a:pt x="0" y="161251"/>
                </a:lnTo>
                <a:close/>
              </a:path>
            </a:pathLst>
          </a:custGeom>
          <a:solidFill>
            <a:srgbClr val="FFFFFF"/>
          </a:solidFill>
        </p:spPr>
        <p:txBody>
          <a:bodyPr wrap="square" lIns="0" tIns="0" rIns="0" bIns="0" rtlCol="0"/>
          <a:lstStyle/>
          <a:p>
            <a:endParaRPr/>
          </a:p>
        </p:txBody>
      </p:sp>
      <p:sp>
        <p:nvSpPr>
          <p:cNvPr id="6" name="object 6"/>
          <p:cNvSpPr/>
          <p:nvPr/>
        </p:nvSpPr>
        <p:spPr>
          <a:xfrm>
            <a:off x="2143125" y="1352080"/>
            <a:ext cx="956944" cy="161290"/>
          </a:xfrm>
          <a:custGeom>
            <a:avLst/>
            <a:gdLst/>
            <a:ahLst/>
            <a:cxnLst/>
            <a:rect l="l" t="t" r="r" b="b"/>
            <a:pathLst>
              <a:path w="956944" h="161290">
                <a:moveTo>
                  <a:pt x="0" y="161251"/>
                </a:moveTo>
                <a:lnTo>
                  <a:pt x="956576" y="161251"/>
                </a:lnTo>
                <a:lnTo>
                  <a:pt x="956576" y="0"/>
                </a:lnTo>
                <a:lnTo>
                  <a:pt x="0" y="0"/>
                </a:lnTo>
                <a:lnTo>
                  <a:pt x="0" y="161251"/>
                </a:lnTo>
                <a:close/>
              </a:path>
            </a:pathLst>
          </a:custGeom>
          <a:solidFill>
            <a:srgbClr val="FFFFFF"/>
          </a:solidFill>
        </p:spPr>
        <p:txBody>
          <a:bodyPr wrap="square" lIns="0" tIns="0" rIns="0" bIns="0" rtlCol="0"/>
          <a:lstStyle/>
          <a:p>
            <a:endParaRPr/>
          </a:p>
        </p:txBody>
      </p:sp>
      <p:sp>
        <p:nvSpPr>
          <p:cNvPr id="7" name="object 7"/>
          <p:cNvSpPr/>
          <p:nvPr/>
        </p:nvSpPr>
        <p:spPr>
          <a:xfrm>
            <a:off x="3162554" y="1352080"/>
            <a:ext cx="690880" cy="161290"/>
          </a:xfrm>
          <a:custGeom>
            <a:avLst/>
            <a:gdLst/>
            <a:ahLst/>
            <a:cxnLst/>
            <a:rect l="l" t="t" r="r" b="b"/>
            <a:pathLst>
              <a:path w="690879" h="161290">
                <a:moveTo>
                  <a:pt x="0" y="161251"/>
                </a:moveTo>
                <a:lnTo>
                  <a:pt x="690537" y="161251"/>
                </a:lnTo>
                <a:lnTo>
                  <a:pt x="690537" y="0"/>
                </a:lnTo>
                <a:lnTo>
                  <a:pt x="0" y="0"/>
                </a:lnTo>
                <a:lnTo>
                  <a:pt x="0" y="161251"/>
                </a:lnTo>
                <a:close/>
              </a:path>
            </a:pathLst>
          </a:custGeom>
          <a:solidFill>
            <a:srgbClr val="FFFFFF"/>
          </a:solidFill>
        </p:spPr>
        <p:txBody>
          <a:bodyPr wrap="square" lIns="0" tIns="0" rIns="0" bIns="0" rtlCol="0"/>
          <a:lstStyle/>
          <a:p>
            <a:endParaRPr/>
          </a:p>
        </p:txBody>
      </p:sp>
      <p:sp>
        <p:nvSpPr>
          <p:cNvPr id="8" name="object 8"/>
          <p:cNvSpPr/>
          <p:nvPr/>
        </p:nvSpPr>
        <p:spPr>
          <a:xfrm>
            <a:off x="3853053" y="1352080"/>
            <a:ext cx="619125" cy="161290"/>
          </a:xfrm>
          <a:custGeom>
            <a:avLst/>
            <a:gdLst/>
            <a:ahLst/>
            <a:cxnLst/>
            <a:rect l="l" t="t" r="r" b="b"/>
            <a:pathLst>
              <a:path w="619125" h="161290">
                <a:moveTo>
                  <a:pt x="0" y="161251"/>
                </a:moveTo>
                <a:lnTo>
                  <a:pt x="618794" y="161251"/>
                </a:lnTo>
                <a:lnTo>
                  <a:pt x="618794" y="0"/>
                </a:lnTo>
                <a:lnTo>
                  <a:pt x="0" y="0"/>
                </a:lnTo>
                <a:lnTo>
                  <a:pt x="0" y="161251"/>
                </a:lnTo>
                <a:close/>
              </a:path>
            </a:pathLst>
          </a:custGeom>
          <a:solidFill>
            <a:srgbClr val="FFFFFF"/>
          </a:solidFill>
        </p:spPr>
        <p:txBody>
          <a:bodyPr wrap="square" lIns="0" tIns="0" rIns="0" bIns="0" rtlCol="0"/>
          <a:lstStyle/>
          <a:p>
            <a:endParaRPr/>
          </a:p>
        </p:txBody>
      </p:sp>
      <p:sp>
        <p:nvSpPr>
          <p:cNvPr id="9" name="object 9"/>
          <p:cNvSpPr/>
          <p:nvPr/>
        </p:nvSpPr>
        <p:spPr>
          <a:xfrm>
            <a:off x="4534661" y="1352080"/>
            <a:ext cx="735965" cy="161290"/>
          </a:xfrm>
          <a:custGeom>
            <a:avLst/>
            <a:gdLst/>
            <a:ahLst/>
            <a:cxnLst/>
            <a:rect l="l" t="t" r="r" b="b"/>
            <a:pathLst>
              <a:path w="735964" h="161290">
                <a:moveTo>
                  <a:pt x="0" y="161251"/>
                </a:moveTo>
                <a:lnTo>
                  <a:pt x="735368" y="161251"/>
                </a:lnTo>
                <a:lnTo>
                  <a:pt x="735368" y="0"/>
                </a:lnTo>
                <a:lnTo>
                  <a:pt x="0" y="0"/>
                </a:lnTo>
                <a:lnTo>
                  <a:pt x="0" y="161251"/>
                </a:lnTo>
                <a:close/>
              </a:path>
            </a:pathLst>
          </a:custGeom>
          <a:solidFill>
            <a:srgbClr val="FFFFFF"/>
          </a:solidFill>
        </p:spPr>
        <p:txBody>
          <a:bodyPr wrap="square" lIns="0" tIns="0" rIns="0" bIns="0" rtlCol="0"/>
          <a:lstStyle/>
          <a:p>
            <a:endParaRPr/>
          </a:p>
        </p:txBody>
      </p:sp>
      <p:sp>
        <p:nvSpPr>
          <p:cNvPr id="10" name="object 10"/>
          <p:cNvSpPr/>
          <p:nvPr/>
        </p:nvSpPr>
        <p:spPr>
          <a:xfrm>
            <a:off x="5269991" y="1352080"/>
            <a:ext cx="619125" cy="161290"/>
          </a:xfrm>
          <a:custGeom>
            <a:avLst/>
            <a:gdLst/>
            <a:ahLst/>
            <a:cxnLst/>
            <a:rect l="l" t="t" r="r" b="b"/>
            <a:pathLst>
              <a:path w="619125" h="161290">
                <a:moveTo>
                  <a:pt x="0" y="161251"/>
                </a:moveTo>
                <a:lnTo>
                  <a:pt x="618794" y="161251"/>
                </a:lnTo>
                <a:lnTo>
                  <a:pt x="618794" y="0"/>
                </a:lnTo>
                <a:lnTo>
                  <a:pt x="0" y="0"/>
                </a:lnTo>
                <a:lnTo>
                  <a:pt x="0" y="161251"/>
                </a:lnTo>
                <a:close/>
              </a:path>
            </a:pathLst>
          </a:custGeom>
          <a:solidFill>
            <a:srgbClr val="FFFFFF"/>
          </a:solidFill>
        </p:spPr>
        <p:txBody>
          <a:bodyPr wrap="square" lIns="0" tIns="0" rIns="0" bIns="0" rtlCol="0"/>
          <a:lstStyle/>
          <a:p>
            <a:endParaRPr/>
          </a:p>
        </p:txBody>
      </p:sp>
      <p:sp>
        <p:nvSpPr>
          <p:cNvPr id="11" name="object 11"/>
          <p:cNvSpPr/>
          <p:nvPr/>
        </p:nvSpPr>
        <p:spPr>
          <a:xfrm>
            <a:off x="5951601" y="1352080"/>
            <a:ext cx="735965" cy="161290"/>
          </a:xfrm>
          <a:custGeom>
            <a:avLst/>
            <a:gdLst/>
            <a:ahLst/>
            <a:cxnLst/>
            <a:rect l="l" t="t" r="r" b="b"/>
            <a:pathLst>
              <a:path w="735965" h="161290">
                <a:moveTo>
                  <a:pt x="0" y="161251"/>
                </a:moveTo>
                <a:lnTo>
                  <a:pt x="735368" y="161251"/>
                </a:lnTo>
                <a:lnTo>
                  <a:pt x="735368" y="0"/>
                </a:lnTo>
                <a:lnTo>
                  <a:pt x="0" y="0"/>
                </a:lnTo>
                <a:lnTo>
                  <a:pt x="0" y="161251"/>
                </a:lnTo>
                <a:close/>
              </a:path>
            </a:pathLst>
          </a:custGeom>
          <a:solidFill>
            <a:srgbClr val="FFFFFF"/>
          </a:solidFill>
        </p:spPr>
        <p:txBody>
          <a:bodyPr wrap="square" lIns="0" tIns="0" rIns="0" bIns="0" rtlCol="0"/>
          <a:lstStyle/>
          <a:p>
            <a:endParaRPr/>
          </a:p>
        </p:txBody>
      </p:sp>
      <p:sp>
        <p:nvSpPr>
          <p:cNvPr id="12" name="object 12"/>
          <p:cNvSpPr/>
          <p:nvPr/>
        </p:nvSpPr>
        <p:spPr>
          <a:xfrm>
            <a:off x="6686931" y="1352080"/>
            <a:ext cx="645795" cy="161290"/>
          </a:xfrm>
          <a:custGeom>
            <a:avLst/>
            <a:gdLst/>
            <a:ahLst/>
            <a:cxnLst/>
            <a:rect l="l" t="t" r="r" b="b"/>
            <a:pathLst>
              <a:path w="645795" h="161290">
                <a:moveTo>
                  <a:pt x="0" y="161251"/>
                </a:moveTo>
                <a:lnTo>
                  <a:pt x="645693" y="161251"/>
                </a:lnTo>
                <a:lnTo>
                  <a:pt x="645693" y="0"/>
                </a:lnTo>
                <a:lnTo>
                  <a:pt x="0" y="0"/>
                </a:lnTo>
                <a:lnTo>
                  <a:pt x="0" y="161251"/>
                </a:lnTo>
                <a:close/>
              </a:path>
            </a:pathLst>
          </a:custGeom>
          <a:solidFill>
            <a:srgbClr val="FFFFFF"/>
          </a:solidFill>
        </p:spPr>
        <p:txBody>
          <a:bodyPr wrap="square" lIns="0" tIns="0" rIns="0" bIns="0" rtlCol="0"/>
          <a:lstStyle/>
          <a:p>
            <a:endParaRPr/>
          </a:p>
        </p:txBody>
      </p:sp>
      <p:sp>
        <p:nvSpPr>
          <p:cNvPr id="13" name="object 13"/>
          <p:cNvSpPr/>
          <p:nvPr/>
        </p:nvSpPr>
        <p:spPr>
          <a:xfrm>
            <a:off x="7395464" y="1352080"/>
            <a:ext cx="645795" cy="161290"/>
          </a:xfrm>
          <a:custGeom>
            <a:avLst/>
            <a:gdLst/>
            <a:ahLst/>
            <a:cxnLst/>
            <a:rect l="l" t="t" r="r" b="b"/>
            <a:pathLst>
              <a:path w="645795" h="161290">
                <a:moveTo>
                  <a:pt x="0" y="161251"/>
                </a:moveTo>
                <a:lnTo>
                  <a:pt x="645693" y="161251"/>
                </a:lnTo>
                <a:lnTo>
                  <a:pt x="645693" y="0"/>
                </a:lnTo>
                <a:lnTo>
                  <a:pt x="0" y="0"/>
                </a:lnTo>
                <a:lnTo>
                  <a:pt x="0" y="161251"/>
                </a:lnTo>
                <a:close/>
              </a:path>
            </a:pathLst>
          </a:custGeom>
          <a:solidFill>
            <a:srgbClr val="FFFFFF"/>
          </a:solidFill>
        </p:spPr>
        <p:txBody>
          <a:bodyPr wrap="square" lIns="0" tIns="0" rIns="0" bIns="0" rtlCol="0"/>
          <a:lstStyle/>
          <a:p>
            <a:endParaRPr/>
          </a:p>
        </p:txBody>
      </p:sp>
      <p:sp>
        <p:nvSpPr>
          <p:cNvPr id="14" name="object 14"/>
          <p:cNvSpPr/>
          <p:nvPr/>
        </p:nvSpPr>
        <p:spPr>
          <a:xfrm>
            <a:off x="8041131" y="1352080"/>
            <a:ext cx="645795" cy="161290"/>
          </a:xfrm>
          <a:custGeom>
            <a:avLst/>
            <a:gdLst/>
            <a:ahLst/>
            <a:cxnLst/>
            <a:rect l="l" t="t" r="r" b="b"/>
            <a:pathLst>
              <a:path w="645795" h="161290">
                <a:moveTo>
                  <a:pt x="0" y="161251"/>
                </a:moveTo>
                <a:lnTo>
                  <a:pt x="645693" y="161251"/>
                </a:lnTo>
                <a:lnTo>
                  <a:pt x="645693" y="0"/>
                </a:lnTo>
                <a:lnTo>
                  <a:pt x="0" y="0"/>
                </a:lnTo>
                <a:lnTo>
                  <a:pt x="0" y="161251"/>
                </a:lnTo>
                <a:close/>
              </a:path>
            </a:pathLst>
          </a:custGeom>
          <a:solidFill>
            <a:srgbClr val="FFFFFF"/>
          </a:solidFill>
        </p:spPr>
        <p:txBody>
          <a:bodyPr wrap="square" lIns="0" tIns="0" rIns="0" bIns="0" rtlCol="0"/>
          <a:lstStyle/>
          <a:p>
            <a:endParaRPr/>
          </a:p>
        </p:txBody>
      </p:sp>
      <p:graphicFrame>
        <p:nvGraphicFramePr>
          <p:cNvPr id="15" name="object 15"/>
          <p:cNvGraphicFramePr>
            <a:graphicFrameLocks noGrp="1"/>
          </p:cNvGraphicFramePr>
          <p:nvPr/>
        </p:nvGraphicFramePr>
        <p:xfrm>
          <a:off x="444500" y="758825"/>
          <a:ext cx="8229593" cy="1271013"/>
        </p:xfrm>
        <a:graphic>
          <a:graphicData uri="http://schemas.openxmlformats.org/drawingml/2006/table">
            <a:tbl>
              <a:tblPr firstRow="1" bandRow="1">
                <a:tableStyleId>{2D5ABB26-0587-4C30-8999-92F81FD0307C}</a:tableStyleId>
              </a:tblPr>
              <a:tblGrid>
                <a:gridCol w="1685925">
                  <a:extLst>
                    <a:ext uri="{9D8B030D-6E8A-4147-A177-3AD203B41FA5}">
                      <a16:colId xmlns:a16="http://schemas.microsoft.com/office/drawing/2014/main" val="20000"/>
                    </a:ext>
                  </a:extLst>
                </a:gridCol>
                <a:gridCol w="988060">
                  <a:extLst>
                    <a:ext uri="{9D8B030D-6E8A-4147-A177-3AD203B41FA5}">
                      <a16:colId xmlns:a16="http://schemas.microsoft.com/office/drawing/2014/main" val="20001"/>
                    </a:ext>
                  </a:extLst>
                </a:gridCol>
                <a:gridCol w="721867">
                  <a:extLst>
                    <a:ext uri="{9D8B030D-6E8A-4147-A177-3AD203B41FA5}">
                      <a16:colId xmlns:a16="http://schemas.microsoft.com/office/drawing/2014/main" val="20002"/>
                    </a:ext>
                  </a:extLst>
                </a:gridCol>
                <a:gridCol w="650176">
                  <a:extLst>
                    <a:ext uri="{9D8B030D-6E8A-4147-A177-3AD203B41FA5}">
                      <a16:colId xmlns:a16="http://schemas.microsoft.com/office/drawing/2014/main" val="20003"/>
                    </a:ext>
                  </a:extLst>
                </a:gridCol>
                <a:gridCol w="298227">
                  <a:extLst>
                    <a:ext uri="{9D8B030D-6E8A-4147-A177-3AD203B41FA5}">
                      <a16:colId xmlns:a16="http://schemas.microsoft.com/office/drawing/2014/main" val="20004"/>
                    </a:ext>
                  </a:extLst>
                </a:gridCol>
                <a:gridCol w="468534">
                  <a:extLst>
                    <a:ext uri="{9D8B030D-6E8A-4147-A177-3AD203B41FA5}">
                      <a16:colId xmlns:a16="http://schemas.microsoft.com/office/drawing/2014/main" val="20005"/>
                    </a:ext>
                  </a:extLst>
                </a:gridCol>
                <a:gridCol w="650176">
                  <a:extLst>
                    <a:ext uri="{9D8B030D-6E8A-4147-A177-3AD203B41FA5}">
                      <a16:colId xmlns:a16="http://schemas.microsoft.com/office/drawing/2014/main" val="20006"/>
                    </a:ext>
                  </a:extLst>
                </a:gridCol>
                <a:gridCol w="305212">
                  <a:extLst>
                    <a:ext uri="{9D8B030D-6E8A-4147-A177-3AD203B41FA5}">
                      <a16:colId xmlns:a16="http://schemas.microsoft.com/office/drawing/2014/main" val="20007"/>
                    </a:ext>
                  </a:extLst>
                </a:gridCol>
                <a:gridCol w="461549">
                  <a:extLst>
                    <a:ext uri="{9D8B030D-6E8A-4147-A177-3AD203B41FA5}">
                      <a16:colId xmlns:a16="http://schemas.microsoft.com/office/drawing/2014/main" val="20008"/>
                    </a:ext>
                  </a:extLst>
                </a:gridCol>
                <a:gridCol w="645667">
                  <a:extLst>
                    <a:ext uri="{9D8B030D-6E8A-4147-A177-3AD203B41FA5}">
                      <a16:colId xmlns:a16="http://schemas.microsoft.com/office/drawing/2014/main" val="20009"/>
                    </a:ext>
                  </a:extLst>
                </a:gridCol>
                <a:gridCol w="62865">
                  <a:extLst>
                    <a:ext uri="{9D8B030D-6E8A-4147-A177-3AD203B41FA5}">
                      <a16:colId xmlns:a16="http://schemas.microsoft.com/office/drawing/2014/main" val="20010"/>
                    </a:ext>
                  </a:extLst>
                </a:gridCol>
                <a:gridCol w="645667">
                  <a:extLst>
                    <a:ext uri="{9D8B030D-6E8A-4147-A177-3AD203B41FA5}">
                      <a16:colId xmlns:a16="http://schemas.microsoft.com/office/drawing/2014/main" val="20011"/>
                    </a:ext>
                  </a:extLst>
                </a:gridCol>
                <a:gridCol w="645668">
                  <a:extLst>
                    <a:ext uri="{9D8B030D-6E8A-4147-A177-3AD203B41FA5}">
                      <a16:colId xmlns:a16="http://schemas.microsoft.com/office/drawing/2014/main" val="20012"/>
                    </a:ext>
                  </a:extLst>
                </a:gridCol>
              </a:tblGrid>
              <a:tr h="258063">
                <a:tc>
                  <a:txBody>
                    <a:bodyPr/>
                    <a:lstStyle/>
                    <a:p>
                      <a:pPr>
                        <a:lnSpc>
                          <a:spcPts val="919"/>
                        </a:lnSpc>
                      </a:pPr>
                      <a:r>
                        <a:rPr sz="800" spc="-5" dirty="0">
                          <a:latin typeface="Arial"/>
                          <a:cs typeface="Arial"/>
                        </a:rPr>
                        <a:t>Store Number </a:t>
                      </a:r>
                      <a:r>
                        <a:rPr sz="800" dirty="0">
                          <a:latin typeface="Arial"/>
                          <a:cs typeface="Arial"/>
                        </a:rPr>
                        <a:t>: </a:t>
                      </a:r>
                      <a:r>
                        <a:rPr sz="800" spc="-5" dirty="0">
                          <a:latin typeface="Arial"/>
                          <a:cs typeface="Arial"/>
                        </a:rPr>
                        <a:t>13</a:t>
                      </a:r>
                      <a:r>
                        <a:rPr sz="800" spc="10" dirty="0">
                          <a:latin typeface="Arial"/>
                          <a:cs typeface="Arial"/>
                        </a:rPr>
                        <a:t> </a:t>
                      </a:r>
                      <a:r>
                        <a:rPr sz="800" spc="-5" dirty="0">
                          <a:latin typeface="Arial"/>
                          <a:cs typeface="Arial"/>
                        </a:rPr>
                        <a:t>(Suppose</a:t>
                      </a:r>
                      <a:endParaRPr sz="800">
                        <a:latin typeface="Arial"/>
                        <a:cs typeface="Arial"/>
                      </a:endParaRPr>
                    </a:p>
                    <a:p>
                      <a:pPr>
                        <a:lnSpc>
                          <a:spcPct val="100000"/>
                        </a:lnSpc>
                      </a:pPr>
                      <a:r>
                        <a:rPr sz="800" dirty="0">
                          <a:latin typeface="Arial"/>
                          <a:cs typeface="Arial"/>
                        </a:rPr>
                        <a:t>SSSG%=+5%)</a:t>
                      </a:r>
                      <a:endParaRPr sz="800">
                        <a:latin typeface="Arial"/>
                        <a:cs typeface="Arial"/>
                      </a:endParaRPr>
                    </a:p>
                  </a:txBody>
                  <a:tcPr marL="0" marR="0" marT="0" marB="0">
                    <a:lnL w="25400">
                      <a:solidFill>
                        <a:srgbClr val="000000"/>
                      </a:solidFill>
                      <a:prstDash val="solid"/>
                    </a:lnL>
                    <a:lnR w="6350">
                      <a:solidFill>
                        <a:srgbClr val="000000"/>
                      </a:solidFill>
                      <a:prstDash val="solid"/>
                    </a:lnR>
                    <a:lnT w="25400">
                      <a:solidFill>
                        <a:srgbClr val="000000"/>
                      </a:solidFill>
                      <a:prstDash val="solid"/>
                    </a:lnT>
                    <a:lnB w="6350">
                      <a:solidFill>
                        <a:srgbClr val="000000"/>
                      </a:solidFill>
                      <a:prstDash val="solid"/>
                    </a:lnB>
                    <a:solidFill>
                      <a:srgbClr val="FFFFFF"/>
                    </a:solidFill>
                  </a:tcPr>
                </a:tc>
                <a:tc>
                  <a:txBody>
                    <a:bodyPr/>
                    <a:lstStyle/>
                    <a:p>
                      <a:pPr>
                        <a:lnSpc>
                          <a:spcPct val="100000"/>
                        </a:lnSpc>
                        <a:spcBef>
                          <a:spcPts val="50"/>
                        </a:spcBef>
                      </a:pPr>
                      <a:endParaRPr sz="1000">
                        <a:latin typeface="Times New Roman"/>
                        <a:cs typeface="Times New Roman"/>
                      </a:endParaRPr>
                    </a:p>
                    <a:p>
                      <a:pPr algn="ctr">
                        <a:lnSpc>
                          <a:spcPct val="100000"/>
                        </a:lnSpc>
                        <a:tabLst>
                          <a:tab pos="953769" algn="l"/>
                        </a:tabLst>
                      </a:pPr>
                      <a:r>
                        <a:rPr sz="800" dirty="0">
                          <a:latin typeface="宋体"/>
                          <a:cs typeface="宋体"/>
                        </a:rPr>
                        <a:t> 	 </a:t>
                      </a:r>
                      <a:endParaRPr sz="800">
                        <a:latin typeface="宋体"/>
                        <a:cs typeface="宋体"/>
                      </a:endParaRPr>
                    </a:p>
                  </a:txBody>
                  <a:tcPr marL="0" marR="0" marT="0" marB="0">
                    <a:lnL w="6350">
                      <a:solidFill>
                        <a:srgbClr val="000000"/>
                      </a:solidFill>
                      <a:prstDash val="solid"/>
                    </a:lnL>
                    <a:lnT w="25400">
                      <a:solidFill>
                        <a:srgbClr val="000000"/>
                      </a:solidFill>
                      <a:prstDash val="solid"/>
                    </a:lnT>
                    <a:lnB w="6350">
                      <a:solidFill>
                        <a:srgbClr val="000000"/>
                      </a:solidFill>
                      <a:prstDash val="solid"/>
                    </a:lnB>
                    <a:solidFill>
                      <a:srgbClr val="FFFFFF"/>
                    </a:solidFill>
                  </a:tcPr>
                </a:tc>
                <a:tc gridSpan="2">
                  <a:txBody>
                    <a:bodyPr/>
                    <a:lstStyle/>
                    <a:p>
                      <a:pPr algn="ctr">
                        <a:lnSpc>
                          <a:spcPct val="100000"/>
                        </a:lnSpc>
                        <a:spcBef>
                          <a:spcPts val="439"/>
                        </a:spcBef>
                      </a:pPr>
                      <a:r>
                        <a:rPr sz="800" spc="-5" dirty="0">
                          <a:latin typeface="Arial"/>
                          <a:cs typeface="Arial"/>
                        </a:rPr>
                        <a:t>2015</a:t>
                      </a:r>
                      <a:endParaRPr sz="800">
                        <a:latin typeface="Arial"/>
                        <a:cs typeface="Arial"/>
                      </a:endParaRPr>
                    </a:p>
                  </a:txBody>
                  <a:tcPr marL="0" marR="0" marT="0" marB="0">
                    <a:lnT w="2540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c>
                  <a:txBody>
                    <a:bodyPr/>
                    <a:lstStyle/>
                    <a:p>
                      <a:pPr>
                        <a:lnSpc>
                          <a:spcPct val="100000"/>
                        </a:lnSpc>
                        <a:spcBef>
                          <a:spcPts val="400"/>
                        </a:spcBef>
                      </a:pPr>
                      <a:r>
                        <a:rPr sz="800" dirty="0">
                          <a:latin typeface="宋体"/>
                          <a:cs typeface="宋体"/>
                        </a:rPr>
                        <a:t> </a:t>
                      </a:r>
                      <a:endParaRPr sz="800">
                        <a:latin typeface="宋体"/>
                        <a:cs typeface="宋体"/>
                      </a:endParaRPr>
                    </a:p>
                  </a:txBody>
                  <a:tcPr marL="0" marR="0" marT="0" marB="0">
                    <a:lnT w="25400">
                      <a:solidFill>
                        <a:srgbClr val="000000"/>
                      </a:solidFill>
                      <a:prstDash val="solid"/>
                    </a:lnT>
                    <a:lnB w="6350">
                      <a:solidFill>
                        <a:srgbClr val="000000"/>
                      </a:solidFill>
                      <a:prstDash val="solid"/>
                    </a:lnB>
                    <a:solidFill>
                      <a:srgbClr val="FFFFFF"/>
                    </a:solidFill>
                  </a:tcPr>
                </a:tc>
                <a:tc gridSpan="2">
                  <a:txBody>
                    <a:bodyPr/>
                    <a:lstStyle/>
                    <a:p>
                      <a:pPr marL="297815">
                        <a:lnSpc>
                          <a:spcPct val="100000"/>
                        </a:lnSpc>
                        <a:spcBef>
                          <a:spcPts val="439"/>
                        </a:spcBef>
                      </a:pPr>
                      <a:r>
                        <a:rPr sz="800" spc="-5" dirty="0">
                          <a:latin typeface="Arial"/>
                          <a:cs typeface="Arial"/>
                        </a:rPr>
                        <a:t>2016</a:t>
                      </a:r>
                      <a:endParaRPr sz="800">
                        <a:latin typeface="Arial"/>
                        <a:cs typeface="Arial"/>
                      </a:endParaRPr>
                    </a:p>
                  </a:txBody>
                  <a:tcPr marL="0" marR="0" marT="0" marB="0">
                    <a:lnT w="2540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c>
                  <a:txBody>
                    <a:bodyPr/>
                    <a:lstStyle/>
                    <a:p>
                      <a:pPr marL="635">
                        <a:lnSpc>
                          <a:spcPct val="100000"/>
                        </a:lnSpc>
                        <a:spcBef>
                          <a:spcPts val="400"/>
                        </a:spcBef>
                      </a:pPr>
                      <a:r>
                        <a:rPr sz="800" dirty="0">
                          <a:latin typeface="宋体"/>
                          <a:cs typeface="宋体"/>
                        </a:rPr>
                        <a:t> </a:t>
                      </a:r>
                      <a:endParaRPr sz="800">
                        <a:latin typeface="宋体"/>
                        <a:cs typeface="宋体"/>
                      </a:endParaRPr>
                    </a:p>
                  </a:txBody>
                  <a:tcPr marL="0" marR="0" marT="0" marB="0">
                    <a:lnT w="25400">
                      <a:solidFill>
                        <a:srgbClr val="000000"/>
                      </a:solidFill>
                      <a:prstDash val="solid"/>
                    </a:lnT>
                    <a:lnB w="6350">
                      <a:solidFill>
                        <a:srgbClr val="000000"/>
                      </a:solidFill>
                      <a:prstDash val="solid"/>
                    </a:lnB>
                    <a:solidFill>
                      <a:srgbClr val="FFFFFF"/>
                    </a:solidFill>
                  </a:tcPr>
                </a:tc>
                <a:tc gridSpan="2">
                  <a:txBody>
                    <a:bodyPr/>
                    <a:lstStyle/>
                    <a:p>
                      <a:pPr marL="304800">
                        <a:lnSpc>
                          <a:spcPct val="100000"/>
                        </a:lnSpc>
                        <a:spcBef>
                          <a:spcPts val="439"/>
                        </a:spcBef>
                      </a:pPr>
                      <a:r>
                        <a:rPr sz="800" spc="-5" dirty="0">
                          <a:latin typeface="Arial"/>
                          <a:cs typeface="Arial"/>
                        </a:rPr>
                        <a:t>2017</a:t>
                      </a:r>
                      <a:endParaRPr sz="800">
                        <a:latin typeface="Arial"/>
                        <a:cs typeface="Arial"/>
                      </a:endParaRPr>
                    </a:p>
                  </a:txBody>
                  <a:tcPr marL="0" marR="0" marT="0" marB="0">
                    <a:lnR w="25400">
                      <a:solidFill>
                        <a:srgbClr val="000000"/>
                      </a:solidFill>
                      <a:prstDash val="solid"/>
                    </a:lnR>
                    <a:lnT w="2540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c rowSpan="5">
                  <a:txBody>
                    <a:bodyPr/>
                    <a:lstStyle/>
                    <a:p>
                      <a:endParaRPr sz="800">
                        <a:latin typeface="Arial"/>
                        <a:cs typeface="Arial"/>
                      </a:endParaRPr>
                    </a:p>
                  </a:txBody>
                  <a:tcPr marL="0" marR="0" marT="0" marB="0">
                    <a:lnL w="25400">
                      <a:solidFill>
                        <a:srgbClr val="000000"/>
                      </a:solidFill>
                      <a:prstDash val="solid"/>
                    </a:lnL>
                    <a:lnR w="6350">
                      <a:solidFill>
                        <a:srgbClr val="000000"/>
                      </a:solidFill>
                      <a:prstDash val="solid"/>
                    </a:lnR>
                    <a:lnT w="25400">
                      <a:solidFill>
                        <a:srgbClr val="000000"/>
                      </a:solidFill>
                      <a:prstDash val="solid"/>
                    </a:lnT>
                    <a:lnB w="6350">
                      <a:solidFill>
                        <a:srgbClr val="000000"/>
                      </a:solidFill>
                      <a:prstDash val="solid"/>
                    </a:lnB>
                    <a:solidFill>
                      <a:srgbClr val="FFFF00"/>
                    </a:solidFill>
                  </a:tcPr>
                </a:tc>
                <a:tc gridSpan="2">
                  <a:txBody>
                    <a:bodyPr/>
                    <a:lstStyle/>
                    <a:p>
                      <a:pPr marL="12700" algn="ctr">
                        <a:lnSpc>
                          <a:spcPct val="100000"/>
                        </a:lnSpc>
                        <a:spcBef>
                          <a:spcPts val="439"/>
                        </a:spcBef>
                      </a:pPr>
                      <a:r>
                        <a:rPr sz="800" spc="-5" dirty="0">
                          <a:latin typeface="Arial"/>
                          <a:cs typeface="Arial"/>
                        </a:rPr>
                        <a:t>2018</a:t>
                      </a:r>
                      <a:endParaRPr sz="800">
                        <a:latin typeface="Arial"/>
                        <a:cs typeface="Arial"/>
                      </a:endParaRPr>
                    </a:p>
                  </a:txBody>
                  <a:tcPr marL="0" marR="0" marT="0" marB="0">
                    <a:lnL w="6350">
                      <a:solidFill>
                        <a:srgbClr val="000000"/>
                      </a:solidFill>
                      <a:prstDash val="solid"/>
                    </a:lnL>
                    <a:lnR w="25400">
                      <a:solidFill>
                        <a:srgbClr val="000000"/>
                      </a:solidFill>
                      <a:prstDash val="solid"/>
                    </a:lnR>
                    <a:lnT w="2540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161162">
                <a:tc>
                  <a:txBody>
                    <a:bodyPr/>
                    <a:lstStyle/>
                    <a:p>
                      <a:pPr>
                        <a:lnSpc>
                          <a:spcPct val="100000"/>
                        </a:lnSpc>
                        <a:spcBef>
                          <a:spcPts val="130"/>
                        </a:spcBef>
                      </a:pPr>
                      <a:r>
                        <a:rPr sz="800" spc="-5" dirty="0">
                          <a:latin typeface="Arial"/>
                          <a:cs typeface="Arial"/>
                        </a:rPr>
                        <a:t>Item</a:t>
                      </a:r>
                      <a:r>
                        <a:rPr sz="800" spc="-5" dirty="0">
                          <a:latin typeface="宋体"/>
                          <a:cs typeface="宋体"/>
                        </a:rPr>
                        <a:t>：</a:t>
                      </a:r>
                      <a:endParaRPr sz="800">
                        <a:latin typeface="宋体"/>
                        <a:cs typeface="宋体"/>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gn="ctr">
                        <a:lnSpc>
                          <a:spcPct val="100000"/>
                        </a:lnSpc>
                        <a:spcBef>
                          <a:spcPts val="90"/>
                        </a:spcBef>
                        <a:tabLst>
                          <a:tab pos="953769" algn="l"/>
                        </a:tabLst>
                      </a:pPr>
                      <a:r>
                        <a:rPr sz="800" dirty="0">
                          <a:latin typeface="宋体"/>
                          <a:cs typeface="宋体"/>
                        </a:rPr>
                        <a:t>项目：	 </a:t>
                      </a:r>
                      <a:endParaRPr sz="800">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FF"/>
                    </a:solidFill>
                  </a:tcPr>
                </a:tc>
                <a:tc>
                  <a:txBody>
                    <a:bodyPr/>
                    <a:lstStyle/>
                    <a:p>
                      <a:pPr marL="60325">
                        <a:lnSpc>
                          <a:spcPct val="100000"/>
                        </a:lnSpc>
                        <a:spcBef>
                          <a:spcPts val="130"/>
                        </a:spcBef>
                      </a:pPr>
                      <a:r>
                        <a:rPr sz="800" spc="-5" dirty="0">
                          <a:latin typeface="Arial"/>
                          <a:cs typeface="Arial"/>
                        </a:rPr>
                        <a:t>Amount</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gn="r">
                        <a:lnSpc>
                          <a:spcPct val="100000"/>
                        </a:lnSpc>
                        <a:spcBef>
                          <a:spcPts val="130"/>
                        </a:spcBef>
                        <a:tabLst>
                          <a:tab pos="616585" algn="l"/>
                        </a:tabLst>
                      </a:pPr>
                      <a:r>
                        <a:rPr sz="800" dirty="0">
                          <a:latin typeface="Arial"/>
                          <a:cs typeface="Arial"/>
                        </a:rPr>
                        <a:t>%	</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FF"/>
                    </a:solidFill>
                  </a:tcPr>
                </a:tc>
                <a:tc gridSpan="2">
                  <a:txBody>
                    <a:bodyPr/>
                    <a:lstStyle/>
                    <a:p>
                      <a:pPr marL="60325">
                        <a:lnSpc>
                          <a:spcPct val="100000"/>
                        </a:lnSpc>
                        <a:spcBef>
                          <a:spcPts val="130"/>
                        </a:spcBef>
                      </a:pPr>
                      <a:r>
                        <a:rPr sz="800" spc="-5" dirty="0">
                          <a:latin typeface="Arial"/>
                          <a:cs typeface="Arial"/>
                        </a:rPr>
                        <a:t>Amount</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c>
                  <a:txBody>
                    <a:bodyPr/>
                    <a:lstStyle/>
                    <a:p>
                      <a:pPr algn="r">
                        <a:lnSpc>
                          <a:spcPct val="100000"/>
                        </a:lnSpc>
                        <a:spcBef>
                          <a:spcPts val="130"/>
                        </a:spcBef>
                        <a:tabLst>
                          <a:tab pos="617220" algn="l"/>
                        </a:tabLst>
                      </a:pPr>
                      <a:r>
                        <a:rPr sz="800" dirty="0">
                          <a:latin typeface="Arial"/>
                          <a:cs typeface="Arial"/>
                        </a:rPr>
                        <a:t>%	</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FF"/>
                    </a:solidFill>
                  </a:tcPr>
                </a:tc>
                <a:tc gridSpan="2">
                  <a:txBody>
                    <a:bodyPr/>
                    <a:lstStyle/>
                    <a:p>
                      <a:pPr marL="60325">
                        <a:lnSpc>
                          <a:spcPct val="100000"/>
                        </a:lnSpc>
                        <a:spcBef>
                          <a:spcPts val="130"/>
                        </a:spcBef>
                      </a:pPr>
                      <a:r>
                        <a:rPr sz="800" spc="-5" dirty="0">
                          <a:latin typeface="Arial"/>
                          <a:cs typeface="Arial"/>
                        </a:rPr>
                        <a:t>Amount</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c>
                  <a:txBody>
                    <a:bodyPr/>
                    <a:lstStyle/>
                    <a:p>
                      <a:pPr>
                        <a:lnSpc>
                          <a:spcPct val="100000"/>
                        </a:lnSpc>
                        <a:spcBef>
                          <a:spcPts val="130"/>
                        </a:spcBef>
                      </a:pP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FF"/>
                    </a:solidFill>
                  </a:tcPr>
                </a:tc>
                <a:tc vMerge="1">
                  <a:txBody>
                    <a:bodyPr/>
                    <a:lstStyle/>
                    <a:p>
                      <a:endParaRPr/>
                    </a:p>
                  </a:txBody>
                  <a:tcPr marL="0" marR="0" marT="0" marB="0">
                    <a:lnL w="25400">
                      <a:solidFill>
                        <a:srgbClr val="000000"/>
                      </a:solidFill>
                      <a:prstDash val="solid"/>
                    </a:lnL>
                    <a:lnR w="6350">
                      <a:solidFill>
                        <a:srgbClr val="000000"/>
                      </a:solidFill>
                      <a:prstDash val="solid"/>
                    </a:lnR>
                    <a:lnT w="25400">
                      <a:solidFill>
                        <a:srgbClr val="000000"/>
                      </a:solidFill>
                      <a:prstDash val="solid"/>
                    </a:lnT>
                    <a:lnB w="6350">
                      <a:solidFill>
                        <a:srgbClr val="000000"/>
                      </a:solidFill>
                      <a:prstDash val="solid"/>
                    </a:lnB>
                    <a:solidFill>
                      <a:srgbClr val="FFFF00"/>
                    </a:solidFill>
                  </a:tcPr>
                </a:tc>
                <a:tc>
                  <a:txBody>
                    <a:bodyPr/>
                    <a:lstStyle/>
                    <a:p>
                      <a:pPr marL="26034">
                        <a:lnSpc>
                          <a:spcPct val="100000"/>
                        </a:lnSpc>
                        <a:spcBef>
                          <a:spcPts val="130"/>
                        </a:spcBef>
                      </a:pPr>
                      <a:r>
                        <a:rPr sz="800" spc="-5" dirty="0">
                          <a:latin typeface="Arial"/>
                          <a:cs typeface="Arial"/>
                        </a:rPr>
                        <a:t>Amount</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nSpc>
                          <a:spcPct val="100000"/>
                        </a:lnSpc>
                        <a:spcBef>
                          <a:spcPts val="130"/>
                        </a:spcBef>
                      </a:pP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1"/>
                  </a:ext>
                </a:extLst>
              </a:tr>
              <a:tr h="161289">
                <a:tc>
                  <a:txBody>
                    <a:bodyPr/>
                    <a:lstStyle/>
                    <a:p>
                      <a:pPr>
                        <a:lnSpc>
                          <a:spcPct val="100000"/>
                        </a:lnSpc>
                        <a:spcBef>
                          <a:spcPts val="135"/>
                        </a:spcBef>
                      </a:pPr>
                      <a:r>
                        <a:rPr sz="800" spc="-10" dirty="0">
                          <a:latin typeface="Arial"/>
                          <a:cs typeface="Arial"/>
                        </a:rPr>
                        <a:t>Total</a:t>
                      </a:r>
                      <a:r>
                        <a:rPr sz="800" spc="-40" dirty="0">
                          <a:latin typeface="Arial"/>
                          <a:cs typeface="Arial"/>
                        </a:rPr>
                        <a:t> </a:t>
                      </a:r>
                      <a:r>
                        <a:rPr sz="800" spc="-5" dirty="0">
                          <a:latin typeface="Arial"/>
                          <a:cs typeface="Arial"/>
                        </a:rPr>
                        <a:t>Sales</a:t>
                      </a:r>
                      <a:endParaRPr sz="800">
                        <a:latin typeface="Arial"/>
                        <a:cs typeface="Arial"/>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ctr">
                        <a:lnSpc>
                          <a:spcPct val="100000"/>
                        </a:lnSpc>
                        <a:spcBef>
                          <a:spcPts val="95"/>
                        </a:spcBef>
                        <a:tabLst>
                          <a:tab pos="953769" algn="l"/>
                        </a:tabLst>
                      </a:pPr>
                      <a:r>
                        <a:rPr sz="800" spc="-5" dirty="0">
                          <a:latin typeface="宋体"/>
                          <a:cs typeface="宋体"/>
                        </a:rPr>
                        <a:t>收入合计	 </a:t>
                      </a:r>
                      <a:endParaRPr sz="800">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a:txBody>
                    <a:bodyPr/>
                    <a:lstStyle/>
                    <a:p>
                      <a:pPr marR="83185" algn="r">
                        <a:lnSpc>
                          <a:spcPct val="100000"/>
                        </a:lnSpc>
                        <a:spcBef>
                          <a:spcPts val="135"/>
                        </a:spcBef>
                      </a:pPr>
                      <a:r>
                        <a:rPr sz="800" spc="-10" dirty="0">
                          <a:latin typeface="Arial"/>
                          <a:cs typeface="Arial"/>
                        </a:rPr>
                        <a:t>1</a:t>
                      </a:r>
                      <a:r>
                        <a:rPr sz="800" spc="-5" dirty="0">
                          <a:latin typeface="Arial"/>
                          <a:cs typeface="Arial"/>
                        </a:rPr>
                        <a:t>,</a:t>
                      </a:r>
                      <a:r>
                        <a:rPr sz="800" spc="-10" dirty="0">
                          <a:latin typeface="Arial"/>
                          <a:cs typeface="Arial"/>
                        </a:rPr>
                        <a:t>79</a:t>
                      </a:r>
                      <a:r>
                        <a:rPr sz="800" dirty="0">
                          <a:latin typeface="Arial"/>
                          <a:cs typeface="Arial"/>
                        </a:rPr>
                        <a:t>8</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r">
                        <a:lnSpc>
                          <a:spcPct val="100000"/>
                        </a:lnSpc>
                        <a:spcBef>
                          <a:spcPts val="135"/>
                        </a:spcBef>
                      </a:pPr>
                      <a:r>
                        <a:rPr sz="800" spc="-10" dirty="0">
                          <a:latin typeface="Arial"/>
                          <a:cs typeface="Arial"/>
                        </a:rPr>
                        <a:t>100</a:t>
                      </a:r>
                      <a:r>
                        <a:rPr sz="800" spc="-5" dirty="0">
                          <a:latin typeface="Arial"/>
                          <a:cs typeface="Arial"/>
                        </a:rPr>
                        <a:t>.</a:t>
                      </a:r>
                      <a:r>
                        <a:rPr sz="800" spc="-10" dirty="0">
                          <a:latin typeface="Arial"/>
                          <a:cs typeface="Arial"/>
                        </a:rPr>
                        <a:t>0</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gridSpan="2">
                  <a:txBody>
                    <a:bodyPr/>
                    <a:lstStyle/>
                    <a:p>
                      <a:pPr marL="433705">
                        <a:lnSpc>
                          <a:spcPct val="100000"/>
                        </a:lnSpc>
                        <a:spcBef>
                          <a:spcPts val="135"/>
                        </a:spcBef>
                      </a:pPr>
                      <a:r>
                        <a:rPr sz="800" spc="-10" dirty="0">
                          <a:latin typeface="Arial"/>
                          <a:cs typeface="Arial"/>
                        </a:rPr>
                        <a:t>3,527</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hMerge="1">
                  <a:txBody>
                    <a:bodyPr/>
                    <a:lstStyle/>
                    <a:p>
                      <a:endParaRPr/>
                    </a:p>
                  </a:txBody>
                  <a:tcPr marL="0" marR="0" marT="0" marB="0"/>
                </a:tc>
                <a:tc>
                  <a:txBody>
                    <a:bodyPr/>
                    <a:lstStyle/>
                    <a:p>
                      <a:pPr algn="r">
                        <a:lnSpc>
                          <a:spcPct val="100000"/>
                        </a:lnSpc>
                        <a:spcBef>
                          <a:spcPts val="135"/>
                        </a:spcBef>
                      </a:pPr>
                      <a:r>
                        <a:rPr sz="800" spc="-10" dirty="0">
                          <a:latin typeface="Arial"/>
                          <a:cs typeface="Arial"/>
                        </a:rPr>
                        <a:t>100</a:t>
                      </a:r>
                      <a:r>
                        <a:rPr sz="800" spc="-5" dirty="0">
                          <a:latin typeface="Arial"/>
                          <a:cs typeface="Arial"/>
                        </a:rPr>
                        <a:t>.</a:t>
                      </a:r>
                      <a:r>
                        <a:rPr sz="800" spc="-10" dirty="0">
                          <a:latin typeface="Arial"/>
                          <a:cs typeface="Arial"/>
                        </a:rPr>
                        <a:t>00</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gridSpan="2">
                  <a:txBody>
                    <a:bodyPr/>
                    <a:lstStyle/>
                    <a:p>
                      <a:pPr marL="375920">
                        <a:lnSpc>
                          <a:spcPct val="100000"/>
                        </a:lnSpc>
                        <a:spcBef>
                          <a:spcPts val="135"/>
                        </a:spcBef>
                      </a:pPr>
                      <a:r>
                        <a:rPr sz="800" spc="-10" dirty="0">
                          <a:latin typeface="Arial"/>
                          <a:cs typeface="Arial"/>
                        </a:rPr>
                        <a:t>40,630</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hMerge="1">
                  <a:txBody>
                    <a:bodyPr/>
                    <a:lstStyle/>
                    <a:p>
                      <a:endParaRPr/>
                    </a:p>
                  </a:txBody>
                  <a:tcPr marL="0" marR="0" marT="0" marB="0"/>
                </a:tc>
                <a:tc>
                  <a:txBody>
                    <a:bodyPr/>
                    <a:lstStyle/>
                    <a:p>
                      <a:pPr algn="r">
                        <a:lnSpc>
                          <a:spcPct val="100000"/>
                        </a:lnSpc>
                        <a:spcBef>
                          <a:spcPts val="135"/>
                        </a:spcBef>
                      </a:pPr>
                      <a:r>
                        <a:rPr sz="800" spc="-10" dirty="0">
                          <a:latin typeface="Arial"/>
                          <a:cs typeface="Arial"/>
                        </a:rPr>
                        <a:t>100</a:t>
                      </a:r>
                      <a:r>
                        <a:rPr sz="800" spc="-5" dirty="0">
                          <a:latin typeface="Arial"/>
                          <a:cs typeface="Arial"/>
                        </a:rPr>
                        <a:t>.</a:t>
                      </a:r>
                      <a:r>
                        <a:rPr sz="800" spc="-10" dirty="0">
                          <a:latin typeface="Arial"/>
                          <a:cs typeface="Arial"/>
                        </a:rPr>
                        <a:t>00</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00"/>
                    </a:solidFill>
                  </a:tcPr>
                </a:tc>
                <a:tc vMerge="1">
                  <a:txBody>
                    <a:bodyPr/>
                    <a:lstStyle/>
                    <a:p>
                      <a:endParaRPr/>
                    </a:p>
                  </a:txBody>
                  <a:tcPr marL="0" marR="0" marT="0" marB="0">
                    <a:lnL w="25400">
                      <a:solidFill>
                        <a:srgbClr val="000000"/>
                      </a:solidFill>
                      <a:prstDash val="solid"/>
                    </a:lnL>
                    <a:lnR w="6350">
                      <a:solidFill>
                        <a:srgbClr val="000000"/>
                      </a:solidFill>
                      <a:prstDash val="solid"/>
                    </a:lnR>
                    <a:lnT w="25400">
                      <a:solidFill>
                        <a:srgbClr val="000000"/>
                      </a:solidFill>
                      <a:prstDash val="solid"/>
                    </a:lnT>
                    <a:lnB w="6350">
                      <a:solidFill>
                        <a:srgbClr val="000000"/>
                      </a:solidFill>
                      <a:prstDash val="solid"/>
                    </a:lnB>
                    <a:solidFill>
                      <a:srgbClr val="FFFF00"/>
                    </a:solidFill>
                  </a:tcPr>
                </a:tc>
                <a:tc>
                  <a:txBody>
                    <a:bodyPr/>
                    <a:lstStyle/>
                    <a:p>
                      <a:pPr marR="95885" algn="r">
                        <a:lnSpc>
                          <a:spcPct val="100000"/>
                        </a:lnSpc>
                        <a:spcBef>
                          <a:spcPts val="135"/>
                        </a:spcBef>
                      </a:pPr>
                      <a:r>
                        <a:rPr sz="800" spc="-10" dirty="0">
                          <a:latin typeface="Arial"/>
                          <a:cs typeface="Arial"/>
                        </a:rPr>
                        <a:t>93</a:t>
                      </a:r>
                      <a:r>
                        <a:rPr sz="800" spc="-5" dirty="0">
                          <a:latin typeface="Arial"/>
                          <a:cs typeface="Arial"/>
                        </a:rPr>
                        <a:t>,</a:t>
                      </a:r>
                      <a:r>
                        <a:rPr sz="800" spc="-10" dirty="0">
                          <a:latin typeface="Arial"/>
                          <a:cs typeface="Arial"/>
                        </a:rPr>
                        <a:t>36</a:t>
                      </a:r>
                      <a:r>
                        <a:rPr sz="800" dirty="0">
                          <a:latin typeface="Arial"/>
                          <a:cs typeface="Arial"/>
                        </a:rPr>
                        <a:t>4</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r">
                        <a:lnSpc>
                          <a:spcPct val="100000"/>
                        </a:lnSpc>
                        <a:spcBef>
                          <a:spcPts val="135"/>
                        </a:spcBef>
                      </a:pPr>
                      <a:r>
                        <a:rPr sz="800" spc="-10" dirty="0">
                          <a:latin typeface="Arial"/>
                          <a:cs typeface="Arial"/>
                        </a:rPr>
                        <a:t>100</a:t>
                      </a:r>
                      <a:r>
                        <a:rPr sz="800" spc="-5" dirty="0">
                          <a:latin typeface="Arial"/>
                          <a:cs typeface="Arial"/>
                        </a:rPr>
                        <a:t>.</a:t>
                      </a:r>
                      <a:r>
                        <a:rPr sz="800" spc="-10" dirty="0">
                          <a:latin typeface="Arial"/>
                          <a:cs typeface="Arial"/>
                        </a:rPr>
                        <a:t>00</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2"/>
                  </a:ext>
                </a:extLst>
              </a:tr>
              <a:tr h="161290">
                <a:tc>
                  <a:txBody>
                    <a:bodyPr/>
                    <a:lstStyle/>
                    <a:p>
                      <a:pPr>
                        <a:lnSpc>
                          <a:spcPct val="100000"/>
                        </a:lnSpc>
                        <a:spcBef>
                          <a:spcPts val="135"/>
                        </a:spcBef>
                      </a:pPr>
                      <a:r>
                        <a:rPr sz="800" spc="-5" dirty="0">
                          <a:latin typeface="Arial"/>
                          <a:cs typeface="Arial"/>
                        </a:rPr>
                        <a:t>Sales</a:t>
                      </a:r>
                      <a:r>
                        <a:rPr sz="800" spc="-70" dirty="0">
                          <a:latin typeface="Arial"/>
                          <a:cs typeface="Arial"/>
                        </a:rPr>
                        <a:t> </a:t>
                      </a:r>
                      <a:r>
                        <a:rPr sz="800" spc="-5" dirty="0">
                          <a:latin typeface="Arial"/>
                          <a:cs typeface="Arial"/>
                        </a:rPr>
                        <a:t>Tax</a:t>
                      </a:r>
                      <a:endParaRPr sz="800">
                        <a:latin typeface="Arial"/>
                        <a:cs typeface="Arial"/>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gn="ctr">
                        <a:lnSpc>
                          <a:spcPct val="100000"/>
                        </a:lnSpc>
                        <a:spcBef>
                          <a:spcPts val="95"/>
                        </a:spcBef>
                        <a:tabLst>
                          <a:tab pos="953769" algn="l"/>
                        </a:tabLst>
                      </a:pPr>
                      <a:r>
                        <a:rPr sz="800" dirty="0">
                          <a:latin typeface="宋体"/>
                          <a:cs typeface="宋体"/>
                        </a:rPr>
                        <a:t>营业税金及附加	 </a:t>
                      </a:r>
                      <a:endParaRPr sz="800">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FF"/>
                    </a:solidFill>
                  </a:tcPr>
                </a:tc>
                <a:tc>
                  <a:txBody>
                    <a:bodyPr/>
                    <a:lstStyle/>
                    <a:p>
                      <a:pPr marR="50800" algn="r">
                        <a:lnSpc>
                          <a:spcPct val="100000"/>
                        </a:lnSpc>
                        <a:spcBef>
                          <a:spcPts val="135"/>
                        </a:spcBef>
                      </a:pPr>
                      <a:r>
                        <a:rPr sz="800" spc="-5" dirty="0">
                          <a:latin typeface="Arial"/>
                          <a:cs typeface="Arial"/>
                        </a:rPr>
                        <a:t>11</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gn="r">
                        <a:lnSpc>
                          <a:spcPct val="100000"/>
                        </a:lnSpc>
                        <a:spcBef>
                          <a:spcPts val="135"/>
                        </a:spcBef>
                      </a:pPr>
                      <a:r>
                        <a:rPr sz="800" spc="-5" dirty="0">
                          <a:latin typeface="Arial"/>
                          <a:cs typeface="Arial"/>
                        </a:rPr>
                        <a:t>0</a:t>
                      </a:r>
                      <a:r>
                        <a:rPr sz="800" dirty="0">
                          <a:latin typeface="Arial"/>
                          <a:cs typeface="Arial"/>
                        </a:rPr>
                        <a:t>.</a:t>
                      </a:r>
                      <a:r>
                        <a:rPr sz="800" spc="-10" dirty="0">
                          <a:latin typeface="Arial"/>
                          <a:cs typeface="Arial"/>
                        </a:rPr>
                        <a:t>6</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FF"/>
                    </a:solidFill>
                  </a:tcPr>
                </a:tc>
                <a:tc gridSpan="2">
                  <a:txBody>
                    <a:bodyPr/>
                    <a:lstStyle/>
                    <a:p>
                      <a:pPr marR="69850" algn="r">
                        <a:lnSpc>
                          <a:spcPct val="100000"/>
                        </a:lnSpc>
                        <a:spcBef>
                          <a:spcPts val="135"/>
                        </a:spcBef>
                      </a:pPr>
                      <a:r>
                        <a:rPr sz="800" spc="-5" dirty="0">
                          <a:latin typeface="Arial"/>
                          <a:cs typeface="Arial"/>
                        </a:rPr>
                        <a:t>198</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c>
                  <a:txBody>
                    <a:bodyPr/>
                    <a:lstStyle/>
                    <a:p>
                      <a:pPr algn="r">
                        <a:lnSpc>
                          <a:spcPct val="100000"/>
                        </a:lnSpc>
                        <a:spcBef>
                          <a:spcPts val="135"/>
                        </a:spcBef>
                      </a:pPr>
                      <a:r>
                        <a:rPr sz="800" spc="-5" dirty="0">
                          <a:latin typeface="Arial"/>
                          <a:cs typeface="Arial"/>
                        </a:rPr>
                        <a:t>5</a:t>
                      </a:r>
                      <a:r>
                        <a:rPr sz="800" dirty="0">
                          <a:latin typeface="Arial"/>
                          <a:cs typeface="Arial"/>
                        </a:rPr>
                        <a:t>.</a:t>
                      </a:r>
                      <a:r>
                        <a:rPr sz="800" spc="-10" dirty="0">
                          <a:latin typeface="Arial"/>
                          <a:cs typeface="Arial"/>
                        </a:rPr>
                        <a:t>6</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FF"/>
                    </a:solidFill>
                  </a:tcPr>
                </a:tc>
                <a:tc gridSpan="2">
                  <a:txBody>
                    <a:bodyPr/>
                    <a:lstStyle/>
                    <a:p>
                      <a:pPr marL="434340">
                        <a:lnSpc>
                          <a:spcPct val="100000"/>
                        </a:lnSpc>
                        <a:spcBef>
                          <a:spcPts val="135"/>
                        </a:spcBef>
                      </a:pPr>
                      <a:r>
                        <a:rPr sz="800" spc="-5" dirty="0">
                          <a:latin typeface="Arial"/>
                          <a:cs typeface="Arial"/>
                        </a:rPr>
                        <a:t>1,300</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endParaRPr/>
                    </a:p>
                  </a:txBody>
                  <a:tcPr marL="0" marR="0" marT="0" marB="0"/>
                </a:tc>
                <a:tc>
                  <a:txBody>
                    <a:bodyPr/>
                    <a:lstStyle/>
                    <a:p>
                      <a:pPr algn="r">
                        <a:lnSpc>
                          <a:spcPct val="100000"/>
                        </a:lnSpc>
                        <a:spcBef>
                          <a:spcPts val="135"/>
                        </a:spcBef>
                      </a:pPr>
                      <a:r>
                        <a:rPr sz="800" spc="-5" dirty="0">
                          <a:latin typeface="Arial"/>
                          <a:cs typeface="Arial"/>
                        </a:rPr>
                        <a:t>3</a:t>
                      </a:r>
                      <a:r>
                        <a:rPr sz="800" dirty="0">
                          <a:latin typeface="Arial"/>
                          <a:cs typeface="Arial"/>
                        </a:rPr>
                        <a:t>.</a:t>
                      </a:r>
                      <a:r>
                        <a:rPr sz="800" spc="-10" dirty="0">
                          <a:latin typeface="Arial"/>
                          <a:cs typeface="Arial"/>
                        </a:rPr>
                        <a:t>2</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FF"/>
                    </a:solidFill>
                  </a:tcPr>
                </a:tc>
                <a:tc vMerge="1">
                  <a:txBody>
                    <a:bodyPr/>
                    <a:lstStyle/>
                    <a:p>
                      <a:endParaRPr/>
                    </a:p>
                  </a:txBody>
                  <a:tcPr marL="0" marR="0" marT="0" marB="0">
                    <a:lnL w="25400">
                      <a:solidFill>
                        <a:srgbClr val="000000"/>
                      </a:solidFill>
                      <a:prstDash val="solid"/>
                    </a:lnL>
                    <a:lnR w="6350">
                      <a:solidFill>
                        <a:srgbClr val="000000"/>
                      </a:solidFill>
                      <a:prstDash val="solid"/>
                    </a:lnR>
                    <a:lnT w="25400">
                      <a:solidFill>
                        <a:srgbClr val="000000"/>
                      </a:solidFill>
                      <a:prstDash val="solid"/>
                    </a:lnT>
                    <a:lnB w="6350">
                      <a:solidFill>
                        <a:srgbClr val="000000"/>
                      </a:solidFill>
                      <a:prstDash val="solid"/>
                    </a:lnB>
                    <a:solidFill>
                      <a:srgbClr val="FFFF00"/>
                    </a:solidFill>
                  </a:tcPr>
                </a:tc>
                <a:tc>
                  <a:txBody>
                    <a:bodyPr/>
                    <a:lstStyle/>
                    <a:p>
                      <a:pPr marR="65405" algn="r">
                        <a:lnSpc>
                          <a:spcPct val="100000"/>
                        </a:lnSpc>
                        <a:spcBef>
                          <a:spcPts val="135"/>
                        </a:spcBef>
                      </a:pPr>
                      <a:r>
                        <a:rPr sz="800" spc="-5" dirty="0">
                          <a:latin typeface="Arial"/>
                          <a:cs typeface="Arial"/>
                        </a:rPr>
                        <a:t>2</a:t>
                      </a:r>
                      <a:r>
                        <a:rPr sz="800" dirty="0">
                          <a:latin typeface="Arial"/>
                          <a:cs typeface="Arial"/>
                        </a:rPr>
                        <a:t>,</a:t>
                      </a:r>
                      <a:r>
                        <a:rPr sz="800" spc="-10" dirty="0">
                          <a:latin typeface="Arial"/>
                          <a:cs typeface="Arial"/>
                        </a:rPr>
                        <a:t>9</a:t>
                      </a:r>
                      <a:r>
                        <a:rPr sz="800" spc="-5" dirty="0">
                          <a:latin typeface="Arial"/>
                          <a:cs typeface="Arial"/>
                        </a:rPr>
                        <a:t>8</a:t>
                      </a:r>
                      <a:r>
                        <a:rPr sz="800" dirty="0">
                          <a:latin typeface="Arial"/>
                          <a:cs typeface="Arial"/>
                        </a:rPr>
                        <a:t>8</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a:txBody>
                    <a:bodyPr/>
                    <a:lstStyle/>
                    <a:p>
                      <a:pPr algn="r">
                        <a:lnSpc>
                          <a:spcPct val="100000"/>
                        </a:lnSpc>
                        <a:spcBef>
                          <a:spcPts val="135"/>
                        </a:spcBef>
                      </a:pPr>
                      <a:r>
                        <a:rPr sz="800" spc="-5" dirty="0">
                          <a:latin typeface="Arial"/>
                          <a:cs typeface="Arial"/>
                        </a:rPr>
                        <a:t>3</a:t>
                      </a:r>
                      <a:r>
                        <a:rPr sz="800" dirty="0">
                          <a:latin typeface="Arial"/>
                          <a:cs typeface="Arial"/>
                        </a:rPr>
                        <a:t>.</a:t>
                      </a:r>
                      <a:r>
                        <a:rPr sz="800" spc="-10" dirty="0">
                          <a:latin typeface="Arial"/>
                          <a:cs typeface="Arial"/>
                        </a:rPr>
                        <a:t>2</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FF"/>
                    </a:solidFill>
                  </a:tcPr>
                </a:tc>
                <a:extLst>
                  <a:ext uri="{0D108BD9-81ED-4DB2-BD59-A6C34878D82A}">
                    <a16:rowId xmlns:a16="http://schemas.microsoft.com/office/drawing/2014/main" val="10003"/>
                  </a:ext>
                </a:extLst>
              </a:tr>
              <a:tr h="161201">
                <a:tc>
                  <a:txBody>
                    <a:bodyPr/>
                    <a:lstStyle/>
                    <a:p>
                      <a:pPr>
                        <a:lnSpc>
                          <a:spcPct val="100000"/>
                        </a:lnSpc>
                        <a:spcBef>
                          <a:spcPts val="135"/>
                        </a:spcBef>
                      </a:pPr>
                      <a:r>
                        <a:rPr sz="800" spc="-5" dirty="0">
                          <a:latin typeface="Arial"/>
                          <a:cs typeface="Arial"/>
                        </a:rPr>
                        <a:t>Sales after</a:t>
                      </a:r>
                      <a:r>
                        <a:rPr sz="800" spc="-25" dirty="0">
                          <a:latin typeface="Arial"/>
                          <a:cs typeface="Arial"/>
                        </a:rPr>
                        <a:t> </a:t>
                      </a:r>
                      <a:r>
                        <a:rPr sz="800" spc="-5" dirty="0">
                          <a:latin typeface="Arial"/>
                          <a:cs typeface="Arial"/>
                        </a:rPr>
                        <a:t>Tax</a:t>
                      </a:r>
                      <a:endParaRPr sz="800">
                        <a:latin typeface="Arial"/>
                        <a:cs typeface="Arial"/>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ctr">
                        <a:lnSpc>
                          <a:spcPct val="100000"/>
                        </a:lnSpc>
                        <a:spcBef>
                          <a:spcPts val="95"/>
                        </a:spcBef>
                        <a:tabLst>
                          <a:tab pos="953769" algn="l"/>
                        </a:tabLst>
                      </a:pPr>
                      <a:r>
                        <a:rPr sz="800" dirty="0">
                          <a:latin typeface="宋体"/>
                          <a:cs typeface="宋体"/>
                        </a:rPr>
                        <a:t>净收入	 </a:t>
                      </a:r>
                      <a:endParaRPr sz="800">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a:txBody>
                    <a:bodyPr/>
                    <a:lstStyle/>
                    <a:p>
                      <a:pPr marR="83185" algn="r">
                        <a:lnSpc>
                          <a:spcPct val="100000"/>
                        </a:lnSpc>
                        <a:spcBef>
                          <a:spcPts val="135"/>
                        </a:spcBef>
                      </a:pPr>
                      <a:r>
                        <a:rPr sz="800" spc="-5" dirty="0">
                          <a:latin typeface="Arial"/>
                          <a:cs typeface="Arial"/>
                        </a:rPr>
                        <a:t>1</a:t>
                      </a:r>
                      <a:r>
                        <a:rPr sz="800" dirty="0">
                          <a:latin typeface="Arial"/>
                          <a:cs typeface="Arial"/>
                        </a:rPr>
                        <a:t>,</a:t>
                      </a:r>
                      <a:r>
                        <a:rPr sz="800" spc="-10" dirty="0">
                          <a:latin typeface="Arial"/>
                          <a:cs typeface="Arial"/>
                        </a:rPr>
                        <a:t>7</a:t>
                      </a:r>
                      <a:r>
                        <a:rPr sz="800" spc="-5" dirty="0">
                          <a:latin typeface="Arial"/>
                          <a:cs typeface="Arial"/>
                        </a:rPr>
                        <a:t>8</a:t>
                      </a:r>
                      <a:r>
                        <a:rPr sz="800" dirty="0">
                          <a:latin typeface="Arial"/>
                          <a:cs typeface="Arial"/>
                        </a:rPr>
                        <a:t>7</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r">
                        <a:lnSpc>
                          <a:spcPct val="100000"/>
                        </a:lnSpc>
                        <a:spcBef>
                          <a:spcPts val="135"/>
                        </a:spcBef>
                      </a:pPr>
                      <a:r>
                        <a:rPr sz="800" spc="-5" dirty="0">
                          <a:latin typeface="Arial"/>
                          <a:cs typeface="Arial"/>
                        </a:rPr>
                        <a:t>99</a:t>
                      </a:r>
                      <a:r>
                        <a:rPr sz="800" dirty="0">
                          <a:latin typeface="Arial"/>
                          <a:cs typeface="Arial"/>
                        </a:rPr>
                        <a:t>.</a:t>
                      </a:r>
                      <a:r>
                        <a:rPr sz="800" spc="-10" dirty="0">
                          <a:latin typeface="Arial"/>
                          <a:cs typeface="Arial"/>
                        </a:rPr>
                        <a:t>4</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gridSpan="2">
                  <a:txBody>
                    <a:bodyPr/>
                    <a:lstStyle/>
                    <a:p>
                      <a:pPr marL="433705">
                        <a:lnSpc>
                          <a:spcPct val="100000"/>
                        </a:lnSpc>
                        <a:spcBef>
                          <a:spcPts val="135"/>
                        </a:spcBef>
                      </a:pPr>
                      <a:r>
                        <a:rPr sz="800" spc="-5" dirty="0">
                          <a:latin typeface="Arial"/>
                          <a:cs typeface="Arial"/>
                        </a:rPr>
                        <a:t>3,329</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hMerge="1">
                  <a:txBody>
                    <a:bodyPr/>
                    <a:lstStyle/>
                    <a:p>
                      <a:endParaRPr/>
                    </a:p>
                  </a:txBody>
                  <a:tcPr marL="0" marR="0" marT="0" marB="0"/>
                </a:tc>
                <a:tc>
                  <a:txBody>
                    <a:bodyPr/>
                    <a:lstStyle/>
                    <a:p>
                      <a:pPr algn="r">
                        <a:lnSpc>
                          <a:spcPct val="100000"/>
                        </a:lnSpc>
                        <a:spcBef>
                          <a:spcPts val="135"/>
                        </a:spcBef>
                      </a:pPr>
                      <a:r>
                        <a:rPr sz="800" spc="-5" dirty="0">
                          <a:latin typeface="Arial"/>
                          <a:cs typeface="Arial"/>
                        </a:rPr>
                        <a:t>94</a:t>
                      </a:r>
                      <a:r>
                        <a:rPr sz="800" dirty="0">
                          <a:latin typeface="Arial"/>
                          <a:cs typeface="Arial"/>
                        </a:rPr>
                        <a:t>.</a:t>
                      </a:r>
                      <a:r>
                        <a:rPr sz="800" spc="-10" dirty="0">
                          <a:latin typeface="Arial"/>
                          <a:cs typeface="Arial"/>
                        </a:rPr>
                        <a:t>4</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gridSpan="2">
                  <a:txBody>
                    <a:bodyPr/>
                    <a:lstStyle/>
                    <a:p>
                      <a:pPr marL="375920">
                        <a:lnSpc>
                          <a:spcPct val="100000"/>
                        </a:lnSpc>
                        <a:spcBef>
                          <a:spcPts val="135"/>
                        </a:spcBef>
                      </a:pPr>
                      <a:r>
                        <a:rPr sz="800" spc="-5" dirty="0">
                          <a:latin typeface="Arial"/>
                          <a:cs typeface="Arial"/>
                        </a:rPr>
                        <a:t>39,330</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hMerge="1">
                  <a:txBody>
                    <a:bodyPr/>
                    <a:lstStyle/>
                    <a:p>
                      <a:endParaRPr/>
                    </a:p>
                  </a:txBody>
                  <a:tcPr marL="0" marR="0" marT="0" marB="0"/>
                </a:tc>
                <a:tc>
                  <a:txBody>
                    <a:bodyPr/>
                    <a:lstStyle/>
                    <a:p>
                      <a:pPr algn="r">
                        <a:lnSpc>
                          <a:spcPct val="100000"/>
                        </a:lnSpc>
                        <a:spcBef>
                          <a:spcPts val="135"/>
                        </a:spcBef>
                      </a:pPr>
                      <a:r>
                        <a:rPr sz="800" spc="-5" dirty="0">
                          <a:latin typeface="Arial"/>
                          <a:cs typeface="Arial"/>
                        </a:rPr>
                        <a:t>96</a:t>
                      </a:r>
                      <a:r>
                        <a:rPr sz="800" dirty="0">
                          <a:latin typeface="Arial"/>
                          <a:cs typeface="Arial"/>
                        </a:rPr>
                        <a:t>.</a:t>
                      </a:r>
                      <a:r>
                        <a:rPr sz="800" spc="-10" dirty="0">
                          <a:latin typeface="Arial"/>
                          <a:cs typeface="Arial"/>
                        </a:rPr>
                        <a:t>8</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00"/>
                    </a:solidFill>
                  </a:tcPr>
                </a:tc>
                <a:tc vMerge="1">
                  <a:txBody>
                    <a:bodyPr/>
                    <a:lstStyle/>
                    <a:p>
                      <a:endParaRPr/>
                    </a:p>
                  </a:txBody>
                  <a:tcPr marL="0" marR="0" marT="0" marB="0">
                    <a:lnL w="25400">
                      <a:solidFill>
                        <a:srgbClr val="000000"/>
                      </a:solidFill>
                      <a:prstDash val="solid"/>
                    </a:lnL>
                    <a:lnR w="6350">
                      <a:solidFill>
                        <a:srgbClr val="000000"/>
                      </a:solidFill>
                      <a:prstDash val="solid"/>
                    </a:lnR>
                    <a:lnT w="25400">
                      <a:solidFill>
                        <a:srgbClr val="000000"/>
                      </a:solidFill>
                      <a:prstDash val="solid"/>
                    </a:lnT>
                    <a:lnB w="6350">
                      <a:solidFill>
                        <a:srgbClr val="000000"/>
                      </a:solidFill>
                      <a:prstDash val="solid"/>
                    </a:lnB>
                    <a:solidFill>
                      <a:srgbClr val="FFFF00"/>
                    </a:solidFill>
                  </a:tcPr>
                </a:tc>
                <a:tc>
                  <a:txBody>
                    <a:bodyPr/>
                    <a:lstStyle/>
                    <a:p>
                      <a:pPr marR="95885" algn="r">
                        <a:lnSpc>
                          <a:spcPct val="100000"/>
                        </a:lnSpc>
                        <a:spcBef>
                          <a:spcPts val="135"/>
                        </a:spcBef>
                      </a:pPr>
                      <a:r>
                        <a:rPr sz="800" spc="-5" dirty="0">
                          <a:latin typeface="Arial"/>
                          <a:cs typeface="Arial"/>
                        </a:rPr>
                        <a:t>90</a:t>
                      </a:r>
                      <a:r>
                        <a:rPr sz="800" dirty="0">
                          <a:latin typeface="Arial"/>
                          <a:cs typeface="Arial"/>
                        </a:rPr>
                        <a:t>,</a:t>
                      </a:r>
                      <a:r>
                        <a:rPr sz="800" spc="-10" dirty="0">
                          <a:latin typeface="Arial"/>
                          <a:cs typeface="Arial"/>
                        </a:rPr>
                        <a:t>3</a:t>
                      </a:r>
                      <a:r>
                        <a:rPr sz="800" spc="-5" dirty="0">
                          <a:latin typeface="Arial"/>
                          <a:cs typeface="Arial"/>
                        </a:rPr>
                        <a:t>7</a:t>
                      </a:r>
                      <a:r>
                        <a:rPr sz="800" dirty="0">
                          <a:latin typeface="Arial"/>
                          <a:cs typeface="Arial"/>
                        </a:rPr>
                        <a:t>7</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r">
                        <a:lnSpc>
                          <a:spcPct val="100000"/>
                        </a:lnSpc>
                        <a:spcBef>
                          <a:spcPts val="135"/>
                        </a:spcBef>
                      </a:pPr>
                      <a:r>
                        <a:rPr sz="800" spc="-5" dirty="0">
                          <a:latin typeface="Arial"/>
                          <a:cs typeface="Arial"/>
                        </a:rPr>
                        <a:t>96</a:t>
                      </a:r>
                      <a:r>
                        <a:rPr sz="800" dirty="0">
                          <a:latin typeface="Arial"/>
                          <a:cs typeface="Arial"/>
                        </a:rPr>
                        <a:t>.</a:t>
                      </a:r>
                      <a:r>
                        <a:rPr sz="800" spc="-10" dirty="0">
                          <a:latin typeface="Arial"/>
                          <a:cs typeface="Arial"/>
                        </a:rPr>
                        <a:t>8</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4"/>
                  </a:ext>
                </a:extLst>
              </a:tr>
              <a:tr h="161251">
                <a:tc>
                  <a:txBody>
                    <a:bodyPr/>
                    <a:lstStyle/>
                    <a:p>
                      <a:pPr>
                        <a:lnSpc>
                          <a:spcPct val="100000"/>
                        </a:lnSpc>
                        <a:spcBef>
                          <a:spcPts val="135"/>
                        </a:spcBef>
                      </a:pPr>
                      <a:r>
                        <a:rPr sz="800" dirty="0">
                          <a:latin typeface="Arial"/>
                          <a:cs typeface="Arial"/>
                        </a:rPr>
                        <a:t>COGS</a:t>
                      </a:r>
                      <a:endParaRPr sz="800">
                        <a:latin typeface="Arial"/>
                        <a:cs typeface="Arial"/>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7E70"/>
                    </a:solidFill>
                  </a:tcPr>
                </a:tc>
                <a:tc>
                  <a:txBody>
                    <a:bodyPr/>
                    <a:lstStyle/>
                    <a:p>
                      <a:pPr algn="ctr">
                        <a:lnSpc>
                          <a:spcPct val="100000"/>
                        </a:lnSpc>
                        <a:spcBef>
                          <a:spcPts val="95"/>
                        </a:spcBef>
                        <a:tabLst>
                          <a:tab pos="953769" algn="l"/>
                        </a:tabLst>
                      </a:pPr>
                      <a:r>
                        <a:rPr sz="800" dirty="0">
                          <a:latin typeface="宋体"/>
                          <a:cs typeface="宋体"/>
                        </a:rPr>
                        <a:t>成本合计	 </a:t>
                      </a:r>
                      <a:endParaRPr sz="800">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7E70"/>
                    </a:solidFill>
                  </a:tcPr>
                </a:tc>
                <a:tc>
                  <a:txBody>
                    <a:bodyPr/>
                    <a:lstStyle/>
                    <a:p>
                      <a:pPr marR="53340" algn="r">
                        <a:lnSpc>
                          <a:spcPct val="100000"/>
                        </a:lnSpc>
                        <a:spcBef>
                          <a:spcPts val="135"/>
                        </a:spcBef>
                      </a:pPr>
                      <a:r>
                        <a:rPr sz="800" spc="-5" dirty="0">
                          <a:latin typeface="Arial"/>
                          <a:cs typeface="Arial"/>
                        </a:rPr>
                        <a:t>715</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7E70"/>
                    </a:solidFill>
                  </a:tcPr>
                </a:tc>
                <a:tc>
                  <a:txBody>
                    <a:bodyPr/>
                    <a:lstStyle/>
                    <a:p>
                      <a:pPr algn="r">
                        <a:lnSpc>
                          <a:spcPct val="100000"/>
                        </a:lnSpc>
                        <a:spcBef>
                          <a:spcPts val="135"/>
                        </a:spcBef>
                      </a:pPr>
                      <a:r>
                        <a:rPr sz="800" spc="-5" dirty="0">
                          <a:latin typeface="Arial"/>
                          <a:cs typeface="Arial"/>
                        </a:rPr>
                        <a:t>39</a:t>
                      </a:r>
                      <a:r>
                        <a:rPr sz="800" dirty="0">
                          <a:latin typeface="Arial"/>
                          <a:cs typeface="Arial"/>
                        </a:rPr>
                        <a:t>.</a:t>
                      </a:r>
                      <a:r>
                        <a:rPr sz="800" spc="-10" dirty="0">
                          <a:latin typeface="Arial"/>
                          <a:cs typeface="Arial"/>
                        </a:rPr>
                        <a:t>8</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7E70"/>
                    </a:solidFill>
                  </a:tcPr>
                </a:tc>
                <a:tc gridSpan="2">
                  <a:txBody>
                    <a:bodyPr/>
                    <a:lstStyle/>
                    <a:p>
                      <a:pPr marL="433705">
                        <a:lnSpc>
                          <a:spcPct val="100000"/>
                        </a:lnSpc>
                        <a:spcBef>
                          <a:spcPts val="135"/>
                        </a:spcBef>
                      </a:pPr>
                      <a:r>
                        <a:rPr sz="800" spc="-5" dirty="0">
                          <a:latin typeface="Arial"/>
                          <a:cs typeface="Arial"/>
                        </a:rPr>
                        <a:t>1,305</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7E70"/>
                    </a:solidFill>
                  </a:tcPr>
                </a:tc>
                <a:tc hMerge="1">
                  <a:txBody>
                    <a:bodyPr/>
                    <a:lstStyle/>
                    <a:p>
                      <a:endParaRPr/>
                    </a:p>
                  </a:txBody>
                  <a:tcPr marL="0" marR="0" marT="0" marB="0"/>
                </a:tc>
                <a:tc>
                  <a:txBody>
                    <a:bodyPr/>
                    <a:lstStyle/>
                    <a:p>
                      <a:pPr algn="r">
                        <a:lnSpc>
                          <a:spcPct val="100000"/>
                        </a:lnSpc>
                        <a:spcBef>
                          <a:spcPts val="135"/>
                        </a:spcBef>
                      </a:pPr>
                      <a:r>
                        <a:rPr sz="800" spc="-5" dirty="0">
                          <a:latin typeface="Arial"/>
                          <a:cs typeface="Arial"/>
                        </a:rPr>
                        <a:t>37</a:t>
                      </a:r>
                      <a:r>
                        <a:rPr sz="800" dirty="0">
                          <a:latin typeface="Arial"/>
                          <a:cs typeface="Arial"/>
                        </a:rPr>
                        <a:t>.</a:t>
                      </a:r>
                      <a:r>
                        <a:rPr sz="800" spc="-10" dirty="0">
                          <a:latin typeface="Arial"/>
                          <a:cs typeface="Arial"/>
                        </a:rPr>
                        <a:t>0</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7E70"/>
                    </a:solidFill>
                  </a:tcPr>
                </a:tc>
                <a:tc gridSpan="2">
                  <a:txBody>
                    <a:bodyPr/>
                    <a:lstStyle/>
                    <a:p>
                      <a:pPr marL="375920">
                        <a:lnSpc>
                          <a:spcPct val="100000"/>
                        </a:lnSpc>
                        <a:spcBef>
                          <a:spcPts val="135"/>
                        </a:spcBef>
                      </a:pPr>
                      <a:r>
                        <a:rPr sz="800" spc="-5" dirty="0">
                          <a:latin typeface="Arial"/>
                          <a:cs typeface="Arial"/>
                        </a:rPr>
                        <a:t>14,627</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7E70"/>
                    </a:solidFill>
                  </a:tcPr>
                </a:tc>
                <a:tc hMerge="1">
                  <a:txBody>
                    <a:bodyPr/>
                    <a:lstStyle/>
                    <a:p>
                      <a:endParaRPr/>
                    </a:p>
                  </a:txBody>
                  <a:tcPr marL="0" marR="0" marT="0" marB="0"/>
                </a:tc>
                <a:tc>
                  <a:txBody>
                    <a:bodyPr/>
                    <a:lstStyle/>
                    <a:p>
                      <a:pPr algn="r">
                        <a:lnSpc>
                          <a:spcPct val="100000"/>
                        </a:lnSpc>
                        <a:spcBef>
                          <a:spcPts val="135"/>
                        </a:spcBef>
                      </a:pPr>
                      <a:r>
                        <a:rPr sz="800" spc="-5" dirty="0">
                          <a:latin typeface="Arial"/>
                          <a:cs typeface="Arial"/>
                        </a:rPr>
                        <a:t>36</a:t>
                      </a:r>
                      <a:r>
                        <a:rPr sz="800" dirty="0">
                          <a:latin typeface="Arial"/>
                          <a:cs typeface="Arial"/>
                        </a:rPr>
                        <a:t>.</a:t>
                      </a:r>
                      <a:r>
                        <a:rPr sz="800" spc="-10" dirty="0">
                          <a:latin typeface="Arial"/>
                          <a:cs typeface="Arial"/>
                        </a:rPr>
                        <a:t>0</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7E70"/>
                    </a:solidFill>
                  </a:tcPr>
                </a:tc>
                <a:tc>
                  <a:txBody>
                    <a:bodyPr/>
                    <a:lstStyle/>
                    <a:p>
                      <a:endParaRPr sz="800">
                        <a:latin typeface="Arial"/>
                        <a:cs typeface="Arial"/>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7E70"/>
                    </a:solidFill>
                  </a:tcPr>
                </a:tc>
                <a:tc>
                  <a:txBody>
                    <a:bodyPr/>
                    <a:lstStyle/>
                    <a:p>
                      <a:pPr marR="95885" algn="r">
                        <a:lnSpc>
                          <a:spcPct val="100000"/>
                        </a:lnSpc>
                        <a:spcBef>
                          <a:spcPts val="135"/>
                        </a:spcBef>
                      </a:pPr>
                      <a:r>
                        <a:rPr sz="800" spc="-5" dirty="0">
                          <a:latin typeface="Arial"/>
                          <a:cs typeface="Arial"/>
                        </a:rPr>
                        <a:t>33</a:t>
                      </a:r>
                      <a:r>
                        <a:rPr sz="800" dirty="0">
                          <a:latin typeface="Arial"/>
                          <a:cs typeface="Arial"/>
                        </a:rPr>
                        <a:t>,</a:t>
                      </a:r>
                      <a:r>
                        <a:rPr sz="800" spc="-10" dirty="0">
                          <a:latin typeface="Arial"/>
                          <a:cs typeface="Arial"/>
                        </a:rPr>
                        <a:t>6</a:t>
                      </a:r>
                      <a:r>
                        <a:rPr sz="800" spc="-5" dirty="0">
                          <a:latin typeface="Arial"/>
                          <a:cs typeface="Arial"/>
                        </a:rPr>
                        <a:t>1</a:t>
                      </a:r>
                      <a:r>
                        <a:rPr sz="800" dirty="0">
                          <a:latin typeface="Arial"/>
                          <a:cs typeface="Arial"/>
                        </a:rPr>
                        <a:t>1</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7E70"/>
                    </a:solidFill>
                  </a:tcPr>
                </a:tc>
                <a:tc>
                  <a:txBody>
                    <a:bodyPr/>
                    <a:lstStyle/>
                    <a:p>
                      <a:pPr algn="r">
                        <a:lnSpc>
                          <a:spcPct val="100000"/>
                        </a:lnSpc>
                        <a:spcBef>
                          <a:spcPts val="135"/>
                        </a:spcBef>
                      </a:pPr>
                      <a:r>
                        <a:rPr sz="800" spc="-5" dirty="0">
                          <a:latin typeface="Arial"/>
                          <a:cs typeface="Arial"/>
                        </a:rPr>
                        <a:t>36</a:t>
                      </a:r>
                      <a:r>
                        <a:rPr sz="800" dirty="0">
                          <a:latin typeface="Arial"/>
                          <a:cs typeface="Arial"/>
                        </a:rPr>
                        <a:t>.</a:t>
                      </a:r>
                      <a:r>
                        <a:rPr sz="800" spc="-10" dirty="0">
                          <a:latin typeface="Arial"/>
                          <a:cs typeface="Arial"/>
                        </a:rPr>
                        <a:t>0</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7E70"/>
                    </a:solidFill>
                  </a:tcPr>
                </a:tc>
                <a:extLst>
                  <a:ext uri="{0D108BD9-81ED-4DB2-BD59-A6C34878D82A}">
                    <a16:rowId xmlns:a16="http://schemas.microsoft.com/office/drawing/2014/main" val="10005"/>
                  </a:ext>
                </a:extLst>
              </a:tr>
              <a:tr h="190500">
                <a:tc>
                  <a:txBody>
                    <a:bodyPr/>
                    <a:lstStyle/>
                    <a:p>
                      <a:pPr>
                        <a:lnSpc>
                          <a:spcPct val="100000"/>
                        </a:lnSpc>
                        <a:spcBef>
                          <a:spcPts val="250"/>
                        </a:spcBef>
                      </a:pPr>
                      <a:r>
                        <a:rPr sz="800" spc="-5" dirty="0">
                          <a:latin typeface="Arial"/>
                          <a:cs typeface="Arial"/>
                        </a:rPr>
                        <a:t>Gross</a:t>
                      </a:r>
                      <a:r>
                        <a:rPr sz="800" spc="-55" dirty="0">
                          <a:latin typeface="Arial"/>
                          <a:cs typeface="Arial"/>
                        </a:rPr>
                        <a:t> </a:t>
                      </a:r>
                      <a:r>
                        <a:rPr sz="800" spc="-5" dirty="0">
                          <a:latin typeface="Arial"/>
                          <a:cs typeface="Arial"/>
                        </a:rPr>
                        <a:t>Profit</a:t>
                      </a:r>
                      <a:endParaRPr sz="800">
                        <a:latin typeface="Arial"/>
                        <a:cs typeface="Arial"/>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ctr">
                        <a:lnSpc>
                          <a:spcPct val="100000"/>
                        </a:lnSpc>
                        <a:spcBef>
                          <a:spcPts val="210"/>
                        </a:spcBef>
                        <a:tabLst>
                          <a:tab pos="953769" algn="l"/>
                        </a:tabLst>
                      </a:pPr>
                      <a:r>
                        <a:rPr sz="800" dirty="0">
                          <a:latin typeface="宋体"/>
                          <a:cs typeface="宋体"/>
                        </a:rPr>
                        <a:t>毛利	 </a:t>
                      </a:r>
                      <a:endParaRPr sz="800">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a:txBody>
                    <a:bodyPr/>
                    <a:lstStyle/>
                    <a:p>
                      <a:pPr marR="83185" algn="r">
                        <a:lnSpc>
                          <a:spcPct val="100000"/>
                        </a:lnSpc>
                        <a:spcBef>
                          <a:spcPts val="250"/>
                        </a:spcBef>
                      </a:pPr>
                      <a:r>
                        <a:rPr sz="800" spc="-5" dirty="0">
                          <a:latin typeface="Arial"/>
                          <a:cs typeface="Arial"/>
                        </a:rPr>
                        <a:t>1</a:t>
                      </a:r>
                      <a:r>
                        <a:rPr sz="800" dirty="0">
                          <a:latin typeface="Arial"/>
                          <a:cs typeface="Arial"/>
                        </a:rPr>
                        <a:t>,</a:t>
                      </a:r>
                      <a:r>
                        <a:rPr sz="800" spc="-10" dirty="0">
                          <a:latin typeface="Arial"/>
                          <a:cs typeface="Arial"/>
                        </a:rPr>
                        <a:t>0</a:t>
                      </a:r>
                      <a:r>
                        <a:rPr sz="800" spc="-5" dirty="0">
                          <a:latin typeface="Arial"/>
                          <a:cs typeface="Arial"/>
                        </a:rPr>
                        <a:t>7</a:t>
                      </a:r>
                      <a:r>
                        <a:rPr sz="800" dirty="0">
                          <a:latin typeface="Arial"/>
                          <a:cs typeface="Arial"/>
                        </a:rPr>
                        <a:t>2</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r">
                        <a:lnSpc>
                          <a:spcPct val="100000"/>
                        </a:lnSpc>
                        <a:spcBef>
                          <a:spcPts val="250"/>
                        </a:spcBef>
                      </a:pPr>
                      <a:r>
                        <a:rPr sz="800" spc="-5" dirty="0">
                          <a:latin typeface="Arial"/>
                          <a:cs typeface="Arial"/>
                        </a:rPr>
                        <a:t>59</a:t>
                      </a:r>
                      <a:r>
                        <a:rPr sz="800" dirty="0">
                          <a:latin typeface="Arial"/>
                          <a:cs typeface="Arial"/>
                        </a:rPr>
                        <a:t>.</a:t>
                      </a:r>
                      <a:r>
                        <a:rPr sz="800" spc="-10" dirty="0">
                          <a:latin typeface="Arial"/>
                          <a:cs typeface="Arial"/>
                        </a:rPr>
                        <a:t>6</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gridSpan="2">
                  <a:txBody>
                    <a:bodyPr/>
                    <a:lstStyle/>
                    <a:p>
                      <a:pPr marL="433705">
                        <a:lnSpc>
                          <a:spcPct val="100000"/>
                        </a:lnSpc>
                        <a:spcBef>
                          <a:spcPts val="250"/>
                        </a:spcBef>
                      </a:pPr>
                      <a:r>
                        <a:rPr sz="800" spc="-5" dirty="0">
                          <a:latin typeface="Arial"/>
                          <a:cs typeface="Arial"/>
                        </a:rPr>
                        <a:t>2,024</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hMerge="1">
                  <a:txBody>
                    <a:bodyPr/>
                    <a:lstStyle/>
                    <a:p>
                      <a:endParaRPr/>
                    </a:p>
                  </a:txBody>
                  <a:tcPr marL="0" marR="0" marT="0" marB="0"/>
                </a:tc>
                <a:tc>
                  <a:txBody>
                    <a:bodyPr/>
                    <a:lstStyle/>
                    <a:p>
                      <a:pPr algn="r">
                        <a:lnSpc>
                          <a:spcPct val="100000"/>
                        </a:lnSpc>
                        <a:spcBef>
                          <a:spcPts val="250"/>
                        </a:spcBef>
                      </a:pPr>
                      <a:r>
                        <a:rPr sz="800" spc="-5" dirty="0">
                          <a:latin typeface="Arial"/>
                          <a:cs typeface="Arial"/>
                        </a:rPr>
                        <a:t>57</a:t>
                      </a:r>
                      <a:r>
                        <a:rPr sz="800" dirty="0">
                          <a:latin typeface="Arial"/>
                          <a:cs typeface="Arial"/>
                        </a:rPr>
                        <a:t>.</a:t>
                      </a:r>
                      <a:r>
                        <a:rPr sz="800" spc="-10" dirty="0">
                          <a:latin typeface="Arial"/>
                          <a:cs typeface="Arial"/>
                        </a:rPr>
                        <a:t>4</a:t>
                      </a:r>
                      <a:r>
                        <a:rPr sz="800" spc="20" dirty="0">
                          <a:latin typeface="Arial"/>
                          <a:cs typeface="Arial"/>
                        </a:rPr>
                        <a:t>%</a:t>
                      </a:r>
                      <a:r>
                        <a:rPr sz="1200" baseline="3472" dirty="0">
                          <a:latin typeface="宋体"/>
                          <a:cs typeface="宋体"/>
                        </a:rPr>
                        <a:t> </a:t>
                      </a:r>
                      <a:endParaRPr sz="1200" baseline="3472">
                        <a:latin typeface="宋体"/>
                        <a:cs typeface="宋体"/>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solidFill>
                      <a:srgbClr val="FFFF00"/>
                    </a:solidFill>
                  </a:tcPr>
                </a:tc>
                <a:tc gridSpan="2">
                  <a:txBody>
                    <a:bodyPr/>
                    <a:lstStyle/>
                    <a:p>
                      <a:pPr marL="375920">
                        <a:lnSpc>
                          <a:spcPct val="100000"/>
                        </a:lnSpc>
                        <a:spcBef>
                          <a:spcPts val="250"/>
                        </a:spcBef>
                      </a:pPr>
                      <a:r>
                        <a:rPr sz="800" spc="-5" dirty="0">
                          <a:latin typeface="Arial"/>
                          <a:cs typeface="Arial"/>
                        </a:rPr>
                        <a:t>24,703</a:t>
                      </a:r>
                      <a:endParaRPr sz="800">
                        <a:latin typeface="Arial"/>
                        <a:cs typeface="Arial"/>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hMerge="1">
                  <a:txBody>
                    <a:bodyPr/>
                    <a:lstStyle/>
                    <a:p>
                      <a:endParaRPr/>
                    </a:p>
                  </a:txBody>
                  <a:tcPr marL="0" marR="0" marT="0" marB="0"/>
                </a:tc>
                <a:tc>
                  <a:txBody>
                    <a:bodyPr/>
                    <a:lstStyle/>
                    <a:p>
                      <a:pPr algn="r">
                        <a:lnSpc>
                          <a:spcPct val="100000"/>
                        </a:lnSpc>
                        <a:spcBef>
                          <a:spcPts val="250"/>
                        </a:spcBef>
                      </a:pPr>
                      <a:r>
                        <a:rPr sz="800" spc="-5" dirty="0">
                          <a:latin typeface="Arial"/>
                          <a:cs typeface="Arial"/>
                        </a:rPr>
                        <a:t>60</a:t>
                      </a:r>
                      <a:r>
                        <a:rPr sz="800" dirty="0">
                          <a:latin typeface="Arial"/>
                          <a:cs typeface="Arial"/>
                        </a:rPr>
                        <a:t>.</a:t>
                      </a:r>
                      <a:r>
                        <a:rPr sz="800" spc="-10" dirty="0">
                          <a:latin typeface="Arial"/>
                          <a:cs typeface="Arial"/>
                        </a:rPr>
                        <a:t>8</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endParaRPr sz="800">
                        <a:latin typeface="Arial"/>
                        <a:cs typeface="Arial"/>
                      </a:endParaRPr>
                    </a:p>
                  </a:txBody>
                  <a:tcPr marL="0" marR="0" marT="0" marB="0">
                    <a:lnL w="25400">
                      <a:solidFill>
                        <a:srgbClr val="000000"/>
                      </a:solidFill>
                      <a:prstDash val="solid"/>
                    </a:lnL>
                    <a:lnR w="6350">
                      <a:solidFill>
                        <a:srgbClr val="000000"/>
                      </a:solidFill>
                      <a:prstDash val="solid"/>
                    </a:lnR>
                    <a:lnT w="6350">
                      <a:solidFill>
                        <a:srgbClr val="000000"/>
                      </a:solidFill>
                      <a:prstDash val="solid"/>
                    </a:lnT>
                    <a:solidFill>
                      <a:srgbClr val="FFFF00"/>
                    </a:solidFill>
                  </a:tcPr>
                </a:tc>
                <a:tc>
                  <a:txBody>
                    <a:bodyPr/>
                    <a:lstStyle/>
                    <a:p>
                      <a:pPr marR="95885" algn="r">
                        <a:lnSpc>
                          <a:spcPct val="100000"/>
                        </a:lnSpc>
                        <a:spcBef>
                          <a:spcPts val="250"/>
                        </a:spcBef>
                      </a:pPr>
                      <a:r>
                        <a:rPr sz="800" spc="-5" dirty="0">
                          <a:latin typeface="Arial"/>
                          <a:cs typeface="Arial"/>
                        </a:rPr>
                        <a:t>56</a:t>
                      </a:r>
                      <a:r>
                        <a:rPr sz="800" dirty="0">
                          <a:latin typeface="Arial"/>
                          <a:cs typeface="Arial"/>
                        </a:rPr>
                        <a:t>,</a:t>
                      </a:r>
                      <a:r>
                        <a:rPr sz="800" spc="-10" dirty="0">
                          <a:latin typeface="Arial"/>
                          <a:cs typeface="Arial"/>
                        </a:rPr>
                        <a:t>7</a:t>
                      </a:r>
                      <a:r>
                        <a:rPr sz="800" spc="-5" dirty="0">
                          <a:latin typeface="Arial"/>
                          <a:cs typeface="Arial"/>
                        </a:rPr>
                        <a:t>6</a:t>
                      </a:r>
                      <a:r>
                        <a:rPr sz="800" dirty="0">
                          <a:latin typeface="Arial"/>
                          <a:cs typeface="Arial"/>
                        </a:rPr>
                        <a:t>6</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algn="r">
                        <a:lnSpc>
                          <a:spcPct val="100000"/>
                        </a:lnSpc>
                        <a:spcBef>
                          <a:spcPts val="250"/>
                        </a:spcBef>
                      </a:pPr>
                      <a:r>
                        <a:rPr sz="800" spc="-5" dirty="0">
                          <a:latin typeface="Arial"/>
                          <a:cs typeface="Arial"/>
                        </a:rPr>
                        <a:t>60</a:t>
                      </a:r>
                      <a:r>
                        <a:rPr sz="800" dirty="0">
                          <a:latin typeface="Arial"/>
                          <a:cs typeface="Arial"/>
                        </a:rPr>
                        <a:t>.</a:t>
                      </a:r>
                      <a:r>
                        <a:rPr sz="800" spc="-10" dirty="0">
                          <a:latin typeface="Arial"/>
                          <a:cs typeface="Arial"/>
                        </a:rPr>
                        <a:t>8</a:t>
                      </a:r>
                      <a:r>
                        <a:rPr sz="800" dirty="0">
                          <a:latin typeface="Arial"/>
                          <a:cs typeface="Arial"/>
                        </a:rPr>
                        <a:t>%</a:t>
                      </a:r>
                      <a:endParaRPr sz="800">
                        <a:latin typeface="Arial"/>
                        <a:cs typeface="Arial"/>
                      </a:endParaRPr>
                    </a:p>
                  </a:txBody>
                  <a:tcPr marL="0" marR="0" marT="0" marB="0">
                    <a:lnL w="6350">
                      <a:solidFill>
                        <a:srgbClr val="000000"/>
                      </a:solidFill>
                      <a:prstDash val="solid"/>
                    </a:lnL>
                    <a:lnR w="25400">
                      <a:solidFill>
                        <a:srgbClr val="000000"/>
                      </a:solidFill>
                      <a:prstDash val="solid"/>
                    </a:lnR>
                    <a:lnT w="6350">
                      <a:solidFill>
                        <a:srgbClr val="000000"/>
                      </a:solidFill>
                      <a:prstDash val="solid"/>
                    </a:lnT>
                    <a:lnB w="6350">
                      <a:solidFill>
                        <a:srgbClr val="000000"/>
                      </a:solidFill>
                      <a:prstDash val="solid"/>
                    </a:lnB>
                    <a:solidFill>
                      <a:srgbClr val="FFFF00"/>
                    </a:solidFill>
                  </a:tcPr>
                </a:tc>
                <a:extLst>
                  <a:ext uri="{0D108BD9-81ED-4DB2-BD59-A6C34878D82A}">
                    <a16:rowId xmlns:a16="http://schemas.microsoft.com/office/drawing/2014/main" val="10006"/>
                  </a:ext>
                </a:extLst>
              </a:tr>
            </a:tbl>
          </a:graphicData>
        </a:graphic>
      </p:graphicFrame>
      <p:sp>
        <p:nvSpPr>
          <p:cNvPr id="16" name="object 16"/>
          <p:cNvSpPr/>
          <p:nvPr/>
        </p:nvSpPr>
        <p:spPr>
          <a:xfrm>
            <a:off x="1363154" y="2097151"/>
            <a:ext cx="6541008" cy="2797911"/>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1654429" y="2458720"/>
            <a:ext cx="406400" cy="241300"/>
          </a:xfrm>
          <a:prstGeom prst="rect">
            <a:avLst/>
          </a:prstGeom>
        </p:spPr>
        <p:txBody>
          <a:bodyPr vert="horz" wrap="square" lIns="0" tIns="0" rIns="0" bIns="0" rtlCol="0">
            <a:spAutoFit/>
          </a:bodyPr>
          <a:lstStyle/>
          <a:p>
            <a:pPr marL="12700">
              <a:lnSpc>
                <a:spcPct val="100000"/>
              </a:lnSpc>
            </a:pPr>
            <a:r>
              <a:rPr sz="1500" b="1" dirty="0">
                <a:solidFill>
                  <a:srgbClr val="FF7E70"/>
                </a:solidFill>
                <a:latin typeface="微软雅黑"/>
                <a:cs typeface="微软雅黑"/>
              </a:rPr>
              <a:t>其一</a:t>
            </a:r>
            <a:endParaRPr sz="1500">
              <a:latin typeface="微软雅黑"/>
              <a:cs typeface="微软雅黑"/>
            </a:endParaRPr>
          </a:p>
        </p:txBody>
      </p:sp>
      <p:sp>
        <p:nvSpPr>
          <p:cNvPr id="18" name="object 18"/>
          <p:cNvSpPr txBox="1"/>
          <p:nvPr/>
        </p:nvSpPr>
        <p:spPr>
          <a:xfrm>
            <a:off x="7134225" y="3372866"/>
            <a:ext cx="406400" cy="241300"/>
          </a:xfrm>
          <a:prstGeom prst="rect">
            <a:avLst/>
          </a:prstGeom>
        </p:spPr>
        <p:txBody>
          <a:bodyPr vert="horz" wrap="square" lIns="0" tIns="0" rIns="0" bIns="0" rtlCol="0">
            <a:spAutoFit/>
          </a:bodyPr>
          <a:lstStyle/>
          <a:p>
            <a:pPr marL="12700">
              <a:lnSpc>
                <a:spcPct val="100000"/>
              </a:lnSpc>
            </a:pPr>
            <a:r>
              <a:rPr sz="1500" b="1" dirty="0">
                <a:solidFill>
                  <a:srgbClr val="92D050"/>
                </a:solidFill>
                <a:latin typeface="微软雅黑"/>
                <a:cs typeface="微软雅黑"/>
              </a:rPr>
              <a:t>其二</a:t>
            </a:r>
            <a:endParaRPr sz="1500">
              <a:latin typeface="微软雅黑"/>
              <a:cs typeface="微软雅黑"/>
            </a:endParaRPr>
          </a:p>
        </p:txBody>
      </p:sp>
      <p:sp>
        <p:nvSpPr>
          <p:cNvPr id="19" name="object 19"/>
          <p:cNvSpPr txBox="1"/>
          <p:nvPr/>
        </p:nvSpPr>
        <p:spPr>
          <a:xfrm>
            <a:off x="1633601" y="4312284"/>
            <a:ext cx="406400" cy="241300"/>
          </a:xfrm>
          <a:prstGeom prst="rect">
            <a:avLst/>
          </a:prstGeom>
        </p:spPr>
        <p:txBody>
          <a:bodyPr vert="horz" wrap="square" lIns="0" tIns="0" rIns="0" bIns="0" rtlCol="0">
            <a:spAutoFit/>
          </a:bodyPr>
          <a:lstStyle/>
          <a:p>
            <a:pPr marL="12700">
              <a:lnSpc>
                <a:spcPct val="100000"/>
              </a:lnSpc>
            </a:pPr>
            <a:r>
              <a:rPr sz="1500" b="1" dirty="0">
                <a:solidFill>
                  <a:srgbClr val="00A0DA"/>
                </a:solidFill>
                <a:latin typeface="微软雅黑"/>
                <a:cs typeface="微软雅黑"/>
              </a:rPr>
              <a:t>其三</a:t>
            </a:r>
            <a:endParaRPr sz="1500">
              <a:latin typeface="微软雅黑"/>
              <a:cs typeface="微软雅黑"/>
            </a:endParaRPr>
          </a:p>
        </p:txBody>
      </p:sp>
      <p:sp>
        <p:nvSpPr>
          <p:cNvPr id="20" name="object 20"/>
          <p:cNvSpPr txBox="1"/>
          <p:nvPr/>
        </p:nvSpPr>
        <p:spPr>
          <a:xfrm>
            <a:off x="2467229" y="2492375"/>
            <a:ext cx="3175635" cy="165100"/>
          </a:xfrm>
          <a:prstGeom prst="rect">
            <a:avLst/>
          </a:prstGeom>
        </p:spPr>
        <p:txBody>
          <a:bodyPr vert="horz" wrap="square" lIns="0" tIns="0" rIns="0" bIns="0" rtlCol="0">
            <a:spAutoFit/>
          </a:bodyPr>
          <a:lstStyle/>
          <a:p>
            <a:pPr marL="12700">
              <a:lnSpc>
                <a:spcPct val="100000"/>
              </a:lnSpc>
            </a:pPr>
            <a:r>
              <a:rPr sz="1000" spc="-5" dirty="0">
                <a:latin typeface="微软雅黑"/>
                <a:cs typeface="微软雅黑"/>
              </a:rPr>
              <a:t>严选优控，品质至上，COGS通过产量提升得到有效控制</a:t>
            </a:r>
            <a:endParaRPr sz="1000">
              <a:latin typeface="微软雅黑"/>
              <a:cs typeface="微软雅黑"/>
            </a:endParaRPr>
          </a:p>
        </p:txBody>
      </p:sp>
      <p:sp>
        <p:nvSpPr>
          <p:cNvPr id="21" name="object 21"/>
          <p:cNvSpPr txBox="1"/>
          <p:nvPr/>
        </p:nvSpPr>
        <p:spPr>
          <a:xfrm>
            <a:off x="1541144" y="3284220"/>
            <a:ext cx="3963670" cy="165100"/>
          </a:xfrm>
          <a:prstGeom prst="rect">
            <a:avLst/>
          </a:prstGeom>
        </p:spPr>
        <p:txBody>
          <a:bodyPr vert="horz" wrap="square" lIns="0" tIns="0" rIns="0" bIns="0" rtlCol="0">
            <a:spAutoFit/>
          </a:bodyPr>
          <a:lstStyle/>
          <a:p>
            <a:pPr marL="12700">
              <a:lnSpc>
                <a:spcPct val="100000"/>
              </a:lnSpc>
            </a:pPr>
            <a:r>
              <a:rPr sz="1000" spc="-5" dirty="0">
                <a:latin typeface="微软雅黑"/>
                <a:cs typeface="微软雅黑"/>
              </a:rPr>
              <a:t>依靠优质农场资源、稳定优质菌种及先进发酵工艺，引导酸奶消费升级</a:t>
            </a:r>
            <a:endParaRPr sz="1000">
              <a:latin typeface="微软雅黑"/>
              <a:cs typeface="微软雅黑"/>
            </a:endParaRPr>
          </a:p>
        </p:txBody>
      </p:sp>
      <p:sp>
        <p:nvSpPr>
          <p:cNvPr id="22" name="object 22"/>
          <p:cNvSpPr txBox="1"/>
          <p:nvPr/>
        </p:nvSpPr>
        <p:spPr>
          <a:xfrm>
            <a:off x="2363851" y="4172267"/>
            <a:ext cx="5360670" cy="363855"/>
          </a:xfrm>
          <a:prstGeom prst="rect">
            <a:avLst/>
          </a:prstGeom>
        </p:spPr>
        <p:txBody>
          <a:bodyPr vert="horz" wrap="square" lIns="0" tIns="0" rIns="0" bIns="0" rtlCol="0">
            <a:spAutoFit/>
          </a:bodyPr>
          <a:lstStyle/>
          <a:p>
            <a:pPr marL="12700">
              <a:lnSpc>
                <a:spcPct val="100000"/>
              </a:lnSpc>
            </a:pPr>
            <a:r>
              <a:rPr sz="1000" dirty="0">
                <a:latin typeface="微软雅黑"/>
                <a:cs typeface="微软雅黑"/>
              </a:rPr>
              <a:t>搭建以品牌为核心，以仓储配送和第三方物流结合为主要功能，集商流、物流、资金流</a:t>
            </a:r>
            <a:r>
              <a:rPr sz="1000" spc="5" dirty="0">
                <a:latin typeface="微软雅黑"/>
                <a:cs typeface="微软雅黑"/>
              </a:rPr>
              <a:t>、</a:t>
            </a:r>
            <a:r>
              <a:rPr sz="1000" dirty="0">
                <a:latin typeface="微软雅黑"/>
                <a:cs typeface="微软雅黑"/>
              </a:rPr>
              <a:t>信息流</a:t>
            </a:r>
            <a:endParaRPr sz="1000">
              <a:latin typeface="微软雅黑"/>
              <a:cs typeface="微软雅黑"/>
            </a:endParaRPr>
          </a:p>
          <a:p>
            <a:pPr marL="12700">
              <a:lnSpc>
                <a:spcPct val="100000"/>
              </a:lnSpc>
              <a:spcBef>
                <a:spcPts val="360"/>
              </a:spcBef>
            </a:pPr>
            <a:r>
              <a:rPr sz="1000" spc="-5" dirty="0">
                <a:latin typeface="微软雅黑"/>
                <a:cs typeface="微软雅黑"/>
              </a:rPr>
              <a:t>为一体的快速反应柔性供应链服务系统平台。</a:t>
            </a:r>
            <a:endParaRPr sz="1000">
              <a:latin typeface="微软雅黑"/>
              <a:cs typeface="微软雅黑"/>
            </a:endParaRPr>
          </a:p>
        </p:txBody>
      </p:sp>
      <p:graphicFrame>
        <p:nvGraphicFramePr>
          <p:cNvPr id="23" name="对象 22">
            <a:extLst>
              <a:ext uri="{FF2B5EF4-FFF2-40B4-BE49-F238E27FC236}">
                <a16:creationId xmlns:a16="http://schemas.microsoft.com/office/drawing/2014/main" id="{C51CD891-CA54-42C6-B990-0EE4F860A53A}"/>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6628" name="CorelDRAW" r:id="rId6" imgW="2736000" imgH="1136036" progId="CorelDraw.Graphic.17">
                  <p:embed/>
                </p:oleObj>
              </mc:Choice>
              <mc:Fallback>
                <p:oleObj name="CorelDRAW" r:id="rId6"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7"/>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财务规划</a:t>
            </a:r>
          </a:p>
        </p:txBody>
      </p:sp>
      <p:graphicFrame>
        <p:nvGraphicFramePr>
          <p:cNvPr id="5" name="object 5"/>
          <p:cNvGraphicFramePr>
            <a:graphicFrameLocks noGrp="1"/>
          </p:cNvGraphicFramePr>
          <p:nvPr/>
        </p:nvGraphicFramePr>
        <p:xfrm>
          <a:off x="605205" y="1917826"/>
          <a:ext cx="7920939" cy="2303753"/>
        </p:xfrm>
        <a:graphic>
          <a:graphicData uri="http://schemas.openxmlformats.org/drawingml/2006/table">
            <a:tbl>
              <a:tblPr firstRow="1" bandRow="1">
                <a:tableStyleId>{2D5ABB26-0587-4C30-8999-92F81FD0307C}</a:tableStyleId>
              </a:tblPr>
              <a:tblGrid>
                <a:gridCol w="1981149">
                  <a:extLst>
                    <a:ext uri="{9D8B030D-6E8A-4147-A177-3AD203B41FA5}">
                      <a16:colId xmlns:a16="http://schemas.microsoft.com/office/drawing/2014/main" val="20000"/>
                    </a:ext>
                  </a:extLst>
                </a:gridCol>
                <a:gridCol w="1979930">
                  <a:extLst>
                    <a:ext uri="{9D8B030D-6E8A-4147-A177-3AD203B41FA5}">
                      <a16:colId xmlns:a16="http://schemas.microsoft.com/office/drawing/2014/main" val="20001"/>
                    </a:ext>
                  </a:extLst>
                </a:gridCol>
                <a:gridCol w="197866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418465">
                <a:tc>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BEDF4"/>
                    </a:solidFill>
                  </a:tcPr>
                </a:tc>
                <a:tc>
                  <a:txBody>
                    <a:bodyPr/>
                    <a:lstStyle/>
                    <a:p>
                      <a:pPr algn="ctr">
                        <a:lnSpc>
                          <a:spcPct val="100000"/>
                        </a:lnSpc>
                        <a:spcBef>
                          <a:spcPts val="259"/>
                        </a:spcBef>
                      </a:pPr>
                      <a:r>
                        <a:rPr sz="1600" b="1" spc="-10" dirty="0">
                          <a:solidFill>
                            <a:srgbClr val="404040"/>
                          </a:solidFill>
                          <a:latin typeface="微软雅黑"/>
                          <a:cs typeface="微软雅黑"/>
                        </a:rPr>
                        <a:t>2016年</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BEDF4"/>
                    </a:solidFill>
                  </a:tcPr>
                </a:tc>
                <a:tc>
                  <a:txBody>
                    <a:bodyPr/>
                    <a:lstStyle/>
                    <a:p>
                      <a:pPr marL="635" algn="ctr">
                        <a:lnSpc>
                          <a:spcPct val="100000"/>
                        </a:lnSpc>
                        <a:spcBef>
                          <a:spcPts val="259"/>
                        </a:spcBef>
                      </a:pPr>
                      <a:r>
                        <a:rPr sz="1600" b="1" spc="-10" dirty="0">
                          <a:solidFill>
                            <a:srgbClr val="404040"/>
                          </a:solidFill>
                          <a:latin typeface="微软雅黑"/>
                          <a:cs typeface="微软雅黑"/>
                        </a:rPr>
                        <a:t>2017年</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BEDF4"/>
                    </a:solidFill>
                  </a:tcPr>
                </a:tc>
                <a:tc>
                  <a:txBody>
                    <a:bodyPr/>
                    <a:lstStyle/>
                    <a:p>
                      <a:pPr marL="5080" algn="ctr">
                        <a:lnSpc>
                          <a:spcPct val="100000"/>
                        </a:lnSpc>
                        <a:spcBef>
                          <a:spcPts val="259"/>
                        </a:spcBef>
                      </a:pPr>
                      <a:r>
                        <a:rPr sz="1600" b="1" spc="-10" dirty="0">
                          <a:solidFill>
                            <a:srgbClr val="404040"/>
                          </a:solidFill>
                          <a:latin typeface="微软雅黑"/>
                          <a:cs typeface="微软雅黑"/>
                        </a:rPr>
                        <a:t>2018年</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BEDF4"/>
                    </a:solidFill>
                  </a:tcPr>
                </a:tc>
                <a:extLst>
                  <a:ext uri="{0D108BD9-81ED-4DB2-BD59-A6C34878D82A}">
                    <a16:rowId xmlns:a16="http://schemas.microsoft.com/office/drawing/2014/main" val="10000"/>
                  </a:ext>
                </a:extLst>
              </a:tr>
              <a:tr h="629284">
                <a:tc>
                  <a:txBody>
                    <a:bodyPr/>
                    <a:lstStyle/>
                    <a:p>
                      <a:pPr marL="1270" algn="ctr">
                        <a:lnSpc>
                          <a:spcPct val="100000"/>
                        </a:lnSpc>
                        <a:spcBef>
                          <a:spcPts val="1315"/>
                        </a:spcBef>
                      </a:pPr>
                      <a:r>
                        <a:rPr sz="1600" dirty="0">
                          <a:latin typeface="微软雅黑"/>
                          <a:cs typeface="微软雅黑"/>
                        </a:rPr>
                        <a:t>销售收入</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EDF4"/>
                    </a:solidFill>
                  </a:tcPr>
                </a:tc>
                <a:tc>
                  <a:txBody>
                    <a:bodyPr/>
                    <a:lstStyle/>
                    <a:p>
                      <a:pPr algn="ctr">
                        <a:lnSpc>
                          <a:spcPct val="100000"/>
                        </a:lnSpc>
                        <a:spcBef>
                          <a:spcPts val="1315"/>
                        </a:spcBef>
                      </a:pPr>
                      <a:r>
                        <a:rPr sz="1600" spc="-5" dirty="0">
                          <a:latin typeface="微软雅黑"/>
                          <a:cs typeface="微软雅黑"/>
                        </a:rPr>
                        <a:t>3527,000</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EDF4"/>
                    </a:solidFill>
                  </a:tcPr>
                </a:tc>
                <a:tc>
                  <a:txBody>
                    <a:bodyPr/>
                    <a:lstStyle/>
                    <a:p>
                      <a:pPr algn="ctr">
                        <a:lnSpc>
                          <a:spcPct val="100000"/>
                        </a:lnSpc>
                        <a:spcBef>
                          <a:spcPts val="1315"/>
                        </a:spcBef>
                      </a:pPr>
                      <a:r>
                        <a:rPr sz="1600" spc="-5" dirty="0">
                          <a:latin typeface="微软雅黑"/>
                          <a:cs typeface="微软雅黑"/>
                        </a:rPr>
                        <a:t>40,630,000</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EDF4"/>
                    </a:solidFill>
                  </a:tcPr>
                </a:tc>
                <a:tc>
                  <a:txBody>
                    <a:bodyPr/>
                    <a:lstStyle/>
                    <a:p>
                      <a:pPr marL="3810" algn="ctr">
                        <a:lnSpc>
                          <a:spcPct val="100000"/>
                        </a:lnSpc>
                        <a:spcBef>
                          <a:spcPts val="1315"/>
                        </a:spcBef>
                      </a:pPr>
                      <a:r>
                        <a:rPr sz="1600" spc="-5" dirty="0">
                          <a:latin typeface="微软雅黑"/>
                          <a:cs typeface="微软雅黑"/>
                        </a:rPr>
                        <a:t>93,364,000</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BEDF4"/>
                    </a:solidFill>
                  </a:tcPr>
                </a:tc>
                <a:extLst>
                  <a:ext uri="{0D108BD9-81ED-4DB2-BD59-A6C34878D82A}">
                    <a16:rowId xmlns:a16="http://schemas.microsoft.com/office/drawing/2014/main" val="10001"/>
                  </a:ext>
                </a:extLst>
              </a:tr>
              <a:tr h="628015">
                <a:tc>
                  <a:txBody>
                    <a:bodyPr/>
                    <a:lstStyle/>
                    <a:p>
                      <a:pPr marL="1270" algn="ctr">
                        <a:lnSpc>
                          <a:spcPct val="100000"/>
                        </a:lnSpc>
                        <a:spcBef>
                          <a:spcPts val="1415"/>
                        </a:spcBef>
                      </a:pPr>
                      <a:r>
                        <a:rPr sz="1600" dirty="0">
                          <a:latin typeface="微软雅黑"/>
                          <a:cs typeface="微软雅黑"/>
                        </a:rPr>
                        <a:t>净利润</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tc>
                  <a:txBody>
                    <a:bodyPr/>
                    <a:lstStyle/>
                    <a:p>
                      <a:pPr marL="635" algn="ctr">
                        <a:lnSpc>
                          <a:spcPct val="100000"/>
                        </a:lnSpc>
                        <a:spcBef>
                          <a:spcPts val="1415"/>
                        </a:spcBef>
                      </a:pPr>
                      <a:r>
                        <a:rPr sz="1600" spc="-5" dirty="0">
                          <a:latin typeface="微软雅黑"/>
                          <a:cs typeface="微软雅黑"/>
                        </a:rPr>
                        <a:t>155,000</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tc>
                  <a:txBody>
                    <a:bodyPr/>
                    <a:lstStyle/>
                    <a:p>
                      <a:pPr marL="1905" algn="ctr">
                        <a:lnSpc>
                          <a:spcPct val="100000"/>
                        </a:lnSpc>
                        <a:spcBef>
                          <a:spcPts val="1415"/>
                        </a:spcBef>
                      </a:pPr>
                      <a:r>
                        <a:rPr sz="1600" spc="-5" dirty="0">
                          <a:latin typeface="微软雅黑"/>
                          <a:cs typeface="微软雅黑"/>
                        </a:rPr>
                        <a:t>7,527,000</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tc>
                  <a:txBody>
                    <a:bodyPr/>
                    <a:lstStyle/>
                    <a:p>
                      <a:pPr marL="3810" algn="ctr">
                        <a:lnSpc>
                          <a:spcPct val="100000"/>
                        </a:lnSpc>
                        <a:spcBef>
                          <a:spcPts val="1415"/>
                        </a:spcBef>
                      </a:pPr>
                      <a:r>
                        <a:rPr sz="1600" spc="-5" dirty="0">
                          <a:latin typeface="微软雅黑"/>
                          <a:cs typeface="微软雅黑"/>
                        </a:rPr>
                        <a:t>18,075,000</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extLst>
                  <a:ext uri="{0D108BD9-81ED-4DB2-BD59-A6C34878D82A}">
                    <a16:rowId xmlns:a16="http://schemas.microsoft.com/office/drawing/2014/main" val="10002"/>
                  </a:ext>
                </a:extLst>
              </a:tr>
              <a:tr h="627989">
                <a:tc>
                  <a:txBody>
                    <a:bodyPr/>
                    <a:lstStyle/>
                    <a:p>
                      <a:pPr marL="1270" algn="ctr">
                        <a:lnSpc>
                          <a:spcPct val="100000"/>
                        </a:lnSpc>
                        <a:spcBef>
                          <a:spcPts val="1420"/>
                        </a:spcBef>
                      </a:pPr>
                      <a:r>
                        <a:rPr sz="1600" dirty="0">
                          <a:latin typeface="微软雅黑"/>
                          <a:cs typeface="微软雅黑"/>
                        </a:rPr>
                        <a:t>净利润率</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tc>
                  <a:txBody>
                    <a:bodyPr/>
                    <a:lstStyle/>
                    <a:p>
                      <a:pPr algn="ctr">
                        <a:lnSpc>
                          <a:spcPct val="100000"/>
                        </a:lnSpc>
                        <a:spcBef>
                          <a:spcPts val="1420"/>
                        </a:spcBef>
                      </a:pPr>
                      <a:r>
                        <a:rPr sz="1600" spc="-5" dirty="0">
                          <a:latin typeface="微软雅黑"/>
                          <a:cs typeface="微软雅黑"/>
                        </a:rPr>
                        <a:t>4.4%</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tc>
                  <a:txBody>
                    <a:bodyPr/>
                    <a:lstStyle/>
                    <a:p>
                      <a:pPr marL="3175" algn="ctr">
                        <a:lnSpc>
                          <a:spcPct val="100000"/>
                        </a:lnSpc>
                        <a:spcBef>
                          <a:spcPts val="1420"/>
                        </a:spcBef>
                      </a:pPr>
                      <a:r>
                        <a:rPr sz="1600" spc="-5" dirty="0">
                          <a:latin typeface="微软雅黑"/>
                          <a:cs typeface="微软雅黑"/>
                        </a:rPr>
                        <a:t>18.5%</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tc>
                  <a:txBody>
                    <a:bodyPr/>
                    <a:lstStyle/>
                    <a:p>
                      <a:pPr marL="2540" algn="ctr">
                        <a:lnSpc>
                          <a:spcPct val="100000"/>
                        </a:lnSpc>
                        <a:spcBef>
                          <a:spcPts val="1420"/>
                        </a:spcBef>
                      </a:pPr>
                      <a:r>
                        <a:rPr sz="1600" spc="-5" dirty="0">
                          <a:latin typeface="微软雅黑"/>
                          <a:cs typeface="微软雅黑"/>
                        </a:rPr>
                        <a:t>19.4%</a:t>
                      </a:r>
                      <a:endParaRPr sz="160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BEDF4"/>
                    </a:solidFill>
                  </a:tcPr>
                </a:tc>
                <a:extLst>
                  <a:ext uri="{0D108BD9-81ED-4DB2-BD59-A6C34878D82A}">
                    <a16:rowId xmlns:a16="http://schemas.microsoft.com/office/drawing/2014/main" val="10003"/>
                  </a:ext>
                </a:extLst>
              </a:tr>
            </a:tbl>
          </a:graphicData>
        </a:graphic>
      </p:graphicFrame>
      <p:sp>
        <p:nvSpPr>
          <p:cNvPr id="6" name="object 6"/>
          <p:cNvSpPr txBox="1"/>
          <p:nvPr/>
        </p:nvSpPr>
        <p:spPr>
          <a:xfrm>
            <a:off x="1013777" y="983615"/>
            <a:ext cx="7070090" cy="659130"/>
          </a:xfrm>
          <a:prstGeom prst="rect">
            <a:avLst/>
          </a:prstGeom>
        </p:spPr>
        <p:txBody>
          <a:bodyPr vert="horz" wrap="square" lIns="0" tIns="0" rIns="0" bIns="0" rtlCol="0">
            <a:spAutoFit/>
          </a:bodyPr>
          <a:lstStyle/>
          <a:p>
            <a:pPr marL="12700">
              <a:lnSpc>
                <a:spcPct val="100000"/>
              </a:lnSpc>
            </a:pPr>
            <a:r>
              <a:rPr sz="2000" dirty="0">
                <a:solidFill>
                  <a:srgbClr val="00AFEF"/>
                </a:solidFill>
                <a:latin typeface="微软雅黑"/>
                <a:cs typeface="微软雅黑"/>
              </a:rPr>
              <a:t>2016/17/18年度财务预测（融资后）</a:t>
            </a:r>
            <a:endParaRPr sz="2000">
              <a:latin typeface="微软雅黑"/>
              <a:cs typeface="微软雅黑"/>
            </a:endParaRPr>
          </a:p>
          <a:p>
            <a:pPr marR="5080" algn="r">
              <a:lnSpc>
                <a:spcPct val="100000"/>
              </a:lnSpc>
              <a:spcBef>
                <a:spcPts val="770"/>
              </a:spcBef>
            </a:pPr>
            <a:r>
              <a:rPr sz="1600" dirty="0">
                <a:solidFill>
                  <a:srgbClr val="4F6128"/>
                </a:solidFill>
                <a:latin typeface="微软雅黑"/>
                <a:cs typeface="微软雅黑"/>
              </a:rPr>
              <a:t>单位：元</a:t>
            </a:r>
            <a:endParaRPr sz="1600">
              <a:latin typeface="微软雅黑"/>
              <a:cs typeface="微软雅黑"/>
            </a:endParaRPr>
          </a:p>
        </p:txBody>
      </p:sp>
      <p:graphicFrame>
        <p:nvGraphicFramePr>
          <p:cNvPr id="7" name="对象 6">
            <a:extLst>
              <a:ext uri="{FF2B5EF4-FFF2-40B4-BE49-F238E27FC236}">
                <a16:creationId xmlns:a16="http://schemas.microsoft.com/office/drawing/2014/main" id="{97E28594-4B44-49B1-851E-3B05F78DD1F9}"/>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7652" name="CorelDRAW" r:id="rId5" imgW="2736000" imgH="1136036" progId="CorelDraw.Graphic.17">
                  <p:embed/>
                </p:oleObj>
              </mc:Choice>
              <mc:Fallback>
                <p:oleObj name="CorelDRAW" r:id="rId5"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退出机制</a:t>
            </a:r>
          </a:p>
        </p:txBody>
      </p:sp>
      <p:sp>
        <p:nvSpPr>
          <p:cNvPr id="6" name="object 6"/>
          <p:cNvSpPr/>
          <p:nvPr/>
        </p:nvSpPr>
        <p:spPr>
          <a:xfrm>
            <a:off x="3111204" y="1579117"/>
            <a:ext cx="1657985" cy="2623820"/>
          </a:xfrm>
          <a:custGeom>
            <a:avLst/>
            <a:gdLst/>
            <a:ahLst/>
            <a:cxnLst/>
            <a:rect l="l" t="t" r="r" b="b"/>
            <a:pathLst>
              <a:path w="1657985" h="2623820">
                <a:moveTo>
                  <a:pt x="1657391" y="2582519"/>
                </a:moveTo>
                <a:lnTo>
                  <a:pt x="1610875" y="2593376"/>
                </a:lnTo>
                <a:lnTo>
                  <a:pt x="1564362" y="2602518"/>
                </a:lnTo>
                <a:lnTo>
                  <a:pt x="1517887" y="2609965"/>
                </a:lnTo>
                <a:lnTo>
                  <a:pt x="1471484" y="2615737"/>
                </a:lnTo>
                <a:lnTo>
                  <a:pt x="1425187" y="2619855"/>
                </a:lnTo>
                <a:lnTo>
                  <a:pt x="1379031" y="2622339"/>
                </a:lnTo>
                <a:lnTo>
                  <a:pt x="1333049" y="2623211"/>
                </a:lnTo>
                <a:lnTo>
                  <a:pt x="1287276" y="2622489"/>
                </a:lnTo>
                <a:lnTo>
                  <a:pt x="1241746" y="2620195"/>
                </a:lnTo>
                <a:lnTo>
                  <a:pt x="1196494" y="2616349"/>
                </a:lnTo>
                <a:lnTo>
                  <a:pt x="1151553" y="2610972"/>
                </a:lnTo>
                <a:lnTo>
                  <a:pt x="1106958" y="2604084"/>
                </a:lnTo>
                <a:lnTo>
                  <a:pt x="1062742" y="2595705"/>
                </a:lnTo>
                <a:lnTo>
                  <a:pt x="1018941" y="2585856"/>
                </a:lnTo>
                <a:lnTo>
                  <a:pt x="975588" y="2574557"/>
                </a:lnTo>
                <a:lnTo>
                  <a:pt x="932718" y="2561829"/>
                </a:lnTo>
                <a:lnTo>
                  <a:pt x="890364" y="2547692"/>
                </a:lnTo>
                <a:lnTo>
                  <a:pt x="848562" y="2532166"/>
                </a:lnTo>
                <a:lnTo>
                  <a:pt x="807344" y="2515273"/>
                </a:lnTo>
                <a:lnTo>
                  <a:pt x="766746" y="2497032"/>
                </a:lnTo>
                <a:lnTo>
                  <a:pt x="726802" y="2477464"/>
                </a:lnTo>
                <a:lnTo>
                  <a:pt x="687546" y="2456589"/>
                </a:lnTo>
                <a:lnTo>
                  <a:pt x="649011" y="2434428"/>
                </a:lnTo>
                <a:lnTo>
                  <a:pt x="611233" y="2411001"/>
                </a:lnTo>
                <a:lnTo>
                  <a:pt x="574245" y="2386328"/>
                </a:lnTo>
                <a:lnTo>
                  <a:pt x="538082" y="2360431"/>
                </a:lnTo>
                <a:lnTo>
                  <a:pt x="502777" y="2333329"/>
                </a:lnTo>
                <a:lnTo>
                  <a:pt x="468366" y="2305043"/>
                </a:lnTo>
                <a:lnTo>
                  <a:pt x="434882" y="2275593"/>
                </a:lnTo>
                <a:lnTo>
                  <a:pt x="402360" y="2245001"/>
                </a:lnTo>
                <a:lnTo>
                  <a:pt x="370833" y="2213285"/>
                </a:lnTo>
                <a:lnTo>
                  <a:pt x="340336" y="2180467"/>
                </a:lnTo>
                <a:lnTo>
                  <a:pt x="310904" y="2146567"/>
                </a:lnTo>
                <a:lnTo>
                  <a:pt x="282569" y="2111605"/>
                </a:lnTo>
                <a:lnTo>
                  <a:pt x="255367" y="2075603"/>
                </a:lnTo>
                <a:lnTo>
                  <a:pt x="229332" y="2038580"/>
                </a:lnTo>
                <a:lnTo>
                  <a:pt x="204498" y="2000556"/>
                </a:lnTo>
                <a:lnTo>
                  <a:pt x="180900" y="1961553"/>
                </a:lnTo>
                <a:lnTo>
                  <a:pt x="158570" y="1921591"/>
                </a:lnTo>
                <a:lnTo>
                  <a:pt x="137544" y="1880690"/>
                </a:lnTo>
                <a:lnTo>
                  <a:pt x="117856" y="1838870"/>
                </a:lnTo>
                <a:lnTo>
                  <a:pt x="99540" y="1796152"/>
                </a:lnTo>
                <a:lnTo>
                  <a:pt x="82631" y="1752557"/>
                </a:lnTo>
                <a:lnTo>
                  <a:pt x="67161" y="1708104"/>
                </a:lnTo>
                <a:lnTo>
                  <a:pt x="53167" y="1662815"/>
                </a:lnTo>
                <a:lnTo>
                  <a:pt x="40681" y="1616710"/>
                </a:lnTo>
                <a:lnTo>
                  <a:pt x="29826" y="1570185"/>
                </a:lnTo>
                <a:lnTo>
                  <a:pt x="20685" y="1523665"/>
                </a:lnTo>
                <a:lnTo>
                  <a:pt x="13240" y="1477183"/>
                </a:lnTo>
                <a:lnTo>
                  <a:pt x="7469" y="1430775"/>
                </a:lnTo>
                <a:lnTo>
                  <a:pt x="3353" y="1384472"/>
                </a:lnTo>
                <a:lnTo>
                  <a:pt x="870" y="1338311"/>
                </a:lnTo>
                <a:lnTo>
                  <a:pt x="0" y="1292326"/>
                </a:lnTo>
                <a:lnTo>
                  <a:pt x="722" y="1246549"/>
                </a:lnTo>
                <a:lnTo>
                  <a:pt x="3017" y="1201017"/>
                </a:lnTo>
                <a:lnTo>
                  <a:pt x="6864" y="1155762"/>
                </a:lnTo>
                <a:lnTo>
                  <a:pt x="12242" y="1110819"/>
                </a:lnTo>
                <a:lnTo>
                  <a:pt x="19132" y="1066222"/>
                </a:lnTo>
                <a:lnTo>
                  <a:pt x="27511" y="1022005"/>
                </a:lnTo>
                <a:lnTo>
                  <a:pt x="37361" y="978203"/>
                </a:lnTo>
                <a:lnTo>
                  <a:pt x="48661" y="934850"/>
                </a:lnTo>
                <a:lnTo>
                  <a:pt x="61390" y="891980"/>
                </a:lnTo>
                <a:lnTo>
                  <a:pt x="75527" y="849627"/>
                </a:lnTo>
                <a:lnTo>
                  <a:pt x="91054" y="807825"/>
                </a:lnTo>
                <a:lnTo>
                  <a:pt x="107948" y="766609"/>
                </a:lnTo>
                <a:lnTo>
                  <a:pt x="126189" y="726012"/>
                </a:lnTo>
                <a:lnTo>
                  <a:pt x="145758" y="686069"/>
                </a:lnTo>
                <a:lnTo>
                  <a:pt x="166633" y="646814"/>
                </a:lnTo>
                <a:lnTo>
                  <a:pt x="188795" y="608282"/>
                </a:lnTo>
                <a:lnTo>
                  <a:pt x="212222" y="570506"/>
                </a:lnTo>
                <a:lnTo>
                  <a:pt x="236895" y="533520"/>
                </a:lnTo>
                <a:lnTo>
                  <a:pt x="262793" y="497359"/>
                </a:lnTo>
                <a:lnTo>
                  <a:pt x="289895" y="462058"/>
                </a:lnTo>
                <a:lnTo>
                  <a:pt x="318181" y="427649"/>
                </a:lnTo>
                <a:lnTo>
                  <a:pt x="347631" y="394168"/>
                </a:lnTo>
                <a:lnTo>
                  <a:pt x="378224" y="361648"/>
                </a:lnTo>
                <a:lnTo>
                  <a:pt x="409940" y="330124"/>
                </a:lnTo>
                <a:lnTo>
                  <a:pt x="442758" y="299630"/>
                </a:lnTo>
                <a:lnTo>
                  <a:pt x="476658" y="270200"/>
                </a:lnTo>
                <a:lnTo>
                  <a:pt x="511620" y="241869"/>
                </a:lnTo>
                <a:lnTo>
                  <a:pt x="547622" y="214669"/>
                </a:lnTo>
                <a:lnTo>
                  <a:pt x="584645" y="188637"/>
                </a:lnTo>
                <a:lnTo>
                  <a:pt x="622669" y="163805"/>
                </a:lnTo>
                <a:lnTo>
                  <a:pt x="661672" y="140209"/>
                </a:lnTo>
                <a:lnTo>
                  <a:pt x="701634" y="117881"/>
                </a:lnTo>
                <a:lnTo>
                  <a:pt x="742536" y="96857"/>
                </a:lnTo>
                <a:lnTo>
                  <a:pt x="784356" y="77171"/>
                </a:lnTo>
                <a:lnTo>
                  <a:pt x="827073" y="58856"/>
                </a:lnTo>
                <a:lnTo>
                  <a:pt x="870669" y="41948"/>
                </a:lnTo>
                <a:lnTo>
                  <a:pt x="915121" y="26479"/>
                </a:lnTo>
                <a:lnTo>
                  <a:pt x="960410" y="12485"/>
                </a:lnTo>
                <a:lnTo>
                  <a:pt x="1006516" y="0"/>
                </a:lnTo>
                <a:lnTo>
                  <a:pt x="962475" y="20113"/>
                </a:lnTo>
                <a:lnTo>
                  <a:pt x="919501" y="41601"/>
                </a:lnTo>
                <a:lnTo>
                  <a:pt x="877607" y="64424"/>
                </a:lnTo>
                <a:lnTo>
                  <a:pt x="836808" y="88547"/>
                </a:lnTo>
                <a:lnTo>
                  <a:pt x="797120" y="113930"/>
                </a:lnTo>
                <a:lnTo>
                  <a:pt x="758557" y="140536"/>
                </a:lnTo>
                <a:lnTo>
                  <a:pt x="721134" y="168328"/>
                </a:lnTo>
                <a:lnTo>
                  <a:pt x="684865" y="197269"/>
                </a:lnTo>
                <a:lnTo>
                  <a:pt x="649766" y="227320"/>
                </a:lnTo>
                <a:lnTo>
                  <a:pt x="615851" y="258444"/>
                </a:lnTo>
                <a:lnTo>
                  <a:pt x="583135" y="290603"/>
                </a:lnTo>
                <a:lnTo>
                  <a:pt x="551632" y="323761"/>
                </a:lnTo>
                <a:lnTo>
                  <a:pt x="521359" y="357878"/>
                </a:lnTo>
                <a:lnTo>
                  <a:pt x="492328" y="392919"/>
                </a:lnTo>
                <a:lnTo>
                  <a:pt x="464556" y="428844"/>
                </a:lnTo>
                <a:lnTo>
                  <a:pt x="438056" y="465617"/>
                </a:lnTo>
                <a:lnTo>
                  <a:pt x="412845" y="503200"/>
                </a:lnTo>
                <a:lnTo>
                  <a:pt x="388935" y="541555"/>
                </a:lnTo>
                <a:lnTo>
                  <a:pt x="366343" y="580645"/>
                </a:lnTo>
                <a:lnTo>
                  <a:pt x="345083" y="620432"/>
                </a:lnTo>
                <a:lnTo>
                  <a:pt x="325170" y="660879"/>
                </a:lnTo>
                <a:lnTo>
                  <a:pt x="306618" y="701947"/>
                </a:lnTo>
                <a:lnTo>
                  <a:pt x="289442" y="743600"/>
                </a:lnTo>
                <a:lnTo>
                  <a:pt x="273658" y="785800"/>
                </a:lnTo>
                <a:lnTo>
                  <a:pt x="259279" y="828509"/>
                </a:lnTo>
                <a:lnTo>
                  <a:pt x="246322" y="871690"/>
                </a:lnTo>
                <a:lnTo>
                  <a:pt x="234799" y="915305"/>
                </a:lnTo>
                <a:lnTo>
                  <a:pt x="224727" y="959317"/>
                </a:lnTo>
                <a:lnTo>
                  <a:pt x="216120" y="1003687"/>
                </a:lnTo>
                <a:lnTo>
                  <a:pt x="208993" y="1048379"/>
                </a:lnTo>
                <a:lnTo>
                  <a:pt x="203360" y="1093354"/>
                </a:lnTo>
                <a:lnTo>
                  <a:pt x="199237" y="1138576"/>
                </a:lnTo>
                <a:lnTo>
                  <a:pt x="196638" y="1184006"/>
                </a:lnTo>
                <a:lnTo>
                  <a:pt x="195577" y="1229607"/>
                </a:lnTo>
                <a:lnTo>
                  <a:pt x="196071" y="1275341"/>
                </a:lnTo>
                <a:lnTo>
                  <a:pt x="198133" y="1321171"/>
                </a:lnTo>
                <a:lnTo>
                  <a:pt x="201778" y="1367060"/>
                </a:lnTo>
                <a:lnTo>
                  <a:pt x="207021" y="1412969"/>
                </a:lnTo>
                <a:lnTo>
                  <a:pt x="213877" y="1458861"/>
                </a:lnTo>
                <a:lnTo>
                  <a:pt x="222361" y="1504699"/>
                </a:lnTo>
                <a:lnTo>
                  <a:pt x="232487" y="1550445"/>
                </a:lnTo>
                <a:lnTo>
                  <a:pt x="244270" y="1596061"/>
                </a:lnTo>
                <a:lnTo>
                  <a:pt x="257725" y="1641509"/>
                </a:lnTo>
                <a:lnTo>
                  <a:pt x="272867" y="1686753"/>
                </a:lnTo>
                <a:lnTo>
                  <a:pt x="289710" y="1731754"/>
                </a:lnTo>
                <a:lnTo>
                  <a:pt x="308270" y="1776476"/>
                </a:lnTo>
                <a:lnTo>
                  <a:pt x="328806" y="1821380"/>
                </a:lnTo>
                <a:lnTo>
                  <a:pt x="350831" y="1865253"/>
                </a:lnTo>
                <a:lnTo>
                  <a:pt x="374305" y="1908072"/>
                </a:lnTo>
                <a:lnTo>
                  <a:pt x="399189" y="1949814"/>
                </a:lnTo>
                <a:lnTo>
                  <a:pt x="425444" y="1990454"/>
                </a:lnTo>
                <a:lnTo>
                  <a:pt x="453031" y="2029971"/>
                </a:lnTo>
                <a:lnTo>
                  <a:pt x="481912" y="2068341"/>
                </a:lnTo>
                <a:lnTo>
                  <a:pt x="512046" y="2105540"/>
                </a:lnTo>
                <a:lnTo>
                  <a:pt x="543397" y="2141546"/>
                </a:lnTo>
                <a:lnTo>
                  <a:pt x="575923" y="2176334"/>
                </a:lnTo>
                <a:lnTo>
                  <a:pt x="609587" y="2209883"/>
                </a:lnTo>
                <a:lnTo>
                  <a:pt x="644349" y="2242167"/>
                </a:lnTo>
                <a:lnTo>
                  <a:pt x="680171" y="2273165"/>
                </a:lnTo>
                <a:lnTo>
                  <a:pt x="717013" y="2302854"/>
                </a:lnTo>
                <a:lnTo>
                  <a:pt x="754836" y="2331208"/>
                </a:lnTo>
                <a:lnTo>
                  <a:pt x="793602" y="2358207"/>
                </a:lnTo>
                <a:lnTo>
                  <a:pt x="833272" y="2383825"/>
                </a:lnTo>
                <a:lnTo>
                  <a:pt x="873806" y="2408041"/>
                </a:lnTo>
                <a:lnTo>
                  <a:pt x="915166" y="2430831"/>
                </a:lnTo>
                <a:lnTo>
                  <a:pt x="957312" y="2452170"/>
                </a:lnTo>
                <a:lnTo>
                  <a:pt x="1000206" y="2472038"/>
                </a:lnTo>
                <a:lnTo>
                  <a:pt x="1043808" y="2490409"/>
                </a:lnTo>
                <a:lnTo>
                  <a:pt x="1088080" y="2507261"/>
                </a:lnTo>
                <a:lnTo>
                  <a:pt x="1132983" y="2522570"/>
                </a:lnTo>
                <a:lnTo>
                  <a:pt x="1178477" y="2536314"/>
                </a:lnTo>
                <a:lnTo>
                  <a:pt x="1224525" y="2548469"/>
                </a:lnTo>
                <a:lnTo>
                  <a:pt x="1271085" y="2559011"/>
                </a:lnTo>
                <a:lnTo>
                  <a:pt x="1318121" y="2567918"/>
                </a:lnTo>
                <a:lnTo>
                  <a:pt x="1365593" y="2575166"/>
                </a:lnTo>
                <a:lnTo>
                  <a:pt x="1413461" y="2580732"/>
                </a:lnTo>
                <a:lnTo>
                  <a:pt x="1461687" y="2584593"/>
                </a:lnTo>
                <a:lnTo>
                  <a:pt x="1510232" y="2586726"/>
                </a:lnTo>
                <a:lnTo>
                  <a:pt x="1559057" y="2587106"/>
                </a:lnTo>
                <a:lnTo>
                  <a:pt x="1608123" y="2585712"/>
                </a:lnTo>
                <a:lnTo>
                  <a:pt x="1657391" y="2582519"/>
                </a:lnTo>
                <a:close/>
              </a:path>
            </a:pathLst>
          </a:custGeom>
          <a:ln w="3175">
            <a:solidFill>
              <a:srgbClr val="FFFFFF"/>
            </a:solidFill>
          </a:ln>
        </p:spPr>
        <p:txBody>
          <a:bodyPr wrap="square" lIns="0" tIns="0" rIns="0" bIns="0" rtlCol="0"/>
          <a:lstStyle/>
          <a:p>
            <a:endParaRPr/>
          </a:p>
        </p:txBody>
      </p:sp>
      <p:sp>
        <p:nvSpPr>
          <p:cNvPr id="10" name="object 10"/>
          <p:cNvSpPr/>
          <p:nvPr/>
        </p:nvSpPr>
        <p:spPr>
          <a:xfrm>
            <a:off x="4377054" y="1679026"/>
            <a:ext cx="1657985" cy="2623820"/>
          </a:xfrm>
          <a:custGeom>
            <a:avLst/>
            <a:gdLst/>
            <a:ahLst/>
            <a:cxnLst/>
            <a:rect l="l" t="t" r="r" b="b"/>
            <a:pathLst>
              <a:path w="1657985" h="2623820">
                <a:moveTo>
                  <a:pt x="0" y="40681"/>
                </a:moveTo>
                <a:lnTo>
                  <a:pt x="46516" y="29825"/>
                </a:lnTo>
                <a:lnTo>
                  <a:pt x="93028" y="20685"/>
                </a:lnTo>
                <a:lnTo>
                  <a:pt x="139502" y="13240"/>
                </a:lnTo>
                <a:lnTo>
                  <a:pt x="185904" y="7469"/>
                </a:lnTo>
                <a:lnTo>
                  <a:pt x="232200" y="3352"/>
                </a:lnTo>
                <a:lnTo>
                  <a:pt x="278354" y="869"/>
                </a:lnTo>
                <a:lnTo>
                  <a:pt x="324334" y="0"/>
                </a:lnTo>
                <a:lnTo>
                  <a:pt x="370105" y="722"/>
                </a:lnTo>
                <a:lnTo>
                  <a:pt x="415632" y="3018"/>
                </a:lnTo>
                <a:lnTo>
                  <a:pt x="460883" y="6865"/>
                </a:lnTo>
                <a:lnTo>
                  <a:pt x="505821" y="12244"/>
                </a:lnTo>
                <a:lnTo>
                  <a:pt x="550414" y="19133"/>
                </a:lnTo>
                <a:lnTo>
                  <a:pt x="594626" y="27514"/>
                </a:lnTo>
                <a:lnTo>
                  <a:pt x="638425" y="37364"/>
                </a:lnTo>
                <a:lnTo>
                  <a:pt x="681775" y="48665"/>
                </a:lnTo>
                <a:lnTo>
                  <a:pt x="724642" y="61395"/>
                </a:lnTo>
                <a:lnTo>
                  <a:pt x="766993" y="75533"/>
                </a:lnTo>
                <a:lnTo>
                  <a:pt x="808793" y="91061"/>
                </a:lnTo>
                <a:lnTo>
                  <a:pt x="850008" y="107956"/>
                </a:lnTo>
                <a:lnTo>
                  <a:pt x="890603" y="126199"/>
                </a:lnTo>
                <a:lnTo>
                  <a:pt x="930545" y="145769"/>
                </a:lnTo>
                <a:lnTo>
                  <a:pt x="969799" y="166647"/>
                </a:lnTo>
                <a:lnTo>
                  <a:pt x="1008332" y="188810"/>
                </a:lnTo>
                <a:lnTo>
                  <a:pt x="1046108" y="212240"/>
                </a:lnTo>
                <a:lnTo>
                  <a:pt x="1083094" y="236915"/>
                </a:lnTo>
                <a:lnTo>
                  <a:pt x="1119256" y="262815"/>
                </a:lnTo>
                <a:lnTo>
                  <a:pt x="1154559" y="289920"/>
                </a:lnTo>
                <a:lnTo>
                  <a:pt x="1188969" y="318209"/>
                </a:lnTo>
                <a:lnTo>
                  <a:pt x="1222452" y="347662"/>
                </a:lnTo>
                <a:lnTo>
                  <a:pt x="1254974" y="378259"/>
                </a:lnTo>
                <a:lnTo>
                  <a:pt x="1286501" y="409978"/>
                </a:lnTo>
                <a:lnTo>
                  <a:pt x="1316998" y="442800"/>
                </a:lnTo>
                <a:lnTo>
                  <a:pt x="1346432" y="476705"/>
                </a:lnTo>
                <a:lnTo>
                  <a:pt x="1374767" y="511670"/>
                </a:lnTo>
                <a:lnTo>
                  <a:pt x="1401970" y="547678"/>
                </a:lnTo>
                <a:lnTo>
                  <a:pt x="1428007" y="584706"/>
                </a:lnTo>
                <a:lnTo>
                  <a:pt x="1452844" y="622735"/>
                </a:lnTo>
                <a:lnTo>
                  <a:pt x="1476446" y="661743"/>
                </a:lnTo>
                <a:lnTo>
                  <a:pt x="1498779" y="701711"/>
                </a:lnTo>
                <a:lnTo>
                  <a:pt x="1519809" y="742619"/>
                </a:lnTo>
                <a:lnTo>
                  <a:pt x="1539501" y="784445"/>
                </a:lnTo>
                <a:lnTo>
                  <a:pt x="1557823" y="827170"/>
                </a:lnTo>
                <a:lnTo>
                  <a:pt x="1574738" y="870772"/>
                </a:lnTo>
                <a:lnTo>
                  <a:pt x="1590214" y="915232"/>
                </a:lnTo>
                <a:lnTo>
                  <a:pt x="1604216" y="960529"/>
                </a:lnTo>
                <a:lnTo>
                  <a:pt x="1616710" y="1006643"/>
                </a:lnTo>
                <a:lnTo>
                  <a:pt x="1627565" y="1053159"/>
                </a:lnTo>
                <a:lnTo>
                  <a:pt x="1636705" y="1099671"/>
                </a:lnTo>
                <a:lnTo>
                  <a:pt x="1644150" y="1146146"/>
                </a:lnTo>
                <a:lnTo>
                  <a:pt x="1649921" y="1192548"/>
                </a:lnTo>
                <a:lnTo>
                  <a:pt x="1654038" y="1238844"/>
                </a:lnTo>
                <a:lnTo>
                  <a:pt x="1656521" y="1285000"/>
                </a:lnTo>
                <a:lnTo>
                  <a:pt x="1657391" y="1330980"/>
                </a:lnTo>
                <a:lnTo>
                  <a:pt x="1656668" y="1376752"/>
                </a:lnTo>
                <a:lnTo>
                  <a:pt x="1654372" y="1422280"/>
                </a:lnTo>
                <a:lnTo>
                  <a:pt x="1650525" y="1467531"/>
                </a:lnTo>
                <a:lnTo>
                  <a:pt x="1645147" y="1512470"/>
                </a:lnTo>
                <a:lnTo>
                  <a:pt x="1638257" y="1557064"/>
                </a:lnTo>
                <a:lnTo>
                  <a:pt x="1629876" y="1601277"/>
                </a:lnTo>
                <a:lnTo>
                  <a:pt x="1620026" y="1645076"/>
                </a:lnTo>
                <a:lnTo>
                  <a:pt x="1608725" y="1688427"/>
                </a:lnTo>
                <a:lnTo>
                  <a:pt x="1595995" y="1731295"/>
                </a:lnTo>
                <a:lnTo>
                  <a:pt x="1581857" y="1773647"/>
                </a:lnTo>
                <a:lnTo>
                  <a:pt x="1566329" y="1815447"/>
                </a:lnTo>
                <a:lnTo>
                  <a:pt x="1549434" y="1856663"/>
                </a:lnTo>
                <a:lnTo>
                  <a:pt x="1531191" y="1897258"/>
                </a:lnTo>
                <a:lnTo>
                  <a:pt x="1511621" y="1937201"/>
                </a:lnTo>
                <a:lnTo>
                  <a:pt x="1490743" y="1976455"/>
                </a:lnTo>
                <a:lnTo>
                  <a:pt x="1468580" y="2014988"/>
                </a:lnTo>
                <a:lnTo>
                  <a:pt x="1445150" y="2052764"/>
                </a:lnTo>
                <a:lnTo>
                  <a:pt x="1420475" y="2089750"/>
                </a:lnTo>
                <a:lnTo>
                  <a:pt x="1394575" y="2125911"/>
                </a:lnTo>
                <a:lnTo>
                  <a:pt x="1367470" y="2161213"/>
                </a:lnTo>
                <a:lnTo>
                  <a:pt x="1339181" y="2195623"/>
                </a:lnTo>
                <a:lnTo>
                  <a:pt x="1309728" y="2229105"/>
                </a:lnTo>
                <a:lnTo>
                  <a:pt x="1279131" y="2261626"/>
                </a:lnTo>
                <a:lnTo>
                  <a:pt x="1247412" y="2293151"/>
                </a:lnTo>
                <a:lnTo>
                  <a:pt x="1214590" y="2323647"/>
                </a:lnTo>
                <a:lnTo>
                  <a:pt x="1180686" y="2353078"/>
                </a:lnTo>
                <a:lnTo>
                  <a:pt x="1145720" y="2381411"/>
                </a:lnTo>
                <a:lnTo>
                  <a:pt x="1109712" y="2408612"/>
                </a:lnTo>
                <a:lnTo>
                  <a:pt x="1072684" y="2434646"/>
                </a:lnTo>
                <a:lnTo>
                  <a:pt x="1034656" y="2459480"/>
                </a:lnTo>
                <a:lnTo>
                  <a:pt x="995647" y="2483078"/>
                </a:lnTo>
                <a:lnTo>
                  <a:pt x="955679" y="2505407"/>
                </a:lnTo>
                <a:lnTo>
                  <a:pt x="914771" y="2526433"/>
                </a:lnTo>
                <a:lnTo>
                  <a:pt x="872945" y="2546122"/>
                </a:lnTo>
                <a:lnTo>
                  <a:pt x="830220" y="2564438"/>
                </a:lnTo>
                <a:lnTo>
                  <a:pt x="786618" y="2581348"/>
                </a:lnTo>
                <a:lnTo>
                  <a:pt x="742158" y="2596819"/>
                </a:lnTo>
                <a:lnTo>
                  <a:pt x="696861" y="2610815"/>
                </a:lnTo>
                <a:lnTo>
                  <a:pt x="650748" y="2623302"/>
                </a:lnTo>
                <a:lnTo>
                  <a:pt x="694796" y="2603184"/>
                </a:lnTo>
                <a:lnTo>
                  <a:pt x="737778" y="2581692"/>
                </a:lnTo>
                <a:lnTo>
                  <a:pt x="779679" y="2558865"/>
                </a:lnTo>
                <a:lnTo>
                  <a:pt x="820483" y="2534739"/>
                </a:lnTo>
                <a:lnTo>
                  <a:pt x="860177" y="2509353"/>
                </a:lnTo>
                <a:lnTo>
                  <a:pt x="898744" y="2482743"/>
                </a:lnTo>
                <a:lnTo>
                  <a:pt x="936172" y="2454947"/>
                </a:lnTo>
                <a:lnTo>
                  <a:pt x="972444" y="2426004"/>
                </a:lnTo>
                <a:lnTo>
                  <a:pt x="1007547" y="2395950"/>
                </a:lnTo>
                <a:lnTo>
                  <a:pt x="1041465" y="2364823"/>
                </a:lnTo>
                <a:lnTo>
                  <a:pt x="1074183" y="2332660"/>
                </a:lnTo>
                <a:lnTo>
                  <a:pt x="1105688" y="2299501"/>
                </a:lnTo>
                <a:lnTo>
                  <a:pt x="1135963" y="2265380"/>
                </a:lnTo>
                <a:lnTo>
                  <a:pt x="1164995" y="2230338"/>
                </a:lnTo>
                <a:lnTo>
                  <a:pt x="1192768" y="2194410"/>
                </a:lnTo>
                <a:lnTo>
                  <a:pt x="1219269" y="2157635"/>
                </a:lnTo>
                <a:lnTo>
                  <a:pt x="1244481" y="2120050"/>
                </a:lnTo>
                <a:lnTo>
                  <a:pt x="1268391" y="2081693"/>
                </a:lnTo>
                <a:lnTo>
                  <a:pt x="1290984" y="2042601"/>
                </a:lnTo>
                <a:lnTo>
                  <a:pt x="1312244" y="2002812"/>
                </a:lnTo>
                <a:lnTo>
                  <a:pt x="1332157" y="1962364"/>
                </a:lnTo>
                <a:lnTo>
                  <a:pt x="1350709" y="1921294"/>
                </a:lnTo>
                <a:lnTo>
                  <a:pt x="1367885" y="1879639"/>
                </a:lnTo>
                <a:lnTo>
                  <a:pt x="1383669" y="1837438"/>
                </a:lnTo>
                <a:lnTo>
                  <a:pt x="1398048" y="1794727"/>
                </a:lnTo>
                <a:lnTo>
                  <a:pt x="1411006" y="1751545"/>
                </a:lnTo>
                <a:lnTo>
                  <a:pt x="1422528" y="1707929"/>
                </a:lnTo>
                <a:lnTo>
                  <a:pt x="1432600" y="1663917"/>
                </a:lnTo>
                <a:lnTo>
                  <a:pt x="1441208" y="1619545"/>
                </a:lnTo>
                <a:lnTo>
                  <a:pt x="1448336" y="1574853"/>
                </a:lnTo>
                <a:lnTo>
                  <a:pt x="1453970" y="1529876"/>
                </a:lnTo>
                <a:lnTo>
                  <a:pt x="1458094" y="1484654"/>
                </a:lnTo>
                <a:lnTo>
                  <a:pt x="1460695" y="1439223"/>
                </a:lnTo>
                <a:lnTo>
                  <a:pt x="1461757" y="1393622"/>
                </a:lnTo>
                <a:lnTo>
                  <a:pt x="1461265" y="1347887"/>
                </a:lnTo>
                <a:lnTo>
                  <a:pt x="1459206" y="1302056"/>
                </a:lnTo>
                <a:lnTo>
                  <a:pt x="1455563" y="1256167"/>
                </a:lnTo>
                <a:lnTo>
                  <a:pt x="1450324" y="1210257"/>
                </a:lnTo>
                <a:lnTo>
                  <a:pt x="1443471" y="1164365"/>
                </a:lnTo>
                <a:lnTo>
                  <a:pt x="1434992" y="1118527"/>
                </a:lnTo>
                <a:lnTo>
                  <a:pt x="1424871" y="1072781"/>
                </a:lnTo>
                <a:lnTo>
                  <a:pt x="1413093" y="1027165"/>
                </a:lnTo>
                <a:lnTo>
                  <a:pt x="1399644" y="981716"/>
                </a:lnTo>
                <a:lnTo>
                  <a:pt x="1384508" y="936472"/>
                </a:lnTo>
                <a:lnTo>
                  <a:pt x="1367672" y="891471"/>
                </a:lnTo>
                <a:lnTo>
                  <a:pt x="1349121" y="846750"/>
                </a:lnTo>
                <a:lnTo>
                  <a:pt x="1328574" y="801853"/>
                </a:lnTo>
                <a:lnTo>
                  <a:pt x="1306540" y="757986"/>
                </a:lnTo>
                <a:lnTo>
                  <a:pt x="1283059" y="715173"/>
                </a:lnTo>
                <a:lnTo>
                  <a:pt x="1258168" y="673437"/>
                </a:lnTo>
                <a:lnTo>
                  <a:pt x="1231907" y="632801"/>
                </a:lnTo>
                <a:lnTo>
                  <a:pt x="1204315" y="593289"/>
                </a:lnTo>
                <a:lnTo>
                  <a:pt x="1175430" y="554923"/>
                </a:lnTo>
                <a:lnTo>
                  <a:pt x="1145292" y="517727"/>
                </a:lnTo>
                <a:lnTo>
                  <a:pt x="1113940" y="481724"/>
                </a:lnTo>
                <a:lnTo>
                  <a:pt x="1081412" y="446938"/>
                </a:lnTo>
                <a:lnTo>
                  <a:pt x="1047747" y="413391"/>
                </a:lnTo>
                <a:lnTo>
                  <a:pt x="1012985" y="381108"/>
                </a:lnTo>
                <a:lnTo>
                  <a:pt x="977164" y="350111"/>
                </a:lnTo>
                <a:lnTo>
                  <a:pt x="940323" y="320423"/>
                </a:lnTo>
                <a:lnTo>
                  <a:pt x="902501" y="292068"/>
                </a:lnTo>
                <a:lnTo>
                  <a:pt x="863737" y="265069"/>
                </a:lnTo>
                <a:lnTo>
                  <a:pt x="824070" y="239449"/>
                </a:lnTo>
                <a:lnTo>
                  <a:pt x="783538" y="215232"/>
                </a:lnTo>
                <a:lnTo>
                  <a:pt x="742182" y="192441"/>
                </a:lnTo>
                <a:lnTo>
                  <a:pt x="700039" y="171099"/>
                </a:lnTo>
                <a:lnTo>
                  <a:pt x="657148" y="151229"/>
                </a:lnTo>
                <a:lnTo>
                  <a:pt x="613549" y="132855"/>
                </a:lnTo>
                <a:lnTo>
                  <a:pt x="569281" y="116000"/>
                </a:lnTo>
                <a:lnTo>
                  <a:pt x="524382" y="100687"/>
                </a:lnTo>
                <a:lnTo>
                  <a:pt x="478891" y="86940"/>
                </a:lnTo>
                <a:lnTo>
                  <a:pt x="432847" y="74781"/>
                </a:lnTo>
                <a:lnTo>
                  <a:pt x="386290" y="64234"/>
                </a:lnTo>
                <a:lnTo>
                  <a:pt x="339257" y="55322"/>
                </a:lnTo>
                <a:lnTo>
                  <a:pt x="291789" y="48069"/>
                </a:lnTo>
                <a:lnTo>
                  <a:pt x="243923" y="42497"/>
                </a:lnTo>
                <a:lnTo>
                  <a:pt x="195699" y="38631"/>
                </a:lnTo>
                <a:lnTo>
                  <a:pt x="147156" y="36493"/>
                </a:lnTo>
                <a:lnTo>
                  <a:pt x="98332" y="36106"/>
                </a:lnTo>
                <a:lnTo>
                  <a:pt x="49267" y="37494"/>
                </a:lnTo>
                <a:lnTo>
                  <a:pt x="0" y="40681"/>
                </a:lnTo>
                <a:close/>
              </a:path>
            </a:pathLst>
          </a:custGeom>
          <a:ln w="3175">
            <a:solidFill>
              <a:srgbClr val="FFFFFF"/>
            </a:solidFill>
          </a:ln>
        </p:spPr>
        <p:txBody>
          <a:bodyPr wrap="square" lIns="0" tIns="0" rIns="0" bIns="0" rtlCol="0"/>
          <a:lstStyle/>
          <a:p>
            <a:endParaRPr/>
          </a:p>
        </p:txBody>
      </p:sp>
      <p:sp>
        <p:nvSpPr>
          <p:cNvPr id="12" name="object 12"/>
          <p:cNvSpPr/>
          <p:nvPr/>
        </p:nvSpPr>
        <p:spPr>
          <a:xfrm>
            <a:off x="3223514" y="2735072"/>
            <a:ext cx="2623820" cy="1657985"/>
          </a:xfrm>
          <a:custGeom>
            <a:avLst/>
            <a:gdLst/>
            <a:ahLst/>
            <a:cxnLst/>
            <a:rect l="l" t="t" r="r" b="b"/>
            <a:pathLst>
              <a:path w="2623820" h="1657985">
                <a:moveTo>
                  <a:pt x="2582545" y="0"/>
                </a:moveTo>
                <a:lnTo>
                  <a:pt x="2593400" y="46516"/>
                </a:lnTo>
                <a:lnTo>
                  <a:pt x="2602540" y="93029"/>
                </a:lnTo>
                <a:lnTo>
                  <a:pt x="2609985" y="139503"/>
                </a:lnTo>
                <a:lnTo>
                  <a:pt x="2615756" y="185906"/>
                </a:lnTo>
                <a:lnTo>
                  <a:pt x="2619873" y="232202"/>
                </a:lnTo>
                <a:lnTo>
                  <a:pt x="2622356" y="278358"/>
                </a:lnTo>
                <a:lnTo>
                  <a:pt x="2623226" y="324339"/>
                </a:lnTo>
                <a:lnTo>
                  <a:pt x="2622503" y="370111"/>
                </a:lnTo>
                <a:lnTo>
                  <a:pt x="2620208" y="415641"/>
                </a:lnTo>
                <a:lnTo>
                  <a:pt x="2616361" y="460892"/>
                </a:lnTo>
                <a:lnTo>
                  <a:pt x="2610983" y="505832"/>
                </a:lnTo>
                <a:lnTo>
                  <a:pt x="2604094" y="550427"/>
                </a:lnTo>
                <a:lnTo>
                  <a:pt x="2595714" y="594641"/>
                </a:lnTo>
                <a:lnTo>
                  <a:pt x="2585864" y="638441"/>
                </a:lnTo>
                <a:lnTo>
                  <a:pt x="2574565" y="681793"/>
                </a:lnTo>
                <a:lnTo>
                  <a:pt x="2561836" y="724662"/>
                </a:lnTo>
                <a:lnTo>
                  <a:pt x="2547698" y="767015"/>
                </a:lnTo>
                <a:lnTo>
                  <a:pt x="2532172" y="808816"/>
                </a:lnTo>
                <a:lnTo>
                  <a:pt x="2515278" y="850033"/>
                </a:lnTo>
                <a:lnTo>
                  <a:pt x="2497036" y="890630"/>
                </a:lnTo>
                <a:lnTo>
                  <a:pt x="2477468" y="930573"/>
                </a:lnTo>
                <a:lnTo>
                  <a:pt x="2456592" y="969829"/>
                </a:lnTo>
                <a:lnTo>
                  <a:pt x="2434431" y="1008362"/>
                </a:lnTo>
                <a:lnTo>
                  <a:pt x="2411003" y="1046139"/>
                </a:lnTo>
                <a:lnTo>
                  <a:pt x="2386331" y="1083126"/>
                </a:lnTo>
                <a:lnTo>
                  <a:pt x="2360433" y="1119288"/>
                </a:lnTo>
                <a:lnTo>
                  <a:pt x="2333331" y="1154592"/>
                </a:lnTo>
                <a:lnTo>
                  <a:pt x="2305045" y="1189002"/>
                </a:lnTo>
                <a:lnTo>
                  <a:pt x="2275595" y="1222485"/>
                </a:lnTo>
                <a:lnTo>
                  <a:pt x="2245002" y="1255007"/>
                </a:lnTo>
                <a:lnTo>
                  <a:pt x="2213286" y="1286533"/>
                </a:lnTo>
                <a:lnTo>
                  <a:pt x="2180468" y="1317029"/>
                </a:lnTo>
                <a:lnTo>
                  <a:pt x="2146567" y="1346461"/>
                </a:lnTo>
                <a:lnTo>
                  <a:pt x="2111606" y="1374795"/>
                </a:lnTo>
                <a:lnTo>
                  <a:pt x="2075603" y="1401996"/>
                </a:lnTo>
                <a:lnTo>
                  <a:pt x="2038580" y="1428031"/>
                </a:lnTo>
                <a:lnTo>
                  <a:pt x="2000557" y="1452864"/>
                </a:lnTo>
                <a:lnTo>
                  <a:pt x="1961553" y="1476463"/>
                </a:lnTo>
                <a:lnTo>
                  <a:pt x="1921591" y="1498792"/>
                </a:lnTo>
                <a:lnTo>
                  <a:pt x="1880690" y="1519818"/>
                </a:lnTo>
                <a:lnTo>
                  <a:pt x="1838870" y="1539506"/>
                </a:lnTo>
                <a:lnTo>
                  <a:pt x="1796152" y="1557823"/>
                </a:lnTo>
                <a:lnTo>
                  <a:pt x="1752557" y="1574733"/>
                </a:lnTo>
                <a:lnTo>
                  <a:pt x="1708104" y="1590202"/>
                </a:lnTo>
                <a:lnTo>
                  <a:pt x="1662815" y="1604198"/>
                </a:lnTo>
                <a:lnTo>
                  <a:pt x="1616710" y="1616684"/>
                </a:lnTo>
                <a:lnTo>
                  <a:pt x="1570193" y="1627541"/>
                </a:lnTo>
                <a:lnTo>
                  <a:pt x="1523680" y="1636683"/>
                </a:lnTo>
                <a:lnTo>
                  <a:pt x="1477205" y="1644130"/>
                </a:lnTo>
                <a:lnTo>
                  <a:pt x="1430802" y="1649902"/>
                </a:lnTo>
                <a:lnTo>
                  <a:pt x="1384505" y="1654020"/>
                </a:lnTo>
                <a:lnTo>
                  <a:pt x="1338349" y="1656505"/>
                </a:lnTo>
                <a:lnTo>
                  <a:pt x="1292367" y="1657376"/>
                </a:lnTo>
                <a:lnTo>
                  <a:pt x="1246595" y="1656655"/>
                </a:lnTo>
                <a:lnTo>
                  <a:pt x="1201065" y="1654361"/>
                </a:lnTo>
                <a:lnTo>
                  <a:pt x="1155812" y="1650516"/>
                </a:lnTo>
                <a:lnTo>
                  <a:pt x="1110871" y="1645139"/>
                </a:lnTo>
                <a:lnTo>
                  <a:pt x="1066276" y="1638251"/>
                </a:lnTo>
                <a:lnTo>
                  <a:pt x="1022061" y="1629872"/>
                </a:lnTo>
                <a:lnTo>
                  <a:pt x="978260" y="1620023"/>
                </a:lnTo>
                <a:lnTo>
                  <a:pt x="934907" y="1608725"/>
                </a:lnTo>
                <a:lnTo>
                  <a:pt x="892036" y="1595997"/>
                </a:lnTo>
                <a:lnTo>
                  <a:pt x="849683" y="1581860"/>
                </a:lnTo>
                <a:lnTo>
                  <a:pt x="807880" y="1566335"/>
                </a:lnTo>
                <a:lnTo>
                  <a:pt x="766663" y="1549442"/>
                </a:lnTo>
                <a:lnTo>
                  <a:pt x="726065" y="1531201"/>
                </a:lnTo>
                <a:lnTo>
                  <a:pt x="686121" y="1511633"/>
                </a:lnTo>
                <a:lnTo>
                  <a:pt x="646864" y="1490758"/>
                </a:lnTo>
                <a:lnTo>
                  <a:pt x="608330" y="1468597"/>
                </a:lnTo>
                <a:lnTo>
                  <a:pt x="570551" y="1445171"/>
                </a:lnTo>
                <a:lnTo>
                  <a:pt x="533563" y="1420498"/>
                </a:lnTo>
                <a:lnTo>
                  <a:pt x="497400" y="1394601"/>
                </a:lnTo>
                <a:lnTo>
                  <a:pt x="462096" y="1367499"/>
                </a:lnTo>
                <a:lnTo>
                  <a:pt x="427685" y="1339214"/>
                </a:lnTo>
                <a:lnTo>
                  <a:pt x="394201" y="1309764"/>
                </a:lnTo>
                <a:lnTo>
                  <a:pt x="361678" y="1279171"/>
                </a:lnTo>
                <a:lnTo>
                  <a:pt x="330151" y="1247455"/>
                </a:lnTo>
                <a:lnTo>
                  <a:pt x="299655" y="1214637"/>
                </a:lnTo>
                <a:lnTo>
                  <a:pt x="270222" y="1180737"/>
                </a:lnTo>
                <a:lnTo>
                  <a:pt x="241888" y="1145776"/>
                </a:lnTo>
                <a:lnTo>
                  <a:pt x="214686" y="1109773"/>
                </a:lnTo>
                <a:lnTo>
                  <a:pt x="188651" y="1072750"/>
                </a:lnTo>
                <a:lnTo>
                  <a:pt x="163817" y="1034726"/>
                </a:lnTo>
                <a:lnTo>
                  <a:pt x="140218" y="995723"/>
                </a:lnTo>
                <a:lnTo>
                  <a:pt x="117889" y="955760"/>
                </a:lnTo>
                <a:lnTo>
                  <a:pt x="96863" y="914858"/>
                </a:lnTo>
                <a:lnTo>
                  <a:pt x="77175" y="873038"/>
                </a:lnTo>
                <a:lnTo>
                  <a:pt x="58859" y="830320"/>
                </a:lnTo>
                <a:lnTo>
                  <a:pt x="41949" y="786724"/>
                </a:lnTo>
                <a:lnTo>
                  <a:pt x="26480" y="742271"/>
                </a:lnTo>
                <a:lnTo>
                  <a:pt x="12485" y="696981"/>
                </a:lnTo>
                <a:lnTo>
                  <a:pt x="0" y="650875"/>
                </a:lnTo>
                <a:lnTo>
                  <a:pt x="20113" y="694914"/>
                </a:lnTo>
                <a:lnTo>
                  <a:pt x="41601" y="737888"/>
                </a:lnTo>
                <a:lnTo>
                  <a:pt x="64424" y="779781"/>
                </a:lnTo>
                <a:lnTo>
                  <a:pt x="88547" y="820578"/>
                </a:lnTo>
                <a:lnTo>
                  <a:pt x="113930" y="860265"/>
                </a:lnTo>
                <a:lnTo>
                  <a:pt x="140536" y="898827"/>
                </a:lnTo>
                <a:lnTo>
                  <a:pt x="168329" y="936249"/>
                </a:lnTo>
                <a:lnTo>
                  <a:pt x="197270" y="972516"/>
                </a:lnTo>
                <a:lnTo>
                  <a:pt x="227321" y="1007614"/>
                </a:lnTo>
                <a:lnTo>
                  <a:pt x="258445" y="1041528"/>
                </a:lnTo>
                <a:lnTo>
                  <a:pt x="290605" y="1074242"/>
                </a:lnTo>
                <a:lnTo>
                  <a:pt x="323763" y="1105743"/>
                </a:lnTo>
                <a:lnTo>
                  <a:pt x="357881" y="1136015"/>
                </a:lnTo>
                <a:lnTo>
                  <a:pt x="392922" y="1165044"/>
                </a:lnTo>
                <a:lnTo>
                  <a:pt x="428848" y="1192815"/>
                </a:lnTo>
                <a:lnTo>
                  <a:pt x="465622" y="1219313"/>
                </a:lnTo>
                <a:lnTo>
                  <a:pt x="503206" y="1244524"/>
                </a:lnTo>
                <a:lnTo>
                  <a:pt x="541563" y="1268432"/>
                </a:lnTo>
                <a:lnTo>
                  <a:pt x="580654" y="1291023"/>
                </a:lnTo>
                <a:lnTo>
                  <a:pt x="620442" y="1312282"/>
                </a:lnTo>
                <a:lnTo>
                  <a:pt x="660891" y="1332194"/>
                </a:lnTo>
                <a:lnTo>
                  <a:pt x="701961" y="1350745"/>
                </a:lnTo>
                <a:lnTo>
                  <a:pt x="743616" y="1367920"/>
                </a:lnTo>
                <a:lnTo>
                  <a:pt x="785818" y="1383703"/>
                </a:lnTo>
                <a:lnTo>
                  <a:pt x="828530" y="1398081"/>
                </a:lnTo>
                <a:lnTo>
                  <a:pt x="871713" y="1411038"/>
                </a:lnTo>
                <a:lnTo>
                  <a:pt x="915331" y="1422560"/>
                </a:lnTo>
                <a:lnTo>
                  <a:pt x="959345" y="1432632"/>
                </a:lnTo>
                <a:lnTo>
                  <a:pt x="1003719" y="1441239"/>
                </a:lnTo>
                <a:lnTo>
                  <a:pt x="1048414" y="1448366"/>
                </a:lnTo>
                <a:lnTo>
                  <a:pt x="1093393" y="1453999"/>
                </a:lnTo>
                <a:lnTo>
                  <a:pt x="1138618" y="1458123"/>
                </a:lnTo>
                <a:lnTo>
                  <a:pt x="1184053" y="1460723"/>
                </a:lnTo>
                <a:lnTo>
                  <a:pt x="1229658" y="1461784"/>
                </a:lnTo>
                <a:lnTo>
                  <a:pt x="1275397" y="1461292"/>
                </a:lnTo>
                <a:lnTo>
                  <a:pt x="1321232" y="1459231"/>
                </a:lnTo>
                <a:lnTo>
                  <a:pt x="1367126" y="1455587"/>
                </a:lnTo>
                <a:lnTo>
                  <a:pt x="1413041" y="1450346"/>
                </a:lnTo>
                <a:lnTo>
                  <a:pt x="1458939" y="1443492"/>
                </a:lnTo>
                <a:lnTo>
                  <a:pt x="1504783" y="1435010"/>
                </a:lnTo>
                <a:lnTo>
                  <a:pt x="1550535" y="1424887"/>
                </a:lnTo>
                <a:lnTo>
                  <a:pt x="1596157" y="1413106"/>
                </a:lnTo>
                <a:lnTo>
                  <a:pt x="1641613" y="1399654"/>
                </a:lnTo>
                <a:lnTo>
                  <a:pt x="1686864" y="1384516"/>
                </a:lnTo>
                <a:lnTo>
                  <a:pt x="1731873" y="1367676"/>
                </a:lnTo>
                <a:lnTo>
                  <a:pt x="1776602" y="1349120"/>
                </a:lnTo>
                <a:lnTo>
                  <a:pt x="1821499" y="1328584"/>
                </a:lnTo>
                <a:lnTo>
                  <a:pt x="1865366" y="1306560"/>
                </a:lnTo>
                <a:lnTo>
                  <a:pt x="1908179" y="1283086"/>
                </a:lnTo>
                <a:lnTo>
                  <a:pt x="1949915" y="1258202"/>
                </a:lnTo>
                <a:lnTo>
                  <a:pt x="1990550" y="1231947"/>
                </a:lnTo>
                <a:lnTo>
                  <a:pt x="2030063" y="1204360"/>
                </a:lnTo>
                <a:lnTo>
                  <a:pt x="2068428" y="1175479"/>
                </a:lnTo>
                <a:lnTo>
                  <a:pt x="2105624" y="1145344"/>
                </a:lnTo>
                <a:lnTo>
                  <a:pt x="2141626" y="1113994"/>
                </a:lnTo>
                <a:lnTo>
                  <a:pt x="2176411" y="1081467"/>
                </a:lnTo>
                <a:lnTo>
                  <a:pt x="2209957" y="1047804"/>
                </a:lnTo>
                <a:lnTo>
                  <a:pt x="2242239" y="1013041"/>
                </a:lnTo>
                <a:lnTo>
                  <a:pt x="2273235" y="977220"/>
                </a:lnTo>
                <a:lnTo>
                  <a:pt x="2302921" y="940378"/>
                </a:lnTo>
                <a:lnTo>
                  <a:pt x="2331274" y="902554"/>
                </a:lnTo>
                <a:lnTo>
                  <a:pt x="2358271" y="863788"/>
                </a:lnTo>
                <a:lnTo>
                  <a:pt x="2383888" y="824119"/>
                </a:lnTo>
                <a:lnTo>
                  <a:pt x="2408102" y="783584"/>
                </a:lnTo>
                <a:lnTo>
                  <a:pt x="2430890" y="742225"/>
                </a:lnTo>
                <a:lnTo>
                  <a:pt x="2452229" y="700079"/>
                </a:lnTo>
                <a:lnTo>
                  <a:pt x="2472095" y="657185"/>
                </a:lnTo>
                <a:lnTo>
                  <a:pt x="2490465" y="613582"/>
                </a:lnTo>
                <a:lnTo>
                  <a:pt x="2507316" y="569310"/>
                </a:lnTo>
                <a:lnTo>
                  <a:pt x="2522624" y="524408"/>
                </a:lnTo>
                <a:lnTo>
                  <a:pt x="2536366" y="478913"/>
                </a:lnTo>
                <a:lnTo>
                  <a:pt x="2548519" y="432866"/>
                </a:lnTo>
                <a:lnTo>
                  <a:pt x="2559060" y="386305"/>
                </a:lnTo>
                <a:lnTo>
                  <a:pt x="2567965" y="339269"/>
                </a:lnTo>
                <a:lnTo>
                  <a:pt x="2575211" y="291798"/>
                </a:lnTo>
                <a:lnTo>
                  <a:pt x="2580775" y="243929"/>
                </a:lnTo>
                <a:lnTo>
                  <a:pt x="2584633" y="195703"/>
                </a:lnTo>
                <a:lnTo>
                  <a:pt x="2586762" y="147158"/>
                </a:lnTo>
                <a:lnTo>
                  <a:pt x="2587139" y="98333"/>
                </a:lnTo>
                <a:lnTo>
                  <a:pt x="2585741" y="49267"/>
                </a:lnTo>
                <a:lnTo>
                  <a:pt x="2582545" y="0"/>
                </a:lnTo>
                <a:close/>
              </a:path>
            </a:pathLst>
          </a:custGeom>
          <a:ln w="3175">
            <a:solidFill>
              <a:srgbClr val="FFFFFF"/>
            </a:solidFill>
          </a:ln>
        </p:spPr>
        <p:txBody>
          <a:bodyPr wrap="square" lIns="0" tIns="0" rIns="0" bIns="0" rtlCol="0"/>
          <a:lstStyle/>
          <a:p>
            <a:endParaRPr/>
          </a:p>
        </p:txBody>
      </p:sp>
      <p:sp>
        <p:nvSpPr>
          <p:cNvPr id="13" name="object 13"/>
          <p:cNvSpPr txBox="1"/>
          <p:nvPr/>
        </p:nvSpPr>
        <p:spPr>
          <a:xfrm>
            <a:off x="4152646" y="2704083"/>
            <a:ext cx="838200" cy="256540"/>
          </a:xfrm>
          <a:prstGeom prst="rect">
            <a:avLst/>
          </a:prstGeom>
        </p:spPr>
        <p:txBody>
          <a:bodyPr vert="horz" wrap="square" lIns="0" tIns="0" rIns="0" bIns="0" rtlCol="0">
            <a:spAutoFit/>
          </a:bodyPr>
          <a:lstStyle/>
          <a:p>
            <a:pPr marL="12700">
              <a:lnSpc>
                <a:spcPct val="100000"/>
              </a:lnSpc>
            </a:pPr>
            <a:r>
              <a:rPr sz="1600" b="1" spc="-5" dirty="0">
                <a:solidFill>
                  <a:srgbClr val="585858"/>
                </a:solidFill>
                <a:latin typeface="微软雅黑"/>
                <a:cs typeface="微软雅黑"/>
              </a:rPr>
              <a:t>退出方式</a:t>
            </a:r>
            <a:endParaRPr sz="1600">
              <a:latin typeface="微软雅黑"/>
              <a:cs typeface="微软雅黑"/>
            </a:endParaRPr>
          </a:p>
        </p:txBody>
      </p:sp>
      <p:sp>
        <p:nvSpPr>
          <p:cNvPr id="14" name="object 14"/>
          <p:cNvSpPr txBox="1"/>
          <p:nvPr/>
        </p:nvSpPr>
        <p:spPr>
          <a:xfrm>
            <a:off x="1095057" y="1515998"/>
            <a:ext cx="2006600" cy="798830"/>
          </a:xfrm>
          <a:prstGeom prst="rect">
            <a:avLst/>
          </a:prstGeom>
        </p:spPr>
        <p:txBody>
          <a:bodyPr vert="horz" wrap="square" lIns="0" tIns="0" rIns="0" bIns="0" rtlCol="0">
            <a:spAutoFit/>
          </a:bodyPr>
          <a:lstStyle/>
          <a:p>
            <a:pPr marL="34925">
              <a:lnSpc>
                <a:spcPct val="100000"/>
              </a:lnSpc>
            </a:pPr>
            <a:r>
              <a:rPr sz="1600" b="1" spc="-5" dirty="0">
                <a:solidFill>
                  <a:srgbClr val="585858"/>
                </a:solidFill>
                <a:latin typeface="微软雅黑"/>
                <a:cs typeface="微软雅黑"/>
              </a:rPr>
              <a:t>上市退出</a:t>
            </a:r>
            <a:endParaRPr sz="1600">
              <a:latin typeface="微软雅黑"/>
              <a:cs typeface="微软雅黑"/>
            </a:endParaRPr>
          </a:p>
          <a:p>
            <a:pPr marL="12700" marR="5080">
              <a:lnSpc>
                <a:spcPct val="100000"/>
              </a:lnSpc>
              <a:spcBef>
                <a:spcPts val="1385"/>
              </a:spcBef>
            </a:pPr>
            <a:r>
              <a:rPr sz="1200" dirty="0">
                <a:solidFill>
                  <a:srgbClr val="585858"/>
                </a:solidFill>
                <a:latin typeface="微软雅黑"/>
                <a:cs typeface="微软雅黑"/>
              </a:rPr>
              <a:t>通过公司在资本市场上市实现  投资方退出，获得高倍收益。</a:t>
            </a:r>
            <a:endParaRPr sz="1200">
              <a:latin typeface="微软雅黑"/>
              <a:cs typeface="微软雅黑"/>
            </a:endParaRPr>
          </a:p>
        </p:txBody>
      </p:sp>
      <p:sp>
        <p:nvSpPr>
          <p:cNvPr id="15" name="object 15"/>
          <p:cNvSpPr/>
          <p:nvPr/>
        </p:nvSpPr>
        <p:spPr>
          <a:xfrm>
            <a:off x="1000125" y="2319908"/>
            <a:ext cx="2345055" cy="76200"/>
          </a:xfrm>
          <a:custGeom>
            <a:avLst/>
            <a:gdLst/>
            <a:ahLst/>
            <a:cxnLst/>
            <a:rect l="l" t="t" r="r" b="b"/>
            <a:pathLst>
              <a:path w="2345054" h="76200">
                <a:moveTo>
                  <a:pt x="2306701" y="0"/>
                </a:moveTo>
                <a:lnTo>
                  <a:pt x="2291853" y="2988"/>
                </a:lnTo>
                <a:lnTo>
                  <a:pt x="2279745" y="11144"/>
                </a:lnTo>
                <a:lnTo>
                  <a:pt x="2271589" y="23252"/>
                </a:lnTo>
                <a:lnTo>
                  <a:pt x="2268601" y="38100"/>
                </a:lnTo>
                <a:lnTo>
                  <a:pt x="2271589" y="52893"/>
                </a:lnTo>
                <a:lnTo>
                  <a:pt x="2279745" y="65008"/>
                </a:lnTo>
                <a:lnTo>
                  <a:pt x="2291853" y="73193"/>
                </a:lnTo>
                <a:lnTo>
                  <a:pt x="2306701" y="76200"/>
                </a:lnTo>
                <a:lnTo>
                  <a:pt x="2321494" y="73193"/>
                </a:lnTo>
                <a:lnTo>
                  <a:pt x="2333609" y="65008"/>
                </a:lnTo>
                <a:lnTo>
                  <a:pt x="2341794" y="52893"/>
                </a:lnTo>
                <a:lnTo>
                  <a:pt x="2343510" y="44450"/>
                </a:lnTo>
                <a:lnTo>
                  <a:pt x="2281301" y="44450"/>
                </a:lnTo>
                <a:lnTo>
                  <a:pt x="2281301" y="31750"/>
                </a:lnTo>
                <a:lnTo>
                  <a:pt x="2343515" y="31750"/>
                </a:lnTo>
                <a:lnTo>
                  <a:pt x="2341794" y="23252"/>
                </a:lnTo>
                <a:lnTo>
                  <a:pt x="2333609" y="11144"/>
                </a:lnTo>
                <a:lnTo>
                  <a:pt x="2321494" y="2988"/>
                </a:lnTo>
                <a:lnTo>
                  <a:pt x="2306701" y="0"/>
                </a:lnTo>
                <a:close/>
              </a:path>
              <a:path w="2345054" h="76200">
                <a:moveTo>
                  <a:pt x="2268601" y="38100"/>
                </a:moveTo>
                <a:lnTo>
                  <a:pt x="2268601" y="44450"/>
                </a:lnTo>
                <a:lnTo>
                  <a:pt x="2269883" y="44450"/>
                </a:lnTo>
                <a:lnTo>
                  <a:pt x="2268601" y="38100"/>
                </a:lnTo>
                <a:close/>
              </a:path>
              <a:path w="2345054" h="76200">
                <a:moveTo>
                  <a:pt x="2294001" y="31750"/>
                </a:moveTo>
                <a:lnTo>
                  <a:pt x="2281301" y="31750"/>
                </a:lnTo>
                <a:lnTo>
                  <a:pt x="2281301" y="44450"/>
                </a:lnTo>
                <a:lnTo>
                  <a:pt x="2294001" y="44450"/>
                </a:lnTo>
                <a:lnTo>
                  <a:pt x="2294001" y="31750"/>
                </a:lnTo>
                <a:close/>
              </a:path>
              <a:path w="2345054" h="76200">
                <a:moveTo>
                  <a:pt x="2306701" y="31750"/>
                </a:moveTo>
                <a:lnTo>
                  <a:pt x="2294001" y="31750"/>
                </a:lnTo>
                <a:lnTo>
                  <a:pt x="2294001" y="44450"/>
                </a:lnTo>
                <a:lnTo>
                  <a:pt x="2306701" y="44450"/>
                </a:lnTo>
                <a:lnTo>
                  <a:pt x="2306701" y="31750"/>
                </a:lnTo>
                <a:close/>
              </a:path>
              <a:path w="2345054" h="76200">
                <a:moveTo>
                  <a:pt x="2343515" y="31750"/>
                </a:moveTo>
                <a:lnTo>
                  <a:pt x="2306701" y="31750"/>
                </a:lnTo>
                <a:lnTo>
                  <a:pt x="2306701" y="44450"/>
                </a:lnTo>
                <a:lnTo>
                  <a:pt x="2343510" y="44450"/>
                </a:lnTo>
                <a:lnTo>
                  <a:pt x="2344801" y="38100"/>
                </a:lnTo>
                <a:lnTo>
                  <a:pt x="2343515" y="31750"/>
                </a:lnTo>
                <a:close/>
              </a:path>
              <a:path w="2345054" h="76200">
                <a:moveTo>
                  <a:pt x="2269879" y="31750"/>
                </a:moveTo>
                <a:lnTo>
                  <a:pt x="2268601" y="31750"/>
                </a:lnTo>
                <a:lnTo>
                  <a:pt x="2268601" y="38100"/>
                </a:lnTo>
                <a:lnTo>
                  <a:pt x="2269879" y="31750"/>
                </a:lnTo>
                <a:close/>
              </a:path>
              <a:path w="2345054" h="76200">
                <a:moveTo>
                  <a:pt x="2255901" y="31750"/>
                </a:moveTo>
                <a:lnTo>
                  <a:pt x="2243201" y="31750"/>
                </a:lnTo>
                <a:lnTo>
                  <a:pt x="2243201" y="44450"/>
                </a:lnTo>
                <a:lnTo>
                  <a:pt x="2255901" y="44450"/>
                </a:lnTo>
                <a:lnTo>
                  <a:pt x="2255901" y="31750"/>
                </a:lnTo>
                <a:close/>
              </a:path>
              <a:path w="2345054" h="76200">
                <a:moveTo>
                  <a:pt x="2230501" y="31750"/>
                </a:moveTo>
                <a:lnTo>
                  <a:pt x="2217801" y="31750"/>
                </a:lnTo>
                <a:lnTo>
                  <a:pt x="2217801" y="44450"/>
                </a:lnTo>
                <a:lnTo>
                  <a:pt x="2230501" y="44450"/>
                </a:lnTo>
                <a:lnTo>
                  <a:pt x="2230501" y="31750"/>
                </a:lnTo>
                <a:close/>
              </a:path>
              <a:path w="2345054" h="76200">
                <a:moveTo>
                  <a:pt x="2205101" y="31750"/>
                </a:moveTo>
                <a:lnTo>
                  <a:pt x="2192401" y="31750"/>
                </a:lnTo>
                <a:lnTo>
                  <a:pt x="2192401" y="44450"/>
                </a:lnTo>
                <a:lnTo>
                  <a:pt x="2205101" y="44450"/>
                </a:lnTo>
                <a:lnTo>
                  <a:pt x="2205101" y="31750"/>
                </a:lnTo>
                <a:close/>
              </a:path>
              <a:path w="2345054" h="76200">
                <a:moveTo>
                  <a:pt x="2179701" y="31750"/>
                </a:moveTo>
                <a:lnTo>
                  <a:pt x="2167001" y="31750"/>
                </a:lnTo>
                <a:lnTo>
                  <a:pt x="2167001" y="44450"/>
                </a:lnTo>
                <a:lnTo>
                  <a:pt x="2179701" y="44450"/>
                </a:lnTo>
                <a:lnTo>
                  <a:pt x="2179701" y="31750"/>
                </a:lnTo>
                <a:close/>
              </a:path>
              <a:path w="2345054" h="76200">
                <a:moveTo>
                  <a:pt x="2154301" y="31750"/>
                </a:moveTo>
                <a:lnTo>
                  <a:pt x="2141601" y="31750"/>
                </a:lnTo>
                <a:lnTo>
                  <a:pt x="2141601" y="44450"/>
                </a:lnTo>
                <a:lnTo>
                  <a:pt x="2154301" y="44450"/>
                </a:lnTo>
                <a:lnTo>
                  <a:pt x="2154301" y="31750"/>
                </a:lnTo>
                <a:close/>
              </a:path>
              <a:path w="2345054" h="76200">
                <a:moveTo>
                  <a:pt x="2128901" y="31750"/>
                </a:moveTo>
                <a:lnTo>
                  <a:pt x="2116201" y="31750"/>
                </a:lnTo>
                <a:lnTo>
                  <a:pt x="2116201" y="44450"/>
                </a:lnTo>
                <a:lnTo>
                  <a:pt x="2128901" y="44450"/>
                </a:lnTo>
                <a:lnTo>
                  <a:pt x="2128901" y="31750"/>
                </a:lnTo>
                <a:close/>
              </a:path>
              <a:path w="2345054" h="76200">
                <a:moveTo>
                  <a:pt x="2103501" y="31750"/>
                </a:moveTo>
                <a:lnTo>
                  <a:pt x="2090801" y="31750"/>
                </a:lnTo>
                <a:lnTo>
                  <a:pt x="2090801" y="44450"/>
                </a:lnTo>
                <a:lnTo>
                  <a:pt x="2103501" y="44450"/>
                </a:lnTo>
                <a:lnTo>
                  <a:pt x="2103501" y="31750"/>
                </a:lnTo>
                <a:close/>
              </a:path>
              <a:path w="2345054" h="76200">
                <a:moveTo>
                  <a:pt x="2078101" y="31750"/>
                </a:moveTo>
                <a:lnTo>
                  <a:pt x="2065401" y="31750"/>
                </a:lnTo>
                <a:lnTo>
                  <a:pt x="2065401" y="44450"/>
                </a:lnTo>
                <a:lnTo>
                  <a:pt x="2078101" y="44450"/>
                </a:lnTo>
                <a:lnTo>
                  <a:pt x="2078101" y="31750"/>
                </a:lnTo>
                <a:close/>
              </a:path>
              <a:path w="2345054" h="76200">
                <a:moveTo>
                  <a:pt x="2052701" y="31750"/>
                </a:moveTo>
                <a:lnTo>
                  <a:pt x="2040001" y="31750"/>
                </a:lnTo>
                <a:lnTo>
                  <a:pt x="2040001" y="44450"/>
                </a:lnTo>
                <a:lnTo>
                  <a:pt x="2052701" y="44450"/>
                </a:lnTo>
                <a:lnTo>
                  <a:pt x="2052701" y="31750"/>
                </a:lnTo>
                <a:close/>
              </a:path>
              <a:path w="2345054" h="76200">
                <a:moveTo>
                  <a:pt x="2027301" y="31750"/>
                </a:moveTo>
                <a:lnTo>
                  <a:pt x="2014601" y="31750"/>
                </a:lnTo>
                <a:lnTo>
                  <a:pt x="2014601" y="44450"/>
                </a:lnTo>
                <a:lnTo>
                  <a:pt x="2027301" y="44450"/>
                </a:lnTo>
                <a:lnTo>
                  <a:pt x="2027301" y="31750"/>
                </a:lnTo>
                <a:close/>
              </a:path>
              <a:path w="2345054" h="76200">
                <a:moveTo>
                  <a:pt x="2001901" y="31750"/>
                </a:moveTo>
                <a:lnTo>
                  <a:pt x="1989201" y="31750"/>
                </a:lnTo>
                <a:lnTo>
                  <a:pt x="1989201" y="44450"/>
                </a:lnTo>
                <a:lnTo>
                  <a:pt x="2001901" y="44450"/>
                </a:lnTo>
                <a:lnTo>
                  <a:pt x="2001901" y="31750"/>
                </a:lnTo>
                <a:close/>
              </a:path>
              <a:path w="2345054" h="76200">
                <a:moveTo>
                  <a:pt x="1976501" y="31750"/>
                </a:moveTo>
                <a:lnTo>
                  <a:pt x="1963801" y="31750"/>
                </a:lnTo>
                <a:lnTo>
                  <a:pt x="1963801" y="44450"/>
                </a:lnTo>
                <a:lnTo>
                  <a:pt x="1976501" y="44450"/>
                </a:lnTo>
                <a:lnTo>
                  <a:pt x="1976501" y="31750"/>
                </a:lnTo>
                <a:close/>
              </a:path>
              <a:path w="2345054" h="76200">
                <a:moveTo>
                  <a:pt x="1951101" y="31750"/>
                </a:moveTo>
                <a:lnTo>
                  <a:pt x="1938401" y="31750"/>
                </a:lnTo>
                <a:lnTo>
                  <a:pt x="1938401" y="44450"/>
                </a:lnTo>
                <a:lnTo>
                  <a:pt x="1951101" y="44450"/>
                </a:lnTo>
                <a:lnTo>
                  <a:pt x="1951101" y="31750"/>
                </a:lnTo>
                <a:close/>
              </a:path>
              <a:path w="2345054" h="76200">
                <a:moveTo>
                  <a:pt x="1925701" y="31750"/>
                </a:moveTo>
                <a:lnTo>
                  <a:pt x="1913001" y="31750"/>
                </a:lnTo>
                <a:lnTo>
                  <a:pt x="1913001" y="44450"/>
                </a:lnTo>
                <a:lnTo>
                  <a:pt x="1925701" y="44450"/>
                </a:lnTo>
                <a:lnTo>
                  <a:pt x="1925701" y="31750"/>
                </a:lnTo>
                <a:close/>
              </a:path>
              <a:path w="2345054" h="76200">
                <a:moveTo>
                  <a:pt x="1900301" y="31750"/>
                </a:moveTo>
                <a:lnTo>
                  <a:pt x="1887601" y="31750"/>
                </a:lnTo>
                <a:lnTo>
                  <a:pt x="1887601" y="44450"/>
                </a:lnTo>
                <a:lnTo>
                  <a:pt x="1900301" y="44450"/>
                </a:lnTo>
                <a:lnTo>
                  <a:pt x="1900301" y="31750"/>
                </a:lnTo>
                <a:close/>
              </a:path>
              <a:path w="2345054" h="76200">
                <a:moveTo>
                  <a:pt x="1874901" y="31750"/>
                </a:moveTo>
                <a:lnTo>
                  <a:pt x="1862201" y="31750"/>
                </a:lnTo>
                <a:lnTo>
                  <a:pt x="1862201" y="44450"/>
                </a:lnTo>
                <a:lnTo>
                  <a:pt x="1874901" y="44450"/>
                </a:lnTo>
                <a:lnTo>
                  <a:pt x="1874901" y="31750"/>
                </a:lnTo>
                <a:close/>
              </a:path>
              <a:path w="2345054" h="76200">
                <a:moveTo>
                  <a:pt x="1849501" y="31750"/>
                </a:moveTo>
                <a:lnTo>
                  <a:pt x="1836801" y="31750"/>
                </a:lnTo>
                <a:lnTo>
                  <a:pt x="1836801" y="44450"/>
                </a:lnTo>
                <a:lnTo>
                  <a:pt x="1849501" y="44450"/>
                </a:lnTo>
                <a:lnTo>
                  <a:pt x="1849501" y="31750"/>
                </a:lnTo>
                <a:close/>
              </a:path>
              <a:path w="2345054" h="76200">
                <a:moveTo>
                  <a:pt x="1824101" y="31750"/>
                </a:moveTo>
                <a:lnTo>
                  <a:pt x="1811401" y="31750"/>
                </a:lnTo>
                <a:lnTo>
                  <a:pt x="1811401" y="44450"/>
                </a:lnTo>
                <a:lnTo>
                  <a:pt x="1824101" y="44450"/>
                </a:lnTo>
                <a:lnTo>
                  <a:pt x="1824101" y="31750"/>
                </a:lnTo>
                <a:close/>
              </a:path>
              <a:path w="2345054" h="76200">
                <a:moveTo>
                  <a:pt x="1798701" y="31750"/>
                </a:moveTo>
                <a:lnTo>
                  <a:pt x="1786001" y="31750"/>
                </a:lnTo>
                <a:lnTo>
                  <a:pt x="1786001" y="44450"/>
                </a:lnTo>
                <a:lnTo>
                  <a:pt x="1798701" y="44450"/>
                </a:lnTo>
                <a:lnTo>
                  <a:pt x="1798701" y="31750"/>
                </a:lnTo>
                <a:close/>
              </a:path>
              <a:path w="2345054" h="76200">
                <a:moveTo>
                  <a:pt x="1773301" y="31750"/>
                </a:moveTo>
                <a:lnTo>
                  <a:pt x="1760601" y="31750"/>
                </a:lnTo>
                <a:lnTo>
                  <a:pt x="1760601" y="44450"/>
                </a:lnTo>
                <a:lnTo>
                  <a:pt x="1773301" y="44450"/>
                </a:lnTo>
                <a:lnTo>
                  <a:pt x="1773301" y="31750"/>
                </a:lnTo>
                <a:close/>
              </a:path>
              <a:path w="2345054" h="76200">
                <a:moveTo>
                  <a:pt x="1747901" y="31750"/>
                </a:moveTo>
                <a:lnTo>
                  <a:pt x="1735201" y="31750"/>
                </a:lnTo>
                <a:lnTo>
                  <a:pt x="1735201" y="44450"/>
                </a:lnTo>
                <a:lnTo>
                  <a:pt x="1747901" y="44450"/>
                </a:lnTo>
                <a:lnTo>
                  <a:pt x="1747901" y="31750"/>
                </a:lnTo>
                <a:close/>
              </a:path>
              <a:path w="2345054" h="76200">
                <a:moveTo>
                  <a:pt x="1722501" y="31750"/>
                </a:moveTo>
                <a:lnTo>
                  <a:pt x="1709801" y="31750"/>
                </a:lnTo>
                <a:lnTo>
                  <a:pt x="1709801" y="44450"/>
                </a:lnTo>
                <a:lnTo>
                  <a:pt x="1722501" y="44450"/>
                </a:lnTo>
                <a:lnTo>
                  <a:pt x="1722501" y="31750"/>
                </a:lnTo>
                <a:close/>
              </a:path>
              <a:path w="2345054" h="76200">
                <a:moveTo>
                  <a:pt x="1697101" y="31750"/>
                </a:moveTo>
                <a:lnTo>
                  <a:pt x="1684401" y="31750"/>
                </a:lnTo>
                <a:lnTo>
                  <a:pt x="1684401" y="44450"/>
                </a:lnTo>
                <a:lnTo>
                  <a:pt x="1697101" y="44450"/>
                </a:lnTo>
                <a:lnTo>
                  <a:pt x="1697101" y="31750"/>
                </a:lnTo>
                <a:close/>
              </a:path>
              <a:path w="2345054" h="76200">
                <a:moveTo>
                  <a:pt x="1671701" y="31750"/>
                </a:moveTo>
                <a:lnTo>
                  <a:pt x="1659001" y="31750"/>
                </a:lnTo>
                <a:lnTo>
                  <a:pt x="1659001" y="44450"/>
                </a:lnTo>
                <a:lnTo>
                  <a:pt x="1671701" y="44450"/>
                </a:lnTo>
                <a:lnTo>
                  <a:pt x="1671701" y="31750"/>
                </a:lnTo>
                <a:close/>
              </a:path>
              <a:path w="2345054" h="76200">
                <a:moveTo>
                  <a:pt x="1646301" y="31750"/>
                </a:moveTo>
                <a:lnTo>
                  <a:pt x="1633601" y="31750"/>
                </a:lnTo>
                <a:lnTo>
                  <a:pt x="1633601" y="44450"/>
                </a:lnTo>
                <a:lnTo>
                  <a:pt x="1646301" y="44450"/>
                </a:lnTo>
                <a:lnTo>
                  <a:pt x="1646301" y="31750"/>
                </a:lnTo>
                <a:close/>
              </a:path>
              <a:path w="2345054" h="76200">
                <a:moveTo>
                  <a:pt x="1620901" y="31750"/>
                </a:moveTo>
                <a:lnTo>
                  <a:pt x="1608201" y="31750"/>
                </a:lnTo>
                <a:lnTo>
                  <a:pt x="1608201" y="44450"/>
                </a:lnTo>
                <a:lnTo>
                  <a:pt x="1620901" y="44450"/>
                </a:lnTo>
                <a:lnTo>
                  <a:pt x="1620901" y="31750"/>
                </a:lnTo>
                <a:close/>
              </a:path>
              <a:path w="2345054" h="76200">
                <a:moveTo>
                  <a:pt x="1595501" y="31750"/>
                </a:moveTo>
                <a:lnTo>
                  <a:pt x="1582801" y="31750"/>
                </a:lnTo>
                <a:lnTo>
                  <a:pt x="1582801" y="44450"/>
                </a:lnTo>
                <a:lnTo>
                  <a:pt x="1595501" y="44450"/>
                </a:lnTo>
                <a:lnTo>
                  <a:pt x="1595501" y="31750"/>
                </a:lnTo>
                <a:close/>
              </a:path>
              <a:path w="2345054" h="76200">
                <a:moveTo>
                  <a:pt x="1570101" y="31750"/>
                </a:moveTo>
                <a:lnTo>
                  <a:pt x="1557401" y="31750"/>
                </a:lnTo>
                <a:lnTo>
                  <a:pt x="1557401" y="44450"/>
                </a:lnTo>
                <a:lnTo>
                  <a:pt x="1570101" y="44450"/>
                </a:lnTo>
                <a:lnTo>
                  <a:pt x="1570101" y="31750"/>
                </a:lnTo>
                <a:close/>
              </a:path>
              <a:path w="2345054" h="76200">
                <a:moveTo>
                  <a:pt x="1544701" y="31750"/>
                </a:moveTo>
                <a:lnTo>
                  <a:pt x="1532001" y="31750"/>
                </a:lnTo>
                <a:lnTo>
                  <a:pt x="1532001" y="44450"/>
                </a:lnTo>
                <a:lnTo>
                  <a:pt x="1544701" y="44450"/>
                </a:lnTo>
                <a:lnTo>
                  <a:pt x="1544701" y="31750"/>
                </a:lnTo>
                <a:close/>
              </a:path>
              <a:path w="2345054" h="76200">
                <a:moveTo>
                  <a:pt x="1519301" y="31750"/>
                </a:moveTo>
                <a:lnTo>
                  <a:pt x="1506601" y="31750"/>
                </a:lnTo>
                <a:lnTo>
                  <a:pt x="1506601" y="44450"/>
                </a:lnTo>
                <a:lnTo>
                  <a:pt x="1519301" y="44450"/>
                </a:lnTo>
                <a:lnTo>
                  <a:pt x="1519301" y="31750"/>
                </a:lnTo>
                <a:close/>
              </a:path>
              <a:path w="2345054" h="76200">
                <a:moveTo>
                  <a:pt x="1493901" y="31750"/>
                </a:moveTo>
                <a:lnTo>
                  <a:pt x="1481201" y="31750"/>
                </a:lnTo>
                <a:lnTo>
                  <a:pt x="1481201" y="44450"/>
                </a:lnTo>
                <a:lnTo>
                  <a:pt x="1493901" y="44450"/>
                </a:lnTo>
                <a:lnTo>
                  <a:pt x="1493901" y="31750"/>
                </a:lnTo>
                <a:close/>
              </a:path>
              <a:path w="2345054" h="76200">
                <a:moveTo>
                  <a:pt x="1468501" y="31750"/>
                </a:moveTo>
                <a:lnTo>
                  <a:pt x="1455801" y="31750"/>
                </a:lnTo>
                <a:lnTo>
                  <a:pt x="1455801" y="44450"/>
                </a:lnTo>
                <a:lnTo>
                  <a:pt x="1468501" y="44450"/>
                </a:lnTo>
                <a:lnTo>
                  <a:pt x="1468501" y="31750"/>
                </a:lnTo>
                <a:close/>
              </a:path>
              <a:path w="2345054" h="76200">
                <a:moveTo>
                  <a:pt x="1443101" y="31750"/>
                </a:moveTo>
                <a:lnTo>
                  <a:pt x="1430401" y="31750"/>
                </a:lnTo>
                <a:lnTo>
                  <a:pt x="1430401" y="44450"/>
                </a:lnTo>
                <a:lnTo>
                  <a:pt x="1443101" y="44450"/>
                </a:lnTo>
                <a:lnTo>
                  <a:pt x="1443101" y="31750"/>
                </a:lnTo>
                <a:close/>
              </a:path>
              <a:path w="2345054" h="76200">
                <a:moveTo>
                  <a:pt x="1417701" y="31750"/>
                </a:moveTo>
                <a:lnTo>
                  <a:pt x="1405001" y="31750"/>
                </a:lnTo>
                <a:lnTo>
                  <a:pt x="1405001" y="44450"/>
                </a:lnTo>
                <a:lnTo>
                  <a:pt x="1417701" y="44450"/>
                </a:lnTo>
                <a:lnTo>
                  <a:pt x="1417701" y="31750"/>
                </a:lnTo>
                <a:close/>
              </a:path>
              <a:path w="2345054" h="76200">
                <a:moveTo>
                  <a:pt x="1392301" y="31750"/>
                </a:moveTo>
                <a:lnTo>
                  <a:pt x="1379601" y="31750"/>
                </a:lnTo>
                <a:lnTo>
                  <a:pt x="1379601" y="44450"/>
                </a:lnTo>
                <a:lnTo>
                  <a:pt x="1392301" y="44450"/>
                </a:lnTo>
                <a:lnTo>
                  <a:pt x="1392301" y="31750"/>
                </a:lnTo>
                <a:close/>
              </a:path>
              <a:path w="2345054" h="76200">
                <a:moveTo>
                  <a:pt x="1366901" y="31750"/>
                </a:moveTo>
                <a:lnTo>
                  <a:pt x="1354201" y="31750"/>
                </a:lnTo>
                <a:lnTo>
                  <a:pt x="1354201" y="44450"/>
                </a:lnTo>
                <a:lnTo>
                  <a:pt x="1366901" y="44450"/>
                </a:lnTo>
                <a:lnTo>
                  <a:pt x="1366901" y="31750"/>
                </a:lnTo>
                <a:close/>
              </a:path>
              <a:path w="2345054" h="76200">
                <a:moveTo>
                  <a:pt x="1341501" y="31750"/>
                </a:moveTo>
                <a:lnTo>
                  <a:pt x="1328801" y="31750"/>
                </a:lnTo>
                <a:lnTo>
                  <a:pt x="1328801" y="44450"/>
                </a:lnTo>
                <a:lnTo>
                  <a:pt x="1341501" y="44450"/>
                </a:lnTo>
                <a:lnTo>
                  <a:pt x="1341501" y="31750"/>
                </a:lnTo>
                <a:close/>
              </a:path>
              <a:path w="2345054" h="76200">
                <a:moveTo>
                  <a:pt x="1316101" y="31750"/>
                </a:moveTo>
                <a:lnTo>
                  <a:pt x="1303401" y="31750"/>
                </a:lnTo>
                <a:lnTo>
                  <a:pt x="1303401" y="44450"/>
                </a:lnTo>
                <a:lnTo>
                  <a:pt x="1316101" y="44450"/>
                </a:lnTo>
                <a:lnTo>
                  <a:pt x="1316101" y="31750"/>
                </a:lnTo>
                <a:close/>
              </a:path>
              <a:path w="2345054" h="76200">
                <a:moveTo>
                  <a:pt x="1290701" y="31750"/>
                </a:moveTo>
                <a:lnTo>
                  <a:pt x="1278001" y="31750"/>
                </a:lnTo>
                <a:lnTo>
                  <a:pt x="1278001" y="44450"/>
                </a:lnTo>
                <a:lnTo>
                  <a:pt x="1290701" y="44450"/>
                </a:lnTo>
                <a:lnTo>
                  <a:pt x="1290701" y="31750"/>
                </a:lnTo>
                <a:close/>
              </a:path>
              <a:path w="2345054" h="76200">
                <a:moveTo>
                  <a:pt x="1265301" y="31750"/>
                </a:moveTo>
                <a:lnTo>
                  <a:pt x="1252601" y="31750"/>
                </a:lnTo>
                <a:lnTo>
                  <a:pt x="1252601" y="44450"/>
                </a:lnTo>
                <a:lnTo>
                  <a:pt x="1265301" y="44450"/>
                </a:lnTo>
                <a:lnTo>
                  <a:pt x="1265301" y="31750"/>
                </a:lnTo>
                <a:close/>
              </a:path>
              <a:path w="2345054" h="76200">
                <a:moveTo>
                  <a:pt x="1239901" y="31750"/>
                </a:moveTo>
                <a:lnTo>
                  <a:pt x="1227201" y="31750"/>
                </a:lnTo>
                <a:lnTo>
                  <a:pt x="1227201" y="44450"/>
                </a:lnTo>
                <a:lnTo>
                  <a:pt x="1239901" y="44450"/>
                </a:lnTo>
                <a:lnTo>
                  <a:pt x="1239901" y="31750"/>
                </a:lnTo>
                <a:close/>
              </a:path>
              <a:path w="2345054" h="76200">
                <a:moveTo>
                  <a:pt x="1214501" y="31750"/>
                </a:moveTo>
                <a:lnTo>
                  <a:pt x="1201801" y="31750"/>
                </a:lnTo>
                <a:lnTo>
                  <a:pt x="1201801" y="44450"/>
                </a:lnTo>
                <a:lnTo>
                  <a:pt x="1214501" y="44450"/>
                </a:lnTo>
                <a:lnTo>
                  <a:pt x="1214501" y="31750"/>
                </a:lnTo>
                <a:close/>
              </a:path>
              <a:path w="2345054" h="76200">
                <a:moveTo>
                  <a:pt x="1189101" y="31750"/>
                </a:moveTo>
                <a:lnTo>
                  <a:pt x="1176401" y="31750"/>
                </a:lnTo>
                <a:lnTo>
                  <a:pt x="1176401" y="44450"/>
                </a:lnTo>
                <a:lnTo>
                  <a:pt x="1189101" y="44450"/>
                </a:lnTo>
                <a:lnTo>
                  <a:pt x="1189101" y="31750"/>
                </a:lnTo>
                <a:close/>
              </a:path>
              <a:path w="2345054" h="76200">
                <a:moveTo>
                  <a:pt x="1163701" y="31750"/>
                </a:moveTo>
                <a:lnTo>
                  <a:pt x="1151001" y="31750"/>
                </a:lnTo>
                <a:lnTo>
                  <a:pt x="1151001" y="44450"/>
                </a:lnTo>
                <a:lnTo>
                  <a:pt x="1163701" y="44450"/>
                </a:lnTo>
                <a:lnTo>
                  <a:pt x="1163701" y="31750"/>
                </a:lnTo>
                <a:close/>
              </a:path>
              <a:path w="2345054" h="76200">
                <a:moveTo>
                  <a:pt x="1138301" y="31750"/>
                </a:moveTo>
                <a:lnTo>
                  <a:pt x="1125601" y="31750"/>
                </a:lnTo>
                <a:lnTo>
                  <a:pt x="1125601" y="44450"/>
                </a:lnTo>
                <a:lnTo>
                  <a:pt x="1138301" y="44450"/>
                </a:lnTo>
                <a:lnTo>
                  <a:pt x="1138301" y="31750"/>
                </a:lnTo>
                <a:close/>
              </a:path>
              <a:path w="2345054" h="76200">
                <a:moveTo>
                  <a:pt x="1112901" y="31750"/>
                </a:moveTo>
                <a:lnTo>
                  <a:pt x="1100201" y="31750"/>
                </a:lnTo>
                <a:lnTo>
                  <a:pt x="1100201" y="44450"/>
                </a:lnTo>
                <a:lnTo>
                  <a:pt x="1112901" y="44450"/>
                </a:lnTo>
                <a:lnTo>
                  <a:pt x="1112901" y="31750"/>
                </a:lnTo>
                <a:close/>
              </a:path>
              <a:path w="2345054" h="76200">
                <a:moveTo>
                  <a:pt x="1087501" y="31750"/>
                </a:moveTo>
                <a:lnTo>
                  <a:pt x="1074801" y="31750"/>
                </a:lnTo>
                <a:lnTo>
                  <a:pt x="1074801" y="44450"/>
                </a:lnTo>
                <a:lnTo>
                  <a:pt x="1087501" y="44450"/>
                </a:lnTo>
                <a:lnTo>
                  <a:pt x="1087501" y="31750"/>
                </a:lnTo>
                <a:close/>
              </a:path>
              <a:path w="2345054" h="76200">
                <a:moveTo>
                  <a:pt x="1062101" y="31750"/>
                </a:moveTo>
                <a:lnTo>
                  <a:pt x="1049401" y="31750"/>
                </a:lnTo>
                <a:lnTo>
                  <a:pt x="1049401" y="44450"/>
                </a:lnTo>
                <a:lnTo>
                  <a:pt x="1062101" y="44450"/>
                </a:lnTo>
                <a:lnTo>
                  <a:pt x="1062101" y="31750"/>
                </a:lnTo>
                <a:close/>
              </a:path>
              <a:path w="2345054" h="76200">
                <a:moveTo>
                  <a:pt x="1036701" y="31750"/>
                </a:moveTo>
                <a:lnTo>
                  <a:pt x="1024001" y="31750"/>
                </a:lnTo>
                <a:lnTo>
                  <a:pt x="1024001" y="44450"/>
                </a:lnTo>
                <a:lnTo>
                  <a:pt x="1036701" y="44450"/>
                </a:lnTo>
                <a:lnTo>
                  <a:pt x="1036701" y="31750"/>
                </a:lnTo>
                <a:close/>
              </a:path>
              <a:path w="2345054" h="76200">
                <a:moveTo>
                  <a:pt x="1011301" y="31750"/>
                </a:moveTo>
                <a:lnTo>
                  <a:pt x="998601" y="31750"/>
                </a:lnTo>
                <a:lnTo>
                  <a:pt x="998601" y="44450"/>
                </a:lnTo>
                <a:lnTo>
                  <a:pt x="1011301" y="44450"/>
                </a:lnTo>
                <a:lnTo>
                  <a:pt x="1011301" y="31750"/>
                </a:lnTo>
                <a:close/>
              </a:path>
              <a:path w="2345054" h="76200">
                <a:moveTo>
                  <a:pt x="985901" y="31750"/>
                </a:moveTo>
                <a:lnTo>
                  <a:pt x="973201" y="31750"/>
                </a:lnTo>
                <a:lnTo>
                  <a:pt x="973201" y="44450"/>
                </a:lnTo>
                <a:lnTo>
                  <a:pt x="985901" y="44450"/>
                </a:lnTo>
                <a:lnTo>
                  <a:pt x="985901" y="31750"/>
                </a:lnTo>
                <a:close/>
              </a:path>
              <a:path w="2345054" h="76200">
                <a:moveTo>
                  <a:pt x="960501" y="31750"/>
                </a:moveTo>
                <a:lnTo>
                  <a:pt x="947801" y="31750"/>
                </a:lnTo>
                <a:lnTo>
                  <a:pt x="947801" y="44450"/>
                </a:lnTo>
                <a:lnTo>
                  <a:pt x="960501" y="44450"/>
                </a:lnTo>
                <a:lnTo>
                  <a:pt x="960501" y="31750"/>
                </a:lnTo>
                <a:close/>
              </a:path>
              <a:path w="2345054" h="76200">
                <a:moveTo>
                  <a:pt x="935101" y="31750"/>
                </a:moveTo>
                <a:lnTo>
                  <a:pt x="922401" y="31750"/>
                </a:lnTo>
                <a:lnTo>
                  <a:pt x="922401" y="44450"/>
                </a:lnTo>
                <a:lnTo>
                  <a:pt x="935101" y="44450"/>
                </a:lnTo>
                <a:lnTo>
                  <a:pt x="935101" y="31750"/>
                </a:lnTo>
                <a:close/>
              </a:path>
              <a:path w="2345054" h="76200">
                <a:moveTo>
                  <a:pt x="909701" y="31750"/>
                </a:moveTo>
                <a:lnTo>
                  <a:pt x="897001" y="31750"/>
                </a:lnTo>
                <a:lnTo>
                  <a:pt x="897001" y="44450"/>
                </a:lnTo>
                <a:lnTo>
                  <a:pt x="909701" y="44450"/>
                </a:lnTo>
                <a:lnTo>
                  <a:pt x="909701" y="31750"/>
                </a:lnTo>
                <a:close/>
              </a:path>
              <a:path w="2345054" h="76200">
                <a:moveTo>
                  <a:pt x="884301" y="31750"/>
                </a:moveTo>
                <a:lnTo>
                  <a:pt x="871601" y="31750"/>
                </a:lnTo>
                <a:lnTo>
                  <a:pt x="871601" y="44450"/>
                </a:lnTo>
                <a:lnTo>
                  <a:pt x="884301" y="44450"/>
                </a:lnTo>
                <a:lnTo>
                  <a:pt x="884301" y="31750"/>
                </a:lnTo>
                <a:close/>
              </a:path>
              <a:path w="2345054" h="76200">
                <a:moveTo>
                  <a:pt x="858901" y="31750"/>
                </a:moveTo>
                <a:lnTo>
                  <a:pt x="846201" y="31750"/>
                </a:lnTo>
                <a:lnTo>
                  <a:pt x="846201" y="44450"/>
                </a:lnTo>
                <a:lnTo>
                  <a:pt x="858901" y="44450"/>
                </a:lnTo>
                <a:lnTo>
                  <a:pt x="858901" y="31750"/>
                </a:lnTo>
                <a:close/>
              </a:path>
              <a:path w="2345054" h="76200">
                <a:moveTo>
                  <a:pt x="833501" y="31750"/>
                </a:moveTo>
                <a:lnTo>
                  <a:pt x="820801" y="31750"/>
                </a:lnTo>
                <a:lnTo>
                  <a:pt x="820801" y="44450"/>
                </a:lnTo>
                <a:lnTo>
                  <a:pt x="833501" y="44450"/>
                </a:lnTo>
                <a:lnTo>
                  <a:pt x="833501" y="31750"/>
                </a:lnTo>
                <a:close/>
              </a:path>
              <a:path w="2345054" h="76200">
                <a:moveTo>
                  <a:pt x="808101" y="31750"/>
                </a:moveTo>
                <a:lnTo>
                  <a:pt x="795401" y="31750"/>
                </a:lnTo>
                <a:lnTo>
                  <a:pt x="795401" y="44450"/>
                </a:lnTo>
                <a:lnTo>
                  <a:pt x="808101" y="44450"/>
                </a:lnTo>
                <a:lnTo>
                  <a:pt x="808101" y="31750"/>
                </a:lnTo>
                <a:close/>
              </a:path>
              <a:path w="2345054" h="76200">
                <a:moveTo>
                  <a:pt x="782701" y="31750"/>
                </a:moveTo>
                <a:lnTo>
                  <a:pt x="770001" y="31750"/>
                </a:lnTo>
                <a:lnTo>
                  <a:pt x="770001" y="44450"/>
                </a:lnTo>
                <a:lnTo>
                  <a:pt x="782701" y="44450"/>
                </a:lnTo>
                <a:lnTo>
                  <a:pt x="782701" y="31750"/>
                </a:lnTo>
                <a:close/>
              </a:path>
              <a:path w="2345054" h="76200">
                <a:moveTo>
                  <a:pt x="757301" y="31750"/>
                </a:moveTo>
                <a:lnTo>
                  <a:pt x="744601" y="31750"/>
                </a:lnTo>
                <a:lnTo>
                  <a:pt x="744601" y="44450"/>
                </a:lnTo>
                <a:lnTo>
                  <a:pt x="757301" y="44450"/>
                </a:lnTo>
                <a:lnTo>
                  <a:pt x="757301" y="31750"/>
                </a:lnTo>
                <a:close/>
              </a:path>
              <a:path w="2345054" h="76200">
                <a:moveTo>
                  <a:pt x="731901" y="31750"/>
                </a:moveTo>
                <a:lnTo>
                  <a:pt x="719201" y="31750"/>
                </a:lnTo>
                <a:lnTo>
                  <a:pt x="719201" y="44450"/>
                </a:lnTo>
                <a:lnTo>
                  <a:pt x="731901" y="44450"/>
                </a:lnTo>
                <a:lnTo>
                  <a:pt x="731901" y="31750"/>
                </a:lnTo>
                <a:close/>
              </a:path>
              <a:path w="2345054" h="76200">
                <a:moveTo>
                  <a:pt x="706501" y="31750"/>
                </a:moveTo>
                <a:lnTo>
                  <a:pt x="693801" y="31750"/>
                </a:lnTo>
                <a:lnTo>
                  <a:pt x="693801" y="44450"/>
                </a:lnTo>
                <a:lnTo>
                  <a:pt x="706501" y="44450"/>
                </a:lnTo>
                <a:lnTo>
                  <a:pt x="706501" y="31750"/>
                </a:lnTo>
                <a:close/>
              </a:path>
              <a:path w="2345054" h="76200">
                <a:moveTo>
                  <a:pt x="681101" y="31750"/>
                </a:moveTo>
                <a:lnTo>
                  <a:pt x="668401" y="31750"/>
                </a:lnTo>
                <a:lnTo>
                  <a:pt x="668401" y="44450"/>
                </a:lnTo>
                <a:lnTo>
                  <a:pt x="681101" y="44450"/>
                </a:lnTo>
                <a:lnTo>
                  <a:pt x="681101" y="31750"/>
                </a:lnTo>
                <a:close/>
              </a:path>
              <a:path w="2345054" h="76200">
                <a:moveTo>
                  <a:pt x="655701" y="31750"/>
                </a:moveTo>
                <a:lnTo>
                  <a:pt x="643001" y="31750"/>
                </a:lnTo>
                <a:lnTo>
                  <a:pt x="643001" y="44450"/>
                </a:lnTo>
                <a:lnTo>
                  <a:pt x="655701" y="44450"/>
                </a:lnTo>
                <a:lnTo>
                  <a:pt x="655701" y="31750"/>
                </a:lnTo>
                <a:close/>
              </a:path>
              <a:path w="2345054" h="76200">
                <a:moveTo>
                  <a:pt x="630301" y="31750"/>
                </a:moveTo>
                <a:lnTo>
                  <a:pt x="617601" y="31750"/>
                </a:lnTo>
                <a:lnTo>
                  <a:pt x="617601" y="44450"/>
                </a:lnTo>
                <a:lnTo>
                  <a:pt x="630301" y="44450"/>
                </a:lnTo>
                <a:lnTo>
                  <a:pt x="630301" y="31750"/>
                </a:lnTo>
                <a:close/>
              </a:path>
              <a:path w="2345054" h="76200">
                <a:moveTo>
                  <a:pt x="604901" y="31750"/>
                </a:moveTo>
                <a:lnTo>
                  <a:pt x="592201" y="31750"/>
                </a:lnTo>
                <a:lnTo>
                  <a:pt x="592201" y="44450"/>
                </a:lnTo>
                <a:lnTo>
                  <a:pt x="604901" y="44450"/>
                </a:lnTo>
                <a:lnTo>
                  <a:pt x="604901" y="31750"/>
                </a:lnTo>
                <a:close/>
              </a:path>
              <a:path w="2345054" h="76200">
                <a:moveTo>
                  <a:pt x="579501" y="31750"/>
                </a:moveTo>
                <a:lnTo>
                  <a:pt x="566801" y="31750"/>
                </a:lnTo>
                <a:lnTo>
                  <a:pt x="566801" y="44450"/>
                </a:lnTo>
                <a:lnTo>
                  <a:pt x="579501" y="44450"/>
                </a:lnTo>
                <a:lnTo>
                  <a:pt x="579501" y="31750"/>
                </a:lnTo>
                <a:close/>
              </a:path>
              <a:path w="2345054" h="76200">
                <a:moveTo>
                  <a:pt x="554101" y="31750"/>
                </a:moveTo>
                <a:lnTo>
                  <a:pt x="541401" y="31750"/>
                </a:lnTo>
                <a:lnTo>
                  <a:pt x="541401" y="44450"/>
                </a:lnTo>
                <a:lnTo>
                  <a:pt x="554101" y="44450"/>
                </a:lnTo>
                <a:lnTo>
                  <a:pt x="554101" y="31750"/>
                </a:lnTo>
                <a:close/>
              </a:path>
              <a:path w="2345054" h="76200">
                <a:moveTo>
                  <a:pt x="528701" y="31750"/>
                </a:moveTo>
                <a:lnTo>
                  <a:pt x="516000" y="31750"/>
                </a:lnTo>
                <a:lnTo>
                  <a:pt x="516000" y="44450"/>
                </a:lnTo>
                <a:lnTo>
                  <a:pt x="528701" y="44450"/>
                </a:lnTo>
                <a:lnTo>
                  <a:pt x="528701" y="31750"/>
                </a:lnTo>
                <a:close/>
              </a:path>
              <a:path w="2345054" h="76200">
                <a:moveTo>
                  <a:pt x="503300" y="31750"/>
                </a:moveTo>
                <a:lnTo>
                  <a:pt x="490600" y="31750"/>
                </a:lnTo>
                <a:lnTo>
                  <a:pt x="490600" y="44450"/>
                </a:lnTo>
                <a:lnTo>
                  <a:pt x="503300" y="44450"/>
                </a:lnTo>
                <a:lnTo>
                  <a:pt x="503300" y="31750"/>
                </a:lnTo>
                <a:close/>
              </a:path>
              <a:path w="2345054" h="76200">
                <a:moveTo>
                  <a:pt x="477900" y="31750"/>
                </a:moveTo>
                <a:lnTo>
                  <a:pt x="465200" y="31750"/>
                </a:lnTo>
                <a:lnTo>
                  <a:pt x="465200" y="44450"/>
                </a:lnTo>
                <a:lnTo>
                  <a:pt x="477900" y="44450"/>
                </a:lnTo>
                <a:lnTo>
                  <a:pt x="477900" y="31750"/>
                </a:lnTo>
                <a:close/>
              </a:path>
              <a:path w="2345054" h="76200">
                <a:moveTo>
                  <a:pt x="452500" y="31750"/>
                </a:moveTo>
                <a:lnTo>
                  <a:pt x="439800" y="31750"/>
                </a:lnTo>
                <a:lnTo>
                  <a:pt x="439800" y="44450"/>
                </a:lnTo>
                <a:lnTo>
                  <a:pt x="452500" y="44450"/>
                </a:lnTo>
                <a:lnTo>
                  <a:pt x="452500" y="31750"/>
                </a:lnTo>
                <a:close/>
              </a:path>
              <a:path w="2345054" h="76200">
                <a:moveTo>
                  <a:pt x="427100" y="31750"/>
                </a:moveTo>
                <a:lnTo>
                  <a:pt x="414400" y="31750"/>
                </a:lnTo>
                <a:lnTo>
                  <a:pt x="414400" y="44450"/>
                </a:lnTo>
                <a:lnTo>
                  <a:pt x="427100" y="44450"/>
                </a:lnTo>
                <a:lnTo>
                  <a:pt x="427100" y="31750"/>
                </a:lnTo>
                <a:close/>
              </a:path>
              <a:path w="2345054" h="76200">
                <a:moveTo>
                  <a:pt x="401700" y="31750"/>
                </a:moveTo>
                <a:lnTo>
                  <a:pt x="389000" y="31750"/>
                </a:lnTo>
                <a:lnTo>
                  <a:pt x="389000" y="44450"/>
                </a:lnTo>
                <a:lnTo>
                  <a:pt x="401700" y="44450"/>
                </a:lnTo>
                <a:lnTo>
                  <a:pt x="401700" y="31750"/>
                </a:lnTo>
                <a:close/>
              </a:path>
              <a:path w="2345054" h="76200">
                <a:moveTo>
                  <a:pt x="376300" y="31750"/>
                </a:moveTo>
                <a:lnTo>
                  <a:pt x="363600" y="31750"/>
                </a:lnTo>
                <a:lnTo>
                  <a:pt x="363600" y="44450"/>
                </a:lnTo>
                <a:lnTo>
                  <a:pt x="376300" y="44450"/>
                </a:lnTo>
                <a:lnTo>
                  <a:pt x="376300" y="31750"/>
                </a:lnTo>
                <a:close/>
              </a:path>
              <a:path w="2345054" h="76200">
                <a:moveTo>
                  <a:pt x="350900" y="31750"/>
                </a:moveTo>
                <a:lnTo>
                  <a:pt x="338200" y="31750"/>
                </a:lnTo>
                <a:lnTo>
                  <a:pt x="338200" y="44450"/>
                </a:lnTo>
                <a:lnTo>
                  <a:pt x="350900" y="44450"/>
                </a:lnTo>
                <a:lnTo>
                  <a:pt x="350900" y="31750"/>
                </a:lnTo>
                <a:close/>
              </a:path>
              <a:path w="2345054" h="76200">
                <a:moveTo>
                  <a:pt x="325500" y="31750"/>
                </a:moveTo>
                <a:lnTo>
                  <a:pt x="312800" y="31750"/>
                </a:lnTo>
                <a:lnTo>
                  <a:pt x="312800" y="44450"/>
                </a:lnTo>
                <a:lnTo>
                  <a:pt x="325500" y="44450"/>
                </a:lnTo>
                <a:lnTo>
                  <a:pt x="325500" y="31750"/>
                </a:lnTo>
                <a:close/>
              </a:path>
              <a:path w="2345054" h="76200">
                <a:moveTo>
                  <a:pt x="300100" y="31750"/>
                </a:moveTo>
                <a:lnTo>
                  <a:pt x="287400" y="31750"/>
                </a:lnTo>
                <a:lnTo>
                  <a:pt x="287400" y="44450"/>
                </a:lnTo>
                <a:lnTo>
                  <a:pt x="300100" y="44450"/>
                </a:lnTo>
                <a:lnTo>
                  <a:pt x="300100" y="31750"/>
                </a:lnTo>
                <a:close/>
              </a:path>
              <a:path w="2345054" h="76200">
                <a:moveTo>
                  <a:pt x="274700" y="31750"/>
                </a:moveTo>
                <a:lnTo>
                  <a:pt x="261937" y="31750"/>
                </a:lnTo>
                <a:lnTo>
                  <a:pt x="261937" y="44450"/>
                </a:lnTo>
                <a:lnTo>
                  <a:pt x="274700" y="44450"/>
                </a:lnTo>
                <a:lnTo>
                  <a:pt x="274700" y="31750"/>
                </a:lnTo>
                <a:close/>
              </a:path>
              <a:path w="2345054" h="76200">
                <a:moveTo>
                  <a:pt x="249237" y="31750"/>
                </a:moveTo>
                <a:lnTo>
                  <a:pt x="236537" y="31750"/>
                </a:lnTo>
                <a:lnTo>
                  <a:pt x="236537" y="44450"/>
                </a:lnTo>
                <a:lnTo>
                  <a:pt x="249237" y="44450"/>
                </a:lnTo>
                <a:lnTo>
                  <a:pt x="249237" y="31750"/>
                </a:lnTo>
                <a:close/>
              </a:path>
              <a:path w="2345054" h="76200">
                <a:moveTo>
                  <a:pt x="223837" y="31750"/>
                </a:moveTo>
                <a:lnTo>
                  <a:pt x="211137" y="31750"/>
                </a:lnTo>
                <a:lnTo>
                  <a:pt x="211137" y="44450"/>
                </a:lnTo>
                <a:lnTo>
                  <a:pt x="223837" y="44450"/>
                </a:lnTo>
                <a:lnTo>
                  <a:pt x="223837" y="31750"/>
                </a:lnTo>
                <a:close/>
              </a:path>
              <a:path w="2345054" h="76200">
                <a:moveTo>
                  <a:pt x="198437" y="31750"/>
                </a:moveTo>
                <a:lnTo>
                  <a:pt x="185737" y="31750"/>
                </a:lnTo>
                <a:lnTo>
                  <a:pt x="185737" y="44450"/>
                </a:lnTo>
                <a:lnTo>
                  <a:pt x="198437" y="44450"/>
                </a:lnTo>
                <a:lnTo>
                  <a:pt x="198437" y="31750"/>
                </a:lnTo>
                <a:close/>
              </a:path>
              <a:path w="2345054" h="76200">
                <a:moveTo>
                  <a:pt x="173037" y="31750"/>
                </a:moveTo>
                <a:lnTo>
                  <a:pt x="160337" y="31750"/>
                </a:lnTo>
                <a:lnTo>
                  <a:pt x="160337" y="44450"/>
                </a:lnTo>
                <a:lnTo>
                  <a:pt x="173037" y="44450"/>
                </a:lnTo>
                <a:lnTo>
                  <a:pt x="173037" y="31750"/>
                </a:lnTo>
                <a:close/>
              </a:path>
              <a:path w="2345054" h="76200">
                <a:moveTo>
                  <a:pt x="147637" y="31750"/>
                </a:moveTo>
                <a:lnTo>
                  <a:pt x="134937" y="31750"/>
                </a:lnTo>
                <a:lnTo>
                  <a:pt x="134937" y="44450"/>
                </a:lnTo>
                <a:lnTo>
                  <a:pt x="147637" y="44450"/>
                </a:lnTo>
                <a:lnTo>
                  <a:pt x="147637" y="31750"/>
                </a:lnTo>
                <a:close/>
              </a:path>
              <a:path w="2345054" h="76200">
                <a:moveTo>
                  <a:pt x="122237" y="31750"/>
                </a:moveTo>
                <a:lnTo>
                  <a:pt x="109537" y="31750"/>
                </a:lnTo>
                <a:lnTo>
                  <a:pt x="109537" y="44450"/>
                </a:lnTo>
                <a:lnTo>
                  <a:pt x="122237" y="44450"/>
                </a:lnTo>
                <a:lnTo>
                  <a:pt x="122237" y="31750"/>
                </a:lnTo>
                <a:close/>
              </a:path>
              <a:path w="2345054" h="76200">
                <a:moveTo>
                  <a:pt x="96837" y="31750"/>
                </a:moveTo>
                <a:lnTo>
                  <a:pt x="84137" y="31750"/>
                </a:lnTo>
                <a:lnTo>
                  <a:pt x="84137" y="44450"/>
                </a:lnTo>
                <a:lnTo>
                  <a:pt x="96837" y="44450"/>
                </a:lnTo>
                <a:lnTo>
                  <a:pt x="96837" y="31750"/>
                </a:lnTo>
                <a:close/>
              </a:path>
              <a:path w="2345054" h="76200">
                <a:moveTo>
                  <a:pt x="38100" y="0"/>
                </a:moveTo>
                <a:lnTo>
                  <a:pt x="23268" y="2988"/>
                </a:lnTo>
                <a:lnTo>
                  <a:pt x="11158" y="11144"/>
                </a:lnTo>
                <a:lnTo>
                  <a:pt x="2993" y="23252"/>
                </a:lnTo>
                <a:lnTo>
                  <a:pt x="0" y="38100"/>
                </a:lnTo>
                <a:lnTo>
                  <a:pt x="2993" y="52893"/>
                </a:lnTo>
                <a:lnTo>
                  <a:pt x="11158" y="65008"/>
                </a:lnTo>
                <a:lnTo>
                  <a:pt x="23268" y="73193"/>
                </a:lnTo>
                <a:lnTo>
                  <a:pt x="38100" y="76200"/>
                </a:lnTo>
                <a:lnTo>
                  <a:pt x="52931" y="73193"/>
                </a:lnTo>
                <a:lnTo>
                  <a:pt x="65041" y="65008"/>
                </a:lnTo>
                <a:lnTo>
                  <a:pt x="73206" y="52893"/>
                </a:lnTo>
                <a:lnTo>
                  <a:pt x="74914" y="44450"/>
                </a:lnTo>
                <a:lnTo>
                  <a:pt x="38100" y="44450"/>
                </a:lnTo>
                <a:lnTo>
                  <a:pt x="38100" y="31750"/>
                </a:lnTo>
                <a:lnTo>
                  <a:pt x="74919" y="31750"/>
                </a:lnTo>
                <a:lnTo>
                  <a:pt x="73206" y="23252"/>
                </a:lnTo>
                <a:lnTo>
                  <a:pt x="65041" y="11144"/>
                </a:lnTo>
                <a:lnTo>
                  <a:pt x="52931" y="2988"/>
                </a:lnTo>
                <a:lnTo>
                  <a:pt x="38100" y="0"/>
                </a:lnTo>
                <a:close/>
              </a:path>
              <a:path w="2345054" h="76200">
                <a:moveTo>
                  <a:pt x="46037" y="31750"/>
                </a:moveTo>
                <a:lnTo>
                  <a:pt x="38100" y="31750"/>
                </a:lnTo>
                <a:lnTo>
                  <a:pt x="38100" y="44450"/>
                </a:lnTo>
                <a:lnTo>
                  <a:pt x="46037" y="44450"/>
                </a:lnTo>
                <a:lnTo>
                  <a:pt x="46037" y="31750"/>
                </a:lnTo>
                <a:close/>
              </a:path>
              <a:path w="2345054" h="76200">
                <a:moveTo>
                  <a:pt x="58737" y="31750"/>
                </a:moveTo>
                <a:lnTo>
                  <a:pt x="46037" y="31750"/>
                </a:lnTo>
                <a:lnTo>
                  <a:pt x="46037" y="44450"/>
                </a:lnTo>
                <a:lnTo>
                  <a:pt x="58737" y="44450"/>
                </a:lnTo>
                <a:lnTo>
                  <a:pt x="58737" y="31750"/>
                </a:lnTo>
                <a:close/>
              </a:path>
              <a:path w="2345054" h="76200">
                <a:moveTo>
                  <a:pt x="71437" y="31750"/>
                </a:moveTo>
                <a:lnTo>
                  <a:pt x="58737" y="31750"/>
                </a:lnTo>
                <a:lnTo>
                  <a:pt x="58737" y="44450"/>
                </a:lnTo>
                <a:lnTo>
                  <a:pt x="71437" y="44450"/>
                </a:lnTo>
                <a:lnTo>
                  <a:pt x="71437" y="31750"/>
                </a:lnTo>
                <a:close/>
              </a:path>
              <a:path w="2345054" h="76200">
                <a:moveTo>
                  <a:pt x="74919" y="31750"/>
                </a:moveTo>
                <a:lnTo>
                  <a:pt x="71437" y="31750"/>
                </a:lnTo>
                <a:lnTo>
                  <a:pt x="71437" y="44450"/>
                </a:lnTo>
                <a:lnTo>
                  <a:pt x="74914" y="44450"/>
                </a:lnTo>
                <a:lnTo>
                  <a:pt x="76200" y="38100"/>
                </a:lnTo>
                <a:lnTo>
                  <a:pt x="74919" y="31750"/>
                </a:lnTo>
                <a:close/>
              </a:path>
            </a:pathLst>
          </a:custGeom>
          <a:solidFill>
            <a:srgbClr val="005DDF"/>
          </a:solidFill>
        </p:spPr>
        <p:txBody>
          <a:bodyPr wrap="square" lIns="0" tIns="0" rIns="0" bIns="0" rtlCol="0"/>
          <a:lstStyle/>
          <a:p>
            <a:endParaRPr/>
          </a:p>
        </p:txBody>
      </p:sp>
      <p:sp>
        <p:nvSpPr>
          <p:cNvPr id="16" name="object 16"/>
          <p:cNvSpPr txBox="1"/>
          <p:nvPr/>
        </p:nvSpPr>
        <p:spPr>
          <a:xfrm>
            <a:off x="1071244" y="3167633"/>
            <a:ext cx="2159000" cy="798830"/>
          </a:xfrm>
          <a:prstGeom prst="rect">
            <a:avLst/>
          </a:prstGeom>
        </p:spPr>
        <p:txBody>
          <a:bodyPr vert="horz" wrap="square" lIns="0" tIns="0" rIns="0" bIns="0" rtlCol="0">
            <a:spAutoFit/>
          </a:bodyPr>
          <a:lstStyle/>
          <a:p>
            <a:pPr marL="33655">
              <a:lnSpc>
                <a:spcPct val="100000"/>
              </a:lnSpc>
            </a:pPr>
            <a:r>
              <a:rPr sz="1600" b="1" dirty="0">
                <a:solidFill>
                  <a:srgbClr val="585858"/>
                </a:solidFill>
                <a:latin typeface="微软雅黑"/>
                <a:cs typeface="微软雅黑"/>
              </a:rPr>
              <a:t>转让退出</a:t>
            </a:r>
            <a:endParaRPr sz="1600">
              <a:latin typeface="微软雅黑"/>
              <a:cs typeface="微软雅黑"/>
            </a:endParaRPr>
          </a:p>
          <a:p>
            <a:pPr marL="12700" marR="5080">
              <a:lnSpc>
                <a:spcPct val="100000"/>
              </a:lnSpc>
              <a:spcBef>
                <a:spcPts val="1390"/>
              </a:spcBef>
            </a:pPr>
            <a:r>
              <a:rPr sz="1200" dirty="0">
                <a:solidFill>
                  <a:srgbClr val="585858"/>
                </a:solidFill>
                <a:latin typeface="微软雅黑"/>
                <a:cs typeface="微软雅黑"/>
              </a:rPr>
              <a:t>通过将股份转让给第三方实现退  出，获得一定的溢价收益。</a:t>
            </a:r>
            <a:endParaRPr sz="1200">
              <a:latin typeface="微软雅黑"/>
              <a:cs typeface="微软雅黑"/>
            </a:endParaRPr>
          </a:p>
        </p:txBody>
      </p:sp>
      <p:sp>
        <p:nvSpPr>
          <p:cNvPr id="17" name="object 17"/>
          <p:cNvSpPr/>
          <p:nvPr/>
        </p:nvSpPr>
        <p:spPr>
          <a:xfrm>
            <a:off x="998054" y="3970870"/>
            <a:ext cx="2604135" cy="76200"/>
          </a:xfrm>
          <a:custGeom>
            <a:avLst/>
            <a:gdLst/>
            <a:ahLst/>
            <a:cxnLst/>
            <a:rect l="l" t="t" r="r" b="b"/>
            <a:pathLst>
              <a:path w="2604135" h="76200">
                <a:moveTo>
                  <a:pt x="2565819" y="0"/>
                </a:moveTo>
                <a:lnTo>
                  <a:pt x="2550972" y="2995"/>
                </a:lnTo>
                <a:lnTo>
                  <a:pt x="2538863" y="11163"/>
                </a:lnTo>
                <a:lnTo>
                  <a:pt x="2530707" y="23274"/>
                </a:lnTo>
                <a:lnTo>
                  <a:pt x="2527719" y="38099"/>
                </a:lnTo>
                <a:lnTo>
                  <a:pt x="2530707" y="52931"/>
                </a:lnTo>
                <a:lnTo>
                  <a:pt x="2538863" y="65041"/>
                </a:lnTo>
                <a:lnTo>
                  <a:pt x="2550972" y="73206"/>
                </a:lnTo>
                <a:lnTo>
                  <a:pt x="2565819" y="76199"/>
                </a:lnTo>
                <a:lnTo>
                  <a:pt x="2580666" y="73206"/>
                </a:lnTo>
                <a:lnTo>
                  <a:pt x="2592774" y="65041"/>
                </a:lnTo>
                <a:lnTo>
                  <a:pt x="2600930" y="52931"/>
                </a:lnTo>
                <a:lnTo>
                  <a:pt x="2602639" y="44449"/>
                </a:lnTo>
                <a:lnTo>
                  <a:pt x="2540419" y="44449"/>
                </a:lnTo>
                <a:lnTo>
                  <a:pt x="2540419" y="31749"/>
                </a:lnTo>
                <a:lnTo>
                  <a:pt x="2602639" y="31749"/>
                </a:lnTo>
                <a:lnTo>
                  <a:pt x="2600930" y="23274"/>
                </a:lnTo>
                <a:lnTo>
                  <a:pt x="2592774" y="11163"/>
                </a:lnTo>
                <a:lnTo>
                  <a:pt x="2580666" y="2995"/>
                </a:lnTo>
                <a:lnTo>
                  <a:pt x="2565819" y="0"/>
                </a:lnTo>
                <a:close/>
              </a:path>
              <a:path w="2604135" h="76200">
                <a:moveTo>
                  <a:pt x="2527719" y="38099"/>
                </a:moveTo>
                <a:lnTo>
                  <a:pt x="2527719" y="44449"/>
                </a:lnTo>
                <a:lnTo>
                  <a:pt x="2528998" y="44449"/>
                </a:lnTo>
                <a:lnTo>
                  <a:pt x="2527719" y="38099"/>
                </a:lnTo>
                <a:close/>
              </a:path>
              <a:path w="2604135" h="76200">
                <a:moveTo>
                  <a:pt x="2553119" y="31749"/>
                </a:moveTo>
                <a:lnTo>
                  <a:pt x="2540419" y="31749"/>
                </a:lnTo>
                <a:lnTo>
                  <a:pt x="2540419" y="44449"/>
                </a:lnTo>
                <a:lnTo>
                  <a:pt x="2553119" y="44449"/>
                </a:lnTo>
                <a:lnTo>
                  <a:pt x="2553119" y="31749"/>
                </a:lnTo>
                <a:close/>
              </a:path>
              <a:path w="2604135" h="76200">
                <a:moveTo>
                  <a:pt x="2565819" y="31749"/>
                </a:moveTo>
                <a:lnTo>
                  <a:pt x="2553119" y="31749"/>
                </a:lnTo>
                <a:lnTo>
                  <a:pt x="2553119" y="44449"/>
                </a:lnTo>
                <a:lnTo>
                  <a:pt x="2565819" y="44449"/>
                </a:lnTo>
                <a:lnTo>
                  <a:pt x="2565819" y="31749"/>
                </a:lnTo>
                <a:close/>
              </a:path>
              <a:path w="2604135" h="76200">
                <a:moveTo>
                  <a:pt x="2602639" y="31749"/>
                </a:moveTo>
                <a:lnTo>
                  <a:pt x="2565819" y="31749"/>
                </a:lnTo>
                <a:lnTo>
                  <a:pt x="2565819" y="44449"/>
                </a:lnTo>
                <a:lnTo>
                  <a:pt x="2602639" y="44449"/>
                </a:lnTo>
                <a:lnTo>
                  <a:pt x="2603919" y="38099"/>
                </a:lnTo>
                <a:lnTo>
                  <a:pt x="2602639" y="31749"/>
                </a:lnTo>
                <a:close/>
              </a:path>
              <a:path w="2604135" h="76200">
                <a:moveTo>
                  <a:pt x="2528999" y="31749"/>
                </a:moveTo>
                <a:lnTo>
                  <a:pt x="2527719" y="31749"/>
                </a:lnTo>
                <a:lnTo>
                  <a:pt x="2527719" y="38099"/>
                </a:lnTo>
                <a:lnTo>
                  <a:pt x="2528999" y="31749"/>
                </a:lnTo>
                <a:close/>
              </a:path>
              <a:path w="2604135" h="76200">
                <a:moveTo>
                  <a:pt x="2515019" y="31749"/>
                </a:moveTo>
                <a:lnTo>
                  <a:pt x="2502319" y="31749"/>
                </a:lnTo>
                <a:lnTo>
                  <a:pt x="2502319" y="44449"/>
                </a:lnTo>
                <a:lnTo>
                  <a:pt x="2515019" y="44449"/>
                </a:lnTo>
                <a:lnTo>
                  <a:pt x="2515019" y="31749"/>
                </a:lnTo>
                <a:close/>
              </a:path>
              <a:path w="2604135" h="76200">
                <a:moveTo>
                  <a:pt x="2489619" y="31749"/>
                </a:moveTo>
                <a:lnTo>
                  <a:pt x="2476919" y="31749"/>
                </a:lnTo>
                <a:lnTo>
                  <a:pt x="2476919" y="44449"/>
                </a:lnTo>
                <a:lnTo>
                  <a:pt x="2489619" y="44449"/>
                </a:lnTo>
                <a:lnTo>
                  <a:pt x="2489619" y="31749"/>
                </a:lnTo>
                <a:close/>
              </a:path>
              <a:path w="2604135" h="76200">
                <a:moveTo>
                  <a:pt x="2464219" y="31749"/>
                </a:moveTo>
                <a:lnTo>
                  <a:pt x="2451519" y="31749"/>
                </a:lnTo>
                <a:lnTo>
                  <a:pt x="2451519" y="44449"/>
                </a:lnTo>
                <a:lnTo>
                  <a:pt x="2464219" y="44449"/>
                </a:lnTo>
                <a:lnTo>
                  <a:pt x="2464219" y="31749"/>
                </a:lnTo>
                <a:close/>
              </a:path>
              <a:path w="2604135" h="76200">
                <a:moveTo>
                  <a:pt x="2438819" y="31749"/>
                </a:moveTo>
                <a:lnTo>
                  <a:pt x="2426119" y="31749"/>
                </a:lnTo>
                <a:lnTo>
                  <a:pt x="2426119" y="44449"/>
                </a:lnTo>
                <a:lnTo>
                  <a:pt x="2438819" y="44449"/>
                </a:lnTo>
                <a:lnTo>
                  <a:pt x="2438819" y="31749"/>
                </a:lnTo>
                <a:close/>
              </a:path>
              <a:path w="2604135" h="76200">
                <a:moveTo>
                  <a:pt x="2413419" y="31749"/>
                </a:moveTo>
                <a:lnTo>
                  <a:pt x="2400719" y="31749"/>
                </a:lnTo>
                <a:lnTo>
                  <a:pt x="2400719" y="44449"/>
                </a:lnTo>
                <a:lnTo>
                  <a:pt x="2413419" y="44449"/>
                </a:lnTo>
                <a:lnTo>
                  <a:pt x="2413419" y="31749"/>
                </a:lnTo>
                <a:close/>
              </a:path>
              <a:path w="2604135" h="76200">
                <a:moveTo>
                  <a:pt x="2388019" y="31749"/>
                </a:moveTo>
                <a:lnTo>
                  <a:pt x="2375319" y="31749"/>
                </a:lnTo>
                <a:lnTo>
                  <a:pt x="2375319" y="44449"/>
                </a:lnTo>
                <a:lnTo>
                  <a:pt x="2388019" y="44449"/>
                </a:lnTo>
                <a:lnTo>
                  <a:pt x="2388019" y="31749"/>
                </a:lnTo>
                <a:close/>
              </a:path>
              <a:path w="2604135" h="76200">
                <a:moveTo>
                  <a:pt x="2362619" y="31749"/>
                </a:moveTo>
                <a:lnTo>
                  <a:pt x="2349919" y="31749"/>
                </a:lnTo>
                <a:lnTo>
                  <a:pt x="2349919" y="44449"/>
                </a:lnTo>
                <a:lnTo>
                  <a:pt x="2362619" y="44449"/>
                </a:lnTo>
                <a:lnTo>
                  <a:pt x="2362619" y="31749"/>
                </a:lnTo>
                <a:close/>
              </a:path>
              <a:path w="2604135" h="76200">
                <a:moveTo>
                  <a:pt x="2337219" y="31749"/>
                </a:moveTo>
                <a:lnTo>
                  <a:pt x="2324519" y="31749"/>
                </a:lnTo>
                <a:lnTo>
                  <a:pt x="2324519" y="44449"/>
                </a:lnTo>
                <a:lnTo>
                  <a:pt x="2337219" y="44449"/>
                </a:lnTo>
                <a:lnTo>
                  <a:pt x="2337219" y="31749"/>
                </a:lnTo>
                <a:close/>
              </a:path>
              <a:path w="2604135" h="76200">
                <a:moveTo>
                  <a:pt x="2311819" y="31749"/>
                </a:moveTo>
                <a:lnTo>
                  <a:pt x="2299119" y="31749"/>
                </a:lnTo>
                <a:lnTo>
                  <a:pt x="2299119" y="44449"/>
                </a:lnTo>
                <a:lnTo>
                  <a:pt x="2311819" y="44449"/>
                </a:lnTo>
                <a:lnTo>
                  <a:pt x="2311819" y="31749"/>
                </a:lnTo>
                <a:close/>
              </a:path>
              <a:path w="2604135" h="76200">
                <a:moveTo>
                  <a:pt x="2286419" y="31749"/>
                </a:moveTo>
                <a:lnTo>
                  <a:pt x="2273719" y="31749"/>
                </a:lnTo>
                <a:lnTo>
                  <a:pt x="2273719" y="44449"/>
                </a:lnTo>
                <a:lnTo>
                  <a:pt x="2286419" y="44449"/>
                </a:lnTo>
                <a:lnTo>
                  <a:pt x="2286419" y="31749"/>
                </a:lnTo>
                <a:close/>
              </a:path>
              <a:path w="2604135" h="76200">
                <a:moveTo>
                  <a:pt x="2261019" y="31749"/>
                </a:moveTo>
                <a:lnTo>
                  <a:pt x="2248319" y="31749"/>
                </a:lnTo>
                <a:lnTo>
                  <a:pt x="2248319" y="44449"/>
                </a:lnTo>
                <a:lnTo>
                  <a:pt x="2261019" y="44449"/>
                </a:lnTo>
                <a:lnTo>
                  <a:pt x="2261019" y="31749"/>
                </a:lnTo>
                <a:close/>
              </a:path>
              <a:path w="2604135" h="76200">
                <a:moveTo>
                  <a:pt x="2235619" y="31749"/>
                </a:moveTo>
                <a:lnTo>
                  <a:pt x="2222919" y="31749"/>
                </a:lnTo>
                <a:lnTo>
                  <a:pt x="2222919" y="44449"/>
                </a:lnTo>
                <a:lnTo>
                  <a:pt x="2235619" y="44449"/>
                </a:lnTo>
                <a:lnTo>
                  <a:pt x="2235619" y="31749"/>
                </a:lnTo>
                <a:close/>
              </a:path>
              <a:path w="2604135" h="76200">
                <a:moveTo>
                  <a:pt x="2210219" y="31749"/>
                </a:moveTo>
                <a:lnTo>
                  <a:pt x="2197519" y="31749"/>
                </a:lnTo>
                <a:lnTo>
                  <a:pt x="2197519" y="44449"/>
                </a:lnTo>
                <a:lnTo>
                  <a:pt x="2210219" y="44449"/>
                </a:lnTo>
                <a:lnTo>
                  <a:pt x="2210219" y="31749"/>
                </a:lnTo>
                <a:close/>
              </a:path>
              <a:path w="2604135" h="76200">
                <a:moveTo>
                  <a:pt x="2184819" y="31749"/>
                </a:moveTo>
                <a:lnTo>
                  <a:pt x="2172119" y="31749"/>
                </a:lnTo>
                <a:lnTo>
                  <a:pt x="2172119" y="44449"/>
                </a:lnTo>
                <a:lnTo>
                  <a:pt x="2184819" y="44449"/>
                </a:lnTo>
                <a:lnTo>
                  <a:pt x="2184819" y="31749"/>
                </a:lnTo>
                <a:close/>
              </a:path>
              <a:path w="2604135" h="76200">
                <a:moveTo>
                  <a:pt x="2159419" y="31749"/>
                </a:moveTo>
                <a:lnTo>
                  <a:pt x="2146719" y="31749"/>
                </a:lnTo>
                <a:lnTo>
                  <a:pt x="2146719" y="44449"/>
                </a:lnTo>
                <a:lnTo>
                  <a:pt x="2159419" y="44449"/>
                </a:lnTo>
                <a:lnTo>
                  <a:pt x="2159419" y="31749"/>
                </a:lnTo>
                <a:close/>
              </a:path>
              <a:path w="2604135" h="76200">
                <a:moveTo>
                  <a:pt x="2134019" y="31749"/>
                </a:moveTo>
                <a:lnTo>
                  <a:pt x="2121319" y="31749"/>
                </a:lnTo>
                <a:lnTo>
                  <a:pt x="2121319" y="44449"/>
                </a:lnTo>
                <a:lnTo>
                  <a:pt x="2134019" y="44449"/>
                </a:lnTo>
                <a:lnTo>
                  <a:pt x="2134019" y="31749"/>
                </a:lnTo>
                <a:close/>
              </a:path>
              <a:path w="2604135" h="76200">
                <a:moveTo>
                  <a:pt x="2108619" y="31749"/>
                </a:moveTo>
                <a:lnTo>
                  <a:pt x="2095919" y="31749"/>
                </a:lnTo>
                <a:lnTo>
                  <a:pt x="2095919" y="44449"/>
                </a:lnTo>
                <a:lnTo>
                  <a:pt x="2108619" y="44449"/>
                </a:lnTo>
                <a:lnTo>
                  <a:pt x="2108619" y="31749"/>
                </a:lnTo>
                <a:close/>
              </a:path>
              <a:path w="2604135" h="76200">
                <a:moveTo>
                  <a:pt x="2083219" y="31749"/>
                </a:moveTo>
                <a:lnTo>
                  <a:pt x="2070519" y="31749"/>
                </a:lnTo>
                <a:lnTo>
                  <a:pt x="2070519" y="44449"/>
                </a:lnTo>
                <a:lnTo>
                  <a:pt x="2083219" y="44449"/>
                </a:lnTo>
                <a:lnTo>
                  <a:pt x="2083219" y="31749"/>
                </a:lnTo>
                <a:close/>
              </a:path>
              <a:path w="2604135" h="76200">
                <a:moveTo>
                  <a:pt x="2057819" y="31749"/>
                </a:moveTo>
                <a:lnTo>
                  <a:pt x="2045119" y="31749"/>
                </a:lnTo>
                <a:lnTo>
                  <a:pt x="2045119" y="44449"/>
                </a:lnTo>
                <a:lnTo>
                  <a:pt x="2057819" y="44449"/>
                </a:lnTo>
                <a:lnTo>
                  <a:pt x="2057819" y="31749"/>
                </a:lnTo>
                <a:close/>
              </a:path>
              <a:path w="2604135" h="76200">
                <a:moveTo>
                  <a:pt x="2032419" y="31749"/>
                </a:moveTo>
                <a:lnTo>
                  <a:pt x="2019719" y="31749"/>
                </a:lnTo>
                <a:lnTo>
                  <a:pt x="2019719" y="44449"/>
                </a:lnTo>
                <a:lnTo>
                  <a:pt x="2032419" y="44449"/>
                </a:lnTo>
                <a:lnTo>
                  <a:pt x="2032419" y="31749"/>
                </a:lnTo>
                <a:close/>
              </a:path>
              <a:path w="2604135" h="76200">
                <a:moveTo>
                  <a:pt x="2007019" y="31749"/>
                </a:moveTo>
                <a:lnTo>
                  <a:pt x="1994319" y="31749"/>
                </a:lnTo>
                <a:lnTo>
                  <a:pt x="1994319" y="44449"/>
                </a:lnTo>
                <a:lnTo>
                  <a:pt x="2007019" y="44449"/>
                </a:lnTo>
                <a:lnTo>
                  <a:pt x="2007019" y="31749"/>
                </a:lnTo>
                <a:close/>
              </a:path>
              <a:path w="2604135" h="76200">
                <a:moveTo>
                  <a:pt x="1981619" y="31749"/>
                </a:moveTo>
                <a:lnTo>
                  <a:pt x="1968919" y="31749"/>
                </a:lnTo>
                <a:lnTo>
                  <a:pt x="1968919" y="44449"/>
                </a:lnTo>
                <a:lnTo>
                  <a:pt x="1981619" y="44449"/>
                </a:lnTo>
                <a:lnTo>
                  <a:pt x="1981619" y="31749"/>
                </a:lnTo>
                <a:close/>
              </a:path>
              <a:path w="2604135" h="76200">
                <a:moveTo>
                  <a:pt x="1956219" y="31749"/>
                </a:moveTo>
                <a:lnTo>
                  <a:pt x="1943519" y="31749"/>
                </a:lnTo>
                <a:lnTo>
                  <a:pt x="1943519" y="44449"/>
                </a:lnTo>
                <a:lnTo>
                  <a:pt x="1956219" y="44449"/>
                </a:lnTo>
                <a:lnTo>
                  <a:pt x="1956219" y="31749"/>
                </a:lnTo>
                <a:close/>
              </a:path>
              <a:path w="2604135" h="76200">
                <a:moveTo>
                  <a:pt x="1930819" y="31749"/>
                </a:moveTo>
                <a:lnTo>
                  <a:pt x="1918119" y="31749"/>
                </a:lnTo>
                <a:lnTo>
                  <a:pt x="1918119" y="44449"/>
                </a:lnTo>
                <a:lnTo>
                  <a:pt x="1930819" y="44449"/>
                </a:lnTo>
                <a:lnTo>
                  <a:pt x="1930819" y="31749"/>
                </a:lnTo>
                <a:close/>
              </a:path>
              <a:path w="2604135" h="76200">
                <a:moveTo>
                  <a:pt x="1905419" y="31749"/>
                </a:moveTo>
                <a:lnTo>
                  <a:pt x="1892719" y="31749"/>
                </a:lnTo>
                <a:lnTo>
                  <a:pt x="1892719" y="44449"/>
                </a:lnTo>
                <a:lnTo>
                  <a:pt x="1905419" y="44449"/>
                </a:lnTo>
                <a:lnTo>
                  <a:pt x="1905419" y="31749"/>
                </a:lnTo>
                <a:close/>
              </a:path>
              <a:path w="2604135" h="76200">
                <a:moveTo>
                  <a:pt x="1880019" y="31749"/>
                </a:moveTo>
                <a:lnTo>
                  <a:pt x="1867319" y="31749"/>
                </a:lnTo>
                <a:lnTo>
                  <a:pt x="1867319" y="44449"/>
                </a:lnTo>
                <a:lnTo>
                  <a:pt x="1880019" y="44449"/>
                </a:lnTo>
                <a:lnTo>
                  <a:pt x="1880019" y="31749"/>
                </a:lnTo>
                <a:close/>
              </a:path>
              <a:path w="2604135" h="76200">
                <a:moveTo>
                  <a:pt x="1854619" y="31749"/>
                </a:moveTo>
                <a:lnTo>
                  <a:pt x="1841919" y="31749"/>
                </a:lnTo>
                <a:lnTo>
                  <a:pt x="1841919" y="44449"/>
                </a:lnTo>
                <a:lnTo>
                  <a:pt x="1854619" y="44449"/>
                </a:lnTo>
                <a:lnTo>
                  <a:pt x="1854619" y="31749"/>
                </a:lnTo>
                <a:close/>
              </a:path>
              <a:path w="2604135" h="76200">
                <a:moveTo>
                  <a:pt x="1829219" y="31749"/>
                </a:moveTo>
                <a:lnTo>
                  <a:pt x="1816519" y="31749"/>
                </a:lnTo>
                <a:lnTo>
                  <a:pt x="1816519" y="44449"/>
                </a:lnTo>
                <a:lnTo>
                  <a:pt x="1829219" y="44449"/>
                </a:lnTo>
                <a:lnTo>
                  <a:pt x="1829219" y="31749"/>
                </a:lnTo>
                <a:close/>
              </a:path>
              <a:path w="2604135" h="76200">
                <a:moveTo>
                  <a:pt x="1803819" y="31749"/>
                </a:moveTo>
                <a:lnTo>
                  <a:pt x="1791119" y="31749"/>
                </a:lnTo>
                <a:lnTo>
                  <a:pt x="1791119" y="44449"/>
                </a:lnTo>
                <a:lnTo>
                  <a:pt x="1803819" y="44449"/>
                </a:lnTo>
                <a:lnTo>
                  <a:pt x="1803819" y="31749"/>
                </a:lnTo>
                <a:close/>
              </a:path>
              <a:path w="2604135" h="76200">
                <a:moveTo>
                  <a:pt x="1778419" y="31749"/>
                </a:moveTo>
                <a:lnTo>
                  <a:pt x="1765719" y="31749"/>
                </a:lnTo>
                <a:lnTo>
                  <a:pt x="1765719" y="44449"/>
                </a:lnTo>
                <a:lnTo>
                  <a:pt x="1778419" y="44449"/>
                </a:lnTo>
                <a:lnTo>
                  <a:pt x="1778419" y="31749"/>
                </a:lnTo>
                <a:close/>
              </a:path>
              <a:path w="2604135" h="76200">
                <a:moveTo>
                  <a:pt x="1753019" y="31749"/>
                </a:moveTo>
                <a:lnTo>
                  <a:pt x="1740319" y="31749"/>
                </a:lnTo>
                <a:lnTo>
                  <a:pt x="1740319" y="44449"/>
                </a:lnTo>
                <a:lnTo>
                  <a:pt x="1753019" y="44449"/>
                </a:lnTo>
                <a:lnTo>
                  <a:pt x="1753019" y="31749"/>
                </a:lnTo>
                <a:close/>
              </a:path>
              <a:path w="2604135" h="76200">
                <a:moveTo>
                  <a:pt x="1727619" y="31749"/>
                </a:moveTo>
                <a:lnTo>
                  <a:pt x="1714919" y="31749"/>
                </a:lnTo>
                <a:lnTo>
                  <a:pt x="1714919" y="44449"/>
                </a:lnTo>
                <a:lnTo>
                  <a:pt x="1727619" y="44449"/>
                </a:lnTo>
                <a:lnTo>
                  <a:pt x="1727619" y="31749"/>
                </a:lnTo>
                <a:close/>
              </a:path>
              <a:path w="2604135" h="76200">
                <a:moveTo>
                  <a:pt x="1702219" y="31749"/>
                </a:moveTo>
                <a:lnTo>
                  <a:pt x="1689519" y="31749"/>
                </a:lnTo>
                <a:lnTo>
                  <a:pt x="1689519" y="44449"/>
                </a:lnTo>
                <a:lnTo>
                  <a:pt x="1702219" y="44449"/>
                </a:lnTo>
                <a:lnTo>
                  <a:pt x="1702219" y="31749"/>
                </a:lnTo>
                <a:close/>
              </a:path>
              <a:path w="2604135" h="76200">
                <a:moveTo>
                  <a:pt x="1676819" y="31749"/>
                </a:moveTo>
                <a:lnTo>
                  <a:pt x="1664119" y="31749"/>
                </a:lnTo>
                <a:lnTo>
                  <a:pt x="1664119" y="44449"/>
                </a:lnTo>
                <a:lnTo>
                  <a:pt x="1676819" y="44449"/>
                </a:lnTo>
                <a:lnTo>
                  <a:pt x="1676819" y="31749"/>
                </a:lnTo>
                <a:close/>
              </a:path>
              <a:path w="2604135" h="76200">
                <a:moveTo>
                  <a:pt x="1651419" y="31749"/>
                </a:moveTo>
                <a:lnTo>
                  <a:pt x="1638719" y="31749"/>
                </a:lnTo>
                <a:lnTo>
                  <a:pt x="1638719" y="44449"/>
                </a:lnTo>
                <a:lnTo>
                  <a:pt x="1651419" y="44449"/>
                </a:lnTo>
                <a:lnTo>
                  <a:pt x="1651419" y="31749"/>
                </a:lnTo>
                <a:close/>
              </a:path>
              <a:path w="2604135" h="76200">
                <a:moveTo>
                  <a:pt x="1626019" y="31749"/>
                </a:moveTo>
                <a:lnTo>
                  <a:pt x="1613319" y="31749"/>
                </a:lnTo>
                <a:lnTo>
                  <a:pt x="1613319" y="44449"/>
                </a:lnTo>
                <a:lnTo>
                  <a:pt x="1626019" y="44449"/>
                </a:lnTo>
                <a:lnTo>
                  <a:pt x="1626019" y="31749"/>
                </a:lnTo>
                <a:close/>
              </a:path>
              <a:path w="2604135" h="76200">
                <a:moveTo>
                  <a:pt x="1600619" y="31749"/>
                </a:moveTo>
                <a:lnTo>
                  <a:pt x="1587919" y="31749"/>
                </a:lnTo>
                <a:lnTo>
                  <a:pt x="1587919" y="44449"/>
                </a:lnTo>
                <a:lnTo>
                  <a:pt x="1600619" y="44449"/>
                </a:lnTo>
                <a:lnTo>
                  <a:pt x="1600619" y="31749"/>
                </a:lnTo>
                <a:close/>
              </a:path>
              <a:path w="2604135" h="76200">
                <a:moveTo>
                  <a:pt x="1575219" y="31749"/>
                </a:moveTo>
                <a:lnTo>
                  <a:pt x="1562519" y="31749"/>
                </a:lnTo>
                <a:lnTo>
                  <a:pt x="1562519" y="44449"/>
                </a:lnTo>
                <a:lnTo>
                  <a:pt x="1575219" y="44449"/>
                </a:lnTo>
                <a:lnTo>
                  <a:pt x="1575219" y="31749"/>
                </a:lnTo>
                <a:close/>
              </a:path>
              <a:path w="2604135" h="76200">
                <a:moveTo>
                  <a:pt x="1549819" y="31749"/>
                </a:moveTo>
                <a:lnTo>
                  <a:pt x="1537119" y="31749"/>
                </a:lnTo>
                <a:lnTo>
                  <a:pt x="1537119" y="44449"/>
                </a:lnTo>
                <a:lnTo>
                  <a:pt x="1549819" y="44449"/>
                </a:lnTo>
                <a:lnTo>
                  <a:pt x="1549819" y="31749"/>
                </a:lnTo>
                <a:close/>
              </a:path>
              <a:path w="2604135" h="76200">
                <a:moveTo>
                  <a:pt x="1524419" y="31749"/>
                </a:moveTo>
                <a:lnTo>
                  <a:pt x="1511719" y="31749"/>
                </a:lnTo>
                <a:lnTo>
                  <a:pt x="1511719" y="44449"/>
                </a:lnTo>
                <a:lnTo>
                  <a:pt x="1524419" y="44449"/>
                </a:lnTo>
                <a:lnTo>
                  <a:pt x="1524419" y="31749"/>
                </a:lnTo>
                <a:close/>
              </a:path>
              <a:path w="2604135" h="76200">
                <a:moveTo>
                  <a:pt x="1499019" y="31749"/>
                </a:moveTo>
                <a:lnTo>
                  <a:pt x="1486319" y="31749"/>
                </a:lnTo>
                <a:lnTo>
                  <a:pt x="1486319" y="44449"/>
                </a:lnTo>
                <a:lnTo>
                  <a:pt x="1499019" y="44449"/>
                </a:lnTo>
                <a:lnTo>
                  <a:pt x="1499019" y="31749"/>
                </a:lnTo>
                <a:close/>
              </a:path>
              <a:path w="2604135" h="76200">
                <a:moveTo>
                  <a:pt x="1473619" y="31749"/>
                </a:moveTo>
                <a:lnTo>
                  <a:pt x="1460919" y="31749"/>
                </a:lnTo>
                <a:lnTo>
                  <a:pt x="1460919" y="44449"/>
                </a:lnTo>
                <a:lnTo>
                  <a:pt x="1473619" y="44449"/>
                </a:lnTo>
                <a:lnTo>
                  <a:pt x="1473619" y="31749"/>
                </a:lnTo>
                <a:close/>
              </a:path>
              <a:path w="2604135" h="76200">
                <a:moveTo>
                  <a:pt x="1448219" y="31749"/>
                </a:moveTo>
                <a:lnTo>
                  <a:pt x="1435519" y="31749"/>
                </a:lnTo>
                <a:lnTo>
                  <a:pt x="1435519" y="44449"/>
                </a:lnTo>
                <a:lnTo>
                  <a:pt x="1448219" y="44449"/>
                </a:lnTo>
                <a:lnTo>
                  <a:pt x="1448219" y="31749"/>
                </a:lnTo>
                <a:close/>
              </a:path>
              <a:path w="2604135" h="76200">
                <a:moveTo>
                  <a:pt x="1422819" y="31749"/>
                </a:moveTo>
                <a:lnTo>
                  <a:pt x="1410119" y="31749"/>
                </a:lnTo>
                <a:lnTo>
                  <a:pt x="1410119" y="44449"/>
                </a:lnTo>
                <a:lnTo>
                  <a:pt x="1422819" y="44449"/>
                </a:lnTo>
                <a:lnTo>
                  <a:pt x="1422819" y="31749"/>
                </a:lnTo>
                <a:close/>
              </a:path>
              <a:path w="2604135" h="76200">
                <a:moveTo>
                  <a:pt x="1397419" y="31749"/>
                </a:moveTo>
                <a:lnTo>
                  <a:pt x="1384719" y="31749"/>
                </a:lnTo>
                <a:lnTo>
                  <a:pt x="1384719" y="44449"/>
                </a:lnTo>
                <a:lnTo>
                  <a:pt x="1397419" y="44449"/>
                </a:lnTo>
                <a:lnTo>
                  <a:pt x="1397419" y="31749"/>
                </a:lnTo>
                <a:close/>
              </a:path>
              <a:path w="2604135" h="76200">
                <a:moveTo>
                  <a:pt x="1372019" y="31749"/>
                </a:moveTo>
                <a:lnTo>
                  <a:pt x="1359319" y="31749"/>
                </a:lnTo>
                <a:lnTo>
                  <a:pt x="1359319" y="44449"/>
                </a:lnTo>
                <a:lnTo>
                  <a:pt x="1372019" y="44449"/>
                </a:lnTo>
                <a:lnTo>
                  <a:pt x="1372019" y="31749"/>
                </a:lnTo>
                <a:close/>
              </a:path>
              <a:path w="2604135" h="76200">
                <a:moveTo>
                  <a:pt x="1346619" y="31749"/>
                </a:moveTo>
                <a:lnTo>
                  <a:pt x="1333919" y="31749"/>
                </a:lnTo>
                <a:lnTo>
                  <a:pt x="1333919" y="44449"/>
                </a:lnTo>
                <a:lnTo>
                  <a:pt x="1346619" y="44449"/>
                </a:lnTo>
                <a:lnTo>
                  <a:pt x="1346619" y="31749"/>
                </a:lnTo>
                <a:close/>
              </a:path>
              <a:path w="2604135" h="76200">
                <a:moveTo>
                  <a:pt x="1321219" y="31749"/>
                </a:moveTo>
                <a:lnTo>
                  <a:pt x="1308519" y="31749"/>
                </a:lnTo>
                <a:lnTo>
                  <a:pt x="1308519" y="44449"/>
                </a:lnTo>
                <a:lnTo>
                  <a:pt x="1321219" y="44449"/>
                </a:lnTo>
                <a:lnTo>
                  <a:pt x="1321219" y="31749"/>
                </a:lnTo>
                <a:close/>
              </a:path>
              <a:path w="2604135" h="76200">
                <a:moveTo>
                  <a:pt x="1295819" y="31749"/>
                </a:moveTo>
                <a:lnTo>
                  <a:pt x="1283119" y="31749"/>
                </a:lnTo>
                <a:lnTo>
                  <a:pt x="1283119" y="44449"/>
                </a:lnTo>
                <a:lnTo>
                  <a:pt x="1295819" y="44449"/>
                </a:lnTo>
                <a:lnTo>
                  <a:pt x="1295819" y="31749"/>
                </a:lnTo>
                <a:close/>
              </a:path>
              <a:path w="2604135" h="76200">
                <a:moveTo>
                  <a:pt x="1270419" y="31749"/>
                </a:moveTo>
                <a:lnTo>
                  <a:pt x="1257719" y="31749"/>
                </a:lnTo>
                <a:lnTo>
                  <a:pt x="1257719" y="44449"/>
                </a:lnTo>
                <a:lnTo>
                  <a:pt x="1270419" y="44449"/>
                </a:lnTo>
                <a:lnTo>
                  <a:pt x="1270419" y="31749"/>
                </a:lnTo>
                <a:close/>
              </a:path>
              <a:path w="2604135" h="76200">
                <a:moveTo>
                  <a:pt x="1245019" y="31749"/>
                </a:moveTo>
                <a:lnTo>
                  <a:pt x="1232319" y="31749"/>
                </a:lnTo>
                <a:lnTo>
                  <a:pt x="1232319" y="44449"/>
                </a:lnTo>
                <a:lnTo>
                  <a:pt x="1245019" y="44449"/>
                </a:lnTo>
                <a:lnTo>
                  <a:pt x="1245019" y="31749"/>
                </a:lnTo>
                <a:close/>
              </a:path>
              <a:path w="2604135" h="76200">
                <a:moveTo>
                  <a:pt x="1219619" y="31749"/>
                </a:moveTo>
                <a:lnTo>
                  <a:pt x="1206919" y="31749"/>
                </a:lnTo>
                <a:lnTo>
                  <a:pt x="1206919" y="44449"/>
                </a:lnTo>
                <a:lnTo>
                  <a:pt x="1219619" y="44449"/>
                </a:lnTo>
                <a:lnTo>
                  <a:pt x="1219619" y="31749"/>
                </a:lnTo>
                <a:close/>
              </a:path>
              <a:path w="2604135" h="76200">
                <a:moveTo>
                  <a:pt x="1194219" y="31749"/>
                </a:moveTo>
                <a:lnTo>
                  <a:pt x="1181519" y="31749"/>
                </a:lnTo>
                <a:lnTo>
                  <a:pt x="1181519" y="44449"/>
                </a:lnTo>
                <a:lnTo>
                  <a:pt x="1194219" y="44449"/>
                </a:lnTo>
                <a:lnTo>
                  <a:pt x="1194219" y="31749"/>
                </a:lnTo>
                <a:close/>
              </a:path>
              <a:path w="2604135" h="76200">
                <a:moveTo>
                  <a:pt x="1168819" y="31749"/>
                </a:moveTo>
                <a:lnTo>
                  <a:pt x="1156119" y="31749"/>
                </a:lnTo>
                <a:lnTo>
                  <a:pt x="1156119" y="44449"/>
                </a:lnTo>
                <a:lnTo>
                  <a:pt x="1168819" y="44449"/>
                </a:lnTo>
                <a:lnTo>
                  <a:pt x="1168819" y="31749"/>
                </a:lnTo>
                <a:close/>
              </a:path>
              <a:path w="2604135" h="76200">
                <a:moveTo>
                  <a:pt x="1143419" y="31749"/>
                </a:moveTo>
                <a:lnTo>
                  <a:pt x="1130719" y="31749"/>
                </a:lnTo>
                <a:lnTo>
                  <a:pt x="1130719" y="44449"/>
                </a:lnTo>
                <a:lnTo>
                  <a:pt x="1143419" y="44449"/>
                </a:lnTo>
                <a:lnTo>
                  <a:pt x="1143419" y="31749"/>
                </a:lnTo>
                <a:close/>
              </a:path>
              <a:path w="2604135" h="76200">
                <a:moveTo>
                  <a:pt x="1118019" y="31749"/>
                </a:moveTo>
                <a:lnTo>
                  <a:pt x="1105319" y="31749"/>
                </a:lnTo>
                <a:lnTo>
                  <a:pt x="1105319" y="44449"/>
                </a:lnTo>
                <a:lnTo>
                  <a:pt x="1118019" y="44449"/>
                </a:lnTo>
                <a:lnTo>
                  <a:pt x="1118019" y="31749"/>
                </a:lnTo>
                <a:close/>
              </a:path>
              <a:path w="2604135" h="76200">
                <a:moveTo>
                  <a:pt x="1092619" y="31749"/>
                </a:moveTo>
                <a:lnTo>
                  <a:pt x="1079919" y="31749"/>
                </a:lnTo>
                <a:lnTo>
                  <a:pt x="1079919" y="44449"/>
                </a:lnTo>
                <a:lnTo>
                  <a:pt x="1092619" y="44449"/>
                </a:lnTo>
                <a:lnTo>
                  <a:pt x="1092619" y="31749"/>
                </a:lnTo>
                <a:close/>
              </a:path>
              <a:path w="2604135" h="76200">
                <a:moveTo>
                  <a:pt x="1067219" y="31749"/>
                </a:moveTo>
                <a:lnTo>
                  <a:pt x="1054519" y="31749"/>
                </a:lnTo>
                <a:lnTo>
                  <a:pt x="1054519" y="44449"/>
                </a:lnTo>
                <a:lnTo>
                  <a:pt x="1067219" y="44449"/>
                </a:lnTo>
                <a:lnTo>
                  <a:pt x="1067219" y="31749"/>
                </a:lnTo>
                <a:close/>
              </a:path>
              <a:path w="2604135" h="76200">
                <a:moveTo>
                  <a:pt x="1041819" y="31749"/>
                </a:moveTo>
                <a:lnTo>
                  <a:pt x="1029119" y="31749"/>
                </a:lnTo>
                <a:lnTo>
                  <a:pt x="1029119" y="44449"/>
                </a:lnTo>
                <a:lnTo>
                  <a:pt x="1041819" y="44449"/>
                </a:lnTo>
                <a:lnTo>
                  <a:pt x="1041819" y="31749"/>
                </a:lnTo>
                <a:close/>
              </a:path>
              <a:path w="2604135" h="76200">
                <a:moveTo>
                  <a:pt x="1016419" y="31749"/>
                </a:moveTo>
                <a:lnTo>
                  <a:pt x="1003719" y="31749"/>
                </a:lnTo>
                <a:lnTo>
                  <a:pt x="1003719" y="44449"/>
                </a:lnTo>
                <a:lnTo>
                  <a:pt x="1016419" y="44449"/>
                </a:lnTo>
                <a:lnTo>
                  <a:pt x="1016419" y="31749"/>
                </a:lnTo>
                <a:close/>
              </a:path>
              <a:path w="2604135" h="76200">
                <a:moveTo>
                  <a:pt x="991019" y="31749"/>
                </a:moveTo>
                <a:lnTo>
                  <a:pt x="978319" y="31749"/>
                </a:lnTo>
                <a:lnTo>
                  <a:pt x="978319" y="44449"/>
                </a:lnTo>
                <a:lnTo>
                  <a:pt x="991019" y="44449"/>
                </a:lnTo>
                <a:lnTo>
                  <a:pt x="991019" y="31749"/>
                </a:lnTo>
                <a:close/>
              </a:path>
              <a:path w="2604135" h="76200">
                <a:moveTo>
                  <a:pt x="965619" y="31749"/>
                </a:moveTo>
                <a:lnTo>
                  <a:pt x="952919" y="31749"/>
                </a:lnTo>
                <a:lnTo>
                  <a:pt x="952919" y="44449"/>
                </a:lnTo>
                <a:lnTo>
                  <a:pt x="965619" y="44449"/>
                </a:lnTo>
                <a:lnTo>
                  <a:pt x="965619" y="31749"/>
                </a:lnTo>
                <a:close/>
              </a:path>
              <a:path w="2604135" h="76200">
                <a:moveTo>
                  <a:pt x="940219" y="31749"/>
                </a:moveTo>
                <a:lnTo>
                  <a:pt x="927519" y="31749"/>
                </a:lnTo>
                <a:lnTo>
                  <a:pt x="927519" y="44449"/>
                </a:lnTo>
                <a:lnTo>
                  <a:pt x="940219" y="44449"/>
                </a:lnTo>
                <a:lnTo>
                  <a:pt x="940219" y="31749"/>
                </a:lnTo>
                <a:close/>
              </a:path>
              <a:path w="2604135" h="76200">
                <a:moveTo>
                  <a:pt x="914819" y="31749"/>
                </a:moveTo>
                <a:lnTo>
                  <a:pt x="902119" y="31749"/>
                </a:lnTo>
                <a:lnTo>
                  <a:pt x="902119" y="44449"/>
                </a:lnTo>
                <a:lnTo>
                  <a:pt x="914819" y="44449"/>
                </a:lnTo>
                <a:lnTo>
                  <a:pt x="914819" y="31749"/>
                </a:lnTo>
                <a:close/>
              </a:path>
              <a:path w="2604135" h="76200">
                <a:moveTo>
                  <a:pt x="889419" y="31749"/>
                </a:moveTo>
                <a:lnTo>
                  <a:pt x="876719" y="31749"/>
                </a:lnTo>
                <a:lnTo>
                  <a:pt x="876719" y="44449"/>
                </a:lnTo>
                <a:lnTo>
                  <a:pt x="889419" y="44449"/>
                </a:lnTo>
                <a:lnTo>
                  <a:pt x="889419" y="31749"/>
                </a:lnTo>
                <a:close/>
              </a:path>
              <a:path w="2604135" h="76200">
                <a:moveTo>
                  <a:pt x="864019" y="31749"/>
                </a:moveTo>
                <a:lnTo>
                  <a:pt x="851319" y="31749"/>
                </a:lnTo>
                <a:lnTo>
                  <a:pt x="851319" y="44449"/>
                </a:lnTo>
                <a:lnTo>
                  <a:pt x="864019" y="44449"/>
                </a:lnTo>
                <a:lnTo>
                  <a:pt x="864019" y="31749"/>
                </a:lnTo>
                <a:close/>
              </a:path>
              <a:path w="2604135" h="76200">
                <a:moveTo>
                  <a:pt x="838619" y="31749"/>
                </a:moveTo>
                <a:lnTo>
                  <a:pt x="825919" y="31749"/>
                </a:lnTo>
                <a:lnTo>
                  <a:pt x="825919" y="44449"/>
                </a:lnTo>
                <a:lnTo>
                  <a:pt x="838619" y="44449"/>
                </a:lnTo>
                <a:lnTo>
                  <a:pt x="838619" y="31749"/>
                </a:lnTo>
                <a:close/>
              </a:path>
              <a:path w="2604135" h="76200">
                <a:moveTo>
                  <a:pt x="813219" y="31749"/>
                </a:moveTo>
                <a:lnTo>
                  <a:pt x="800519" y="31749"/>
                </a:lnTo>
                <a:lnTo>
                  <a:pt x="800519" y="44449"/>
                </a:lnTo>
                <a:lnTo>
                  <a:pt x="813219" y="44449"/>
                </a:lnTo>
                <a:lnTo>
                  <a:pt x="813219" y="31749"/>
                </a:lnTo>
                <a:close/>
              </a:path>
              <a:path w="2604135" h="76200">
                <a:moveTo>
                  <a:pt x="787819" y="31749"/>
                </a:moveTo>
                <a:lnTo>
                  <a:pt x="775119" y="31749"/>
                </a:lnTo>
                <a:lnTo>
                  <a:pt x="775119" y="44449"/>
                </a:lnTo>
                <a:lnTo>
                  <a:pt x="787819" y="44449"/>
                </a:lnTo>
                <a:lnTo>
                  <a:pt x="787819" y="31749"/>
                </a:lnTo>
                <a:close/>
              </a:path>
              <a:path w="2604135" h="76200">
                <a:moveTo>
                  <a:pt x="762419" y="31749"/>
                </a:moveTo>
                <a:lnTo>
                  <a:pt x="749719" y="31749"/>
                </a:lnTo>
                <a:lnTo>
                  <a:pt x="749719" y="44449"/>
                </a:lnTo>
                <a:lnTo>
                  <a:pt x="762419" y="44449"/>
                </a:lnTo>
                <a:lnTo>
                  <a:pt x="762419" y="31749"/>
                </a:lnTo>
                <a:close/>
              </a:path>
              <a:path w="2604135" h="76200">
                <a:moveTo>
                  <a:pt x="737019" y="31749"/>
                </a:moveTo>
                <a:lnTo>
                  <a:pt x="724319" y="31749"/>
                </a:lnTo>
                <a:lnTo>
                  <a:pt x="724319" y="44449"/>
                </a:lnTo>
                <a:lnTo>
                  <a:pt x="737019" y="44449"/>
                </a:lnTo>
                <a:lnTo>
                  <a:pt x="737019" y="31749"/>
                </a:lnTo>
                <a:close/>
              </a:path>
              <a:path w="2604135" h="76200">
                <a:moveTo>
                  <a:pt x="711619" y="31749"/>
                </a:moveTo>
                <a:lnTo>
                  <a:pt x="698919" y="31749"/>
                </a:lnTo>
                <a:lnTo>
                  <a:pt x="698919" y="44449"/>
                </a:lnTo>
                <a:lnTo>
                  <a:pt x="711619" y="44449"/>
                </a:lnTo>
                <a:lnTo>
                  <a:pt x="711619" y="31749"/>
                </a:lnTo>
                <a:close/>
              </a:path>
              <a:path w="2604135" h="76200">
                <a:moveTo>
                  <a:pt x="686219" y="31749"/>
                </a:moveTo>
                <a:lnTo>
                  <a:pt x="673519" y="31749"/>
                </a:lnTo>
                <a:lnTo>
                  <a:pt x="673519" y="44449"/>
                </a:lnTo>
                <a:lnTo>
                  <a:pt x="686219" y="44449"/>
                </a:lnTo>
                <a:lnTo>
                  <a:pt x="686219" y="31749"/>
                </a:lnTo>
                <a:close/>
              </a:path>
              <a:path w="2604135" h="76200">
                <a:moveTo>
                  <a:pt x="660819" y="31749"/>
                </a:moveTo>
                <a:lnTo>
                  <a:pt x="648119" y="31749"/>
                </a:lnTo>
                <a:lnTo>
                  <a:pt x="648119" y="44449"/>
                </a:lnTo>
                <a:lnTo>
                  <a:pt x="660819" y="44449"/>
                </a:lnTo>
                <a:lnTo>
                  <a:pt x="660819" y="31749"/>
                </a:lnTo>
                <a:close/>
              </a:path>
              <a:path w="2604135" h="76200">
                <a:moveTo>
                  <a:pt x="635419" y="31749"/>
                </a:moveTo>
                <a:lnTo>
                  <a:pt x="622719" y="31749"/>
                </a:lnTo>
                <a:lnTo>
                  <a:pt x="622719" y="44449"/>
                </a:lnTo>
                <a:lnTo>
                  <a:pt x="635419" y="44449"/>
                </a:lnTo>
                <a:lnTo>
                  <a:pt x="635419" y="31749"/>
                </a:lnTo>
                <a:close/>
              </a:path>
              <a:path w="2604135" h="76200">
                <a:moveTo>
                  <a:pt x="610019" y="31749"/>
                </a:moveTo>
                <a:lnTo>
                  <a:pt x="597319" y="31749"/>
                </a:lnTo>
                <a:lnTo>
                  <a:pt x="597319" y="44449"/>
                </a:lnTo>
                <a:lnTo>
                  <a:pt x="610019" y="44449"/>
                </a:lnTo>
                <a:lnTo>
                  <a:pt x="610019" y="31749"/>
                </a:lnTo>
                <a:close/>
              </a:path>
              <a:path w="2604135" h="76200">
                <a:moveTo>
                  <a:pt x="584619" y="31749"/>
                </a:moveTo>
                <a:lnTo>
                  <a:pt x="571919" y="31749"/>
                </a:lnTo>
                <a:lnTo>
                  <a:pt x="571919" y="44449"/>
                </a:lnTo>
                <a:lnTo>
                  <a:pt x="584619" y="44449"/>
                </a:lnTo>
                <a:lnTo>
                  <a:pt x="584619" y="31749"/>
                </a:lnTo>
                <a:close/>
              </a:path>
              <a:path w="2604135" h="76200">
                <a:moveTo>
                  <a:pt x="559219" y="31749"/>
                </a:moveTo>
                <a:lnTo>
                  <a:pt x="546519" y="31749"/>
                </a:lnTo>
                <a:lnTo>
                  <a:pt x="546519" y="44449"/>
                </a:lnTo>
                <a:lnTo>
                  <a:pt x="559219" y="44449"/>
                </a:lnTo>
                <a:lnTo>
                  <a:pt x="559219" y="31749"/>
                </a:lnTo>
                <a:close/>
              </a:path>
              <a:path w="2604135" h="76200">
                <a:moveTo>
                  <a:pt x="533819" y="31749"/>
                </a:moveTo>
                <a:lnTo>
                  <a:pt x="521119" y="31749"/>
                </a:lnTo>
                <a:lnTo>
                  <a:pt x="521119" y="44449"/>
                </a:lnTo>
                <a:lnTo>
                  <a:pt x="533819" y="44449"/>
                </a:lnTo>
                <a:lnTo>
                  <a:pt x="533819" y="31749"/>
                </a:lnTo>
                <a:close/>
              </a:path>
              <a:path w="2604135" h="76200">
                <a:moveTo>
                  <a:pt x="508419" y="31749"/>
                </a:moveTo>
                <a:lnTo>
                  <a:pt x="495719" y="31749"/>
                </a:lnTo>
                <a:lnTo>
                  <a:pt x="495719" y="44449"/>
                </a:lnTo>
                <a:lnTo>
                  <a:pt x="508419" y="44449"/>
                </a:lnTo>
                <a:lnTo>
                  <a:pt x="508419" y="31749"/>
                </a:lnTo>
                <a:close/>
              </a:path>
              <a:path w="2604135" h="76200">
                <a:moveTo>
                  <a:pt x="483019" y="31749"/>
                </a:moveTo>
                <a:lnTo>
                  <a:pt x="470319" y="31749"/>
                </a:lnTo>
                <a:lnTo>
                  <a:pt x="470319" y="44449"/>
                </a:lnTo>
                <a:lnTo>
                  <a:pt x="483019" y="44449"/>
                </a:lnTo>
                <a:lnTo>
                  <a:pt x="483019" y="31749"/>
                </a:lnTo>
                <a:close/>
              </a:path>
              <a:path w="2604135" h="76200">
                <a:moveTo>
                  <a:pt x="457619" y="31749"/>
                </a:moveTo>
                <a:lnTo>
                  <a:pt x="444919" y="31749"/>
                </a:lnTo>
                <a:lnTo>
                  <a:pt x="444919" y="44449"/>
                </a:lnTo>
                <a:lnTo>
                  <a:pt x="457619" y="44449"/>
                </a:lnTo>
                <a:lnTo>
                  <a:pt x="457619" y="31749"/>
                </a:lnTo>
                <a:close/>
              </a:path>
              <a:path w="2604135" h="76200">
                <a:moveTo>
                  <a:pt x="432219" y="31749"/>
                </a:moveTo>
                <a:lnTo>
                  <a:pt x="419519" y="31749"/>
                </a:lnTo>
                <a:lnTo>
                  <a:pt x="419519" y="44449"/>
                </a:lnTo>
                <a:lnTo>
                  <a:pt x="432219" y="44449"/>
                </a:lnTo>
                <a:lnTo>
                  <a:pt x="432219" y="31749"/>
                </a:lnTo>
                <a:close/>
              </a:path>
              <a:path w="2604135" h="76200">
                <a:moveTo>
                  <a:pt x="406819" y="31749"/>
                </a:moveTo>
                <a:lnTo>
                  <a:pt x="394119" y="31749"/>
                </a:lnTo>
                <a:lnTo>
                  <a:pt x="394119" y="44449"/>
                </a:lnTo>
                <a:lnTo>
                  <a:pt x="406819" y="44449"/>
                </a:lnTo>
                <a:lnTo>
                  <a:pt x="406819" y="31749"/>
                </a:lnTo>
                <a:close/>
              </a:path>
              <a:path w="2604135" h="76200">
                <a:moveTo>
                  <a:pt x="381419" y="31749"/>
                </a:moveTo>
                <a:lnTo>
                  <a:pt x="368719" y="31749"/>
                </a:lnTo>
                <a:lnTo>
                  <a:pt x="368719" y="44449"/>
                </a:lnTo>
                <a:lnTo>
                  <a:pt x="381419" y="44449"/>
                </a:lnTo>
                <a:lnTo>
                  <a:pt x="381419" y="31749"/>
                </a:lnTo>
                <a:close/>
              </a:path>
              <a:path w="2604135" h="76200">
                <a:moveTo>
                  <a:pt x="356019" y="31749"/>
                </a:moveTo>
                <a:lnTo>
                  <a:pt x="343319" y="31749"/>
                </a:lnTo>
                <a:lnTo>
                  <a:pt x="343319" y="44449"/>
                </a:lnTo>
                <a:lnTo>
                  <a:pt x="356019" y="44449"/>
                </a:lnTo>
                <a:lnTo>
                  <a:pt x="356019" y="31749"/>
                </a:lnTo>
                <a:close/>
              </a:path>
              <a:path w="2604135" h="76200">
                <a:moveTo>
                  <a:pt x="330619" y="31749"/>
                </a:moveTo>
                <a:lnTo>
                  <a:pt x="317919" y="31749"/>
                </a:lnTo>
                <a:lnTo>
                  <a:pt x="317919" y="44449"/>
                </a:lnTo>
                <a:lnTo>
                  <a:pt x="330619" y="44449"/>
                </a:lnTo>
                <a:lnTo>
                  <a:pt x="330619" y="31749"/>
                </a:lnTo>
                <a:close/>
              </a:path>
              <a:path w="2604135" h="76200">
                <a:moveTo>
                  <a:pt x="305219" y="31749"/>
                </a:moveTo>
                <a:lnTo>
                  <a:pt x="292519" y="31749"/>
                </a:lnTo>
                <a:lnTo>
                  <a:pt x="292519" y="44449"/>
                </a:lnTo>
                <a:lnTo>
                  <a:pt x="305219" y="44449"/>
                </a:lnTo>
                <a:lnTo>
                  <a:pt x="305219" y="31749"/>
                </a:lnTo>
                <a:close/>
              </a:path>
              <a:path w="2604135" h="76200">
                <a:moveTo>
                  <a:pt x="279819" y="31749"/>
                </a:moveTo>
                <a:lnTo>
                  <a:pt x="267131" y="31749"/>
                </a:lnTo>
                <a:lnTo>
                  <a:pt x="267131" y="44449"/>
                </a:lnTo>
                <a:lnTo>
                  <a:pt x="279819" y="44449"/>
                </a:lnTo>
                <a:lnTo>
                  <a:pt x="279819" y="31749"/>
                </a:lnTo>
                <a:close/>
              </a:path>
              <a:path w="2604135" h="76200">
                <a:moveTo>
                  <a:pt x="254431" y="31749"/>
                </a:moveTo>
                <a:lnTo>
                  <a:pt x="241731" y="31749"/>
                </a:lnTo>
                <a:lnTo>
                  <a:pt x="241731" y="44449"/>
                </a:lnTo>
                <a:lnTo>
                  <a:pt x="254431" y="44449"/>
                </a:lnTo>
                <a:lnTo>
                  <a:pt x="254431" y="31749"/>
                </a:lnTo>
                <a:close/>
              </a:path>
              <a:path w="2604135" h="76200">
                <a:moveTo>
                  <a:pt x="229031" y="31749"/>
                </a:moveTo>
                <a:lnTo>
                  <a:pt x="216331" y="31749"/>
                </a:lnTo>
                <a:lnTo>
                  <a:pt x="216331" y="44449"/>
                </a:lnTo>
                <a:lnTo>
                  <a:pt x="229031" y="44449"/>
                </a:lnTo>
                <a:lnTo>
                  <a:pt x="229031" y="31749"/>
                </a:lnTo>
                <a:close/>
              </a:path>
              <a:path w="2604135" h="76200">
                <a:moveTo>
                  <a:pt x="203631" y="31749"/>
                </a:moveTo>
                <a:lnTo>
                  <a:pt x="190931" y="31749"/>
                </a:lnTo>
                <a:lnTo>
                  <a:pt x="190931" y="44449"/>
                </a:lnTo>
                <a:lnTo>
                  <a:pt x="203631" y="44449"/>
                </a:lnTo>
                <a:lnTo>
                  <a:pt x="203631" y="31749"/>
                </a:lnTo>
                <a:close/>
              </a:path>
              <a:path w="2604135" h="76200">
                <a:moveTo>
                  <a:pt x="178231" y="31749"/>
                </a:moveTo>
                <a:lnTo>
                  <a:pt x="165531" y="31749"/>
                </a:lnTo>
                <a:lnTo>
                  <a:pt x="165531" y="44449"/>
                </a:lnTo>
                <a:lnTo>
                  <a:pt x="178231" y="44449"/>
                </a:lnTo>
                <a:lnTo>
                  <a:pt x="178231" y="31749"/>
                </a:lnTo>
                <a:close/>
              </a:path>
              <a:path w="2604135" h="76200">
                <a:moveTo>
                  <a:pt x="152831" y="31749"/>
                </a:moveTo>
                <a:lnTo>
                  <a:pt x="140131" y="31749"/>
                </a:lnTo>
                <a:lnTo>
                  <a:pt x="140131" y="44449"/>
                </a:lnTo>
                <a:lnTo>
                  <a:pt x="152831" y="44449"/>
                </a:lnTo>
                <a:lnTo>
                  <a:pt x="152831" y="31749"/>
                </a:lnTo>
                <a:close/>
              </a:path>
              <a:path w="2604135" h="76200">
                <a:moveTo>
                  <a:pt x="127431" y="31749"/>
                </a:moveTo>
                <a:lnTo>
                  <a:pt x="114731" y="31749"/>
                </a:lnTo>
                <a:lnTo>
                  <a:pt x="114731" y="44449"/>
                </a:lnTo>
                <a:lnTo>
                  <a:pt x="127431" y="44449"/>
                </a:lnTo>
                <a:lnTo>
                  <a:pt x="127431" y="31749"/>
                </a:lnTo>
                <a:close/>
              </a:path>
              <a:path w="2604135" h="76200">
                <a:moveTo>
                  <a:pt x="102031" y="31749"/>
                </a:moveTo>
                <a:lnTo>
                  <a:pt x="89331" y="31749"/>
                </a:lnTo>
                <a:lnTo>
                  <a:pt x="89331" y="44449"/>
                </a:lnTo>
                <a:lnTo>
                  <a:pt x="102031" y="44449"/>
                </a:lnTo>
                <a:lnTo>
                  <a:pt x="102031" y="31749"/>
                </a:lnTo>
                <a:close/>
              </a:path>
              <a:path w="2604135" h="76200">
                <a:moveTo>
                  <a:pt x="38100" y="0"/>
                </a:moveTo>
                <a:lnTo>
                  <a:pt x="23274" y="2995"/>
                </a:lnTo>
                <a:lnTo>
                  <a:pt x="11163" y="11163"/>
                </a:lnTo>
                <a:lnTo>
                  <a:pt x="2995" y="23274"/>
                </a:lnTo>
                <a:lnTo>
                  <a:pt x="0" y="38099"/>
                </a:lnTo>
                <a:lnTo>
                  <a:pt x="2995" y="52931"/>
                </a:lnTo>
                <a:lnTo>
                  <a:pt x="11163" y="65041"/>
                </a:lnTo>
                <a:lnTo>
                  <a:pt x="23274" y="73206"/>
                </a:lnTo>
                <a:lnTo>
                  <a:pt x="38100" y="76199"/>
                </a:lnTo>
                <a:lnTo>
                  <a:pt x="52931" y="73206"/>
                </a:lnTo>
                <a:lnTo>
                  <a:pt x="65041" y="65041"/>
                </a:lnTo>
                <a:lnTo>
                  <a:pt x="73206" y="52931"/>
                </a:lnTo>
                <a:lnTo>
                  <a:pt x="74918" y="44449"/>
                </a:lnTo>
                <a:lnTo>
                  <a:pt x="38531" y="44449"/>
                </a:lnTo>
                <a:lnTo>
                  <a:pt x="38531" y="31749"/>
                </a:lnTo>
                <a:lnTo>
                  <a:pt x="74917" y="31749"/>
                </a:lnTo>
                <a:lnTo>
                  <a:pt x="73206" y="23274"/>
                </a:lnTo>
                <a:lnTo>
                  <a:pt x="65041" y="11163"/>
                </a:lnTo>
                <a:lnTo>
                  <a:pt x="52931" y="2995"/>
                </a:lnTo>
                <a:lnTo>
                  <a:pt x="38100" y="0"/>
                </a:lnTo>
                <a:close/>
              </a:path>
              <a:path w="2604135" h="76200">
                <a:moveTo>
                  <a:pt x="51231" y="31749"/>
                </a:moveTo>
                <a:lnTo>
                  <a:pt x="38531" y="31749"/>
                </a:lnTo>
                <a:lnTo>
                  <a:pt x="38531" y="44449"/>
                </a:lnTo>
                <a:lnTo>
                  <a:pt x="51231" y="44449"/>
                </a:lnTo>
                <a:lnTo>
                  <a:pt x="51231" y="31749"/>
                </a:lnTo>
                <a:close/>
              </a:path>
              <a:path w="2604135" h="76200">
                <a:moveTo>
                  <a:pt x="63931" y="31749"/>
                </a:moveTo>
                <a:lnTo>
                  <a:pt x="51231" y="31749"/>
                </a:lnTo>
                <a:lnTo>
                  <a:pt x="51231" y="44449"/>
                </a:lnTo>
                <a:lnTo>
                  <a:pt x="63931" y="44449"/>
                </a:lnTo>
                <a:lnTo>
                  <a:pt x="63931" y="31749"/>
                </a:lnTo>
                <a:close/>
              </a:path>
              <a:path w="2604135" h="76200">
                <a:moveTo>
                  <a:pt x="74917" y="31749"/>
                </a:moveTo>
                <a:lnTo>
                  <a:pt x="63931" y="31749"/>
                </a:lnTo>
                <a:lnTo>
                  <a:pt x="63931" y="44449"/>
                </a:lnTo>
                <a:lnTo>
                  <a:pt x="74918" y="44449"/>
                </a:lnTo>
                <a:lnTo>
                  <a:pt x="76200" y="38099"/>
                </a:lnTo>
                <a:lnTo>
                  <a:pt x="74917" y="31749"/>
                </a:lnTo>
                <a:close/>
              </a:path>
              <a:path w="2604135" h="76200">
                <a:moveTo>
                  <a:pt x="76631" y="31749"/>
                </a:moveTo>
                <a:lnTo>
                  <a:pt x="74917" y="31749"/>
                </a:lnTo>
                <a:lnTo>
                  <a:pt x="76200" y="38099"/>
                </a:lnTo>
                <a:lnTo>
                  <a:pt x="74918" y="44449"/>
                </a:lnTo>
                <a:lnTo>
                  <a:pt x="76631" y="44449"/>
                </a:lnTo>
                <a:lnTo>
                  <a:pt x="76631" y="31749"/>
                </a:lnTo>
                <a:close/>
              </a:path>
            </a:pathLst>
          </a:custGeom>
          <a:solidFill>
            <a:srgbClr val="119607"/>
          </a:solidFill>
        </p:spPr>
        <p:txBody>
          <a:bodyPr wrap="square" lIns="0" tIns="0" rIns="0" bIns="0" rtlCol="0"/>
          <a:lstStyle/>
          <a:p>
            <a:endParaRPr/>
          </a:p>
        </p:txBody>
      </p:sp>
      <p:sp>
        <p:nvSpPr>
          <p:cNvPr id="18" name="object 18"/>
          <p:cNvSpPr txBox="1"/>
          <p:nvPr/>
        </p:nvSpPr>
        <p:spPr>
          <a:xfrm>
            <a:off x="6081140" y="966470"/>
            <a:ext cx="2011045" cy="797560"/>
          </a:xfrm>
          <a:prstGeom prst="rect">
            <a:avLst/>
          </a:prstGeom>
        </p:spPr>
        <p:txBody>
          <a:bodyPr vert="horz" wrap="square" lIns="0" tIns="0" rIns="0" bIns="0" rtlCol="0">
            <a:spAutoFit/>
          </a:bodyPr>
          <a:lstStyle/>
          <a:p>
            <a:pPr marL="34925">
              <a:lnSpc>
                <a:spcPct val="100000"/>
              </a:lnSpc>
            </a:pPr>
            <a:r>
              <a:rPr sz="1600" b="1" dirty="0">
                <a:solidFill>
                  <a:srgbClr val="585858"/>
                </a:solidFill>
                <a:latin typeface="微软雅黑"/>
                <a:cs typeface="微软雅黑"/>
              </a:rPr>
              <a:t>并购退出</a:t>
            </a:r>
            <a:endParaRPr sz="1600">
              <a:latin typeface="微软雅黑"/>
              <a:cs typeface="微软雅黑"/>
            </a:endParaRPr>
          </a:p>
          <a:p>
            <a:pPr marL="12700">
              <a:lnSpc>
                <a:spcPct val="100000"/>
              </a:lnSpc>
              <a:spcBef>
                <a:spcPts val="1375"/>
              </a:spcBef>
            </a:pPr>
            <a:r>
              <a:rPr sz="1200" dirty="0">
                <a:solidFill>
                  <a:srgbClr val="585858"/>
                </a:solidFill>
                <a:latin typeface="微软雅黑"/>
                <a:cs typeface="微软雅黑"/>
              </a:rPr>
              <a:t>通过被其他公司并购实现投资</a:t>
            </a:r>
            <a:endParaRPr sz="1200">
              <a:latin typeface="微软雅黑"/>
              <a:cs typeface="微软雅黑"/>
            </a:endParaRPr>
          </a:p>
          <a:p>
            <a:pPr marL="12700">
              <a:lnSpc>
                <a:spcPct val="100000"/>
              </a:lnSpc>
            </a:pPr>
            <a:r>
              <a:rPr sz="1200" dirty="0">
                <a:solidFill>
                  <a:srgbClr val="585858"/>
                </a:solidFill>
                <a:latin typeface="微软雅黑"/>
                <a:cs typeface="微软雅黑"/>
              </a:rPr>
              <a:t>方退出，获得较高收益。</a:t>
            </a:r>
            <a:endParaRPr sz="1200">
              <a:latin typeface="微软雅黑"/>
              <a:cs typeface="微软雅黑"/>
            </a:endParaRPr>
          </a:p>
        </p:txBody>
      </p:sp>
      <p:sp>
        <p:nvSpPr>
          <p:cNvPr id="19" name="object 19"/>
          <p:cNvSpPr/>
          <p:nvPr/>
        </p:nvSpPr>
        <p:spPr>
          <a:xfrm>
            <a:off x="5397500" y="1768982"/>
            <a:ext cx="2917825" cy="76200"/>
          </a:xfrm>
          <a:custGeom>
            <a:avLst/>
            <a:gdLst/>
            <a:ahLst/>
            <a:cxnLst/>
            <a:rect l="l" t="t" r="r" b="b"/>
            <a:pathLst>
              <a:path w="2917825" h="76200">
                <a:moveTo>
                  <a:pt x="2879725" y="0"/>
                </a:moveTo>
                <a:lnTo>
                  <a:pt x="2864877" y="3006"/>
                </a:lnTo>
                <a:lnTo>
                  <a:pt x="2852769" y="11191"/>
                </a:lnTo>
                <a:lnTo>
                  <a:pt x="2844613" y="23306"/>
                </a:lnTo>
                <a:lnTo>
                  <a:pt x="2841625" y="38100"/>
                </a:lnTo>
                <a:lnTo>
                  <a:pt x="2844613" y="52947"/>
                </a:lnTo>
                <a:lnTo>
                  <a:pt x="2852769" y="65055"/>
                </a:lnTo>
                <a:lnTo>
                  <a:pt x="2864877" y="73211"/>
                </a:lnTo>
                <a:lnTo>
                  <a:pt x="2879725" y="76200"/>
                </a:lnTo>
                <a:lnTo>
                  <a:pt x="2894572" y="73211"/>
                </a:lnTo>
                <a:lnTo>
                  <a:pt x="2906680" y="65055"/>
                </a:lnTo>
                <a:lnTo>
                  <a:pt x="2914836" y="52947"/>
                </a:lnTo>
                <a:lnTo>
                  <a:pt x="2916546" y="44450"/>
                </a:lnTo>
                <a:lnTo>
                  <a:pt x="2854325" y="44450"/>
                </a:lnTo>
                <a:lnTo>
                  <a:pt x="2854325" y="31750"/>
                </a:lnTo>
                <a:lnTo>
                  <a:pt x="2916542" y="31750"/>
                </a:lnTo>
                <a:lnTo>
                  <a:pt x="2914836" y="23306"/>
                </a:lnTo>
                <a:lnTo>
                  <a:pt x="2906680" y="11191"/>
                </a:lnTo>
                <a:lnTo>
                  <a:pt x="2894572" y="3006"/>
                </a:lnTo>
                <a:lnTo>
                  <a:pt x="2879725" y="0"/>
                </a:lnTo>
                <a:close/>
              </a:path>
              <a:path w="2917825" h="76200">
                <a:moveTo>
                  <a:pt x="2841625" y="38100"/>
                </a:moveTo>
                <a:lnTo>
                  <a:pt x="2841625" y="44450"/>
                </a:lnTo>
                <a:lnTo>
                  <a:pt x="2842903" y="44450"/>
                </a:lnTo>
                <a:lnTo>
                  <a:pt x="2841625" y="38100"/>
                </a:lnTo>
                <a:close/>
              </a:path>
              <a:path w="2917825" h="76200">
                <a:moveTo>
                  <a:pt x="2867025" y="31750"/>
                </a:moveTo>
                <a:lnTo>
                  <a:pt x="2854325" y="31750"/>
                </a:lnTo>
                <a:lnTo>
                  <a:pt x="2854325" y="44450"/>
                </a:lnTo>
                <a:lnTo>
                  <a:pt x="2867025" y="44450"/>
                </a:lnTo>
                <a:lnTo>
                  <a:pt x="2867025" y="31750"/>
                </a:lnTo>
                <a:close/>
              </a:path>
              <a:path w="2917825" h="76200">
                <a:moveTo>
                  <a:pt x="2879725" y="31750"/>
                </a:moveTo>
                <a:lnTo>
                  <a:pt x="2867025" y="31750"/>
                </a:lnTo>
                <a:lnTo>
                  <a:pt x="2867025" y="44450"/>
                </a:lnTo>
                <a:lnTo>
                  <a:pt x="2879725" y="44450"/>
                </a:lnTo>
                <a:lnTo>
                  <a:pt x="2879725" y="31750"/>
                </a:lnTo>
                <a:close/>
              </a:path>
              <a:path w="2917825" h="76200">
                <a:moveTo>
                  <a:pt x="2916542" y="31750"/>
                </a:moveTo>
                <a:lnTo>
                  <a:pt x="2879725" y="31750"/>
                </a:lnTo>
                <a:lnTo>
                  <a:pt x="2879725" y="44450"/>
                </a:lnTo>
                <a:lnTo>
                  <a:pt x="2916546" y="44450"/>
                </a:lnTo>
                <a:lnTo>
                  <a:pt x="2917825" y="38100"/>
                </a:lnTo>
                <a:lnTo>
                  <a:pt x="2916542" y="31750"/>
                </a:lnTo>
                <a:close/>
              </a:path>
              <a:path w="2917825" h="76200">
                <a:moveTo>
                  <a:pt x="2842907" y="31750"/>
                </a:moveTo>
                <a:lnTo>
                  <a:pt x="2841625" y="31750"/>
                </a:lnTo>
                <a:lnTo>
                  <a:pt x="2841625" y="38100"/>
                </a:lnTo>
                <a:lnTo>
                  <a:pt x="2842907" y="31750"/>
                </a:lnTo>
                <a:close/>
              </a:path>
              <a:path w="2917825" h="76200">
                <a:moveTo>
                  <a:pt x="2828925" y="31750"/>
                </a:moveTo>
                <a:lnTo>
                  <a:pt x="2816225" y="31750"/>
                </a:lnTo>
                <a:lnTo>
                  <a:pt x="2816225" y="44450"/>
                </a:lnTo>
                <a:lnTo>
                  <a:pt x="2828925" y="44450"/>
                </a:lnTo>
                <a:lnTo>
                  <a:pt x="2828925" y="31750"/>
                </a:lnTo>
                <a:close/>
              </a:path>
              <a:path w="2917825" h="76200">
                <a:moveTo>
                  <a:pt x="2803525" y="31750"/>
                </a:moveTo>
                <a:lnTo>
                  <a:pt x="2790825" y="31750"/>
                </a:lnTo>
                <a:lnTo>
                  <a:pt x="2790825" y="44450"/>
                </a:lnTo>
                <a:lnTo>
                  <a:pt x="2803525" y="44450"/>
                </a:lnTo>
                <a:lnTo>
                  <a:pt x="2803525" y="31750"/>
                </a:lnTo>
                <a:close/>
              </a:path>
              <a:path w="2917825" h="76200">
                <a:moveTo>
                  <a:pt x="2778125" y="31750"/>
                </a:moveTo>
                <a:lnTo>
                  <a:pt x="2765425" y="31750"/>
                </a:lnTo>
                <a:lnTo>
                  <a:pt x="2765425" y="44450"/>
                </a:lnTo>
                <a:lnTo>
                  <a:pt x="2778125" y="44450"/>
                </a:lnTo>
                <a:lnTo>
                  <a:pt x="2778125" y="31750"/>
                </a:lnTo>
                <a:close/>
              </a:path>
              <a:path w="2917825" h="76200">
                <a:moveTo>
                  <a:pt x="2752725" y="31750"/>
                </a:moveTo>
                <a:lnTo>
                  <a:pt x="2740025" y="31750"/>
                </a:lnTo>
                <a:lnTo>
                  <a:pt x="2740025" y="44450"/>
                </a:lnTo>
                <a:lnTo>
                  <a:pt x="2752725" y="44450"/>
                </a:lnTo>
                <a:lnTo>
                  <a:pt x="2752725" y="31750"/>
                </a:lnTo>
                <a:close/>
              </a:path>
              <a:path w="2917825" h="76200">
                <a:moveTo>
                  <a:pt x="2727325" y="31750"/>
                </a:moveTo>
                <a:lnTo>
                  <a:pt x="2714625" y="31750"/>
                </a:lnTo>
                <a:lnTo>
                  <a:pt x="2714625" y="44450"/>
                </a:lnTo>
                <a:lnTo>
                  <a:pt x="2727325" y="44450"/>
                </a:lnTo>
                <a:lnTo>
                  <a:pt x="2727325" y="31750"/>
                </a:lnTo>
                <a:close/>
              </a:path>
              <a:path w="2917825" h="76200">
                <a:moveTo>
                  <a:pt x="2701925" y="31750"/>
                </a:moveTo>
                <a:lnTo>
                  <a:pt x="2689225" y="31750"/>
                </a:lnTo>
                <a:lnTo>
                  <a:pt x="2689225" y="44450"/>
                </a:lnTo>
                <a:lnTo>
                  <a:pt x="2701925" y="44450"/>
                </a:lnTo>
                <a:lnTo>
                  <a:pt x="2701925" y="31750"/>
                </a:lnTo>
                <a:close/>
              </a:path>
              <a:path w="2917825" h="76200">
                <a:moveTo>
                  <a:pt x="2676525" y="31750"/>
                </a:moveTo>
                <a:lnTo>
                  <a:pt x="2663825" y="31750"/>
                </a:lnTo>
                <a:lnTo>
                  <a:pt x="2663825" y="44450"/>
                </a:lnTo>
                <a:lnTo>
                  <a:pt x="2676525" y="44450"/>
                </a:lnTo>
                <a:lnTo>
                  <a:pt x="2676525" y="31750"/>
                </a:lnTo>
                <a:close/>
              </a:path>
              <a:path w="2917825" h="76200">
                <a:moveTo>
                  <a:pt x="2651125" y="31750"/>
                </a:moveTo>
                <a:lnTo>
                  <a:pt x="2638425" y="31750"/>
                </a:lnTo>
                <a:lnTo>
                  <a:pt x="2638425" y="44450"/>
                </a:lnTo>
                <a:lnTo>
                  <a:pt x="2651125" y="44450"/>
                </a:lnTo>
                <a:lnTo>
                  <a:pt x="2651125" y="31750"/>
                </a:lnTo>
                <a:close/>
              </a:path>
              <a:path w="2917825" h="76200">
                <a:moveTo>
                  <a:pt x="2625725" y="31750"/>
                </a:moveTo>
                <a:lnTo>
                  <a:pt x="2613025" y="31750"/>
                </a:lnTo>
                <a:lnTo>
                  <a:pt x="2613025" y="44450"/>
                </a:lnTo>
                <a:lnTo>
                  <a:pt x="2625725" y="44450"/>
                </a:lnTo>
                <a:lnTo>
                  <a:pt x="2625725" y="31750"/>
                </a:lnTo>
                <a:close/>
              </a:path>
              <a:path w="2917825" h="76200">
                <a:moveTo>
                  <a:pt x="2600325" y="31750"/>
                </a:moveTo>
                <a:lnTo>
                  <a:pt x="2587625" y="31750"/>
                </a:lnTo>
                <a:lnTo>
                  <a:pt x="2587625" y="44450"/>
                </a:lnTo>
                <a:lnTo>
                  <a:pt x="2600325" y="44450"/>
                </a:lnTo>
                <a:lnTo>
                  <a:pt x="2600325" y="31750"/>
                </a:lnTo>
                <a:close/>
              </a:path>
              <a:path w="2917825" h="76200">
                <a:moveTo>
                  <a:pt x="2574925" y="31750"/>
                </a:moveTo>
                <a:lnTo>
                  <a:pt x="2562225" y="31750"/>
                </a:lnTo>
                <a:lnTo>
                  <a:pt x="2562225" y="44450"/>
                </a:lnTo>
                <a:lnTo>
                  <a:pt x="2574925" y="44450"/>
                </a:lnTo>
                <a:lnTo>
                  <a:pt x="2574925" y="31750"/>
                </a:lnTo>
                <a:close/>
              </a:path>
              <a:path w="2917825" h="76200">
                <a:moveTo>
                  <a:pt x="2549525" y="31750"/>
                </a:moveTo>
                <a:lnTo>
                  <a:pt x="2536825" y="31750"/>
                </a:lnTo>
                <a:lnTo>
                  <a:pt x="2536825" y="44450"/>
                </a:lnTo>
                <a:lnTo>
                  <a:pt x="2549525" y="44450"/>
                </a:lnTo>
                <a:lnTo>
                  <a:pt x="2549525" y="31750"/>
                </a:lnTo>
                <a:close/>
              </a:path>
              <a:path w="2917825" h="76200">
                <a:moveTo>
                  <a:pt x="2524125" y="31750"/>
                </a:moveTo>
                <a:lnTo>
                  <a:pt x="2511425" y="31750"/>
                </a:lnTo>
                <a:lnTo>
                  <a:pt x="2511425" y="44450"/>
                </a:lnTo>
                <a:lnTo>
                  <a:pt x="2524125" y="44450"/>
                </a:lnTo>
                <a:lnTo>
                  <a:pt x="2524125" y="31750"/>
                </a:lnTo>
                <a:close/>
              </a:path>
              <a:path w="2917825" h="76200">
                <a:moveTo>
                  <a:pt x="2498725" y="31750"/>
                </a:moveTo>
                <a:lnTo>
                  <a:pt x="2486025" y="31750"/>
                </a:lnTo>
                <a:lnTo>
                  <a:pt x="2486025" y="44450"/>
                </a:lnTo>
                <a:lnTo>
                  <a:pt x="2498725" y="44450"/>
                </a:lnTo>
                <a:lnTo>
                  <a:pt x="2498725" y="31750"/>
                </a:lnTo>
                <a:close/>
              </a:path>
              <a:path w="2917825" h="76200">
                <a:moveTo>
                  <a:pt x="2473325" y="31750"/>
                </a:moveTo>
                <a:lnTo>
                  <a:pt x="2460625" y="31750"/>
                </a:lnTo>
                <a:lnTo>
                  <a:pt x="2460625" y="44450"/>
                </a:lnTo>
                <a:lnTo>
                  <a:pt x="2473325" y="44450"/>
                </a:lnTo>
                <a:lnTo>
                  <a:pt x="2473325" y="31750"/>
                </a:lnTo>
                <a:close/>
              </a:path>
              <a:path w="2917825" h="76200">
                <a:moveTo>
                  <a:pt x="2447925" y="31750"/>
                </a:moveTo>
                <a:lnTo>
                  <a:pt x="2435225" y="31750"/>
                </a:lnTo>
                <a:lnTo>
                  <a:pt x="2435225" y="44450"/>
                </a:lnTo>
                <a:lnTo>
                  <a:pt x="2447925" y="44450"/>
                </a:lnTo>
                <a:lnTo>
                  <a:pt x="2447925" y="31750"/>
                </a:lnTo>
                <a:close/>
              </a:path>
              <a:path w="2917825" h="76200">
                <a:moveTo>
                  <a:pt x="2422525" y="31750"/>
                </a:moveTo>
                <a:lnTo>
                  <a:pt x="2409825" y="31750"/>
                </a:lnTo>
                <a:lnTo>
                  <a:pt x="2409825" y="44450"/>
                </a:lnTo>
                <a:lnTo>
                  <a:pt x="2422525" y="44450"/>
                </a:lnTo>
                <a:lnTo>
                  <a:pt x="2422525" y="31750"/>
                </a:lnTo>
                <a:close/>
              </a:path>
              <a:path w="2917825" h="76200">
                <a:moveTo>
                  <a:pt x="2397125" y="31750"/>
                </a:moveTo>
                <a:lnTo>
                  <a:pt x="2384425" y="31750"/>
                </a:lnTo>
                <a:lnTo>
                  <a:pt x="2384425" y="44450"/>
                </a:lnTo>
                <a:lnTo>
                  <a:pt x="2397125" y="44450"/>
                </a:lnTo>
                <a:lnTo>
                  <a:pt x="2397125" y="31750"/>
                </a:lnTo>
                <a:close/>
              </a:path>
              <a:path w="2917825" h="76200">
                <a:moveTo>
                  <a:pt x="2371725" y="31750"/>
                </a:moveTo>
                <a:lnTo>
                  <a:pt x="2359025" y="31750"/>
                </a:lnTo>
                <a:lnTo>
                  <a:pt x="2359025" y="44450"/>
                </a:lnTo>
                <a:lnTo>
                  <a:pt x="2371725" y="44450"/>
                </a:lnTo>
                <a:lnTo>
                  <a:pt x="2371725" y="31750"/>
                </a:lnTo>
                <a:close/>
              </a:path>
              <a:path w="2917825" h="76200">
                <a:moveTo>
                  <a:pt x="2346325" y="31750"/>
                </a:moveTo>
                <a:lnTo>
                  <a:pt x="2333625" y="31750"/>
                </a:lnTo>
                <a:lnTo>
                  <a:pt x="2333625" y="44450"/>
                </a:lnTo>
                <a:lnTo>
                  <a:pt x="2346325" y="44450"/>
                </a:lnTo>
                <a:lnTo>
                  <a:pt x="2346325" y="31750"/>
                </a:lnTo>
                <a:close/>
              </a:path>
              <a:path w="2917825" h="76200">
                <a:moveTo>
                  <a:pt x="2320925" y="31750"/>
                </a:moveTo>
                <a:lnTo>
                  <a:pt x="2308225" y="31750"/>
                </a:lnTo>
                <a:lnTo>
                  <a:pt x="2308225" y="44450"/>
                </a:lnTo>
                <a:lnTo>
                  <a:pt x="2320925" y="44450"/>
                </a:lnTo>
                <a:lnTo>
                  <a:pt x="2320925" y="31750"/>
                </a:lnTo>
                <a:close/>
              </a:path>
              <a:path w="2917825" h="76200">
                <a:moveTo>
                  <a:pt x="2295525" y="31750"/>
                </a:moveTo>
                <a:lnTo>
                  <a:pt x="2282825" y="31750"/>
                </a:lnTo>
                <a:lnTo>
                  <a:pt x="2282825" y="44450"/>
                </a:lnTo>
                <a:lnTo>
                  <a:pt x="2295525" y="44450"/>
                </a:lnTo>
                <a:lnTo>
                  <a:pt x="2295525" y="31750"/>
                </a:lnTo>
                <a:close/>
              </a:path>
              <a:path w="2917825" h="76200">
                <a:moveTo>
                  <a:pt x="2270125" y="31750"/>
                </a:moveTo>
                <a:lnTo>
                  <a:pt x="2257425" y="31750"/>
                </a:lnTo>
                <a:lnTo>
                  <a:pt x="2257425" y="44450"/>
                </a:lnTo>
                <a:lnTo>
                  <a:pt x="2270125" y="44450"/>
                </a:lnTo>
                <a:lnTo>
                  <a:pt x="2270125" y="31750"/>
                </a:lnTo>
                <a:close/>
              </a:path>
              <a:path w="2917825" h="76200">
                <a:moveTo>
                  <a:pt x="2244725" y="31750"/>
                </a:moveTo>
                <a:lnTo>
                  <a:pt x="2232025" y="31750"/>
                </a:lnTo>
                <a:lnTo>
                  <a:pt x="2232025" y="44450"/>
                </a:lnTo>
                <a:lnTo>
                  <a:pt x="2244725" y="44450"/>
                </a:lnTo>
                <a:lnTo>
                  <a:pt x="2244725" y="31750"/>
                </a:lnTo>
                <a:close/>
              </a:path>
              <a:path w="2917825" h="76200">
                <a:moveTo>
                  <a:pt x="2219325" y="31750"/>
                </a:moveTo>
                <a:lnTo>
                  <a:pt x="2206625" y="31750"/>
                </a:lnTo>
                <a:lnTo>
                  <a:pt x="2206625" y="44450"/>
                </a:lnTo>
                <a:lnTo>
                  <a:pt x="2219325" y="44450"/>
                </a:lnTo>
                <a:lnTo>
                  <a:pt x="2219325" y="31750"/>
                </a:lnTo>
                <a:close/>
              </a:path>
              <a:path w="2917825" h="76200">
                <a:moveTo>
                  <a:pt x="2193925" y="31750"/>
                </a:moveTo>
                <a:lnTo>
                  <a:pt x="2181225" y="31750"/>
                </a:lnTo>
                <a:lnTo>
                  <a:pt x="2181225" y="44450"/>
                </a:lnTo>
                <a:lnTo>
                  <a:pt x="2193925" y="44450"/>
                </a:lnTo>
                <a:lnTo>
                  <a:pt x="2193925" y="31750"/>
                </a:lnTo>
                <a:close/>
              </a:path>
              <a:path w="2917825" h="76200">
                <a:moveTo>
                  <a:pt x="2168525" y="31750"/>
                </a:moveTo>
                <a:lnTo>
                  <a:pt x="2155825" y="31750"/>
                </a:lnTo>
                <a:lnTo>
                  <a:pt x="2155825" y="44450"/>
                </a:lnTo>
                <a:lnTo>
                  <a:pt x="2168525" y="44450"/>
                </a:lnTo>
                <a:lnTo>
                  <a:pt x="2168525" y="31750"/>
                </a:lnTo>
                <a:close/>
              </a:path>
              <a:path w="2917825" h="76200">
                <a:moveTo>
                  <a:pt x="2143125" y="31750"/>
                </a:moveTo>
                <a:lnTo>
                  <a:pt x="2130425" y="31750"/>
                </a:lnTo>
                <a:lnTo>
                  <a:pt x="2130425" y="44450"/>
                </a:lnTo>
                <a:lnTo>
                  <a:pt x="2143125" y="44450"/>
                </a:lnTo>
                <a:lnTo>
                  <a:pt x="2143125" y="31750"/>
                </a:lnTo>
                <a:close/>
              </a:path>
              <a:path w="2917825" h="76200">
                <a:moveTo>
                  <a:pt x="2117725" y="31750"/>
                </a:moveTo>
                <a:lnTo>
                  <a:pt x="2105025" y="31750"/>
                </a:lnTo>
                <a:lnTo>
                  <a:pt x="2105025" y="44450"/>
                </a:lnTo>
                <a:lnTo>
                  <a:pt x="2117725" y="44450"/>
                </a:lnTo>
                <a:lnTo>
                  <a:pt x="2117725" y="31750"/>
                </a:lnTo>
                <a:close/>
              </a:path>
              <a:path w="2917825" h="76200">
                <a:moveTo>
                  <a:pt x="2092325" y="31750"/>
                </a:moveTo>
                <a:lnTo>
                  <a:pt x="2079625" y="31750"/>
                </a:lnTo>
                <a:lnTo>
                  <a:pt x="2079625" y="44450"/>
                </a:lnTo>
                <a:lnTo>
                  <a:pt x="2092325" y="44450"/>
                </a:lnTo>
                <a:lnTo>
                  <a:pt x="2092325" y="31750"/>
                </a:lnTo>
                <a:close/>
              </a:path>
              <a:path w="2917825" h="76200">
                <a:moveTo>
                  <a:pt x="2066925" y="31750"/>
                </a:moveTo>
                <a:lnTo>
                  <a:pt x="2054225" y="31750"/>
                </a:lnTo>
                <a:lnTo>
                  <a:pt x="2054225" y="44450"/>
                </a:lnTo>
                <a:lnTo>
                  <a:pt x="2066925" y="44450"/>
                </a:lnTo>
                <a:lnTo>
                  <a:pt x="2066925" y="31750"/>
                </a:lnTo>
                <a:close/>
              </a:path>
              <a:path w="2917825" h="76200">
                <a:moveTo>
                  <a:pt x="2041525" y="31750"/>
                </a:moveTo>
                <a:lnTo>
                  <a:pt x="2028825" y="31750"/>
                </a:lnTo>
                <a:lnTo>
                  <a:pt x="2028825" y="44450"/>
                </a:lnTo>
                <a:lnTo>
                  <a:pt x="2041525" y="44450"/>
                </a:lnTo>
                <a:lnTo>
                  <a:pt x="2041525" y="31750"/>
                </a:lnTo>
                <a:close/>
              </a:path>
              <a:path w="2917825" h="76200">
                <a:moveTo>
                  <a:pt x="2016125" y="31750"/>
                </a:moveTo>
                <a:lnTo>
                  <a:pt x="2003425" y="31750"/>
                </a:lnTo>
                <a:lnTo>
                  <a:pt x="2003425" y="44450"/>
                </a:lnTo>
                <a:lnTo>
                  <a:pt x="2016125" y="44450"/>
                </a:lnTo>
                <a:lnTo>
                  <a:pt x="2016125" y="31750"/>
                </a:lnTo>
                <a:close/>
              </a:path>
              <a:path w="2917825" h="76200">
                <a:moveTo>
                  <a:pt x="1990725" y="31750"/>
                </a:moveTo>
                <a:lnTo>
                  <a:pt x="1978025" y="31750"/>
                </a:lnTo>
                <a:lnTo>
                  <a:pt x="1978025" y="44450"/>
                </a:lnTo>
                <a:lnTo>
                  <a:pt x="1990725" y="44450"/>
                </a:lnTo>
                <a:lnTo>
                  <a:pt x="1990725" y="31750"/>
                </a:lnTo>
                <a:close/>
              </a:path>
              <a:path w="2917825" h="76200">
                <a:moveTo>
                  <a:pt x="1965325" y="31750"/>
                </a:moveTo>
                <a:lnTo>
                  <a:pt x="1952625" y="31750"/>
                </a:lnTo>
                <a:lnTo>
                  <a:pt x="1952625" y="44450"/>
                </a:lnTo>
                <a:lnTo>
                  <a:pt x="1965325" y="44450"/>
                </a:lnTo>
                <a:lnTo>
                  <a:pt x="1965325" y="31750"/>
                </a:lnTo>
                <a:close/>
              </a:path>
              <a:path w="2917825" h="76200">
                <a:moveTo>
                  <a:pt x="1939925" y="31750"/>
                </a:moveTo>
                <a:lnTo>
                  <a:pt x="1927225" y="31750"/>
                </a:lnTo>
                <a:lnTo>
                  <a:pt x="1927225" y="44450"/>
                </a:lnTo>
                <a:lnTo>
                  <a:pt x="1939925" y="44450"/>
                </a:lnTo>
                <a:lnTo>
                  <a:pt x="1939925" y="31750"/>
                </a:lnTo>
                <a:close/>
              </a:path>
              <a:path w="2917825" h="76200">
                <a:moveTo>
                  <a:pt x="1914525" y="31750"/>
                </a:moveTo>
                <a:lnTo>
                  <a:pt x="1901825" y="31750"/>
                </a:lnTo>
                <a:lnTo>
                  <a:pt x="1901825" y="44450"/>
                </a:lnTo>
                <a:lnTo>
                  <a:pt x="1914525" y="44450"/>
                </a:lnTo>
                <a:lnTo>
                  <a:pt x="1914525" y="31750"/>
                </a:lnTo>
                <a:close/>
              </a:path>
              <a:path w="2917825" h="76200">
                <a:moveTo>
                  <a:pt x="1889125" y="31750"/>
                </a:moveTo>
                <a:lnTo>
                  <a:pt x="1876425" y="31750"/>
                </a:lnTo>
                <a:lnTo>
                  <a:pt x="1876425" y="44450"/>
                </a:lnTo>
                <a:lnTo>
                  <a:pt x="1889125" y="44450"/>
                </a:lnTo>
                <a:lnTo>
                  <a:pt x="1889125" y="31750"/>
                </a:lnTo>
                <a:close/>
              </a:path>
              <a:path w="2917825" h="76200">
                <a:moveTo>
                  <a:pt x="1863725" y="31750"/>
                </a:moveTo>
                <a:lnTo>
                  <a:pt x="1851025" y="31750"/>
                </a:lnTo>
                <a:lnTo>
                  <a:pt x="1851025" y="44450"/>
                </a:lnTo>
                <a:lnTo>
                  <a:pt x="1863725" y="44450"/>
                </a:lnTo>
                <a:lnTo>
                  <a:pt x="1863725" y="31750"/>
                </a:lnTo>
                <a:close/>
              </a:path>
              <a:path w="2917825" h="76200">
                <a:moveTo>
                  <a:pt x="1838325" y="31750"/>
                </a:moveTo>
                <a:lnTo>
                  <a:pt x="1825625" y="31750"/>
                </a:lnTo>
                <a:lnTo>
                  <a:pt x="1825625" y="44450"/>
                </a:lnTo>
                <a:lnTo>
                  <a:pt x="1838325" y="44450"/>
                </a:lnTo>
                <a:lnTo>
                  <a:pt x="1838325" y="31750"/>
                </a:lnTo>
                <a:close/>
              </a:path>
              <a:path w="2917825" h="76200">
                <a:moveTo>
                  <a:pt x="1812925" y="31750"/>
                </a:moveTo>
                <a:lnTo>
                  <a:pt x="1800225" y="31750"/>
                </a:lnTo>
                <a:lnTo>
                  <a:pt x="1800225" y="44450"/>
                </a:lnTo>
                <a:lnTo>
                  <a:pt x="1812925" y="44450"/>
                </a:lnTo>
                <a:lnTo>
                  <a:pt x="1812925" y="31750"/>
                </a:lnTo>
                <a:close/>
              </a:path>
              <a:path w="2917825" h="76200">
                <a:moveTo>
                  <a:pt x="1787525" y="31750"/>
                </a:moveTo>
                <a:lnTo>
                  <a:pt x="1774825" y="31750"/>
                </a:lnTo>
                <a:lnTo>
                  <a:pt x="1774825" y="44450"/>
                </a:lnTo>
                <a:lnTo>
                  <a:pt x="1787525" y="44450"/>
                </a:lnTo>
                <a:lnTo>
                  <a:pt x="1787525" y="31750"/>
                </a:lnTo>
                <a:close/>
              </a:path>
              <a:path w="2917825" h="76200">
                <a:moveTo>
                  <a:pt x="1762125" y="31750"/>
                </a:moveTo>
                <a:lnTo>
                  <a:pt x="1749425" y="31750"/>
                </a:lnTo>
                <a:lnTo>
                  <a:pt x="1749425" y="44450"/>
                </a:lnTo>
                <a:lnTo>
                  <a:pt x="1762125" y="44450"/>
                </a:lnTo>
                <a:lnTo>
                  <a:pt x="1762125" y="31750"/>
                </a:lnTo>
                <a:close/>
              </a:path>
              <a:path w="2917825" h="76200">
                <a:moveTo>
                  <a:pt x="1736725" y="31750"/>
                </a:moveTo>
                <a:lnTo>
                  <a:pt x="1724025" y="31750"/>
                </a:lnTo>
                <a:lnTo>
                  <a:pt x="1724025" y="44450"/>
                </a:lnTo>
                <a:lnTo>
                  <a:pt x="1736725" y="44450"/>
                </a:lnTo>
                <a:lnTo>
                  <a:pt x="1736725" y="31750"/>
                </a:lnTo>
                <a:close/>
              </a:path>
              <a:path w="2917825" h="76200">
                <a:moveTo>
                  <a:pt x="1711325" y="31750"/>
                </a:moveTo>
                <a:lnTo>
                  <a:pt x="1698625" y="31750"/>
                </a:lnTo>
                <a:lnTo>
                  <a:pt x="1698625" y="44450"/>
                </a:lnTo>
                <a:lnTo>
                  <a:pt x="1711325" y="44450"/>
                </a:lnTo>
                <a:lnTo>
                  <a:pt x="1711325" y="31750"/>
                </a:lnTo>
                <a:close/>
              </a:path>
              <a:path w="2917825" h="76200">
                <a:moveTo>
                  <a:pt x="1685925" y="31750"/>
                </a:moveTo>
                <a:lnTo>
                  <a:pt x="1673225" y="31750"/>
                </a:lnTo>
                <a:lnTo>
                  <a:pt x="1673225" y="44450"/>
                </a:lnTo>
                <a:lnTo>
                  <a:pt x="1685925" y="44450"/>
                </a:lnTo>
                <a:lnTo>
                  <a:pt x="1685925" y="31750"/>
                </a:lnTo>
                <a:close/>
              </a:path>
              <a:path w="2917825" h="76200">
                <a:moveTo>
                  <a:pt x="1660525" y="31750"/>
                </a:moveTo>
                <a:lnTo>
                  <a:pt x="1647825" y="31750"/>
                </a:lnTo>
                <a:lnTo>
                  <a:pt x="1647825" y="44450"/>
                </a:lnTo>
                <a:lnTo>
                  <a:pt x="1660525" y="44450"/>
                </a:lnTo>
                <a:lnTo>
                  <a:pt x="1660525" y="31750"/>
                </a:lnTo>
                <a:close/>
              </a:path>
              <a:path w="2917825" h="76200">
                <a:moveTo>
                  <a:pt x="1635125" y="31750"/>
                </a:moveTo>
                <a:lnTo>
                  <a:pt x="1622425" y="31750"/>
                </a:lnTo>
                <a:lnTo>
                  <a:pt x="1622425" y="44450"/>
                </a:lnTo>
                <a:lnTo>
                  <a:pt x="1635125" y="44450"/>
                </a:lnTo>
                <a:lnTo>
                  <a:pt x="1635125" y="31750"/>
                </a:lnTo>
                <a:close/>
              </a:path>
              <a:path w="2917825" h="76200">
                <a:moveTo>
                  <a:pt x="1609725" y="31750"/>
                </a:moveTo>
                <a:lnTo>
                  <a:pt x="1597025" y="31750"/>
                </a:lnTo>
                <a:lnTo>
                  <a:pt x="1597025" y="44450"/>
                </a:lnTo>
                <a:lnTo>
                  <a:pt x="1609725" y="44450"/>
                </a:lnTo>
                <a:lnTo>
                  <a:pt x="1609725" y="31750"/>
                </a:lnTo>
                <a:close/>
              </a:path>
              <a:path w="2917825" h="76200">
                <a:moveTo>
                  <a:pt x="1584325" y="31750"/>
                </a:moveTo>
                <a:lnTo>
                  <a:pt x="1571625" y="31750"/>
                </a:lnTo>
                <a:lnTo>
                  <a:pt x="1571625" y="44450"/>
                </a:lnTo>
                <a:lnTo>
                  <a:pt x="1584325" y="44450"/>
                </a:lnTo>
                <a:lnTo>
                  <a:pt x="1584325" y="31750"/>
                </a:lnTo>
                <a:close/>
              </a:path>
              <a:path w="2917825" h="76200">
                <a:moveTo>
                  <a:pt x="1558925" y="31750"/>
                </a:moveTo>
                <a:lnTo>
                  <a:pt x="1546225" y="31750"/>
                </a:lnTo>
                <a:lnTo>
                  <a:pt x="1546225" y="44450"/>
                </a:lnTo>
                <a:lnTo>
                  <a:pt x="1558925" y="44450"/>
                </a:lnTo>
                <a:lnTo>
                  <a:pt x="1558925" y="31750"/>
                </a:lnTo>
                <a:close/>
              </a:path>
              <a:path w="2917825" h="76200">
                <a:moveTo>
                  <a:pt x="1533525" y="31750"/>
                </a:moveTo>
                <a:lnTo>
                  <a:pt x="1520825" y="31750"/>
                </a:lnTo>
                <a:lnTo>
                  <a:pt x="1520825" y="44450"/>
                </a:lnTo>
                <a:lnTo>
                  <a:pt x="1533525" y="44450"/>
                </a:lnTo>
                <a:lnTo>
                  <a:pt x="1533525" y="31750"/>
                </a:lnTo>
                <a:close/>
              </a:path>
              <a:path w="2917825" h="76200">
                <a:moveTo>
                  <a:pt x="1508125" y="31750"/>
                </a:moveTo>
                <a:lnTo>
                  <a:pt x="1495425" y="31750"/>
                </a:lnTo>
                <a:lnTo>
                  <a:pt x="1495425" y="44450"/>
                </a:lnTo>
                <a:lnTo>
                  <a:pt x="1508125" y="44450"/>
                </a:lnTo>
                <a:lnTo>
                  <a:pt x="1508125" y="31750"/>
                </a:lnTo>
                <a:close/>
              </a:path>
              <a:path w="2917825" h="76200">
                <a:moveTo>
                  <a:pt x="1482725" y="31750"/>
                </a:moveTo>
                <a:lnTo>
                  <a:pt x="1470025" y="31750"/>
                </a:lnTo>
                <a:lnTo>
                  <a:pt x="1470025" y="44450"/>
                </a:lnTo>
                <a:lnTo>
                  <a:pt x="1482725" y="44450"/>
                </a:lnTo>
                <a:lnTo>
                  <a:pt x="1482725" y="31750"/>
                </a:lnTo>
                <a:close/>
              </a:path>
              <a:path w="2917825" h="76200">
                <a:moveTo>
                  <a:pt x="1457325" y="31750"/>
                </a:moveTo>
                <a:lnTo>
                  <a:pt x="1444625" y="31750"/>
                </a:lnTo>
                <a:lnTo>
                  <a:pt x="1444625" y="44450"/>
                </a:lnTo>
                <a:lnTo>
                  <a:pt x="1457325" y="44450"/>
                </a:lnTo>
                <a:lnTo>
                  <a:pt x="1457325" y="31750"/>
                </a:lnTo>
                <a:close/>
              </a:path>
              <a:path w="2917825" h="76200">
                <a:moveTo>
                  <a:pt x="1431925" y="31750"/>
                </a:moveTo>
                <a:lnTo>
                  <a:pt x="1419225" y="31750"/>
                </a:lnTo>
                <a:lnTo>
                  <a:pt x="1419225" y="44450"/>
                </a:lnTo>
                <a:lnTo>
                  <a:pt x="1431925" y="44450"/>
                </a:lnTo>
                <a:lnTo>
                  <a:pt x="1431925" y="31750"/>
                </a:lnTo>
                <a:close/>
              </a:path>
              <a:path w="2917825" h="76200">
                <a:moveTo>
                  <a:pt x="1406525" y="31750"/>
                </a:moveTo>
                <a:lnTo>
                  <a:pt x="1393825" y="31750"/>
                </a:lnTo>
                <a:lnTo>
                  <a:pt x="1393825" y="44450"/>
                </a:lnTo>
                <a:lnTo>
                  <a:pt x="1406525" y="44450"/>
                </a:lnTo>
                <a:lnTo>
                  <a:pt x="1406525" y="31750"/>
                </a:lnTo>
                <a:close/>
              </a:path>
              <a:path w="2917825" h="76200">
                <a:moveTo>
                  <a:pt x="1381125" y="31750"/>
                </a:moveTo>
                <a:lnTo>
                  <a:pt x="1368425" y="31750"/>
                </a:lnTo>
                <a:lnTo>
                  <a:pt x="1368425" y="44450"/>
                </a:lnTo>
                <a:lnTo>
                  <a:pt x="1381125" y="44450"/>
                </a:lnTo>
                <a:lnTo>
                  <a:pt x="1381125" y="31750"/>
                </a:lnTo>
                <a:close/>
              </a:path>
              <a:path w="2917825" h="76200">
                <a:moveTo>
                  <a:pt x="1355725" y="31750"/>
                </a:moveTo>
                <a:lnTo>
                  <a:pt x="1343025" y="31750"/>
                </a:lnTo>
                <a:lnTo>
                  <a:pt x="1343025" y="44450"/>
                </a:lnTo>
                <a:lnTo>
                  <a:pt x="1355725" y="44450"/>
                </a:lnTo>
                <a:lnTo>
                  <a:pt x="1355725" y="31750"/>
                </a:lnTo>
                <a:close/>
              </a:path>
              <a:path w="2917825" h="76200">
                <a:moveTo>
                  <a:pt x="1330325" y="31750"/>
                </a:moveTo>
                <a:lnTo>
                  <a:pt x="1317625" y="31750"/>
                </a:lnTo>
                <a:lnTo>
                  <a:pt x="1317625" y="44450"/>
                </a:lnTo>
                <a:lnTo>
                  <a:pt x="1330325" y="44450"/>
                </a:lnTo>
                <a:lnTo>
                  <a:pt x="1330325" y="31750"/>
                </a:lnTo>
                <a:close/>
              </a:path>
              <a:path w="2917825" h="76200">
                <a:moveTo>
                  <a:pt x="1304925" y="31750"/>
                </a:moveTo>
                <a:lnTo>
                  <a:pt x="1292225" y="31750"/>
                </a:lnTo>
                <a:lnTo>
                  <a:pt x="1292225" y="44450"/>
                </a:lnTo>
                <a:lnTo>
                  <a:pt x="1304925" y="44450"/>
                </a:lnTo>
                <a:lnTo>
                  <a:pt x="1304925" y="31750"/>
                </a:lnTo>
                <a:close/>
              </a:path>
              <a:path w="2917825" h="76200">
                <a:moveTo>
                  <a:pt x="1279525" y="31750"/>
                </a:moveTo>
                <a:lnTo>
                  <a:pt x="1266825" y="31750"/>
                </a:lnTo>
                <a:lnTo>
                  <a:pt x="1266825" y="44450"/>
                </a:lnTo>
                <a:lnTo>
                  <a:pt x="1279525" y="44450"/>
                </a:lnTo>
                <a:lnTo>
                  <a:pt x="1279525" y="31750"/>
                </a:lnTo>
                <a:close/>
              </a:path>
              <a:path w="2917825" h="76200">
                <a:moveTo>
                  <a:pt x="1254125" y="31750"/>
                </a:moveTo>
                <a:lnTo>
                  <a:pt x="1241425" y="31750"/>
                </a:lnTo>
                <a:lnTo>
                  <a:pt x="1241425" y="44450"/>
                </a:lnTo>
                <a:lnTo>
                  <a:pt x="1254125" y="44450"/>
                </a:lnTo>
                <a:lnTo>
                  <a:pt x="1254125" y="31750"/>
                </a:lnTo>
                <a:close/>
              </a:path>
              <a:path w="2917825" h="76200">
                <a:moveTo>
                  <a:pt x="1228725" y="31750"/>
                </a:moveTo>
                <a:lnTo>
                  <a:pt x="1216025" y="31750"/>
                </a:lnTo>
                <a:lnTo>
                  <a:pt x="1216025" y="44450"/>
                </a:lnTo>
                <a:lnTo>
                  <a:pt x="1228725" y="44450"/>
                </a:lnTo>
                <a:lnTo>
                  <a:pt x="1228725" y="31750"/>
                </a:lnTo>
                <a:close/>
              </a:path>
              <a:path w="2917825" h="76200">
                <a:moveTo>
                  <a:pt x="1203325" y="31750"/>
                </a:moveTo>
                <a:lnTo>
                  <a:pt x="1190625" y="31750"/>
                </a:lnTo>
                <a:lnTo>
                  <a:pt x="1190625" y="44450"/>
                </a:lnTo>
                <a:lnTo>
                  <a:pt x="1203325" y="44450"/>
                </a:lnTo>
                <a:lnTo>
                  <a:pt x="1203325" y="31750"/>
                </a:lnTo>
                <a:close/>
              </a:path>
              <a:path w="2917825" h="76200">
                <a:moveTo>
                  <a:pt x="1177925" y="31750"/>
                </a:moveTo>
                <a:lnTo>
                  <a:pt x="1165225" y="31750"/>
                </a:lnTo>
                <a:lnTo>
                  <a:pt x="1165225" y="44450"/>
                </a:lnTo>
                <a:lnTo>
                  <a:pt x="1177925" y="44450"/>
                </a:lnTo>
                <a:lnTo>
                  <a:pt x="1177925" y="31750"/>
                </a:lnTo>
                <a:close/>
              </a:path>
              <a:path w="2917825" h="76200">
                <a:moveTo>
                  <a:pt x="1152525" y="31750"/>
                </a:moveTo>
                <a:lnTo>
                  <a:pt x="1139825" y="31750"/>
                </a:lnTo>
                <a:lnTo>
                  <a:pt x="1139825" y="44450"/>
                </a:lnTo>
                <a:lnTo>
                  <a:pt x="1152525" y="44450"/>
                </a:lnTo>
                <a:lnTo>
                  <a:pt x="1152525" y="31750"/>
                </a:lnTo>
                <a:close/>
              </a:path>
              <a:path w="2917825" h="76200">
                <a:moveTo>
                  <a:pt x="1127125" y="31750"/>
                </a:moveTo>
                <a:lnTo>
                  <a:pt x="1114425" y="31750"/>
                </a:lnTo>
                <a:lnTo>
                  <a:pt x="1114425" y="44450"/>
                </a:lnTo>
                <a:lnTo>
                  <a:pt x="1127125" y="44450"/>
                </a:lnTo>
                <a:lnTo>
                  <a:pt x="1127125" y="31750"/>
                </a:lnTo>
                <a:close/>
              </a:path>
              <a:path w="2917825" h="76200">
                <a:moveTo>
                  <a:pt x="1101725" y="31750"/>
                </a:moveTo>
                <a:lnTo>
                  <a:pt x="1089025" y="31750"/>
                </a:lnTo>
                <a:lnTo>
                  <a:pt x="1089025" y="44450"/>
                </a:lnTo>
                <a:lnTo>
                  <a:pt x="1101725" y="44450"/>
                </a:lnTo>
                <a:lnTo>
                  <a:pt x="1101725" y="31750"/>
                </a:lnTo>
                <a:close/>
              </a:path>
              <a:path w="2917825" h="76200">
                <a:moveTo>
                  <a:pt x="1076325" y="31750"/>
                </a:moveTo>
                <a:lnTo>
                  <a:pt x="1063625" y="31750"/>
                </a:lnTo>
                <a:lnTo>
                  <a:pt x="1063625" y="44450"/>
                </a:lnTo>
                <a:lnTo>
                  <a:pt x="1076325" y="44450"/>
                </a:lnTo>
                <a:lnTo>
                  <a:pt x="1076325" y="31750"/>
                </a:lnTo>
                <a:close/>
              </a:path>
              <a:path w="2917825" h="76200">
                <a:moveTo>
                  <a:pt x="1050925" y="31750"/>
                </a:moveTo>
                <a:lnTo>
                  <a:pt x="1038225" y="31750"/>
                </a:lnTo>
                <a:lnTo>
                  <a:pt x="1038225" y="44450"/>
                </a:lnTo>
                <a:lnTo>
                  <a:pt x="1050925" y="44450"/>
                </a:lnTo>
                <a:lnTo>
                  <a:pt x="1050925" y="31750"/>
                </a:lnTo>
                <a:close/>
              </a:path>
              <a:path w="2917825" h="76200">
                <a:moveTo>
                  <a:pt x="1025525" y="31750"/>
                </a:moveTo>
                <a:lnTo>
                  <a:pt x="1012825" y="31750"/>
                </a:lnTo>
                <a:lnTo>
                  <a:pt x="1012825" y="44450"/>
                </a:lnTo>
                <a:lnTo>
                  <a:pt x="1025525" y="44450"/>
                </a:lnTo>
                <a:lnTo>
                  <a:pt x="1025525" y="31750"/>
                </a:lnTo>
                <a:close/>
              </a:path>
              <a:path w="2917825" h="76200">
                <a:moveTo>
                  <a:pt x="1000125" y="31750"/>
                </a:moveTo>
                <a:lnTo>
                  <a:pt x="987425" y="31750"/>
                </a:lnTo>
                <a:lnTo>
                  <a:pt x="987425" y="44450"/>
                </a:lnTo>
                <a:lnTo>
                  <a:pt x="1000125" y="44450"/>
                </a:lnTo>
                <a:lnTo>
                  <a:pt x="1000125" y="31750"/>
                </a:lnTo>
                <a:close/>
              </a:path>
              <a:path w="2917825" h="76200">
                <a:moveTo>
                  <a:pt x="974725" y="31750"/>
                </a:moveTo>
                <a:lnTo>
                  <a:pt x="962025" y="31750"/>
                </a:lnTo>
                <a:lnTo>
                  <a:pt x="962025" y="44450"/>
                </a:lnTo>
                <a:lnTo>
                  <a:pt x="974725" y="44450"/>
                </a:lnTo>
                <a:lnTo>
                  <a:pt x="974725" y="31750"/>
                </a:lnTo>
                <a:close/>
              </a:path>
              <a:path w="2917825" h="76200">
                <a:moveTo>
                  <a:pt x="949325" y="31750"/>
                </a:moveTo>
                <a:lnTo>
                  <a:pt x="936625" y="31750"/>
                </a:lnTo>
                <a:lnTo>
                  <a:pt x="936625" y="44450"/>
                </a:lnTo>
                <a:lnTo>
                  <a:pt x="949325" y="44450"/>
                </a:lnTo>
                <a:lnTo>
                  <a:pt x="949325" y="31750"/>
                </a:lnTo>
                <a:close/>
              </a:path>
              <a:path w="2917825" h="76200">
                <a:moveTo>
                  <a:pt x="923925" y="31750"/>
                </a:moveTo>
                <a:lnTo>
                  <a:pt x="911225" y="31750"/>
                </a:lnTo>
                <a:lnTo>
                  <a:pt x="911225" y="44450"/>
                </a:lnTo>
                <a:lnTo>
                  <a:pt x="923925" y="44450"/>
                </a:lnTo>
                <a:lnTo>
                  <a:pt x="923925" y="31750"/>
                </a:lnTo>
                <a:close/>
              </a:path>
              <a:path w="2917825" h="76200">
                <a:moveTo>
                  <a:pt x="898525" y="31750"/>
                </a:moveTo>
                <a:lnTo>
                  <a:pt x="885825" y="31750"/>
                </a:lnTo>
                <a:lnTo>
                  <a:pt x="885825" y="44450"/>
                </a:lnTo>
                <a:lnTo>
                  <a:pt x="898525" y="44450"/>
                </a:lnTo>
                <a:lnTo>
                  <a:pt x="898525" y="31750"/>
                </a:lnTo>
                <a:close/>
              </a:path>
              <a:path w="2917825" h="76200">
                <a:moveTo>
                  <a:pt x="873125" y="31750"/>
                </a:moveTo>
                <a:lnTo>
                  <a:pt x="860425" y="31750"/>
                </a:lnTo>
                <a:lnTo>
                  <a:pt x="860425" y="44450"/>
                </a:lnTo>
                <a:lnTo>
                  <a:pt x="873125" y="44450"/>
                </a:lnTo>
                <a:lnTo>
                  <a:pt x="873125" y="31750"/>
                </a:lnTo>
                <a:close/>
              </a:path>
              <a:path w="2917825" h="76200">
                <a:moveTo>
                  <a:pt x="847725" y="31750"/>
                </a:moveTo>
                <a:lnTo>
                  <a:pt x="835025" y="31750"/>
                </a:lnTo>
                <a:lnTo>
                  <a:pt x="835025" y="44450"/>
                </a:lnTo>
                <a:lnTo>
                  <a:pt x="847725" y="44450"/>
                </a:lnTo>
                <a:lnTo>
                  <a:pt x="847725" y="31750"/>
                </a:lnTo>
                <a:close/>
              </a:path>
              <a:path w="2917825" h="76200">
                <a:moveTo>
                  <a:pt x="822325" y="31750"/>
                </a:moveTo>
                <a:lnTo>
                  <a:pt x="809625" y="31750"/>
                </a:lnTo>
                <a:lnTo>
                  <a:pt x="809625" y="44450"/>
                </a:lnTo>
                <a:lnTo>
                  <a:pt x="822325" y="44450"/>
                </a:lnTo>
                <a:lnTo>
                  <a:pt x="822325" y="31750"/>
                </a:lnTo>
                <a:close/>
              </a:path>
              <a:path w="2917825" h="76200">
                <a:moveTo>
                  <a:pt x="796925" y="31750"/>
                </a:moveTo>
                <a:lnTo>
                  <a:pt x="784225" y="31750"/>
                </a:lnTo>
                <a:lnTo>
                  <a:pt x="784225" y="44450"/>
                </a:lnTo>
                <a:lnTo>
                  <a:pt x="796925" y="44450"/>
                </a:lnTo>
                <a:lnTo>
                  <a:pt x="796925" y="31750"/>
                </a:lnTo>
                <a:close/>
              </a:path>
              <a:path w="2917825" h="76200">
                <a:moveTo>
                  <a:pt x="771525" y="31750"/>
                </a:moveTo>
                <a:lnTo>
                  <a:pt x="758825" y="31750"/>
                </a:lnTo>
                <a:lnTo>
                  <a:pt x="758825" y="44450"/>
                </a:lnTo>
                <a:lnTo>
                  <a:pt x="771525" y="44450"/>
                </a:lnTo>
                <a:lnTo>
                  <a:pt x="771525" y="31750"/>
                </a:lnTo>
                <a:close/>
              </a:path>
              <a:path w="2917825" h="76200">
                <a:moveTo>
                  <a:pt x="746125" y="31750"/>
                </a:moveTo>
                <a:lnTo>
                  <a:pt x="733425" y="31750"/>
                </a:lnTo>
                <a:lnTo>
                  <a:pt x="733425" y="44450"/>
                </a:lnTo>
                <a:lnTo>
                  <a:pt x="746125" y="44450"/>
                </a:lnTo>
                <a:lnTo>
                  <a:pt x="746125" y="31750"/>
                </a:lnTo>
                <a:close/>
              </a:path>
              <a:path w="2917825" h="76200">
                <a:moveTo>
                  <a:pt x="720725" y="31750"/>
                </a:moveTo>
                <a:lnTo>
                  <a:pt x="708025" y="31750"/>
                </a:lnTo>
                <a:lnTo>
                  <a:pt x="708025" y="44450"/>
                </a:lnTo>
                <a:lnTo>
                  <a:pt x="720725" y="44450"/>
                </a:lnTo>
                <a:lnTo>
                  <a:pt x="720725" y="31750"/>
                </a:lnTo>
                <a:close/>
              </a:path>
              <a:path w="2917825" h="76200">
                <a:moveTo>
                  <a:pt x="695325" y="31750"/>
                </a:moveTo>
                <a:lnTo>
                  <a:pt x="682625" y="31750"/>
                </a:lnTo>
                <a:lnTo>
                  <a:pt x="682625" y="44450"/>
                </a:lnTo>
                <a:lnTo>
                  <a:pt x="695325" y="44450"/>
                </a:lnTo>
                <a:lnTo>
                  <a:pt x="695325" y="31750"/>
                </a:lnTo>
                <a:close/>
              </a:path>
              <a:path w="2917825" h="76200">
                <a:moveTo>
                  <a:pt x="669925" y="31750"/>
                </a:moveTo>
                <a:lnTo>
                  <a:pt x="657225" y="31750"/>
                </a:lnTo>
                <a:lnTo>
                  <a:pt x="657225" y="44450"/>
                </a:lnTo>
                <a:lnTo>
                  <a:pt x="669925" y="44450"/>
                </a:lnTo>
                <a:lnTo>
                  <a:pt x="669925" y="31750"/>
                </a:lnTo>
                <a:close/>
              </a:path>
              <a:path w="2917825" h="76200">
                <a:moveTo>
                  <a:pt x="644525" y="31750"/>
                </a:moveTo>
                <a:lnTo>
                  <a:pt x="631825" y="31750"/>
                </a:lnTo>
                <a:lnTo>
                  <a:pt x="631825" y="44450"/>
                </a:lnTo>
                <a:lnTo>
                  <a:pt x="644525" y="44450"/>
                </a:lnTo>
                <a:lnTo>
                  <a:pt x="644525" y="31750"/>
                </a:lnTo>
                <a:close/>
              </a:path>
              <a:path w="2917825" h="76200">
                <a:moveTo>
                  <a:pt x="619125" y="31750"/>
                </a:moveTo>
                <a:lnTo>
                  <a:pt x="606425" y="31750"/>
                </a:lnTo>
                <a:lnTo>
                  <a:pt x="606425" y="44450"/>
                </a:lnTo>
                <a:lnTo>
                  <a:pt x="619125" y="44450"/>
                </a:lnTo>
                <a:lnTo>
                  <a:pt x="619125" y="31750"/>
                </a:lnTo>
                <a:close/>
              </a:path>
              <a:path w="2917825" h="76200">
                <a:moveTo>
                  <a:pt x="593725" y="31750"/>
                </a:moveTo>
                <a:lnTo>
                  <a:pt x="581025" y="31750"/>
                </a:lnTo>
                <a:lnTo>
                  <a:pt x="581025" y="44450"/>
                </a:lnTo>
                <a:lnTo>
                  <a:pt x="593725" y="44450"/>
                </a:lnTo>
                <a:lnTo>
                  <a:pt x="593725" y="31750"/>
                </a:lnTo>
                <a:close/>
              </a:path>
              <a:path w="2917825" h="76200">
                <a:moveTo>
                  <a:pt x="568325" y="31750"/>
                </a:moveTo>
                <a:lnTo>
                  <a:pt x="555625" y="31750"/>
                </a:lnTo>
                <a:lnTo>
                  <a:pt x="555625" y="44450"/>
                </a:lnTo>
                <a:lnTo>
                  <a:pt x="568325" y="44450"/>
                </a:lnTo>
                <a:lnTo>
                  <a:pt x="568325" y="31750"/>
                </a:lnTo>
                <a:close/>
              </a:path>
              <a:path w="2917825" h="76200">
                <a:moveTo>
                  <a:pt x="542925" y="31750"/>
                </a:moveTo>
                <a:lnTo>
                  <a:pt x="530225" y="31750"/>
                </a:lnTo>
                <a:lnTo>
                  <a:pt x="530225" y="44450"/>
                </a:lnTo>
                <a:lnTo>
                  <a:pt x="542925" y="44450"/>
                </a:lnTo>
                <a:lnTo>
                  <a:pt x="542925" y="31750"/>
                </a:lnTo>
                <a:close/>
              </a:path>
              <a:path w="2917825" h="76200">
                <a:moveTo>
                  <a:pt x="517525" y="31750"/>
                </a:moveTo>
                <a:lnTo>
                  <a:pt x="504825" y="31750"/>
                </a:lnTo>
                <a:lnTo>
                  <a:pt x="504825" y="44450"/>
                </a:lnTo>
                <a:lnTo>
                  <a:pt x="517525" y="44450"/>
                </a:lnTo>
                <a:lnTo>
                  <a:pt x="517525" y="31750"/>
                </a:lnTo>
                <a:close/>
              </a:path>
              <a:path w="2917825" h="76200">
                <a:moveTo>
                  <a:pt x="492125" y="31750"/>
                </a:moveTo>
                <a:lnTo>
                  <a:pt x="479425" y="31750"/>
                </a:lnTo>
                <a:lnTo>
                  <a:pt x="479425" y="44450"/>
                </a:lnTo>
                <a:lnTo>
                  <a:pt x="492125" y="44450"/>
                </a:lnTo>
                <a:lnTo>
                  <a:pt x="492125" y="31750"/>
                </a:lnTo>
                <a:close/>
              </a:path>
              <a:path w="2917825" h="76200">
                <a:moveTo>
                  <a:pt x="466725" y="31750"/>
                </a:moveTo>
                <a:lnTo>
                  <a:pt x="454025" y="31750"/>
                </a:lnTo>
                <a:lnTo>
                  <a:pt x="454025" y="44450"/>
                </a:lnTo>
                <a:lnTo>
                  <a:pt x="466725" y="44450"/>
                </a:lnTo>
                <a:lnTo>
                  <a:pt x="466725" y="31750"/>
                </a:lnTo>
                <a:close/>
              </a:path>
              <a:path w="2917825" h="76200">
                <a:moveTo>
                  <a:pt x="441325" y="31750"/>
                </a:moveTo>
                <a:lnTo>
                  <a:pt x="428625" y="31750"/>
                </a:lnTo>
                <a:lnTo>
                  <a:pt x="428625" y="44450"/>
                </a:lnTo>
                <a:lnTo>
                  <a:pt x="441325" y="44450"/>
                </a:lnTo>
                <a:lnTo>
                  <a:pt x="441325" y="31750"/>
                </a:lnTo>
                <a:close/>
              </a:path>
              <a:path w="2917825" h="76200">
                <a:moveTo>
                  <a:pt x="415925" y="31750"/>
                </a:moveTo>
                <a:lnTo>
                  <a:pt x="403225" y="31750"/>
                </a:lnTo>
                <a:lnTo>
                  <a:pt x="403225" y="44450"/>
                </a:lnTo>
                <a:lnTo>
                  <a:pt x="415925" y="44450"/>
                </a:lnTo>
                <a:lnTo>
                  <a:pt x="415925" y="31750"/>
                </a:lnTo>
                <a:close/>
              </a:path>
              <a:path w="2917825" h="76200">
                <a:moveTo>
                  <a:pt x="390525" y="31750"/>
                </a:moveTo>
                <a:lnTo>
                  <a:pt x="377825" y="31750"/>
                </a:lnTo>
                <a:lnTo>
                  <a:pt x="377825" y="44450"/>
                </a:lnTo>
                <a:lnTo>
                  <a:pt x="390525" y="44450"/>
                </a:lnTo>
                <a:lnTo>
                  <a:pt x="390525" y="31750"/>
                </a:lnTo>
                <a:close/>
              </a:path>
              <a:path w="2917825" h="76200">
                <a:moveTo>
                  <a:pt x="365125" y="31750"/>
                </a:moveTo>
                <a:lnTo>
                  <a:pt x="352425" y="31750"/>
                </a:lnTo>
                <a:lnTo>
                  <a:pt x="352425" y="44450"/>
                </a:lnTo>
                <a:lnTo>
                  <a:pt x="365125" y="44450"/>
                </a:lnTo>
                <a:lnTo>
                  <a:pt x="365125" y="31750"/>
                </a:lnTo>
                <a:close/>
              </a:path>
              <a:path w="2917825" h="76200">
                <a:moveTo>
                  <a:pt x="339725" y="31750"/>
                </a:moveTo>
                <a:lnTo>
                  <a:pt x="327025" y="31750"/>
                </a:lnTo>
                <a:lnTo>
                  <a:pt x="327025" y="44450"/>
                </a:lnTo>
                <a:lnTo>
                  <a:pt x="339725" y="44450"/>
                </a:lnTo>
                <a:lnTo>
                  <a:pt x="339725" y="31750"/>
                </a:lnTo>
                <a:close/>
              </a:path>
              <a:path w="2917825" h="76200">
                <a:moveTo>
                  <a:pt x="314325" y="31750"/>
                </a:moveTo>
                <a:lnTo>
                  <a:pt x="301625" y="31750"/>
                </a:lnTo>
                <a:lnTo>
                  <a:pt x="301625" y="44450"/>
                </a:lnTo>
                <a:lnTo>
                  <a:pt x="314325" y="44450"/>
                </a:lnTo>
                <a:lnTo>
                  <a:pt x="314325" y="31750"/>
                </a:lnTo>
                <a:close/>
              </a:path>
              <a:path w="2917825" h="76200">
                <a:moveTo>
                  <a:pt x="288925" y="31750"/>
                </a:moveTo>
                <a:lnTo>
                  <a:pt x="276225" y="31750"/>
                </a:lnTo>
                <a:lnTo>
                  <a:pt x="276225" y="44450"/>
                </a:lnTo>
                <a:lnTo>
                  <a:pt x="288925" y="44450"/>
                </a:lnTo>
                <a:lnTo>
                  <a:pt x="288925" y="31750"/>
                </a:lnTo>
                <a:close/>
              </a:path>
              <a:path w="2917825" h="76200">
                <a:moveTo>
                  <a:pt x="263525" y="31750"/>
                </a:moveTo>
                <a:lnTo>
                  <a:pt x="250825" y="31750"/>
                </a:lnTo>
                <a:lnTo>
                  <a:pt x="250825" y="44450"/>
                </a:lnTo>
                <a:lnTo>
                  <a:pt x="263525" y="44450"/>
                </a:lnTo>
                <a:lnTo>
                  <a:pt x="263525" y="31750"/>
                </a:lnTo>
                <a:close/>
              </a:path>
              <a:path w="2917825" h="76200">
                <a:moveTo>
                  <a:pt x="238125" y="31750"/>
                </a:moveTo>
                <a:lnTo>
                  <a:pt x="225425" y="31750"/>
                </a:lnTo>
                <a:lnTo>
                  <a:pt x="225425" y="44450"/>
                </a:lnTo>
                <a:lnTo>
                  <a:pt x="238125" y="44450"/>
                </a:lnTo>
                <a:lnTo>
                  <a:pt x="238125" y="31750"/>
                </a:lnTo>
                <a:close/>
              </a:path>
              <a:path w="2917825" h="76200">
                <a:moveTo>
                  <a:pt x="212725" y="31750"/>
                </a:moveTo>
                <a:lnTo>
                  <a:pt x="200025" y="31750"/>
                </a:lnTo>
                <a:lnTo>
                  <a:pt x="200025" y="44450"/>
                </a:lnTo>
                <a:lnTo>
                  <a:pt x="212725" y="44450"/>
                </a:lnTo>
                <a:lnTo>
                  <a:pt x="212725" y="31750"/>
                </a:lnTo>
                <a:close/>
              </a:path>
              <a:path w="2917825" h="76200">
                <a:moveTo>
                  <a:pt x="187325" y="31750"/>
                </a:moveTo>
                <a:lnTo>
                  <a:pt x="174625" y="31750"/>
                </a:lnTo>
                <a:lnTo>
                  <a:pt x="174625" y="44450"/>
                </a:lnTo>
                <a:lnTo>
                  <a:pt x="187325" y="44450"/>
                </a:lnTo>
                <a:lnTo>
                  <a:pt x="187325" y="31750"/>
                </a:lnTo>
                <a:close/>
              </a:path>
              <a:path w="2917825" h="76200">
                <a:moveTo>
                  <a:pt x="161925" y="31750"/>
                </a:moveTo>
                <a:lnTo>
                  <a:pt x="149225" y="31750"/>
                </a:lnTo>
                <a:lnTo>
                  <a:pt x="149225" y="44450"/>
                </a:lnTo>
                <a:lnTo>
                  <a:pt x="161925" y="44450"/>
                </a:lnTo>
                <a:lnTo>
                  <a:pt x="161925" y="31750"/>
                </a:lnTo>
                <a:close/>
              </a:path>
              <a:path w="2917825" h="76200">
                <a:moveTo>
                  <a:pt x="136525" y="31750"/>
                </a:moveTo>
                <a:lnTo>
                  <a:pt x="123825" y="31750"/>
                </a:lnTo>
                <a:lnTo>
                  <a:pt x="123825" y="44450"/>
                </a:lnTo>
                <a:lnTo>
                  <a:pt x="136525" y="44450"/>
                </a:lnTo>
                <a:lnTo>
                  <a:pt x="136525" y="31750"/>
                </a:lnTo>
                <a:close/>
              </a:path>
              <a:path w="2917825" h="76200">
                <a:moveTo>
                  <a:pt x="111125" y="31750"/>
                </a:moveTo>
                <a:lnTo>
                  <a:pt x="98425" y="31750"/>
                </a:lnTo>
                <a:lnTo>
                  <a:pt x="98425" y="44450"/>
                </a:lnTo>
                <a:lnTo>
                  <a:pt x="111125" y="44450"/>
                </a:lnTo>
                <a:lnTo>
                  <a:pt x="111125" y="31750"/>
                </a:lnTo>
                <a:close/>
              </a:path>
              <a:path w="2917825" h="76200">
                <a:moveTo>
                  <a:pt x="38100" y="0"/>
                </a:moveTo>
                <a:lnTo>
                  <a:pt x="23252" y="3006"/>
                </a:lnTo>
                <a:lnTo>
                  <a:pt x="11144" y="11191"/>
                </a:lnTo>
                <a:lnTo>
                  <a:pt x="2988" y="23306"/>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47625" y="44450"/>
                </a:lnTo>
                <a:lnTo>
                  <a:pt x="47625" y="31750"/>
                </a:lnTo>
                <a:lnTo>
                  <a:pt x="74917" y="31750"/>
                </a:lnTo>
                <a:lnTo>
                  <a:pt x="73211" y="23306"/>
                </a:lnTo>
                <a:lnTo>
                  <a:pt x="65055" y="11191"/>
                </a:lnTo>
                <a:lnTo>
                  <a:pt x="52947" y="3006"/>
                </a:lnTo>
                <a:lnTo>
                  <a:pt x="38100" y="0"/>
                </a:lnTo>
                <a:close/>
              </a:path>
              <a:path w="2917825" h="76200">
                <a:moveTo>
                  <a:pt x="60325" y="31750"/>
                </a:moveTo>
                <a:lnTo>
                  <a:pt x="47625" y="31750"/>
                </a:lnTo>
                <a:lnTo>
                  <a:pt x="47625" y="44450"/>
                </a:lnTo>
                <a:lnTo>
                  <a:pt x="60325" y="44450"/>
                </a:lnTo>
                <a:lnTo>
                  <a:pt x="60325" y="31750"/>
                </a:lnTo>
                <a:close/>
              </a:path>
              <a:path w="2917825" h="76200">
                <a:moveTo>
                  <a:pt x="73025" y="31750"/>
                </a:moveTo>
                <a:lnTo>
                  <a:pt x="60325" y="31750"/>
                </a:lnTo>
                <a:lnTo>
                  <a:pt x="60325" y="44450"/>
                </a:lnTo>
                <a:lnTo>
                  <a:pt x="73025" y="44450"/>
                </a:lnTo>
                <a:lnTo>
                  <a:pt x="73025" y="31750"/>
                </a:lnTo>
                <a:close/>
              </a:path>
              <a:path w="2917825" h="76200">
                <a:moveTo>
                  <a:pt x="74917" y="31750"/>
                </a:moveTo>
                <a:lnTo>
                  <a:pt x="73025" y="31750"/>
                </a:lnTo>
                <a:lnTo>
                  <a:pt x="73025" y="44450"/>
                </a:lnTo>
                <a:lnTo>
                  <a:pt x="74921" y="44450"/>
                </a:lnTo>
                <a:lnTo>
                  <a:pt x="76200" y="38100"/>
                </a:lnTo>
                <a:lnTo>
                  <a:pt x="74917" y="31750"/>
                </a:lnTo>
                <a:close/>
              </a:path>
              <a:path w="2917825" h="76200">
                <a:moveTo>
                  <a:pt x="85725" y="31750"/>
                </a:moveTo>
                <a:lnTo>
                  <a:pt x="74917" y="31750"/>
                </a:lnTo>
                <a:lnTo>
                  <a:pt x="76200" y="38100"/>
                </a:lnTo>
                <a:lnTo>
                  <a:pt x="74921" y="44450"/>
                </a:lnTo>
                <a:lnTo>
                  <a:pt x="85725" y="44450"/>
                </a:lnTo>
                <a:lnTo>
                  <a:pt x="85725" y="31750"/>
                </a:lnTo>
                <a:close/>
              </a:path>
            </a:pathLst>
          </a:custGeom>
          <a:solidFill>
            <a:srgbClr val="BD1246"/>
          </a:solidFill>
        </p:spPr>
        <p:txBody>
          <a:bodyPr wrap="square" lIns="0" tIns="0" rIns="0" bIns="0" rtlCol="0"/>
          <a:lstStyle/>
          <a:p>
            <a:endParaRPr/>
          </a:p>
        </p:txBody>
      </p:sp>
      <p:sp>
        <p:nvSpPr>
          <p:cNvPr id="20" name="object 20"/>
          <p:cNvSpPr txBox="1"/>
          <p:nvPr/>
        </p:nvSpPr>
        <p:spPr>
          <a:xfrm>
            <a:off x="6206871" y="2739008"/>
            <a:ext cx="1854200" cy="796925"/>
          </a:xfrm>
          <a:prstGeom prst="rect">
            <a:avLst/>
          </a:prstGeom>
        </p:spPr>
        <p:txBody>
          <a:bodyPr vert="horz" wrap="square" lIns="0" tIns="0" rIns="0" bIns="0" rtlCol="0">
            <a:spAutoFit/>
          </a:bodyPr>
          <a:lstStyle/>
          <a:p>
            <a:pPr marL="36195">
              <a:lnSpc>
                <a:spcPct val="100000"/>
              </a:lnSpc>
            </a:pPr>
            <a:r>
              <a:rPr sz="1600" b="1" spc="-5" dirty="0">
                <a:solidFill>
                  <a:srgbClr val="585858"/>
                </a:solidFill>
                <a:latin typeface="微软雅黑"/>
                <a:cs typeface="微软雅黑"/>
              </a:rPr>
              <a:t>公司回购</a:t>
            </a:r>
            <a:endParaRPr sz="1600">
              <a:latin typeface="微软雅黑"/>
              <a:cs typeface="微软雅黑"/>
            </a:endParaRPr>
          </a:p>
          <a:p>
            <a:pPr marL="12700" marR="5080">
              <a:lnSpc>
                <a:spcPct val="100000"/>
              </a:lnSpc>
              <a:spcBef>
                <a:spcPts val="1375"/>
              </a:spcBef>
            </a:pPr>
            <a:r>
              <a:rPr sz="1200" dirty="0">
                <a:solidFill>
                  <a:srgbClr val="585858"/>
                </a:solidFill>
                <a:latin typeface="微软雅黑"/>
                <a:cs typeface="微软雅黑"/>
              </a:rPr>
              <a:t>通过公司回购股份投资方实  现退出，获得一定收益。</a:t>
            </a:r>
            <a:endParaRPr sz="1200">
              <a:latin typeface="微软雅黑"/>
              <a:cs typeface="微软雅黑"/>
            </a:endParaRPr>
          </a:p>
        </p:txBody>
      </p:sp>
      <p:sp>
        <p:nvSpPr>
          <p:cNvPr id="21" name="object 21"/>
          <p:cNvSpPr/>
          <p:nvPr/>
        </p:nvSpPr>
        <p:spPr>
          <a:xfrm>
            <a:off x="5772150" y="3548634"/>
            <a:ext cx="2536825" cy="76200"/>
          </a:xfrm>
          <a:custGeom>
            <a:avLst/>
            <a:gdLst/>
            <a:ahLst/>
            <a:cxnLst/>
            <a:rect l="l" t="t" r="r" b="b"/>
            <a:pathLst>
              <a:path w="2536825" h="76200">
                <a:moveTo>
                  <a:pt x="2498725" y="0"/>
                </a:moveTo>
                <a:lnTo>
                  <a:pt x="2483877" y="2988"/>
                </a:lnTo>
                <a:lnTo>
                  <a:pt x="2471769" y="11144"/>
                </a:lnTo>
                <a:lnTo>
                  <a:pt x="2463613" y="23252"/>
                </a:lnTo>
                <a:lnTo>
                  <a:pt x="2460625" y="38099"/>
                </a:lnTo>
                <a:lnTo>
                  <a:pt x="2463613" y="52893"/>
                </a:lnTo>
                <a:lnTo>
                  <a:pt x="2471769" y="65008"/>
                </a:lnTo>
                <a:lnTo>
                  <a:pt x="2483877" y="73193"/>
                </a:lnTo>
                <a:lnTo>
                  <a:pt x="2498725" y="76199"/>
                </a:lnTo>
                <a:lnTo>
                  <a:pt x="2513572" y="73193"/>
                </a:lnTo>
                <a:lnTo>
                  <a:pt x="2525680" y="65008"/>
                </a:lnTo>
                <a:lnTo>
                  <a:pt x="2533836" y="52893"/>
                </a:lnTo>
                <a:lnTo>
                  <a:pt x="2535542" y="44449"/>
                </a:lnTo>
                <a:lnTo>
                  <a:pt x="2473325" y="44449"/>
                </a:lnTo>
                <a:lnTo>
                  <a:pt x="2473325" y="31749"/>
                </a:lnTo>
                <a:lnTo>
                  <a:pt x="2535546" y="31749"/>
                </a:lnTo>
                <a:lnTo>
                  <a:pt x="2533836" y="23252"/>
                </a:lnTo>
                <a:lnTo>
                  <a:pt x="2525680" y="11144"/>
                </a:lnTo>
                <a:lnTo>
                  <a:pt x="2513572" y="2988"/>
                </a:lnTo>
                <a:lnTo>
                  <a:pt x="2498725" y="0"/>
                </a:lnTo>
                <a:close/>
              </a:path>
              <a:path w="2536825" h="76200">
                <a:moveTo>
                  <a:pt x="2460625" y="38099"/>
                </a:moveTo>
                <a:lnTo>
                  <a:pt x="2460625" y="44449"/>
                </a:lnTo>
                <a:lnTo>
                  <a:pt x="2461907" y="44449"/>
                </a:lnTo>
                <a:lnTo>
                  <a:pt x="2460625" y="38099"/>
                </a:lnTo>
                <a:close/>
              </a:path>
              <a:path w="2536825" h="76200">
                <a:moveTo>
                  <a:pt x="2486025" y="31749"/>
                </a:moveTo>
                <a:lnTo>
                  <a:pt x="2473325" y="31749"/>
                </a:lnTo>
                <a:lnTo>
                  <a:pt x="2473325" y="44449"/>
                </a:lnTo>
                <a:lnTo>
                  <a:pt x="2486025" y="44449"/>
                </a:lnTo>
                <a:lnTo>
                  <a:pt x="2486025" y="31749"/>
                </a:lnTo>
                <a:close/>
              </a:path>
              <a:path w="2536825" h="76200">
                <a:moveTo>
                  <a:pt x="2498725" y="31749"/>
                </a:moveTo>
                <a:lnTo>
                  <a:pt x="2486025" y="31749"/>
                </a:lnTo>
                <a:lnTo>
                  <a:pt x="2486025" y="44449"/>
                </a:lnTo>
                <a:lnTo>
                  <a:pt x="2498725" y="44449"/>
                </a:lnTo>
                <a:lnTo>
                  <a:pt x="2498725" y="31749"/>
                </a:lnTo>
                <a:close/>
              </a:path>
              <a:path w="2536825" h="76200">
                <a:moveTo>
                  <a:pt x="2535546" y="31749"/>
                </a:moveTo>
                <a:lnTo>
                  <a:pt x="2498725" y="31749"/>
                </a:lnTo>
                <a:lnTo>
                  <a:pt x="2498725" y="44449"/>
                </a:lnTo>
                <a:lnTo>
                  <a:pt x="2535542" y="44449"/>
                </a:lnTo>
                <a:lnTo>
                  <a:pt x="2536825" y="38099"/>
                </a:lnTo>
                <a:lnTo>
                  <a:pt x="2535546" y="31749"/>
                </a:lnTo>
                <a:close/>
              </a:path>
              <a:path w="2536825" h="76200">
                <a:moveTo>
                  <a:pt x="2461903" y="31749"/>
                </a:moveTo>
                <a:lnTo>
                  <a:pt x="2460625" y="31749"/>
                </a:lnTo>
                <a:lnTo>
                  <a:pt x="2460625" y="38099"/>
                </a:lnTo>
                <a:lnTo>
                  <a:pt x="2461903" y="31749"/>
                </a:lnTo>
                <a:close/>
              </a:path>
              <a:path w="2536825" h="76200">
                <a:moveTo>
                  <a:pt x="2447925" y="31749"/>
                </a:moveTo>
                <a:lnTo>
                  <a:pt x="2435225" y="31749"/>
                </a:lnTo>
                <a:lnTo>
                  <a:pt x="2435225" y="44449"/>
                </a:lnTo>
                <a:lnTo>
                  <a:pt x="2447925" y="44449"/>
                </a:lnTo>
                <a:lnTo>
                  <a:pt x="2447925" y="31749"/>
                </a:lnTo>
                <a:close/>
              </a:path>
              <a:path w="2536825" h="76200">
                <a:moveTo>
                  <a:pt x="2422525" y="31749"/>
                </a:moveTo>
                <a:lnTo>
                  <a:pt x="2409825" y="31749"/>
                </a:lnTo>
                <a:lnTo>
                  <a:pt x="2409825" y="44449"/>
                </a:lnTo>
                <a:lnTo>
                  <a:pt x="2422525" y="44449"/>
                </a:lnTo>
                <a:lnTo>
                  <a:pt x="2422525" y="31749"/>
                </a:lnTo>
                <a:close/>
              </a:path>
              <a:path w="2536825" h="76200">
                <a:moveTo>
                  <a:pt x="2397125" y="31749"/>
                </a:moveTo>
                <a:lnTo>
                  <a:pt x="2384425" y="31749"/>
                </a:lnTo>
                <a:lnTo>
                  <a:pt x="2384425" y="44449"/>
                </a:lnTo>
                <a:lnTo>
                  <a:pt x="2397125" y="44449"/>
                </a:lnTo>
                <a:lnTo>
                  <a:pt x="2397125" y="31749"/>
                </a:lnTo>
                <a:close/>
              </a:path>
              <a:path w="2536825" h="76200">
                <a:moveTo>
                  <a:pt x="2371725" y="31749"/>
                </a:moveTo>
                <a:lnTo>
                  <a:pt x="2359025" y="31749"/>
                </a:lnTo>
                <a:lnTo>
                  <a:pt x="2359025" y="44449"/>
                </a:lnTo>
                <a:lnTo>
                  <a:pt x="2371725" y="44449"/>
                </a:lnTo>
                <a:lnTo>
                  <a:pt x="2371725" y="31749"/>
                </a:lnTo>
                <a:close/>
              </a:path>
              <a:path w="2536825" h="76200">
                <a:moveTo>
                  <a:pt x="2346325" y="31749"/>
                </a:moveTo>
                <a:lnTo>
                  <a:pt x="2333625" y="31749"/>
                </a:lnTo>
                <a:lnTo>
                  <a:pt x="2333625" y="44449"/>
                </a:lnTo>
                <a:lnTo>
                  <a:pt x="2346325" y="44449"/>
                </a:lnTo>
                <a:lnTo>
                  <a:pt x="2346325" y="31749"/>
                </a:lnTo>
                <a:close/>
              </a:path>
              <a:path w="2536825" h="76200">
                <a:moveTo>
                  <a:pt x="2320925" y="31749"/>
                </a:moveTo>
                <a:lnTo>
                  <a:pt x="2308225" y="31749"/>
                </a:lnTo>
                <a:lnTo>
                  <a:pt x="2308225" y="44449"/>
                </a:lnTo>
                <a:lnTo>
                  <a:pt x="2320925" y="44449"/>
                </a:lnTo>
                <a:lnTo>
                  <a:pt x="2320925" y="31749"/>
                </a:lnTo>
                <a:close/>
              </a:path>
              <a:path w="2536825" h="76200">
                <a:moveTo>
                  <a:pt x="2295525" y="31749"/>
                </a:moveTo>
                <a:lnTo>
                  <a:pt x="2282825" y="31749"/>
                </a:lnTo>
                <a:lnTo>
                  <a:pt x="2282825" y="44449"/>
                </a:lnTo>
                <a:lnTo>
                  <a:pt x="2295525" y="44449"/>
                </a:lnTo>
                <a:lnTo>
                  <a:pt x="2295525" y="31749"/>
                </a:lnTo>
                <a:close/>
              </a:path>
              <a:path w="2536825" h="76200">
                <a:moveTo>
                  <a:pt x="2270125" y="31749"/>
                </a:moveTo>
                <a:lnTo>
                  <a:pt x="2257425" y="31749"/>
                </a:lnTo>
                <a:lnTo>
                  <a:pt x="2257425" y="44449"/>
                </a:lnTo>
                <a:lnTo>
                  <a:pt x="2270125" y="44449"/>
                </a:lnTo>
                <a:lnTo>
                  <a:pt x="2270125" y="31749"/>
                </a:lnTo>
                <a:close/>
              </a:path>
              <a:path w="2536825" h="76200">
                <a:moveTo>
                  <a:pt x="2244725" y="31749"/>
                </a:moveTo>
                <a:lnTo>
                  <a:pt x="2232025" y="31749"/>
                </a:lnTo>
                <a:lnTo>
                  <a:pt x="2232025" y="44449"/>
                </a:lnTo>
                <a:lnTo>
                  <a:pt x="2244725" y="44449"/>
                </a:lnTo>
                <a:lnTo>
                  <a:pt x="2244725" y="31749"/>
                </a:lnTo>
                <a:close/>
              </a:path>
              <a:path w="2536825" h="76200">
                <a:moveTo>
                  <a:pt x="2219325" y="31749"/>
                </a:moveTo>
                <a:lnTo>
                  <a:pt x="2206625" y="31749"/>
                </a:lnTo>
                <a:lnTo>
                  <a:pt x="2206625" y="44449"/>
                </a:lnTo>
                <a:lnTo>
                  <a:pt x="2219325" y="44449"/>
                </a:lnTo>
                <a:lnTo>
                  <a:pt x="2219325" y="31749"/>
                </a:lnTo>
                <a:close/>
              </a:path>
              <a:path w="2536825" h="76200">
                <a:moveTo>
                  <a:pt x="2193925" y="31749"/>
                </a:moveTo>
                <a:lnTo>
                  <a:pt x="2181225" y="31749"/>
                </a:lnTo>
                <a:lnTo>
                  <a:pt x="2181225" y="44449"/>
                </a:lnTo>
                <a:lnTo>
                  <a:pt x="2193925" y="44449"/>
                </a:lnTo>
                <a:lnTo>
                  <a:pt x="2193925" y="31749"/>
                </a:lnTo>
                <a:close/>
              </a:path>
              <a:path w="2536825" h="76200">
                <a:moveTo>
                  <a:pt x="2168525" y="31749"/>
                </a:moveTo>
                <a:lnTo>
                  <a:pt x="2155825" y="31749"/>
                </a:lnTo>
                <a:lnTo>
                  <a:pt x="2155825" y="44449"/>
                </a:lnTo>
                <a:lnTo>
                  <a:pt x="2168525" y="44449"/>
                </a:lnTo>
                <a:lnTo>
                  <a:pt x="2168525" y="31749"/>
                </a:lnTo>
                <a:close/>
              </a:path>
              <a:path w="2536825" h="76200">
                <a:moveTo>
                  <a:pt x="2143125" y="31749"/>
                </a:moveTo>
                <a:lnTo>
                  <a:pt x="2130425" y="31749"/>
                </a:lnTo>
                <a:lnTo>
                  <a:pt x="2130425" y="44449"/>
                </a:lnTo>
                <a:lnTo>
                  <a:pt x="2143125" y="44449"/>
                </a:lnTo>
                <a:lnTo>
                  <a:pt x="2143125" y="31749"/>
                </a:lnTo>
                <a:close/>
              </a:path>
              <a:path w="2536825" h="76200">
                <a:moveTo>
                  <a:pt x="2117725" y="31749"/>
                </a:moveTo>
                <a:lnTo>
                  <a:pt x="2105025" y="31749"/>
                </a:lnTo>
                <a:lnTo>
                  <a:pt x="2105025" y="44449"/>
                </a:lnTo>
                <a:lnTo>
                  <a:pt x="2117725" y="44449"/>
                </a:lnTo>
                <a:lnTo>
                  <a:pt x="2117725" y="31749"/>
                </a:lnTo>
                <a:close/>
              </a:path>
              <a:path w="2536825" h="76200">
                <a:moveTo>
                  <a:pt x="2092325" y="31749"/>
                </a:moveTo>
                <a:lnTo>
                  <a:pt x="2079625" y="31749"/>
                </a:lnTo>
                <a:lnTo>
                  <a:pt x="2079625" y="44449"/>
                </a:lnTo>
                <a:lnTo>
                  <a:pt x="2092325" y="44449"/>
                </a:lnTo>
                <a:lnTo>
                  <a:pt x="2092325" y="31749"/>
                </a:lnTo>
                <a:close/>
              </a:path>
              <a:path w="2536825" h="76200">
                <a:moveTo>
                  <a:pt x="2066925" y="31749"/>
                </a:moveTo>
                <a:lnTo>
                  <a:pt x="2054225" y="31749"/>
                </a:lnTo>
                <a:lnTo>
                  <a:pt x="2054225" y="44449"/>
                </a:lnTo>
                <a:lnTo>
                  <a:pt x="2066925" y="44449"/>
                </a:lnTo>
                <a:lnTo>
                  <a:pt x="2066925" y="31749"/>
                </a:lnTo>
                <a:close/>
              </a:path>
              <a:path w="2536825" h="76200">
                <a:moveTo>
                  <a:pt x="2041525" y="31749"/>
                </a:moveTo>
                <a:lnTo>
                  <a:pt x="2028825" y="31749"/>
                </a:lnTo>
                <a:lnTo>
                  <a:pt x="2028825" y="44449"/>
                </a:lnTo>
                <a:lnTo>
                  <a:pt x="2041525" y="44449"/>
                </a:lnTo>
                <a:lnTo>
                  <a:pt x="2041525" y="31749"/>
                </a:lnTo>
                <a:close/>
              </a:path>
              <a:path w="2536825" h="76200">
                <a:moveTo>
                  <a:pt x="2016125" y="31749"/>
                </a:moveTo>
                <a:lnTo>
                  <a:pt x="2003425" y="31749"/>
                </a:lnTo>
                <a:lnTo>
                  <a:pt x="2003425" y="44449"/>
                </a:lnTo>
                <a:lnTo>
                  <a:pt x="2016125" y="44449"/>
                </a:lnTo>
                <a:lnTo>
                  <a:pt x="2016125" y="31749"/>
                </a:lnTo>
                <a:close/>
              </a:path>
              <a:path w="2536825" h="76200">
                <a:moveTo>
                  <a:pt x="1990725" y="31749"/>
                </a:moveTo>
                <a:lnTo>
                  <a:pt x="1978025" y="31749"/>
                </a:lnTo>
                <a:lnTo>
                  <a:pt x="1978025" y="44449"/>
                </a:lnTo>
                <a:lnTo>
                  <a:pt x="1990725" y="44449"/>
                </a:lnTo>
                <a:lnTo>
                  <a:pt x="1990725" y="31749"/>
                </a:lnTo>
                <a:close/>
              </a:path>
              <a:path w="2536825" h="76200">
                <a:moveTo>
                  <a:pt x="1965325" y="31749"/>
                </a:moveTo>
                <a:lnTo>
                  <a:pt x="1952625" y="31749"/>
                </a:lnTo>
                <a:lnTo>
                  <a:pt x="1952625" y="44449"/>
                </a:lnTo>
                <a:lnTo>
                  <a:pt x="1965325" y="44449"/>
                </a:lnTo>
                <a:lnTo>
                  <a:pt x="1965325" y="31749"/>
                </a:lnTo>
                <a:close/>
              </a:path>
              <a:path w="2536825" h="76200">
                <a:moveTo>
                  <a:pt x="1939925" y="31749"/>
                </a:moveTo>
                <a:lnTo>
                  <a:pt x="1927225" y="31749"/>
                </a:lnTo>
                <a:lnTo>
                  <a:pt x="1927225" y="44449"/>
                </a:lnTo>
                <a:lnTo>
                  <a:pt x="1939925" y="44449"/>
                </a:lnTo>
                <a:lnTo>
                  <a:pt x="1939925" y="31749"/>
                </a:lnTo>
                <a:close/>
              </a:path>
              <a:path w="2536825" h="76200">
                <a:moveTo>
                  <a:pt x="1914525" y="31749"/>
                </a:moveTo>
                <a:lnTo>
                  <a:pt x="1901825" y="31749"/>
                </a:lnTo>
                <a:lnTo>
                  <a:pt x="1901825" y="44449"/>
                </a:lnTo>
                <a:lnTo>
                  <a:pt x="1914525" y="44449"/>
                </a:lnTo>
                <a:lnTo>
                  <a:pt x="1914525" y="31749"/>
                </a:lnTo>
                <a:close/>
              </a:path>
              <a:path w="2536825" h="76200">
                <a:moveTo>
                  <a:pt x="1889125" y="31749"/>
                </a:moveTo>
                <a:lnTo>
                  <a:pt x="1876425" y="31749"/>
                </a:lnTo>
                <a:lnTo>
                  <a:pt x="1876425" y="44449"/>
                </a:lnTo>
                <a:lnTo>
                  <a:pt x="1889125" y="44449"/>
                </a:lnTo>
                <a:lnTo>
                  <a:pt x="1889125" y="31749"/>
                </a:lnTo>
                <a:close/>
              </a:path>
              <a:path w="2536825" h="76200">
                <a:moveTo>
                  <a:pt x="1863725" y="31749"/>
                </a:moveTo>
                <a:lnTo>
                  <a:pt x="1851025" y="31749"/>
                </a:lnTo>
                <a:lnTo>
                  <a:pt x="1851025" y="44449"/>
                </a:lnTo>
                <a:lnTo>
                  <a:pt x="1863725" y="44449"/>
                </a:lnTo>
                <a:lnTo>
                  <a:pt x="1863725" y="31749"/>
                </a:lnTo>
                <a:close/>
              </a:path>
              <a:path w="2536825" h="76200">
                <a:moveTo>
                  <a:pt x="1838325" y="31749"/>
                </a:moveTo>
                <a:lnTo>
                  <a:pt x="1825625" y="31749"/>
                </a:lnTo>
                <a:lnTo>
                  <a:pt x="1825625" y="44449"/>
                </a:lnTo>
                <a:lnTo>
                  <a:pt x="1838325" y="44449"/>
                </a:lnTo>
                <a:lnTo>
                  <a:pt x="1838325" y="31749"/>
                </a:lnTo>
                <a:close/>
              </a:path>
              <a:path w="2536825" h="76200">
                <a:moveTo>
                  <a:pt x="1812925" y="31749"/>
                </a:moveTo>
                <a:lnTo>
                  <a:pt x="1800225" y="31749"/>
                </a:lnTo>
                <a:lnTo>
                  <a:pt x="1800225" y="44449"/>
                </a:lnTo>
                <a:lnTo>
                  <a:pt x="1812925" y="44449"/>
                </a:lnTo>
                <a:lnTo>
                  <a:pt x="1812925" y="31749"/>
                </a:lnTo>
                <a:close/>
              </a:path>
              <a:path w="2536825" h="76200">
                <a:moveTo>
                  <a:pt x="1787525" y="31749"/>
                </a:moveTo>
                <a:lnTo>
                  <a:pt x="1774825" y="31749"/>
                </a:lnTo>
                <a:lnTo>
                  <a:pt x="1774825" y="44449"/>
                </a:lnTo>
                <a:lnTo>
                  <a:pt x="1787525" y="44449"/>
                </a:lnTo>
                <a:lnTo>
                  <a:pt x="1787525" y="31749"/>
                </a:lnTo>
                <a:close/>
              </a:path>
              <a:path w="2536825" h="76200">
                <a:moveTo>
                  <a:pt x="1762125" y="31749"/>
                </a:moveTo>
                <a:lnTo>
                  <a:pt x="1749425" y="31749"/>
                </a:lnTo>
                <a:lnTo>
                  <a:pt x="1749425" y="44449"/>
                </a:lnTo>
                <a:lnTo>
                  <a:pt x="1762125" y="44449"/>
                </a:lnTo>
                <a:lnTo>
                  <a:pt x="1762125" y="31749"/>
                </a:lnTo>
                <a:close/>
              </a:path>
              <a:path w="2536825" h="76200">
                <a:moveTo>
                  <a:pt x="1736725" y="31749"/>
                </a:moveTo>
                <a:lnTo>
                  <a:pt x="1724025" y="31749"/>
                </a:lnTo>
                <a:lnTo>
                  <a:pt x="1724025" y="44449"/>
                </a:lnTo>
                <a:lnTo>
                  <a:pt x="1736725" y="44449"/>
                </a:lnTo>
                <a:lnTo>
                  <a:pt x="1736725" y="31749"/>
                </a:lnTo>
                <a:close/>
              </a:path>
              <a:path w="2536825" h="76200">
                <a:moveTo>
                  <a:pt x="1711325" y="31749"/>
                </a:moveTo>
                <a:lnTo>
                  <a:pt x="1698625" y="31749"/>
                </a:lnTo>
                <a:lnTo>
                  <a:pt x="1698625" y="44449"/>
                </a:lnTo>
                <a:lnTo>
                  <a:pt x="1711325" y="44449"/>
                </a:lnTo>
                <a:lnTo>
                  <a:pt x="1711325" y="31749"/>
                </a:lnTo>
                <a:close/>
              </a:path>
              <a:path w="2536825" h="76200">
                <a:moveTo>
                  <a:pt x="1685925" y="31749"/>
                </a:moveTo>
                <a:lnTo>
                  <a:pt x="1673225" y="31749"/>
                </a:lnTo>
                <a:lnTo>
                  <a:pt x="1673225" y="44449"/>
                </a:lnTo>
                <a:lnTo>
                  <a:pt x="1685925" y="44449"/>
                </a:lnTo>
                <a:lnTo>
                  <a:pt x="1685925" y="31749"/>
                </a:lnTo>
                <a:close/>
              </a:path>
              <a:path w="2536825" h="76200">
                <a:moveTo>
                  <a:pt x="1660525" y="31749"/>
                </a:moveTo>
                <a:lnTo>
                  <a:pt x="1647825" y="31749"/>
                </a:lnTo>
                <a:lnTo>
                  <a:pt x="1647825" y="44449"/>
                </a:lnTo>
                <a:lnTo>
                  <a:pt x="1660525" y="44449"/>
                </a:lnTo>
                <a:lnTo>
                  <a:pt x="1660525" y="31749"/>
                </a:lnTo>
                <a:close/>
              </a:path>
              <a:path w="2536825" h="76200">
                <a:moveTo>
                  <a:pt x="1635125" y="31749"/>
                </a:moveTo>
                <a:lnTo>
                  <a:pt x="1622425" y="31749"/>
                </a:lnTo>
                <a:lnTo>
                  <a:pt x="1622425" y="44449"/>
                </a:lnTo>
                <a:lnTo>
                  <a:pt x="1635125" y="44449"/>
                </a:lnTo>
                <a:lnTo>
                  <a:pt x="1635125" y="31749"/>
                </a:lnTo>
                <a:close/>
              </a:path>
              <a:path w="2536825" h="76200">
                <a:moveTo>
                  <a:pt x="1609725" y="31749"/>
                </a:moveTo>
                <a:lnTo>
                  <a:pt x="1597025" y="31749"/>
                </a:lnTo>
                <a:lnTo>
                  <a:pt x="1597025" y="44449"/>
                </a:lnTo>
                <a:lnTo>
                  <a:pt x="1609725" y="44449"/>
                </a:lnTo>
                <a:lnTo>
                  <a:pt x="1609725" y="31749"/>
                </a:lnTo>
                <a:close/>
              </a:path>
              <a:path w="2536825" h="76200">
                <a:moveTo>
                  <a:pt x="1584325" y="31749"/>
                </a:moveTo>
                <a:lnTo>
                  <a:pt x="1571625" y="31749"/>
                </a:lnTo>
                <a:lnTo>
                  <a:pt x="1571625" y="44449"/>
                </a:lnTo>
                <a:lnTo>
                  <a:pt x="1584325" y="44449"/>
                </a:lnTo>
                <a:lnTo>
                  <a:pt x="1584325" y="31749"/>
                </a:lnTo>
                <a:close/>
              </a:path>
              <a:path w="2536825" h="76200">
                <a:moveTo>
                  <a:pt x="1558925" y="31749"/>
                </a:moveTo>
                <a:lnTo>
                  <a:pt x="1546225" y="31749"/>
                </a:lnTo>
                <a:lnTo>
                  <a:pt x="1546225" y="44449"/>
                </a:lnTo>
                <a:lnTo>
                  <a:pt x="1558925" y="44449"/>
                </a:lnTo>
                <a:lnTo>
                  <a:pt x="1558925" y="31749"/>
                </a:lnTo>
                <a:close/>
              </a:path>
              <a:path w="2536825" h="76200">
                <a:moveTo>
                  <a:pt x="1533525" y="31749"/>
                </a:moveTo>
                <a:lnTo>
                  <a:pt x="1520825" y="31749"/>
                </a:lnTo>
                <a:lnTo>
                  <a:pt x="1520825" y="44449"/>
                </a:lnTo>
                <a:lnTo>
                  <a:pt x="1533525" y="44449"/>
                </a:lnTo>
                <a:lnTo>
                  <a:pt x="1533525" y="31749"/>
                </a:lnTo>
                <a:close/>
              </a:path>
              <a:path w="2536825" h="76200">
                <a:moveTo>
                  <a:pt x="1508125" y="31749"/>
                </a:moveTo>
                <a:lnTo>
                  <a:pt x="1495425" y="31749"/>
                </a:lnTo>
                <a:lnTo>
                  <a:pt x="1495425" y="44449"/>
                </a:lnTo>
                <a:lnTo>
                  <a:pt x="1508125" y="44449"/>
                </a:lnTo>
                <a:lnTo>
                  <a:pt x="1508125" y="31749"/>
                </a:lnTo>
                <a:close/>
              </a:path>
              <a:path w="2536825" h="76200">
                <a:moveTo>
                  <a:pt x="1482725" y="31749"/>
                </a:moveTo>
                <a:lnTo>
                  <a:pt x="1470025" y="31749"/>
                </a:lnTo>
                <a:lnTo>
                  <a:pt x="1470025" y="44449"/>
                </a:lnTo>
                <a:lnTo>
                  <a:pt x="1482725" y="44449"/>
                </a:lnTo>
                <a:lnTo>
                  <a:pt x="1482725" y="31749"/>
                </a:lnTo>
                <a:close/>
              </a:path>
              <a:path w="2536825" h="76200">
                <a:moveTo>
                  <a:pt x="1457325" y="31749"/>
                </a:moveTo>
                <a:lnTo>
                  <a:pt x="1444625" y="31749"/>
                </a:lnTo>
                <a:lnTo>
                  <a:pt x="1444625" y="44449"/>
                </a:lnTo>
                <a:lnTo>
                  <a:pt x="1457325" y="44449"/>
                </a:lnTo>
                <a:lnTo>
                  <a:pt x="1457325" y="31749"/>
                </a:lnTo>
                <a:close/>
              </a:path>
              <a:path w="2536825" h="76200">
                <a:moveTo>
                  <a:pt x="1431925" y="31749"/>
                </a:moveTo>
                <a:lnTo>
                  <a:pt x="1419225" y="31749"/>
                </a:lnTo>
                <a:lnTo>
                  <a:pt x="1419225" y="44449"/>
                </a:lnTo>
                <a:lnTo>
                  <a:pt x="1431925" y="44449"/>
                </a:lnTo>
                <a:lnTo>
                  <a:pt x="1431925" y="31749"/>
                </a:lnTo>
                <a:close/>
              </a:path>
              <a:path w="2536825" h="76200">
                <a:moveTo>
                  <a:pt x="1406525" y="31749"/>
                </a:moveTo>
                <a:lnTo>
                  <a:pt x="1393825" y="31749"/>
                </a:lnTo>
                <a:lnTo>
                  <a:pt x="1393825" y="44449"/>
                </a:lnTo>
                <a:lnTo>
                  <a:pt x="1406525" y="44449"/>
                </a:lnTo>
                <a:lnTo>
                  <a:pt x="1406525" y="31749"/>
                </a:lnTo>
                <a:close/>
              </a:path>
              <a:path w="2536825" h="76200">
                <a:moveTo>
                  <a:pt x="1381125" y="31749"/>
                </a:moveTo>
                <a:lnTo>
                  <a:pt x="1368425" y="31749"/>
                </a:lnTo>
                <a:lnTo>
                  <a:pt x="1368425" y="44449"/>
                </a:lnTo>
                <a:lnTo>
                  <a:pt x="1381125" y="44449"/>
                </a:lnTo>
                <a:lnTo>
                  <a:pt x="1381125" y="31749"/>
                </a:lnTo>
                <a:close/>
              </a:path>
              <a:path w="2536825" h="76200">
                <a:moveTo>
                  <a:pt x="1355725" y="31749"/>
                </a:moveTo>
                <a:lnTo>
                  <a:pt x="1343025" y="31749"/>
                </a:lnTo>
                <a:lnTo>
                  <a:pt x="1343025" y="44449"/>
                </a:lnTo>
                <a:lnTo>
                  <a:pt x="1355725" y="44449"/>
                </a:lnTo>
                <a:lnTo>
                  <a:pt x="1355725" y="31749"/>
                </a:lnTo>
                <a:close/>
              </a:path>
              <a:path w="2536825" h="76200">
                <a:moveTo>
                  <a:pt x="1330325" y="31749"/>
                </a:moveTo>
                <a:lnTo>
                  <a:pt x="1317625" y="31749"/>
                </a:lnTo>
                <a:lnTo>
                  <a:pt x="1317625" y="44449"/>
                </a:lnTo>
                <a:lnTo>
                  <a:pt x="1330325" y="44449"/>
                </a:lnTo>
                <a:lnTo>
                  <a:pt x="1330325" y="31749"/>
                </a:lnTo>
                <a:close/>
              </a:path>
              <a:path w="2536825" h="76200">
                <a:moveTo>
                  <a:pt x="1304925" y="31749"/>
                </a:moveTo>
                <a:lnTo>
                  <a:pt x="1292225" y="31749"/>
                </a:lnTo>
                <a:lnTo>
                  <a:pt x="1292225" y="44449"/>
                </a:lnTo>
                <a:lnTo>
                  <a:pt x="1304925" y="44449"/>
                </a:lnTo>
                <a:lnTo>
                  <a:pt x="1304925" y="31749"/>
                </a:lnTo>
                <a:close/>
              </a:path>
              <a:path w="2536825" h="76200">
                <a:moveTo>
                  <a:pt x="1279525" y="31749"/>
                </a:moveTo>
                <a:lnTo>
                  <a:pt x="1266825" y="31749"/>
                </a:lnTo>
                <a:lnTo>
                  <a:pt x="1266825" y="44449"/>
                </a:lnTo>
                <a:lnTo>
                  <a:pt x="1279525" y="44449"/>
                </a:lnTo>
                <a:lnTo>
                  <a:pt x="1279525" y="31749"/>
                </a:lnTo>
                <a:close/>
              </a:path>
              <a:path w="2536825" h="76200">
                <a:moveTo>
                  <a:pt x="1254125" y="31749"/>
                </a:moveTo>
                <a:lnTo>
                  <a:pt x="1241425" y="31749"/>
                </a:lnTo>
                <a:lnTo>
                  <a:pt x="1241425" y="44449"/>
                </a:lnTo>
                <a:lnTo>
                  <a:pt x="1254125" y="44449"/>
                </a:lnTo>
                <a:lnTo>
                  <a:pt x="1254125" y="31749"/>
                </a:lnTo>
                <a:close/>
              </a:path>
              <a:path w="2536825" h="76200">
                <a:moveTo>
                  <a:pt x="1228725" y="31749"/>
                </a:moveTo>
                <a:lnTo>
                  <a:pt x="1216025" y="31749"/>
                </a:lnTo>
                <a:lnTo>
                  <a:pt x="1216025" y="44449"/>
                </a:lnTo>
                <a:lnTo>
                  <a:pt x="1228725" y="44449"/>
                </a:lnTo>
                <a:lnTo>
                  <a:pt x="1228725" y="31749"/>
                </a:lnTo>
                <a:close/>
              </a:path>
              <a:path w="2536825" h="76200">
                <a:moveTo>
                  <a:pt x="1203325" y="31749"/>
                </a:moveTo>
                <a:lnTo>
                  <a:pt x="1190625" y="31749"/>
                </a:lnTo>
                <a:lnTo>
                  <a:pt x="1190625" y="44449"/>
                </a:lnTo>
                <a:lnTo>
                  <a:pt x="1203325" y="44449"/>
                </a:lnTo>
                <a:lnTo>
                  <a:pt x="1203325" y="31749"/>
                </a:lnTo>
                <a:close/>
              </a:path>
              <a:path w="2536825" h="76200">
                <a:moveTo>
                  <a:pt x="1177925" y="31749"/>
                </a:moveTo>
                <a:lnTo>
                  <a:pt x="1165225" y="31749"/>
                </a:lnTo>
                <a:lnTo>
                  <a:pt x="1165225" y="44449"/>
                </a:lnTo>
                <a:lnTo>
                  <a:pt x="1177925" y="44449"/>
                </a:lnTo>
                <a:lnTo>
                  <a:pt x="1177925" y="31749"/>
                </a:lnTo>
                <a:close/>
              </a:path>
              <a:path w="2536825" h="76200">
                <a:moveTo>
                  <a:pt x="1152525" y="31749"/>
                </a:moveTo>
                <a:lnTo>
                  <a:pt x="1139825" y="31749"/>
                </a:lnTo>
                <a:lnTo>
                  <a:pt x="1139825" y="44449"/>
                </a:lnTo>
                <a:lnTo>
                  <a:pt x="1152525" y="44449"/>
                </a:lnTo>
                <a:lnTo>
                  <a:pt x="1152525" y="31749"/>
                </a:lnTo>
                <a:close/>
              </a:path>
              <a:path w="2536825" h="76200">
                <a:moveTo>
                  <a:pt x="1127125" y="31749"/>
                </a:moveTo>
                <a:lnTo>
                  <a:pt x="1114425" y="31749"/>
                </a:lnTo>
                <a:lnTo>
                  <a:pt x="1114425" y="44449"/>
                </a:lnTo>
                <a:lnTo>
                  <a:pt x="1127125" y="44449"/>
                </a:lnTo>
                <a:lnTo>
                  <a:pt x="1127125" y="31749"/>
                </a:lnTo>
                <a:close/>
              </a:path>
              <a:path w="2536825" h="76200">
                <a:moveTo>
                  <a:pt x="1101725" y="31749"/>
                </a:moveTo>
                <a:lnTo>
                  <a:pt x="1089025" y="31749"/>
                </a:lnTo>
                <a:lnTo>
                  <a:pt x="1089025" y="44449"/>
                </a:lnTo>
                <a:lnTo>
                  <a:pt x="1101725" y="44449"/>
                </a:lnTo>
                <a:lnTo>
                  <a:pt x="1101725" y="31749"/>
                </a:lnTo>
                <a:close/>
              </a:path>
              <a:path w="2536825" h="76200">
                <a:moveTo>
                  <a:pt x="1076325" y="31749"/>
                </a:moveTo>
                <a:lnTo>
                  <a:pt x="1063625" y="31749"/>
                </a:lnTo>
                <a:lnTo>
                  <a:pt x="1063625" y="44449"/>
                </a:lnTo>
                <a:lnTo>
                  <a:pt x="1076325" y="44449"/>
                </a:lnTo>
                <a:lnTo>
                  <a:pt x="1076325" y="31749"/>
                </a:lnTo>
                <a:close/>
              </a:path>
              <a:path w="2536825" h="76200">
                <a:moveTo>
                  <a:pt x="1050925" y="31749"/>
                </a:moveTo>
                <a:lnTo>
                  <a:pt x="1038225" y="31749"/>
                </a:lnTo>
                <a:lnTo>
                  <a:pt x="1038225" y="44449"/>
                </a:lnTo>
                <a:lnTo>
                  <a:pt x="1050925" y="44449"/>
                </a:lnTo>
                <a:lnTo>
                  <a:pt x="1050925" y="31749"/>
                </a:lnTo>
                <a:close/>
              </a:path>
              <a:path w="2536825" h="76200">
                <a:moveTo>
                  <a:pt x="1025525" y="31749"/>
                </a:moveTo>
                <a:lnTo>
                  <a:pt x="1012825" y="31749"/>
                </a:lnTo>
                <a:lnTo>
                  <a:pt x="1012825" y="44449"/>
                </a:lnTo>
                <a:lnTo>
                  <a:pt x="1025525" y="44449"/>
                </a:lnTo>
                <a:lnTo>
                  <a:pt x="1025525" y="31749"/>
                </a:lnTo>
                <a:close/>
              </a:path>
              <a:path w="2536825" h="76200">
                <a:moveTo>
                  <a:pt x="1000125" y="31749"/>
                </a:moveTo>
                <a:lnTo>
                  <a:pt x="987425" y="31749"/>
                </a:lnTo>
                <a:lnTo>
                  <a:pt x="987425" y="44449"/>
                </a:lnTo>
                <a:lnTo>
                  <a:pt x="1000125" y="44449"/>
                </a:lnTo>
                <a:lnTo>
                  <a:pt x="1000125" y="31749"/>
                </a:lnTo>
                <a:close/>
              </a:path>
              <a:path w="2536825" h="76200">
                <a:moveTo>
                  <a:pt x="974725" y="31749"/>
                </a:moveTo>
                <a:lnTo>
                  <a:pt x="962025" y="31749"/>
                </a:lnTo>
                <a:lnTo>
                  <a:pt x="962025" y="44449"/>
                </a:lnTo>
                <a:lnTo>
                  <a:pt x="974725" y="44449"/>
                </a:lnTo>
                <a:lnTo>
                  <a:pt x="974725" y="31749"/>
                </a:lnTo>
                <a:close/>
              </a:path>
              <a:path w="2536825" h="76200">
                <a:moveTo>
                  <a:pt x="949325" y="31749"/>
                </a:moveTo>
                <a:lnTo>
                  <a:pt x="936625" y="31749"/>
                </a:lnTo>
                <a:lnTo>
                  <a:pt x="936625" y="44449"/>
                </a:lnTo>
                <a:lnTo>
                  <a:pt x="949325" y="44449"/>
                </a:lnTo>
                <a:lnTo>
                  <a:pt x="949325" y="31749"/>
                </a:lnTo>
                <a:close/>
              </a:path>
              <a:path w="2536825" h="76200">
                <a:moveTo>
                  <a:pt x="923925" y="31749"/>
                </a:moveTo>
                <a:lnTo>
                  <a:pt x="911225" y="31749"/>
                </a:lnTo>
                <a:lnTo>
                  <a:pt x="911225" y="44449"/>
                </a:lnTo>
                <a:lnTo>
                  <a:pt x="923925" y="44449"/>
                </a:lnTo>
                <a:lnTo>
                  <a:pt x="923925" y="31749"/>
                </a:lnTo>
                <a:close/>
              </a:path>
              <a:path w="2536825" h="76200">
                <a:moveTo>
                  <a:pt x="898525" y="31749"/>
                </a:moveTo>
                <a:lnTo>
                  <a:pt x="885825" y="31749"/>
                </a:lnTo>
                <a:lnTo>
                  <a:pt x="885825" y="44449"/>
                </a:lnTo>
                <a:lnTo>
                  <a:pt x="898525" y="44449"/>
                </a:lnTo>
                <a:lnTo>
                  <a:pt x="898525" y="31749"/>
                </a:lnTo>
                <a:close/>
              </a:path>
              <a:path w="2536825" h="76200">
                <a:moveTo>
                  <a:pt x="873125" y="31749"/>
                </a:moveTo>
                <a:lnTo>
                  <a:pt x="860425" y="31749"/>
                </a:lnTo>
                <a:lnTo>
                  <a:pt x="860425" y="44449"/>
                </a:lnTo>
                <a:lnTo>
                  <a:pt x="873125" y="44449"/>
                </a:lnTo>
                <a:lnTo>
                  <a:pt x="873125" y="31749"/>
                </a:lnTo>
                <a:close/>
              </a:path>
              <a:path w="2536825" h="76200">
                <a:moveTo>
                  <a:pt x="847725" y="31749"/>
                </a:moveTo>
                <a:lnTo>
                  <a:pt x="835025" y="31749"/>
                </a:lnTo>
                <a:lnTo>
                  <a:pt x="835025" y="44449"/>
                </a:lnTo>
                <a:lnTo>
                  <a:pt x="847725" y="44449"/>
                </a:lnTo>
                <a:lnTo>
                  <a:pt x="847725" y="31749"/>
                </a:lnTo>
                <a:close/>
              </a:path>
              <a:path w="2536825" h="76200">
                <a:moveTo>
                  <a:pt x="822325" y="31749"/>
                </a:moveTo>
                <a:lnTo>
                  <a:pt x="809625" y="31749"/>
                </a:lnTo>
                <a:lnTo>
                  <a:pt x="809625" y="44449"/>
                </a:lnTo>
                <a:lnTo>
                  <a:pt x="822325" y="44449"/>
                </a:lnTo>
                <a:lnTo>
                  <a:pt x="822325" y="31749"/>
                </a:lnTo>
                <a:close/>
              </a:path>
              <a:path w="2536825" h="76200">
                <a:moveTo>
                  <a:pt x="796925" y="31749"/>
                </a:moveTo>
                <a:lnTo>
                  <a:pt x="784225" y="31749"/>
                </a:lnTo>
                <a:lnTo>
                  <a:pt x="784225" y="44449"/>
                </a:lnTo>
                <a:lnTo>
                  <a:pt x="796925" y="44449"/>
                </a:lnTo>
                <a:lnTo>
                  <a:pt x="796925" y="31749"/>
                </a:lnTo>
                <a:close/>
              </a:path>
              <a:path w="2536825" h="76200">
                <a:moveTo>
                  <a:pt x="771525" y="31749"/>
                </a:moveTo>
                <a:lnTo>
                  <a:pt x="758825" y="31749"/>
                </a:lnTo>
                <a:lnTo>
                  <a:pt x="758825" y="44449"/>
                </a:lnTo>
                <a:lnTo>
                  <a:pt x="771525" y="44449"/>
                </a:lnTo>
                <a:lnTo>
                  <a:pt x="771525" y="31749"/>
                </a:lnTo>
                <a:close/>
              </a:path>
              <a:path w="2536825" h="76200">
                <a:moveTo>
                  <a:pt x="746125" y="31749"/>
                </a:moveTo>
                <a:lnTo>
                  <a:pt x="733425" y="31749"/>
                </a:lnTo>
                <a:lnTo>
                  <a:pt x="733425" y="44449"/>
                </a:lnTo>
                <a:lnTo>
                  <a:pt x="746125" y="44449"/>
                </a:lnTo>
                <a:lnTo>
                  <a:pt x="746125" y="31749"/>
                </a:lnTo>
                <a:close/>
              </a:path>
              <a:path w="2536825" h="76200">
                <a:moveTo>
                  <a:pt x="720725" y="31749"/>
                </a:moveTo>
                <a:lnTo>
                  <a:pt x="708025" y="31749"/>
                </a:lnTo>
                <a:lnTo>
                  <a:pt x="708025" y="44449"/>
                </a:lnTo>
                <a:lnTo>
                  <a:pt x="720725" y="44449"/>
                </a:lnTo>
                <a:lnTo>
                  <a:pt x="720725" y="31749"/>
                </a:lnTo>
                <a:close/>
              </a:path>
              <a:path w="2536825" h="76200">
                <a:moveTo>
                  <a:pt x="695325" y="31749"/>
                </a:moveTo>
                <a:lnTo>
                  <a:pt x="682625" y="31749"/>
                </a:lnTo>
                <a:lnTo>
                  <a:pt x="682625" y="44449"/>
                </a:lnTo>
                <a:lnTo>
                  <a:pt x="695325" y="44449"/>
                </a:lnTo>
                <a:lnTo>
                  <a:pt x="695325" y="31749"/>
                </a:lnTo>
                <a:close/>
              </a:path>
              <a:path w="2536825" h="76200">
                <a:moveTo>
                  <a:pt x="669925" y="31749"/>
                </a:moveTo>
                <a:lnTo>
                  <a:pt x="657225" y="31749"/>
                </a:lnTo>
                <a:lnTo>
                  <a:pt x="657225" y="44449"/>
                </a:lnTo>
                <a:lnTo>
                  <a:pt x="669925" y="44449"/>
                </a:lnTo>
                <a:lnTo>
                  <a:pt x="669925" y="31749"/>
                </a:lnTo>
                <a:close/>
              </a:path>
              <a:path w="2536825" h="76200">
                <a:moveTo>
                  <a:pt x="644525" y="31749"/>
                </a:moveTo>
                <a:lnTo>
                  <a:pt x="631825" y="31749"/>
                </a:lnTo>
                <a:lnTo>
                  <a:pt x="631825" y="44449"/>
                </a:lnTo>
                <a:lnTo>
                  <a:pt x="644525" y="44449"/>
                </a:lnTo>
                <a:lnTo>
                  <a:pt x="644525" y="31749"/>
                </a:lnTo>
                <a:close/>
              </a:path>
              <a:path w="2536825" h="76200">
                <a:moveTo>
                  <a:pt x="619125" y="31749"/>
                </a:moveTo>
                <a:lnTo>
                  <a:pt x="606425" y="31749"/>
                </a:lnTo>
                <a:lnTo>
                  <a:pt x="606425" y="44449"/>
                </a:lnTo>
                <a:lnTo>
                  <a:pt x="619125" y="44449"/>
                </a:lnTo>
                <a:lnTo>
                  <a:pt x="619125" y="31749"/>
                </a:lnTo>
                <a:close/>
              </a:path>
              <a:path w="2536825" h="76200">
                <a:moveTo>
                  <a:pt x="593725" y="31749"/>
                </a:moveTo>
                <a:lnTo>
                  <a:pt x="581025" y="31749"/>
                </a:lnTo>
                <a:lnTo>
                  <a:pt x="581025" y="44449"/>
                </a:lnTo>
                <a:lnTo>
                  <a:pt x="593725" y="44449"/>
                </a:lnTo>
                <a:lnTo>
                  <a:pt x="593725" y="31749"/>
                </a:lnTo>
                <a:close/>
              </a:path>
              <a:path w="2536825" h="76200">
                <a:moveTo>
                  <a:pt x="568325" y="31749"/>
                </a:moveTo>
                <a:lnTo>
                  <a:pt x="555625" y="31749"/>
                </a:lnTo>
                <a:lnTo>
                  <a:pt x="555625" y="44449"/>
                </a:lnTo>
                <a:lnTo>
                  <a:pt x="568325" y="44449"/>
                </a:lnTo>
                <a:lnTo>
                  <a:pt x="568325" y="31749"/>
                </a:lnTo>
                <a:close/>
              </a:path>
              <a:path w="2536825" h="76200">
                <a:moveTo>
                  <a:pt x="542925" y="31749"/>
                </a:moveTo>
                <a:lnTo>
                  <a:pt x="530225" y="31749"/>
                </a:lnTo>
                <a:lnTo>
                  <a:pt x="530225" y="44449"/>
                </a:lnTo>
                <a:lnTo>
                  <a:pt x="542925" y="44449"/>
                </a:lnTo>
                <a:lnTo>
                  <a:pt x="542925" y="31749"/>
                </a:lnTo>
                <a:close/>
              </a:path>
              <a:path w="2536825" h="76200">
                <a:moveTo>
                  <a:pt x="517525" y="31749"/>
                </a:moveTo>
                <a:lnTo>
                  <a:pt x="504825" y="31749"/>
                </a:lnTo>
                <a:lnTo>
                  <a:pt x="504825" y="44449"/>
                </a:lnTo>
                <a:lnTo>
                  <a:pt x="517525" y="44449"/>
                </a:lnTo>
                <a:lnTo>
                  <a:pt x="517525" y="31749"/>
                </a:lnTo>
                <a:close/>
              </a:path>
              <a:path w="2536825" h="76200">
                <a:moveTo>
                  <a:pt x="492125" y="31749"/>
                </a:moveTo>
                <a:lnTo>
                  <a:pt x="479425" y="31749"/>
                </a:lnTo>
                <a:lnTo>
                  <a:pt x="479425" y="44449"/>
                </a:lnTo>
                <a:lnTo>
                  <a:pt x="492125" y="44449"/>
                </a:lnTo>
                <a:lnTo>
                  <a:pt x="492125" y="31749"/>
                </a:lnTo>
                <a:close/>
              </a:path>
              <a:path w="2536825" h="76200">
                <a:moveTo>
                  <a:pt x="466725" y="31749"/>
                </a:moveTo>
                <a:lnTo>
                  <a:pt x="454025" y="31749"/>
                </a:lnTo>
                <a:lnTo>
                  <a:pt x="454025" y="44449"/>
                </a:lnTo>
                <a:lnTo>
                  <a:pt x="466725" y="44449"/>
                </a:lnTo>
                <a:lnTo>
                  <a:pt x="466725" y="31749"/>
                </a:lnTo>
                <a:close/>
              </a:path>
              <a:path w="2536825" h="76200">
                <a:moveTo>
                  <a:pt x="441325" y="31749"/>
                </a:moveTo>
                <a:lnTo>
                  <a:pt x="428625" y="31749"/>
                </a:lnTo>
                <a:lnTo>
                  <a:pt x="428625" y="44449"/>
                </a:lnTo>
                <a:lnTo>
                  <a:pt x="441325" y="44449"/>
                </a:lnTo>
                <a:lnTo>
                  <a:pt x="441325" y="31749"/>
                </a:lnTo>
                <a:close/>
              </a:path>
              <a:path w="2536825" h="76200">
                <a:moveTo>
                  <a:pt x="415925" y="31749"/>
                </a:moveTo>
                <a:lnTo>
                  <a:pt x="403225" y="31749"/>
                </a:lnTo>
                <a:lnTo>
                  <a:pt x="403225" y="44449"/>
                </a:lnTo>
                <a:lnTo>
                  <a:pt x="415925" y="44449"/>
                </a:lnTo>
                <a:lnTo>
                  <a:pt x="415925" y="31749"/>
                </a:lnTo>
                <a:close/>
              </a:path>
              <a:path w="2536825" h="76200">
                <a:moveTo>
                  <a:pt x="390525" y="31749"/>
                </a:moveTo>
                <a:lnTo>
                  <a:pt x="377825" y="31749"/>
                </a:lnTo>
                <a:lnTo>
                  <a:pt x="377825" y="44449"/>
                </a:lnTo>
                <a:lnTo>
                  <a:pt x="390525" y="44449"/>
                </a:lnTo>
                <a:lnTo>
                  <a:pt x="390525" y="31749"/>
                </a:lnTo>
                <a:close/>
              </a:path>
              <a:path w="2536825" h="76200">
                <a:moveTo>
                  <a:pt x="365125" y="31749"/>
                </a:moveTo>
                <a:lnTo>
                  <a:pt x="352425" y="31749"/>
                </a:lnTo>
                <a:lnTo>
                  <a:pt x="352425" y="44449"/>
                </a:lnTo>
                <a:lnTo>
                  <a:pt x="365125" y="44449"/>
                </a:lnTo>
                <a:lnTo>
                  <a:pt x="365125" y="31749"/>
                </a:lnTo>
                <a:close/>
              </a:path>
              <a:path w="2536825" h="76200">
                <a:moveTo>
                  <a:pt x="339725" y="31749"/>
                </a:moveTo>
                <a:lnTo>
                  <a:pt x="327025" y="31749"/>
                </a:lnTo>
                <a:lnTo>
                  <a:pt x="327025" y="44449"/>
                </a:lnTo>
                <a:lnTo>
                  <a:pt x="339725" y="44449"/>
                </a:lnTo>
                <a:lnTo>
                  <a:pt x="339725" y="31749"/>
                </a:lnTo>
                <a:close/>
              </a:path>
              <a:path w="2536825" h="76200">
                <a:moveTo>
                  <a:pt x="314325" y="31749"/>
                </a:moveTo>
                <a:lnTo>
                  <a:pt x="301625" y="31749"/>
                </a:lnTo>
                <a:lnTo>
                  <a:pt x="301625" y="44449"/>
                </a:lnTo>
                <a:lnTo>
                  <a:pt x="314325" y="44449"/>
                </a:lnTo>
                <a:lnTo>
                  <a:pt x="314325" y="31749"/>
                </a:lnTo>
                <a:close/>
              </a:path>
              <a:path w="2536825" h="76200">
                <a:moveTo>
                  <a:pt x="288925" y="31749"/>
                </a:moveTo>
                <a:lnTo>
                  <a:pt x="276225" y="31749"/>
                </a:lnTo>
                <a:lnTo>
                  <a:pt x="276225" y="44449"/>
                </a:lnTo>
                <a:lnTo>
                  <a:pt x="288925" y="44449"/>
                </a:lnTo>
                <a:lnTo>
                  <a:pt x="288925" y="31749"/>
                </a:lnTo>
                <a:close/>
              </a:path>
              <a:path w="2536825" h="76200">
                <a:moveTo>
                  <a:pt x="263525" y="31749"/>
                </a:moveTo>
                <a:lnTo>
                  <a:pt x="250825" y="31749"/>
                </a:lnTo>
                <a:lnTo>
                  <a:pt x="250825" y="44449"/>
                </a:lnTo>
                <a:lnTo>
                  <a:pt x="263525" y="44449"/>
                </a:lnTo>
                <a:lnTo>
                  <a:pt x="263525" y="31749"/>
                </a:lnTo>
                <a:close/>
              </a:path>
              <a:path w="2536825" h="76200">
                <a:moveTo>
                  <a:pt x="238125" y="31749"/>
                </a:moveTo>
                <a:lnTo>
                  <a:pt x="225425" y="31749"/>
                </a:lnTo>
                <a:lnTo>
                  <a:pt x="225425" y="44449"/>
                </a:lnTo>
                <a:lnTo>
                  <a:pt x="238125" y="44449"/>
                </a:lnTo>
                <a:lnTo>
                  <a:pt x="238125" y="31749"/>
                </a:lnTo>
                <a:close/>
              </a:path>
              <a:path w="2536825" h="76200">
                <a:moveTo>
                  <a:pt x="212725" y="31749"/>
                </a:moveTo>
                <a:lnTo>
                  <a:pt x="200025" y="31749"/>
                </a:lnTo>
                <a:lnTo>
                  <a:pt x="200025" y="44449"/>
                </a:lnTo>
                <a:lnTo>
                  <a:pt x="212725" y="44449"/>
                </a:lnTo>
                <a:lnTo>
                  <a:pt x="212725" y="31749"/>
                </a:lnTo>
                <a:close/>
              </a:path>
              <a:path w="2536825" h="76200">
                <a:moveTo>
                  <a:pt x="187325" y="31749"/>
                </a:moveTo>
                <a:lnTo>
                  <a:pt x="174625" y="31749"/>
                </a:lnTo>
                <a:lnTo>
                  <a:pt x="174625" y="44449"/>
                </a:lnTo>
                <a:lnTo>
                  <a:pt x="187325" y="44449"/>
                </a:lnTo>
                <a:lnTo>
                  <a:pt x="187325" y="31749"/>
                </a:lnTo>
                <a:close/>
              </a:path>
              <a:path w="2536825" h="76200">
                <a:moveTo>
                  <a:pt x="161925" y="31749"/>
                </a:moveTo>
                <a:lnTo>
                  <a:pt x="149225" y="31749"/>
                </a:lnTo>
                <a:lnTo>
                  <a:pt x="149225" y="44449"/>
                </a:lnTo>
                <a:lnTo>
                  <a:pt x="161925" y="44449"/>
                </a:lnTo>
                <a:lnTo>
                  <a:pt x="161925" y="31749"/>
                </a:lnTo>
                <a:close/>
              </a:path>
              <a:path w="2536825" h="76200">
                <a:moveTo>
                  <a:pt x="136525" y="31749"/>
                </a:moveTo>
                <a:lnTo>
                  <a:pt x="123825" y="31749"/>
                </a:lnTo>
                <a:lnTo>
                  <a:pt x="123825" y="44449"/>
                </a:lnTo>
                <a:lnTo>
                  <a:pt x="136525" y="44449"/>
                </a:lnTo>
                <a:lnTo>
                  <a:pt x="136525" y="31749"/>
                </a:lnTo>
                <a:close/>
              </a:path>
              <a:path w="2536825" h="76200">
                <a:moveTo>
                  <a:pt x="111125" y="31749"/>
                </a:moveTo>
                <a:lnTo>
                  <a:pt x="98425" y="31749"/>
                </a:lnTo>
                <a:lnTo>
                  <a:pt x="98425" y="44449"/>
                </a:lnTo>
                <a:lnTo>
                  <a:pt x="111125" y="44449"/>
                </a:lnTo>
                <a:lnTo>
                  <a:pt x="111125" y="31749"/>
                </a:lnTo>
                <a:close/>
              </a:path>
              <a:path w="2536825" h="76200">
                <a:moveTo>
                  <a:pt x="38100" y="0"/>
                </a:moveTo>
                <a:lnTo>
                  <a:pt x="23252" y="2988"/>
                </a:lnTo>
                <a:lnTo>
                  <a:pt x="11144" y="11144"/>
                </a:lnTo>
                <a:lnTo>
                  <a:pt x="2988" y="23252"/>
                </a:lnTo>
                <a:lnTo>
                  <a:pt x="0" y="38099"/>
                </a:lnTo>
                <a:lnTo>
                  <a:pt x="2988" y="52893"/>
                </a:lnTo>
                <a:lnTo>
                  <a:pt x="11144" y="65008"/>
                </a:lnTo>
                <a:lnTo>
                  <a:pt x="23252" y="73193"/>
                </a:lnTo>
                <a:lnTo>
                  <a:pt x="38100" y="76199"/>
                </a:lnTo>
                <a:lnTo>
                  <a:pt x="52947" y="73193"/>
                </a:lnTo>
                <a:lnTo>
                  <a:pt x="65055" y="65008"/>
                </a:lnTo>
                <a:lnTo>
                  <a:pt x="73211" y="52893"/>
                </a:lnTo>
                <a:lnTo>
                  <a:pt x="74917" y="44449"/>
                </a:lnTo>
                <a:lnTo>
                  <a:pt x="47625" y="44449"/>
                </a:lnTo>
                <a:lnTo>
                  <a:pt x="47625" y="31749"/>
                </a:lnTo>
                <a:lnTo>
                  <a:pt x="74921" y="31749"/>
                </a:lnTo>
                <a:lnTo>
                  <a:pt x="73211" y="23252"/>
                </a:lnTo>
                <a:lnTo>
                  <a:pt x="65055" y="11144"/>
                </a:lnTo>
                <a:lnTo>
                  <a:pt x="52947" y="2988"/>
                </a:lnTo>
                <a:lnTo>
                  <a:pt x="38100" y="0"/>
                </a:lnTo>
                <a:close/>
              </a:path>
              <a:path w="2536825" h="76200">
                <a:moveTo>
                  <a:pt x="60325" y="31749"/>
                </a:moveTo>
                <a:lnTo>
                  <a:pt x="47625" y="31749"/>
                </a:lnTo>
                <a:lnTo>
                  <a:pt x="47625" y="44449"/>
                </a:lnTo>
                <a:lnTo>
                  <a:pt x="60325" y="44449"/>
                </a:lnTo>
                <a:lnTo>
                  <a:pt x="60325" y="31749"/>
                </a:lnTo>
                <a:close/>
              </a:path>
              <a:path w="2536825" h="76200">
                <a:moveTo>
                  <a:pt x="73025" y="31749"/>
                </a:moveTo>
                <a:lnTo>
                  <a:pt x="60325" y="31749"/>
                </a:lnTo>
                <a:lnTo>
                  <a:pt x="60325" y="44449"/>
                </a:lnTo>
                <a:lnTo>
                  <a:pt x="73025" y="44449"/>
                </a:lnTo>
                <a:lnTo>
                  <a:pt x="73025" y="31749"/>
                </a:lnTo>
                <a:close/>
              </a:path>
              <a:path w="2536825" h="76200">
                <a:moveTo>
                  <a:pt x="74921" y="31749"/>
                </a:moveTo>
                <a:lnTo>
                  <a:pt x="73025" y="31749"/>
                </a:lnTo>
                <a:lnTo>
                  <a:pt x="73025" y="44449"/>
                </a:lnTo>
                <a:lnTo>
                  <a:pt x="74917" y="44449"/>
                </a:lnTo>
                <a:lnTo>
                  <a:pt x="76200" y="38099"/>
                </a:lnTo>
                <a:lnTo>
                  <a:pt x="74921" y="31749"/>
                </a:lnTo>
                <a:close/>
              </a:path>
              <a:path w="2536825" h="76200">
                <a:moveTo>
                  <a:pt x="85725" y="31749"/>
                </a:moveTo>
                <a:lnTo>
                  <a:pt x="74921" y="31749"/>
                </a:lnTo>
                <a:lnTo>
                  <a:pt x="76200" y="38099"/>
                </a:lnTo>
                <a:lnTo>
                  <a:pt x="74917" y="44449"/>
                </a:lnTo>
                <a:lnTo>
                  <a:pt x="85725" y="44449"/>
                </a:lnTo>
                <a:lnTo>
                  <a:pt x="85725" y="31749"/>
                </a:lnTo>
                <a:close/>
              </a:path>
            </a:pathLst>
          </a:custGeom>
          <a:solidFill>
            <a:srgbClr val="C63D00"/>
          </a:solidFill>
        </p:spPr>
        <p:txBody>
          <a:bodyPr wrap="square" lIns="0" tIns="0" rIns="0" bIns="0" rtlCol="0"/>
          <a:lstStyle/>
          <a:p>
            <a:endParaRPr/>
          </a:p>
        </p:txBody>
      </p:sp>
      <p:graphicFrame>
        <p:nvGraphicFramePr>
          <p:cNvPr id="22" name="对象 21">
            <a:extLst>
              <a:ext uri="{FF2B5EF4-FFF2-40B4-BE49-F238E27FC236}">
                <a16:creationId xmlns:a16="http://schemas.microsoft.com/office/drawing/2014/main" id="{64F832FE-C3B0-41A5-AD86-E3C277735C0F}"/>
              </a:ext>
            </a:extLst>
          </p:cNvPr>
          <p:cNvGraphicFramePr>
            <a:graphicFrameLocks noChangeAspect="1"/>
          </p:cNvGraphicFramePr>
          <p:nvPr>
            <p:extLst>
              <p:ext uri="{D42A27DB-BD31-4B8C-83A1-F6EECF244321}">
                <p14:modId xmlns:p14="http://schemas.microsoft.com/office/powerpoint/2010/main" val="2180624419"/>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8676" name="CorelDRAW" r:id="rId5" imgW="2736000" imgH="1136036" progId="CorelDraw.Graphic.17">
                  <p:embed/>
                </p:oleObj>
              </mc:Choice>
              <mc:Fallback>
                <p:oleObj name="CorelDRAW" r:id="rId5" imgW="2736000" imgH="1136036" progId="CorelDraw.Graphic.17">
                  <p:embed/>
                  <p:pic>
                    <p:nvPicPr>
                      <p:cNvPr id="6" name="对象 5">
                        <a:extLst>
                          <a:ext uri="{FF2B5EF4-FFF2-40B4-BE49-F238E27FC236}">
                            <a16:creationId xmlns:a16="http://schemas.microsoft.com/office/drawing/2014/main" id="{D566EEBC-0409-4DFD-8081-54B2A6D12F70}"/>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5905500">
              <a:lnSpc>
                <a:spcPct val="100000"/>
              </a:lnSpc>
            </a:pPr>
            <a:r>
              <a:rPr spc="-65" dirty="0"/>
              <a:t>Thank</a:t>
            </a:r>
            <a:r>
              <a:rPr spc="-229" dirty="0"/>
              <a:t> </a:t>
            </a:r>
            <a:r>
              <a:rPr spc="-180" dirty="0"/>
              <a:t>You</a:t>
            </a:r>
          </a:p>
        </p:txBody>
      </p:sp>
      <p:sp>
        <p:nvSpPr>
          <p:cNvPr id="3" name="object 3"/>
          <p:cNvSpPr txBox="1"/>
          <p:nvPr/>
        </p:nvSpPr>
        <p:spPr>
          <a:xfrm>
            <a:off x="6380734" y="2331973"/>
            <a:ext cx="2433955" cy="304800"/>
          </a:xfrm>
          <a:prstGeom prst="rect">
            <a:avLst/>
          </a:prstGeom>
        </p:spPr>
        <p:txBody>
          <a:bodyPr vert="horz" wrap="square" lIns="0" tIns="0" rIns="0" bIns="0" rtlCol="0">
            <a:spAutoFit/>
          </a:bodyPr>
          <a:lstStyle/>
          <a:p>
            <a:pPr marL="12700">
              <a:lnSpc>
                <a:spcPct val="100000"/>
              </a:lnSpc>
              <a:tabLst>
                <a:tab pos="1445260" algn="l"/>
              </a:tabLst>
            </a:pPr>
            <a:r>
              <a:rPr sz="2000" spc="-85" dirty="0">
                <a:latin typeface="微软雅黑"/>
                <a:cs typeface="微软雅黑"/>
              </a:rPr>
              <a:t>携手共</a:t>
            </a:r>
            <a:r>
              <a:rPr sz="2000" dirty="0">
                <a:latin typeface="微软雅黑"/>
                <a:cs typeface="微软雅黑"/>
              </a:rPr>
              <a:t>进	</a:t>
            </a:r>
            <a:r>
              <a:rPr sz="2000" spc="-85" dirty="0">
                <a:latin typeface="微软雅黑"/>
                <a:cs typeface="微软雅黑"/>
              </a:rPr>
              <a:t>创造未来</a:t>
            </a:r>
            <a:endParaRPr sz="2000">
              <a:latin typeface="微软雅黑"/>
              <a:cs typeface="微软雅黑"/>
            </a:endParaRPr>
          </a:p>
        </p:txBody>
      </p:sp>
      <p:sp>
        <p:nvSpPr>
          <p:cNvPr id="4" name="object 4"/>
          <p:cNvSpPr/>
          <p:nvPr/>
        </p:nvSpPr>
        <p:spPr>
          <a:xfrm>
            <a:off x="7092060" y="4198952"/>
            <a:ext cx="1944497" cy="82289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7193" y="123507"/>
            <a:ext cx="1472438" cy="623125"/>
          </a:xfrm>
          <a:prstGeom prst="rect">
            <a:avLst/>
          </a:prstGeom>
          <a:blipFill>
            <a:blip r:embed="rId4" cstate="print"/>
            <a:stretch>
              <a:fillRect/>
            </a:stretch>
          </a:blipFill>
        </p:spPr>
        <p:txBody>
          <a:bodyPr wrap="square" lIns="0" tIns="0" rIns="0" bIns="0" rtlCol="0"/>
          <a:lstStyle/>
          <a:p>
            <a:endParaRPr/>
          </a:p>
        </p:txBody>
      </p:sp>
      <p:graphicFrame>
        <p:nvGraphicFramePr>
          <p:cNvPr id="6" name="对象 5">
            <a:extLst>
              <a:ext uri="{FF2B5EF4-FFF2-40B4-BE49-F238E27FC236}">
                <a16:creationId xmlns:a16="http://schemas.microsoft.com/office/drawing/2014/main" id="{D566EEBC-0409-4DFD-8081-54B2A6D12F70}"/>
              </a:ext>
            </a:extLst>
          </p:cNvPr>
          <p:cNvGraphicFramePr>
            <a:graphicFrameLocks noChangeAspect="1"/>
          </p:cNvGraphicFramePr>
          <p:nvPr>
            <p:extLst>
              <p:ext uri="{D42A27DB-BD31-4B8C-83A1-F6EECF244321}">
                <p14:modId xmlns:p14="http://schemas.microsoft.com/office/powerpoint/2010/main" val="3289964460"/>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29700" name="CorelDRAW" r:id="rId5" imgW="2736000" imgH="1136036" progId="CorelDraw.Graphic.17">
                  <p:embed/>
                </p:oleObj>
              </mc:Choice>
              <mc:Fallback>
                <p:oleObj name="CorelDRAW" r:id="rId5" imgW="2736000" imgH="1136036" progId="CorelDraw.Graphic.17">
                  <p:embed/>
                  <p:pic>
                    <p:nvPicPr>
                      <p:cNvPr id="0" name=""/>
                      <p:cNvPicPr/>
                      <p:nvPr/>
                    </p:nvPicPr>
                    <p:blipFill>
                      <a:blip r:embed="rId6"/>
                      <a:stretch>
                        <a:fillRect/>
                      </a:stretch>
                    </p:blipFill>
                    <p:spPr>
                      <a:xfrm>
                        <a:off x="8305800" y="4819602"/>
                        <a:ext cx="778150" cy="323364"/>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8050F4CE-F8CD-44A9-9BBE-80AEDD6834B3}"/>
              </a:ext>
            </a:extLst>
          </p:cNvPr>
          <p:cNvSpPr txBox="1"/>
          <p:nvPr/>
        </p:nvSpPr>
        <p:spPr>
          <a:xfrm>
            <a:off x="227887" y="4629149"/>
            <a:ext cx="5029913" cy="307777"/>
          </a:xfrm>
          <a:prstGeom prst="rect">
            <a:avLst/>
          </a:prstGeom>
          <a:no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注：因平台所限，内容有删减和改动，完整版在大象创服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95979" y="2430779"/>
            <a:ext cx="2136140" cy="2133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419855" y="339470"/>
            <a:ext cx="1660779" cy="1311427"/>
          </a:xfrm>
          <a:custGeom>
            <a:avLst/>
            <a:gdLst/>
            <a:ahLst/>
            <a:cxnLst/>
            <a:rect l="l" t="t" r="r" b="b"/>
            <a:pathLst>
              <a:path w="2088514" h="2088514">
                <a:moveTo>
                  <a:pt x="1044194" y="0"/>
                </a:moveTo>
                <a:lnTo>
                  <a:pt x="996395" y="1074"/>
                </a:lnTo>
                <a:lnTo>
                  <a:pt x="949148" y="4267"/>
                </a:lnTo>
                <a:lnTo>
                  <a:pt x="902499" y="9531"/>
                </a:lnTo>
                <a:lnTo>
                  <a:pt x="856494" y="16822"/>
                </a:lnTo>
                <a:lnTo>
                  <a:pt x="811179" y="26093"/>
                </a:lnTo>
                <a:lnTo>
                  <a:pt x="766600" y="37298"/>
                </a:lnTo>
                <a:lnTo>
                  <a:pt x="722803" y="50391"/>
                </a:lnTo>
                <a:lnTo>
                  <a:pt x="679835" y="65325"/>
                </a:lnTo>
                <a:lnTo>
                  <a:pt x="637740" y="82055"/>
                </a:lnTo>
                <a:lnTo>
                  <a:pt x="596566" y="100535"/>
                </a:lnTo>
                <a:lnTo>
                  <a:pt x="556358" y="120719"/>
                </a:lnTo>
                <a:lnTo>
                  <a:pt x="517162" y="142559"/>
                </a:lnTo>
                <a:lnTo>
                  <a:pt x="479025" y="166012"/>
                </a:lnTo>
                <a:lnTo>
                  <a:pt x="441993" y="191029"/>
                </a:lnTo>
                <a:lnTo>
                  <a:pt x="406111" y="217566"/>
                </a:lnTo>
                <a:lnTo>
                  <a:pt x="371427" y="245576"/>
                </a:lnTo>
                <a:lnTo>
                  <a:pt x="337985" y="275013"/>
                </a:lnTo>
                <a:lnTo>
                  <a:pt x="305831" y="305831"/>
                </a:lnTo>
                <a:lnTo>
                  <a:pt x="275013" y="337985"/>
                </a:lnTo>
                <a:lnTo>
                  <a:pt x="245576" y="371427"/>
                </a:lnTo>
                <a:lnTo>
                  <a:pt x="217566" y="406111"/>
                </a:lnTo>
                <a:lnTo>
                  <a:pt x="191029" y="441993"/>
                </a:lnTo>
                <a:lnTo>
                  <a:pt x="166012" y="479025"/>
                </a:lnTo>
                <a:lnTo>
                  <a:pt x="142559" y="517162"/>
                </a:lnTo>
                <a:lnTo>
                  <a:pt x="120719" y="556358"/>
                </a:lnTo>
                <a:lnTo>
                  <a:pt x="100535" y="596566"/>
                </a:lnTo>
                <a:lnTo>
                  <a:pt x="82055" y="637740"/>
                </a:lnTo>
                <a:lnTo>
                  <a:pt x="65325" y="679835"/>
                </a:lnTo>
                <a:lnTo>
                  <a:pt x="50391" y="722803"/>
                </a:lnTo>
                <a:lnTo>
                  <a:pt x="37298" y="766600"/>
                </a:lnTo>
                <a:lnTo>
                  <a:pt x="26093" y="811179"/>
                </a:lnTo>
                <a:lnTo>
                  <a:pt x="16822" y="856494"/>
                </a:lnTo>
                <a:lnTo>
                  <a:pt x="9531" y="902499"/>
                </a:lnTo>
                <a:lnTo>
                  <a:pt x="4267" y="949148"/>
                </a:lnTo>
                <a:lnTo>
                  <a:pt x="1074" y="996395"/>
                </a:lnTo>
                <a:lnTo>
                  <a:pt x="0" y="1044193"/>
                </a:lnTo>
                <a:lnTo>
                  <a:pt x="1074" y="1091982"/>
                </a:lnTo>
                <a:lnTo>
                  <a:pt x="4267" y="1139219"/>
                </a:lnTo>
                <a:lnTo>
                  <a:pt x="9531" y="1185858"/>
                </a:lnTo>
                <a:lnTo>
                  <a:pt x="16822" y="1231855"/>
                </a:lnTo>
                <a:lnTo>
                  <a:pt x="26093" y="1277162"/>
                </a:lnTo>
                <a:lnTo>
                  <a:pt x="37298" y="1321733"/>
                </a:lnTo>
                <a:lnTo>
                  <a:pt x="50391" y="1365523"/>
                </a:lnTo>
                <a:lnTo>
                  <a:pt x="65325" y="1408485"/>
                </a:lnTo>
                <a:lnTo>
                  <a:pt x="82055" y="1450574"/>
                </a:lnTo>
                <a:lnTo>
                  <a:pt x="100535" y="1491742"/>
                </a:lnTo>
                <a:lnTo>
                  <a:pt x="120719" y="1531945"/>
                </a:lnTo>
                <a:lnTo>
                  <a:pt x="142559" y="1571135"/>
                </a:lnTo>
                <a:lnTo>
                  <a:pt x="166012" y="1609268"/>
                </a:lnTo>
                <a:lnTo>
                  <a:pt x="191029" y="1646296"/>
                </a:lnTo>
                <a:lnTo>
                  <a:pt x="217566" y="1682174"/>
                </a:lnTo>
                <a:lnTo>
                  <a:pt x="245576" y="1716855"/>
                </a:lnTo>
                <a:lnTo>
                  <a:pt x="275013" y="1750294"/>
                </a:lnTo>
                <a:lnTo>
                  <a:pt x="305831" y="1782444"/>
                </a:lnTo>
                <a:lnTo>
                  <a:pt x="337985" y="1813260"/>
                </a:lnTo>
                <a:lnTo>
                  <a:pt x="371427" y="1842695"/>
                </a:lnTo>
                <a:lnTo>
                  <a:pt x="406111" y="1870703"/>
                </a:lnTo>
                <a:lnTo>
                  <a:pt x="441993" y="1897238"/>
                </a:lnTo>
                <a:lnTo>
                  <a:pt x="479025" y="1922254"/>
                </a:lnTo>
                <a:lnTo>
                  <a:pt x="517162" y="1945705"/>
                </a:lnTo>
                <a:lnTo>
                  <a:pt x="556358" y="1967545"/>
                </a:lnTo>
                <a:lnTo>
                  <a:pt x="596566" y="1987728"/>
                </a:lnTo>
                <a:lnTo>
                  <a:pt x="637740" y="2006207"/>
                </a:lnTo>
                <a:lnTo>
                  <a:pt x="679835" y="2022936"/>
                </a:lnTo>
                <a:lnTo>
                  <a:pt x="722803" y="2037870"/>
                </a:lnTo>
                <a:lnTo>
                  <a:pt x="766600" y="2050962"/>
                </a:lnTo>
                <a:lnTo>
                  <a:pt x="811179" y="2062167"/>
                </a:lnTo>
                <a:lnTo>
                  <a:pt x="856494" y="2071438"/>
                </a:lnTo>
                <a:lnTo>
                  <a:pt x="902499" y="2078729"/>
                </a:lnTo>
                <a:lnTo>
                  <a:pt x="949148" y="2083993"/>
                </a:lnTo>
                <a:lnTo>
                  <a:pt x="996395" y="2087186"/>
                </a:lnTo>
                <a:lnTo>
                  <a:pt x="1044194" y="2088260"/>
                </a:lnTo>
                <a:lnTo>
                  <a:pt x="1091982" y="2087186"/>
                </a:lnTo>
                <a:lnTo>
                  <a:pt x="1139219" y="2083993"/>
                </a:lnTo>
                <a:lnTo>
                  <a:pt x="1185858" y="2078729"/>
                </a:lnTo>
                <a:lnTo>
                  <a:pt x="1231855" y="2071438"/>
                </a:lnTo>
                <a:lnTo>
                  <a:pt x="1277162" y="2062167"/>
                </a:lnTo>
                <a:lnTo>
                  <a:pt x="1321733" y="2050962"/>
                </a:lnTo>
                <a:lnTo>
                  <a:pt x="1365523" y="2037870"/>
                </a:lnTo>
                <a:lnTo>
                  <a:pt x="1408485" y="2022936"/>
                </a:lnTo>
                <a:lnTo>
                  <a:pt x="1450574" y="2006207"/>
                </a:lnTo>
                <a:lnTo>
                  <a:pt x="1491742" y="1987728"/>
                </a:lnTo>
                <a:lnTo>
                  <a:pt x="1531945" y="1967545"/>
                </a:lnTo>
                <a:lnTo>
                  <a:pt x="1571135" y="1945705"/>
                </a:lnTo>
                <a:lnTo>
                  <a:pt x="1609268" y="1922254"/>
                </a:lnTo>
                <a:lnTo>
                  <a:pt x="1646296" y="1897238"/>
                </a:lnTo>
                <a:lnTo>
                  <a:pt x="1682174" y="1870703"/>
                </a:lnTo>
                <a:lnTo>
                  <a:pt x="1716855" y="1842695"/>
                </a:lnTo>
                <a:lnTo>
                  <a:pt x="1750294" y="1813260"/>
                </a:lnTo>
                <a:lnTo>
                  <a:pt x="1782444" y="1782444"/>
                </a:lnTo>
                <a:lnTo>
                  <a:pt x="1813260" y="1750294"/>
                </a:lnTo>
                <a:lnTo>
                  <a:pt x="1842695" y="1716855"/>
                </a:lnTo>
                <a:lnTo>
                  <a:pt x="1870703" y="1682174"/>
                </a:lnTo>
                <a:lnTo>
                  <a:pt x="1897238" y="1646296"/>
                </a:lnTo>
                <a:lnTo>
                  <a:pt x="1922254" y="1609268"/>
                </a:lnTo>
                <a:lnTo>
                  <a:pt x="1945705" y="1571135"/>
                </a:lnTo>
                <a:lnTo>
                  <a:pt x="1967545" y="1531945"/>
                </a:lnTo>
                <a:lnTo>
                  <a:pt x="1987728" y="1491742"/>
                </a:lnTo>
                <a:lnTo>
                  <a:pt x="2006207" y="1450574"/>
                </a:lnTo>
                <a:lnTo>
                  <a:pt x="2022936" y="1408485"/>
                </a:lnTo>
                <a:lnTo>
                  <a:pt x="2037870" y="1365523"/>
                </a:lnTo>
                <a:lnTo>
                  <a:pt x="2050962" y="1321733"/>
                </a:lnTo>
                <a:lnTo>
                  <a:pt x="2062167" y="1277162"/>
                </a:lnTo>
                <a:lnTo>
                  <a:pt x="2071438" y="1231855"/>
                </a:lnTo>
                <a:lnTo>
                  <a:pt x="2078729" y="1185858"/>
                </a:lnTo>
                <a:lnTo>
                  <a:pt x="2083993" y="1139219"/>
                </a:lnTo>
                <a:lnTo>
                  <a:pt x="2087186" y="1091982"/>
                </a:lnTo>
                <a:lnTo>
                  <a:pt x="2088261" y="1044193"/>
                </a:lnTo>
                <a:lnTo>
                  <a:pt x="2087186" y="996395"/>
                </a:lnTo>
                <a:lnTo>
                  <a:pt x="2083993" y="949148"/>
                </a:lnTo>
                <a:lnTo>
                  <a:pt x="2078729" y="902499"/>
                </a:lnTo>
                <a:lnTo>
                  <a:pt x="2071438" y="856494"/>
                </a:lnTo>
                <a:lnTo>
                  <a:pt x="2062167" y="811179"/>
                </a:lnTo>
                <a:lnTo>
                  <a:pt x="2050962" y="766600"/>
                </a:lnTo>
                <a:lnTo>
                  <a:pt x="2037870" y="722803"/>
                </a:lnTo>
                <a:lnTo>
                  <a:pt x="2022936" y="679835"/>
                </a:lnTo>
                <a:lnTo>
                  <a:pt x="2006207" y="637740"/>
                </a:lnTo>
                <a:lnTo>
                  <a:pt x="1987728" y="596566"/>
                </a:lnTo>
                <a:lnTo>
                  <a:pt x="1967545" y="556358"/>
                </a:lnTo>
                <a:lnTo>
                  <a:pt x="1945705" y="517162"/>
                </a:lnTo>
                <a:lnTo>
                  <a:pt x="1922254" y="479025"/>
                </a:lnTo>
                <a:lnTo>
                  <a:pt x="1897238" y="441993"/>
                </a:lnTo>
                <a:lnTo>
                  <a:pt x="1870703" y="406111"/>
                </a:lnTo>
                <a:lnTo>
                  <a:pt x="1842695" y="371427"/>
                </a:lnTo>
                <a:lnTo>
                  <a:pt x="1813260" y="337985"/>
                </a:lnTo>
                <a:lnTo>
                  <a:pt x="1782444" y="305831"/>
                </a:lnTo>
                <a:lnTo>
                  <a:pt x="1750294" y="275013"/>
                </a:lnTo>
                <a:lnTo>
                  <a:pt x="1716855" y="245576"/>
                </a:lnTo>
                <a:lnTo>
                  <a:pt x="1682174" y="217566"/>
                </a:lnTo>
                <a:lnTo>
                  <a:pt x="1646296" y="191029"/>
                </a:lnTo>
                <a:lnTo>
                  <a:pt x="1609268" y="166012"/>
                </a:lnTo>
                <a:lnTo>
                  <a:pt x="1571135" y="142559"/>
                </a:lnTo>
                <a:lnTo>
                  <a:pt x="1531945" y="120719"/>
                </a:lnTo>
                <a:lnTo>
                  <a:pt x="1491742" y="100535"/>
                </a:lnTo>
                <a:lnTo>
                  <a:pt x="1450574" y="82055"/>
                </a:lnTo>
                <a:lnTo>
                  <a:pt x="1408485" y="65325"/>
                </a:lnTo>
                <a:lnTo>
                  <a:pt x="1365523" y="50391"/>
                </a:lnTo>
                <a:lnTo>
                  <a:pt x="1321733" y="37298"/>
                </a:lnTo>
                <a:lnTo>
                  <a:pt x="1277162" y="26093"/>
                </a:lnTo>
                <a:lnTo>
                  <a:pt x="1231855" y="16822"/>
                </a:lnTo>
                <a:lnTo>
                  <a:pt x="1185858" y="9531"/>
                </a:lnTo>
                <a:lnTo>
                  <a:pt x="1139219" y="4267"/>
                </a:lnTo>
                <a:lnTo>
                  <a:pt x="1091982" y="1074"/>
                </a:lnTo>
                <a:lnTo>
                  <a:pt x="1044194" y="0"/>
                </a:lnTo>
                <a:close/>
              </a:path>
            </a:pathLst>
          </a:custGeom>
          <a:solidFill>
            <a:srgbClr val="B85708"/>
          </a:solidFill>
        </p:spPr>
        <p:txBody>
          <a:bodyPr wrap="square" lIns="0" tIns="0" rIns="0" bIns="0" rtlCol="0"/>
          <a:lstStyle/>
          <a:p>
            <a:endParaRPr/>
          </a:p>
        </p:txBody>
      </p:sp>
      <p:sp>
        <p:nvSpPr>
          <p:cNvPr id="4" name="object 4"/>
          <p:cNvSpPr/>
          <p:nvPr/>
        </p:nvSpPr>
        <p:spPr>
          <a:xfrm>
            <a:off x="3419855" y="339470"/>
            <a:ext cx="2088514" cy="2088514"/>
          </a:xfrm>
          <a:custGeom>
            <a:avLst/>
            <a:gdLst/>
            <a:ahLst/>
            <a:cxnLst/>
            <a:rect l="l" t="t" r="r" b="b"/>
            <a:pathLst>
              <a:path w="2088514" h="2088514">
                <a:moveTo>
                  <a:pt x="0" y="1044193"/>
                </a:moveTo>
                <a:lnTo>
                  <a:pt x="1074" y="996395"/>
                </a:lnTo>
                <a:lnTo>
                  <a:pt x="4267" y="949148"/>
                </a:lnTo>
                <a:lnTo>
                  <a:pt x="9531" y="902499"/>
                </a:lnTo>
                <a:lnTo>
                  <a:pt x="16822" y="856494"/>
                </a:lnTo>
                <a:lnTo>
                  <a:pt x="26093" y="811179"/>
                </a:lnTo>
                <a:lnTo>
                  <a:pt x="37298" y="766600"/>
                </a:lnTo>
                <a:lnTo>
                  <a:pt x="50391" y="722803"/>
                </a:lnTo>
                <a:lnTo>
                  <a:pt x="65325" y="679835"/>
                </a:lnTo>
                <a:lnTo>
                  <a:pt x="82055" y="637740"/>
                </a:lnTo>
                <a:lnTo>
                  <a:pt x="100535" y="596566"/>
                </a:lnTo>
                <a:lnTo>
                  <a:pt x="120719" y="556358"/>
                </a:lnTo>
                <a:lnTo>
                  <a:pt x="142559" y="517162"/>
                </a:lnTo>
                <a:lnTo>
                  <a:pt x="166012" y="479025"/>
                </a:lnTo>
                <a:lnTo>
                  <a:pt x="191029" y="441993"/>
                </a:lnTo>
                <a:lnTo>
                  <a:pt x="217566" y="406111"/>
                </a:lnTo>
                <a:lnTo>
                  <a:pt x="245576" y="371427"/>
                </a:lnTo>
                <a:lnTo>
                  <a:pt x="275013" y="337985"/>
                </a:lnTo>
                <a:lnTo>
                  <a:pt x="305831" y="305831"/>
                </a:lnTo>
                <a:lnTo>
                  <a:pt x="337985" y="275013"/>
                </a:lnTo>
                <a:lnTo>
                  <a:pt x="371427" y="245576"/>
                </a:lnTo>
                <a:lnTo>
                  <a:pt x="406111" y="217566"/>
                </a:lnTo>
                <a:lnTo>
                  <a:pt x="441993" y="191029"/>
                </a:lnTo>
                <a:lnTo>
                  <a:pt x="479025" y="166012"/>
                </a:lnTo>
                <a:lnTo>
                  <a:pt x="517162" y="142559"/>
                </a:lnTo>
                <a:lnTo>
                  <a:pt x="556358" y="120719"/>
                </a:lnTo>
                <a:lnTo>
                  <a:pt x="596566" y="100535"/>
                </a:lnTo>
                <a:lnTo>
                  <a:pt x="637740" y="82055"/>
                </a:lnTo>
                <a:lnTo>
                  <a:pt x="679835" y="65325"/>
                </a:lnTo>
                <a:lnTo>
                  <a:pt x="722803" y="50391"/>
                </a:lnTo>
                <a:lnTo>
                  <a:pt x="766600" y="37298"/>
                </a:lnTo>
                <a:lnTo>
                  <a:pt x="811179" y="26093"/>
                </a:lnTo>
                <a:lnTo>
                  <a:pt x="856494" y="16822"/>
                </a:lnTo>
                <a:lnTo>
                  <a:pt x="902499" y="9531"/>
                </a:lnTo>
                <a:lnTo>
                  <a:pt x="949148" y="4267"/>
                </a:lnTo>
                <a:lnTo>
                  <a:pt x="996395" y="1074"/>
                </a:lnTo>
                <a:lnTo>
                  <a:pt x="1044194" y="0"/>
                </a:lnTo>
                <a:lnTo>
                  <a:pt x="1091982" y="1074"/>
                </a:lnTo>
                <a:lnTo>
                  <a:pt x="1139219" y="4267"/>
                </a:lnTo>
                <a:lnTo>
                  <a:pt x="1185858" y="9531"/>
                </a:lnTo>
                <a:lnTo>
                  <a:pt x="1231855" y="16822"/>
                </a:lnTo>
                <a:lnTo>
                  <a:pt x="1277162" y="26093"/>
                </a:lnTo>
                <a:lnTo>
                  <a:pt x="1321733" y="37298"/>
                </a:lnTo>
                <a:lnTo>
                  <a:pt x="1365523" y="50391"/>
                </a:lnTo>
                <a:lnTo>
                  <a:pt x="1408485" y="65325"/>
                </a:lnTo>
                <a:lnTo>
                  <a:pt x="1450574" y="82055"/>
                </a:lnTo>
                <a:lnTo>
                  <a:pt x="1491742" y="100535"/>
                </a:lnTo>
                <a:lnTo>
                  <a:pt x="1531945" y="120719"/>
                </a:lnTo>
                <a:lnTo>
                  <a:pt x="1571135" y="142559"/>
                </a:lnTo>
                <a:lnTo>
                  <a:pt x="1609268" y="166012"/>
                </a:lnTo>
                <a:lnTo>
                  <a:pt x="1646296" y="191029"/>
                </a:lnTo>
                <a:lnTo>
                  <a:pt x="1682174" y="217566"/>
                </a:lnTo>
                <a:lnTo>
                  <a:pt x="1716855" y="245576"/>
                </a:lnTo>
                <a:lnTo>
                  <a:pt x="1750294" y="275013"/>
                </a:lnTo>
                <a:lnTo>
                  <a:pt x="1782444" y="305831"/>
                </a:lnTo>
                <a:lnTo>
                  <a:pt x="1813260" y="337985"/>
                </a:lnTo>
                <a:lnTo>
                  <a:pt x="1842695" y="371427"/>
                </a:lnTo>
                <a:lnTo>
                  <a:pt x="1870703" y="406111"/>
                </a:lnTo>
                <a:lnTo>
                  <a:pt x="1897238" y="441993"/>
                </a:lnTo>
                <a:lnTo>
                  <a:pt x="1922254" y="479025"/>
                </a:lnTo>
                <a:lnTo>
                  <a:pt x="1945705" y="517162"/>
                </a:lnTo>
                <a:lnTo>
                  <a:pt x="1967545" y="556358"/>
                </a:lnTo>
                <a:lnTo>
                  <a:pt x="1987728" y="596566"/>
                </a:lnTo>
                <a:lnTo>
                  <a:pt x="2006207" y="637740"/>
                </a:lnTo>
                <a:lnTo>
                  <a:pt x="2022936" y="679835"/>
                </a:lnTo>
                <a:lnTo>
                  <a:pt x="2037870" y="722803"/>
                </a:lnTo>
                <a:lnTo>
                  <a:pt x="2050962" y="766600"/>
                </a:lnTo>
                <a:lnTo>
                  <a:pt x="2062167" y="811179"/>
                </a:lnTo>
                <a:lnTo>
                  <a:pt x="2071438" y="856494"/>
                </a:lnTo>
                <a:lnTo>
                  <a:pt x="2078729" y="902499"/>
                </a:lnTo>
                <a:lnTo>
                  <a:pt x="2083993" y="949148"/>
                </a:lnTo>
                <a:lnTo>
                  <a:pt x="2087186" y="996395"/>
                </a:lnTo>
                <a:lnTo>
                  <a:pt x="2088261" y="1044193"/>
                </a:lnTo>
                <a:lnTo>
                  <a:pt x="2087186" y="1091982"/>
                </a:lnTo>
                <a:lnTo>
                  <a:pt x="2083993" y="1139219"/>
                </a:lnTo>
                <a:lnTo>
                  <a:pt x="2078729" y="1185858"/>
                </a:lnTo>
                <a:lnTo>
                  <a:pt x="2071438" y="1231855"/>
                </a:lnTo>
                <a:lnTo>
                  <a:pt x="2062167" y="1277162"/>
                </a:lnTo>
                <a:lnTo>
                  <a:pt x="2050962" y="1321733"/>
                </a:lnTo>
                <a:lnTo>
                  <a:pt x="2037870" y="1365523"/>
                </a:lnTo>
                <a:lnTo>
                  <a:pt x="2022936" y="1408485"/>
                </a:lnTo>
                <a:lnTo>
                  <a:pt x="2006207" y="1450574"/>
                </a:lnTo>
                <a:lnTo>
                  <a:pt x="1987728" y="1491742"/>
                </a:lnTo>
                <a:lnTo>
                  <a:pt x="1967545" y="1531945"/>
                </a:lnTo>
                <a:lnTo>
                  <a:pt x="1945705" y="1571135"/>
                </a:lnTo>
                <a:lnTo>
                  <a:pt x="1922254" y="1609268"/>
                </a:lnTo>
                <a:lnTo>
                  <a:pt x="1897238" y="1646296"/>
                </a:lnTo>
                <a:lnTo>
                  <a:pt x="1870703" y="1682174"/>
                </a:lnTo>
                <a:lnTo>
                  <a:pt x="1842695" y="1716855"/>
                </a:lnTo>
                <a:lnTo>
                  <a:pt x="1813260" y="1750294"/>
                </a:lnTo>
                <a:lnTo>
                  <a:pt x="1782444" y="1782444"/>
                </a:lnTo>
                <a:lnTo>
                  <a:pt x="1750294" y="1813260"/>
                </a:lnTo>
                <a:lnTo>
                  <a:pt x="1716855" y="1842695"/>
                </a:lnTo>
                <a:lnTo>
                  <a:pt x="1682174" y="1870703"/>
                </a:lnTo>
                <a:lnTo>
                  <a:pt x="1646296" y="1897238"/>
                </a:lnTo>
                <a:lnTo>
                  <a:pt x="1609268" y="1922254"/>
                </a:lnTo>
                <a:lnTo>
                  <a:pt x="1571135" y="1945705"/>
                </a:lnTo>
                <a:lnTo>
                  <a:pt x="1531945" y="1967545"/>
                </a:lnTo>
                <a:lnTo>
                  <a:pt x="1491742" y="1987728"/>
                </a:lnTo>
                <a:lnTo>
                  <a:pt x="1450574" y="2006207"/>
                </a:lnTo>
                <a:lnTo>
                  <a:pt x="1408485" y="2022936"/>
                </a:lnTo>
                <a:lnTo>
                  <a:pt x="1365523" y="2037870"/>
                </a:lnTo>
                <a:lnTo>
                  <a:pt x="1321733" y="2050962"/>
                </a:lnTo>
                <a:lnTo>
                  <a:pt x="1277162" y="2062167"/>
                </a:lnTo>
                <a:lnTo>
                  <a:pt x="1231855" y="2071438"/>
                </a:lnTo>
                <a:lnTo>
                  <a:pt x="1185858" y="2078729"/>
                </a:lnTo>
                <a:lnTo>
                  <a:pt x="1139219" y="2083993"/>
                </a:lnTo>
                <a:lnTo>
                  <a:pt x="1091982" y="2087186"/>
                </a:lnTo>
                <a:lnTo>
                  <a:pt x="1044194" y="2088260"/>
                </a:lnTo>
                <a:lnTo>
                  <a:pt x="996395" y="2087186"/>
                </a:lnTo>
                <a:lnTo>
                  <a:pt x="949148" y="2083993"/>
                </a:lnTo>
                <a:lnTo>
                  <a:pt x="902499" y="2078729"/>
                </a:lnTo>
                <a:lnTo>
                  <a:pt x="856494" y="2071438"/>
                </a:lnTo>
                <a:lnTo>
                  <a:pt x="811179" y="2062167"/>
                </a:lnTo>
                <a:lnTo>
                  <a:pt x="766600" y="2050962"/>
                </a:lnTo>
                <a:lnTo>
                  <a:pt x="722803" y="2037870"/>
                </a:lnTo>
                <a:lnTo>
                  <a:pt x="679835" y="2022936"/>
                </a:lnTo>
                <a:lnTo>
                  <a:pt x="637740" y="2006207"/>
                </a:lnTo>
                <a:lnTo>
                  <a:pt x="596566" y="1987728"/>
                </a:lnTo>
                <a:lnTo>
                  <a:pt x="556358" y="1967545"/>
                </a:lnTo>
                <a:lnTo>
                  <a:pt x="517162" y="1945705"/>
                </a:lnTo>
                <a:lnTo>
                  <a:pt x="479025" y="1922254"/>
                </a:lnTo>
                <a:lnTo>
                  <a:pt x="441993" y="1897238"/>
                </a:lnTo>
                <a:lnTo>
                  <a:pt x="406111" y="1870703"/>
                </a:lnTo>
                <a:lnTo>
                  <a:pt x="371427" y="1842695"/>
                </a:lnTo>
                <a:lnTo>
                  <a:pt x="337985" y="1813260"/>
                </a:lnTo>
                <a:lnTo>
                  <a:pt x="305831" y="1782444"/>
                </a:lnTo>
                <a:lnTo>
                  <a:pt x="275013" y="1750294"/>
                </a:lnTo>
                <a:lnTo>
                  <a:pt x="245576" y="1716855"/>
                </a:lnTo>
                <a:lnTo>
                  <a:pt x="217566" y="1682174"/>
                </a:lnTo>
                <a:lnTo>
                  <a:pt x="191029" y="1646296"/>
                </a:lnTo>
                <a:lnTo>
                  <a:pt x="166012" y="1609268"/>
                </a:lnTo>
                <a:lnTo>
                  <a:pt x="142559" y="1571135"/>
                </a:lnTo>
                <a:lnTo>
                  <a:pt x="120719" y="1531945"/>
                </a:lnTo>
                <a:lnTo>
                  <a:pt x="100535" y="1491742"/>
                </a:lnTo>
                <a:lnTo>
                  <a:pt x="82055" y="1450574"/>
                </a:lnTo>
                <a:lnTo>
                  <a:pt x="65325" y="1408485"/>
                </a:lnTo>
                <a:lnTo>
                  <a:pt x="50391" y="1365523"/>
                </a:lnTo>
                <a:lnTo>
                  <a:pt x="37298" y="1321733"/>
                </a:lnTo>
                <a:lnTo>
                  <a:pt x="26093" y="1277162"/>
                </a:lnTo>
                <a:lnTo>
                  <a:pt x="16822" y="1231855"/>
                </a:lnTo>
                <a:lnTo>
                  <a:pt x="9531" y="1185858"/>
                </a:lnTo>
                <a:lnTo>
                  <a:pt x="4267" y="1139219"/>
                </a:lnTo>
                <a:lnTo>
                  <a:pt x="1074" y="1091982"/>
                </a:lnTo>
                <a:lnTo>
                  <a:pt x="0" y="1044193"/>
                </a:lnTo>
                <a:close/>
              </a:path>
            </a:pathLst>
          </a:custGeom>
          <a:ln w="25400">
            <a:solidFill>
              <a:srgbClr val="FFFFFF"/>
            </a:solidFill>
          </a:ln>
        </p:spPr>
        <p:txBody>
          <a:bodyPr wrap="square" lIns="0" tIns="0" rIns="0" bIns="0" rtlCol="0"/>
          <a:lstStyle/>
          <a:p>
            <a:endParaRPr dirty="0"/>
          </a:p>
        </p:txBody>
      </p:sp>
      <p:sp>
        <p:nvSpPr>
          <p:cNvPr id="5" name="object 5"/>
          <p:cNvSpPr txBox="1"/>
          <p:nvPr/>
        </p:nvSpPr>
        <p:spPr>
          <a:xfrm>
            <a:off x="3584257" y="783803"/>
            <a:ext cx="1244600" cy="37846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微软雅黑"/>
                <a:cs typeface="微软雅黑"/>
              </a:rPr>
              <a:t>关于我们</a:t>
            </a:r>
            <a:endParaRPr sz="2400" dirty="0">
              <a:latin typeface="微软雅黑"/>
              <a:cs typeface="微软雅黑"/>
            </a:endParaRPr>
          </a:p>
        </p:txBody>
      </p:sp>
      <p:sp>
        <p:nvSpPr>
          <p:cNvPr id="9" name="object 9"/>
          <p:cNvSpPr txBox="1"/>
          <p:nvPr/>
        </p:nvSpPr>
        <p:spPr>
          <a:xfrm>
            <a:off x="1099350" y="1620646"/>
            <a:ext cx="7091680" cy="798360"/>
          </a:xfrm>
          <a:prstGeom prst="rect">
            <a:avLst/>
          </a:prstGeom>
        </p:spPr>
        <p:txBody>
          <a:bodyPr vert="horz" wrap="square" lIns="0" tIns="0" rIns="0" bIns="0" rtlCol="0">
            <a:spAutoFit/>
          </a:bodyPr>
          <a:lstStyle/>
          <a:p>
            <a:pPr marL="12700" marR="5080" algn="just">
              <a:lnSpc>
                <a:spcPct val="150100"/>
              </a:lnSpc>
            </a:pPr>
            <a:r>
              <a:rPr sz="1200" spc="10" dirty="0">
                <a:solidFill>
                  <a:srgbClr val="0D0D0D"/>
                </a:solidFill>
                <a:latin typeface="微软雅黑"/>
                <a:cs typeface="微软雅黑"/>
              </a:rPr>
              <a:t>聚焦主流消费群，针对职场中产阶层白领&amp;家庭客群，深度挖掘其对更高品质生活的需求，</a:t>
            </a:r>
            <a:r>
              <a:rPr sz="1200" spc="5" dirty="0">
                <a:solidFill>
                  <a:srgbClr val="0D0D0D"/>
                </a:solidFill>
                <a:latin typeface="微软雅黑"/>
                <a:cs typeface="微软雅黑"/>
              </a:rPr>
              <a:t>一方面拓展专业乳制品全国连锁店，另一方面致力于在工作场景下为之提供新鲜、健康、营养的乳制品及  </a:t>
            </a:r>
            <a:r>
              <a:rPr sz="1200" spc="-5" dirty="0">
                <a:solidFill>
                  <a:srgbClr val="0D0D0D"/>
                </a:solidFill>
                <a:latin typeface="微软雅黑"/>
                <a:cs typeface="微软雅黑"/>
              </a:rPr>
              <a:t>文化创意服务，创建开放型的互联网电商服务平台，持续传递职场正能量。</a:t>
            </a:r>
            <a:endParaRPr sz="1200" dirty="0">
              <a:latin typeface="微软雅黑"/>
              <a:cs typeface="微软雅黑"/>
            </a:endParaRPr>
          </a:p>
        </p:txBody>
      </p:sp>
      <p:sp>
        <p:nvSpPr>
          <p:cNvPr id="10" name="object 10"/>
          <p:cNvSpPr txBox="1"/>
          <p:nvPr/>
        </p:nvSpPr>
        <p:spPr>
          <a:xfrm>
            <a:off x="1098867" y="2565923"/>
            <a:ext cx="7091680" cy="521361"/>
          </a:xfrm>
          <a:prstGeom prst="rect">
            <a:avLst/>
          </a:prstGeom>
        </p:spPr>
        <p:txBody>
          <a:bodyPr vert="horz" wrap="square" lIns="0" tIns="0" rIns="0" bIns="0" rtlCol="0">
            <a:spAutoFit/>
          </a:bodyPr>
          <a:lstStyle/>
          <a:p>
            <a:pPr marL="12700" marR="5080">
              <a:lnSpc>
                <a:spcPct val="150200"/>
              </a:lnSpc>
            </a:pPr>
            <a:r>
              <a:rPr sz="1200" dirty="0">
                <a:solidFill>
                  <a:srgbClr val="0D0D0D"/>
                </a:solidFill>
                <a:latin typeface="微软雅黑"/>
                <a:cs typeface="微软雅黑"/>
              </a:rPr>
              <a:t>通过实体店和互联网相结合的营销策略，将移动端平台作为内核，通过O2O及线下实体店相结合的  </a:t>
            </a:r>
            <a:r>
              <a:rPr sz="1200" spc="10" dirty="0">
                <a:solidFill>
                  <a:srgbClr val="0D0D0D"/>
                </a:solidFill>
                <a:latin typeface="微软雅黑"/>
                <a:cs typeface="微软雅黑"/>
              </a:rPr>
              <a:t>拓展模式迅速建立全国网络，基于客群物质及精神层面需求，搭建有价值导向、有效活跃的白领&amp;家庭社</a:t>
            </a:r>
            <a:endParaRPr sz="1200" dirty="0">
              <a:latin typeface="微软雅黑"/>
              <a:cs typeface="微软雅黑"/>
            </a:endParaRPr>
          </a:p>
        </p:txBody>
      </p:sp>
      <p:sp>
        <p:nvSpPr>
          <p:cNvPr id="11" name="object 11"/>
          <p:cNvSpPr txBox="1"/>
          <p:nvPr/>
        </p:nvSpPr>
        <p:spPr>
          <a:xfrm>
            <a:off x="1098867" y="3206750"/>
            <a:ext cx="2007870" cy="195580"/>
          </a:xfrm>
          <a:prstGeom prst="rect">
            <a:avLst/>
          </a:prstGeom>
        </p:spPr>
        <p:txBody>
          <a:bodyPr vert="horz" wrap="square" lIns="0" tIns="0" rIns="0" bIns="0" rtlCol="0">
            <a:spAutoFit/>
          </a:bodyPr>
          <a:lstStyle/>
          <a:p>
            <a:pPr marL="12700">
              <a:lnSpc>
                <a:spcPct val="100000"/>
              </a:lnSpc>
            </a:pPr>
            <a:r>
              <a:rPr sz="1200" spc="-5" dirty="0">
                <a:solidFill>
                  <a:srgbClr val="0D0D0D"/>
                </a:solidFill>
                <a:latin typeface="微软雅黑"/>
                <a:cs typeface="微软雅黑"/>
              </a:rPr>
              <a:t>交群落，形成乐粉聚合效应。</a:t>
            </a:r>
            <a:endParaRPr sz="1200">
              <a:latin typeface="微软雅黑"/>
              <a:cs typeface="微软雅黑"/>
            </a:endParaRPr>
          </a:p>
        </p:txBody>
      </p:sp>
      <p:sp>
        <p:nvSpPr>
          <p:cNvPr id="13" name="object 13"/>
          <p:cNvSpPr/>
          <p:nvPr/>
        </p:nvSpPr>
        <p:spPr>
          <a:xfrm>
            <a:off x="4589271" y="3930993"/>
            <a:ext cx="3416935" cy="348615"/>
          </a:xfrm>
          <a:custGeom>
            <a:avLst/>
            <a:gdLst/>
            <a:ahLst/>
            <a:cxnLst/>
            <a:rect l="l" t="t" r="r" b="b"/>
            <a:pathLst>
              <a:path w="3416934" h="348614">
                <a:moveTo>
                  <a:pt x="0" y="348348"/>
                </a:moveTo>
                <a:lnTo>
                  <a:pt x="3416680" y="348348"/>
                </a:lnTo>
                <a:lnTo>
                  <a:pt x="3416680" y="0"/>
                </a:lnTo>
                <a:lnTo>
                  <a:pt x="0" y="0"/>
                </a:lnTo>
                <a:lnTo>
                  <a:pt x="0" y="348348"/>
                </a:lnTo>
                <a:close/>
              </a:path>
            </a:pathLst>
          </a:custGeom>
          <a:solidFill>
            <a:srgbClr val="C00000"/>
          </a:solidFill>
        </p:spPr>
        <p:txBody>
          <a:bodyPr wrap="square" lIns="0" tIns="0" rIns="0" bIns="0" rtlCol="0"/>
          <a:lstStyle/>
          <a:p>
            <a:endParaRPr/>
          </a:p>
        </p:txBody>
      </p:sp>
      <p:sp>
        <p:nvSpPr>
          <p:cNvPr id="14" name="object 14"/>
          <p:cNvSpPr txBox="1"/>
          <p:nvPr/>
        </p:nvSpPr>
        <p:spPr>
          <a:xfrm>
            <a:off x="5459476" y="3949700"/>
            <a:ext cx="1677035" cy="318135"/>
          </a:xfrm>
          <a:prstGeom prst="rect">
            <a:avLst/>
          </a:prstGeom>
        </p:spPr>
        <p:txBody>
          <a:bodyPr vert="horz" wrap="square" lIns="0" tIns="0" rIns="0" bIns="0" rtlCol="0">
            <a:spAutoFit/>
          </a:bodyPr>
          <a:lstStyle/>
          <a:p>
            <a:pPr algn="ctr">
              <a:lnSpc>
                <a:spcPct val="100000"/>
              </a:lnSpc>
            </a:pPr>
            <a:r>
              <a:rPr sz="1000" b="1" dirty="0">
                <a:solidFill>
                  <a:srgbClr val="FFFFFF"/>
                </a:solidFill>
                <a:latin typeface="微软雅黑"/>
                <a:cs typeface="微软雅黑"/>
              </a:rPr>
              <a:t>丰优百控股（深圳）有限公司</a:t>
            </a:r>
            <a:endParaRPr sz="1000">
              <a:latin typeface="微软雅黑"/>
              <a:cs typeface="微软雅黑"/>
            </a:endParaRPr>
          </a:p>
          <a:p>
            <a:pPr algn="ctr">
              <a:lnSpc>
                <a:spcPct val="100000"/>
              </a:lnSpc>
            </a:pPr>
            <a:r>
              <a:rPr sz="1000" b="1" spc="-5" dirty="0">
                <a:solidFill>
                  <a:srgbClr val="FFFFFF"/>
                </a:solidFill>
                <a:latin typeface="微软雅黑"/>
                <a:cs typeface="微软雅黑"/>
              </a:rPr>
              <a:t>法人代表：李瑾</a:t>
            </a:r>
            <a:endParaRPr sz="1000">
              <a:latin typeface="微软雅黑"/>
              <a:cs typeface="微软雅黑"/>
            </a:endParaRPr>
          </a:p>
        </p:txBody>
      </p:sp>
      <p:sp>
        <p:nvSpPr>
          <p:cNvPr id="15" name="object 15"/>
          <p:cNvSpPr/>
          <p:nvPr/>
        </p:nvSpPr>
        <p:spPr>
          <a:xfrm>
            <a:off x="4519676" y="4478747"/>
            <a:ext cx="3556000" cy="541655"/>
          </a:xfrm>
          <a:custGeom>
            <a:avLst/>
            <a:gdLst/>
            <a:ahLst/>
            <a:cxnLst/>
            <a:rect l="l" t="t" r="r" b="b"/>
            <a:pathLst>
              <a:path w="3556000" h="541654">
                <a:moveTo>
                  <a:pt x="0" y="541273"/>
                </a:moveTo>
                <a:lnTo>
                  <a:pt x="3555746" y="541273"/>
                </a:lnTo>
                <a:lnTo>
                  <a:pt x="3555746" y="0"/>
                </a:lnTo>
                <a:lnTo>
                  <a:pt x="0" y="0"/>
                </a:lnTo>
                <a:lnTo>
                  <a:pt x="0" y="541273"/>
                </a:lnTo>
                <a:close/>
              </a:path>
            </a:pathLst>
          </a:custGeom>
          <a:solidFill>
            <a:srgbClr val="C00000"/>
          </a:solidFill>
        </p:spPr>
        <p:txBody>
          <a:bodyPr wrap="square" lIns="0" tIns="0" rIns="0" bIns="0" rtlCol="0"/>
          <a:lstStyle/>
          <a:p>
            <a:endParaRPr/>
          </a:p>
        </p:txBody>
      </p:sp>
      <p:sp>
        <p:nvSpPr>
          <p:cNvPr id="16" name="object 16"/>
          <p:cNvSpPr txBox="1"/>
          <p:nvPr/>
        </p:nvSpPr>
        <p:spPr>
          <a:xfrm>
            <a:off x="5398134" y="4594225"/>
            <a:ext cx="1803400" cy="318135"/>
          </a:xfrm>
          <a:prstGeom prst="rect">
            <a:avLst/>
          </a:prstGeom>
        </p:spPr>
        <p:txBody>
          <a:bodyPr vert="horz" wrap="square" lIns="0" tIns="0" rIns="0" bIns="0" rtlCol="0">
            <a:spAutoFit/>
          </a:bodyPr>
          <a:lstStyle/>
          <a:p>
            <a:pPr marL="457200" marR="5080" indent="-444500">
              <a:lnSpc>
                <a:spcPct val="100000"/>
              </a:lnSpc>
            </a:pPr>
            <a:r>
              <a:rPr sz="1000" b="1" dirty="0">
                <a:solidFill>
                  <a:srgbClr val="FFFFFF"/>
                </a:solidFill>
                <a:latin typeface="微软雅黑"/>
                <a:cs typeface="微软雅黑"/>
              </a:rPr>
              <a:t>深圳市丰优百餐饮管理有限公司  法人代表：李瑾</a:t>
            </a:r>
            <a:endParaRPr sz="1000">
              <a:latin typeface="微软雅黑"/>
              <a:cs typeface="微软雅黑"/>
            </a:endParaRPr>
          </a:p>
        </p:txBody>
      </p:sp>
      <p:sp>
        <p:nvSpPr>
          <p:cNvPr id="17" name="object 17"/>
          <p:cNvSpPr txBox="1"/>
          <p:nvPr/>
        </p:nvSpPr>
        <p:spPr>
          <a:xfrm>
            <a:off x="4445634" y="3190976"/>
            <a:ext cx="1033144" cy="372745"/>
          </a:xfrm>
          <a:prstGeom prst="rect">
            <a:avLst/>
          </a:prstGeom>
          <a:solidFill>
            <a:srgbClr val="F9C090"/>
          </a:solidFill>
        </p:spPr>
        <p:txBody>
          <a:bodyPr vert="horz" wrap="square" lIns="0" tIns="30480" rIns="0" bIns="0" rtlCol="0">
            <a:spAutoFit/>
          </a:bodyPr>
          <a:lstStyle/>
          <a:p>
            <a:pPr marL="300990" marR="255270" indent="88900">
              <a:lnSpc>
                <a:spcPct val="100000"/>
              </a:lnSpc>
              <a:spcBef>
                <a:spcPts val="240"/>
              </a:spcBef>
            </a:pPr>
            <a:r>
              <a:rPr sz="1000" b="1" dirty="0">
                <a:solidFill>
                  <a:srgbClr val="FFFFFF"/>
                </a:solidFill>
                <a:latin typeface="微软雅黑"/>
                <a:cs typeface="微软雅黑"/>
              </a:rPr>
              <a:t>李瑾  59</a:t>
            </a:r>
            <a:r>
              <a:rPr sz="1000" b="1" spc="-10" dirty="0">
                <a:solidFill>
                  <a:srgbClr val="FFFFFF"/>
                </a:solidFill>
                <a:latin typeface="微软雅黑"/>
                <a:cs typeface="微软雅黑"/>
              </a:rPr>
              <a:t>.</a:t>
            </a:r>
            <a:r>
              <a:rPr sz="1000" b="1" dirty="0">
                <a:solidFill>
                  <a:srgbClr val="FFFFFF"/>
                </a:solidFill>
                <a:latin typeface="微软雅黑"/>
                <a:cs typeface="微软雅黑"/>
              </a:rPr>
              <a:t>08%</a:t>
            </a:r>
            <a:endParaRPr sz="1000">
              <a:latin typeface="微软雅黑"/>
              <a:cs typeface="微软雅黑"/>
            </a:endParaRPr>
          </a:p>
        </p:txBody>
      </p:sp>
      <p:sp>
        <p:nvSpPr>
          <p:cNvPr id="18" name="object 18"/>
          <p:cNvSpPr/>
          <p:nvPr/>
        </p:nvSpPr>
        <p:spPr>
          <a:xfrm>
            <a:off x="5828284" y="3185426"/>
            <a:ext cx="939165" cy="378460"/>
          </a:xfrm>
          <a:custGeom>
            <a:avLst/>
            <a:gdLst/>
            <a:ahLst/>
            <a:cxnLst/>
            <a:rect l="l" t="t" r="r" b="b"/>
            <a:pathLst>
              <a:path w="939165" h="378460">
                <a:moveTo>
                  <a:pt x="0" y="378193"/>
                </a:moveTo>
                <a:lnTo>
                  <a:pt x="938682" y="378193"/>
                </a:lnTo>
                <a:lnTo>
                  <a:pt x="938682" y="0"/>
                </a:lnTo>
                <a:lnTo>
                  <a:pt x="0" y="0"/>
                </a:lnTo>
                <a:lnTo>
                  <a:pt x="0" y="378193"/>
                </a:lnTo>
                <a:close/>
              </a:path>
            </a:pathLst>
          </a:custGeom>
          <a:solidFill>
            <a:srgbClr val="F9C090"/>
          </a:solidFill>
        </p:spPr>
        <p:txBody>
          <a:bodyPr wrap="square" lIns="0" tIns="0" rIns="0" bIns="0" rtlCol="0"/>
          <a:lstStyle/>
          <a:p>
            <a:endParaRPr/>
          </a:p>
        </p:txBody>
      </p:sp>
      <p:sp>
        <p:nvSpPr>
          <p:cNvPr id="19" name="object 19"/>
          <p:cNvSpPr txBox="1"/>
          <p:nvPr/>
        </p:nvSpPr>
        <p:spPr>
          <a:xfrm>
            <a:off x="6050915" y="3218814"/>
            <a:ext cx="494030" cy="317500"/>
          </a:xfrm>
          <a:prstGeom prst="rect">
            <a:avLst/>
          </a:prstGeom>
        </p:spPr>
        <p:txBody>
          <a:bodyPr vert="horz" wrap="square" lIns="0" tIns="0" rIns="0" bIns="0" rtlCol="0">
            <a:spAutoFit/>
          </a:bodyPr>
          <a:lstStyle/>
          <a:p>
            <a:pPr marL="12700" marR="5080" indent="45720">
              <a:lnSpc>
                <a:spcPct val="100000"/>
              </a:lnSpc>
            </a:pPr>
            <a:r>
              <a:rPr sz="1000" b="1" dirty="0">
                <a:solidFill>
                  <a:srgbClr val="FFFFFF"/>
                </a:solidFill>
                <a:latin typeface="微软雅黑"/>
                <a:cs typeface="微软雅黑"/>
              </a:rPr>
              <a:t>左科梯  25</a:t>
            </a:r>
            <a:r>
              <a:rPr sz="1000" b="1" spc="-10" dirty="0">
                <a:solidFill>
                  <a:srgbClr val="FFFFFF"/>
                </a:solidFill>
                <a:latin typeface="微软雅黑"/>
                <a:cs typeface="微软雅黑"/>
              </a:rPr>
              <a:t>.</a:t>
            </a:r>
            <a:r>
              <a:rPr sz="1000" b="1" dirty="0">
                <a:solidFill>
                  <a:srgbClr val="FFFFFF"/>
                </a:solidFill>
                <a:latin typeface="微软雅黑"/>
                <a:cs typeface="微软雅黑"/>
              </a:rPr>
              <a:t>92%</a:t>
            </a:r>
            <a:endParaRPr sz="1000">
              <a:latin typeface="微软雅黑"/>
              <a:cs typeface="微软雅黑"/>
            </a:endParaRPr>
          </a:p>
        </p:txBody>
      </p:sp>
      <p:sp>
        <p:nvSpPr>
          <p:cNvPr id="20" name="object 20"/>
          <p:cNvSpPr/>
          <p:nvPr/>
        </p:nvSpPr>
        <p:spPr>
          <a:xfrm>
            <a:off x="7139813" y="3190976"/>
            <a:ext cx="1033144" cy="372745"/>
          </a:xfrm>
          <a:custGeom>
            <a:avLst/>
            <a:gdLst/>
            <a:ahLst/>
            <a:cxnLst/>
            <a:rect l="l" t="t" r="r" b="b"/>
            <a:pathLst>
              <a:path w="1033145" h="372745">
                <a:moveTo>
                  <a:pt x="0" y="372643"/>
                </a:moveTo>
                <a:lnTo>
                  <a:pt x="1032586" y="372643"/>
                </a:lnTo>
                <a:lnTo>
                  <a:pt x="1032586" y="0"/>
                </a:lnTo>
                <a:lnTo>
                  <a:pt x="0" y="0"/>
                </a:lnTo>
                <a:lnTo>
                  <a:pt x="0" y="372643"/>
                </a:lnTo>
                <a:close/>
              </a:path>
            </a:pathLst>
          </a:custGeom>
          <a:solidFill>
            <a:srgbClr val="F9C090"/>
          </a:solidFill>
        </p:spPr>
        <p:txBody>
          <a:bodyPr wrap="square" lIns="0" tIns="0" rIns="0" bIns="0" rtlCol="0"/>
          <a:lstStyle/>
          <a:p>
            <a:endParaRPr/>
          </a:p>
        </p:txBody>
      </p:sp>
      <p:sp>
        <p:nvSpPr>
          <p:cNvPr id="21" name="object 21"/>
          <p:cNvSpPr txBox="1"/>
          <p:nvPr/>
        </p:nvSpPr>
        <p:spPr>
          <a:xfrm>
            <a:off x="7507605" y="3221608"/>
            <a:ext cx="301625" cy="317500"/>
          </a:xfrm>
          <a:prstGeom prst="rect">
            <a:avLst/>
          </a:prstGeom>
        </p:spPr>
        <p:txBody>
          <a:bodyPr vert="horz" wrap="square" lIns="0" tIns="0" rIns="0" bIns="0" rtlCol="0">
            <a:spAutoFit/>
          </a:bodyPr>
          <a:lstStyle/>
          <a:p>
            <a:pPr marL="12700" marR="5080" indent="10160">
              <a:lnSpc>
                <a:spcPct val="100000"/>
              </a:lnSpc>
            </a:pPr>
            <a:r>
              <a:rPr sz="1000" b="1" dirty="0">
                <a:solidFill>
                  <a:srgbClr val="FFFFFF"/>
                </a:solidFill>
                <a:latin typeface="微软雅黑"/>
                <a:cs typeface="微软雅黑"/>
              </a:rPr>
              <a:t>岑晨  15%</a:t>
            </a:r>
            <a:endParaRPr sz="1000">
              <a:latin typeface="微软雅黑"/>
              <a:cs typeface="微软雅黑"/>
            </a:endParaRPr>
          </a:p>
        </p:txBody>
      </p:sp>
      <p:sp>
        <p:nvSpPr>
          <p:cNvPr id="22" name="object 22"/>
          <p:cNvSpPr/>
          <p:nvPr/>
        </p:nvSpPr>
        <p:spPr>
          <a:xfrm>
            <a:off x="6240779" y="4257040"/>
            <a:ext cx="111760" cy="281939"/>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6297548" y="4279341"/>
            <a:ext cx="0" cy="196215"/>
          </a:xfrm>
          <a:custGeom>
            <a:avLst/>
            <a:gdLst/>
            <a:ahLst/>
            <a:cxnLst/>
            <a:rect l="l" t="t" r="r" b="b"/>
            <a:pathLst>
              <a:path h="196214">
                <a:moveTo>
                  <a:pt x="0" y="0"/>
                </a:moveTo>
                <a:lnTo>
                  <a:pt x="0" y="196126"/>
                </a:lnTo>
              </a:path>
            </a:pathLst>
          </a:custGeom>
          <a:ln w="25400">
            <a:solidFill>
              <a:srgbClr val="000000"/>
            </a:solidFill>
          </a:ln>
        </p:spPr>
        <p:txBody>
          <a:bodyPr wrap="square" lIns="0" tIns="0" rIns="0" bIns="0" rtlCol="0"/>
          <a:lstStyle/>
          <a:p>
            <a:endParaRPr/>
          </a:p>
        </p:txBody>
      </p:sp>
      <p:sp>
        <p:nvSpPr>
          <p:cNvPr id="24" name="object 24"/>
          <p:cNvSpPr/>
          <p:nvPr/>
        </p:nvSpPr>
        <p:spPr>
          <a:xfrm>
            <a:off x="6240779" y="3731259"/>
            <a:ext cx="111760" cy="26415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6297548" y="3755390"/>
            <a:ext cx="0" cy="175895"/>
          </a:xfrm>
          <a:custGeom>
            <a:avLst/>
            <a:gdLst/>
            <a:ahLst/>
            <a:cxnLst/>
            <a:rect l="l" t="t" r="r" b="b"/>
            <a:pathLst>
              <a:path h="175895">
                <a:moveTo>
                  <a:pt x="0" y="0"/>
                </a:moveTo>
                <a:lnTo>
                  <a:pt x="0" y="175602"/>
                </a:lnTo>
              </a:path>
            </a:pathLst>
          </a:custGeom>
          <a:ln w="25400">
            <a:solidFill>
              <a:srgbClr val="000000"/>
            </a:solidFill>
          </a:ln>
        </p:spPr>
        <p:txBody>
          <a:bodyPr wrap="square" lIns="0" tIns="0" rIns="0" bIns="0" rtlCol="0"/>
          <a:lstStyle/>
          <a:p>
            <a:endParaRPr/>
          </a:p>
        </p:txBody>
      </p:sp>
      <p:sp>
        <p:nvSpPr>
          <p:cNvPr id="26" name="object 26"/>
          <p:cNvSpPr/>
          <p:nvPr/>
        </p:nvSpPr>
        <p:spPr>
          <a:xfrm>
            <a:off x="4919979" y="3718559"/>
            <a:ext cx="2778760" cy="114300"/>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962016" y="3755390"/>
            <a:ext cx="2694305" cy="1905"/>
          </a:xfrm>
          <a:custGeom>
            <a:avLst/>
            <a:gdLst/>
            <a:ahLst/>
            <a:cxnLst/>
            <a:rect l="l" t="t" r="r" b="b"/>
            <a:pathLst>
              <a:path w="2694304" h="1904">
                <a:moveTo>
                  <a:pt x="0" y="1651"/>
                </a:moveTo>
                <a:lnTo>
                  <a:pt x="2694051" y="0"/>
                </a:lnTo>
              </a:path>
            </a:pathLst>
          </a:custGeom>
          <a:ln w="25399">
            <a:solidFill>
              <a:srgbClr val="000000"/>
            </a:solidFill>
          </a:ln>
        </p:spPr>
        <p:txBody>
          <a:bodyPr wrap="square" lIns="0" tIns="0" rIns="0" bIns="0" rtlCol="0"/>
          <a:lstStyle/>
          <a:p>
            <a:endParaRPr/>
          </a:p>
        </p:txBody>
      </p:sp>
      <p:sp>
        <p:nvSpPr>
          <p:cNvPr id="28" name="object 28"/>
          <p:cNvSpPr/>
          <p:nvPr/>
        </p:nvSpPr>
        <p:spPr>
          <a:xfrm>
            <a:off x="4902200" y="3540759"/>
            <a:ext cx="116839" cy="276859"/>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4958969" y="3563620"/>
            <a:ext cx="3175" cy="191770"/>
          </a:xfrm>
          <a:custGeom>
            <a:avLst/>
            <a:gdLst/>
            <a:ahLst/>
            <a:cxnLst/>
            <a:rect l="l" t="t" r="r" b="b"/>
            <a:pathLst>
              <a:path w="3175" h="191770">
                <a:moveTo>
                  <a:pt x="3047" y="0"/>
                </a:moveTo>
                <a:lnTo>
                  <a:pt x="0" y="191769"/>
                </a:lnTo>
              </a:path>
            </a:pathLst>
          </a:custGeom>
          <a:ln w="25400">
            <a:solidFill>
              <a:srgbClr val="000000"/>
            </a:solidFill>
          </a:ln>
        </p:spPr>
        <p:txBody>
          <a:bodyPr wrap="square" lIns="0" tIns="0" rIns="0" bIns="0" rtlCol="0"/>
          <a:lstStyle/>
          <a:p>
            <a:endParaRPr/>
          </a:p>
        </p:txBody>
      </p:sp>
      <p:sp>
        <p:nvSpPr>
          <p:cNvPr id="30" name="object 30"/>
          <p:cNvSpPr/>
          <p:nvPr/>
        </p:nvSpPr>
        <p:spPr>
          <a:xfrm>
            <a:off x="6240779" y="3540759"/>
            <a:ext cx="111760" cy="276859"/>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6297548" y="3563620"/>
            <a:ext cx="0" cy="191770"/>
          </a:xfrm>
          <a:custGeom>
            <a:avLst/>
            <a:gdLst/>
            <a:ahLst/>
            <a:cxnLst/>
            <a:rect l="l" t="t" r="r" b="b"/>
            <a:pathLst>
              <a:path h="191770">
                <a:moveTo>
                  <a:pt x="0" y="0"/>
                </a:moveTo>
                <a:lnTo>
                  <a:pt x="0" y="191769"/>
                </a:lnTo>
              </a:path>
            </a:pathLst>
          </a:custGeom>
          <a:ln w="25400">
            <a:solidFill>
              <a:srgbClr val="000000"/>
            </a:solidFill>
          </a:ln>
        </p:spPr>
        <p:txBody>
          <a:bodyPr wrap="square" lIns="0" tIns="0" rIns="0" bIns="0" rtlCol="0"/>
          <a:lstStyle/>
          <a:p>
            <a:endParaRPr/>
          </a:p>
        </p:txBody>
      </p:sp>
      <p:sp>
        <p:nvSpPr>
          <p:cNvPr id="32" name="object 32"/>
          <p:cNvSpPr/>
          <p:nvPr/>
        </p:nvSpPr>
        <p:spPr>
          <a:xfrm>
            <a:off x="7599680" y="3540759"/>
            <a:ext cx="111759" cy="276859"/>
          </a:xfrm>
          <a:prstGeom prst="rect">
            <a:avLst/>
          </a:prstGeom>
          <a:blipFill>
            <a:blip r:embed="rId9" cstate="print"/>
            <a:stretch>
              <a:fillRect/>
            </a:stretch>
          </a:blipFill>
        </p:spPr>
        <p:txBody>
          <a:bodyPr wrap="square" lIns="0" tIns="0" rIns="0" bIns="0" rtlCol="0"/>
          <a:lstStyle/>
          <a:p>
            <a:endParaRPr/>
          </a:p>
        </p:txBody>
      </p:sp>
      <p:sp>
        <p:nvSpPr>
          <p:cNvPr id="33" name="object 33"/>
          <p:cNvSpPr/>
          <p:nvPr/>
        </p:nvSpPr>
        <p:spPr>
          <a:xfrm>
            <a:off x="7656068" y="3563620"/>
            <a:ext cx="0" cy="191770"/>
          </a:xfrm>
          <a:custGeom>
            <a:avLst/>
            <a:gdLst/>
            <a:ahLst/>
            <a:cxnLst/>
            <a:rect l="l" t="t" r="r" b="b"/>
            <a:pathLst>
              <a:path h="191770">
                <a:moveTo>
                  <a:pt x="0" y="0"/>
                </a:moveTo>
                <a:lnTo>
                  <a:pt x="0" y="191769"/>
                </a:lnTo>
              </a:path>
            </a:pathLst>
          </a:custGeom>
          <a:ln w="25400">
            <a:solidFill>
              <a:srgbClr val="000000"/>
            </a:solidFill>
          </a:ln>
        </p:spPr>
        <p:txBody>
          <a:bodyPr wrap="square" lIns="0" tIns="0" rIns="0" bIns="0" rtlCol="0"/>
          <a:lstStyle/>
          <a:p>
            <a:endParaRPr/>
          </a:p>
        </p:txBody>
      </p:sp>
      <p:sp>
        <p:nvSpPr>
          <p:cNvPr id="34" name="object 34"/>
          <p:cNvSpPr txBox="1"/>
          <p:nvPr/>
        </p:nvSpPr>
        <p:spPr>
          <a:xfrm>
            <a:off x="3571621" y="3296666"/>
            <a:ext cx="533400" cy="165100"/>
          </a:xfrm>
          <a:prstGeom prst="rect">
            <a:avLst/>
          </a:prstGeom>
        </p:spPr>
        <p:txBody>
          <a:bodyPr vert="horz" wrap="square" lIns="0" tIns="0" rIns="0" bIns="0" rtlCol="0">
            <a:spAutoFit/>
          </a:bodyPr>
          <a:lstStyle/>
          <a:p>
            <a:pPr marL="12700">
              <a:lnSpc>
                <a:spcPct val="100000"/>
              </a:lnSpc>
            </a:pPr>
            <a:r>
              <a:rPr sz="1000" b="1" dirty="0">
                <a:solidFill>
                  <a:srgbClr val="B88B00"/>
                </a:solidFill>
                <a:latin typeface="微软雅黑"/>
                <a:cs typeface="微软雅黑"/>
              </a:rPr>
              <a:t>股权比例</a:t>
            </a:r>
            <a:endParaRPr sz="1000">
              <a:latin typeface="微软雅黑"/>
              <a:cs typeface="微软雅黑"/>
            </a:endParaRPr>
          </a:p>
        </p:txBody>
      </p:sp>
      <p:graphicFrame>
        <p:nvGraphicFramePr>
          <p:cNvPr id="35" name="对象 34">
            <a:extLst>
              <a:ext uri="{FF2B5EF4-FFF2-40B4-BE49-F238E27FC236}">
                <a16:creationId xmlns:a16="http://schemas.microsoft.com/office/drawing/2014/main" id="{F3EC5A3A-8917-408C-8C28-17D3EC9B2C7C}"/>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3076" name="CorelDRAW" r:id="rId10" imgW="2736000" imgH="1136036" progId="CorelDraw.Graphic.17">
                  <p:embed/>
                </p:oleObj>
              </mc:Choice>
              <mc:Fallback>
                <p:oleObj name="CorelDRAW" r:id="rId10"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11"/>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7729" y="3370579"/>
            <a:ext cx="2273935" cy="1110615"/>
          </a:xfrm>
          <a:prstGeom prst="rect">
            <a:avLst/>
          </a:prstGeom>
        </p:spPr>
        <p:txBody>
          <a:bodyPr vert="horz" wrap="square" lIns="0" tIns="0" rIns="0" bIns="0" rtlCol="0">
            <a:spAutoFit/>
          </a:bodyPr>
          <a:lstStyle/>
          <a:p>
            <a:pPr marL="12700" marR="5080" algn="just">
              <a:lnSpc>
                <a:spcPct val="100000"/>
              </a:lnSpc>
            </a:pPr>
            <a:r>
              <a:rPr sz="1200" spc="-5" dirty="0">
                <a:solidFill>
                  <a:srgbClr val="5F5F5F"/>
                </a:solidFill>
                <a:latin typeface="微软雅黑"/>
                <a:cs typeface="微软雅黑"/>
              </a:rPr>
              <a:t>左科梯，1983年生，2006年毕业  </a:t>
            </a:r>
            <a:r>
              <a:rPr sz="1200" spc="50" dirty="0">
                <a:solidFill>
                  <a:srgbClr val="5F5F5F"/>
                </a:solidFill>
                <a:latin typeface="微软雅黑"/>
                <a:cs typeface="微软雅黑"/>
              </a:rPr>
              <a:t>于湘潭大学商学院电子商务系，  </a:t>
            </a:r>
            <a:r>
              <a:rPr sz="1200" spc="55" dirty="0">
                <a:solidFill>
                  <a:srgbClr val="5F5F5F"/>
                </a:solidFill>
                <a:latin typeface="微软雅黑"/>
                <a:cs typeface="微软雅黑"/>
              </a:rPr>
              <a:t>曾就职</a:t>
            </a:r>
            <a:r>
              <a:rPr sz="1200" spc="75" dirty="0">
                <a:solidFill>
                  <a:srgbClr val="5F5F5F"/>
                </a:solidFill>
                <a:latin typeface="微软雅黑"/>
                <a:cs typeface="微软雅黑"/>
              </a:rPr>
              <a:t>于</a:t>
            </a:r>
            <a:r>
              <a:rPr sz="1200" spc="55" dirty="0">
                <a:solidFill>
                  <a:srgbClr val="5F5F5F"/>
                </a:solidFill>
                <a:latin typeface="微软雅黑"/>
                <a:cs typeface="微软雅黑"/>
              </a:rPr>
              <a:t>麦当</a:t>
            </a:r>
            <a:r>
              <a:rPr sz="1200" spc="85" dirty="0">
                <a:solidFill>
                  <a:srgbClr val="5F5F5F"/>
                </a:solidFill>
                <a:latin typeface="微软雅黑"/>
                <a:cs typeface="微软雅黑"/>
              </a:rPr>
              <a:t>劳</a:t>
            </a:r>
            <a:r>
              <a:rPr sz="1200" spc="60" dirty="0">
                <a:solidFill>
                  <a:srgbClr val="5F5F5F"/>
                </a:solidFill>
                <a:latin typeface="微软雅黑"/>
                <a:cs typeface="微软雅黑"/>
              </a:rPr>
              <a:t>，</a:t>
            </a:r>
            <a:r>
              <a:rPr sz="1200" spc="55" dirty="0">
                <a:solidFill>
                  <a:srgbClr val="5F5F5F"/>
                </a:solidFill>
                <a:latin typeface="微软雅黑"/>
                <a:cs typeface="微软雅黑"/>
              </a:rPr>
              <a:t>许</a:t>
            </a:r>
            <a:r>
              <a:rPr sz="1200" spc="75" dirty="0">
                <a:solidFill>
                  <a:srgbClr val="5F5F5F"/>
                </a:solidFill>
                <a:latin typeface="微软雅黑"/>
                <a:cs typeface="微软雅黑"/>
              </a:rPr>
              <a:t>留</a:t>
            </a:r>
            <a:r>
              <a:rPr sz="1200" spc="60" dirty="0">
                <a:solidFill>
                  <a:srgbClr val="5F5F5F"/>
                </a:solidFill>
                <a:latin typeface="微软雅黑"/>
                <a:cs typeface="微软雅黑"/>
              </a:rPr>
              <a:t>山，有着  餐饮业</a:t>
            </a:r>
            <a:r>
              <a:rPr sz="1200" spc="75" dirty="0">
                <a:solidFill>
                  <a:srgbClr val="5F5F5F"/>
                </a:solidFill>
                <a:latin typeface="微软雅黑"/>
                <a:cs typeface="微软雅黑"/>
              </a:rPr>
              <a:t>十</a:t>
            </a:r>
            <a:r>
              <a:rPr sz="1200" spc="55" dirty="0">
                <a:solidFill>
                  <a:srgbClr val="5F5F5F"/>
                </a:solidFill>
                <a:latin typeface="微软雅黑"/>
                <a:cs typeface="微软雅黑"/>
              </a:rPr>
              <a:t>年工</a:t>
            </a:r>
            <a:r>
              <a:rPr sz="1200" spc="75" dirty="0">
                <a:solidFill>
                  <a:srgbClr val="5F5F5F"/>
                </a:solidFill>
                <a:latin typeface="微软雅黑"/>
                <a:cs typeface="微软雅黑"/>
              </a:rPr>
              <a:t>作</a:t>
            </a:r>
            <a:r>
              <a:rPr sz="1200" spc="55" dirty="0">
                <a:solidFill>
                  <a:srgbClr val="5F5F5F"/>
                </a:solidFill>
                <a:latin typeface="微软雅黑"/>
                <a:cs typeface="微软雅黑"/>
              </a:rPr>
              <a:t>经</a:t>
            </a:r>
            <a:r>
              <a:rPr sz="1200" spc="65" dirty="0">
                <a:solidFill>
                  <a:srgbClr val="5F5F5F"/>
                </a:solidFill>
                <a:latin typeface="微软雅黑"/>
                <a:cs typeface="微软雅黑"/>
              </a:rPr>
              <a:t>历</a:t>
            </a:r>
            <a:r>
              <a:rPr sz="1200" spc="75" dirty="0">
                <a:solidFill>
                  <a:srgbClr val="5F5F5F"/>
                </a:solidFill>
                <a:latin typeface="微软雅黑"/>
                <a:cs typeface="微软雅黑"/>
              </a:rPr>
              <a:t>，</a:t>
            </a:r>
            <a:r>
              <a:rPr sz="1200" spc="60" dirty="0">
                <a:solidFill>
                  <a:srgbClr val="5F5F5F"/>
                </a:solidFill>
                <a:latin typeface="微软雅黑"/>
                <a:cs typeface="微软雅黑"/>
              </a:rPr>
              <a:t>主要经验  </a:t>
            </a:r>
            <a:r>
              <a:rPr sz="1200" spc="50" dirty="0">
                <a:solidFill>
                  <a:srgbClr val="5F5F5F"/>
                </a:solidFill>
                <a:latin typeface="微软雅黑"/>
                <a:cs typeface="微软雅黑"/>
              </a:rPr>
              <a:t>在于营运管理，员工培训和产品  </a:t>
            </a:r>
            <a:r>
              <a:rPr sz="1200" dirty="0">
                <a:solidFill>
                  <a:srgbClr val="5F5F5F"/>
                </a:solidFill>
                <a:latin typeface="微软雅黑"/>
                <a:cs typeface="微软雅黑"/>
              </a:rPr>
              <a:t>研发。</a:t>
            </a:r>
            <a:endParaRPr sz="1200">
              <a:latin typeface="微软雅黑"/>
              <a:cs typeface="微软雅黑"/>
            </a:endParaRPr>
          </a:p>
        </p:txBody>
      </p:sp>
      <p:sp>
        <p:nvSpPr>
          <p:cNvPr id="3" name="object 3"/>
          <p:cNvSpPr txBox="1"/>
          <p:nvPr/>
        </p:nvSpPr>
        <p:spPr>
          <a:xfrm>
            <a:off x="3427729" y="2704083"/>
            <a:ext cx="1593850" cy="422909"/>
          </a:xfrm>
          <a:prstGeom prst="rect">
            <a:avLst/>
          </a:prstGeom>
        </p:spPr>
        <p:txBody>
          <a:bodyPr vert="horz" wrap="square" lIns="0" tIns="0" rIns="0" bIns="0" rtlCol="0">
            <a:spAutoFit/>
          </a:bodyPr>
          <a:lstStyle/>
          <a:p>
            <a:pPr marL="12700">
              <a:lnSpc>
                <a:spcPct val="100000"/>
              </a:lnSpc>
            </a:pPr>
            <a:r>
              <a:rPr sz="1400" b="1" dirty="0">
                <a:solidFill>
                  <a:srgbClr val="B88B00"/>
                </a:solidFill>
                <a:latin typeface="微软雅黑"/>
                <a:cs typeface="微软雅黑"/>
              </a:rPr>
              <a:t>左 科梯</a:t>
            </a:r>
            <a:r>
              <a:rPr sz="1400" b="1" spc="-114" dirty="0">
                <a:solidFill>
                  <a:srgbClr val="B88B00"/>
                </a:solidFill>
                <a:latin typeface="微软雅黑"/>
                <a:cs typeface="微软雅黑"/>
              </a:rPr>
              <a:t> </a:t>
            </a:r>
            <a:r>
              <a:rPr sz="1200" b="1" spc="-5" dirty="0">
                <a:solidFill>
                  <a:srgbClr val="B88B00"/>
                </a:solidFill>
                <a:latin typeface="微软雅黑"/>
                <a:cs typeface="微软雅黑"/>
              </a:rPr>
              <a:t>先生</a:t>
            </a:r>
            <a:endParaRPr sz="1200">
              <a:latin typeface="微软雅黑"/>
              <a:cs typeface="微软雅黑"/>
            </a:endParaRPr>
          </a:p>
          <a:p>
            <a:pPr marL="12700">
              <a:lnSpc>
                <a:spcPct val="100000"/>
              </a:lnSpc>
              <a:spcBef>
                <a:spcPts val="105"/>
              </a:spcBef>
            </a:pPr>
            <a:r>
              <a:rPr sz="1200" spc="-5" dirty="0">
                <a:solidFill>
                  <a:srgbClr val="B88B00"/>
                </a:solidFill>
                <a:latin typeface="微软雅黑"/>
                <a:cs typeface="微软雅黑"/>
              </a:rPr>
              <a:t>担任丰优百COO一职！</a:t>
            </a:r>
            <a:endParaRPr sz="1200">
              <a:latin typeface="微软雅黑"/>
              <a:cs typeface="微软雅黑"/>
            </a:endParaRPr>
          </a:p>
        </p:txBody>
      </p:sp>
      <p:sp>
        <p:nvSpPr>
          <p:cNvPr id="4" name="object 4"/>
          <p:cNvSpPr txBox="1"/>
          <p:nvPr/>
        </p:nvSpPr>
        <p:spPr>
          <a:xfrm>
            <a:off x="546417" y="3262538"/>
            <a:ext cx="2271395" cy="1689735"/>
          </a:xfrm>
          <a:prstGeom prst="rect">
            <a:avLst/>
          </a:prstGeom>
        </p:spPr>
        <p:txBody>
          <a:bodyPr vert="horz" wrap="square" lIns="0" tIns="0" rIns="0" bIns="0" rtlCol="0">
            <a:spAutoFit/>
          </a:bodyPr>
          <a:lstStyle/>
          <a:p>
            <a:pPr marL="12700" marR="7620" algn="just">
              <a:lnSpc>
                <a:spcPct val="119600"/>
              </a:lnSpc>
            </a:pPr>
            <a:r>
              <a:rPr sz="1100" dirty="0">
                <a:solidFill>
                  <a:srgbClr val="5F5F5F"/>
                </a:solidFill>
                <a:latin typeface="微软雅黑"/>
                <a:cs typeface="微软雅黑"/>
              </a:rPr>
              <a:t>曾就职于</a:t>
            </a:r>
            <a:r>
              <a:rPr sz="1100" spc="-5" dirty="0">
                <a:solidFill>
                  <a:srgbClr val="5F5F5F"/>
                </a:solidFill>
                <a:latin typeface="微软雅黑"/>
                <a:cs typeface="微软雅黑"/>
              </a:rPr>
              <a:t>F</a:t>
            </a:r>
            <a:r>
              <a:rPr sz="1100" dirty="0">
                <a:solidFill>
                  <a:srgbClr val="5F5F5F"/>
                </a:solidFill>
                <a:latin typeface="微软雅黑"/>
                <a:cs typeface="微软雅黑"/>
              </a:rPr>
              <a:t>ox</a:t>
            </a:r>
            <a:r>
              <a:rPr sz="1100" spc="10" dirty="0">
                <a:solidFill>
                  <a:srgbClr val="5F5F5F"/>
                </a:solidFill>
                <a:latin typeface="微软雅黑"/>
                <a:cs typeface="微软雅黑"/>
              </a:rPr>
              <a:t>c</a:t>
            </a:r>
            <a:r>
              <a:rPr sz="1100" dirty="0">
                <a:solidFill>
                  <a:srgbClr val="5F5F5F"/>
                </a:solidFill>
                <a:latin typeface="微软雅黑"/>
                <a:cs typeface="微软雅黑"/>
              </a:rPr>
              <a:t>on</a:t>
            </a:r>
            <a:r>
              <a:rPr sz="1100" spc="5" dirty="0">
                <a:solidFill>
                  <a:srgbClr val="5F5F5F"/>
                </a:solidFill>
                <a:latin typeface="微软雅黑"/>
                <a:cs typeface="微软雅黑"/>
              </a:rPr>
              <a:t>n</a:t>
            </a:r>
            <a:r>
              <a:rPr sz="1100" dirty="0">
                <a:solidFill>
                  <a:srgbClr val="5F5F5F"/>
                </a:solidFill>
                <a:latin typeface="微软雅黑"/>
                <a:cs typeface="微软雅黑"/>
              </a:rPr>
              <a:t>、香港生产力促进  </a:t>
            </a:r>
            <a:r>
              <a:rPr sz="1100" spc="-5" dirty="0">
                <a:solidFill>
                  <a:srgbClr val="5F5F5F"/>
                </a:solidFill>
                <a:latin typeface="微软雅黑"/>
                <a:cs typeface="微软雅黑"/>
              </a:rPr>
              <a:t>局、Wellgain</a:t>
            </a:r>
            <a:r>
              <a:rPr sz="1100" spc="-30" dirty="0">
                <a:solidFill>
                  <a:srgbClr val="5F5F5F"/>
                </a:solidFill>
                <a:latin typeface="微软雅黑"/>
                <a:cs typeface="微软雅黑"/>
              </a:rPr>
              <a:t> </a:t>
            </a:r>
            <a:r>
              <a:rPr sz="1100" spc="-5" dirty="0">
                <a:solidFill>
                  <a:srgbClr val="5F5F5F"/>
                </a:solidFill>
                <a:latin typeface="微软雅黑"/>
                <a:cs typeface="微软雅黑"/>
              </a:rPr>
              <a:t>Group，许留山。</a:t>
            </a:r>
            <a:endParaRPr sz="1100">
              <a:latin typeface="微软雅黑"/>
              <a:cs typeface="微软雅黑"/>
            </a:endParaRPr>
          </a:p>
          <a:p>
            <a:pPr marL="12700" marR="5080" algn="just">
              <a:lnSpc>
                <a:spcPct val="119700"/>
              </a:lnSpc>
              <a:spcBef>
                <a:spcPts val="280"/>
              </a:spcBef>
            </a:pPr>
            <a:r>
              <a:rPr sz="1100" spc="15" dirty="0">
                <a:solidFill>
                  <a:srgbClr val="5F5F5F"/>
                </a:solidFill>
                <a:latin typeface="微软雅黑"/>
                <a:cs typeface="微软雅黑"/>
              </a:rPr>
              <a:t>信心 </a:t>
            </a:r>
            <a:r>
              <a:rPr sz="1100" spc="30" dirty="0">
                <a:solidFill>
                  <a:srgbClr val="5F5F5F"/>
                </a:solidFill>
                <a:latin typeface="微软雅黑"/>
                <a:cs typeface="微软雅黑"/>
              </a:rPr>
              <a:t>从制造商、咨询到海外建立一  </a:t>
            </a:r>
            <a:r>
              <a:rPr sz="1100" dirty="0">
                <a:solidFill>
                  <a:srgbClr val="5F5F5F"/>
                </a:solidFill>
                <a:latin typeface="微软雅黑"/>
                <a:cs typeface="微软雅黑"/>
              </a:rPr>
              <a:t>个具有竞争</a:t>
            </a:r>
            <a:r>
              <a:rPr sz="1100" spc="15" dirty="0">
                <a:solidFill>
                  <a:srgbClr val="5F5F5F"/>
                </a:solidFill>
                <a:latin typeface="微软雅黑"/>
                <a:cs typeface="微软雅黑"/>
              </a:rPr>
              <a:t>力</a:t>
            </a:r>
            <a:r>
              <a:rPr sz="1100" dirty="0">
                <a:solidFill>
                  <a:srgbClr val="5F5F5F"/>
                </a:solidFill>
                <a:latin typeface="微软雅黑"/>
                <a:cs typeface="微软雅黑"/>
              </a:rPr>
              <a:t>的产品品</a:t>
            </a:r>
            <a:r>
              <a:rPr sz="1100" spc="20" dirty="0">
                <a:solidFill>
                  <a:srgbClr val="5F5F5F"/>
                </a:solidFill>
                <a:latin typeface="微软雅黑"/>
                <a:cs typeface="微软雅黑"/>
              </a:rPr>
              <a:t>牌</a:t>
            </a:r>
            <a:r>
              <a:rPr sz="1100" dirty="0">
                <a:solidFill>
                  <a:srgbClr val="5F5F5F"/>
                </a:solidFill>
                <a:latin typeface="微软雅黑"/>
                <a:cs typeface="微软雅黑"/>
              </a:rPr>
              <a:t>，坚实的足  迹一步一步给我坚定不移的信心；</a:t>
            </a:r>
            <a:endParaRPr sz="1100">
              <a:latin typeface="微软雅黑"/>
              <a:cs typeface="微软雅黑"/>
            </a:endParaRPr>
          </a:p>
          <a:p>
            <a:pPr marL="12700" marR="5080" algn="just">
              <a:lnSpc>
                <a:spcPct val="120500"/>
              </a:lnSpc>
              <a:spcBef>
                <a:spcPts val="250"/>
              </a:spcBef>
            </a:pPr>
            <a:r>
              <a:rPr sz="1100" spc="15" dirty="0">
                <a:solidFill>
                  <a:srgbClr val="5F5F5F"/>
                </a:solidFill>
                <a:latin typeface="微软雅黑"/>
                <a:cs typeface="微软雅黑"/>
              </a:rPr>
              <a:t>技能 </a:t>
            </a:r>
            <a:r>
              <a:rPr sz="1100" spc="30" dirty="0">
                <a:solidFill>
                  <a:srgbClr val="5F5F5F"/>
                </a:solidFill>
                <a:latin typeface="微软雅黑"/>
                <a:cs typeface="微软雅黑"/>
              </a:rPr>
              <a:t>海外市场经验和多方面知识的  </a:t>
            </a:r>
            <a:r>
              <a:rPr sz="1100" dirty="0">
                <a:solidFill>
                  <a:srgbClr val="5F5F5F"/>
                </a:solidFill>
                <a:latin typeface="微软雅黑"/>
                <a:cs typeface="微软雅黑"/>
              </a:rPr>
              <a:t>结合，能够</a:t>
            </a:r>
            <a:r>
              <a:rPr sz="1100" spc="15" dirty="0">
                <a:solidFill>
                  <a:srgbClr val="5F5F5F"/>
                </a:solidFill>
                <a:latin typeface="微软雅黑"/>
                <a:cs typeface="微软雅黑"/>
              </a:rPr>
              <a:t>在</a:t>
            </a:r>
            <a:r>
              <a:rPr sz="1100" dirty="0">
                <a:solidFill>
                  <a:srgbClr val="5F5F5F"/>
                </a:solidFill>
                <a:latin typeface="微软雅黑"/>
                <a:cs typeface="微软雅黑"/>
              </a:rPr>
              <a:t>这个日新</a:t>
            </a:r>
            <a:r>
              <a:rPr sz="1100" spc="15" dirty="0">
                <a:solidFill>
                  <a:srgbClr val="5F5F5F"/>
                </a:solidFill>
                <a:latin typeface="微软雅黑"/>
                <a:cs typeface="微软雅黑"/>
              </a:rPr>
              <a:t>月</a:t>
            </a:r>
            <a:r>
              <a:rPr sz="1100" dirty="0">
                <a:solidFill>
                  <a:srgbClr val="5F5F5F"/>
                </a:solidFill>
                <a:latin typeface="微软雅黑"/>
                <a:cs typeface="微软雅黑"/>
              </a:rPr>
              <a:t>异的国家更  好地对自我及品牌进行定位；</a:t>
            </a:r>
            <a:endParaRPr sz="1100">
              <a:latin typeface="微软雅黑"/>
              <a:cs typeface="微软雅黑"/>
            </a:endParaRPr>
          </a:p>
        </p:txBody>
      </p:sp>
      <p:sp>
        <p:nvSpPr>
          <p:cNvPr id="5" name="object 5"/>
          <p:cNvSpPr txBox="1"/>
          <p:nvPr/>
        </p:nvSpPr>
        <p:spPr>
          <a:xfrm>
            <a:off x="546417" y="2656839"/>
            <a:ext cx="1428115" cy="381635"/>
          </a:xfrm>
          <a:prstGeom prst="rect">
            <a:avLst/>
          </a:prstGeom>
        </p:spPr>
        <p:txBody>
          <a:bodyPr vert="horz" wrap="square" lIns="0" tIns="0" rIns="0" bIns="0" rtlCol="0">
            <a:spAutoFit/>
          </a:bodyPr>
          <a:lstStyle/>
          <a:p>
            <a:pPr marL="12700">
              <a:lnSpc>
                <a:spcPts val="1635"/>
              </a:lnSpc>
            </a:pPr>
            <a:r>
              <a:rPr sz="1400" b="1" dirty="0">
                <a:solidFill>
                  <a:srgbClr val="B88B00"/>
                </a:solidFill>
                <a:latin typeface="微软雅黑"/>
                <a:cs typeface="微软雅黑"/>
              </a:rPr>
              <a:t>李  瑾</a:t>
            </a:r>
            <a:r>
              <a:rPr sz="1400" b="1" spc="-110" dirty="0">
                <a:solidFill>
                  <a:srgbClr val="B88B00"/>
                </a:solidFill>
                <a:latin typeface="微软雅黑"/>
                <a:cs typeface="微软雅黑"/>
              </a:rPr>
              <a:t> </a:t>
            </a:r>
            <a:r>
              <a:rPr sz="1200" b="1" dirty="0">
                <a:solidFill>
                  <a:srgbClr val="B88B00"/>
                </a:solidFill>
                <a:latin typeface="微软雅黑"/>
                <a:cs typeface="微软雅黑"/>
              </a:rPr>
              <a:t>女士</a:t>
            </a:r>
            <a:endParaRPr sz="1200">
              <a:latin typeface="微软雅黑"/>
              <a:cs typeface="微软雅黑"/>
            </a:endParaRPr>
          </a:p>
          <a:p>
            <a:pPr marL="12700">
              <a:lnSpc>
                <a:spcPts val="1275"/>
              </a:lnSpc>
            </a:pPr>
            <a:r>
              <a:rPr sz="1100" spc="-5" dirty="0">
                <a:solidFill>
                  <a:srgbClr val="B88B00"/>
                </a:solidFill>
                <a:latin typeface="微软雅黑"/>
                <a:cs typeface="微软雅黑"/>
              </a:rPr>
              <a:t>担任丰优百CEO一职！</a:t>
            </a:r>
            <a:endParaRPr sz="1100">
              <a:latin typeface="微软雅黑"/>
              <a:cs typeface="微软雅黑"/>
            </a:endParaRPr>
          </a:p>
        </p:txBody>
      </p:sp>
      <p:sp>
        <p:nvSpPr>
          <p:cNvPr id="6" name="object 6"/>
          <p:cNvSpPr/>
          <p:nvPr/>
        </p:nvSpPr>
        <p:spPr>
          <a:xfrm>
            <a:off x="3147186" y="1243838"/>
            <a:ext cx="0" cy="3018155"/>
          </a:xfrm>
          <a:custGeom>
            <a:avLst/>
            <a:gdLst/>
            <a:ahLst/>
            <a:cxnLst/>
            <a:rect l="l" t="t" r="r" b="b"/>
            <a:pathLst>
              <a:path h="3018154">
                <a:moveTo>
                  <a:pt x="0" y="0"/>
                </a:moveTo>
                <a:lnTo>
                  <a:pt x="0" y="3017850"/>
                </a:lnTo>
              </a:path>
            </a:pathLst>
          </a:custGeom>
          <a:ln w="9525">
            <a:solidFill>
              <a:srgbClr val="D9D9D9"/>
            </a:solidFill>
          </a:ln>
        </p:spPr>
        <p:txBody>
          <a:bodyPr wrap="square" lIns="0" tIns="0" rIns="0" bIns="0" rtlCol="0"/>
          <a:lstStyle/>
          <a:p>
            <a:endParaRPr/>
          </a:p>
        </p:txBody>
      </p:sp>
      <p:sp>
        <p:nvSpPr>
          <p:cNvPr id="7" name="object 7"/>
          <p:cNvSpPr/>
          <p:nvPr/>
        </p:nvSpPr>
        <p:spPr>
          <a:xfrm>
            <a:off x="3153536" y="1243838"/>
            <a:ext cx="0" cy="3018155"/>
          </a:xfrm>
          <a:custGeom>
            <a:avLst/>
            <a:gdLst/>
            <a:ahLst/>
            <a:cxnLst/>
            <a:rect l="l" t="t" r="r" b="b"/>
            <a:pathLst>
              <a:path h="3018154">
                <a:moveTo>
                  <a:pt x="0" y="0"/>
                </a:moveTo>
                <a:lnTo>
                  <a:pt x="0" y="3017850"/>
                </a:lnTo>
              </a:path>
            </a:pathLst>
          </a:custGeom>
          <a:ln w="9525">
            <a:solidFill>
              <a:srgbClr val="FFFFFF"/>
            </a:solidFill>
          </a:ln>
        </p:spPr>
        <p:txBody>
          <a:bodyPr wrap="square" lIns="0" tIns="0" rIns="0" bIns="0" rtlCol="0"/>
          <a:lstStyle/>
          <a:p>
            <a:endParaRPr/>
          </a:p>
        </p:txBody>
      </p:sp>
      <p:sp>
        <p:nvSpPr>
          <p:cNvPr id="8" name="object 8"/>
          <p:cNvSpPr/>
          <p:nvPr/>
        </p:nvSpPr>
        <p:spPr>
          <a:xfrm>
            <a:off x="784859" y="782319"/>
            <a:ext cx="1838960" cy="208279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79932" y="978916"/>
            <a:ext cx="1249667" cy="149351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59200" y="792480"/>
            <a:ext cx="1709420" cy="20828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55669" y="987552"/>
            <a:ext cx="1120343" cy="1493520"/>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6257671" y="3370579"/>
            <a:ext cx="2266950" cy="1110615"/>
          </a:xfrm>
          <a:prstGeom prst="rect">
            <a:avLst/>
          </a:prstGeom>
        </p:spPr>
        <p:txBody>
          <a:bodyPr vert="horz" wrap="square" lIns="0" tIns="0" rIns="0" bIns="0" rtlCol="0">
            <a:spAutoFit/>
          </a:bodyPr>
          <a:lstStyle/>
          <a:p>
            <a:pPr marL="12700" marR="5080" algn="just">
              <a:lnSpc>
                <a:spcPct val="100000"/>
              </a:lnSpc>
            </a:pPr>
            <a:r>
              <a:rPr sz="1200" spc="-5" dirty="0">
                <a:solidFill>
                  <a:srgbClr val="5F5F5F"/>
                </a:solidFill>
                <a:latin typeface="微软雅黑"/>
                <a:cs typeface="微软雅黑"/>
              </a:rPr>
              <a:t>岑晨，1985年生，2007年毕业于  </a:t>
            </a:r>
            <a:r>
              <a:rPr sz="1200" spc="50" dirty="0">
                <a:solidFill>
                  <a:srgbClr val="5F5F5F"/>
                </a:solidFill>
                <a:latin typeface="微软雅黑"/>
                <a:cs typeface="微软雅黑"/>
              </a:rPr>
              <a:t>四川外国语大学国际广告系，曾  </a:t>
            </a:r>
            <a:r>
              <a:rPr sz="1200" dirty="0">
                <a:solidFill>
                  <a:srgbClr val="5F5F5F"/>
                </a:solidFill>
                <a:latin typeface="微软雅黑"/>
                <a:cs typeface="微软雅黑"/>
              </a:rPr>
              <a:t>就职于上海</a:t>
            </a:r>
            <a:r>
              <a:rPr sz="1200" spc="15" dirty="0">
                <a:solidFill>
                  <a:srgbClr val="5F5F5F"/>
                </a:solidFill>
                <a:latin typeface="微软雅黑"/>
                <a:cs typeface="微软雅黑"/>
              </a:rPr>
              <a:t>百</a:t>
            </a:r>
            <a:r>
              <a:rPr sz="1200" dirty="0">
                <a:solidFill>
                  <a:srgbClr val="5F5F5F"/>
                </a:solidFill>
                <a:latin typeface="微软雅黑"/>
                <a:cs typeface="微软雅黑"/>
              </a:rPr>
              <a:t>达辉琪</a:t>
            </a:r>
            <a:r>
              <a:rPr sz="1200" spc="-5" dirty="0">
                <a:solidFill>
                  <a:srgbClr val="5F5F5F"/>
                </a:solidFill>
                <a:latin typeface="微软雅黑"/>
                <a:cs typeface="微软雅黑"/>
              </a:rPr>
              <a:t>(</a:t>
            </a:r>
            <a:r>
              <a:rPr sz="1200" spc="20" dirty="0">
                <a:solidFill>
                  <a:srgbClr val="5F5F5F"/>
                </a:solidFill>
                <a:latin typeface="微软雅黑"/>
                <a:cs typeface="微软雅黑"/>
              </a:rPr>
              <a:t>阳</a:t>
            </a:r>
            <a:r>
              <a:rPr sz="1200" dirty="0">
                <a:solidFill>
                  <a:srgbClr val="5F5F5F"/>
                </a:solidFill>
                <a:latin typeface="微软雅黑"/>
                <a:cs typeface="微软雅黑"/>
              </a:rPr>
              <a:t>狮</a:t>
            </a:r>
            <a:r>
              <a:rPr sz="1200" spc="-5" dirty="0">
                <a:solidFill>
                  <a:srgbClr val="5F5F5F"/>
                </a:solidFill>
                <a:latin typeface="微软雅黑"/>
                <a:cs typeface="微软雅黑"/>
              </a:rPr>
              <a:t>)</a:t>
            </a:r>
            <a:r>
              <a:rPr sz="1200" dirty="0">
                <a:solidFill>
                  <a:srgbClr val="5F5F5F"/>
                </a:solidFill>
                <a:latin typeface="微软雅黑"/>
                <a:cs typeface="微软雅黑"/>
              </a:rPr>
              <a:t>，山河  </a:t>
            </a:r>
            <a:r>
              <a:rPr sz="1200" spc="60" dirty="0">
                <a:solidFill>
                  <a:srgbClr val="5F5F5F"/>
                </a:solidFill>
                <a:latin typeface="微软雅黑"/>
                <a:cs typeface="微软雅黑"/>
              </a:rPr>
              <a:t>水传媒</a:t>
            </a:r>
            <a:r>
              <a:rPr sz="1200" spc="80" dirty="0">
                <a:solidFill>
                  <a:srgbClr val="5F5F5F"/>
                </a:solidFill>
                <a:latin typeface="微软雅黑"/>
                <a:cs typeface="微软雅黑"/>
              </a:rPr>
              <a:t>，</a:t>
            </a:r>
            <a:r>
              <a:rPr sz="1200" spc="60" dirty="0">
                <a:solidFill>
                  <a:srgbClr val="5F5F5F"/>
                </a:solidFill>
                <a:latin typeface="微软雅黑"/>
                <a:cs typeface="微软雅黑"/>
              </a:rPr>
              <a:t>许留</a:t>
            </a:r>
            <a:r>
              <a:rPr sz="1200" spc="80" dirty="0">
                <a:solidFill>
                  <a:srgbClr val="5F5F5F"/>
                </a:solidFill>
                <a:latin typeface="微软雅黑"/>
                <a:cs typeface="微软雅黑"/>
              </a:rPr>
              <a:t>山</a:t>
            </a:r>
            <a:r>
              <a:rPr sz="1200" spc="60" dirty="0">
                <a:solidFill>
                  <a:srgbClr val="5F5F5F"/>
                </a:solidFill>
                <a:latin typeface="微软雅黑"/>
                <a:cs typeface="微软雅黑"/>
              </a:rPr>
              <a:t>。</a:t>
            </a:r>
            <a:r>
              <a:rPr sz="1200" spc="55" dirty="0">
                <a:solidFill>
                  <a:srgbClr val="5F5F5F"/>
                </a:solidFill>
                <a:latin typeface="微软雅黑"/>
                <a:cs typeface="微软雅黑"/>
              </a:rPr>
              <a:t>有</a:t>
            </a:r>
            <a:r>
              <a:rPr sz="1200" spc="75" dirty="0">
                <a:solidFill>
                  <a:srgbClr val="5F5F5F"/>
                </a:solidFill>
                <a:latin typeface="微软雅黑"/>
                <a:cs typeface="微软雅黑"/>
              </a:rPr>
              <a:t>丰</a:t>
            </a:r>
            <a:r>
              <a:rPr sz="1200" spc="55" dirty="0">
                <a:solidFill>
                  <a:srgbClr val="5F5F5F"/>
                </a:solidFill>
                <a:latin typeface="微软雅黑"/>
                <a:cs typeface="微软雅黑"/>
              </a:rPr>
              <a:t>富的线</a:t>
            </a:r>
            <a:r>
              <a:rPr sz="1200" dirty="0">
                <a:solidFill>
                  <a:srgbClr val="5F5F5F"/>
                </a:solidFill>
                <a:latin typeface="微软雅黑"/>
                <a:cs typeface="微软雅黑"/>
              </a:rPr>
              <a:t>上  </a:t>
            </a:r>
            <a:r>
              <a:rPr sz="1200" spc="50" dirty="0">
                <a:solidFill>
                  <a:srgbClr val="5F5F5F"/>
                </a:solidFill>
                <a:latin typeface="微软雅黑"/>
                <a:cs typeface="微软雅黑"/>
              </a:rPr>
              <a:t>和线下市场营销经验及连锁品牌  </a:t>
            </a:r>
            <a:r>
              <a:rPr sz="1200" dirty="0">
                <a:solidFill>
                  <a:srgbClr val="5F5F5F"/>
                </a:solidFill>
                <a:latin typeface="微软雅黑"/>
                <a:cs typeface="微软雅黑"/>
              </a:rPr>
              <a:t>管理运营经验。</a:t>
            </a:r>
            <a:endParaRPr sz="1200">
              <a:latin typeface="微软雅黑"/>
              <a:cs typeface="微软雅黑"/>
            </a:endParaRPr>
          </a:p>
        </p:txBody>
      </p:sp>
      <p:sp>
        <p:nvSpPr>
          <p:cNvPr id="13" name="object 13"/>
          <p:cNvSpPr txBox="1"/>
          <p:nvPr/>
        </p:nvSpPr>
        <p:spPr>
          <a:xfrm>
            <a:off x="6257671" y="2711704"/>
            <a:ext cx="1621155" cy="415290"/>
          </a:xfrm>
          <a:prstGeom prst="rect">
            <a:avLst/>
          </a:prstGeom>
        </p:spPr>
        <p:txBody>
          <a:bodyPr vert="horz" wrap="square" lIns="0" tIns="0" rIns="0" bIns="0" rtlCol="0">
            <a:spAutoFit/>
          </a:bodyPr>
          <a:lstStyle/>
          <a:p>
            <a:pPr marL="12700">
              <a:lnSpc>
                <a:spcPct val="100000"/>
              </a:lnSpc>
            </a:pPr>
            <a:r>
              <a:rPr sz="1400" b="1" dirty="0">
                <a:solidFill>
                  <a:srgbClr val="B88B00"/>
                </a:solidFill>
                <a:latin typeface="微软雅黑"/>
                <a:cs typeface="微软雅黑"/>
              </a:rPr>
              <a:t>岑 晨</a:t>
            </a:r>
            <a:r>
              <a:rPr sz="1400" b="1" spc="-155" dirty="0">
                <a:solidFill>
                  <a:srgbClr val="B88B00"/>
                </a:solidFill>
                <a:latin typeface="微软雅黑"/>
                <a:cs typeface="微软雅黑"/>
              </a:rPr>
              <a:t> </a:t>
            </a:r>
            <a:r>
              <a:rPr sz="1200" b="1" dirty="0">
                <a:solidFill>
                  <a:srgbClr val="B88B00"/>
                </a:solidFill>
                <a:latin typeface="微软雅黑"/>
                <a:cs typeface="微软雅黑"/>
              </a:rPr>
              <a:t>女士</a:t>
            </a:r>
            <a:endParaRPr sz="1200">
              <a:latin typeface="微软雅黑"/>
              <a:cs typeface="微软雅黑"/>
            </a:endParaRPr>
          </a:p>
          <a:p>
            <a:pPr marL="12700">
              <a:lnSpc>
                <a:spcPct val="100000"/>
              </a:lnSpc>
              <a:spcBef>
                <a:spcPts val="45"/>
              </a:spcBef>
            </a:pPr>
            <a:r>
              <a:rPr sz="1200" spc="-5" dirty="0">
                <a:solidFill>
                  <a:srgbClr val="B88B00"/>
                </a:solidFill>
                <a:latin typeface="微软雅黑"/>
                <a:cs typeface="微软雅黑"/>
              </a:rPr>
              <a:t>担任丰优百CMO一职！</a:t>
            </a:r>
            <a:endParaRPr sz="1200">
              <a:latin typeface="微软雅黑"/>
              <a:cs typeface="微软雅黑"/>
            </a:endParaRPr>
          </a:p>
        </p:txBody>
      </p:sp>
      <p:sp>
        <p:nvSpPr>
          <p:cNvPr id="14" name="object 14"/>
          <p:cNvSpPr/>
          <p:nvPr/>
        </p:nvSpPr>
        <p:spPr>
          <a:xfrm>
            <a:off x="5976492" y="1315847"/>
            <a:ext cx="0" cy="3018155"/>
          </a:xfrm>
          <a:custGeom>
            <a:avLst/>
            <a:gdLst/>
            <a:ahLst/>
            <a:cxnLst/>
            <a:rect l="l" t="t" r="r" b="b"/>
            <a:pathLst>
              <a:path h="3018154">
                <a:moveTo>
                  <a:pt x="0" y="0"/>
                </a:moveTo>
                <a:lnTo>
                  <a:pt x="0" y="3017850"/>
                </a:lnTo>
              </a:path>
            </a:pathLst>
          </a:custGeom>
          <a:ln w="9525">
            <a:solidFill>
              <a:srgbClr val="D9D9D9"/>
            </a:solidFill>
          </a:ln>
        </p:spPr>
        <p:txBody>
          <a:bodyPr wrap="square" lIns="0" tIns="0" rIns="0" bIns="0" rtlCol="0"/>
          <a:lstStyle/>
          <a:p>
            <a:endParaRPr/>
          </a:p>
        </p:txBody>
      </p:sp>
      <p:sp>
        <p:nvSpPr>
          <p:cNvPr id="15" name="object 15"/>
          <p:cNvSpPr/>
          <p:nvPr/>
        </p:nvSpPr>
        <p:spPr>
          <a:xfrm>
            <a:off x="5982842" y="1315847"/>
            <a:ext cx="0" cy="3018155"/>
          </a:xfrm>
          <a:custGeom>
            <a:avLst/>
            <a:gdLst/>
            <a:ahLst/>
            <a:cxnLst/>
            <a:rect l="l" t="t" r="r" b="b"/>
            <a:pathLst>
              <a:path h="3018154">
                <a:moveTo>
                  <a:pt x="0" y="0"/>
                </a:moveTo>
                <a:lnTo>
                  <a:pt x="0" y="3017850"/>
                </a:lnTo>
              </a:path>
            </a:pathLst>
          </a:custGeom>
          <a:ln w="9525">
            <a:solidFill>
              <a:srgbClr val="FFFFFF"/>
            </a:solidFill>
          </a:ln>
        </p:spPr>
        <p:txBody>
          <a:bodyPr wrap="square" lIns="0" tIns="0" rIns="0" bIns="0" rtlCol="0"/>
          <a:lstStyle/>
          <a:p>
            <a:endParaRPr/>
          </a:p>
        </p:txBody>
      </p:sp>
      <p:sp>
        <p:nvSpPr>
          <p:cNvPr id="16" name="object 16"/>
          <p:cNvSpPr txBox="1">
            <a:spLocks noGrp="1"/>
          </p:cNvSpPr>
          <p:nvPr>
            <p:ph type="title"/>
          </p:nvPr>
        </p:nvSpPr>
        <p:spPr>
          <a:xfrm>
            <a:off x="330517" y="487298"/>
            <a:ext cx="1122045" cy="255904"/>
          </a:xfrm>
          <a:prstGeom prst="rect">
            <a:avLst/>
          </a:prstGeom>
        </p:spPr>
        <p:txBody>
          <a:bodyPr vert="horz" wrap="square" lIns="0" tIns="0" rIns="0" bIns="0" rtlCol="0">
            <a:spAutoFit/>
          </a:bodyPr>
          <a:lstStyle/>
          <a:p>
            <a:pPr marL="12700">
              <a:lnSpc>
                <a:spcPct val="100000"/>
              </a:lnSpc>
            </a:pPr>
            <a:r>
              <a:rPr sz="1600" spc="5" dirty="0">
                <a:solidFill>
                  <a:srgbClr val="404040"/>
                </a:solidFill>
                <a:latin typeface="宋体"/>
                <a:cs typeface="宋体"/>
              </a:rPr>
              <a:t>我们的团队</a:t>
            </a:r>
            <a:r>
              <a:rPr sz="1600" spc="5" dirty="0">
                <a:solidFill>
                  <a:srgbClr val="404040"/>
                </a:solidFill>
                <a:latin typeface="Times New Roman"/>
                <a:cs typeface="Times New Roman"/>
              </a:rPr>
              <a:t>!</a:t>
            </a:r>
            <a:endParaRPr sz="1600">
              <a:latin typeface="Times New Roman"/>
              <a:cs typeface="Times New Roman"/>
            </a:endParaRPr>
          </a:p>
        </p:txBody>
      </p:sp>
      <p:sp>
        <p:nvSpPr>
          <p:cNvPr id="17" name="object 17"/>
          <p:cNvSpPr/>
          <p:nvPr/>
        </p:nvSpPr>
        <p:spPr>
          <a:xfrm>
            <a:off x="6804279" y="987552"/>
            <a:ext cx="1113624" cy="1484884"/>
          </a:xfrm>
          <a:prstGeom prst="rect">
            <a:avLst/>
          </a:prstGeom>
          <a:blipFill>
            <a:blip r:embed="rId7" cstate="print"/>
            <a:stretch>
              <a:fillRect/>
            </a:stretch>
          </a:blipFill>
        </p:spPr>
        <p:txBody>
          <a:bodyPr wrap="square" lIns="0" tIns="0" rIns="0" bIns="0" rtlCol="0"/>
          <a:lstStyle/>
          <a:p>
            <a:endParaRPr/>
          </a:p>
        </p:txBody>
      </p:sp>
      <p:graphicFrame>
        <p:nvGraphicFramePr>
          <p:cNvPr id="18" name="对象 17">
            <a:extLst>
              <a:ext uri="{FF2B5EF4-FFF2-40B4-BE49-F238E27FC236}">
                <a16:creationId xmlns:a16="http://schemas.microsoft.com/office/drawing/2014/main" id="{A7FBCD96-D25F-48F5-9246-ABC9885FB6E8}"/>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4100" name="CorelDRAW" r:id="rId8" imgW="2736000" imgH="1136036" progId="CorelDraw.Graphic.17">
                  <p:embed/>
                </p:oleObj>
              </mc:Choice>
              <mc:Fallback>
                <p:oleObj name="CorelDRAW" r:id="rId8"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9"/>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5480" y="681862"/>
            <a:ext cx="8475779" cy="420048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3372484" y="784225"/>
            <a:ext cx="335280" cy="393700"/>
          </a:xfrm>
          <a:prstGeom prst="rect">
            <a:avLst/>
          </a:prstGeom>
        </p:spPr>
        <p:txBody>
          <a:bodyPr vert="horz" wrap="square" lIns="0" tIns="0" rIns="0" bIns="0" rtlCol="0">
            <a:spAutoFit/>
          </a:bodyPr>
          <a:lstStyle/>
          <a:p>
            <a:pPr marL="12700">
              <a:lnSpc>
                <a:spcPct val="100000"/>
              </a:lnSpc>
            </a:pPr>
            <a:r>
              <a:rPr sz="2400" dirty="0">
                <a:solidFill>
                  <a:srgbClr val="FFFFFF"/>
                </a:solidFill>
                <a:latin typeface="Calibri"/>
                <a:cs typeface="Calibri"/>
              </a:rPr>
              <a:t>01</a:t>
            </a:r>
            <a:endParaRPr sz="2400">
              <a:latin typeface="Calibri"/>
              <a:cs typeface="Calibri"/>
            </a:endParaRPr>
          </a:p>
        </p:txBody>
      </p:sp>
      <p:sp>
        <p:nvSpPr>
          <p:cNvPr id="4" name="object 4"/>
          <p:cNvSpPr txBox="1"/>
          <p:nvPr/>
        </p:nvSpPr>
        <p:spPr>
          <a:xfrm>
            <a:off x="4170934" y="1476121"/>
            <a:ext cx="335280" cy="39433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Calibri"/>
                <a:cs typeface="Calibri"/>
              </a:rPr>
              <a:t>02</a:t>
            </a:r>
            <a:endParaRPr sz="2400">
              <a:latin typeface="Calibri"/>
              <a:cs typeface="Calibri"/>
            </a:endParaRPr>
          </a:p>
        </p:txBody>
      </p:sp>
      <p:sp>
        <p:nvSpPr>
          <p:cNvPr id="5" name="object 5"/>
          <p:cNvSpPr txBox="1"/>
          <p:nvPr/>
        </p:nvSpPr>
        <p:spPr>
          <a:xfrm>
            <a:off x="3761359" y="2223135"/>
            <a:ext cx="335280" cy="39433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Calibri"/>
                <a:cs typeface="Calibri"/>
              </a:rPr>
              <a:t>03</a:t>
            </a:r>
            <a:endParaRPr sz="2400">
              <a:latin typeface="Calibri"/>
              <a:cs typeface="Calibri"/>
            </a:endParaRPr>
          </a:p>
        </p:txBody>
      </p:sp>
      <p:sp>
        <p:nvSpPr>
          <p:cNvPr id="6" name="object 6"/>
          <p:cNvSpPr txBox="1"/>
          <p:nvPr/>
        </p:nvSpPr>
        <p:spPr>
          <a:xfrm>
            <a:off x="4166234" y="2860929"/>
            <a:ext cx="335915" cy="393700"/>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Calibri"/>
                <a:cs typeface="Calibri"/>
              </a:rPr>
              <a:t>04</a:t>
            </a:r>
            <a:endParaRPr sz="2400">
              <a:latin typeface="Calibri"/>
              <a:cs typeface="Calibri"/>
            </a:endParaRPr>
          </a:p>
        </p:txBody>
      </p:sp>
      <p:sp>
        <p:nvSpPr>
          <p:cNvPr id="7" name="object 7"/>
          <p:cNvSpPr txBox="1"/>
          <p:nvPr/>
        </p:nvSpPr>
        <p:spPr>
          <a:xfrm>
            <a:off x="3343909" y="3662362"/>
            <a:ext cx="335915" cy="39433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Calibri"/>
                <a:cs typeface="Calibri"/>
              </a:rPr>
              <a:t>05</a:t>
            </a:r>
            <a:endParaRPr sz="2400">
              <a:latin typeface="Calibri"/>
              <a:cs typeface="Calibri"/>
            </a:endParaRPr>
          </a:p>
        </p:txBody>
      </p:sp>
      <p:sp>
        <p:nvSpPr>
          <p:cNvPr id="8" name="object 8"/>
          <p:cNvSpPr txBox="1"/>
          <p:nvPr/>
        </p:nvSpPr>
        <p:spPr>
          <a:xfrm>
            <a:off x="337820" y="2298954"/>
            <a:ext cx="736600" cy="439420"/>
          </a:xfrm>
          <a:prstGeom prst="rect">
            <a:avLst/>
          </a:prstGeom>
        </p:spPr>
        <p:txBody>
          <a:bodyPr vert="horz" wrap="square" lIns="0" tIns="0" rIns="0" bIns="0" rtlCol="0">
            <a:spAutoFit/>
          </a:bodyPr>
          <a:lstStyle/>
          <a:p>
            <a:pPr marL="12700">
              <a:lnSpc>
                <a:spcPct val="100000"/>
              </a:lnSpc>
            </a:pPr>
            <a:r>
              <a:rPr sz="2800" spc="-5" dirty="0">
                <a:solidFill>
                  <a:srgbClr val="FFFFFF"/>
                </a:solidFill>
                <a:latin typeface="微软雅黑"/>
                <a:cs typeface="微软雅黑"/>
              </a:rPr>
              <a:t>目录</a:t>
            </a:r>
            <a:endParaRPr sz="2800">
              <a:latin typeface="微软雅黑"/>
              <a:cs typeface="微软雅黑"/>
            </a:endParaRPr>
          </a:p>
        </p:txBody>
      </p:sp>
      <p:sp>
        <p:nvSpPr>
          <p:cNvPr id="9" name="object 9"/>
          <p:cNvSpPr txBox="1"/>
          <p:nvPr/>
        </p:nvSpPr>
        <p:spPr>
          <a:xfrm>
            <a:off x="3989959" y="664260"/>
            <a:ext cx="787400" cy="475615"/>
          </a:xfrm>
          <a:prstGeom prst="rect">
            <a:avLst/>
          </a:prstGeom>
        </p:spPr>
        <p:txBody>
          <a:bodyPr vert="horz" wrap="square" lIns="0" tIns="0" rIns="0" bIns="0" rtlCol="0">
            <a:spAutoFit/>
          </a:bodyPr>
          <a:lstStyle/>
          <a:p>
            <a:pPr marL="12700" marR="5080">
              <a:lnSpc>
                <a:spcPct val="126499"/>
              </a:lnSpc>
            </a:pPr>
            <a:r>
              <a:rPr sz="1200" spc="-5" dirty="0">
                <a:solidFill>
                  <a:srgbClr val="404040"/>
                </a:solidFill>
                <a:latin typeface="微软雅黑"/>
                <a:cs typeface="微软雅黑"/>
              </a:rPr>
              <a:t>市场分析  消费者分析</a:t>
            </a:r>
            <a:endParaRPr sz="1200">
              <a:latin typeface="微软雅黑"/>
              <a:cs typeface="微软雅黑"/>
            </a:endParaRPr>
          </a:p>
        </p:txBody>
      </p:sp>
      <p:sp>
        <p:nvSpPr>
          <p:cNvPr id="10" name="object 10"/>
          <p:cNvSpPr txBox="1"/>
          <p:nvPr/>
        </p:nvSpPr>
        <p:spPr>
          <a:xfrm>
            <a:off x="3989959" y="3644900"/>
            <a:ext cx="1244600" cy="427355"/>
          </a:xfrm>
          <a:prstGeom prst="rect">
            <a:avLst/>
          </a:prstGeom>
        </p:spPr>
        <p:txBody>
          <a:bodyPr vert="horz" wrap="square" lIns="0" tIns="0" rIns="0" bIns="0" rtlCol="0">
            <a:spAutoFit/>
          </a:bodyPr>
          <a:lstStyle/>
          <a:p>
            <a:pPr marL="12700">
              <a:lnSpc>
                <a:spcPct val="100000"/>
              </a:lnSpc>
            </a:pPr>
            <a:r>
              <a:rPr sz="1200" spc="-5" dirty="0">
                <a:solidFill>
                  <a:srgbClr val="404040"/>
                </a:solidFill>
                <a:latin typeface="微软雅黑"/>
                <a:cs typeface="微软雅黑"/>
              </a:rPr>
              <a:t>采购与供应链方案</a:t>
            </a:r>
            <a:endParaRPr sz="1200">
              <a:latin typeface="微软雅黑"/>
              <a:cs typeface="微软雅黑"/>
            </a:endParaRPr>
          </a:p>
          <a:p>
            <a:pPr marL="12700">
              <a:lnSpc>
                <a:spcPct val="100000"/>
              </a:lnSpc>
              <a:spcBef>
                <a:spcPts val="384"/>
              </a:spcBef>
            </a:pPr>
            <a:r>
              <a:rPr sz="1200" dirty="0">
                <a:solidFill>
                  <a:srgbClr val="404040"/>
                </a:solidFill>
                <a:latin typeface="微软雅黑"/>
                <a:cs typeface="微软雅黑"/>
              </a:rPr>
              <a:t>财务规划</a:t>
            </a:r>
            <a:endParaRPr sz="1200">
              <a:latin typeface="微软雅黑"/>
              <a:cs typeface="微软雅黑"/>
            </a:endParaRPr>
          </a:p>
        </p:txBody>
      </p:sp>
      <p:sp>
        <p:nvSpPr>
          <p:cNvPr id="11" name="object 11"/>
          <p:cNvSpPr txBox="1"/>
          <p:nvPr/>
        </p:nvSpPr>
        <p:spPr>
          <a:xfrm>
            <a:off x="4763515" y="2824459"/>
            <a:ext cx="939800" cy="474980"/>
          </a:xfrm>
          <a:prstGeom prst="rect">
            <a:avLst/>
          </a:prstGeom>
        </p:spPr>
        <p:txBody>
          <a:bodyPr vert="horz" wrap="square" lIns="0" tIns="0" rIns="0" bIns="0" rtlCol="0">
            <a:spAutoFit/>
          </a:bodyPr>
          <a:lstStyle/>
          <a:p>
            <a:pPr marL="12700" marR="5080">
              <a:lnSpc>
                <a:spcPct val="126400"/>
              </a:lnSpc>
            </a:pPr>
            <a:r>
              <a:rPr sz="1200" dirty="0">
                <a:solidFill>
                  <a:srgbClr val="404040"/>
                </a:solidFill>
                <a:latin typeface="微软雅黑"/>
                <a:cs typeface="微软雅黑"/>
              </a:rPr>
              <a:t>网点拓展计划  推广方案</a:t>
            </a:r>
            <a:endParaRPr sz="1200">
              <a:latin typeface="微软雅黑"/>
              <a:cs typeface="微软雅黑"/>
            </a:endParaRPr>
          </a:p>
        </p:txBody>
      </p:sp>
      <p:sp>
        <p:nvSpPr>
          <p:cNvPr id="12" name="object 12"/>
          <p:cNvSpPr txBox="1"/>
          <p:nvPr/>
        </p:nvSpPr>
        <p:spPr>
          <a:xfrm>
            <a:off x="4763515" y="1357949"/>
            <a:ext cx="635000" cy="476250"/>
          </a:xfrm>
          <a:prstGeom prst="rect">
            <a:avLst/>
          </a:prstGeom>
        </p:spPr>
        <p:txBody>
          <a:bodyPr vert="horz" wrap="square" lIns="0" tIns="0" rIns="0" bIns="0" rtlCol="0">
            <a:spAutoFit/>
          </a:bodyPr>
          <a:lstStyle/>
          <a:p>
            <a:pPr marL="12700" marR="5080">
              <a:lnSpc>
                <a:spcPct val="126699"/>
              </a:lnSpc>
            </a:pPr>
            <a:r>
              <a:rPr sz="1200" dirty="0">
                <a:solidFill>
                  <a:srgbClr val="404040"/>
                </a:solidFill>
                <a:latin typeface="微软雅黑"/>
                <a:cs typeface="微软雅黑"/>
              </a:rPr>
              <a:t>竞争分析  商业模式</a:t>
            </a:r>
            <a:endParaRPr sz="1200">
              <a:latin typeface="微软雅黑"/>
              <a:cs typeface="微软雅黑"/>
            </a:endParaRPr>
          </a:p>
        </p:txBody>
      </p:sp>
      <p:sp>
        <p:nvSpPr>
          <p:cNvPr id="13" name="object 13"/>
          <p:cNvSpPr txBox="1"/>
          <p:nvPr/>
        </p:nvSpPr>
        <p:spPr>
          <a:xfrm>
            <a:off x="4377690" y="2130404"/>
            <a:ext cx="939800" cy="474980"/>
          </a:xfrm>
          <a:prstGeom prst="rect">
            <a:avLst/>
          </a:prstGeom>
        </p:spPr>
        <p:txBody>
          <a:bodyPr vert="horz" wrap="square" lIns="0" tIns="0" rIns="0" bIns="0" rtlCol="0">
            <a:spAutoFit/>
          </a:bodyPr>
          <a:lstStyle/>
          <a:p>
            <a:pPr marL="12700" marR="5080">
              <a:lnSpc>
                <a:spcPct val="126400"/>
              </a:lnSpc>
            </a:pPr>
            <a:r>
              <a:rPr sz="1200" dirty="0">
                <a:solidFill>
                  <a:srgbClr val="404040"/>
                </a:solidFill>
                <a:latin typeface="微软雅黑"/>
                <a:cs typeface="微软雅黑"/>
              </a:rPr>
              <a:t>产品定位  三年战略规划</a:t>
            </a:r>
            <a:endParaRPr sz="1200">
              <a:latin typeface="微软雅黑"/>
              <a:cs typeface="微软雅黑"/>
            </a:endParaRPr>
          </a:p>
        </p:txBody>
      </p:sp>
      <p:sp>
        <p:nvSpPr>
          <p:cNvPr id="14" name="object 14"/>
          <p:cNvSpPr txBox="1"/>
          <p:nvPr/>
        </p:nvSpPr>
        <p:spPr>
          <a:xfrm>
            <a:off x="3852290" y="4315142"/>
            <a:ext cx="335280" cy="39433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Calibri"/>
                <a:cs typeface="Calibri"/>
              </a:rPr>
              <a:t>06</a:t>
            </a:r>
            <a:endParaRPr sz="2400">
              <a:latin typeface="Calibri"/>
              <a:cs typeface="Calibri"/>
            </a:endParaRPr>
          </a:p>
        </p:txBody>
      </p:sp>
      <p:sp>
        <p:nvSpPr>
          <p:cNvPr id="15" name="object 15"/>
          <p:cNvSpPr txBox="1"/>
          <p:nvPr/>
        </p:nvSpPr>
        <p:spPr>
          <a:xfrm>
            <a:off x="4444746" y="4197098"/>
            <a:ext cx="635000" cy="476250"/>
          </a:xfrm>
          <a:prstGeom prst="rect">
            <a:avLst/>
          </a:prstGeom>
        </p:spPr>
        <p:txBody>
          <a:bodyPr vert="horz" wrap="square" lIns="0" tIns="0" rIns="0" bIns="0" rtlCol="0">
            <a:spAutoFit/>
          </a:bodyPr>
          <a:lstStyle/>
          <a:p>
            <a:pPr marL="12700" marR="5080">
              <a:lnSpc>
                <a:spcPct val="126699"/>
              </a:lnSpc>
            </a:pPr>
            <a:r>
              <a:rPr sz="1200" dirty="0">
                <a:solidFill>
                  <a:srgbClr val="404040"/>
                </a:solidFill>
                <a:latin typeface="微软雅黑"/>
                <a:cs typeface="微软雅黑"/>
              </a:rPr>
              <a:t>退出机制  附录</a:t>
            </a:r>
            <a:endParaRPr sz="1200">
              <a:latin typeface="微软雅黑"/>
              <a:cs typeface="微软雅黑"/>
            </a:endParaRPr>
          </a:p>
        </p:txBody>
      </p:sp>
      <p:graphicFrame>
        <p:nvGraphicFramePr>
          <p:cNvPr id="16" name="对象 15">
            <a:extLst>
              <a:ext uri="{FF2B5EF4-FFF2-40B4-BE49-F238E27FC236}">
                <a16:creationId xmlns:a16="http://schemas.microsoft.com/office/drawing/2014/main" id="{01DB9A99-53FB-4AD1-B97B-65C7FEE4EA70}"/>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5124" name="CorelDRAW" r:id="rId4" imgW="2736000" imgH="1136036" progId="CorelDraw.Graphic.17">
                  <p:embed/>
                </p:oleObj>
              </mc:Choice>
              <mc:Fallback>
                <p:oleObj name="CorelDRAW" r:id="rId4"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5"/>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1830" y="688212"/>
            <a:ext cx="8463280" cy="4187825"/>
          </a:xfrm>
          <a:custGeom>
            <a:avLst/>
            <a:gdLst/>
            <a:ahLst/>
            <a:cxnLst/>
            <a:rect l="l" t="t" r="r" b="b"/>
            <a:pathLst>
              <a:path w="8463280" h="4187825">
                <a:moveTo>
                  <a:pt x="8005879" y="0"/>
                </a:moveTo>
                <a:lnTo>
                  <a:pt x="329292" y="11818"/>
                </a:lnTo>
                <a:lnTo>
                  <a:pt x="267225" y="13605"/>
                </a:lnTo>
                <a:lnTo>
                  <a:pt x="213460" y="17027"/>
                </a:lnTo>
                <a:lnTo>
                  <a:pt x="167405" y="22446"/>
                </a:lnTo>
                <a:lnTo>
                  <a:pt x="128466" y="30225"/>
                </a:lnTo>
                <a:lnTo>
                  <a:pt x="69564" y="54310"/>
                </a:lnTo>
                <a:lnTo>
                  <a:pt x="32012" y="92183"/>
                </a:lnTo>
                <a:lnTo>
                  <a:pt x="11063" y="146744"/>
                </a:lnTo>
                <a:lnTo>
                  <a:pt x="1974" y="220891"/>
                </a:lnTo>
                <a:lnTo>
                  <a:pt x="394" y="266216"/>
                </a:lnTo>
                <a:lnTo>
                  <a:pt x="0" y="317526"/>
                </a:lnTo>
                <a:lnTo>
                  <a:pt x="11457" y="3779316"/>
                </a:lnTo>
                <a:lnTo>
                  <a:pt x="11482" y="3886486"/>
                </a:lnTo>
                <a:lnTo>
                  <a:pt x="12663" y="3957926"/>
                </a:lnTo>
                <a:lnTo>
                  <a:pt x="15412" y="4002207"/>
                </a:lnTo>
                <a:lnTo>
                  <a:pt x="28502" y="4071193"/>
                </a:lnTo>
                <a:lnTo>
                  <a:pt x="56244" y="4117749"/>
                </a:lnTo>
                <a:lnTo>
                  <a:pt x="104069" y="4146286"/>
                </a:lnTo>
                <a:lnTo>
                  <a:pt x="177410" y="4161210"/>
                </a:lnTo>
                <a:lnTo>
                  <a:pt x="225347" y="4164946"/>
                </a:lnTo>
                <a:lnTo>
                  <a:pt x="281699" y="4166932"/>
                </a:lnTo>
                <a:lnTo>
                  <a:pt x="8116412" y="4187780"/>
                </a:lnTo>
                <a:lnTo>
                  <a:pt x="8182217" y="4187623"/>
                </a:lnTo>
                <a:lnTo>
                  <a:pt x="8239122" y="4186615"/>
                </a:lnTo>
                <a:lnTo>
                  <a:pt x="8287771" y="4184149"/>
                </a:lnTo>
                <a:lnTo>
                  <a:pt x="8328813" y="4179615"/>
                </a:lnTo>
                <a:lnTo>
                  <a:pt x="8390658" y="4161904"/>
                </a:lnTo>
                <a:lnTo>
                  <a:pt x="8429831" y="4128610"/>
                </a:lnTo>
                <a:lnTo>
                  <a:pt x="8451504" y="4074858"/>
                </a:lnTo>
                <a:lnTo>
                  <a:pt x="8460852" y="3995775"/>
                </a:lnTo>
                <a:lnTo>
                  <a:pt x="8462520" y="3945211"/>
                </a:lnTo>
                <a:lnTo>
                  <a:pt x="8463047" y="3886486"/>
                </a:lnTo>
                <a:lnTo>
                  <a:pt x="8463079" y="3818991"/>
                </a:lnTo>
                <a:lnTo>
                  <a:pt x="8462569" y="3678840"/>
                </a:lnTo>
                <a:lnTo>
                  <a:pt x="8451798" y="437509"/>
                </a:lnTo>
                <a:lnTo>
                  <a:pt x="8450833" y="380744"/>
                </a:lnTo>
                <a:lnTo>
                  <a:pt x="8448730" y="328656"/>
                </a:lnTo>
                <a:lnTo>
                  <a:pt x="8445085" y="281084"/>
                </a:lnTo>
                <a:lnTo>
                  <a:pt x="8439495" y="237870"/>
                </a:lnTo>
                <a:lnTo>
                  <a:pt x="8431555" y="198853"/>
                </a:lnTo>
                <a:lnTo>
                  <a:pt x="8407008" y="132775"/>
                </a:lnTo>
                <a:lnTo>
                  <a:pt x="8368212" y="81572"/>
                </a:lnTo>
                <a:lnTo>
                  <a:pt x="8311935" y="43970"/>
                </a:lnTo>
                <a:lnTo>
                  <a:pt x="8276230" y="29870"/>
                </a:lnTo>
                <a:lnTo>
                  <a:pt x="8234942" y="18691"/>
                </a:lnTo>
                <a:lnTo>
                  <a:pt x="8187667" y="10274"/>
                </a:lnTo>
                <a:lnTo>
                  <a:pt x="8134001" y="4460"/>
                </a:lnTo>
                <a:lnTo>
                  <a:pt x="8073540" y="1088"/>
                </a:lnTo>
                <a:lnTo>
                  <a:pt x="8005879" y="0"/>
                </a:lnTo>
                <a:close/>
              </a:path>
            </a:pathLst>
          </a:custGeom>
          <a:solidFill>
            <a:srgbClr val="FFFFFF"/>
          </a:solidFill>
        </p:spPr>
        <p:txBody>
          <a:bodyPr wrap="square" lIns="0" tIns="0" rIns="0" bIns="0" rtlCol="0"/>
          <a:lstStyle/>
          <a:p>
            <a:endParaRPr/>
          </a:p>
        </p:txBody>
      </p:sp>
      <p:sp>
        <p:nvSpPr>
          <p:cNvPr id="3" name="object 3"/>
          <p:cNvSpPr/>
          <p:nvPr/>
        </p:nvSpPr>
        <p:spPr>
          <a:xfrm>
            <a:off x="341830" y="688212"/>
            <a:ext cx="8463280" cy="4187825"/>
          </a:xfrm>
          <a:custGeom>
            <a:avLst/>
            <a:gdLst/>
            <a:ahLst/>
            <a:cxnLst/>
            <a:rect l="l" t="t" r="r" b="b"/>
            <a:pathLst>
              <a:path w="8463280" h="4187825">
                <a:moveTo>
                  <a:pt x="396" y="439547"/>
                </a:moveTo>
                <a:lnTo>
                  <a:pt x="198" y="375181"/>
                </a:lnTo>
                <a:lnTo>
                  <a:pt x="0" y="317526"/>
                </a:lnTo>
                <a:lnTo>
                  <a:pt x="394" y="266216"/>
                </a:lnTo>
                <a:lnTo>
                  <a:pt x="1974" y="220891"/>
                </a:lnTo>
                <a:lnTo>
                  <a:pt x="5332" y="181188"/>
                </a:lnTo>
                <a:lnTo>
                  <a:pt x="19758" y="117196"/>
                </a:lnTo>
                <a:lnTo>
                  <a:pt x="48416" y="71342"/>
                </a:lnTo>
                <a:lnTo>
                  <a:pt x="96050" y="40725"/>
                </a:lnTo>
                <a:lnTo>
                  <a:pt x="167405" y="22446"/>
                </a:lnTo>
                <a:lnTo>
                  <a:pt x="213460" y="17027"/>
                </a:lnTo>
                <a:lnTo>
                  <a:pt x="267225" y="13605"/>
                </a:lnTo>
                <a:lnTo>
                  <a:pt x="329292" y="11818"/>
                </a:lnTo>
                <a:lnTo>
                  <a:pt x="400255" y="11302"/>
                </a:lnTo>
                <a:lnTo>
                  <a:pt x="8005879" y="0"/>
                </a:lnTo>
                <a:lnTo>
                  <a:pt x="8073540" y="1088"/>
                </a:lnTo>
                <a:lnTo>
                  <a:pt x="8134001" y="4460"/>
                </a:lnTo>
                <a:lnTo>
                  <a:pt x="8187667" y="10274"/>
                </a:lnTo>
                <a:lnTo>
                  <a:pt x="8234942" y="18691"/>
                </a:lnTo>
                <a:lnTo>
                  <a:pt x="8276230" y="29870"/>
                </a:lnTo>
                <a:lnTo>
                  <a:pt x="8311935" y="43970"/>
                </a:lnTo>
                <a:lnTo>
                  <a:pt x="8368212" y="81572"/>
                </a:lnTo>
                <a:lnTo>
                  <a:pt x="8407008" y="132775"/>
                </a:lnTo>
                <a:lnTo>
                  <a:pt x="8431555" y="198853"/>
                </a:lnTo>
                <a:lnTo>
                  <a:pt x="8439495" y="237870"/>
                </a:lnTo>
                <a:lnTo>
                  <a:pt x="8445085" y="281084"/>
                </a:lnTo>
                <a:lnTo>
                  <a:pt x="8448730" y="328656"/>
                </a:lnTo>
                <a:lnTo>
                  <a:pt x="8450833" y="380744"/>
                </a:lnTo>
                <a:lnTo>
                  <a:pt x="8451798" y="437509"/>
                </a:lnTo>
                <a:lnTo>
                  <a:pt x="8452030" y="499110"/>
                </a:lnTo>
                <a:lnTo>
                  <a:pt x="8452200" y="545376"/>
                </a:lnTo>
                <a:lnTo>
                  <a:pt x="8452370" y="592093"/>
                </a:lnTo>
                <a:lnTo>
                  <a:pt x="8452540" y="639247"/>
                </a:lnTo>
                <a:lnTo>
                  <a:pt x="8452710" y="686823"/>
                </a:lnTo>
                <a:lnTo>
                  <a:pt x="8452880" y="734806"/>
                </a:lnTo>
                <a:lnTo>
                  <a:pt x="8453050" y="783183"/>
                </a:lnTo>
                <a:lnTo>
                  <a:pt x="8453220" y="831939"/>
                </a:lnTo>
                <a:lnTo>
                  <a:pt x="8453390" y="881060"/>
                </a:lnTo>
                <a:lnTo>
                  <a:pt x="8453560" y="930531"/>
                </a:lnTo>
                <a:lnTo>
                  <a:pt x="8453730" y="980338"/>
                </a:lnTo>
                <a:lnTo>
                  <a:pt x="8453900" y="1030468"/>
                </a:lnTo>
                <a:lnTo>
                  <a:pt x="8454070" y="1080905"/>
                </a:lnTo>
                <a:lnTo>
                  <a:pt x="8454240" y="1131635"/>
                </a:lnTo>
                <a:lnTo>
                  <a:pt x="8454410" y="1182645"/>
                </a:lnTo>
                <a:lnTo>
                  <a:pt x="8454580" y="1233919"/>
                </a:lnTo>
                <a:lnTo>
                  <a:pt x="8454750" y="1285443"/>
                </a:lnTo>
                <a:lnTo>
                  <a:pt x="8454920" y="1337204"/>
                </a:lnTo>
                <a:lnTo>
                  <a:pt x="8455090" y="1389186"/>
                </a:lnTo>
                <a:lnTo>
                  <a:pt x="8455260" y="1441376"/>
                </a:lnTo>
                <a:lnTo>
                  <a:pt x="8455430" y="1493759"/>
                </a:lnTo>
                <a:lnTo>
                  <a:pt x="8455600" y="1546321"/>
                </a:lnTo>
                <a:lnTo>
                  <a:pt x="8455770" y="1599047"/>
                </a:lnTo>
                <a:lnTo>
                  <a:pt x="8455940" y="1651924"/>
                </a:lnTo>
                <a:lnTo>
                  <a:pt x="8456110" y="1704937"/>
                </a:lnTo>
                <a:lnTo>
                  <a:pt x="8456279" y="1758071"/>
                </a:lnTo>
                <a:lnTo>
                  <a:pt x="8456449" y="1811313"/>
                </a:lnTo>
                <a:lnTo>
                  <a:pt x="8456619" y="1864647"/>
                </a:lnTo>
                <a:lnTo>
                  <a:pt x="8456789" y="1918061"/>
                </a:lnTo>
                <a:lnTo>
                  <a:pt x="8456959" y="1971539"/>
                </a:lnTo>
                <a:lnTo>
                  <a:pt x="8457129" y="2025067"/>
                </a:lnTo>
                <a:lnTo>
                  <a:pt x="8457299" y="2078630"/>
                </a:lnTo>
                <a:lnTo>
                  <a:pt x="8457469" y="2132216"/>
                </a:lnTo>
                <a:lnTo>
                  <a:pt x="8457639" y="2185809"/>
                </a:lnTo>
                <a:lnTo>
                  <a:pt x="8457809" y="2239394"/>
                </a:lnTo>
                <a:lnTo>
                  <a:pt x="8457979" y="2292958"/>
                </a:lnTo>
                <a:lnTo>
                  <a:pt x="8458149" y="2346487"/>
                </a:lnTo>
                <a:lnTo>
                  <a:pt x="8458319" y="2399965"/>
                </a:lnTo>
                <a:lnTo>
                  <a:pt x="8458489" y="2453379"/>
                </a:lnTo>
                <a:lnTo>
                  <a:pt x="8458659" y="2506715"/>
                </a:lnTo>
                <a:lnTo>
                  <a:pt x="8458829" y="2559958"/>
                </a:lnTo>
                <a:lnTo>
                  <a:pt x="8458999" y="2613093"/>
                </a:lnTo>
                <a:lnTo>
                  <a:pt x="8459169" y="2666107"/>
                </a:lnTo>
                <a:lnTo>
                  <a:pt x="8459339" y="2718985"/>
                </a:lnTo>
                <a:lnTo>
                  <a:pt x="8459509" y="2771713"/>
                </a:lnTo>
                <a:lnTo>
                  <a:pt x="8459679" y="2824277"/>
                </a:lnTo>
                <a:lnTo>
                  <a:pt x="8459849" y="2876662"/>
                </a:lnTo>
                <a:lnTo>
                  <a:pt x="8460019" y="2928853"/>
                </a:lnTo>
                <a:lnTo>
                  <a:pt x="8460189" y="2980838"/>
                </a:lnTo>
                <a:lnTo>
                  <a:pt x="8460359" y="3032601"/>
                </a:lnTo>
                <a:lnTo>
                  <a:pt x="8460529" y="3084128"/>
                </a:lnTo>
                <a:lnTo>
                  <a:pt x="8460699" y="3135404"/>
                </a:lnTo>
                <a:lnTo>
                  <a:pt x="8460869" y="3186416"/>
                </a:lnTo>
                <a:lnTo>
                  <a:pt x="8461039" y="3237150"/>
                </a:lnTo>
                <a:lnTo>
                  <a:pt x="8461209" y="3287590"/>
                </a:lnTo>
                <a:lnTo>
                  <a:pt x="8461379" y="3337722"/>
                </a:lnTo>
                <a:lnTo>
                  <a:pt x="8461549" y="3387533"/>
                </a:lnTo>
                <a:lnTo>
                  <a:pt x="8461719" y="3437008"/>
                </a:lnTo>
                <a:lnTo>
                  <a:pt x="8461889" y="3486132"/>
                </a:lnTo>
                <a:lnTo>
                  <a:pt x="8462059" y="3534892"/>
                </a:lnTo>
                <a:lnTo>
                  <a:pt x="8462229" y="3583273"/>
                </a:lnTo>
                <a:lnTo>
                  <a:pt x="8462399" y="3631260"/>
                </a:lnTo>
                <a:lnTo>
                  <a:pt x="8462569" y="3678840"/>
                </a:lnTo>
                <a:lnTo>
                  <a:pt x="8462739" y="3725998"/>
                </a:lnTo>
                <a:lnTo>
                  <a:pt x="8462909" y="3772720"/>
                </a:lnTo>
                <a:lnTo>
                  <a:pt x="8463079" y="3818991"/>
                </a:lnTo>
                <a:lnTo>
                  <a:pt x="8463047" y="3886486"/>
                </a:lnTo>
                <a:lnTo>
                  <a:pt x="8462520" y="3945211"/>
                </a:lnTo>
                <a:lnTo>
                  <a:pt x="8460852" y="3995775"/>
                </a:lnTo>
                <a:lnTo>
                  <a:pt x="8457396" y="4038788"/>
                </a:lnTo>
                <a:lnTo>
                  <a:pt x="8442532" y="4104596"/>
                </a:lnTo>
                <a:lnTo>
                  <a:pt x="8412755" y="4147510"/>
                </a:lnTo>
                <a:lnTo>
                  <a:pt x="8362893" y="4172403"/>
                </a:lnTo>
                <a:lnTo>
                  <a:pt x="8287771" y="4184149"/>
                </a:lnTo>
                <a:lnTo>
                  <a:pt x="8239122" y="4186615"/>
                </a:lnTo>
                <a:lnTo>
                  <a:pt x="8182217" y="4187623"/>
                </a:lnTo>
                <a:lnTo>
                  <a:pt x="8116412" y="4187780"/>
                </a:lnTo>
                <a:lnTo>
                  <a:pt x="8041058" y="4187698"/>
                </a:lnTo>
                <a:lnTo>
                  <a:pt x="422366" y="4167860"/>
                </a:lnTo>
                <a:lnTo>
                  <a:pt x="347145" y="4167720"/>
                </a:lnTo>
                <a:lnTo>
                  <a:pt x="281699" y="4166932"/>
                </a:lnTo>
                <a:lnTo>
                  <a:pt x="225347" y="4164946"/>
                </a:lnTo>
                <a:lnTo>
                  <a:pt x="177410" y="4161210"/>
                </a:lnTo>
                <a:lnTo>
                  <a:pt x="137211" y="4155174"/>
                </a:lnTo>
                <a:lnTo>
                  <a:pt x="77307" y="4133994"/>
                </a:lnTo>
                <a:lnTo>
                  <a:pt x="40202" y="4096999"/>
                </a:lnTo>
                <a:lnTo>
                  <a:pt x="20465" y="4039779"/>
                </a:lnTo>
                <a:lnTo>
                  <a:pt x="12663" y="3957926"/>
                </a:lnTo>
                <a:lnTo>
                  <a:pt x="11541" y="3906385"/>
                </a:lnTo>
                <a:lnTo>
                  <a:pt x="11365" y="3847032"/>
                </a:lnTo>
                <a:lnTo>
                  <a:pt x="11457" y="3779316"/>
                </a:lnTo>
                <a:lnTo>
                  <a:pt x="396" y="439547"/>
                </a:lnTo>
                <a:close/>
              </a:path>
            </a:pathLst>
          </a:custGeom>
          <a:ln w="12699">
            <a:solidFill>
              <a:srgbClr val="FFFFFF"/>
            </a:solidFill>
          </a:ln>
        </p:spPr>
        <p:txBody>
          <a:bodyPr wrap="square" lIns="0" tIns="0" rIns="0" bIns="0" rtlCol="0"/>
          <a:lstStyle/>
          <a:p>
            <a:endParaRPr/>
          </a:p>
        </p:txBody>
      </p:sp>
      <p:sp>
        <p:nvSpPr>
          <p:cNvPr id="4" name="object 4"/>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74344" y="303148"/>
            <a:ext cx="1041400" cy="317500"/>
          </a:xfrm>
          <a:prstGeom prst="rect">
            <a:avLst/>
          </a:prstGeom>
        </p:spPr>
        <p:txBody>
          <a:bodyPr vert="horz" wrap="square" lIns="0" tIns="0" rIns="0" bIns="0" rtlCol="0">
            <a:spAutoFit/>
          </a:bodyPr>
          <a:lstStyle/>
          <a:p>
            <a:pPr marL="12700">
              <a:lnSpc>
                <a:spcPct val="100000"/>
              </a:lnSpc>
            </a:pPr>
            <a:r>
              <a:rPr sz="2000" b="1" dirty="0">
                <a:solidFill>
                  <a:srgbClr val="FFFFFF"/>
                </a:solidFill>
                <a:latin typeface="微软雅黑"/>
                <a:cs typeface="微软雅黑"/>
              </a:rPr>
              <a:t>市场分析</a:t>
            </a:r>
            <a:endParaRPr sz="2000">
              <a:latin typeface="微软雅黑"/>
              <a:cs typeface="微软雅黑"/>
            </a:endParaRPr>
          </a:p>
        </p:txBody>
      </p:sp>
      <p:sp>
        <p:nvSpPr>
          <p:cNvPr id="7" name="object 7"/>
          <p:cNvSpPr/>
          <p:nvPr/>
        </p:nvSpPr>
        <p:spPr>
          <a:xfrm>
            <a:off x="741756" y="2013394"/>
            <a:ext cx="2559050" cy="821055"/>
          </a:xfrm>
          <a:custGeom>
            <a:avLst/>
            <a:gdLst/>
            <a:ahLst/>
            <a:cxnLst/>
            <a:rect l="l" t="t" r="r" b="b"/>
            <a:pathLst>
              <a:path w="2559050" h="821055">
                <a:moveTo>
                  <a:pt x="2326447" y="611981"/>
                </a:moveTo>
                <a:lnTo>
                  <a:pt x="1278656" y="611981"/>
                </a:lnTo>
                <a:lnTo>
                  <a:pt x="1328415" y="612930"/>
                </a:lnTo>
                <a:lnTo>
                  <a:pt x="1378093" y="615295"/>
                </a:lnTo>
                <a:lnTo>
                  <a:pt x="1427627" y="619076"/>
                </a:lnTo>
                <a:lnTo>
                  <a:pt x="1476949" y="624273"/>
                </a:lnTo>
                <a:lnTo>
                  <a:pt x="1525995" y="630885"/>
                </a:lnTo>
                <a:lnTo>
                  <a:pt x="1574698" y="638912"/>
                </a:lnTo>
                <a:lnTo>
                  <a:pt x="1622992" y="648353"/>
                </a:lnTo>
                <a:lnTo>
                  <a:pt x="1670812" y="659208"/>
                </a:lnTo>
                <a:lnTo>
                  <a:pt x="1718093" y="671477"/>
                </a:lnTo>
                <a:lnTo>
                  <a:pt x="1764768" y="685160"/>
                </a:lnTo>
                <a:lnTo>
                  <a:pt x="1810771" y="700255"/>
                </a:lnTo>
                <a:lnTo>
                  <a:pt x="1856037" y="716763"/>
                </a:lnTo>
                <a:lnTo>
                  <a:pt x="1900500" y="734684"/>
                </a:lnTo>
                <a:lnTo>
                  <a:pt x="1944094" y="754017"/>
                </a:lnTo>
                <a:lnTo>
                  <a:pt x="1986754" y="774761"/>
                </a:lnTo>
                <a:lnTo>
                  <a:pt x="2028414" y="796916"/>
                </a:lnTo>
                <a:lnTo>
                  <a:pt x="2069007" y="820483"/>
                </a:lnTo>
                <a:lnTo>
                  <a:pt x="2326447" y="611981"/>
                </a:lnTo>
                <a:close/>
              </a:path>
              <a:path w="2559050" h="821055">
                <a:moveTo>
                  <a:pt x="1282950" y="0"/>
                </a:moveTo>
                <a:lnTo>
                  <a:pt x="1235182" y="232"/>
                </a:lnTo>
                <a:lnTo>
                  <a:pt x="1187431" y="1457"/>
                </a:lnTo>
                <a:lnTo>
                  <a:pt x="1139724" y="3672"/>
                </a:lnTo>
                <a:lnTo>
                  <a:pt x="1092086" y="6880"/>
                </a:lnTo>
                <a:lnTo>
                  <a:pt x="1044544" y="11079"/>
                </a:lnTo>
                <a:lnTo>
                  <a:pt x="997124" y="16270"/>
                </a:lnTo>
                <a:lnTo>
                  <a:pt x="949851" y="22453"/>
                </a:lnTo>
                <a:lnTo>
                  <a:pt x="902753" y="29629"/>
                </a:lnTo>
                <a:lnTo>
                  <a:pt x="855854" y="37797"/>
                </a:lnTo>
                <a:lnTo>
                  <a:pt x="809181" y="46957"/>
                </a:lnTo>
                <a:lnTo>
                  <a:pt x="762761" y="57110"/>
                </a:lnTo>
                <a:lnTo>
                  <a:pt x="716618" y="68256"/>
                </a:lnTo>
                <a:lnTo>
                  <a:pt x="670780" y="80394"/>
                </a:lnTo>
                <a:lnTo>
                  <a:pt x="625272" y="93526"/>
                </a:lnTo>
                <a:lnTo>
                  <a:pt x="580120" y="107651"/>
                </a:lnTo>
                <a:lnTo>
                  <a:pt x="535351" y="122769"/>
                </a:lnTo>
                <a:lnTo>
                  <a:pt x="490990" y="138881"/>
                </a:lnTo>
                <a:lnTo>
                  <a:pt x="447063" y="155986"/>
                </a:lnTo>
                <a:lnTo>
                  <a:pt x="403597" y="174086"/>
                </a:lnTo>
                <a:lnTo>
                  <a:pt x="360618" y="193179"/>
                </a:lnTo>
                <a:lnTo>
                  <a:pt x="318151" y="213266"/>
                </a:lnTo>
                <a:lnTo>
                  <a:pt x="276223" y="234347"/>
                </a:lnTo>
                <a:lnTo>
                  <a:pt x="234860" y="256423"/>
                </a:lnTo>
                <a:lnTo>
                  <a:pt x="194087" y="279493"/>
                </a:lnTo>
                <a:lnTo>
                  <a:pt x="153932" y="303557"/>
                </a:lnTo>
                <a:lnTo>
                  <a:pt x="114419" y="328617"/>
                </a:lnTo>
                <a:lnTo>
                  <a:pt x="75575" y="354671"/>
                </a:lnTo>
                <a:lnTo>
                  <a:pt x="37427" y="381720"/>
                </a:lnTo>
                <a:lnTo>
                  <a:pt x="0" y="409765"/>
                </a:lnTo>
                <a:lnTo>
                  <a:pt x="484314" y="812863"/>
                </a:lnTo>
                <a:lnTo>
                  <a:pt x="525363" y="789683"/>
                </a:lnTo>
                <a:lnTo>
                  <a:pt x="567451" y="767926"/>
                </a:lnTo>
                <a:lnTo>
                  <a:pt x="610511" y="747590"/>
                </a:lnTo>
                <a:lnTo>
                  <a:pt x="654478" y="728675"/>
                </a:lnTo>
                <a:lnTo>
                  <a:pt x="699287" y="711182"/>
                </a:lnTo>
                <a:lnTo>
                  <a:pt x="744871" y="695110"/>
                </a:lnTo>
                <a:lnTo>
                  <a:pt x="791164" y="680457"/>
                </a:lnTo>
                <a:lnTo>
                  <a:pt x="838101" y="667225"/>
                </a:lnTo>
                <a:lnTo>
                  <a:pt x="885616" y="655413"/>
                </a:lnTo>
                <a:lnTo>
                  <a:pt x="933644" y="645020"/>
                </a:lnTo>
                <a:lnTo>
                  <a:pt x="982118" y="636046"/>
                </a:lnTo>
                <a:lnTo>
                  <a:pt x="1030972" y="628490"/>
                </a:lnTo>
                <a:lnTo>
                  <a:pt x="1080142" y="622353"/>
                </a:lnTo>
                <a:lnTo>
                  <a:pt x="1129561" y="617634"/>
                </a:lnTo>
                <a:lnTo>
                  <a:pt x="1179164" y="614332"/>
                </a:lnTo>
                <a:lnTo>
                  <a:pt x="1228884" y="612448"/>
                </a:lnTo>
                <a:lnTo>
                  <a:pt x="2326447" y="611981"/>
                </a:lnTo>
                <a:lnTo>
                  <a:pt x="2558719" y="423862"/>
                </a:lnTo>
                <a:lnTo>
                  <a:pt x="2521779" y="395406"/>
                </a:lnTo>
                <a:lnTo>
                  <a:pt x="2484100" y="367938"/>
                </a:lnTo>
                <a:lnTo>
                  <a:pt x="2445709" y="341457"/>
                </a:lnTo>
                <a:lnTo>
                  <a:pt x="2406632" y="315963"/>
                </a:lnTo>
                <a:lnTo>
                  <a:pt x="2366895" y="291457"/>
                </a:lnTo>
                <a:lnTo>
                  <a:pt x="2326523" y="267939"/>
                </a:lnTo>
                <a:lnTo>
                  <a:pt x="2285545" y="245409"/>
                </a:lnTo>
                <a:lnTo>
                  <a:pt x="2243984" y="223868"/>
                </a:lnTo>
                <a:lnTo>
                  <a:pt x="2201867" y="203314"/>
                </a:lnTo>
                <a:lnTo>
                  <a:pt x="2159221" y="183749"/>
                </a:lnTo>
                <a:lnTo>
                  <a:pt x="2116071" y="165172"/>
                </a:lnTo>
                <a:lnTo>
                  <a:pt x="2072443" y="147585"/>
                </a:lnTo>
                <a:lnTo>
                  <a:pt x="2028364" y="130986"/>
                </a:lnTo>
                <a:lnTo>
                  <a:pt x="1983859" y="115376"/>
                </a:lnTo>
                <a:lnTo>
                  <a:pt x="1938955" y="100755"/>
                </a:lnTo>
                <a:lnTo>
                  <a:pt x="1893678" y="87123"/>
                </a:lnTo>
                <a:lnTo>
                  <a:pt x="1848053" y="74481"/>
                </a:lnTo>
                <a:lnTo>
                  <a:pt x="1802107" y="62828"/>
                </a:lnTo>
                <a:lnTo>
                  <a:pt x="1755865" y="52165"/>
                </a:lnTo>
                <a:lnTo>
                  <a:pt x="1709355" y="42492"/>
                </a:lnTo>
                <a:lnTo>
                  <a:pt x="1662602" y="33809"/>
                </a:lnTo>
                <a:lnTo>
                  <a:pt x="1615631" y="26116"/>
                </a:lnTo>
                <a:lnTo>
                  <a:pt x="1568470" y="19413"/>
                </a:lnTo>
                <a:lnTo>
                  <a:pt x="1521143" y="13701"/>
                </a:lnTo>
                <a:lnTo>
                  <a:pt x="1473678" y="8979"/>
                </a:lnTo>
                <a:lnTo>
                  <a:pt x="1426100" y="5248"/>
                </a:lnTo>
                <a:lnTo>
                  <a:pt x="1378436" y="2507"/>
                </a:lnTo>
                <a:lnTo>
                  <a:pt x="1330710" y="758"/>
                </a:lnTo>
                <a:lnTo>
                  <a:pt x="1282950" y="0"/>
                </a:lnTo>
                <a:close/>
              </a:path>
            </a:pathLst>
          </a:custGeom>
          <a:solidFill>
            <a:srgbClr val="FFC000"/>
          </a:solidFill>
        </p:spPr>
        <p:txBody>
          <a:bodyPr wrap="square" lIns="0" tIns="0" rIns="0" bIns="0" rtlCol="0"/>
          <a:lstStyle/>
          <a:p>
            <a:endParaRPr/>
          </a:p>
        </p:txBody>
      </p:sp>
      <p:sp>
        <p:nvSpPr>
          <p:cNvPr id="8" name="object 8"/>
          <p:cNvSpPr/>
          <p:nvPr/>
        </p:nvSpPr>
        <p:spPr>
          <a:xfrm>
            <a:off x="1822830" y="3007232"/>
            <a:ext cx="571500" cy="256540"/>
          </a:xfrm>
          <a:custGeom>
            <a:avLst/>
            <a:gdLst/>
            <a:ahLst/>
            <a:cxnLst/>
            <a:rect l="l" t="t" r="r" b="b"/>
            <a:pathLst>
              <a:path w="571500" h="256539">
                <a:moveTo>
                  <a:pt x="570992" y="0"/>
                </a:moveTo>
                <a:lnTo>
                  <a:pt x="566394" y="46008"/>
                </a:lnTo>
                <a:lnTo>
                  <a:pt x="553137" y="89317"/>
                </a:lnTo>
                <a:lnTo>
                  <a:pt x="532026" y="129201"/>
                </a:lnTo>
                <a:lnTo>
                  <a:pt x="503866" y="164936"/>
                </a:lnTo>
                <a:lnTo>
                  <a:pt x="469461" y="195799"/>
                </a:lnTo>
                <a:lnTo>
                  <a:pt x="429617" y="221064"/>
                </a:lnTo>
                <a:lnTo>
                  <a:pt x="385138" y="240008"/>
                </a:lnTo>
                <a:lnTo>
                  <a:pt x="336829" y="251905"/>
                </a:lnTo>
                <a:lnTo>
                  <a:pt x="285495" y="256031"/>
                </a:lnTo>
                <a:lnTo>
                  <a:pt x="234162" y="251905"/>
                </a:lnTo>
                <a:lnTo>
                  <a:pt x="185853" y="240008"/>
                </a:lnTo>
                <a:lnTo>
                  <a:pt x="141374" y="221064"/>
                </a:lnTo>
                <a:lnTo>
                  <a:pt x="101530" y="195799"/>
                </a:lnTo>
                <a:lnTo>
                  <a:pt x="67125" y="164936"/>
                </a:lnTo>
                <a:lnTo>
                  <a:pt x="38965" y="129201"/>
                </a:lnTo>
                <a:lnTo>
                  <a:pt x="17854" y="89317"/>
                </a:lnTo>
                <a:lnTo>
                  <a:pt x="4597" y="46008"/>
                </a:lnTo>
                <a:lnTo>
                  <a:pt x="0" y="0"/>
                </a:lnTo>
              </a:path>
            </a:pathLst>
          </a:custGeom>
          <a:ln w="25400">
            <a:solidFill>
              <a:srgbClr val="D9D9D9"/>
            </a:solidFill>
          </a:ln>
        </p:spPr>
        <p:txBody>
          <a:bodyPr wrap="square" lIns="0" tIns="0" rIns="0" bIns="0" rtlCol="0"/>
          <a:lstStyle/>
          <a:p>
            <a:endParaRPr/>
          </a:p>
        </p:txBody>
      </p:sp>
      <p:sp>
        <p:nvSpPr>
          <p:cNvPr id="9" name="object 9"/>
          <p:cNvSpPr/>
          <p:nvPr/>
        </p:nvSpPr>
        <p:spPr>
          <a:xfrm>
            <a:off x="2070226" y="3263265"/>
            <a:ext cx="76200" cy="548640"/>
          </a:xfrm>
          <a:custGeom>
            <a:avLst/>
            <a:gdLst/>
            <a:ahLst/>
            <a:cxnLst/>
            <a:rect l="l" t="t" r="r" b="b"/>
            <a:pathLst>
              <a:path w="76200" h="548639">
                <a:moveTo>
                  <a:pt x="50800" y="0"/>
                </a:moveTo>
                <a:lnTo>
                  <a:pt x="25400" y="0"/>
                </a:lnTo>
                <a:lnTo>
                  <a:pt x="25400" y="76200"/>
                </a:lnTo>
                <a:lnTo>
                  <a:pt x="50800" y="76200"/>
                </a:lnTo>
                <a:lnTo>
                  <a:pt x="50800" y="0"/>
                </a:lnTo>
                <a:close/>
              </a:path>
              <a:path w="76200" h="548639">
                <a:moveTo>
                  <a:pt x="50800" y="101600"/>
                </a:moveTo>
                <a:lnTo>
                  <a:pt x="25400" y="101600"/>
                </a:lnTo>
                <a:lnTo>
                  <a:pt x="25400" y="177800"/>
                </a:lnTo>
                <a:lnTo>
                  <a:pt x="50800" y="177800"/>
                </a:lnTo>
                <a:lnTo>
                  <a:pt x="50800" y="101600"/>
                </a:lnTo>
                <a:close/>
              </a:path>
              <a:path w="76200" h="548639">
                <a:moveTo>
                  <a:pt x="50800" y="203200"/>
                </a:moveTo>
                <a:lnTo>
                  <a:pt x="25400" y="203200"/>
                </a:lnTo>
                <a:lnTo>
                  <a:pt x="25400" y="279400"/>
                </a:lnTo>
                <a:lnTo>
                  <a:pt x="50800" y="279400"/>
                </a:lnTo>
                <a:lnTo>
                  <a:pt x="50800" y="203200"/>
                </a:lnTo>
                <a:close/>
              </a:path>
              <a:path w="76200" h="548639">
                <a:moveTo>
                  <a:pt x="50800" y="304800"/>
                </a:moveTo>
                <a:lnTo>
                  <a:pt x="25400" y="304800"/>
                </a:lnTo>
                <a:lnTo>
                  <a:pt x="25400" y="381000"/>
                </a:lnTo>
                <a:lnTo>
                  <a:pt x="50800" y="381000"/>
                </a:lnTo>
                <a:lnTo>
                  <a:pt x="50800" y="304800"/>
                </a:lnTo>
                <a:close/>
              </a:path>
              <a:path w="76200" h="548639">
                <a:moveTo>
                  <a:pt x="25400" y="474742"/>
                </a:moveTo>
                <a:lnTo>
                  <a:pt x="23252" y="475174"/>
                </a:lnTo>
                <a:lnTo>
                  <a:pt x="11144" y="483330"/>
                </a:lnTo>
                <a:lnTo>
                  <a:pt x="2988" y="495438"/>
                </a:lnTo>
                <a:lnTo>
                  <a:pt x="0" y="510286"/>
                </a:lnTo>
                <a:lnTo>
                  <a:pt x="2988" y="525133"/>
                </a:lnTo>
                <a:lnTo>
                  <a:pt x="11144" y="537241"/>
                </a:lnTo>
                <a:lnTo>
                  <a:pt x="23252" y="545397"/>
                </a:lnTo>
                <a:lnTo>
                  <a:pt x="38100" y="548386"/>
                </a:lnTo>
                <a:lnTo>
                  <a:pt x="52947" y="545397"/>
                </a:lnTo>
                <a:lnTo>
                  <a:pt x="65055" y="537241"/>
                </a:lnTo>
                <a:lnTo>
                  <a:pt x="73211" y="525133"/>
                </a:lnTo>
                <a:lnTo>
                  <a:pt x="76200" y="510286"/>
                </a:lnTo>
                <a:lnTo>
                  <a:pt x="25400" y="510286"/>
                </a:lnTo>
                <a:lnTo>
                  <a:pt x="25400" y="508000"/>
                </a:lnTo>
                <a:lnTo>
                  <a:pt x="75739" y="508000"/>
                </a:lnTo>
                <a:lnTo>
                  <a:pt x="73211" y="495438"/>
                </a:lnTo>
                <a:lnTo>
                  <a:pt x="65055" y="483330"/>
                </a:lnTo>
                <a:lnTo>
                  <a:pt x="63971" y="482600"/>
                </a:lnTo>
                <a:lnTo>
                  <a:pt x="25400" y="482600"/>
                </a:lnTo>
                <a:lnTo>
                  <a:pt x="25400" y="474742"/>
                </a:lnTo>
                <a:close/>
              </a:path>
              <a:path w="76200" h="548639">
                <a:moveTo>
                  <a:pt x="50800" y="508000"/>
                </a:moveTo>
                <a:lnTo>
                  <a:pt x="25400" y="508000"/>
                </a:lnTo>
                <a:lnTo>
                  <a:pt x="25400" y="510286"/>
                </a:lnTo>
                <a:lnTo>
                  <a:pt x="50800" y="510286"/>
                </a:lnTo>
                <a:lnTo>
                  <a:pt x="50800" y="508000"/>
                </a:lnTo>
                <a:close/>
              </a:path>
              <a:path w="76200" h="548639">
                <a:moveTo>
                  <a:pt x="75739" y="508000"/>
                </a:moveTo>
                <a:lnTo>
                  <a:pt x="50800" y="508000"/>
                </a:lnTo>
                <a:lnTo>
                  <a:pt x="50800" y="510286"/>
                </a:lnTo>
                <a:lnTo>
                  <a:pt x="76200" y="510286"/>
                </a:lnTo>
                <a:lnTo>
                  <a:pt x="75739" y="508000"/>
                </a:lnTo>
                <a:close/>
              </a:path>
              <a:path w="76200" h="548639">
                <a:moveTo>
                  <a:pt x="38100" y="472186"/>
                </a:moveTo>
                <a:lnTo>
                  <a:pt x="25400" y="474742"/>
                </a:lnTo>
                <a:lnTo>
                  <a:pt x="25400" y="482600"/>
                </a:lnTo>
                <a:lnTo>
                  <a:pt x="50800" y="482600"/>
                </a:lnTo>
                <a:lnTo>
                  <a:pt x="50800" y="474742"/>
                </a:lnTo>
                <a:lnTo>
                  <a:pt x="38100" y="472186"/>
                </a:lnTo>
                <a:close/>
              </a:path>
              <a:path w="76200" h="548639">
                <a:moveTo>
                  <a:pt x="50800" y="474742"/>
                </a:moveTo>
                <a:lnTo>
                  <a:pt x="50800" y="482600"/>
                </a:lnTo>
                <a:lnTo>
                  <a:pt x="63971" y="482600"/>
                </a:lnTo>
                <a:lnTo>
                  <a:pt x="52947" y="475174"/>
                </a:lnTo>
                <a:lnTo>
                  <a:pt x="50800" y="474742"/>
                </a:lnTo>
                <a:close/>
              </a:path>
              <a:path w="76200" h="548639">
                <a:moveTo>
                  <a:pt x="50800" y="406400"/>
                </a:moveTo>
                <a:lnTo>
                  <a:pt x="25400" y="406400"/>
                </a:lnTo>
                <a:lnTo>
                  <a:pt x="25400" y="474742"/>
                </a:lnTo>
                <a:lnTo>
                  <a:pt x="38100" y="472186"/>
                </a:lnTo>
                <a:lnTo>
                  <a:pt x="50800" y="472186"/>
                </a:lnTo>
                <a:lnTo>
                  <a:pt x="50800" y="406400"/>
                </a:lnTo>
                <a:close/>
              </a:path>
              <a:path w="76200" h="548639">
                <a:moveTo>
                  <a:pt x="50800" y="472186"/>
                </a:moveTo>
                <a:lnTo>
                  <a:pt x="38100" y="472186"/>
                </a:lnTo>
                <a:lnTo>
                  <a:pt x="50800" y="474742"/>
                </a:lnTo>
                <a:lnTo>
                  <a:pt x="50800" y="472186"/>
                </a:lnTo>
                <a:close/>
              </a:path>
            </a:pathLst>
          </a:custGeom>
          <a:solidFill>
            <a:srgbClr val="D9D9D9"/>
          </a:solidFill>
        </p:spPr>
        <p:txBody>
          <a:bodyPr wrap="square" lIns="0" tIns="0" rIns="0" bIns="0" rtlCol="0"/>
          <a:lstStyle/>
          <a:p>
            <a:endParaRPr/>
          </a:p>
        </p:txBody>
      </p:sp>
      <p:sp>
        <p:nvSpPr>
          <p:cNvPr id="10" name="object 10"/>
          <p:cNvSpPr txBox="1"/>
          <p:nvPr/>
        </p:nvSpPr>
        <p:spPr>
          <a:xfrm>
            <a:off x="1550288" y="2139314"/>
            <a:ext cx="941069" cy="963294"/>
          </a:xfrm>
          <a:prstGeom prst="rect">
            <a:avLst/>
          </a:prstGeom>
        </p:spPr>
        <p:txBody>
          <a:bodyPr vert="horz" wrap="square" lIns="0" tIns="0" rIns="0" bIns="0" rtlCol="0">
            <a:spAutoFit/>
          </a:bodyPr>
          <a:lstStyle/>
          <a:p>
            <a:pPr marL="12700">
              <a:lnSpc>
                <a:spcPct val="100000"/>
              </a:lnSpc>
            </a:pPr>
            <a:r>
              <a:rPr sz="2400" dirty="0">
                <a:solidFill>
                  <a:srgbClr val="FFFFFF"/>
                </a:solidFill>
                <a:latin typeface="微软雅黑"/>
                <a:cs typeface="微软雅黑"/>
              </a:rPr>
              <a:t>性价比</a:t>
            </a:r>
            <a:endParaRPr sz="2400">
              <a:latin typeface="微软雅黑"/>
              <a:cs typeface="微软雅黑"/>
            </a:endParaRPr>
          </a:p>
          <a:p>
            <a:pPr marL="461645">
              <a:lnSpc>
                <a:spcPct val="100000"/>
              </a:lnSpc>
              <a:spcBef>
                <a:spcPts val="1245"/>
              </a:spcBef>
            </a:pPr>
            <a:r>
              <a:rPr sz="2800" dirty="0">
                <a:solidFill>
                  <a:srgbClr val="585858"/>
                </a:solidFill>
                <a:latin typeface="微软雅黑"/>
                <a:cs typeface="微软雅黑"/>
              </a:rPr>
              <a:t>1</a:t>
            </a:r>
            <a:endParaRPr sz="2800">
              <a:latin typeface="微软雅黑"/>
              <a:cs typeface="微软雅黑"/>
            </a:endParaRPr>
          </a:p>
        </p:txBody>
      </p:sp>
      <p:sp>
        <p:nvSpPr>
          <p:cNvPr id="11" name="object 11"/>
          <p:cNvSpPr/>
          <p:nvPr/>
        </p:nvSpPr>
        <p:spPr>
          <a:xfrm>
            <a:off x="3914394" y="2135885"/>
            <a:ext cx="568960" cy="254635"/>
          </a:xfrm>
          <a:custGeom>
            <a:avLst/>
            <a:gdLst/>
            <a:ahLst/>
            <a:cxnLst/>
            <a:rect l="l" t="t" r="r" b="b"/>
            <a:pathLst>
              <a:path w="568960" h="254635">
                <a:moveTo>
                  <a:pt x="568832" y="254253"/>
                </a:moveTo>
                <a:lnTo>
                  <a:pt x="564253" y="208540"/>
                </a:lnTo>
                <a:lnTo>
                  <a:pt x="551049" y="165519"/>
                </a:lnTo>
                <a:lnTo>
                  <a:pt x="530022" y="125908"/>
                </a:lnTo>
                <a:lnTo>
                  <a:pt x="501974" y="90424"/>
                </a:lnTo>
                <a:lnTo>
                  <a:pt x="467707" y="59783"/>
                </a:lnTo>
                <a:lnTo>
                  <a:pt x="428022" y="34703"/>
                </a:lnTo>
                <a:lnTo>
                  <a:pt x="383722" y="15902"/>
                </a:lnTo>
                <a:lnTo>
                  <a:pt x="335607" y="4095"/>
                </a:lnTo>
                <a:lnTo>
                  <a:pt x="284479" y="0"/>
                </a:lnTo>
                <a:lnTo>
                  <a:pt x="233348" y="4095"/>
                </a:lnTo>
                <a:lnTo>
                  <a:pt x="185221" y="15902"/>
                </a:lnTo>
                <a:lnTo>
                  <a:pt x="140904" y="34703"/>
                </a:lnTo>
                <a:lnTo>
                  <a:pt x="101199" y="59783"/>
                </a:lnTo>
                <a:lnTo>
                  <a:pt x="66911" y="90424"/>
                </a:lnTo>
                <a:lnTo>
                  <a:pt x="38843" y="125908"/>
                </a:lnTo>
                <a:lnTo>
                  <a:pt x="17799" y="165519"/>
                </a:lnTo>
                <a:lnTo>
                  <a:pt x="4583" y="208540"/>
                </a:lnTo>
                <a:lnTo>
                  <a:pt x="0" y="254253"/>
                </a:lnTo>
              </a:path>
            </a:pathLst>
          </a:custGeom>
          <a:ln w="25400">
            <a:solidFill>
              <a:srgbClr val="D9D9D9"/>
            </a:solidFill>
          </a:ln>
        </p:spPr>
        <p:txBody>
          <a:bodyPr wrap="square" lIns="0" tIns="0" rIns="0" bIns="0" rtlCol="0"/>
          <a:lstStyle/>
          <a:p>
            <a:endParaRPr/>
          </a:p>
        </p:txBody>
      </p:sp>
      <p:sp>
        <p:nvSpPr>
          <p:cNvPr id="12" name="object 12"/>
          <p:cNvSpPr/>
          <p:nvPr/>
        </p:nvSpPr>
        <p:spPr>
          <a:xfrm>
            <a:off x="4161790" y="1570482"/>
            <a:ext cx="76200" cy="550545"/>
          </a:xfrm>
          <a:custGeom>
            <a:avLst/>
            <a:gdLst/>
            <a:ahLst/>
            <a:cxnLst/>
            <a:rect l="l" t="t" r="r" b="b"/>
            <a:pathLst>
              <a:path w="76200" h="550544">
                <a:moveTo>
                  <a:pt x="50800" y="474090"/>
                </a:moveTo>
                <a:lnTo>
                  <a:pt x="25400" y="474090"/>
                </a:lnTo>
                <a:lnTo>
                  <a:pt x="25400" y="550290"/>
                </a:lnTo>
                <a:lnTo>
                  <a:pt x="50800" y="550290"/>
                </a:lnTo>
                <a:lnTo>
                  <a:pt x="50800" y="474090"/>
                </a:lnTo>
                <a:close/>
              </a:path>
              <a:path w="76200" h="550544">
                <a:moveTo>
                  <a:pt x="50800" y="372490"/>
                </a:moveTo>
                <a:lnTo>
                  <a:pt x="25400" y="372490"/>
                </a:lnTo>
                <a:lnTo>
                  <a:pt x="25400" y="448690"/>
                </a:lnTo>
                <a:lnTo>
                  <a:pt x="50800" y="448690"/>
                </a:lnTo>
                <a:lnTo>
                  <a:pt x="50800" y="372490"/>
                </a:lnTo>
                <a:close/>
              </a:path>
              <a:path w="76200" h="550544">
                <a:moveTo>
                  <a:pt x="50800" y="270890"/>
                </a:moveTo>
                <a:lnTo>
                  <a:pt x="25400" y="270890"/>
                </a:lnTo>
                <a:lnTo>
                  <a:pt x="25400" y="347090"/>
                </a:lnTo>
                <a:lnTo>
                  <a:pt x="50800" y="347090"/>
                </a:lnTo>
                <a:lnTo>
                  <a:pt x="50800" y="270890"/>
                </a:lnTo>
                <a:close/>
              </a:path>
              <a:path w="76200" h="550544">
                <a:moveTo>
                  <a:pt x="50800" y="169290"/>
                </a:moveTo>
                <a:lnTo>
                  <a:pt x="25400" y="169290"/>
                </a:lnTo>
                <a:lnTo>
                  <a:pt x="25400" y="245490"/>
                </a:lnTo>
                <a:lnTo>
                  <a:pt x="50800" y="245490"/>
                </a:lnTo>
                <a:lnTo>
                  <a:pt x="50800" y="169290"/>
                </a:lnTo>
                <a:close/>
              </a:path>
              <a:path w="76200" h="550544">
                <a:moveTo>
                  <a:pt x="25400" y="73643"/>
                </a:moveTo>
                <a:lnTo>
                  <a:pt x="25400" y="143890"/>
                </a:lnTo>
                <a:lnTo>
                  <a:pt x="50800" y="143890"/>
                </a:lnTo>
                <a:lnTo>
                  <a:pt x="50800" y="76200"/>
                </a:lnTo>
                <a:lnTo>
                  <a:pt x="38100" y="76200"/>
                </a:lnTo>
                <a:lnTo>
                  <a:pt x="25400" y="73643"/>
                </a:lnTo>
                <a:close/>
              </a:path>
              <a:path w="76200" h="550544">
                <a:moveTo>
                  <a:pt x="50800" y="67690"/>
                </a:moveTo>
                <a:lnTo>
                  <a:pt x="25400" y="67690"/>
                </a:lnTo>
                <a:lnTo>
                  <a:pt x="25400" y="73643"/>
                </a:lnTo>
                <a:lnTo>
                  <a:pt x="38100" y="76200"/>
                </a:lnTo>
                <a:lnTo>
                  <a:pt x="50800" y="73643"/>
                </a:lnTo>
                <a:lnTo>
                  <a:pt x="50800" y="67690"/>
                </a:lnTo>
                <a:close/>
              </a:path>
              <a:path w="76200" h="550544">
                <a:moveTo>
                  <a:pt x="50800" y="73643"/>
                </a:moveTo>
                <a:lnTo>
                  <a:pt x="38100" y="76200"/>
                </a:lnTo>
                <a:lnTo>
                  <a:pt x="50800" y="76200"/>
                </a:lnTo>
                <a:lnTo>
                  <a:pt x="50800" y="73643"/>
                </a:lnTo>
                <a:close/>
              </a:path>
              <a:path w="76200" h="550544">
                <a:moveTo>
                  <a:pt x="38100" y="0"/>
                </a:moveTo>
                <a:lnTo>
                  <a:pt x="23252" y="2988"/>
                </a:lnTo>
                <a:lnTo>
                  <a:pt x="11144" y="11144"/>
                </a:lnTo>
                <a:lnTo>
                  <a:pt x="2988" y="23252"/>
                </a:lnTo>
                <a:lnTo>
                  <a:pt x="0" y="38100"/>
                </a:lnTo>
                <a:lnTo>
                  <a:pt x="2988" y="52947"/>
                </a:lnTo>
                <a:lnTo>
                  <a:pt x="11144" y="65055"/>
                </a:lnTo>
                <a:lnTo>
                  <a:pt x="23252" y="73211"/>
                </a:lnTo>
                <a:lnTo>
                  <a:pt x="25400" y="73643"/>
                </a:lnTo>
                <a:lnTo>
                  <a:pt x="25400" y="67690"/>
                </a:lnTo>
                <a:lnTo>
                  <a:pt x="61143" y="67690"/>
                </a:lnTo>
                <a:lnTo>
                  <a:pt x="65055" y="65055"/>
                </a:lnTo>
                <a:lnTo>
                  <a:pt x="73211" y="52947"/>
                </a:lnTo>
                <a:lnTo>
                  <a:pt x="75356" y="42290"/>
                </a:lnTo>
                <a:lnTo>
                  <a:pt x="25400" y="42290"/>
                </a:lnTo>
                <a:lnTo>
                  <a:pt x="25400" y="38100"/>
                </a:lnTo>
                <a:lnTo>
                  <a:pt x="76200" y="38100"/>
                </a:lnTo>
                <a:lnTo>
                  <a:pt x="73211" y="23252"/>
                </a:lnTo>
                <a:lnTo>
                  <a:pt x="65055" y="11144"/>
                </a:lnTo>
                <a:lnTo>
                  <a:pt x="52947" y="2988"/>
                </a:lnTo>
                <a:lnTo>
                  <a:pt x="38100" y="0"/>
                </a:lnTo>
                <a:close/>
              </a:path>
              <a:path w="76200" h="550544">
                <a:moveTo>
                  <a:pt x="61143" y="67690"/>
                </a:moveTo>
                <a:lnTo>
                  <a:pt x="50800" y="67690"/>
                </a:lnTo>
                <a:lnTo>
                  <a:pt x="50800" y="73643"/>
                </a:lnTo>
                <a:lnTo>
                  <a:pt x="52947" y="73211"/>
                </a:lnTo>
                <a:lnTo>
                  <a:pt x="61143" y="67690"/>
                </a:lnTo>
                <a:close/>
              </a:path>
              <a:path w="76200" h="550544">
                <a:moveTo>
                  <a:pt x="50800" y="38100"/>
                </a:moveTo>
                <a:lnTo>
                  <a:pt x="25400" y="38100"/>
                </a:lnTo>
                <a:lnTo>
                  <a:pt x="25400" y="42290"/>
                </a:lnTo>
                <a:lnTo>
                  <a:pt x="50800" y="42290"/>
                </a:lnTo>
                <a:lnTo>
                  <a:pt x="50800" y="38100"/>
                </a:lnTo>
                <a:close/>
              </a:path>
              <a:path w="76200" h="550544">
                <a:moveTo>
                  <a:pt x="76200" y="38100"/>
                </a:moveTo>
                <a:lnTo>
                  <a:pt x="50800" y="38100"/>
                </a:lnTo>
                <a:lnTo>
                  <a:pt x="50800" y="42290"/>
                </a:lnTo>
                <a:lnTo>
                  <a:pt x="75356" y="42290"/>
                </a:lnTo>
                <a:lnTo>
                  <a:pt x="76200" y="38100"/>
                </a:lnTo>
                <a:close/>
              </a:path>
            </a:pathLst>
          </a:custGeom>
          <a:solidFill>
            <a:srgbClr val="D9D9D9"/>
          </a:solidFill>
        </p:spPr>
        <p:txBody>
          <a:bodyPr wrap="square" lIns="0" tIns="0" rIns="0" bIns="0" rtlCol="0"/>
          <a:lstStyle/>
          <a:p>
            <a:endParaRPr/>
          </a:p>
        </p:txBody>
      </p:sp>
      <p:sp>
        <p:nvSpPr>
          <p:cNvPr id="13" name="object 13"/>
          <p:cNvSpPr/>
          <p:nvPr/>
        </p:nvSpPr>
        <p:spPr>
          <a:xfrm>
            <a:off x="6089396" y="3007232"/>
            <a:ext cx="568960" cy="256540"/>
          </a:xfrm>
          <a:custGeom>
            <a:avLst/>
            <a:gdLst/>
            <a:ahLst/>
            <a:cxnLst/>
            <a:rect l="l" t="t" r="r" b="b"/>
            <a:pathLst>
              <a:path w="568959" h="256539">
                <a:moveTo>
                  <a:pt x="568959" y="0"/>
                </a:moveTo>
                <a:lnTo>
                  <a:pt x="564376" y="46008"/>
                </a:lnTo>
                <a:lnTo>
                  <a:pt x="551160" y="89317"/>
                </a:lnTo>
                <a:lnTo>
                  <a:pt x="530116" y="129201"/>
                </a:lnTo>
                <a:lnTo>
                  <a:pt x="502048" y="164936"/>
                </a:lnTo>
                <a:lnTo>
                  <a:pt x="467760" y="195799"/>
                </a:lnTo>
                <a:lnTo>
                  <a:pt x="428055" y="221064"/>
                </a:lnTo>
                <a:lnTo>
                  <a:pt x="383738" y="240008"/>
                </a:lnTo>
                <a:lnTo>
                  <a:pt x="335611" y="251905"/>
                </a:lnTo>
                <a:lnTo>
                  <a:pt x="284479" y="256031"/>
                </a:lnTo>
                <a:lnTo>
                  <a:pt x="233348" y="251905"/>
                </a:lnTo>
                <a:lnTo>
                  <a:pt x="185221" y="240008"/>
                </a:lnTo>
                <a:lnTo>
                  <a:pt x="140904" y="221064"/>
                </a:lnTo>
                <a:lnTo>
                  <a:pt x="101199" y="195799"/>
                </a:lnTo>
                <a:lnTo>
                  <a:pt x="66911" y="164936"/>
                </a:lnTo>
                <a:lnTo>
                  <a:pt x="38843" y="129201"/>
                </a:lnTo>
                <a:lnTo>
                  <a:pt x="17799" y="89317"/>
                </a:lnTo>
                <a:lnTo>
                  <a:pt x="4583" y="46008"/>
                </a:lnTo>
                <a:lnTo>
                  <a:pt x="0" y="0"/>
                </a:lnTo>
              </a:path>
            </a:pathLst>
          </a:custGeom>
          <a:ln w="25400">
            <a:solidFill>
              <a:srgbClr val="D9D9D9"/>
            </a:solidFill>
          </a:ln>
        </p:spPr>
        <p:txBody>
          <a:bodyPr wrap="square" lIns="0" tIns="0" rIns="0" bIns="0" rtlCol="0"/>
          <a:lstStyle/>
          <a:p>
            <a:endParaRPr/>
          </a:p>
        </p:txBody>
      </p:sp>
      <p:sp>
        <p:nvSpPr>
          <p:cNvPr id="14" name="object 14"/>
          <p:cNvSpPr/>
          <p:nvPr/>
        </p:nvSpPr>
        <p:spPr>
          <a:xfrm>
            <a:off x="6334759" y="3263265"/>
            <a:ext cx="76200" cy="548640"/>
          </a:xfrm>
          <a:custGeom>
            <a:avLst/>
            <a:gdLst/>
            <a:ahLst/>
            <a:cxnLst/>
            <a:rect l="l" t="t" r="r" b="b"/>
            <a:pathLst>
              <a:path w="76200" h="548639">
                <a:moveTo>
                  <a:pt x="50800" y="0"/>
                </a:moveTo>
                <a:lnTo>
                  <a:pt x="25400" y="0"/>
                </a:lnTo>
                <a:lnTo>
                  <a:pt x="25400" y="76200"/>
                </a:lnTo>
                <a:lnTo>
                  <a:pt x="50800" y="76200"/>
                </a:lnTo>
                <a:lnTo>
                  <a:pt x="50800" y="0"/>
                </a:lnTo>
                <a:close/>
              </a:path>
              <a:path w="76200" h="548639">
                <a:moveTo>
                  <a:pt x="50800" y="101600"/>
                </a:moveTo>
                <a:lnTo>
                  <a:pt x="25400" y="101600"/>
                </a:lnTo>
                <a:lnTo>
                  <a:pt x="25400" y="177800"/>
                </a:lnTo>
                <a:lnTo>
                  <a:pt x="50800" y="177800"/>
                </a:lnTo>
                <a:lnTo>
                  <a:pt x="50800" y="101600"/>
                </a:lnTo>
                <a:close/>
              </a:path>
              <a:path w="76200" h="548639">
                <a:moveTo>
                  <a:pt x="50800" y="203200"/>
                </a:moveTo>
                <a:lnTo>
                  <a:pt x="25400" y="203200"/>
                </a:lnTo>
                <a:lnTo>
                  <a:pt x="25400" y="279400"/>
                </a:lnTo>
                <a:lnTo>
                  <a:pt x="50800" y="279400"/>
                </a:lnTo>
                <a:lnTo>
                  <a:pt x="50800" y="203200"/>
                </a:lnTo>
                <a:close/>
              </a:path>
              <a:path w="76200" h="548639">
                <a:moveTo>
                  <a:pt x="50800" y="304800"/>
                </a:moveTo>
                <a:lnTo>
                  <a:pt x="25400" y="304800"/>
                </a:lnTo>
                <a:lnTo>
                  <a:pt x="25400" y="381000"/>
                </a:lnTo>
                <a:lnTo>
                  <a:pt x="50800" y="381000"/>
                </a:lnTo>
                <a:lnTo>
                  <a:pt x="50800" y="304800"/>
                </a:lnTo>
                <a:close/>
              </a:path>
              <a:path w="76200" h="548639">
                <a:moveTo>
                  <a:pt x="25400" y="474742"/>
                </a:moveTo>
                <a:lnTo>
                  <a:pt x="23252" y="475174"/>
                </a:lnTo>
                <a:lnTo>
                  <a:pt x="11144" y="483330"/>
                </a:lnTo>
                <a:lnTo>
                  <a:pt x="2988" y="495438"/>
                </a:lnTo>
                <a:lnTo>
                  <a:pt x="0" y="510286"/>
                </a:lnTo>
                <a:lnTo>
                  <a:pt x="2988" y="525133"/>
                </a:lnTo>
                <a:lnTo>
                  <a:pt x="11144" y="537241"/>
                </a:lnTo>
                <a:lnTo>
                  <a:pt x="23252" y="545397"/>
                </a:lnTo>
                <a:lnTo>
                  <a:pt x="38100" y="548386"/>
                </a:lnTo>
                <a:lnTo>
                  <a:pt x="52893" y="545397"/>
                </a:lnTo>
                <a:lnTo>
                  <a:pt x="65008" y="537241"/>
                </a:lnTo>
                <a:lnTo>
                  <a:pt x="73193" y="525133"/>
                </a:lnTo>
                <a:lnTo>
                  <a:pt x="76200" y="510286"/>
                </a:lnTo>
                <a:lnTo>
                  <a:pt x="25400" y="510286"/>
                </a:lnTo>
                <a:lnTo>
                  <a:pt x="25400" y="508000"/>
                </a:lnTo>
                <a:lnTo>
                  <a:pt x="75737" y="508000"/>
                </a:lnTo>
                <a:lnTo>
                  <a:pt x="73193" y="495438"/>
                </a:lnTo>
                <a:lnTo>
                  <a:pt x="65008" y="483330"/>
                </a:lnTo>
                <a:lnTo>
                  <a:pt x="63923" y="482600"/>
                </a:lnTo>
                <a:lnTo>
                  <a:pt x="25400" y="482600"/>
                </a:lnTo>
                <a:lnTo>
                  <a:pt x="25400" y="474742"/>
                </a:lnTo>
                <a:close/>
              </a:path>
              <a:path w="76200" h="548639">
                <a:moveTo>
                  <a:pt x="50800" y="508000"/>
                </a:moveTo>
                <a:lnTo>
                  <a:pt x="25400" y="508000"/>
                </a:lnTo>
                <a:lnTo>
                  <a:pt x="25400" y="510286"/>
                </a:lnTo>
                <a:lnTo>
                  <a:pt x="50800" y="510286"/>
                </a:lnTo>
                <a:lnTo>
                  <a:pt x="50800" y="508000"/>
                </a:lnTo>
                <a:close/>
              </a:path>
              <a:path w="76200" h="548639">
                <a:moveTo>
                  <a:pt x="75737" y="508000"/>
                </a:moveTo>
                <a:lnTo>
                  <a:pt x="50800" y="508000"/>
                </a:lnTo>
                <a:lnTo>
                  <a:pt x="50800" y="510286"/>
                </a:lnTo>
                <a:lnTo>
                  <a:pt x="76200" y="510286"/>
                </a:lnTo>
                <a:lnTo>
                  <a:pt x="75737" y="508000"/>
                </a:lnTo>
                <a:close/>
              </a:path>
              <a:path w="76200" h="548639">
                <a:moveTo>
                  <a:pt x="38100" y="472186"/>
                </a:moveTo>
                <a:lnTo>
                  <a:pt x="25400" y="474742"/>
                </a:lnTo>
                <a:lnTo>
                  <a:pt x="25400" y="482600"/>
                </a:lnTo>
                <a:lnTo>
                  <a:pt x="50800" y="482600"/>
                </a:lnTo>
                <a:lnTo>
                  <a:pt x="50754" y="474742"/>
                </a:lnTo>
                <a:lnTo>
                  <a:pt x="38100" y="472186"/>
                </a:lnTo>
                <a:close/>
              </a:path>
              <a:path w="76200" h="548639">
                <a:moveTo>
                  <a:pt x="50800" y="474751"/>
                </a:moveTo>
                <a:lnTo>
                  <a:pt x="50800" y="482600"/>
                </a:lnTo>
                <a:lnTo>
                  <a:pt x="63923" y="482600"/>
                </a:lnTo>
                <a:lnTo>
                  <a:pt x="52893" y="475174"/>
                </a:lnTo>
                <a:lnTo>
                  <a:pt x="50800" y="474751"/>
                </a:lnTo>
                <a:close/>
              </a:path>
              <a:path w="76200" h="548639">
                <a:moveTo>
                  <a:pt x="50800" y="472186"/>
                </a:moveTo>
                <a:lnTo>
                  <a:pt x="38100" y="472186"/>
                </a:lnTo>
                <a:lnTo>
                  <a:pt x="50800" y="474751"/>
                </a:lnTo>
                <a:lnTo>
                  <a:pt x="50800" y="472186"/>
                </a:lnTo>
                <a:close/>
              </a:path>
              <a:path w="76200" h="548639">
                <a:moveTo>
                  <a:pt x="50800" y="406400"/>
                </a:moveTo>
                <a:lnTo>
                  <a:pt x="25400" y="406400"/>
                </a:lnTo>
                <a:lnTo>
                  <a:pt x="25400" y="474742"/>
                </a:lnTo>
                <a:lnTo>
                  <a:pt x="38100" y="472186"/>
                </a:lnTo>
                <a:lnTo>
                  <a:pt x="50800" y="472186"/>
                </a:lnTo>
                <a:lnTo>
                  <a:pt x="50800" y="406400"/>
                </a:lnTo>
                <a:close/>
              </a:path>
            </a:pathLst>
          </a:custGeom>
          <a:solidFill>
            <a:srgbClr val="D9D9D9"/>
          </a:solidFill>
        </p:spPr>
        <p:txBody>
          <a:bodyPr wrap="square" lIns="0" tIns="0" rIns="0" bIns="0" rtlCol="0"/>
          <a:lstStyle/>
          <a:p>
            <a:endParaRPr/>
          </a:p>
        </p:txBody>
      </p:sp>
      <p:sp>
        <p:nvSpPr>
          <p:cNvPr id="15" name="object 15"/>
          <p:cNvSpPr txBox="1"/>
          <p:nvPr/>
        </p:nvSpPr>
        <p:spPr>
          <a:xfrm>
            <a:off x="1021080" y="3884112"/>
            <a:ext cx="2006600" cy="835025"/>
          </a:xfrm>
          <a:prstGeom prst="rect">
            <a:avLst/>
          </a:prstGeom>
        </p:spPr>
        <p:txBody>
          <a:bodyPr vert="horz" wrap="square" lIns="0" tIns="0" rIns="0" bIns="0" rtlCol="0">
            <a:spAutoFit/>
          </a:bodyPr>
          <a:lstStyle/>
          <a:p>
            <a:pPr marL="12700" marR="5080" algn="just">
              <a:lnSpc>
                <a:spcPct val="150100"/>
              </a:lnSpc>
            </a:pPr>
            <a:r>
              <a:rPr sz="1200" b="0" dirty="0">
                <a:solidFill>
                  <a:srgbClr val="404040"/>
                </a:solidFill>
                <a:latin typeface="微软雅黑 Light"/>
                <a:cs typeface="微软雅黑 Light"/>
              </a:rPr>
              <a:t>客人们更倾向于为实惠、明确  </a:t>
            </a:r>
            <a:r>
              <a:rPr sz="1200" b="0" spc="-5" dirty="0">
                <a:solidFill>
                  <a:srgbClr val="404040"/>
                </a:solidFill>
                <a:latin typeface="微软雅黑 Light"/>
                <a:cs typeface="微软雅黑 Light"/>
              </a:rPr>
              <a:t>差异化、安全高品质的产品花  </a:t>
            </a:r>
            <a:r>
              <a:rPr sz="1200" b="0" dirty="0">
                <a:solidFill>
                  <a:srgbClr val="404040"/>
                </a:solidFill>
                <a:latin typeface="微软雅黑 Light"/>
                <a:cs typeface="微软雅黑 Light"/>
              </a:rPr>
              <a:t>钱，尤其在大健康消费领域。</a:t>
            </a:r>
            <a:endParaRPr sz="1200">
              <a:latin typeface="微软雅黑 Light"/>
              <a:cs typeface="微软雅黑 Light"/>
            </a:endParaRPr>
          </a:p>
        </p:txBody>
      </p:sp>
      <p:sp>
        <p:nvSpPr>
          <p:cNvPr id="16" name="object 16"/>
          <p:cNvSpPr txBox="1"/>
          <p:nvPr/>
        </p:nvSpPr>
        <p:spPr>
          <a:xfrm>
            <a:off x="896937" y="918209"/>
            <a:ext cx="2017395" cy="363855"/>
          </a:xfrm>
          <a:prstGeom prst="rect">
            <a:avLst/>
          </a:prstGeom>
        </p:spPr>
        <p:txBody>
          <a:bodyPr vert="horz" wrap="square" lIns="0" tIns="0" rIns="0" bIns="0" rtlCol="0">
            <a:spAutoFit/>
          </a:bodyPr>
          <a:lstStyle/>
          <a:p>
            <a:pPr marL="46990">
              <a:lnSpc>
                <a:spcPts val="1505"/>
              </a:lnSpc>
            </a:pPr>
            <a:r>
              <a:rPr sz="1400" b="1" spc="-10" dirty="0">
                <a:solidFill>
                  <a:srgbClr val="EE7768"/>
                </a:solidFill>
                <a:latin typeface="微软雅黑"/>
                <a:cs typeface="微软雅黑"/>
              </a:rPr>
              <a:t>PROBLEM</a:t>
            </a:r>
            <a:r>
              <a:rPr sz="1400" b="1" spc="-65" dirty="0">
                <a:solidFill>
                  <a:srgbClr val="EE7768"/>
                </a:solidFill>
                <a:latin typeface="微软雅黑"/>
                <a:cs typeface="微软雅黑"/>
              </a:rPr>
              <a:t> </a:t>
            </a:r>
            <a:r>
              <a:rPr sz="1400" b="1" dirty="0">
                <a:solidFill>
                  <a:srgbClr val="EE7768"/>
                </a:solidFill>
                <a:latin typeface="微软雅黑"/>
                <a:cs typeface="微软雅黑"/>
              </a:rPr>
              <a:t>痛点</a:t>
            </a:r>
            <a:endParaRPr sz="1400">
              <a:latin typeface="微软雅黑"/>
              <a:cs typeface="微软雅黑"/>
            </a:endParaRPr>
          </a:p>
          <a:p>
            <a:pPr marL="12700">
              <a:lnSpc>
                <a:spcPts val="1265"/>
              </a:lnSpc>
              <a:tabLst>
                <a:tab pos="2004060" algn="l"/>
              </a:tabLst>
            </a:pPr>
            <a:r>
              <a:rPr sz="1200" u="dash" dirty="0">
                <a:solidFill>
                  <a:srgbClr val="404040"/>
                </a:solidFill>
                <a:latin typeface="Times New Roman"/>
                <a:cs typeface="Times New Roman"/>
              </a:rPr>
              <a:t> 	</a:t>
            </a:r>
            <a:endParaRPr sz="1200">
              <a:latin typeface="Times New Roman"/>
              <a:cs typeface="Times New Roman"/>
            </a:endParaRPr>
          </a:p>
        </p:txBody>
      </p:sp>
      <p:sp>
        <p:nvSpPr>
          <p:cNvPr id="17" name="object 17"/>
          <p:cNvSpPr txBox="1"/>
          <p:nvPr/>
        </p:nvSpPr>
        <p:spPr>
          <a:xfrm>
            <a:off x="2990850" y="995314"/>
            <a:ext cx="2727960" cy="560705"/>
          </a:xfrm>
          <a:prstGeom prst="rect">
            <a:avLst/>
          </a:prstGeom>
        </p:spPr>
        <p:txBody>
          <a:bodyPr vert="horz" wrap="square" lIns="0" tIns="0" rIns="0" bIns="0" rtlCol="0">
            <a:spAutoFit/>
          </a:bodyPr>
          <a:lstStyle/>
          <a:p>
            <a:pPr marL="12700" marR="5080">
              <a:lnSpc>
                <a:spcPct val="150200"/>
              </a:lnSpc>
            </a:pPr>
            <a:r>
              <a:rPr sz="1200" b="0" dirty="0">
                <a:solidFill>
                  <a:srgbClr val="404040"/>
                </a:solidFill>
                <a:latin typeface="微软雅黑 Light"/>
                <a:cs typeface="微软雅黑 Light"/>
              </a:rPr>
              <a:t>快消品市场增速下滑，批量“包装”出来的  产品无法带给中产主力消费客群惊喜。</a:t>
            </a:r>
            <a:endParaRPr sz="1200">
              <a:latin typeface="微软雅黑 Light"/>
              <a:cs typeface="微软雅黑 Light"/>
            </a:endParaRPr>
          </a:p>
        </p:txBody>
      </p:sp>
      <p:sp>
        <p:nvSpPr>
          <p:cNvPr id="18" name="object 18"/>
          <p:cNvSpPr txBox="1"/>
          <p:nvPr/>
        </p:nvSpPr>
        <p:spPr>
          <a:xfrm>
            <a:off x="5372353" y="3849370"/>
            <a:ext cx="2423160" cy="834390"/>
          </a:xfrm>
          <a:prstGeom prst="rect">
            <a:avLst/>
          </a:prstGeom>
        </p:spPr>
        <p:txBody>
          <a:bodyPr vert="horz" wrap="square" lIns="0" tIns="0" rIns="0" bIns="0" rtlCol="0">
            <a:spAutoFit/>
          </a:bodyPr>
          <a:lstStyle/>
          <a:p>
            <a:pPr marL="12700" marR="5080">
              <a:lnSpc>
                <a:spcPct val="150000"/>
              </a:lnSpc>
            </a:pPr>
            <a:r>
              <a:rPr sz="1200" b="0" dirty="0">
                <a:solidFill>
                  <a:srgbClr val="404040"/>
                </a:solidFill>
                <a:latin typeface="微软雅黑 Light"/>
                <a:cs typeface="微软雅黑 Light"/>
              </a:rPr>
              <a:t>不管是在线上订购，还是线下场景  消费，“懒人们”更希望方便地享受优  质产品及服务。</a:t>
            </a:r>
            <a:endParaRPr sz="1200">
              <a:latin typeface="微软雅黑 Light"/>
              <a:cs typeface="微软雅黑 Light"/>
            </a:endParaRPr>
          </a:p>
        </p:txBody>
      </p:sp>
      <p:sp>
        <p:nvSpPr>
          <p:cNvPr id="19" name="object 19"/>
          <p:cNvSpPr/>
          <p:nvPr/>
        </p:nvSpPr>
        <p:spPr>
          <a:xfrm>
            <a:off x="2803651" y="2451480"/>
            <a:ext cx="2751455" cy="910590"/>
          </a:xfrm>
          <a:custGeom>
            <a:avLst/>
            <a:gdLst/>
            <a:ahLst/>
            <a:cxnLst/>
            <a:rect l="l" t="t" r="r" b="b"/>
            <a:pathLst>
              <a:path w="2751454" h="910589">
                <a:moveTo>
                  <a:pt x="530225" y="0"/>
                </a:moveTo>
                <a:lnTo>
                  <a:pt x="486020" y="30155"/>
                </a:lnTo>
                <a:lnTo>
                  <a:pt x="443524" y="60307"/>
                </a:lnTo>
                <a:lnTo>
                  <a:pt x="402426" y="90455"/>
                </a:lnTo>
                <a:lnTo>
                  <a:pt x="362417" y="120601"/>
                </a:lnTo>
                <a:lnTo>
                  <a:pt x="167807" y="271320"/>
                </a:lnTo>
                <a:lnTo>
                  <a:pt x="127798" y="301466"/>
                </a:lnTo>
                <a:lnTo>
                  <a:pt x="86700" y="331614"/>
                </a:lnTo>
                <a:lnTo>
                  <a:pt x="44204" y="361766"/>
                </a:lnTo>
                <a:lnTo>
                  <a:pt x="0" y="391921"/>
                </a:lnTo>
                <a:lnTo>
                  <a:pt x="34639" y="424126"/>
                </a:lnTo>
                <a:lnTo>
                  <a:pt x="70619" y="455350"/>
                </a:lnTo>
                <a:lnTo>
                  <a:pt x="107870" y="485589"/>
                </a:lnTo>
                <a:lnTo>
                  <a:pt x="146323" y="514837"/>
                </a:lnTo>
                <a:lnTo>
                  <a:pt x="185909" y="543090"/>
                </a:lnTo>
                <a:lnTo>
                  <a:pt x="226559" y="570342"/>
                </a:lnTo>
                <a:lnTo>
                  <a:pt x="268203" y="596586"/>
                </a:lnTo>
                <a:lnTo>
                  <a:pt x="310772" y="621819"/>
                </a:lnTo>
                <a:lnTo>
                  <a:pt x="354197" y="646035"/>
                </a:lnTo>
                <a:lnTo>
                  <a:pt x="398409" y="669228"/>
                </a:lnTo>
                <a:lnTo>
                  <a:pt x="443338" y="691393"/>
                </a:lnTo>
                <a:lnTo>
                  <a:pt x="488916" y="712525"/>
                </a:lnTo>
                <a:lnTo>
                  <a:pt x="535072" y="732618"/>
                </a:lnTo>
                <a:lnTo>
                  <a:pt x="581738" y="751667"/>
                </a:lnTo>
                <a:lnTo>
                  <a:pt x="628845" y="769667"/>
                </a:lnTo>
                <a:lnTo>
                  <a:pt x="676322" y="786612"/>
                </a:lnTo>
                <a:lnTo>
                  <a:pt x="724102" y="802497"/>
                </a:lnTo>
                <a:lnTo>
                  <a:pt x="772114" y="817316"/>
                </a:lnTo>
                <a:lnTo>
                  <a:pt x="820290" y="831065"/>
                </a:lnTo>
                <a:lnTo>
                  <a:pt x="868560" y="843738"/>
                </a:lnTo>
                <a:lnTo>
                  <a:pt x="916856" y="855330"/>
                </a:lnTo>
                <a:lnTo>
                  <a:pt x="965107" y="865834"/>
                </a:lnTo>
                <a:lnTo>
                  <a:pt x="1013244" y="875247"/>
                </a:lnTo>
                <a:lnTo>
                  <a:pt x="1061199" y="883562"/>
                </a:lnTo>
                <a:lnTo>
                  <a:pt x="1108902" y="890774"/>
                </a:lnTo>
                <a:lnTo>
                  <a:pt x="1156283" y="896878"/>
                </a:lnTo>
                <a:lnTo>
                  <a:pt x="1203275" y="901869"/>
                </a:lnTo>
                <a:lnTo>
                  <a:pt x="1249806" y="905741"/>
                </a:lnTo>
                <a:lnTo>
                  <a:pt x="1295809" y="908488"/>
                </a:lnTo>
                <a:lnTo>
                  <a:pt x="1341213" y="910106"/>
                </a:lnTo>
                <a:lnTo>
                  <a:pt x="1385951" y="910589"/>
                </a:lnTo>
                <a:lnTo>
                  <a:pt x="1432143" y="909900"/>
                </a:lnTo>
                <a:lnTo>
                  <a:pt x="1478952" y="908011"/>
                </a:lnTo>
                <a:lnTo>
                  <a:pt x="1526307" y="904929"/>
                </a:lnTo>
                <a:lnTo>
                  <a:pt x="1574137" y="900657"/>
                </a:lnTo>
                <a:lnTo>
                  <a:pt x="1622372" y="895200"/>
                </a:lnTo>
                <a:lnTo>
                  <a:pt x="1670939" y="888562"/>
                </a:lnTo>
                <a:lnTo>
                  <a:pt x="1719767" y="880747"/>
                </a:lnTo>
                <a:lnTo>
                  <a:pt x="1768786" y="871762"/>
                </a:lnTo>
                <a:lnTo>
                  <a:pt x="1817924" y="861609"/>
                </a:lnTo>
                <a:lnTo>
                  <a:pt x="1867111" y="850293"/>
                </a:lnTo>
                <a:lnTo>
                  <a:pt x="1916275" y="837819"/>
                </a:lnTo>
                <a:lnTo>
                  <a:pt x="1965345" y="824191"/>
                </a:lnTo>
                <a:lnTo>
                  <a:pt x="2014250" y="809414"/>
                </a:lnTo>
                <a:lnTo>
                  <a:pt x="2062918" y="793492"/>
                </a:lnTo>
                <a:lnTo>
                  <a:pt x="2111279" y="776430"/>
                </a:lnTo>
                <a:lnTo>
                  <a:pt x="2159262" y="758232"/>
                </a:lnTo>
                <a:lnTo>
                  <a:pt x="2206795" y="738903"/>
                </a:lnTo>
                <a:lnTo>
                  <a:pt x="2253808" y="718447"/>
                </a:lnTo>
                <a:lnTo>
                  <a:pt x="2300228" y="696868"/>
                </a:lnTo>
                <a:lnTo>
                  <a:pt x="2345986" y="674172"/>
                </a:lnTo>
                <a:lnTo>
                  <a:pt x="2391009" y="650362"/>
                </a:lnTo>
                <a:lnTo>
                  <a:pt x="2435228" y="625444"/>
                </a:lnTo>
                <a:lnTo>
                  <a:pt x="2478570" y="599421"/>
                </a:lnTo>
                <a:lnTo>
                  <a:pt x="2520965" y="572298"/>
                </a:lnTo>
                <a:lnTo>
                  <a:pt x="2562341" y="544080"/>
                </a:lnTo>
                <a:lnTo>
                  <a:pt x="2602627" y="514771"/>
                </a:lnTo>
                <a:lnTo>
                  <a:pt x="2641753" y="484375"/>
                </a:lnTo>
                <a:lnTo>
                  <a:pt x="2679647" y="452898"/>
                </a:lnTo>
                <a:lnTo>
                  <a:pt x="2716238" y="420343"/>
                </a:lnTo>
                <a:lnTo>
                  <a:pt x="2751455" y="386714"/>
                </a:lnTo>
                <a:lnTo>
                  <a:pt x="2635986" y="298195"/>
                </a:lnTo>
                <a:lnTo>
                  <a:pt x="1380744" y="298195"/>
                </a:lnTo>
                <a:lnTo>
                  <a:pt x="1334949" y="297319"/>
                </a:lnTo>
                <a:lnTo>
                  <a:pt x="1288137" y="294773"/>
                </a:lnTo>
                <a:lnTo>
                  <a:pt x="1240506" y="290561"/>
                </a:lnTo>
                <a:lnTo>
                  <a:pt x="1192257" y="284688"/>
                </a:lnTo>
                <a:lnTo>
                  <a:pt x="1143590" y="277157"/>
                </a:lnTo>
                <a:lnTo>
                  <a:pt x="1094704" y="267973"/>
                </a:lnTo>
                <a:lnTo>
                  <a:pt x="1045799" y="257140"/>
                </a:lnTo>
                <a:lnTo>
                  <a:pt x="997075" y="244662"/>
                </a:lnTo>
                <a:lnTo>
                  <a:pt x="948732" y="230542"/>
                </a:lnTo>
                <a:lnTo>
                  <a:pt x="900970" y="214786"/>
                </a:lnTo>
                <a:lnTo>
                  <a:pt x="853989" y="197397"/>
                </a:lnTo>
                <a:lnTo>
                  <a:pt x="807988" y="178380"/>
                </a:lnTo>
                <a:lnTo>
                  <a:pt x="763167" y="157737"/>
                </a:lnTo>
                <a:lnTo>
                  <a:pt x="719727" y="135475"/>
                </a:lnTo>
                <a:lnTo>
                  <a:pt x="677867" y="111596"/>
                </a:lnTo>
                <a:lnTo>
                  <a:pt x="637787" y="86105"/>
                </a:lnTo>
                <a:lnTo>
                  <a:pt x="599686" y="59006"/>
                </a:lnTo>
                <a:lnTo>
                  <a:pt x="563766" y="30303"/>
                </a:lnTo>
                <a:lnTo>
                  <a:pt x="530225" y="0"/>
                </a:lnTo>
                <a:close/>
              </a:path>
              <a:path w="2751454" h="910589">
                <a:moveTo>
                  <a:pt x="2248662" y="1269"/>
                </a:moveTo>
                <a:lnTo>
                  <a:pt x="2215449" y="31871"/>
                </a:lnTo>
                <a:lnTo>
                  <a:pt x="2179497" y="60794"/>
                </a:lnTo>
                <a:lnTo>
                  <a:pt x="2141044" y="88039"/>
                </a:lnTo>
                <a:lnTo>
                  <a:pt x="2100330" y="113611"/>
                </a:lnTo>
                <a:lnTo>
                  <a:pt x="2057594" y="137511"/>
                </a:lnTo>
                <a:lnTo>
                  <a:pt x="2013074" y="159743"/>
                </a:lnTo>
                <a:lnTo>
                  <a:pt x="1967009" y="180309"/>
                </a:lnTo>
                <a:lnTo>
                  <a:pt x="1919639" y="199213"/>
                </a:lnTo>
                <a:lnTo>
                  <a:pt x="1871203" y="216456"/>
                </a:lnTo>
                <a:lnTo>
                  <a:pt x="1821938" y="232042"/>
                </a:lnTo>
                <a:lnTo>
                  <a:pt x="1772085" y="245974"/>
                </a:lnTo>
                <a:lnTo>
                  <a:pt x="1721882" y="258253"/>
                </a:lnTo>
                <a:lnTo>
                  <a:pt x="1671569" y="268884"/>
                </a:lnTo>
                <a:lnTo>
                  <a:pt x="1621383" y="277869"/>
                </a:lnTo>
                <a:lnTo>
                  <a:pt x="1571565" y="285210"/>
                </a:lnTo>
                <a:lnTo>
                  <a:pt x="1522353" y="290910"/>
                </a:lnTo>
                <a:lnTo>
                  <a:pt x="1473986" y="294973"/>
                </a:lnTo>
                <a:lnTo>
                  <a:pt x="1426703" y="297400"/>
                </a:lnTo>
                <a:lnTo>
                  <a:pt x="1380744" y="298195"/>
                </a:lnTo>
                <a:lnTo>
                  <a:pt x="2635986" y="298195"/>
                </a:lnTo>
                <a:lnTo>
                  <a:pt x="2248662" y="1269"/>
                </a:lnTo>
                <a:close/>
              </a:path>
            </a:pathLst>
          </a:custGeom>
          <a:solidFill>
            <a:srgbClr val="00AFEF"/>
          </a:solidFill>
        </p:spPr>
        <p:txBody>
          <a:bodyPr wrap="square" lIns="0" tIns="0" rIns="0" bIns="0" rtlCol="0"/>
          <a:lstStyle/>
          <a:p>
            <a:endParaRPr/>
          </a:p>
        </p:txBody>
      </p:sp>
      <p:sp>
        <p:nvSpPr>
          <p:cNvPr id="20" name="object 20"/>
          <p:cNvSpPr txBox="1"/>
          <p:nvPr/>
        </p:nvSpPr>
        <p:spPr>
          <a:xfrm>
            <a:off x="3403853" y="2121789"/>
            <a:ext cx="1549400" cy="1059180"/>
          </a:xfrm>
          <a:prstGeom prst="rect">
            <a:avLst/>
          </a:prstGeom>
        </p:spPr>
        <p:txBody>
          <a:bodyPr vert="horz" wrap="square" lIns="0" tIns="0" rIns="0" bIns="0" rtlCol="0">
            <a:spAutoFit/>
          </a:bodyPr>
          <a:lstStyle/>
          <a:p>
            <a:pPr marL="85090" algn="ctr">
              <a:lnSpc>
                <a:spcPct val="100000"/>
              </a:lnSpc>
            </a:pPr>
            <a:r>
              <a:rPr sz="2800" dirty="0">
                <a:solidFill>
                  <a:srgbClr val="585858"/>
                </a:solidFill>
                <a:latin typeface="微软雅黑"/>
                <a:cs typeface="微软雅黑"/>
              </a:rPr>
              <a:t>2</a:t>
            </a:r>
            <a:endParaRPr sz="2800">
              <a:latin typeface="微软雅黑"/>
              <a:cs typeface="微软雅黑"/>
            </a:endParaRPr>
          </a:p>
          <a:p>
            <a:pPr algn="ctr">
              <a:lnSpc>
                <a:spcPct val="100000"/>
              </a:lnSpc>
              <a:spcBef>
                <a:spcPts val="2000"/>
              </a:spcBef>
            </a:pPr>
            <a:r>
              <a:rPr sz="2400" spc="-5" dirty="0">
                <a:solidFill>
                  <a:srgbClr val="FFFFFF"/>
                </a:solidFill>
                <a:latin typeface="微软雅黑"/>
                <a:cs typeface="微软雅黑"/>
              </a:rPr>
              <a:t>通货的疲乏</a:t>
            </a:r>
            <a:endParaRPr sz="2400">
              <a:latin typeface="微软雅黑"/>
              <a:cs typeface="微软雅黑"/>
            </a:endParaRPr>
          </a:p>
        </p:txBody>
      </p:sp>
      <p:sp>
        <p:nvSpPr>
          <p:cNvPr id="21" name="object 21"/>
          <p:cNvSpPr/>
          <p:nvPr/>
        </p:nvSpPr>
        <p:spPr>
          <a:xfrm>
            <a:off x="5061584" y="2013410"/>
            <a:ext cx="2558415" cy="821055"/>
          </a:xfrm>
          <a:custGeom>
            <a:avLst/>
            <a:gdLst/>
            <a:ahLst/>
            <a:cxnLst/>
            <a:rect l="l" t="t" r="r" b="b"/>
            <a:pathLst>
              <a:path w="2558415" h="821055">
                <a:moveTo>
                  <a:pt x="2326055" y="611981"/>
                </a:moveTo>
                <a:lnTo>
                  <a:pt x="1278239" y="611981"/>
                </a:lnTo>
                <a:lnTo>
                  <a:pt x="1327983" y="612928"/>
                </a:lnTo>
                <a:lnTo>
                  <a:pt x="1377649" y="615293"/>
                </a:lnTo>
                <a:lnTo>
                  <a:pt x="1427169" y="619076"/>
                </a:lnTo>
                <a:lnTo>
                  <a:pt x="1476478" y="624276"/>
                </a:lnTo>
                <a:lnTo>
                  <a:pt x="1525510" y="630893"/>
                </a:lnTo>
                <a:lnTo>
                  <a:pt x="1574200" y="638927"/>
                </a:lnTo>
                <a:lnTo>
                  <a:pt x="1622480" y="648377"/>
                </a:lnTo>
                <a:lnTo>
                  <a:pt x="1670286" y="659243"/>
                </a:lnTo>
                <a:lnTo>
                  <a:pt x="1717552" y="671526"/>
                </a:lnTo>
                <a:lnTo>
                  <a:pt x="1764212" y="685224"/>
                </a:lnTo>
                <a:lnTo>
                  <a:pt x="1810199" y="700337"/>
                </a:lnTo>
                <a:lnTo>
                  <a:pt x="1855449" y="716865"/>
                </a:lnTo>
                <a:lnTo>
                  <a:pt x="1899894" y="734808"/>
                </a:lnTo>
                <a:lnTo>
                  <a:pt x="1943470" y="754165"/>
                </a:lnTo>
                <a:lnTo>
                  <a:pt x="1986111" y="774937"/>
                </a:lnTo>
                <a:lnTo>
                  <a:pt x="2027750" y="797122"/>
                </a:lnTo>
                <a:lnTo>
                  <a:pt x="2068321" y="820721"/>
                </a:lnTo>
                <a:lnTo>
                  <a:pt x="2326055" y="611981"/>
                </a:lnTo>
                <a:close/>
              </a:path>
              <a:path w="2558415" h="821055">
                <a:moveTo>
                  <a:pt x="1282588" y="0"/>
                </a:moveTo>
                <a:lnTo>
                  <a:pt x="1234830" y="231"/>
                </a:lnTo>
                <a:lnTo>
                  <a:pt x="1187090" y="1455"/>
                </a:lnTo>
                <a:lnTo>
                  <a:pt x="1139393" y="3670"/>
                </a:lnTo>
                <a:lnTo>
                  <a:pt x="1091766" y="6878"/>
                </a:lnTo>
                <a:lnTo>
                  <a:pt x="1044235" y="11078"/>
                </a:lnTo>
                <a:lnTo>
                  <a:pt x="996826" y="16271"/>
                </a:lnTo>
                <a:lnTo>
                  <a:pt x="949564" y="22457"/>
                </a:lnTo>
                <a:lnTo>
                  <a:pt x="902477" y="29635"/>
                </a:lnTo>
                <a:lnTo>
                  <a:pt x="855590" y="37806"/>
                </a:lnTo>
                <a:lnTo>
                  <a:pt x="808928" y="46971"/>
                </a:lnTo>
                <a:lnTo>
                  <a:pt x="762519" y="57129"/>
                </a:lnTo>
                <a:lnTo>
                  <a:pt x="716388" y="68280"/>
                </a:lnTo>
                <a:lnTo>
                  <a:pt x="670562" y="80425"/>
                </a:lnTo>
                <a:lnTo>
                  <a:pt x="625066" y="93564"/>
                </a:lnTo>
                <a:lnTo>
                  <a:pt x="579926" y="107697"/>
                </a:lnTo>
                <a:lnTo>
                  <a:pt x="535169" y="122824"/>
                </a:lnTo>
                <a:lnTo>
                  <a:pt x="490821" y="138945"/>
                </a:lnTo>
                <a:lnTo>
                  <a:pt x="446907" y="156060"/>
                </a:lnTo>
                <a:lnTo>
                  <a:pt x="403454" y="174170"/>
                </a:lnTo>
                <a:lnTo>
                  <a:pt x="360488" y="193275"/>
                </a:lnTo>
                <a:lnTo>
                  <a:pt x="318034" y="213374"/>
                </a:lnTo>
                <a:lnTo>
                  <a:pt x="276120" y="234469"/>
                </a:lnTo>
                <a:lnTo>
                  <a:pt x="234770" y="256558"/>
                </a:lnTo>
                <a:lnTo>
                  <a:pt x="194012" y="279643"/>
                </a:lnTo>
                <a:lnTo>
                  <a:pt x="153871" y="303724"/>
                </a:lnTo>
                <a:lnTo>
                  <a:pt x="114373" y="328800"/>
                </a:lnTo>
                <a:lnTo>
                  <a:pt x="75545" y="354872"/>
                </a:lnTo>
                <a:lnTo>
                  <a:pt x="37411" y="381939"/>
                </a:lnTo>
                <a:lnTo>
                  <a:pt x="0" y="410003"/>
                </a:lnTo>
                <a:lnTo>
                  <a:pt x="484250" y="813101"/>
                </a:lnTo>
                <a:lnTo>
                  <a:pt x="525268" y="789899"/>
                </a:lnTo>
                <a:lnTo>
                  <a:pt x="567326" y="768120"/>
                </a:lnTo>
                <a:lnTo>
                  <a:pt x="610358" y="747764"/>
                </a:lnTo>
                <a:lnTo>
                  <a:pt x="654299" y="728830"/>
                </a:lnTo>
                <a:lnTo>
                  <a:pt x="699083" y="711318"/>
                </a:lnTo>
                <a:lnTo>
                  <a:pt x="744643" y="695227"/>
                </a:lnTo>
                <a:lnTo>
                  <a:pt x="790914" y="680558"/>
                </a:lnTo>
                <a:lnTo>
                  <a:pt x="837830" y="667310"/>
                </a:lnTo>
                <a:lnTo>
                  <a:pt x="885326" y="655483"/>
                </a:lnTo>
                <a:lnTo>
                  <a:pt x="933335" y="645076"/>
                </a:lnTo>
                <a:lnTo>
                  <a:pt x="981791" y="636090"/>
                </a:lnTo>
                <a:lnTo>
                  <a:pt x="1030629" y="628524"/>
                </a:lnTo>
                <a:lnTo>
                  <a:pt x="1079783" y="622377"/>
                </a:lnTo>
                <a:lnTo>
                  <a:pt x="1129187" y="617650"/>
                </a:lnTo>
                <a:lnTo>
                  <a:pt x="1178774" y="614341"/>
                </a:lnTo>
                <a:lnTo>
                  <a:pt x="1228480" y="612452"/>
                </a:lnTo>
                <a:lnTo>
                  <a:pt x="2326055" y="611981"/>
                </a:lnTo>
                <a:lnTo>
                  <a:pt x="2558034" y="424100"/>
                </a:lnTo>
                <a:lnTo>
                  <a:pt x="2521106" y="395631"/>
                </a:lnTo>
                <a:lnTo>
                  <a:pt x="2483440" y="368150"/>
                </a:lnTo>
                <a:lnTo>
                  <a:pt x="2445061" y="341656"/>
                </a:lnTo>
                <a:lnTo>
                  <a:pt x="2405997" y="316151"/>
                </a:lnTo>
                <a:lnTo>
                  <a:pt x="2366272" y="291633"/>
                </a:lnTo>
                <a:lnTo>
                  <a:pt x="2325913" y="268103"/>
                </a:lnTo>
                <a:lnTo>
                  <a:pt x="2284946" y="245562"/>
                </a:lnTo>
                <a:lnTo>
                  <a:pt x="2243397" y="224009"/>
                </a:lnTo>
                <a:lnTo>
                  <a:pt x="2201291" y="203445"/>
                </a:lnTo>
                <a:lnTo>
                  <a:pt x="2158656" y="183869"/>
                </a:lnTo>
                <a:lnTo>
                  <a:pt x="2115518" y="165282"/>
                </a:lnTo>
                <a:lnTo>
                  <a:pt x="2071901" y="147685"/>
                </a:lnTo>
                <a:lnTo>
                  <a:pt x="2027833" y="131076"/>
                </a:lnTo>
                <a:lnTo>
                  <a:pt x="1983339" y="115457"/>
                </a:lnTo>
                <a:lnTo>
                  <a:pt x="1938446" y="100828"/>
                </a:lnTo>
                <a:lnTo>
                  <a:pt x="1893179" y="87188"/>
                </a:lnTo>
                <a:lnTo>
                  <a:pt x="1847565" y="74538"/>
                </a:lnTo>
                <a:lnTo>
                  <a:pt x="1801630" y="62878"/>
                </a:lnTo>
                <a:lnTo>
                  <a:pt x="1755399" y="52208"/>
                </a:lnTo>
                <a:lnTo>
                  <a:pt x="1708899" y="42529"/>
                </a:lnTo>
                <a:lnTo>
                  <a:pt x="1662156" y="33839"/>
                </a:lnTo>
                <a:lnTo>
                  <a:pt x="1615196" y="26141"/>
                </a:lnTo>
                <a:lnTo>
                  <a:pt x="1568045" y="19433"/>
                </a:lnTo>
                <a:lnTo>
                  <a:pt x="1520729" y="13716"/>
                </a:lnTo>
                <a:lnTo>
                  <a:pt x="1473274" y="8990"/>
                </a:lnTo>
                <a:lnTo>
                  <a:pt x="1425707" y="5255"/>
                </a:lnTo>
                <a:lnTo>
                  <a:pt x="1378053" y="2512"/>
                </a:lnTo>
                <a:lnTo>
                  <a:pt x="1330338" y="760"/>
                </a:lnTo>
                <a:lnTo>
                  <a:pt x="1282588" y="0"/>
                </a:lnTo>
                <a:close/>
              </a:path>
            </a:pathLst>
          </a:custGeom>
          <a:solidFill>
            <a:srgbClr val="FF7E70"/>
          </a:solidFill>
        </p:spPr>
        <p:txBody>
          <a:bodyPr wrap="square" lIns="0" tIns="0" rIns="0" bIns="0" rtlCol="0"/>
          <a:lstStyle/>
          <a:p>
            <a:endParaRPr/>
          </a:p>
        </p:txBody>
      </p:sp>
      <p:sp>
        <p:nvSpPr>
          <p:cNvPr id="22" name="object 22"/>
          <p:cNvSpPr txBox="1"/>
          <p:nvPr/>
        </p:nvSpPr>
        <p:spPr>
          <a:xfrm>
            <a:off x="5413628" y="2139314"/>
            <a:ext cx="1854200" cy="963294"/>
          </a:xfrm>
          <a:prstGeom prst="rect">
            <a:avLst/>
          </a:prstGeom>
        </p:spPr>
        <p:txBody>
          <a:bodyPr vert="horz" wrap="square" lIns="0" tIns="0" rIns="0" bIns="0" rtlCol="0">
            <a:spAutoFit/>
          </a:bodyPr>
          <a:lstStyle/>
          <a:p>
            <a:pPr algn="ctr">
              <a:lnSpc>
                <a:spcPct val="100000"/>
              </a:lnSpc>
            </a:pPr>
            <a:r>
              <a:rPr sz="2400" dirty="0">
                <a:solidFill>
                  <a:srgbClr val="FFFFFF"/>
                </a:solidFill>
                <a:latin typeface="微软雅黑"/>
                <a:cs typeface="微软雅黑"/>
              </a:rPr>
              <a:t>最简便的方式</a:t>
            </a:r>
            <a:endParaRPr sz="2400">
              <a:latin typeface="微软雅黑"/>
              <a:cs typeface="微软雅黑"/>
            </a:endParaRPr>
          </a:p>
          <a:p>
            <a:pPr marL="82550" algn="ctr">
              <a:lnSpc>
                <a:spcPct val="100000"/>
              </a:lnSpc>
              <a:spcBef>
                <a:spcPts val="1245"/>
              </a:spcBef>
            </a:pPr>
            <a:r>
              <a:rPr sz="2800" dirty="0">
                <a:solidFill>
                  <a:srgbClr val="585858"/>
                </a:solidFill>
                <a:latin typeface="微软雅黑"/>
                <a:cs typeface="微软雅黑"/>
              </a:rPr>
              <a:t>3</a:t>
            </a:r>
            <a:endParaRPr sz="2800">
              <a:latin typeface="微软雅黑"/>
              <a:cs typeface="微软雅黑"/>
            </a:endParaRPr>
          </a:p>
        </p:txBody>
      </p:sp>
      <p:graphicFrame>
        <p:nvGraphicFramePr>
          <p:cNvPr id="23" name="对象 22">
            <a:extLst>
              <a:ext uri="{FF2B5EF4-FFF2-40B4-BE49-F238E27FC236}">
                <a16:creationId xmlns:a16="http://schemas.microsoft.com/office/drawing/2014/main" id="{A91E07F0-B0A8-4C59-970E-396E108F12F9}"/>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6148" name="CorelDRAW" r:id="rId5" imgW="2736000" imgH="1136036" progId="CorelDraw.Graphic.17">
                  <p:embed/>
                </p:oleObj>
              </mc:Choice>
              <mc:Fallback>
                <p:oleObj name="CorelDRAW" r:id="rId5"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市场分析</a:t>
            </a:r>
          </a:p>
        </p:txBody>
      </p:sp>
      <p:sp>
        <p:nvSpPr>
          <p:cNvPr id="5" name="object 5"/>
          <p:cNvSpPr txBox="1"/>
          <p:nvPr/>
        </p:nvSpPr>
        <p:spPr>
          <a:xfrm>
            <a:off x="931544" y="918209"/>
            <a:ext cx="1740535" cy="226060"/>
          </a:xfrm>
          <a:prstGeom prst="rect">
            <a:avLst/>
          </a:prstGeom>
        </p:spPr>
        <p:txBody>
          <a:bodyPr vert="horz" wrap="square" lIns="0" tIns="0" rIns="0" bIns="0" rtlCol="0">
            <a:spAutoFit/>
          </a:bodyPr>
          <a:lstStyle/>
          <a:p>
            <a:pPr marL="12700">
              <a:lnSpc>
                <a:spcPct val="100000"/>
              </a:lnSpc>
            </a:pPr>
            <a:r>
              <a:rPr sz="1400" b="1" spc="-10" dirty="0">
                <a:solidFill>
                  <a:srgbClr val="EE7768"/>
                </a:solidFill>
                <a:latin typeface="微软雅黑"/>
                <a:cs typeface="微软雅黑"/>
              </a:rPr>
              <a:t>SOLUTION</a:t>
            </a:r>
            <a:r>
              <a:rPr sz="1400" b="1" spc="-70" dirty="0">
                <a:solidFill>
                  <a:srgbClr val="EE7768"/>
                </a:solidFill>
                <a:latin typeface="微软雅黑"/>
                <a:cs typeface="微软雅黑"/>
              </a:rPr>
              <a:t> </a:t>
            </a:r>
            <a:r>
              <a:rPr sz="1400" b="1" dirty="0">
                <a:solidFill>
                  <a:srgbClr val="EE7768"/>
                </a:solidFill>
                <a:latin typeface="微软雅黑"/>
                <a:cs typeface="微软雅黑"/>
              </a:rPr>
              <a:t>解决方案</a:t>
            </a:r>
            <a:endParaRPr sz="1400">
              <a:latin typeface="微软雅黑"/>
              <a:cs typeface="微软雅黑"/>
            </a:endParaRPr>
          </a:p>
        </p:txBody>
      </p:sp>
      <p:sp>
        <p:nvSpPr>
          <p:cNvPr id="6" name="object 6"/>
          <p:cNvSpPr/>
          <p:nvPr/>
        </p:nvSpPr>
        <p:spPr>
          <a:xfrm>
            <a:off x="909637" y="1243838"/>
            <a:ext cx="1957070" cy="0"/>
          </a:xfrm>
          <a:custGeom>
            <a:avLst/>
            <a:gdLst/>
            <a:ahLst/>
            <a:cxnLst/>
            <a:rect l="l" t="t" r="r" b="b"/>
            <a:pathLst>
              <a:path w="1957070">
                <a:moveTo>
                  <a:pt x="0" y="0"/>
                </a:moveTo>
                <a:lnTo>
                  <a:pt x="1956879" y="0"/>
                </a:lnTo>
              </a:path>
            </a:pathLst>
          </a:custGeom>
          <a:ln w="12700">
            <a:solidFill>
              <a:srgbClr val="7E7E7E"/>
            </a:solidFill>
            <a:prstDash val="dash"/>
          </a:ln>
        </p:spPr>
        <p:txBody>
          <a:bodyPr wrap="square" lIns="0" tIns="0" rIns="0" bIns="0" rtlCol="0"/>
          <a:lstStyle/>
          <a:p>
            <a:endParaRPr/>
          </a:p>
        </p:txBody>
      </p:sp>
      <p:sp>
        <p:nvSpPr>
          <p:cNvPr id="8" name="object 8"/>
          <p:cNvSpPr txBox="1"/>
          <p:nvPr/>
        </p:nvSpPr>
        <p:spPr>
          <a:xfrm>
            <a:off x="1551686" y="1622171"/>
            <a:ext cx="6398260" cy="254635"/>
          </a:xfrm>
          <a:prstGeom prst="rect">
            <a:avLst/>
          </a:prstGeom>
        </p:spPr>
        <p:txBody>
          <a:bodyPr vert="horz" wrap="square" lIns="0" tIns="0" rIns="0" bIns="0" rtlCol="0">
            <a:spAutoFit/>
          </a:bodyPr>
          <a:lstStyle/>
          <a:p>
            <a:pPr marL="12700">
              <a:lnSpc>
                <a:spcPct val="100000"/>
              </a:lnSpc>
            </a:pPr>
            <a:r>
              <a:rPr sz="1600" b="0" spc="-5" dirty="0">
                <a:latin typeface="微软雅黑 Light"/>
                <a:cs typeface="微软雅黑 Light"/>
              </a:rPr>
              <a:t>将基于线上的便捷订购入口，精确配置线下的蜂巢式网点布局，将“乳品</a:t>
            </a:r>
            <a:endParaRPr sz="1600">
              <a:latin typeface="微软雅黑 Light"/>
              <a:cs typeface="微软雅黑 Light"/>
            </a:endParaRPr>
          </a:p>
        </p:txBody>
      </p:sp>
      <p:sp>
        <p:nvSpPr>
          <p:cNvPr id="9" name="object 9"/>
          <p:cNvSpPr txBox="1"/>
          <p:nvPr/>
        </p:nvSpPr>
        <p:spPr>
          <a:xfrm>
            <a:off x="860425" y="1957207"/>
            <a:ext cx="7091680" cy="742950"/>
          </a:xfrm>
          <a:prstGeom prst="rect">
            <a:avLst/>
          </a:prstGeom>
        </p:spPr>
        <p:txBody>
          <a:bodyPr vert="horz" wrap="square" lIns="0" tIns="0" rIns="0" bIns="0" rtlCol="0">
            <a:spAutoFit/>
          </a:bodyPr>
          <a:lstStyle/>
          <a:p>
            <a:pPr marL="12700" marR="5080">
              <a:lnSpc>
                <a:spcPct val="150100"/>
              </a:lnSpc>
            </a:pPr>
            <a:r>
              <a:rPr sz="1600" b="0" spc="40" dirty="0">
                <a:latin typeface="微软雅黑 Light"/>
                <a:cs typeface="微软雅黑 Light"/>
              </a:rPr>
              <a:t>+烘焙类产品+代餐”结合的健康概念产品系列推向中产白领及家庭客户，打造  </a:t>
            </a:r>
            <a:r>
              <a:rPr sz="1600" b="0" spc="-5" dirty="0">
                <a:latin typeface="微软雅黑 Light"/>
                <a:cs typeface="微软雅黑 Light"/>
              </a:rPr>
              <a:t>“新实体”经济下的个性化零售品牌。</a:t>
            </a:r>
            <a:endParaRPr sz="1600">
              <a:latin typeface="微软雅黑 Light"/>
              <a:cs typeface="微软雅黑 Light"/>
            </a:endParaRPr>
          </a:p>
        </p:txBody>
      </p:sp>
      <p:sp>
        <p:nvSpPr>
          <p:cNvPr id="10" name="object 10"/>
          <p:cNvSpPr/>
          <p:nvPr/>
        </p:nvSpPr>
        <p:spPr>
          <a:xfrm>
            <a:off x="1239304" y="2933319"/>
            <a:ext cx="2117725" cy="1470660"/>
          </a:xfrm>
          <a:custGeom>
            <a:avLst/>
            <a:gdLst/>
            <a:ahLst/>
            <a:cxnLst/>
            <a:rect l="l" t="t" r="r" b="b"/>
            <a:pathLst>
              <a:path w="2117725" h="1470660">
                <a:moveTo>
                  <a:pt x="2117686" y="0"/>
                </a:moveTo>
                <a:lnTo>
                  <a:pt x="735164" y="0"/>
                </a:lnTo>
                <a:lnTo>
                  <a:pt x="686827" y="1563"/>
                </a:lnTo>
                <a:lnTo>
                  <a:pt x="639325" y="6188"/>
                </a:lnTo>
                <a:lnTo>
                  <a:pt x="592754" y="13779"/>
                </a:lnTo>
                <a:lnTo>
                  <a:pt x="547212" y="24238"/>
                </a:lnTo>
                <a:lnTo>
                  <a:pt x="502796" y="37470"/>
                </a:lnTo>
                <a:lnTo>
                  <a:pt x="459602" y="53376"/>
                </a:lnTo>
                <a:lnTo>
                  <a:pt x="417727" y="71860"/>
                </a:lnTo>
                <a:lnTo>
                  <a:pt x="377268" y="92825"/>
                </a:lnTo>
                <a:lnTo>
                  <a:pt x="338322" y="116175"/>
                </a:lnTo>
                <a:lnTo>
                  <a:pt x="300986" y="141813"/>
                </a:lnTo>
                <a:lnTo>
                  <a:pt x="265357" y="169641"/>
                </a:lnTo>
                <a:lnTo>
                  <a:pt x="231531" y="199564"/>
                </a:lnTo>
                <a:lnTo>
                  <a:pt x="199606" y="231484"/>
                </a:lnTo>
                <a:lnTo>
                  <a:pt x="169678" y="265304"/>
                </a:lnTo>
                <a:lnTo>
                  <a:pt x="141844" y="300929"/>
                </a:lnTo>
                <a:lnTo>
                  <a:pt x="116201" y="338260"/>
                </a:lnTo>
                <a:lnTo>
                  <a:pt x="92847" y="377201"/>
                </a:lnTo>
                <a:lnTo>
                  <a:pt x="71877" y="417655"/>
                </a:lnTo>
                <a:lnTo>
                  <a:pt x="53388" y="459526"/>
                </a:lnTo>
                <a:lnTo>
                  <a:pt x="37479" y="502716"/>
                </a:lnTo>
                <a:lnTo>
                  <a:pt x="24245" y="547130"/>
                </a:lnTo>
                <a:lnTo>
                  <a:pt x="13783" y="592669"/>
                </a:lnTo>
                <a:lnTo>
                  <a:pt x="6190" y="639238"/>
                </a:lnTo>
                <a:lnTo>
                  <a:pt x="1563" y="686739"/>
                </a:lnTo>
                <a:lnTo>
                  <a:pt x="0" y="735076"/>
                </a:lnTo>
                <a:lnTo>
                  <a:pt x="0" y="1470152"/>
                </a:lnTo>
                <a:lnTo>
                  <a:pt x="1382610" y="1470152"/>
                </a:lnTo>
                <a:lnTo>
                  <a:pt x="1430947" y="1468588"/>
                </a:lnTo>
                <a:lnTo>
                  <a:pt x="1478448" y="1463962"/>
                </a:lnTo>
                <a:lnTo>
                  <a:pt x="1525017" y="1456369"/>
                </a:lnTo>
                <a:lnTo>
                  <a:pt x="1570556" y="1445908"/>
                </a:lnTo>
                <a:lnTo>
                  <a:pt x="1614970" y="1432675"/>
                </a:lnTo>
                <a:lnTo>
                  <a:pt x="1658160" y="1416767"/>
                </a:lnTo>
                <a:lnTo>
                  <a:pt x="1700031" y="1398281"/>
                </a:lnTo>
                <a:lnTo>
                  <a:pt x="1740485" y="1377313"/>
                </a:lnTo>
                <a:lnTo>
                  <a:pt x="1779426" y="1353960"/>
                </a:lnTo>
                <a:lnTo>
                  <a:pt x="1816757" y="1328320"/>
                </a:lnTo>
                <a:lnTo>
                  <a:pt x="1852381" y="1300489"/>
                </a:lnTo>
                <a:lnTo>
                  <a:pt x="1886202" y="1270564"/>
                </a:lnTo>
                <a:lnTo>
                  <a:pt x="1918122" y="1238642"/>
                </a:lnTo>
                <a:lnTo>
                  <a:pt x="1948045" y="1204820"/>
                </a:lnTo>
                <a:lnTo>
                  <a:pt x="1975873" y="1169195"/>
                </a:lnTo>
                <a:lnTo>
                  <a:pt x="2001511" y="1131863"/>
                </a:lnTo>
                <a:lnTo>
                  <a:pt x="2024861" y="1092922"/>
                </a:lnTo>
                <a:lnTo>
                  <a:pt x="2045826" y="1052468"/>
                </a:lnTo>
                <a:lnTo>
                  <a:pt x="2064310" y="1010599"/>
                </a:lnTo>
                <a:lnTo>
                  <a:pt x="2080216" y="967410"/>
                </a:lnTo>
                <a:lnTo>
                  <a:pt x="2093447" y="923000"/>
                </a:lnTo>
                <a:lnTo>
                  <a:pt x="2103907" y="877464"/>
                </a:lnTo>
                <a:lnTo>
                  <a:pt x="2111498" y="830900"/>
                </a:lnTo>
                <a:lnTo>
                  <a:pt x="2116123" y="783405"/>
                </a:lnTo>
                <a:lnTo>
                  <a:pt x="2117686" y="735076"/>
                </a:lnTo>
                <a:lnTo>
                  <a:pt x="2117686" y="0"/>
                </a:lnTo>
                <a:close/>
              </a:path>
            </a:pathLst>
          </a:custGeom>
          <a:solidFill>
            <a:srgbClr val="E3F4EB"/>
          </a:solidFill>
        </p:spPr>
        <p:txBody>
          <a:bodyPr wrap="square" lIns="0" tIns="0" rIns="0" bIns="0" rtlCol="0"/>
          <a:lstStyle/>
          <a:p>
            <a:endParaRPr/>
          </a:p>
        </p:txBody>
      </p:sp>
      <p:sp>
        <p:nvSpPr>
          <p:cNvPr id="11" name="object 11"/>
          <p:cNvSpPr/>
          <p:nvPr/>
        </p:nvSpPr>
        <p:spPr>
          <a:xfrm>
            <a:off x="1179283" y="2864357"/>
            <a:ext cx="2118360" cy="1470660"/>
          </a:xfrm>
          <a:custGeom>
            <a:avLst/>
            <a:gdLst/>
            <a:ahLst/>
            <a:cxnLst/>
            <a:rect l="l" t="t" r="r" b="b"/>
            <a:pathLst>
              <a:path w="2118360" h="1470660">
                <a:moveTo>
                  <a:pt x="2117763" y="0"/>
                </a:moveTo>
                <a:lnTo>
                  <a:pt x="735114" y="0"/>
                </a:lnTo>
                <a:lnTo>
                  <a:pt x="686777" y="1563"/>
                </a:lnTo>
                <a:lnTo>
                  <a:pt x="639275" y="6188"/>
                </a:lnTo>
                <a:lnTo>
                  <a:pt x="592706" y="13779"/>
                </a:lnTo>
                <a:lnTo>
                  <a:pt x="547165" y="24238"/>
                </a:lnTo>
                <a:lnTo>
                  <a:pt x="502750" y="37470"/>
                </a:lnTo>
                <a:lnTo>
                  <a:pt x="459558" y="53376"/>
                </a:lnTo>
                <a:lnTo>
                  <a:pt x="417686" y="71860"/>
                </a:lnTo>
                <a:lnTo>
                  <a:pt x="377230" y="92825"/>
                </a:lnTo>
                <a:lnTo>
                  <a:pt x="338286" y="116175"/>
                </a:lnTo>
                <a:lnTo>
                  <a:pt x="300953" y="141813"/>
                </a:lnTo>
                <a:lnTo>
                  <a:pt x="265327" y="169641"/>
                </a:lnTo>
                <a:lnTo>
                  <a:pt x="231504" y="199564"/>
                </a:lnTo>
                <a:lnTo>
                  <a:pt x="199582" y="231484"/>
                </a:lnTo>
                <a:lnTo>
                  <a:pt x="169657" y="265304"/>
                </a:lnTo>
                <a:lnTo>
                  <a:pt x="141826" y="300929"/>
                </a:lnTo>
                <a:lnTo>
                  <a:pt x="116186" y="338260"/>
                </a:lnTo>
                <a:lnTo>
                  <a:pt x="92834" y="377201"/>
                </a:lnTo>
                <a:lnTo>
                  <a:pt x="71867" y="417655"/>
                </a:lnTo>
                <a:lnTo>
                  <a:pt x="53381" y="459526"/>
                </a:lnTo>
                <a:lnTo>
                  <a:pt x="37474" y="502716"/>
                </a:lnTo>
                <a:lnTo>
                  <a:pt x="24241" y="547130"/>
                </a:lnTo>
                <a:lnTo>
                  <a:pt x="13781" y="592669"/>
                </a:lnTo>
                <a:lnTo>
                  <a:pt x="6189" y="639238"/>
                </a:lnTo>
                <a:lnTo>
                  <a:pt x="1563" y="686739"/>
                </a:lnTo>
                <a:lnTo>
                  <a:pt x="0" y="735076"/>
                </a:lnTo>
                <a:lnTo>
                  <a:pt x="0" y="1470202"/>
                </a:lnTo>
                <a:lnTo>
                  <a:pt x="1382687" y="1470202"/>
                </a:lnTo>
                <a:lnTo>
                  <a:pt x="1431009" y="1468639"/>
                </a:lnTo>
                <a:lnTo>
                  <a:pt x="1478499" y="1464012"/>
                </a:lnTo>
                <a:lnTo>
                  <a:pt x="1525058" y="1456420"/>
                </a:lnTo>
                <a:lnTo>
                  <a:pt x="1570589" y="1445959"/>
                </a:lnTo>
                <a:lnTo>
                  <a:pt x="1614997" y="1432726"/>
                </a:lnTo>
                <a:lnTo>
                  <a:pt x="1658183" y="1416817"/>
                </a:lnTo>
                <a:lnTo>
                  <a:pt x="1700052" y="1398330"/>
                </a:lnTo>
                <a:lnTo>
                  <a:pt x="1740505" y="1377362"/>
                </a:lnTo>
                <a:lnTo>
                  <a:pt x="1779446" y="1354009"/>
                </a:lnTo>
                <a:lnTo>
                  <a:pt x="1816779" y="1328367"/>
                </a:lnTo>
                <a:lnTo>
                  <a:pt x="1852405" y="1300535"/>
                </a:lnTo>
                <a:lnTo>
                  <a:pt x="1886229" y="1270609"/>
                </a:lnTo>
                <a:lnTo>
                  <a:pt x="1918152" y="1238686"/>
                </a:lnTo>
                <a:lnTo>
                  <a:pt x="1948079" y="1204862"/>
                </a:lnTo>
                <a:lnTo>
                  <a:pt x="1975913" y="1169235"/>
                </a:lnTo>
                <a:lnTo>
                  <a:pt x="2001555" y="1131901"/>
                </a:lnTo>
                <a:lnTo>
                  <a:pt x="2024910" y="1092957"/>
                </a:lnTo>
                <a:lnTo>
                  <a:pt x="2045881" y="1052500"/>
                </a:lnTo>
                <a:lnTo>
                  <a:pt x="2064370" y="1010627"/>
                </a:lnTo>
                <a:lnTo>
                  <a:pt x="2080280" y="967435"/>
                </a:lnTo>
                <a:lnTo>
                  <a:pt x="2093515" y="923021"/>
                </a:lnTo>
                <a:lnTo>
                  <a:pt x="2103978" y="877480"/>
                </a:lnTo>
                <a:lnTo>
                  <a:pt x="2111572" y="830912"/>
                </a:lnTo>
                <a:lnTo>
                  <a:pt x="2116199" y="783411"/>
                </a:lnTo>
                <a:lnTo>
                  <a:pt x="2117763" y="735076"/>
                </a:lnTo>
                <a:lnTo>
                  <a:pt x="2117763" y="0"/>
                </a:lnTo>
                <a:close/>
              </a:path>
            </a:pathLst>
          </a:custGeom>
          <a:solidFill>
            <a:srgbClr val="B0E0C8"/>
          </a:solidFill>
        </p:spPr>
        <p:txBody>
          <a:bodyPr wrap="square" lIns="0" tIns="0" rIns="0" bIns="0" rtlCol="0"/>
          <a:lstStyle/>
          <a:p>
            <a:endParaRPr/>
          </a:p>
        </p:txBody>
      </p:sp>
      <p:sp>
        <p:nvSpPr>
          <p:cNvPr id="12" name="object 12"/>
          <p:cNvSpPr/>
          <p:nvPr/>
        </p:nvSpPr>
        <p:spPr>
          <a:xfrm>
            <a:off x="1110691" y="2787776"/>
            <a:ext cx="2118360" cy="1470660"/>
          </a:xfrm>
          <a:custGeom>
            <a:avLst/>
            <a:gdLst/>
            <a:ahLst/>
            <a:cxnLst/>
            <a:rect l="l" t="t" r="r" b="b"/>
            <a:pathLst>
              <a:path w="2118360" h="1470660">
                <a:moveTo>
                  <a:pt x="2117775" y="0"/>
                </a:moveTo>
                <a:lnTo>
                  <a:pt x="735126" y="0"/>
                </a:lnTo>
                <a:lnTo>
                  <a:pt x="686789" y="1563"/>
                </a:lnTo>
                <a:lnTo>
                  <a:pt x="639288" y="6188"/>
                </a:lnTo>
                <a:lnTo>
                  <a:pt x="592718" y="13779"/>
                </a:lnTo>
                <a:lnTo>
                  <a:pt x="547177" y="24238"/>
                </a:lnTo>
                <a:lnTo>
                  <a:pt x="502762" y="37470"/>
                </a:lnTo>
                <a:lnTo>
                  <a:pt x="459569" y="53376"/>
                </a:lnTo>
                <a:lnTo>
                  <a:pt x="417696" y="71860"/>
                </a:lnTo>
                <a:lnTo>
                  <a:pt x="377239" y="92825"/>
                </a:lnTo>
                <a:lnTo>
                  <a:pt x="338295" y="116175"/>
                </a:lnTo>
                <a:lnTo>
                  <a:pt x="300961" y="141813"/>
                </a:lnTo>
                <a:lnTo>
                  <a:pt x="265334" y="169641"/>
                </a:lnTo>
                <a:lnTo>
                  <a:pt x="231511" y="199564"/>
                </a:lnTo>
                <a:lnTo>
                  <a:pt x="199588" y="231484"/>
                </a:lnTo>
                <a:lnTo>
                  <a:pt x="169662" y="265304"/>
                </a:lnTo>
                <a:lnTo>
                  <a:pt x="141831" y="300929"/>
                </a:lnTo>
                <a:lnTo>
                  <a:pt x="116190" y="338260"/>
                </a:lnTo>
                <a:lnTo>
                  <a:pt x="92837" y="377201"/>
                </a:lnTo>
                <a:lnTo>
                  <a:pt x="71869" y="417655"/>
                </a:lnTo>
                <a:lnTo>
                  <a:pt x="53383" y="459526"/>
                </a:lnTo>
                <a:lnTo>
                  <a:pt x="37475" y="502716"/>
                </a:lnTo>
                <a:lnTo>
                  <a:pt x="24242" y="547130"/>
                </a:lnTo>
                <a:lnTo>
                  <a:pt x="13781" y="592669"/>
                </a:lnTo>
                <a:lnTo>
                  <a:pt x="6189" y="639238"/>
                </a:lnTo>
                <a:lnTo>
                  <a:pt x="1563" y="686739"/>
                </a:lnTo>
                <a:lnTo>
                  <a:pt x="0" y="735076"/>
                </a:lnTo>
                <a:lnTo>
                  <a:pt x="0" y="1470202"/>
                </a:lnTo>
                <a:lnTo>
                  <a:pt x="1382572" y="1470202"/>
                </a:lnTo>
                <a:lnTo>
                  <a:pt x="1430910" y="1468639"/>
                </a:lnTo>
                <a:lnTo>
                  <a:pt x="1478412" y="1464013"/>
                </a:lnTo>
                <a:lnTo>
                  <a:pt x="1524984" y="1456421"/>
                </a:lnTo>
                <a:lnTo>
                  <a:pt x="1570527" y="1445960"/>
                </a:lnTo>
                <a:lnTo>
                  <a:pt x="1614945" y="1432727"/>
                </a:lnTo>
                <a:lnTo>
                  <a:pt x="1658140" y="1416819"/>
                </a:lnTo>
                <a:lnTo>
                  <a:pt x="1700017" y="1398332"/>
                </a:lnTo>
                <a:lnTo>
                  <a:pt x="1740478" y="1377364"/>
                </a:lnTo>
                <a:lnTo>
                  <a:pt x="1779426" y="1354012"/>
                </a:lnTo>
                <a:lnTo>
                  <a:pt x="1816764" y="1328371"/>
                </a:lnTo>
                <a:lnTo>
                  <a:pt x="1852396" y="1300540"/>
                </a:lnTo>
                <a:lnTo>
                  <a:pt x="1886224" y="1270614"/>
                </a:lnTo>
                <a:lnTo>
                  <a:pt x="1918151" y="1238691"/>
                </a:lnTo>
                <a:lnTo>
                  <a:pt x="1948081" y="1204867"/>
                </a:lnTo>
                <a:lnTo>
                  <a:pt x="1975917" y="1169240"/>
                </a:lnTo>
                <a:lnTo>
                  <a:pt x="2001562" y="1131906"/>
                </a:lnTo>
                <a:lnTo>
                  <a:pt x="2024919" y="1092963"/>
                </a:lnTo>
                <a:lnTo>
                  <a:pt x="2045891" y="1052506"/>
                </a:lnTo>
                <a:lnTo>
                  <a:pt x="2064381" y="1010633"/>
                </a:lnTo>
                <a:lnTo>
                  <a:pt x="2080292" y="967440"/>
                </a:lnTo>
                <a:lnTo>
                  <a:pt x="2093528" y="923025"/>
                </a:lnTo>
                <a:lnTo>
                  <a:pt x="2103991" y="877484"/>
                </a:lnTo>
                <a:lnTo>
                  <a:pt x="2111584" y="830914"/>
                </a:lnTo>
                <a:lnTo>
                  <a:pt x="2116211" y="783412"/>
                </a:lnTo>
                <a:lnTo>
                  <a:pt x="2117775" y="735076"/>
                </a:lnTo>
                <a:lnTo>
                  <a:pt x="2117775" y="0"/>
                </a:lnTo>
                <a:close/>
              </a:path>
            </a:pathLst>
          </a:custGeom>
          <a:solidFill>
            <a:srgbClr val="63C493"/>
          </a:solidFill>
        </p:spPr>
        <p:txBody>
          <a:bodyPr wrap="square" lIns="0" tIns="0" rIns="0" bIns="0" rtlCol="0"/>
          <a:lstStyle/>
          <a:p>
            <a:endParaRPr/>
          </a:p>
        </p:txBody>
      </p:sp>
      <p:sp>
        <p:nvSpPr>
          <p:cNvPr id="13" name="object 13"/>
          <p:cNvSpPr txBox="1"/>
          <p:nvPr/>
        </p:nvSpPr>
        <p:spPr>
          <a:xfrm>
            <a:off x="1543050" y="3194304"/>
            <a:ext cx="1253490" cy="499109"/>
          </a:xfrm>
          <a:prstGeom prst="rect">
            <a:avLst/>
          </a:prstGeom>
        </p:spPr>
        <p:txBody>
          <a:bodyPr vert="horz" wrap="square" lIns="0" tIns="0" rIns="0" bIns="0" rtlCol="0">
            <a:spAutoFit/>
          </a:bodyPr>
          <a:lstStyle/>
          <a:p>
            <a:pPr algn="ctr">
              <a:lnSpc>
                <a:spcPct val="100000"/>
              </a:lnSpc>
            </a:pPr>
            <a:r>
              <a:rPr sz="1600" b="0" spc="10" dirty="0">
                <a:solidFill>
                  <a:srgbClr val="404040"/>
                </a:solidFill>
                <a:latin typeface="微软雅黑 Light"/>
                <a:cs typeface="微软雅黑 Light"/>
              </a:rPr>
              <a:t>低成本也可</a:t>
            </a:r>
            <a:endParaRPr sz="1600">
              <a:latin typeface="微软雅黑 Light"/>
              <a:cs typeface="微软雅黑 Light"/>
            </a:endParaRPr>
          </a:p>
          <a:p>
            <a:pPr algn="ctr">
              <a:lnSpc>
                <a:spcPct val="100000"/>
              </a:lnSpc>
            </a:pPr>
            <a:r>
              <a:rPr sz="1600" b="0" spc="15" dirty="0">
                <a:solidFill>
                  <a:srgbClr val="404040"/>
                </a:solidFill>
                <a:latin typeface="微软雅黑 Light"/>
                <a:cs typeface="微软雅黑 Light"/>
              </a:rPr>
              <a:t>满足品</a:t>
            </a:r>
            <a:r>
              <a:rPr sz="1600" b="0" dirty="0">
                <a:solidFill>
                  <a:srgbClr val="404040"/>
                </a:solidFill>
                <a:latin typeface="微软雅黑 Light"/>
                <a:cs typeface="微软雅黑 Light"/>
              </a:rPr>
              <a:t>质需求</a:t>
            </a:r>
            <a:endParaRPr sz="1600">
              <a:latin typeface="微软雅黑 Light"/>
              <a:cs typeface="微软雅黑 Light"/>
            </a:endParaRPr>
          </a:p>
        </p:txBody>
      </p:sp>
      <p:sp>
        <p:nvSpPr>
          <p:cNvPr id="14" name="object 14"/>
          <p:cNvSpPr/>
          <p:nvPr/>
        </p:nvSpPr>
        <p:spPr>
          <a:xfrm>
            <a:off x="3577716" y="2933319"/>
            <a:ext cx="2117725" cy="1470660"/>
          </a:xfrm>
          <a:custGeom>
            <a:avLst/>
            <a:gdLst/>
            <a:ahLst/>
            <a:cxnLst/>
            <a:rect l="l" t="t" r="r" b="b"/>
            <a:pathLst>
              <a:path w="2117725" h="1470660">
                <a:moveTo>
                  <a:pt x="2117725" y="0"/>
                </a:moveTo>
                <a:lnTo>
                  <a:pt x="735076" y="0"/>
                </a:lnTo>
                <a:lnTo>
                  <a:pt x="686739" y="1563"/>
                </a:lnTo>
                <a:lnTo>
                  <a:pt x="639238" y="6188"/>
                </a:lnTo>
                <a:lnTo>
                  <a:pt x="592669" y="13779"/>
                </a:lnTo>
                <a:lnTo>
                  <a:pt x="547130" y="24238"/>
                </a:lnTo>
                <a:lnTo>
                  <a:pt x="502716" y="37470"/>
                </a:lnTo>
                <a:lnTo>
                  <a:pt x="459526" y="53376"/>
                </a:lnTo>
                <a:lnTo>
                  <a:pt x="417655" y="71860"/>
                </a:lnTo>
                <a:lnTo>
                  <a:pt x="377201" y="92825"/>
                </a:lnTo>
                <a:lnTo>
                  <a:pt x="338260" y="116175"/>
                </a:lnTo>
                <a:lnTo>
                  <a:pt x="300929" y="141813"/>
                </a:lnTo>
                <a:lnTo>
                  <a:pt x="265304" y="169641"/>
                </a:lnTo>
                <a:lnTo>
                  <a:pt x="231484" y="199564"/>
                </a:lnTo>
                <a:lnTo>
                  <a:pt x="199564" y="231484"/>
                </a:lnTo>
                <a:lnTo>
                  <a:pt x="169641" y="265304"/>
                </a:lnTo>
                <a:lnTo>
                  <a:pt x="141813" y="300929"/>
                </a:lnTo>
                <a:lnTo>
                  <a:pt x="116175" y="338260"/>
                </a:lnTo>
                <a:lnTo>
                  <a:pt x="92825" y="377201"/>
                </a:lnTo>
                <a:lnTo>
                  <a:pt x="71860" y="417655"/>
                </a:lnTo>
                <a:lnTo>
                  <a:pt x="53376" y="459526"/>
                </a:lnTo>
                <a:lnTo>
                  <a:pt x="37470" y="502716"/>
                </a:lnTo>
                <a:lnTo>
                  <a:pt x="24238" y="547130"/>
                </a:lnTo>
                <a:lnTo>
                  <a:pt x="13779" y="592669"/>
                </a:lnTo>
                <a:lnTo>
                  <a:pt x="6188" y="639238"/>
                </a:lnTo>
                <a:lnTo>
                  <a:pt x="1563" y="686739"/>
                </a:lnTo>
                <a:lnTo>
                  <a:pt x="0" y="735076"/>
                </a:lnTo>
                <a:lnTo>
                  <a:pt x="0" y="1470152"/>
                </a:lnTo>
                <a:lnTo>
                  <a:pt x="1382649" y="1470152"/>
                </a:lnTo>
                <a:lnTo>
                  <a:pt x="1430971" y="1468588"/>
                </a:lnTo>
                <a:lnTo>
                  <a:pt x="1478461" y="1463962"/>
                </a:lnTo>
                <a:lnTo>
                  <a:pt x="1525020" y="1456369"/>
                </a:lnTo>
                <a:lnTo>
                  <a:pt x="1570551" y="1445908"/>
                </a:lnTo>
                <a:lnTo>
                  <a:pt x="1614959" y="1432675"/>
                </a:lnTo>
                <a:lnTo>
                  <a:pt x="1658145" y="1416767"/>
                </a:lnTo>
                <a:lnTo>
                  <a:pt x="1700014" y="1398281"/>
                </a:lnTo>
                <a:lnTo>
                  <a:pt x="1740467" y="1377313"/>
                </a:lnTo>
                <a:lnTo>
                  <a:pt x="1779408" y="1353960"/>
                </a:lnTo>
                <a:lnTo>
                  <a:pt x="1816741" y="1328320"/>
                </a:lnTo>
                <a:lnTo>
                  <a:pt x="1852367" y="1300489"/>
                </a:lnTo>
                <a:lnTo>
                  <a:pt x="1886191" y="1270564"/>
                </a:lnTo>
                <a:lnTo>
                  <a:pt x="1918114" y="1238642"/>
                </a:lnTo>
                <a:lnTo>
                  <a:pt x="1948041" y="1204820"/>
                </a:lnTo>
                <a:lnTo>
                  <a:pt x="1975875" y="1169195"/>
                </a:lnTo>
                <a:lnTo>
                  <a:pt x="2001517" y="1131863"/>
                </a:lnTo>
                <a:lnTo>
                  <a:pt x="2024872" y="1092922"/>
                </a:lnTo>
                <a:lnTo>
                  <a:pt x="2045843" y="1052468"/>
                </a:lnTo>
                <a:lnTo>
                  <a:pt x="2064332" y="1010599"/>
                </a:lnTo>
                <a:lnTo>
                  <a:pt x="2080242" y="967410"/>
                </a:lnTo>
                <a:lnTo>
                  <a:pt x="2093477" y="923000"/>
                </a:lnTo>
                <a:lnTo>
                  <a:pt x="2103940" y="877464"/>
                </a:lnTo>
                <a:lnTo>
                  <a:pt x="2111533" y="830900"/>
                </a:lnTo>
                <a:lnTo>
                  <a:pt x="2116161" y="783405"/>
                </a:lnTo>
                <a:lnTo>
                  <a:pt x="2117725" y="735076"/>
                </a:lnTo>
                <a:lnTo>
                  <a:pt x="2117725" y="0"/>
                </a:lnTo>
                <a:close/>
              </a:path>
            </a:pathLst>
          </a:custGeom>
          <a:solidFill>
            <a:srgbClr val="FFF6D9"/>
          </a:solidFill>
        </p:spPr>
        <p:txBody>
          <a:bodyPr wrap="square" lIns="0" tIns="0" rIns="0" bIns="0" rtlCol="0"/>
          <a:lstStyle/>
          <a:p>
            <a:endParaRPr/>
          </a:p>
        </p:txBody>
      </p:sp>
      <p:sp>
        <p:nvSpPr>
          <p:cNvPr id="15" name="object 15"/>
          <p:cNvSpPr/>
          <p:nvPr/>
        </p:nvSpPr>
        <p:spPr>
          <a:xfrm>
            <a:off x="3517646" y="2864357"/>
            <a:ext cx="2117725" cy="1470660"/>
          </a:xfrm>
          <a:custGeom>
            <a:avLst/>
            <a:gdLst/>
            <a:ahLst/>
            <a:cxnLst/>
            <a:rect l="l" t="t" r="r" b="b"/>
            <a:pathLst>
              <a:path w="2117725" h="1470660">
                <a:moveTo>
                  <a:pt x="2117725" y="0"/>
                </a:moveTo>
                <a:lnTo>
                  <a:pt x="735076" y="0"/>
                </a:lnTo>
                <a:lnTo>
                  <a:pt x="686753" y="1563"/>
                </a:lnTo>
                <a:lnTo>
                  <a:pt x="639263" y="6188"/>
                </a:lnTo>
                <a:lnTo>
                  <a:pt x="592704" y="13779"/>
                </a:lnTo>
                <a:lnTo>
                  <a:pt x="547173" y="24238"/>
                </a:lnTo>
                <a:lnTo>
                  <a:pt x="502765" y="37470"/>
                </a:lnTo>
                <a:lnTo>
                  <a:pt x="459579" y="53376"/>
                </a:lnTo>
                <a:lnTo>
                  <a:pt x="417710" y="71860"/>
                </a:lnTo>
                <a:lnTo>
                  <a:pt x="377257" y="92825"/>
                </a:lnTo>
                <a:lnTo>
                  <a:pt x="338316" y="116175"/>
                </a:lnTo>
                <a:lnTo>
                  <a:pt x="300983" y="141813"/>
                </a:lnTo>
                <a:lnTo>
                  <a:pt x="265357" y="169641"/>
                </a:lnTo>
                <a:lnTo>
                  <a:pt x="231533" y="199564"/>
                </a:lnTo>
                <a:lnTo>
                  <a:pt x="199610" y="231484"/>
                </a:lnTo>
                <a:lnTo>
                  <a:pt x="169683" y="265304"/>
                </a:lnTo>
                <a:lnTo>
                  <a:pt x="141849" y="300929"/>
                </a:lnTo>
                <a:lnTo>
                  <a:pt x="116207" y="338260"/>
                </a:lnTo>
                <a:lnTo>
                  <a:pt x="92852" y="377201"/>
                </a:lnTo>
                <a:lnTo>
                  <a:pt x="71881" y="417655"/>
                </a:lnTo>
                <a:lnTo>
                  <a:pt x="53392" y="459526"/>
                </a:lnTo>
                <a:lnTo>
                  <a:pt x="37482" y="502716"/>
                </a:lnTo>
                <a:lnTo>
                  <a:pt x="24247" y="547130"/>
                </a:lnTo>
                <a:lnTo>
                  <a:pt x="13784" y="592669"/>
                </a:lnTo>
                <a:lnTo>
                  <a:pt x="6191" y="639238"/>
                </a:lnTo>
                <a:lnTo>
                  <a:pt x="1563" y="686739"/>
                </a:lnTo>
                <a:lnTo>
                  <a:pt x="0" y="735076"/>
                </a:lnTo>
                <a:lnTo>
                  <a:pt x="0" y="1470202"/>
                </a:lnTo>
                <a:lnTo>
                  <a:pt x="1382649" y="1470202"/>
                </a:lnTo>
                <a:lnTo>
                  <a:pt x="1430985" y="1468639"/>
                </a:lnTo>
                <a:lnTo>
                  <a:pt x="1478486" y="1464012"/>
                </a:lnTo>
                <a:lnTo>
                  <a:pt x="1525055" y="1456420"/>
                </a:lnTo>
                <a:lnTo>
                  <a:pt x="1570594" y="1445959"/>
                </a:lnTo>
                <a:lnTo>
                  <a:pt x="1615008" y="1432726"/>
                </a:lnTo>
                <a:lnTo>
                  <a:pt x="1658198" y="1416817"/>
                </a:lnTo>
                <a:lnTo>
                  <a:pt x="1700069" y="1398330"/>
                </a:lnTo>
                <a:lnTo>
                  <a:pt x="1740523" y="1377362"/>
                </a:lnTo>
                <a:lnTo>
                  <a:pt x="1779464" y="1354009"/>
                </a:lnTo>
                <a:lnTo>
                  <a:pt x="1816795" y="1328367"/>
                </a:lnTo>
                <a:lnTo>
                  <a:pt x="1852420" y="1300535"/>
                </a:lnTo>
                <a:lnTo>
                  <a:pt x="1886240" y="1270609"/>
                </a:lnTo>
                <a:lnTo>
                  <a:pt x="1918160" y="1238686"/>
                </a:lnTo>
                <a:lnTo>
                  <a:pt x="1948083" y="1204862"/>
                </a:lnTo>
                <a:lnTo>
                  <a:pt x="1975911" y="1169235"/>
                </a:lnTo>
                <a:lnTo>
                  <a:pt x="2001549" y="1131901"/>
                </a:lnTo>
                <a:lnTo>
                  <a:pt x="2024899" y="1092957"/>
                </a:lnTo>
                <a:lnTo>
                  <a:pt x="2045864" y="1052500"/>
                </a:lnTo>
                <a:lnTo>
                  <a:pt x="2064348" y="1010627"/>
                </a:lnTo>
                <a:lnTo>
                  <a:pt x="2080254" y="967435"/>
                </a:lnTo>
                <a:lnTo>
                  <a:pt x="2093486" y="923021"/>
                </a:lnTo>
                <a:lnTo>
                  <a:pt x="2103945" y="877480"/>
                </a:lnTo>
                <a:lnTo>
                  <a:pt x="2111536" y="830912"/>
                </a:lnTo>
                <a:lnTo>
                  <a:pt x="2116161" y="783411"/>
                </a:lnTo>
                <a:lnTo>
                  <a:pt x="2117725" y="735076"/>
                </a:lnTo>
                <a:lnTo>
                  <a:pt x="2117725" y="0"/>
                </a:lnTo>
                <a:close/>
              </a:path>
            </a:pathLst>
          </a:custGeom>
          <a:solidFill>
            <a:srgbClr val="FFE38F"/>
          </a:solidFill>
        </p:spPr>
        <p:txBody>
          <a:bodyPr wrap="square" lIns="0" tIns="0" rIns="0" bIns="0" rtlCol="0"/>
          <a:lstStyle/>
          <a:p>
            <a:endParaRPr/>
          </a:p>
        </p:txBody>
      </p:sp>
      <p:sp>
        <p:nvSpPr>
          <p:cNvPr id="16" name="object 16"/>
          <p:cNvSpPr/>
          <p:nvPr/>
        </p:nvSpPr>
        <p:spPr>
          <a:xfrm>
            <a:off x="3449065" y="2787776"/>
            <a:ext cx="2117725" cy="1470660"/>
          </a:xfrm>
          <a:custGeom>
            <a:avLst/>
            <a:gdLst/>
            <a:ahLst/>
            <a:cxnLst/>
            <a:rect l="l" t="t" r="r" b="b"/>
            <a:pathLst>
              <a:path w="2117725" h="1470660">
                <a:moveTo>
                  <a:pt x="2117725" y="0"/>
                </a:moveTo>
                <a:lnTo>
                  <a:pt x="735076" y="0"/>
                </a:lnTo>
                <a:lnTo>
                  <a:pt x="686753" y="1563"/>
                </a:lnTo>
                <a:lnTo>
                  <a:pt x="639263" y="6188"/>
                </a:lnTo>
                <a:lnTo>
                  <a:pt x="592704" y="13779"/>
                </a:lnTo>
                <a:lnTo>
                  <a:pt x="547173" y="24238"/>
                </a:lnTo>
                <a:lnTo>
                  <a:pt x="502765" y="37470"/>
                </a:lnTo>
                <a:lnTo>
                  <a:pt x="459579" y="53376"/>
                </a:lnTo>
                <a:lnTo>
                  <a:pt x="417710" y="71860"/>
                </a:lnTo>
                <a:lnTo>
                  <a:pt x="377257" y="92825"/>
                </a:lnTo>
                <a:lnTo>
                  <a:pt x="338316" y="116175"/>
                </a:lnTo>
                <a:lnTo>
                  <a:pt x="300983" y="141813"/>
                </a:lnTo>
                <a:lnTo>
                  <a:pt x="265357" y="169641"/>
                </a:lnTo>
                <a:lnTo>
                  <a:pt x="231533" y="199564"/>
                </a:lnTo>
                <a:lnTo>
                  <a:pt x="199610" y="231484"/>
                </a:lnTo>
                <a:lnTo>
                  <a:pt x="169683" y="265304"/>
                </a:lnTo>
                <a:lnTo>
                  <a:pt x="141849" y="300929"/>
                </a:lnTo>
                <a:lnTo>
                  <a:pt x="116207" y="338260"/>
                </a:lnTo>
                <a:lnTo>
                  <a:pt x="92852" y="377201"/>
                </a:lnTo>
                <a:lnTo>
                  <a:pt x="71881" y="417655"/>
                </a:lnTo>
                <a:lnTo>
                  <a:pt x="53392" y="459526"/>
                </a:lnTo>
                <a:lnTo>
                  <a:pt x="37482" y="502716"/>
                </a:lnTo>
                <a:lnTo>
                  <a:pt x="24247" y="547130"/>
                </a:lnTo>
                <a:lnTo>
                  <a:pt x="13784" y="592669"/>
                </a:lnTo>
                <a:lnTo>
                  <a:pt x="6191" y="639238"/>
                </a:lnTo>
                <a:lnTo>
                  <a:pt x="1563" y="686739"/>
                </a:lnTo>
                <a:lnTo>
                  <a:pt x="0" y="735076"/>
                </a:lnTo>
                <a:lnTo>
                  <a:pt x="0" y="1470202"/>
                </a:lnTo>
                <a:lnTo>
                  <a:pt x="1382649" y="1470202"/>
                </a:lnTo>
                <a:lnTo>
                  <a:pt x="1430985" y="1468639"/>
                </a:lnTo>
                <a:lnTo>
                  <a:pt x="1478486" y="1464013"/>
                </a:lnTo>
                <a:lnTo>
                  <a:pt x="1525055" y="1456421"/>
                </a:lnTo>
                <a:lnTo>
                  <a:pt x="1570594" y="1445960"/>
                </a:lnTo>
                <a:lnTo>
                  <a:pt x="1615008" y="1432727"/>
                </a:lnTo>
                <a:lnTo>
                  <a:pt x="1658198" y="1416819"/>
                </a:lnTo>
                <a:lnTo>
                  <a:pt x="1700069" y="1398332"/>
                </a:lnTo>
                <a:lnTo>
                  <a:pt x="1740523" y="1377364"/>
                </a:lnTo>
                <a:lnTo>
                  <a:pt x="1779464" y="1354012"/>
                </a:lnTo>
                <a:lnTo>
                  <a:pt x="1816795" y="1328371"/>
                </a:lnTo>
                <a:lnTo>
                  <a:pt x="1852420" y="1300540"/>
                </a:lnTo>
                <a:lnTo>
                  <a:pt x="1886240" y="1270614"/>
                </a:lnTo>
                <a:lnTo>
                  <a:pt x="1918160" y="1238691"/>
                </a:lnTo>
                <a:lnTo>
                  <a:pt x="1948083" y="1204867"/>
                </a:lnTo>
                <a:lnTo>
                  <a:pt x="1975911" y="1169240"/>
                </a:lnTo>
                <a:lnTo>
                  <a:pt x="2001549" y="1131906"/>
                </a:lnTo>
                <a:lnTo>
                  <a:pt x="2024899" y="1092963"/>
                </a:lnTo>
                <a:lnTo>
                  <a:pt x="2045864" y="1052506"/>
                </a:lnTo>
                <a:lnTo>
                  <a:pt x="2064348" y="1010633"/>
                </a:lnTo>
                <a:lnTo>
                  <a:pt x="2080254" y="967440"/>
                </a:lnTo>
                <a:lnTo>
                  <a:pt x="2093486" y="923025"/>
                </a:lnTo>
                <a:lnTo>
                  <a:pt x="2103945" y="877484"/>
                </a:lnTo>
                <a:lnTo>
                  <a:pt x="2111536" y="830914"/>
                </a:lnTo>
                <a:lnTo>
                  <a:pt x="2116161" y="783412"/>
                </a:lnTo>
                <a:lnTo>
                  <a:pt x="2117725" y="735076"/>
                </a:lnTo>
                <a:lnTo>
                  <a:pt x="2117725" y="0"/>
                </a:lnTo>
                <a:close/>
              </a:path>
            </a:pathLst>
          </a:custGeom>
          <a:solidFill>
            <a:srgbClr val="FFC000"/>
          </a:solidFill>
        </p:spPr>
        <p:txBody>
          <a:bodyPr wrap="square" lIns="0" tIns="0" rIns="0" bIns="0" rtlCol="0"/>
          <a:lstStyle/>
          <a:p>
            <a:endParaRPr/>
          </a:p>
        </p:txBody>
      </p:sp>
      <p:sp>
        <p:nvSpPr>
          <p:cNvPr id="17" name="object 17"/>
          <p:cNvSpPr txBox="1"/>
          <p:nvPr/>
        </p:nvSpPr>
        <p:spPr>
          <a:xfrm>
            <a:off x="3678809" y="3194304"/>
            <a:ext cx="1658620" cy="499109"/>
          </a:xfrm>
          <a:prstGeom prst="rect">
            <a:avLst/>
          </a:prstGeom>
        </p:spPr>
        <p:txBody>
          <a:bodyPr vert="horz" wrap="square" lIns="0" tIns="0" rIns="0" bIns="0" rtlCol="0">
            <a:spAutoFit/>
          </a:bodyPr>
          <a:lstStyle/>
          <a:p>
            <a:pPr algn="ctr">
              <a:lnSpc>
                <a:spcPct val="100000"/>
              </a:lnSpc>
            </a:pPr>
            <a:r>
              <a:rPr sz="1600" b="0" spc="20" dirty="0">
                <a:solidFill>
                  <a:srgbClr val="404040"/>
                </a:solidFill>
                <a:latin typeface="微软雅黑 Light"/>
                <a:cs typeface="微软雅黑 Light"/>
              </a:rPr>
              <a:t>不仅是</a:t>
            </a:r>
            <a:endParaRPr sz="1600">
              <a:latin typeface="微软雅黑 Light"/>
              <a:cs typeface="微软雅黑 Light"/>
            </a:endParaRPr>
          </a:p>
          <a:p>
            <a:pPr algn="ctr">
              <a:lnSpc>
                <a:spcPct val="100000"/>
              </a:lnSpc>
            </a:pPr>
            <a:r>
              <a:rPr sz="1600" b="0" spc="15" dirty="0">
                <a:solidFill>
                  <a:srgbClr val="404040"/>
                </a:solidFill>
                <a:latin typeface="微软雅黑 Light"/>
                <a:cs typeface="微软雅黑 Light"/>
              </a:rPr>
              <a:t>酸奶或</a:t>
            </a:r>
            <a:r>
              <a:rPr sz="1600" b="0" spc="-5" dirty="0">
                <a:solidFill>
                  <a:srgbClr val="404040"/>
                </a:solidFill>
                <a:latin typeface="微软雅黑 Light"/>
                <a:cs typeface="微软雅黑 Light"/>
              </a:rPr>
              <a:t>烘焙类产品</a:t>
            </a:r>
            <a:endParaRPr sz="1600">
              <a:latin typeface="微软雅黑 Light"/>
              <a:cs typeface="微软雅黑 Light"/>
            </a:endParaRPr>
          </a:p>
        </p:txBody>
      </p:sp>
      <p:sp>
        <p:nvSpPr>
          <p:cNvPr id="18" name="object 18"/>
          <p:cNvSpPr/>
          <p:nvPr/>
        </p:nvSpPr>
        <p:spPr>
          <a:xfrm>
            <a:off x="5916040" y="2933319"/>
            <a:ext cx="2117725" cy="1470660"/>
          </a:xfrm>
          <a:custGeom>
            <a:avLst/>
            <a:gdLst/>
            <a:ahLst/>
            <a:cxnLst/>
            <a:rect l="l" t="t" r="r" b="b"/>
            <a:pathLst>
              <a:path w="2117725" h="1470660">
                <a:moveTo>
                  <a:pt x="2117725" y="0"/>
                </a:moveTo>
                <a:lnTo>
                  <a:pt x="735203" y="0"/>
                </a:lnTo>
                <a:lnTo>
                  <a:pt x="686865" y="1563"/>
                </a:lnTo>
                <a:lnTo>
                  <a:pt x="639362" y="6188"/>
                </a:lnTo>
                <a:lnTo>
                  <a:pt x="592791" y="13779"/>
                </a:lnTo>
                <a:lnTo>
                  <a:pt x="547248" y="24238"/>
                </a:lnTo>
                <a:lnTo>
                  <a:pt x="502830" y="37470"/>
                </a:lnTo>
                <a:lnTo>
                  <a:pt x="459634" y="53376"/>
                </a:lnTo>
                <a:lnTo>
                  <a:pt x="417758" y="71860"/>
                </a:lnTo>
                <a:lnTo>
                  <a:pt x="377297" y="92825"/>
                </a:lnTo>
                <a:lnTo>
                  <a:pt x="338349" y="116175"/>
                </a:lnTo>
                <a:lnTo>
                  <a:pt x="301011" y="141813"/>
                </a:lnTo>
                <a:lnTo>
                  <a:pt x="265379" y="169641"/>
                </a:lnTo>
                <a:lnTo>
                  <a:pt x="231551" y="199564"/>
                </a:lnTo>
                <a:lnTo>
                  <a:pt x="199624" y="231484"/>
                </a:lnTo>
                <a:lnTo>
                  <a:pt x="169693" y="265304"/>
                </a:lnTo>
                <a:lnTo>
                  <a:pt x="141857" y="300929"/>
                </a:lnTo>
                <a:lnTo>
                  <a:pt x="116213" y="338260"/>
                </a:lnTo>
                <a:lnTo>
                  <a:pt x="92856" y="377201"/>
                </a:lnTo>
                <a:lnTo>
                  <a:pt x="71884" y="417655"/>
                </a:lnTo>
                <a:lnTo>
                  <a:pt x="53394" y="459526"/>
                </a:lnTo>
                <a:lnTo>
                  <a:pt x="37483" y="502716"/>
                </a:lnTo>
                <a:lnTo>
                  <a:pt x="24247" y="547130"/>
                </a:lnTo>
                <a:lnTo>
                  <a:pt x="13784" y="592669"/>
                </a:lnTo>
                <a:lnTo>
                  <a:pt x="6191" y="639238"/>
                </a:lnTo>
                <a:lnTo>
                  <a:pt x="1563" y="686739"/>
                </a:lnTo>
                <a:lnTo>
                  <a:pt x="0" y="735076"/>
                </a:lnTo>
                <a:lnTo>
                  <a:pt x="0" y="1470152"/>
                </a:lnTo>
                <a:lnTo>
                  <a:pt x="1382649" y="1470152"/>
                </a:lnTo>
                <a:lnTo>
                  <a:pt x="1430985" y="1468588"/>
                </a:lnTo>
                <a:lnTo>
                  <a:pt x="1478486" y="1463962"/>
                </a:lnTo>
                <a:lnTo>
                  <a:pt x="1525055" y="1456369"/>
                </a:lnTo>
                <a:lnTo>
                  <a:pt x="1570594" y="1445908"/>
                </a:lnTo>
                <a:lnTo>
                  <a:pt x="1615008" y="1432675"/>
                </a:lnTo>
                <a:lnTo>
                  <a:pt x="1658198" y="1416767"/>
                </a:lnTo>
                <a:lnTo>
                  <a:pt x="1700069" y="1398281"/>
                </a:lnTo>
                <a:lnTo>
                  <a:pt x="1740523" y="1377313"/>
                </a:lnTo>
                <a:lnTo>
                  <a:pt x="1779464" y="1353960"/>
                </a:lnTo>
                <a:lnTo>
                  <a:pt x="1816795" y="1328320"/>
                </a:lnTo>
                <a:lnTo>
                  <a:pt x="1852420" y="1300489"/>
                </a:lnTo>
                <a:lnTo>
                  <a:pt x="1886240" y="1270564"/>
                </a:lnTo>
                <a:lnTo>
                  <a:pt x="1918160" y="1238642"/>
                </a:lnTo>
                <a:lnTo>
                  <a:pt x="1948083" y="1204820"/>
                </a:lnTo>
                <a:lnTo>
                  <a:pt x="1975911" y="1169195"/>
                </a:lnTo>
                <a:lnTo>
                  <a:pt x="2001549" y="1131863"/>
                </a:lnTo>
                <a:lnTo>
                  <a:pt x="2024899" y="1092922"/>
                </a:lnTo>
                <a:lnTo>
                  <a:pt x="2045864" y="1052468"/>
                </a:lnTo>
                <a:lnTo>
                  <a:pt x="2064348" y="1010599"/>
                </a:lnTo>
                <a:lnTo>
                  <a:pt x="2080254" y="967410"/>
                </a:lnTo>
                <a:lnTo>
                  <a:pt x="2093486" y="923000"/>
                </a:lnTo>
                <a:lnTo>
                  <a:pt x="2103945" y="877464"/>
                </a:lnTo>
                <a:lnTo>
                  <a:pt x="2111536" y="830900"/>
                </a:lnTo>
                <a:lnTo>
                  <a:pt x="2116161" y="783405"/>
                </a:lnTo>
                <a:lnTo>
                  <a:pt x="2117725" y="735076"/>
                </a:lnTo>
                <a:lnTo>
                  <a:pt x="2117725" y="0"/>
                </a:lnTo>
                <a:close/>
              </a:path>
            </a:pathLst>
          </a:custGeom>
          <a:solidFill>
            <a:srgbClr val="E0F7FF"/>
          </a:solidFill>
        </p:spPr>
        <p:txBody>
          <a:bodyPr wrap="square" lIns="0" tIns="0" rIns="0" bIns="0" rtlCol="0"/>
          <a:lstStyle/>
          <a:p>
            <a:endParaRPr/>
          </a:p>
        </p:txBody>
      </p:sp>
      <p:sp>
        <p:nvSpPr>
          <p:cNvPr id="19" name="object 19"/>
          <p:cNvSpPr/>
          <p:nvPr/>
        </p:nvSpPr>
        <p:spPr>
          <a:xfrm>
            <a:off x="5856096" y="2864357"/>
            <a:ext cx="2117725" cy="1470660"/>
          </a:xfrm>
          <a:custGeom>
            <a:avLst/>
            <a:gdLst/>
            <a:ahLst/>
            <a:cxnLst/>
            <a:rect l="l" t="t" r="r" b="b"/>
            <a:pathLst>
              <a:path w="2117725" h="1470660">
                <a:moveTo>
                  <a:pt x="2117725" y="0"/>
                </a:moveTo>
                <a:lnTo>
                  <a:pt x="735076" y="0"/>
                </a:lnTo>
                <a:lnTo>
                  <a:pt x="686739" y="1563"/>
                </a:lnTo>
                <a:lnTo>
                  <a:pt x="639238" y="6188"/>
                </a:lnTo>
                <a:lnTo>
                  <a:pt x="592669" y="13779"/>
                </a:lnTo>
                <a:lnTo>
                  <a:pt x="547130" y="24238"/>
                </a:lnTo>
                <a:lnTo>
                  <a:pt x="502716" y="37470"/>
                </a:lnTo>
                <a:lnTo>
                  <a:pt x="459526" y="53376"/>
                </a:lnTo>
                <a:lnTo>
                  <a:pt x="417655" y="71860"/>
                </a:lnTo>
                <a:lnTo>
                  <a:pt x="377201" y="92825"/>
                </a:lnTo>
                <a:lnTo>
                  <a:pt x="338260" y="116175"/>
                </a:lnTo>
                <a:lnTo>
                  <a:pt x="300929" y="141813"/>
                </a:lnTo>
                <a:lnTo>
                  <a:pt x="265304" y="169641"/>
                </a:lnTo>
                <a:lnTo>
                  <a:pt x="231484" y="199564"/>
                </a:lnTo>
                <a:lnTo>
                  <a:pt x="199564" y="231484"/>
                </a:lnTo>
                <a:lnTo>
                  <a:pt x="169641" y="265304"/>
                </a:lnTo>
                <a:lnTo>
                  <a:pt x="141813" y="300929"/>
                </a:lnTo>
                <a:lnTo>
                  <a:pt x="116175" y="338260"/>
                </a:lnTo>
                <a:lnTo>
                  <a:pt x="92825" y="377201"/>
                </a:lnTo>
                <a:lnTo>
                  <a:pt x="71860" y="417655"/>
                </a:lnTo>
                <a:lnTo>
                  <a:pt x="53376" y="459526"/>
                </a:lnTo>
                <a:lnTo>
                  <a:pt x="37470" y="502716"/>
                </a:lnTo>
                <a:lnTo>
                  <a:pt x="24238" y="547130"/>
                </a:lnTo>
                <a:lnTo>
                  <a:pt x="13779" y="592669"/>
                </a:lnTo>
                <a:lnTo>
                  <a:pt x="6188" y="639238"/>
                </a:lnTo>
                <a:lnTo>
                  <a:pt x="1563" y="686739"/>
                </a:lnTo>
                <a:lnTo>
                  <a:pt x="0" y="735076"/>
                </a:lnTo>
                <a:lnTo>
                  <a:pt x="0" y="1470202"/>
                </a:lnTo>
                <a:lnTo>
                  <a:pt x="1382649" y="1470202"/>
                </a:lnTo>
                <a:lnTo>
                  <a:pt x="1430971" y="1468639"/>
                </a:lnTo>
                <a:lnTo>
                  <a:pt x="1478461" y="1464012"/>
                </a:lnTo>
                <a:lnTo>
                  <a:pt x="1525020" y="1456420"/>
                </a:lnTo>
                <a:lnTo>
                  <a:pt x="1570551" y="1445959"/>
                </a:lnTo>
                <a:lnTo>
                  <a:pt x="1614959" y="1432726"/>
                </a:lnTo>
                <a:lnTo>
                  <a:pt x="1658145" y="1416817"/>
                </a:lnTo>
                <a:lnTo>
                  <a:pt x="1700014" y="1398330"/>
                </a:lnTo>
                <a:lnTo>
                  <a:pt x="1740467" y="1377362"/>
                </a:lnTo>
                <a:lnTo>
                  <a:pt x="1779408" y="1354009"/>
                </a:lnTo>
                <a:lnTo>
                  <a:pt x="1816741" y="1328367"/>
                </a:lnTo>
                <a:lnTo>
                  <a:pt x="1852367" y="1300535"/>
                </a:lnTo>
                <a:lnTo>
                  <a:pt x="1886191" y="1270609"/>
                </a:lnTo>
                <a:lnTo>
                  <a:pt x="1918114" y="1238686"/>
                </a:lnTo>
                <a:lnTo>
                  <a:pt x="1948041" y="1204862"/>
                </a:lnTo>
                <a:lnTo>
                  <a:pt x="1975875" y="1169235"/>
                </a:lnTo>
                <a:lnTo>
                  <a:pt x="2001517" y="1131901"/>
                </a:lnTo>
                <a:lnTo>
                  <a:pt x="2024872" y="1092957"/>
                </a:lnTo>
                <a:lnTo>
                  <a:pt x="2045843" y="1052500"/>
                </a:lnTo>
                <a:lnTo>
                  <a:pt x="2064332" y="1010627"/>
                </a:lnTo>
                <a:lnTo>
                  <a:pt x="2080242" y="967435"/>
                </a:lnTo>
                <a:lnTo>
                  <a:pt x="2093477" y="923021"/>
                </a:lnTo>
                <a:lnTo>
                  <a:pt x="2103940" y="877480"/>
                </a:lnTo>
                <a:lnTo>
                  <a:pt x="2111533" y="830912"/>
                </a:lnTo>
                <a:lnTo>
                  <a:pt x="2116161" y="783411"/>
                </a:lnTo>
                <a:lnTo>
                  <a:pt x="2117725" y="735076"/>
                </a:lnTo>
                <a:lnTo>
                  <a:pt x="2117725" y="0"/>
                </a:lnTo>
                <a:close/>
              </a:path>
            </a:pathLst>
          </a:custGeom>
          <a:solidFill>
            <a:srgbClr val="ABE9FF"/>
          </a:solidFill>
        </p:spPr>
        <p:txBody>
          <a:bodyPr wrap="square" lIns="0" tIns="0" rIns="0" bIns="0" rtlCol="0"/>
          <a:lstStyle/>
          <a:p>
            <a:endParaRPr/>
          </a:p>
        </p:txBody>
      </p:sp>
      <p:sp>
        <p:nvSpPr>
          <p:cNvPr id="20" name="object 20"/>
          <p:cNvSpPr/>
          <p:nvPr/>
        </p:nvSpPr>
        <p:spPr>
          <a:xfrm>
            <a:off x="5787516" y="2787776"/>
            <a:ext cx="2117725" cy="1470660"/>
          </a:xfrm>
          <a:custGeom>
            <a:avLst/>
            <a:gdLst/>
            <a:ahLst/>
            <a:cxnLst/>
            <a:rect l="l" t="t" r="r" b="b"/>
            <a:pathLst>
              <a:path w="2117725" h="1470660">
                <a:moveTo>
                  <a:pt x="2117725" y="0"/>
                </a:moveTo>
                <a:lnTo>
                  <a:pt x="735076" y="0"/>
                </a:lnTo>
                <a:lnTo>
                  <a:pt x="686739" y="1563"/>
                </a:lnTo>
                <a:lnTo>
                  <a:pt x="639238" y="6188"/>
                </a:lnTo>
                <a:lnTo>
                  <a:pt x="592669" y="13779"/>
                </a:lnTo>
                <a:lnTo>
                  <a:pt x="547130" y="24238"/>
                </a:lnTo>
                <a:lnTo>
                  <a:pt x="502716" y="37470"/>
                </a:lnTo>
                <a:lnTo>
                  <a:pt x="459526" y="53376"/>
                </a:lnTo>
                <a:lnTo>
                  <a:pt x="417655" y="71860"/>
                </a:lnTo>
                <a:lnTo>
                  <a:pt x="377201" y="92825"/>
                </a:lnTo>
                <a:lnTo>
                  <a:pt x="338260" y="116175"/>
                </a:lnTo>
                <a:lnTo>
                  <a:pt x="300929" y="141813"/>
                </a:lnTo>
                <a:lnTo>
                  <a:pt x="265304" y="169641"/>
                </a:lnTo>
                <a:lnTo>
                  <a:pt x="231484" y="199564"/>
                </a:lnTo>
                <a:lnTo>
                  <a:pt x="199564" y="231484"/>
                </a:lnTo>
                <a:lnTo>
                  <a:pt x="169641" y="265304"/>
                </a:lnTo>
                <a:lnTo>
                  <a:pt x="141813" y="300929"/>
                </a:lnTo>
                <a:lnTo>
                  <a:pt x="116175" y="338260"/>
                </a:lnTo>
                <a:lnTo>
                  <a:pt x="92825" y="377201"/>
                </a:lnTo>
                <a:lnTo>
                  <a:pt x="71860" y="417655"/>
                </a:lnTo>
                <a:lnTo>
                  <a:pt x="53376" y="459526"/>
                </a:lnTo>
                <a:lnTo>
                  <a:pt x="37470" y="502716"/>
                </a:lnTo>
                <a:lnTo>
                  <a:pt x="24238" y="547130"/>
                </a:lnTo>
                <a:lnTo>
                  <a:pt x="13779" y="592669"/>
                </a:lnTo>
                <a:lnTo>
                  <a:pt x="6188" y="639238"/>
                </a:lnTo>
                <a:lnTo>
                  <a:pt x="1563" y="686739"/>
                </a:lnTo>
                <a:lnTo>
                  <a:pt x="0" y="735076"/>
                </a:lnTo>
                <a:lnTo>
                  <a:pt x="0" y="1470202"/>
                </a:lnTo>
                <a:lnTo>
                  <a:pt x="1382522" y="1470202"/>
                </a:lnTo>
                <a:lnTo>
                  <a:pt x="1430859" y="1468639"/>
                </a:lnTo>
                <a:lnTo>
                  <a:pt x="1478362" y="1464013"/>
                </a:lnTo>
                <a:lnTo>
                  <a:pt x="1524933" y="1456421"/>
                </a:lnTo>
                <a:lnTo>
                  <a:pt x="1570476" y="1445960"/>
                </a:lnTo>
                <a:lnTo>
                  <a:pt x="1614894" y="1432727"/>
                </a:lnTo>
                <a:lnTo>
                  <a:pt x="1658090" y="1416819"/>
                </a:lnTo>
                <a:lnTo>
                  <a:pt x="1699966" y="1398332"/>
                </a:lnTo>
                <a:lnTo>
                  <a:pt x="1740427" y="1377364"/>
                </a:lnTo>
                <a:lnTo>
                  <a:pt x="1779375" y="1354012"/>
                </a:lnTo>
                <a:lnTo>
                  <a:pt x="1816713" y="1328371"/>
                </a:lnTo>
                <a:lnTo>
                  <a:pt x="1852345" y="1300540"/>
                </a:lnTo>
                <a:lnTo>
                  <a:pt x="1886173" y="1270614"/>
                </a:lnTo>
                <a:lnTo>
                  <a:pt x="1918100" y="1238691"/>
                </a:lnTo>
                <a:lnTo>
                  <a:pt x="1948031" y="1204867"/>
                </a:lnTo>
                <a:lnTo>
                  <a:pt x="1975867" y="1169240"/>
                </a:lnTo>
                <a:lnTo>
                  <a:pt x="2001511" y="1131906"/>
                </a:lnTo>
                <a:lnTo>
                  <a:pt x="2024868" y="1092963"/>
                </a:lnTo>
                <a:lnTo>
                  <a:pt x="2045840" y="1052506"/>
                </a:lnTo>
                <a:lnTo>
                  <a:pt x="2064330" y="1010633"/>
                </a:lnTo>
                <a:lnTo>
                  <a:pt x="2080241" y="967440"/>
                </a:lnTo>
                <a:lnTo>
                  <a:pt x="2093477" y="923025"/>
                </a:lnTo>
                <a:lnTo>
                  <a:pt x="2103940" y="877484"/>
                </a:lnTo>
                <a:lnTo>
                  <a:pt x="2111533" y="830914"/>
                </a:lnTo>
                <a:lnTo>
                  <a:pt x="2116161" y="783412"/>
                </a:lnTo>
                <a:lnTo>
                  <a:pt x="2117725" y="735076"/>
                </a:lnTo>
                <a:lnTo>
                  <a:pt x="2117725" y="0"/>
                </a:lnTo>
                <a:close/>
              </a:path>
            </a:pathLst>
          </a:custGeom>
          <a:solidFill>
            <a:srgbClr val="00AFEF"/>
          </a:solidFill>
        </p:spPr>
        <p:txBody>
          <a:bodyPr wrap="square" lIns="0" tIns="0" rIns="0" bIns="0" rtlCol="0"/>
          <a:lstStyle/>
          <a:p>
            <a:endParaRPr/>
          </a:p>
        </p:txBody>
      </p:sp>
      <p:sp>
        <p:nvSpPr>
          <p:cNvPr id="21" name="object 21"/>
          <p:cNvSpPr txBox="1"/>
          <p:nvPr/>
        </p:nvSpPr>
        <p:spPr>
          <a:xfrm>
            <a:off x="6429375" y="3196970"/>
            <a:ext cx="838200" cy="500380"/>
          </a:xfrm>
          <a:prstGeom prst="rect">
            <a:avLst/>
          </a:prstGeom>
        </p:spPr>
        <p:txBody>
          <a:bodyPr vert="horz" wrap="square" lIns="0" tIns="0" rIns="0" bIns="0" rtlCol="0">
            <a:spAutoFit/>
          </a:bodyPr>
          <a:lstStyle/>
          <a:p>
            <a:pPr marL="12700">
              <a:lnSpc>
                <a:spcPct val="100000"/>
              </a:lnSpc>
            </a:pPr>
            <a:r>
              <a:rPr sz="1600" dirty="0">
                <a:solidFill>
                  <a:srgbClr val="404040"/>
                </a:solidFill>
                <a:latin typeface="微软雅黑"/>
                <a:cs typeface="微软雅黑"/>
              </a:rPr>
              <a:t>没有闲时</a:t>
            </a:r>
            <a:endParaRPr sz="1600">
              <a:latin typeface="微软雅黑"/>
              <a:cs typeface="微软雅黑"/>
            </a:endParaRPr>
          </a:p>
          <a:p>
            <a:pPr marL="12700">
              <a:lnSpc>
                <a:spcPct val="100000"/>
              </a:lnSpc>
            </a:pPr>
            <a:r>
              <a:rPr sz="1600" spc="-5" dirty="0">
                <a:solidFill>
                  <a:srgbClr val="404040"/>
                </a:solidFill>
                <a:latin typeface="微软雅黑"/>
                <a:cs typeface="微软雅黑"/>
              </a:rPr>
              <a:t>随处得乐</a:t>
            </a:r>
            <a:endParaRPr sz="1600">
              <a:latin typeface="微软雅黑"/>
              <a:cs typeface="微软雅黑"/>
            </a:endParaRPr>
          </a:p>
        </p:txBody>
      </p:sp>
      <p:graphicFrame>
        <p:nvGraphicFramePr>
          <p:cNvPr id="22" name="对象 21">
            <a:extLst>
              <a:ext uri="{FF2B5EF4-FFF2-40B4-BE49-F238E27FC236}">
                <a16:creationId xmlns:a16="http://schemas.microsoft.com/office/drawing/2014/main" id="{D80891DB-0095-47FF-8FA0-023F0F1F147A}"/>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7172" name="CorelDRAW" r:id="rId5" imgW="2736000" imgH="1136036" progId="CorelDraw.Graphic.17">
                  <p:embed/>
                </p:oleObj>
              </mc:Choice>
              <mc:Fallback>
                <p:oleObj name="CorelDRAW" r:id="rId5"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市场分析</a:t>
            </a:r>
          </a:p>
        </p:txBody>
      </p:sp>
      <p:sp>
        <p:nvSpPr>
          <p:cNvPr id="5" name="object 5"/>
          <p:cNvSpPr txBox="1"/>
          <p:nvPr/>
        </p:nvSpPr>
        <p:spPr>
          <a:xfrm>
            <a:off x="931544" y="918209"/>
            <a:ext cx="2753995" cy="226060"/>
          </a:xfrm>
          <a:prstGeom prst="rect">
            <a:avLst/>
          </a:prstGeom>
        </p:spPr>
        <p:txBody>
          <a:bodyPr vert="horz" wrap="square" lIns="0" tIns="0" rIns="0" bIns="0" rtlCol="0">
            <a:spAutoFit/>
          </a:bodyPr>
          <a:lstStyle/>
          <a:p>
            <a:pPr marL="12700">
              <a:lnSpc>
                <a:spcPct val="100000"/>
              </a:lnSpc>
            </a:pPr>
            <a:r>
              <a:rPr sz="1400" b="1" dirty="0">
                <a:solidFill>
                  <a:srgbClr val="EE7768"/>
                </a:solidFill>
                <a:latin typeface="微软雅黑"/>
                <a:cs typeface="微软雅黑"/>
              </a:rPr>
              <a:t>MARKET </a:t>
            </a:r>
            <a:r>
              <a:rPr sz="1400" b="1" spc="-25" dirty="0">
                <a:solidFill>
                  <a:srgbClr val="EE7768"/>
                </a:solidFill>
                <a:latin typeface="微软雅黑"/>
                <a:cs typeface="微软雅黑"/>
              </a:rPr>
              <a:t>VALIDATION</a:t>
            </a:r>
            <a:r>
              <a:rPr sz="1400" b="1" spc="-85" dirty="0">
                <a:solidFill>
                  <a:srgbClr val="EE7768"/>
                </a:solidFill>
                <a:latin typeface="微软雅黑"/>
                <a:cs typeface="微软雅黑"/>
              </a:rPr>
              <a:t> </a:t>
            </a:r>
            <a:r>
              <a:rPr sz="1400" b="1" dirty="0">
                <a:solidFill>
                  <a:srgbClr val="EE7768"/>
                </a:solidFill>
                <a:latin typeface="微软雅黑"/>
                <a:cs typeface="微软雅黑"/>
              </a:rPr>
              <a:t>市场验证</a:t>
            </a:r>
            <a:endParaRPr sz="1400">
              <a:latin typeface="微软雅黑"/>
              <a:cs typeface="微软雅黑"/>
            </a:endParaRPr>
          </a:p>
        </p:txBody>
      </p:sp>
      <p:sp>
        <p:nvSpPr>
          <p:cNvPr id="6" name="object 6"/>
          <p:cNvSpPr/>
          <p:nvPr/>
        </p:nvSpPr>
        <p:spPr>
          <a:xfrm>
            <a:off x="909637" y="1243838"/>
            <a:ext cx="1957070" cy="0"/>
          </a:xfrm>
          <a:custGeom>
            <a:avLst/>
            <a:gdLst/>
            <a:ahLst/>
            <a:cxnLst/>
            <a:rect l="l" t="t" r="r" b="b"/>
            <a:pathLst>
              <a:path w="1957070">
                <a:moveTo>
                  <a:pt x="0" y="0"/>
                </a:moveTo>
                <a:lnTo>
                  <a:pt x="1956879" y="0"/>
                </a:lnTo>
              </a:path>
            </a:pathLst>
          </a:custGeom>
          <a:ln w="12700">
            <a:solidFill>
              <a:srgbClr val="7E7E7E"/>
            </a:solidFill>
            <a:prstDash val="dash"/>
          </a:ln>
        </p:spPr>
        <p:txBody>
          <a:bodyPr wrap="square" lIns="0" tIns="0" rIns="0" bIns="0" rtlCol="0"/>
          <a:lstStyle/>
          <a:p>
            <a:endParaRPr/>
          </a:p>
        </p:txBody>
      </p:sp>
      <p:sp>
        <p:nvSpPr>
          <p:cNvPr id="7" name="object 7"/>
          <p:cNvSpPr/>
          <p:nvPr/>
        </p:nvSpPr>
        <p:spPr>
          <a:xfrm>
            <a:off x="1165974" y="1984375"/>
            <a:ext cx="0" cy="517525"/>
          </a:xfrm>
          <a:custGeom>
            <a:avLst/>
            <a:gdLst/>
            <a:ahLst/>
            <a:cxnLst/>
            <a:rect l="l" t="t" r="r" b="b"/>
            <a:pathLst>
              <a:path h="517525">
                <a:moveTo>
                  <a:pt x="0" y="517525"/>
                </a:moveTo>
                <a:lnTo>
                  <a:pt x="0" y="0"/>
                </a:lnTo>
              </a:path>
            </a:pathLst>
          </a:custGeom>
          <a:ln w="19050">
            <a:solidFill>
              <a:srgbClr val="BEBEBE"/>
            </a:solidFill>
          </a:ln>
        </p:spPr>
        <p:txBody>
          <a:bodyPr wrap="square" lIns="0" tIns="0" rIns="0" bIns="0" rtlCol="0"/>
          <a:lstStyle/>
          <a:p>
            <a:endParaRPr/>
          </a:p>
        </p:txBody>
      </p:sp>
      <p:sp>
        <p:nvSpPr>
          <p:cNvPr id="8" name="object 8"/>
          <p:cNvSpPr/>
          <p:nvPr/>
        </p:nvSpPr>
        <p:spPr>
          <a:xfrm>
            <a:off x="4477511" y="1984375"/>
            <a:ext cx="0" cy="517525"/>
          </a:xfrm>
          <a:custGeom>
            <a:avLst/>
            <a:gdLst/>
            <a:ahLst/>
            <a:cxnLst/>
            <a:rect l="l" t="t" r="r" b="b"/>
            <a:pathLst>
              <a:path h="517525">
                <a:moveTo>
                  <a:pt x="0" y="517525"/>
                </a:moveTo>
                <a:lnTo>
                  <a:pt x="0" y="0"/>
                </a:lnTo>
              </a:path>
            </a:pathLst>
          </a:custGeom>
          <a:ln w="19050">
            <a:solidFill>
              <a:srgbClr val="BEBEBE"/>
            </a:solidFill>
          </a:ln>
        </p:spPr>
        <p:txBody>
          <a:bodyPr wrap="square" lIns="0" tIns="0" rIns="0" bIns="0" rtlCol="0"/>
          <a:lstStyle/>
          <a:p>
            <a:endParaRPr/>
          </a:p>
        </p:txBody>
      </p:sp>
      <p:sp>
        <p:nvSpPr>
          <p:cNvPr id="9" name="object 9"/>
          <p:cNvSpPr/>
          <p:nvPr/>
        </p:nvSpPr>
        <p:spPr>
          <a:xfrm>
            <a:off x="2816986" y="3478148"/>
            <a:ext cx="0" cy="519430"/>
          </a:xfrm>
          <a:custGeom>
            <a:avLst/>
            <a:gdLst/>
            <a:ahLst/>
            <a:cxnLst/>
            <a:rect l="l" t="t" r="r" b="b"/>
            <a:pathLst>
              <a:path h="519429">
                <a:moveTo>
                  <a:pt x="0" y="0"/>
                </a:moveTo>
                <a:lnTo>
                  <a:pt x="0" y="519150"/>
                </a:lnTo>
              </a:path>
            </a:pathLst>
          </a:custGeom>
          <a:ln w="19050">
            <a:solidFill>
              <a:srgbClr val="BEBEBE"/>
            </a:solidFill>
          </a:ln>
        </p:spPr>
        <p:txBody>
          <a:bodyPr wrap="square" lIns="0" tIns="0" rIns="0" bIns="0" rtlCol="0"/>
          <a:lstStyle/>
          <a:p>
            <a:endParaRPr/>
          </a:p>
        </p:txBody>
      </p:sp>
      <p:sp>
        <p:nvSpPr>
          <p:cNvPr id="10" name="object 10"/>
          <p:cNvSpPr/>
          <p:nvPr/>
        </p:nvSpPr>
        <p:spPr>
          <a:xfrm>
            <a:off x="6134861" y="3514725"/>
            <a:ext cx="0" cy="482600"/>
          </a:xfrm>
          <a:custGeom>
            <a:avLst/>
            <a:gdLst/>
            <a:ahLst/>
            <a:cxnLst/>
            <a:rect l="l" t="t" r="r" b="b"/>
            <a:pathLst>
              <a:path h="482600">
                <a:moveTo>
                  <a:pt x="0" y="0"/>
                </a:moveTo>
                <a:lnTo>
                  <a:pt x="0" y="482574"/>
                </a:lnTo>
              </a:path>
            </a:pathLst>
          </a:custGeom>
          <a:ln w="19050">
            <a:solidFill>
              <a:srgbClr val="BEBEBE"/>
            </a:solidFill>
          </a:ln>
        </p:spPr>
        <p:txBody>
          <a:bodyPr wrap="square" lIns="0" tIns="0" rIns="0" bIns="0" rtlCol="0"/>
          <a:lstStyle/>
          <a:p>
            <a:endParaRPr/>
          </a:p>
        </p:txBody>
      </p:sp>
      <p:sp>
        <p:nvSpPr>
          <p:cNvPr id="11" name="object 11"/>
          <p:cNvSpPr/>
          <p:nvPr/>
        </p:nvSpPr>
        <p:spPr>
          <a:xfrm>
            <a:off x="1165974" y="1490599"/>
            <a:ext cx="0" cy="517525"/>
          </a:xfrm>
          <a:custGeom>
            <a:avLst/>
            <a:gdLst/>
            <a:ahLst/>
            <a:cxnLst/>
            <a:rect l="l" t="t" r="r" b="b"/>
            <a:pathLst>
              <a:path h="517525">
                <a:moveTo>
                  <a:pt x="0" y="517525"/>
                </a:moveTo>
                <a:lnTo>
                  <a:pt x="0" y="0"/>
                </a:lnTo>
              </a:path>
            </a:pathLst>
          </a:custGeom>
          <a:ln w="44450">
            <a:solidFill>
              <a:srgbClr val="FFC000"/>
            </a:solidFill>
          </a:ln>
        </p:spPr>
        <p:txBody>
          <a:bodyPr wrap="square" lIns="0" tIns="0" rIns="0" bIns="0" rtlCol="0"/>
          <a:lstStyle/>
          <a:p>
            <a:endParaRPr/>
          </a:p>
        </p:txBody>
      </p:sp>
      <p:sp>
        <p:nvSpPr>
          <p:cNvPr id="12" name="object 12"/>
          <p:cNvSpPr/>
          <p:nvPr/>
        </p:nvSpPr>
        <p:spPr>
          <a:xfrm>
            <a:off x="1158036" y="2490787"/>
            <a:ext cx="1554480" cy="1024255"/>
          </a:xfrm>
          <a:custGeom>
            <a:avLst/>
            <a:gdLst/>
            <a:ahLst/>
            <a:cxnLst/>
            <a:rect l="l" t="t" r="r" b="b"/>
            <a:pathLst>
              <a:path w="1554480" h="1024254">
                <a:moveTo>
                  <a:pt x="0" y="1023937"/>
                </a:moveTo>
                <a:lnTo>
                  <a:pt x="1554226" y="1023937"/>
                </a:lnTo>
                <a:lnTo>
                  <a:pt x="1554226" y="0"/>
                </a:lnTo>
                <a:lnTo>
                  <a:pt x="0" y="0"/>
                </a:lnTo>
                <a:lnTo>
                  <a:pt x="0" y="1023937"/>
                </a:lnTo>
                <a:close/>
              </a:path>
            </a:pathLst>
          </a:custGeom>
          <a:solidFill>
            <a:srgbClr val="FFC000"/>
          </a:solidFill>
        </p:spPr>
        <p:txBody>
          <a:bodyPr wrap="square" lIns="0" tIns="0" rIns="0" bIns="0" rtlCol="0"/>
          <a:lstStyle/>
          <a:p>
            <a:endParaRPr/>
          </a:p>
        </p:txBody>
      </p:sp>
      <p:sp>
        <p:nvSpPr>
          <p:cNvPr id="13" name="object 13"/>
          <p:cNvSpPr txBox="1"/>
          <p:nvPr/>
        </p:nvSpPr>
        <p:spPr>
          <a:xfrm>
            <a:off x="1280794" y="2883535"/>
            <a:ext cx="1311275" cy="234315"/>
          </a:xfrm>
          <a:prstGeom prst="rect">
            <a:avLst/>
          </a:prstGeom>
        </p:spPr>
        <p:txBody>
          <a:bodyPr vert="horz" wrap="square" lIns="0" tIns="0" rIns="0" bIns="0" rtlCol="0">
            <a:spAutoFit/>
          </a:bodyPr>
          <a:lstStyle/>
          <a:p>
            <a:pPr marL="12700">
              <a:lnSpc>
                <a:spcPct val="100000"/>
              </a:lnSpc>
            </a:pPr>
            <a:r>
              <a:rPr sz="1400" spc="-20" dirty="0">
                <a:solidFill>
                  <a:srgbClr val="FFFFFF"/>
                </a:solidFill>
                <a:latin typeface="微软雅黑"/>
                <a:cs typeface="微软雅黑"/>
              </a:rPr>
              <a:t>巴菲卖出</a:t>
            </a:r>
            <a:r>
              <a:rPr sz="1450" b="1" i="1" spc="-20" dirty="0">
                <a:solidFill>
                  <a:srgbClr val="FF0000"/>
                </a:solidFill>
                <a:latin typeface="微软雅黑"/>
                <a:cs typeface="微软雅黑"/>
              </a:rPr>
              <a:t>56万</a:t>
            </a:r>
            <a:r>
              <a:rPr sz="1400" spc="-20" dirty="0">
                <a:solidFill>
                  <a:srgbClr val="FFFFFF"/>
                </a:solidFill>
                <a:latin typeface="微软雅黑"/>
                <a:cs typeface="微软雅黑"/>
              </a:rPr>
              <a:t>瓶</a:t>
            </a:r>
            <a:endParaRPr sz="1400">
              <a:latin typeface="微软雅黑"/>
              <a:cs typeface="微软雅黑"/>
            </a:endParaRPr>
          </a:p>
        </p:txBody>
      </p:sp>
      <p:sp>
        <p:nvSpPr>
          <p:cNvPr id="14" name="object 14"/>
          <p:cNvSpPr/>
          <p:nvPr/>
        </p:nvSpPr>
        <p:spPr>
          <a:xfrm>
            <a:off x="2813811" y="2490787"/>
            <a:ext cx="1554480" cy="1024255"/>
          </a:xfrm>
          <a:custGeom>
            <a:avLst/>
            <a:gdLst/>
            <a:ahLst/>
            <a:cxnLst/>
            <a:rect l="l" t="t" r="r" b="b"/>
            <a:pathLst>
              <a:path w="1554479" h="1024254">
                <a:moveTo>
                  <a:pt x="0" y="1023937"/>
                </a:moveTo>
                <a:lnTo>
                  <a:pt x="1554099" y="1023937"/>
                </a:lnTo>
                <a:lnTo>
                  <a:pt x="1554099" y="0"/>
                </a:lnTo>
                <a:lnTo>
                  <a:pt x="0" y="0"/>
                </a:lnTo>
                <a:lnTo>
                  <a:pt x="0" y="1023937"/>
                </a:lnTo>
                <a:close/>
              </a:path>
            </a:pathLst>
          </a:custGeom>
          <a:solidFill>
            <a:srgbClr val="00AFEF"/>
          </a:solidFill>
        </p:spPr>
        <p:txBody>
          <a:bodyPr wrap="square" lIns="0" tIns="0" rIns="0" bIns="0" rtlCol="0"/>
          <a:lstStyle/>
          <a:p>
            <a:endParaRPr/>
          </a:p>
        </p:txBody>
      </p:sp>
      <p:sp>
        <p:nvSpPr>
          <p:cNvPr id="15" name="object 15"/>
          <p:cNvSpPr txBox="1"/>
          <p:nvPr/>
        </p:nvSpPr>
        <p:spPr>
          <a:xfrm>
            <a:off x="3135376" y="2783204"/>
            <a:ext cx="916305" cy="441959"/>
          </a:xfrm>
          <a:prstGeom prst="rect">
            <a:avLst/>
          </a:prstGeom>
        </p:spPr>
        <p:txBody>
          <a:bodyPr vert="horz" wrap="square" lIns="0" tIns="0" rIns="0" bIns="0" rtlCol="0">
            <a:spAutoFit/>
          </a:bodyPr>
          <a:lstStyle/>
          <a:p>
            <a:pPr algn="ctr">
              <a:lnSpc>
                <a:spcPts val="1655"/>
              </a:lnSpc>
            </a:pPr>
            <a:r>
              <a:rPr sz="1400" dirty="0">
                <a:solidFill>
                  <a:srgbClr val="FFFFFF"/>
                </a:solidFill>
                <a:latin typeface="微软雅黑"/>
                <a:cs typeface="微软雅黑"/>
              </a:rPr>
              <a:t>营业额增长</a:t>
            </a:r>
            <a:endParaRPr sz="1400">
              <a:latin typeface="微软雅黑"/>
              <a:cs typeface="微软雅黑"/>
            </a:endParaRPr>
          </a:p>
          <a:p>
            <a:pPr algn="ctr">
              <a:lnSpc>
                <a:spcPts val="1714"/>
              </a:lnSpc>
            </a:pPr>
            <a:r>
              <a:rPr sz="1450" b="1" i="1" spc="-45" dirty="0">
                <a:solidFill>
                  <a:srgbClr val="FF0000"/>
                </a:solidFill>
                <a:latin typeface="微软雅黑"/>
                <a:cs typeface="微软雅黑"/>
              </a:rPr>
              <a:t>100%</a:t>
            </a:r>
            <a:endParaRPr sz="1450">
              <a:latin typeface="微软雅黑"/>
              <a:cs typeface="微软雅黑"/>
            </a:endParaRPr>
          </a:p>
        </p:txBody>
      </p:sp>
      <p:sp>
        <p:nvSpPr>
          <p:cNvPr id="16" name="object 16"/>
          <p:cNvSpPr/>
          <p:nvPr/>
        </p:nvSpPr>
        <p:spPr>
          <a:xfrm>
            <a:off x="4469510" y="2490787"/>
            <a:ext cx="1554480" cy="1024255"/>
          </a:xfrm>
          <a:custGeom>
            <a:avLst/>
            <a:gdLst/>
            <a:ahLst/>
            <a:cxnLst/>
            <a:rect l="l" t="t" r="r" b="b"/>
            <a:pathLst>
              <a:path w="1554479" h="1024254">
                <a:moveTo>
                  <a:pt x="0" y="1023937"/>
                </a:moveTo>
                <a:lnTo>
                  <a:pt x="1554226" y="1023937"/>
                </a:lnTo>
                <a:lnTo>
                  <a:pt x="1554226" y="0"/>
                </a:lnTo>
                <a:lnTo>
                  <a:pt x="0" y="0"/>
                </a:lnTo>
                <a:lnTo>
                  <a:pt x="0" y="1023937"/>
                </a:lnTo>
                <a:close/>
              </a:path>
            </a:pathLst>
          </a:custGeom>
          <a:solidFill>
            <a:srgbClr val="92D050"/>
          </a:solidFill>
        </p:spPr>
        <p:txBody>
          <a:bodyPr wrap="square" lIns="0" tIns="0" rIns="0" bIns="0" rtlCol="0"/>
          <a:lstStyle/>
          <a:p>
            <a:endParaRPr/>
          </a:p>
        </p:txBody>
      </p:sp>
      <p:sp>
        <p:nvSpPr>
          <p:cNvPr id="17" name="object 17"/>
          <p:cNvSpPr txBox="1"/>
          <p:nvPr/>
        </p:nvSpPr>
        <p:spPr>
          <a:xfrm>
            <a:off x="4682109" y="2883535"/>
            <a:ext cx="1133475" cy="234315"/>
          </a:xfrm>
          <a:prstGeom prst="rect">
            <a:avLst/>
          </a:prstGeom>
        </p:spPr>
        <p:txBody>
          <a:bodyPr vert="horz" wrap="square" lIns="0" tIns="0" rIns="0" bIns="0" rtlCol="0">
            <a:spAutoFit/>
          </a:bodyPr>
          <a:lstStyle/>
          <a:p>
            <a:pPr marL="12700">
              <a:lnSpc>
                <a:spcPct val="100000"/>
              </a:lnSpc>
            </a:pPr>
            <a:r>
              <a:rPr sz="1400" spc="-15" dirty="0">
                <a:solidFill>
                  <a:srgbClr val="FFFFFF"/>
                </a:solidFill>
                <a:latin typeface="微软雅黑"/>
                <a:cs typeface="微软雅黑"/>
              </a:rPr>
              <a:t>销售网点</a:t>
            </a:r>
            <a:r>
              <a:rPr sz="1450" b="1" i="1" spc="-15" dirty="0">
                <a:solidFill>
                  <a:srgbClr val="FF0000"/>
                </a:solidFill>
                <a:latin typeface="微软雅黑"/>
                <a:cs typeface="微软雅黑"/>
              </a:rPr>
              <a:t>50</a:t>
            </a:r>
            <a:r>
              <a:rPr sz="1400" spc="-15" dirty="0">
                <a:solidFill>
                  <a:srgbClr val="FFFFFF"/>
                </a:solidFill>
                <a:latin typeface="微软雅黑"/>
                <a:cs typeface="微软雅黑"/>
              </a:rPr>
              <a:t>个</a:t>
            </a:r>
            <a:endParaRPr sz="1400">
              <a:latin typeface="微软雅黑"/>
              <a:cs typeface="微软雅黑"/>
            </a:endParaRPr>
          </a:p>
        </p:txBody>
      </p:sp>
      <p:sp>
        <p:nvSpPr>
          <p:cNvPr id="18" name="object 18"/>
          <p:cNvSpPr/>
          <p:nvPr/>
        </p:nvSpPr>
        <p:spPr>
          <a:xfrm>
            <a:off x="6125336" y="2490787"/>
            <a:ext cx="1554480" cy="1024255"/>
          </a:xfrm>
          <a:custGeom>
            <a:avLst/>
            <a:gdLst/>
            <a:ahLst/>
            <a:cxnLst/>
            <a:rect l="l" t="t" r="r" b="b"/>
            <a:pathLst>
              <a:path w="1554479" h="1024254">
                <a:moveTo>
                  <a:pt x="0" y="1023937"/>
                </a:moveTo>
                <a:lnTo>
                  <a:pt x="1554099" y="1023937"/>
                </a:lnTo>
                <a:lnTo>
                  <a:pt x="1554099" y="0"/>
                </a:lnTo>
                <a:lnTo>
                  <a:pt x="0" y="0"/>
                </a:lnTo>
                <a:lnTo>
                  <a:pt x="0" y="1023937"/>
                </a:lnTo>
                <a:close/>
              </a:path>
            </a:pathLst>
          </a:custGeom>
          <a:solidFill>
            <a:srgbClr val="FF7E70"/>
          </a:solidFill>
        </p:spPr>
        <p:txBody>
          <a:bodyPr wrap="square" lIns="0" tIns="0" rIns="0" bIns="0" rtlCol="0"/>
          <a:lstStyle/>
          <a:p>
            <a:endParaRPr/>
          </a:p>
        </p:txBody>
      </p:sp>
      <p:sp>
        <p:nvSpPr>
          <p:cNvPr id="19" name="object 19"/>
          <p:cNvSpPr txBox="1"/>
          <p:nvPr/>
        </p:nvSpPr>
        <p:spPr>
          <a:xfrm>
            <a:off x="6358890" y="2783204"/>
            <a:ext cx="1093470" cy="441959"/>
          </a:xfrm>
          <a:prstGeom prst="rect">
            <a:avLst/>
          </a:prstGeom>
        </p:spPr>
        <p:txBody>
          <a:bodyPr vert="horz" wrap="square" lIns="0" tIns="0" rIns="0" bIns="0" rtlCol="0">
            <a:spAutoFit/>
          </a:bodyPr>
          <a:lstStyle/>
          <a:p>
            <a:pPr algn="ctr">
              <a:lnSpc>
                <a:spcPts val="1655"/>
              </a:lnSpc>
            </a:pPr>
            <a:r>
              <a:rPr sz="1400" dirty="0">
                <a:solidFill>
                  <a:srgbClr val="FFFFFF"/>
                </a:solidFill>
                <a:latin typeface="微软雅黑"/>
                <a:cs typeface="微软雅黑"/>
              </a:rPr>
              <a:t>客</a:t>
            </a:r>
            <a:r>
              <a:rPr sz="1400" spc="-5" dirty="0">
                <a:solidFill>
                  <a:srgbClr val="FFFFFF"/>
                </a:solidFill>
                <a:latin typeface="微软雅黑"/>
                <a:cs typeface="微软雅黑"/>
              </a:rPr>
              <a:t>户</a:t>
            </a:r>
            <a:r>
              <a:rPr sz="1400" dirty="0">
                <a:solidFill>
                  <a:srgbClr val="FFFFFF"/>
                </a:solidFill>
                <a:latin typeface="微软雅黑"/>
                <a:cs typeface="微软雅黑"/>
              </a:rPr>
              <a:t>年复购率</a:t>
            </a:r>
            <a:endParaRPr sz="1400">
              <a:latin typeface="微软雅黑"/>
              <a:cs typeface="微软雅黑"/>
            </a:endParaRPr>
          </a:p>
          <a:p>
            <a:pPr algn="ctr">
              <a:lnSpc>
                <a:spcPts val="1714"/>
              </a:lnSpc>
            </a:pPr>
            <a:r>
              <a:rPr sz="1450" b="1" i="1" spc="-45" dirty="0">
                <a:solidFill>
                  <a:srgbClr val="FF0000"/>
                </a:solidFill>
                <a:latin typeface="微软雅黑"/>
                <a:cs typeface="微软雅黑"/>
              </a:rPr>
              <a:t>51%</a:t>
            </a:r>
            <a:endParaRPr sz="1450">
              <a:latin typeface="微软雅黑"/>
              <a:cs typeface="微软雅黑"/>
            </a:endParaRPr>
          </a:p>
        </p:txBody>
      </p:sp>
      <p:sp>
        <p:nvSpPr>
          <p:cNvPr id="20" name="object 20"/>
          <p:cNvSpPr/>
          <p:nvPr/>
        </p:nvSpPr>
        <p:spPr>
          <a:xfrm>
            <a:off x="4477511" y="1490599"/>
            <a:ext cx="0" cy="517525"/>
          </a:xfrm>
          <a:custGeom>
            <a:avLst/>
            <a:gdLst/>
            <a:ahLst/>
            <a:cxnLst/>
            <a:rect l="l" t="t" r="r" b="b"/>
            <a:pathLst>
              <a:path h="517525">
                <a:moveTo>
                  <a:pt x="0" y="517525"/>
                </a:moveTo>
                <a:lnTo>
                  <a:pt x="0" y="0"/>
                </a:lnTo>
              </a:path>
            </a:pathLst>
          </a:custGeom>
          <a:ln w="44450">
            <a:solidFill>
              <a:srgbClr val="92D050"/>
            </a:solidFill>
          </a:ln>
        </p:spPr>
        <p:txBody>
          <a:bodyPr wrap="square" lIns="0" tIns="0" rIns="0" bIns="0" rtlCol="0"/>
          <a:lstStyle/>
          <a:p>
            <a:endParaRPr/>
          </a:p>
        </p:txBody>
      </p:sp>
      <p:sp>
        <p:nvSpPr>
          <p:cNvPr id="21" name="object 21"/>
          <p:cNvSpPr/>
          <p:nvPr/>
        </p:nvSpPr>
        <p:spPr>
          <a:xfrm>
            <a:off x="2816986" y="3973486"/>
            <a:ext cx="0" cy="517525"/>
          </a:xfrm>
          <a:custGeom>
            <a:avLst/>
            <a:gdLst/>
            <a:ahLst/>
            <a:cxnLst/>
            <a:rect l="l" t="t" r="r" b="b"/>
            <a:pathLst>
              <a:path h="517525">
                <a:moveTo>
                  <a:pt x="0" y="0"/>
                </a:moveTo>
                <a:lnTo>
                  <a:pt x="0" y="517525"/>
                </a:lnTo>
              </a:path>
            </a:pathLst>
          </a:custGeom>
          <a:ln w="44450">
            <a:solidFill>
              <a:srgbClr val="00AFEF"/>
            </a:solidFill>
          </a:ln>
        </p:spPr>
        <p:txBody>
          <a:bodyPr wrap="square" lIns="0" tIns="0" rIns="0" bIns="0" rtlCol="0"/>
          <a:lstStyle/>
          <a:p>
            <a:endParaRPr/>
          </a:p>
        </p:txBody>
      </p:sp>
      <p:sp>
        <p:nvSpPr>
          <p:cNvPr id="22" name="object 22"/>
          <p:cNvSpPr/>
          <p:nvPr/>
        </p:nvSpPr>
        <p:spPr>
          <a:xfrm>
            <a:off x="6134861" y="3973486"/>
            <a:ext cx="0" cy="517525"/>
          </a:xfrm>
          <a:custGeom>
            <a:avLst/>
            <a:gdLst/>
            <a:ahLst/>
            <a:cxnLst/>
            <a:rect l="l" t="t" r="r" b="b"/>
            <a:pathLst>
              <a:path h="517525">
                <a:moveTo>
                  <a:pt x="0" y="0"/>
                </a:moveTo>
                <a:lnTo>
                  <a:pt x="0" y="517525"/>
                </a:lnTo>
              </a:path>
            </a:pathLst>
          </a:custGeom>
          <a:ln w="44450">
            <a:solidFill>
              <a:srgbClr val="FFC000"/>
            </a:solidFill>
          </a:ln>
        </p:spPr>
        <p:txBody>
          <a:bodyPr wrap="square" lIns="0" tIns="0" rIns="0" bIns="0" rtlCol="0"/>
          <a:lstStyle/>
          <a:p>
            <a:endParaRPr/>
          </a:p>
        </p:txBody>
      </p:sp>
      <p:sp>
        <p:nvSpPr>
          <p:cNvPr id="23" name="object 23"/>
          <p:cNvSpPr txBox="1"/>
          <p:nvPr/>
        </p:nvSpPr>
        <p:spPr>
          <a:xfrm>
            <a:off x="1248092" y="1464309"/>
            <a:ext cx="1143635" cy="636905"/>
          </a:xfrm>
          <a:prstGeom prst="rect">
            <a:avLst/>
          </a:prstGeom>
        </p:spPr>
        <p:txBody>
          <a:bodyPr vert="horz" wrap="square" lIns="0" tIns="0" rIns="0" bIns="0" rtlCol="0">
            <a:spAutoFit/>
          </a:bodyPr>
          <a:lstStyle/>
          <a:p>
            <a:pPr marL="12700">
              <a:lnSpc>
                <a:spcPct val="100000"/>
              </a:lnSpc>
            </a:pPr>
            <a:r>
              <a:rPr sz="1200" dirty="0">
                <a:solidFill>
                  <a:srgbClr val="585858"/>
                </a:solidFill>
                <a:latin typeface="微软雅黑"/>
                <a:cs typeface="微软雅黑"/>
              </a:rPr>
              <a:t>仅深圳核心片区</a:t>
            </a:r>
            <a:endParaRPr sz="1200">
              <a:latin typeface="微软雅黑"/>
              <a:cs typeface="微软雅黑"/>
            </a:endParaRPr>
          </a:p>
          <a:p>
            <a:pPr marL="12700">
              <a:lnSpc>
                <a:spcPct val="100000"/>
              </a:lnSpc>
              <a:spcBef>
                <a:spcPts val="229"/>
              </a:spcBef>
            </a:pPr>
            <a:r>
              <a:rPr sz="1200" spc="-20" dirty="0">
                <a:solidFill>
                  <a:srgbClr val="585858"/>
                </a:solidFill>
                <a:latin typeface="微软雅黑"/>
                <a:cs typeface="微软雅黑"/>
              </a:rPr>
              <a:t>15年卖出</a:t>
            </a:r>
            <a:r>
              <a:rPr sz="1250" i="1" spc="-20" dirty="0">
                <a:solidFill>
                  <a:srgbClr val="FF0000"/>
                </a:solidFill>
                <a:latin typeface="微软雅黑"/>
                <a:cs typeface="微软雅黑"/>
              </a:rPr>
              <a:t>18万</a:t>
            </a:r>
            <a:r>
              <a:rPr sz="1200" spc="-20" dirty="0">
                <a:solidFill>
                  <a:srgbClr val="585858"/>
                </a:solidFill>
                <a:latin typeface="微软雅黑"/>
                <a:cs typeface="微软雅黑"/>
              </a:rPr>
              <a:t>瓶</a:t>
            </a:r>
            <a:endParaRPr sz="1200">
              <a:latin typeface="微软雅黑"/>
              <a:cs typeface="微软雅黑"/>
            </a:endParaRPr>
          </a:p>
          <a:p>
            <a:pPr marL="12700">
              <a:lnSpc>
                <a:spcPct val="100000"/>
              </a:lnSpc>
              <a:spcBef>
                <a:spcPts val="240"/>
              </a:spcBef>
            </a:pPr>
            <a:r>
              <a:rPr sz="1200" spc="-20" dirty="0">
                <a:solidFill>
                  <a:srgbClr val="585858"/>
                </a:solidFill>
                <a:latin typeface="微软雅黑"/>
                <a:cs typeface="微软雅黑"/>
              </a:rPr>
              <a:t>16年卖出</a:t>
            </a:r>
            <a:r>
              <a:rPr sz="1250" i="1" spc="-20" dirty="0">
                <a:solidFill>
                  <a:srgbClr val="FF0000"/>
                </a:solidFill>
                <a:latin typeface="微软雅黑"/>
                <a:cs typeface="微软雅黑"/>
              </a:rPr>
              <a:t>38万</a:t>
            </a:r>
            <a:r>
              <a:rPr sz="1200" spc="-20" dirty="0">
                <a:solidFill>
                  <a:srgbClr val="585858"/>
                </a:solidFill>
                <a:latin typeface="微软雅黑"/>
                <a:cs typeface="微软雅黑"/>
              </a:rPr>
              <a:t>瓶</a:t>
            </a:r>
            <a:endParaRPr sz="1200">
              <a:latin typeface="微软雅黑"/>
              <a:cs typeface="微软雅黑"/>
            </a:endParaRPr>
          </a:p>
        </p:txBody>
      </p:sp>
      <p:sp>
        <p:nvSpPr>
          <p:cNvPr id="24" name="object 24"/>
          <p:cNvSpPr txBox="1"/>
          <p:nvPr/>
        </p:nvSpPr>
        <p:spPr>
          <a:xfrm>
            <a:off x="4565396" y="902715"/>
            <a:ext cx="1488440" cy="415290"/>
          </a:xfrm>
          <a:prstGeom prst="rect">
            <a:avLst/>
          </a:prstGeom>
        </p:spPr>
        <p:txBody>
          <a:bodyPr vert="horz" wrap="square" lIns="0" tIns="0" rIns="0" bIns="0" rtlCol="0">
            <a:spAutoFit/>
          </a:bodyPr>
          <a:lstStyle/>
          <a:p>
            <a:pPr marL="12700">
              <a:lnSpc>
                <a:spcPct val="100000"/>
              </a:lnSpc>
            </a:pPr>
            <a:r>
              <a:rPr sz="1200" dirty="0">
                <a:solidFill>
                  <a:srgbClr val="585858"/>
                </a:solidFill>
                <a:latin typeface="微软雅黑"/>
                <a:cs typeface="微软雅黑"/>
              </a:rPr>
              <a:t>深圳区域内，自营配</a:t>
            </a:r>
            <a:endParaRPr sz="1200">
              <a:latin typeface="微软雅黑"/>
              <a:cs typeface="微软雅黑"/>
            </a:endParaRPr>
          </a:p>
          <a:p>
            <a:pPr marL="12700">
              <a:lnSpc>
                <a:spcPct val="100000"/>
              </a:lnSpc>
              <a:spcBef>
                <a:spcPts val="229"/>
              </a:spcBef>
            </a:pPr>
            <a:r>
              <a:rPr sz="1200" dirty="0">
                <a:solidFill>
                  <a:srgbClr val="585858"/>
                </a:solidFill>
                <a:latin typeface="微软雅黑"/>
                <a:cs typeface="微软雅黑"/>
              </a:rPr>
              <a:t>送网</a:t>
            </a:r>
            <a:r>
              <a:rPr sz="1200" spc="-5" dirty="0">
                <a:solidFill>
                  <a:srgbClr val="585858"/>
                </a:solidFill>
                <a:latin typeface="微软雅黑"/>
                <a:cs typeface="微软雅黑"/>
              </a:rPr>
              <a:t>点</a:t>
            </a:r>
            <a:r>
              <a:rPr sz="1250" i="1" spc="-35" dirty="0">
                <a:solidFill>
                  <a:srgbClr val="FF0000"/>
                </a:solidFill>
                <a:latin typeface="微软雅黑"/>
                <a:cs typeface="微软雅黑"/>
              </a:rPr>
              <a:t>6</a:t>
            </a:r>
            <a:r>
              <a:rPr sz="1200" dirty="0">
                <a:solidFill>
                  <a:srgbClr val="585858"/>
                </a:solidFill>
                <a:latin typeface="微软雅黑"/>
                <a:cs typeface="微软雅黑"/>
              </a:rPr>
              <a:t>个，合作配送</a:t>
            </a:r>
            <a:endParaRPr sz="1200">
              <a:latin typeface="微软雅黑"/>
              <a:cs typeface="微软雅黑"/>
            </a:endParaRPr>
          </a:p>
        </p:txBody>
      </p:sp>
      <p:sp>
        <p:nvSpPr>
          <p:cNvPr id="25" name="object 25"/>
          <p:cNvSpPr txBox="1"/>
          <p:nvPr/>
        </p:nvSpPr>
        <p:spPr>
          <a:xfrm>
            <a:off x="4565396" y="1335659"/>
            <a:ext cx="1424940" cy="203835"/>
          </a:xfrm>
          <a:prstGeom prst="rect">
            <a:avLst/>
          </a:prstGeom>
        </p:spPr>
        <p:txBody>
          <a:bodyPr vert="horz" wrap="square" lIns="0" tIns="0" rIns="0" bIns="0" rtlCol="0">
            <a:spAutoFit/>
          </a:bodyPr>
          <a:lstStyle/>
          <a:p>
            <a:pPr marL="12700">
              <a:lnSpc>
                <a:spcPct val="100000"/>
              </a:lnSpc>
            </a:pPr>
            <a:r>
              <a:rPr sz="1200" spc="-10" dirty="0">
                <a:solidFill>
                  <a:srgbClr val="585858"/>
                </a:solidFill>
                <a:latin typeface="微软雅黑"/>
                <a:cs typeface="微软雅黑"/>
              </a:rPr>
              <a:t>网点</a:t>
            </a:r>
            <a:r>
              <a:rPr sz="1250" i="1" spc="-10" dirty="0">
                <a:solidFill>
                  <a:srgbClr val="FF0000"/>
                </a:solidFill>
                <a:latin typeface="微软雅黑"/>
                <a:cs typeface="微软雅黑"/>
              </a:rPr>
              <a:t>18</a:t>
            </a:r>
            <a:r>
              <a:rPr sz="1200" spc="-10" dirty="0">
                <a:solidFill>
                  <a:srgbClr val="585858"/>
                </a:solidFill>
                <a:latin typeface="微软雅黑"/>
                <a:cs typeface="微软雅黑"/>
              </a:rPr>
              <a:t>个，线下代理</a:t>
            </a:r>
            <a:endParaRPr sz="1200">
              <a:latin typeface="微软雅黑"/>
              <a:cs typeface="微软雅黑"/>
            </a:endParaRPr>
          </a:p>
        </p:txBody>
      </p:sp>
      <p:sp>
        <p:nvSpPr>
          <p:cNvPr id="26" name="object 26"/>
          <p:cNvSpPr txBox="1"/>
          <p:nvPr/>
        </p:nvSpPr>
        <p:spPr>
          <a:xfrm>
            <a:off x="4565396" y="1554479"/>
            <a:ext cx="1423035" cy="860425"/>
          </a:xfrm>
          <a:prstGeom prst="rect">
            <a:avLst/>
          </a:prstGeom>
        </p:spPr>
        <p:txBody>
          <a:bodyPr vert="horz" wrap="square" lIns="0" tIns="0" rIns="0" bIns="0" rtlCol="0">
            <a:spAutoFit/>
          </a:bodyPr>
          <a:lstStyle/>
          <a:p>
            <a:pPr marL="12700">
              <a:lnSpc>
                <a:spcPct val="100000"/>
              </a:lnSpc>
            </a:pPr>
            <a:r>
              <a:rPr sz="1200" spc="-20" dirty="0">
                <a:solidFill>
                  <a:srgbClr val="585858"/>
                </a:solidFill>
                <a:latin typeface="微软雅黑"/>
                <a:cs typeface="微软雅黑"/>
              </a:rPr>
              <a:t>商</a:t>
            </a:r>
            <a:r>
              <a:rPr sz="1250" i="1" spc="-20" dirty="0">
                <a:solidFill>
                  <a:srgbClr val="FF0000"/>
                </a:solidFill>
                <a:latin typeface="微软雅黑"/>
                <a:cs typeface="微软雅黑"/>
              </a:rPr>
              <a:t>32</a:t>
            </a:r>
            <a:r>
              <a:rPr sz="1200" spc="-20" dirty="0">
                <a:solidFill>
                  <a:srgbClr val="585858"/>
                </a:solidFill>
                <a:latin typeface="微软雅黑"/>
                <a:cs typeface="微软雅黑"/>
              </a:rPr>
              <a:t>个；</a:t>
            </a:r>
            <a:endParaRPr sz="1200">
              <a:latin typeface="微软雅黑"/>
              <a:cs typeface="微软雅黑"/>
            </a:endParaRPr>
          </a:p>
          <a:p>
            <a:pPr marL="12700">
              <a:lnSpc>
                <a:spcPct val="100000"/>
              </a:lnSpc>
              <a:spcBef>
                <a:spcPts val="220"/>
              </a:spcBef>
            </a:pPr>
            <a:r>
              <a:rPr sz="1200" dirty="0">
                <a:solidFill>
                  <a:srgbClr val="585858"/>
                </a:solidFill>
                <a:latin typeface="微软雅黑"/>
                <a:cs typeface="微软雅黑"/>
              </a:rPr>
              <a:t>合作团单企业客</a:t>
            </a:r>
            <a:r>
              <a:rPr sz="1200" spc="-20" dirty="0">
                <a:solidFill>
                  <a:srgbClr val="585858"/>
                </a:solidFill>
                <a:latin typeface="微软雅黑"/>
                <a:cs typeface="微软雅黑"/>
              </a:rPr>
              <a:t>户</a:t>
            </a:r>
            <a:r>
              <a:rPr sz="1250" i="1" spc="-35" dirty="0">
                <a:solidFill>
                  <a:srgbClr val="FF0000"/>
                </a:solidFill>
                <a:latin typeface="微软雅黑"/>
                <a:cs typeface="微软雅黑"/>
              </a:rPr>
              <a:t>42</a:t>
            </a:r>
            <a:endParaRPr sz="1250">
              <a:latin typeface="微软雅黑"/>
              <a:cs typeface="微软雅黑"/>
            </a:endParaRPr>
          </a:p>
          <a:p>
            <a:pPr marL="12700" marR="27305">
              <a:lnSpc>
                <a:spcPct val="119700"/>
              </a:lnSpc>
              <a:spcBef>
                <a:spcPts val="5"/>
              </a:spcBef>
            </a:pPr>
            <a:r>
              <a:rPr sz="1200" dirty="0">
                <a:solidFill>
                  <a:srgbClr val="585858"/>
                </a:solidFill>
                <a:latin typeface="微软雅黑"/>
                <a:cs typeface="微软雅黑"/>
              </a:rPr>
              <a:t>家，腾讯、百度等持  续服务</a:t>
            </a:r>
            <a:endParaRPr sz="1200">
              <a:latin typeface="微软雅黑"/>
              <a:cs typeface="微软雅黑"/>
            </a:endParaRPr>
          </a:p>
        </p:txBody>
      </p:sp>
      <p:sp>
        <p:nvSpPr>
          <p:cNvPr id="27" name="object 27"/>
          <p:cNvSpPr txBox="1"/>
          <p:nvPr/>
        </p:nvSpPr>
        <p:spPr>
          <a:xfrm>
            <a:off x="2893441" y="3652179"/>
            <a:ext cx="1447800" cy="887094"/>
          </a:xfrm>
          <a:prstGeom prst="rect">
            <a:avLst/>
          </a:prstGeom>
        </p:spPr>
        <p:txBody>
          <a:bodyPr vert="horz" wrap="square" lIns="0" tIns="1905" rIns="0" bIns="0" rtlCol="0">
            <a:spAutoFit/>
          </a:bodyPr>
          <a:lstStyle/>
          <a:p>
            <a:pPr marL="12700" marR="5080">
              <a:lnSpc>
                <a:spcPct val="116100"/>
              </a:lnSpc>
              <a:spcBef>
                <a:spcPts val="15"/>
              </a:spcBef>
            </a:pPr>
            <a:r>
              <a:rPr sz="1200" spc="-5" dirty="0">
                <a:solidFill>
                  <a:srgbClr val="585858"/>
                </a:solidFill>
                <a:latin typeface="微软雅黑"/>
                <a:cs typeface="微软雅黑"/>
              </a:rPr>
              <a:t>2016</a:t>
            </a:r>
            <a:r>
              <a:rPr sz="1200" dirty="0">
                <a:solidFill>
                  <a:srgbClr val="585858"/>
                </a:solidFill>
                <a:latin typeface="微软雅黑"/>
                <a:cs typeface="微软雅黑"/>
              </a:rPr>
              <a:t>年销售额预计达  </a:t>
            </a:r>
            <a:r>
              <a:rPr sz="1200" spc="-35" dirty="0">
                <a:solidFill>
                  <a:srgbClr val="585858"/>
                </a:solidFill>
                <a:latin typeface="微软雅黑"/>
                <a:cs typeface="微软雅黑"/>
              </a:rPr>
              <a:t>到</a:t>
            </a:r>
            <a:r>
              <a:rPr sz="1250" i="1" spc="-35" dirty="0">
                <a:solidFill>
                  <a:srgbClr val="FF0000"/>
                </a:solidFill>
                <a:latin typeface="微软雅黑"/>
                <a:cs typeface="微软雅黑"/>
              </a:rPr>
              <a:t>360万</a:t>
            </a:r>
            <a:endParaRPr sz="1250">
              <a:latin typeface="微软雅黑"/>
              <a:cs typeface="微软雅黑"/>
            </a:endParaRPr>
          </a:p>
          <a:p>
            <a:pPr marL="12700">
              <a:lnSpc>
                <a:spcPct val="100000"/>
              </a:lnSpc>
              <a:spcBef>
                <a:spcPts val="290"/>
              </a:spcBef>
            </a:pPr>
            <a:r>
              <a:rPr sz="1200" spc="-5" dirty="0">
                <a:solidFill>
                  <a:srgbClr val="585858"/>
                </a:solidFill>
                <a:latin typeface="微软雅黑"/>
                <a:cs typeface="微软雅黑"/>
              </a:rPr>
              <a:t>环比2015年增幅</a:t>
            </a:r>
            <a:endParaRPr sz="1200">
              <a:latin typeface="微软雅黑"/>
              <a:cs typeface="微软雅黑"/>
            </a:endParaRPr>
          </a:p>
          <a:p>
            <a:pPr marL="12700">
              <a:lnSpc>
                <a:spcPct val="100000"/>
              </a:lnSpc>
              <a:spcBef>
                <a:spcPts val="229"/>
              </a:spcBef>
            </a:pPr>
            <a:r>
              <a:rPr sz="1250" i="1" spc="-50" dirty="0">
                <a:solidFill>
                  <a:srgbClr val="FF0000"/>
                </a:solidFill>
                <a:latin typeface="微软雅黑"/>
                <a:cs typeface="微软雅黑"/>
              </a:rPr>
              <a:t>100%</a:t>
            </a:r>
            <a:endParaRPr sz="1250">
              <a:latin typeface="微软雅黑"/>
              <a:cs typeface="微软雅黑"/>
            </a:endParaRPr>
          </a:p>
        </p:txBody>
      </p:sp>
      <p:sp>
        <p:nvSpPr>
          <p:cNvPr id="28" name="object 28"/>
          <p:cNvSpPr txBox="1"/>
          <p:nvPr/>
        </p:nvSpPr>
        <p:spPr>
          <a:xfrm>
            <a:off x="6210553" y="3933329"/>
            <a:ext cx="1862455" cy="670560"/>
          </a:xfrm>
          <a:prstGeom prst="rect">
            <a:avLst/>
          </a:prstGeom>
        </p:spPr>
        <p:txBody>
          <a:bodyPr vert="horz" wrap="square" lIns="0" tIns="0" rIns="0" bIns="0" rtlCol="0">
            <a:spAutoFit/>
          </a:bodyPr>
          <a:lstStyle/>
          <a:p>
            <a:pPr marL="12700" marR="5080">
              <a:lnSpc>
                <a:spcPct val="118500"/>
              </a:lnSpc>
            </a:pPr>
            <a:r>
              <a:rPr sz="1200" dirty="0">
                <a:solidFill>
                  <a:srgbClr val="585858"/>
                </a:solidFill>
                <a:latin typeface="微软雅黑"/>
                <a:cs typeface="微软雅黑"/>
              </a:rPr>
              <a:t>从粉丝到交易的转化率为  </a:t>
            </a:r>
            <a:r>
              <a:rPr sz="1200" spc="-5" dirty="0">
                <a:solidFill>
                  <a:srgbClr val="585858"/>
                </a:solidFill>
                <a:latin typeface="微软雅黑"/>
                <a:cs typeface="微软雅黑"/>
              </a:rPr>
              <a:t>50</a:t>
            </a:r>
            <a:r>
              <a:rPr sz="1200" spc="-10" dirty="0">
                <a:solidFill>
                  <a:srgbClr val="585858"/>
                </a:solidFill>
                <a:latin typeface="微软雅黑"/>
                <a:cs typeface="微软雅黑"/>
              </a:rPr>
              <a:t>%</a:t>
            </a:r>
            <a:r>
              <a:rPr sz="1200" dirty="0">
                <a:solidFill>
                  <a:srgbClr val="585858"/>
                </a:solidFill>
                <a:latin typeface="微软雅黑"/>
                <a:cs typeface="微软雅黑"/>
              </a:rPr>
              <a:t>，从一次购买到二次购  买的转化率</a:t>
            </a:r>
            <a:r>
              <a:rPr sz="1250" i="1" spc="-35" dirty="0">
                <a:solidFill>
                  <a:srgbClr val="FF0000"/>
                </a:solidFill>
                <a:latin typeface="微软雅黑"/>
                <a:cs typeface="微软雅黑"/>
              </a:rPr>
              <a:t>50</a:t>
            </a:r>
            <a:r>
              <a:rPr sz="1250" i="1" spc="-55" dirty="0">
                <a:solidFill>
                  <a:srgbClr val="FF0000"/>
                </a:solidFill>
                <a:latin typeface="微软雅黑"/>
                <a:cs typeface="微软雅黑"/>
              </a:rPr>
              <a:t>%</a:t>
            </a:r>
            <a:r>
              <a:rPr sz="1200" dirty="0">
                <a:solidFill>
                  <a:srgbClr val="585858"/>
                </a:solidFill>
                <a:latin typeface="微软雅黑"/>
                <a:cs typeface="微软雅黑"/>
              </a:rPr>
              <a:t>，一个月内</a:t>
            </a:r>
            <a:endParaRPr sz="1200">
              <a:latin typeface="微软雅黑"/>
              <a:cs typeface="微软雅黑"/>
            </a:endParaRPr>
          </a:p>
        </p:txBody>
      </p:sp>
      <p:sp>
        <p:nvSpPr>
          <p:cNvPr id="29" name="object 29"/>
          <p:cNvSpPr txBox="1"/>
          <p:nvPr/>
        </p:nvSpPr>
        <p:spPr>
          <a:xfrm>
            <a:off x="6210553" y="4619307"/>
            <a:ext cx="1494790" cy="203835"/>
          </a:xfrm>
          <a:prstGeom prst="rect">
            <a:avLst/>
          </a:prstGeom>
        </p:spPr>
        <p:txBody>
          <a:bodyPr vert="horz" wrap="square" lIns="0" tIns="0" rIns="0" bIns="0" rtlCol="0">
            <a:spAutoFit/>
          </a:bodyPr>
          <a:lstStyle/>
          <a:p>
            <a:pPr marL="12700">
              <a:lnSpc>
                <a:spcPct val="100000"/>
              </a:lnSpc>
            </a:pPr>
            <a:r>
              <a:rPr sz="1200" spc="-20" dirty="0">
                <a:solidFill>
                  <a:srgbClr val="585858"/>
                </a:solidFill>
                <a:latin typeface="微软雅黑"/>
                <a:cs typeface="微软雅黑"/>
              </a:rPr>
              <a:t>购买2次以上比率</a:t>
            </a:r>
            <a:r>
              <a:rPr sz="1250" i="1" spc="-20" dirty="0">
                <a:solidFill>
                  <a:srgbClr val="FF0000"/>
                </a:solidFill>
                <a:latin typeface="微软雅黑"/>
                <a:cs typeface="微软雅黑"/>
              </a:rPr>
              <a:t>33%</a:t>
            </a:r>
            <a:endParaRPr sz="1250">
              <a:latin typeface="微软雅黑"/>
              <a:cs typeface="微软雅黑"/>
            </a:endParaRPr>
          </a:p>
        </p:txBody>
      </p:sp>
      <p:graphicFrame>
        <p:nvGraphicFramePr>
          <p:cNvPr id="30" name="对象 29">
            <a:extLst>
              <a:ext uri="{FF2B5EF4-FFF2-40B4-BE49-F238E27FC236}">
                <a16:creationId xmlns:a16="http://schemas.microsoft.com/office/drawing/2014/main" id="{0075466C-767B-4194-A116-8110105D7228}"/>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8196" name="CorelDRAW" r:id="rId5" imgW="2736000" imgH="1136036" progId="CorelDraw.Graphic.17">
                  <p:embed/>
                </p:oleObj>
              </mc:Choice>
              <mc:Fallback>
                <p:oleObj name="CorelDRAW" r:id="rId5"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6"/>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120" y="228600"/>
            <a:ext cx="1361440" cy="57403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41119" y="228600"/>
            <a:ext cx="421640" cy="57403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市场分析</a:t>
            </a:r>
          </a:p>
        </p:txBody>
      </p:sp>
      <p:sp>
        <p:nvSpPr>
          <p:cNvPr id="5" name="object 5"/>
          <p:cNvSpPr txBox="1"/>
          <p:nvPr/>
        </p:nvSpPr>
        <p:spPr>
          <a:xfrm>
            <a:off x="931544" y="918209"/>
            <a:ext cx="2004695" cy="226060"/>
          </a:xfrm>
          <a:prstGeom prst="rect">
            <a:avLst/>
          </a:prstGeom>
        </p:spPr>
        <p:txBody>
          <a:bodyPr vert="horz" wrap="square" lIns="0" tIns="0" rIns="0" bIns="0" rtlCol="0">
            <a:spAutoFit/>
          </a:bodyPr>
          <a:lstStyle/>
          <a:p>
            <a:pPr marL="12700">
              <a:lnSpc>
                <a:spcPct val="100000"/>
              </a:lnSpc>
            </a:pPr>
            <a:r>
              <a:rPr sz="1400" b="1" dirty="0">
                <a:solidFill>
                  <a:srgbClr val="EE7768"/>
                </a:solidFill>
                <a:latin typeface="微软雅黑"/>
                <a:cs typeface="微软雅黑"/>
              </a:rPr>
              <a:t>MARKET </a:t>
            </a:r>
            <a:r>
              <a:rPr sz="1400" b="1" spc="-5" dirty="0">
                <a:solidFill>
                  <a:srgbClr val="EE7768"/>
                </a:solidFill>
                <a:latin typeface="微软雅黑"/>
                <a:cs typeface="微软雅黑"/>
              </a:rPr>
              <a:t>SIZE</a:t>
            </a:r>
            <a:r>
              <a:rPr sz="1400" b="1" spc="-95" dirty="0">
                <a:solidFill>
                  <a:srgbClr val="EE7768"/>
                </a:solidFill>
                <a:latin typeface="微软雅黑"/>
                <a:cs typeface="微软雅黑"/>
              </a:rPr>
              <a:t> </a:t>
            </a:r>
            <a:r>
              <a:rPr sz="1400" b="1" dirty="0">
                <a:solidFill>
                  <a:srgbClr val="EE7768"/>
                </a:solidFill>
                <a:latin typeface="微软雅黑"/>
                <a:cs typeface="微软雅黑"/>
              </a:rPr>
              <a:t>市场规模</a:t>
            </a:r>
            <a:endParaRPr sz="1400">
              <a:latin typeface="微软雅黑"/>
              <a:cs typeface="微软雅黑"/>
            </a:endParaRPr>
          </a:p>
        </p:txBody>
      </p:sp>
      <p:sp>
        <p:nvSpPr>
          <p:cNvPr id="6" name="object 6"/>
          <p:cNvSpPr/>
          <p:nvPr/>
        </p:nvSpPr>
        <p:spPr>
          <a:xfrm>
            <a:off x="909637" y="1243838"/>
            <a:ext cx="1957070" cy="0"/>
          </a:xfrm>
          <a:custGeom>
            <a:avLst/>
            <a:gdLst/>
            <a:ahLst/>
            <a:cxnLst/>
            <a:rect l="l" t="t" r="r" b="b"/>
            <a:pathLst>
              <a:path w="1957070">
                <a:moveTo>
                  <a:pt x="0" y="0"/>
                </a:moveTo>
                <a:lnTo>
                  <a:pt x="1956879" y="0"/>
                </a:lnTo>
              </a:path>
            </a:pathLst>
          </a:custGeom>
          <a:ln w="12700">
            <a:solidFill>
              <a:srgbClr val="7E7E7E"/>
            </a:solidFill>
            <a:prstDash val="dash"/>
          </a:ln>
        </p:spPr>
        <p:txBody>
          <a:bodyPr wrap="square" lIns="0" tIns="0" rIns="0" bIns="0" rtlCol="0"/>
          <a:lstStyle/>
          <a:p>
            <a:endParaRPr/>
          </a:p>
        </p:txBody>
      </p:sp>
      <p:sp>
        <p:nvSpPr>
          <p:cNvPr id="7" name="object 7"/>
          <p:cNvSpPr/>
          <p:nvPr/>
        </p:nvSpPr>
        <p:spPr>
          <a:xfrm>
            <a:off x="728980" y="1394460"/>
            <a:ext cx="2410460" cy="226567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26819" y="2242820"/>
            <a:ext cx="1496059" cy="64008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5573" y="1419605"/>
            <a:ext cx="2304415" cy="2160270"/>
          </a:xfrm>
          <a:custGeom>
            <a:avLst/>
            <a:gdLst/>
            <a:ahLst/>
            <a:cxnLst/>
            <a:rect l="l" t="t" r="r" b="b"/>
            <a:pathLst>
              <a:path w="2304415" h="2160270">
                <a:moveTo>
                  <a:pt x="1152093" y="0"/>
                </a:moveTo>
                <a:lnTo>
                  <a:pt x="1102118" y="997"/>
                </a:lnTo>
                <a:lnTo>
                  <a:pt x="1052688" y="3964"/>
                </a:lnTo>
                <a:lnTo>
                  <a:pt x="1003844" y="8860"/>
                </a:lnTo>
                <a:lnTo>
                  <a:pt x="955630" y="15643"/>
                </a:lnTo>
                <a:lnTo>
                  <a:pt x="908090" y="24274"/>
                </a:lnTo>
                <a:lnTo>
                  <a:pt x="861267" y="34711"/>
                </a:lnTo>
                <a:lnTo>
                  <a:pt x="815203" y="46915"/>
                </a:lnTo>
                <a:lnTo>
                  <a:pt x="769942" y="60844"/>
                </a:lnTo>
                <a:lnTo>
                  <a:pt x="725528" y="76459"/>
                </a:lnTo>
                <a:lnTo>
                  <a:pt x="682003" y="93718"/>
                </a:lnTo>
                <a:lnTo>
                  <a:pt x="639411" y="112581"/>
                </a:lnTo>
                <a:lnTo>
                  <a:pt x="597796" y="133008"/>
                </a:lnTo>
                <a:lnTo>
                  <a:pt x="557199" y="154958"/>
                </a:lnTo>
                <a:lnTo>
                  <a:pt x="517665" y="178391"/>
                </a:lnTo>
                <a:lnTo>
                  <a:pt x="479236" y="203265"/>
                </a:lnTo>
                <a:lnTo>
                  <a:pt x="441957" y="229541"/>
                </a:lnTo>
                <a:lnTo>
                  <a:pt x="405870" y="257178"/>
                </a:lnTo>
                <a:lnTo>
                  <a:pt x="371018" y="286135"/>
                </a:lnTo>
                <a:lnTo>
                  <a:pt x="337445" y="316372"/>
                </a:lnTo>
                <a:lnTo>
                  <a:pt x="305194" y="347849"/>
                </a:lnTo>
                <a:lnTo>
                  <a:pt x="274307" y="380524"/>
                </a:lnTo>
                <a:lnTo>
                  <a:pt x="244830" y="414357"/>
                </a:lnTo>
                <a:lnTo>
                  <a:pt x="216804" y="449308"/>
                </a:lnTo>
                <a:lnTo>
                  <a:pt x="190272" y="485337"/>
                </a:lnTo>
                <a:lnTo>
                  <a:pt x="165279" y="522402"/>
                </a:lnTo>
                <a:lnTo>
                  <a:pt x="141867" y="560463"/>
                </a:lnTo>
                <a:lnTo>
                  <a:pt x="120079" y="599479"/>
                </a:lnTo>
                <a:lnTo>
                  <a:pt x="99960" y="639411"/>
                </a:lnTo>
                <a:lnTo>
                  <a:pt x="81551" y="680217"/>
                </a:lnTo>
                <a:lnTo>
                  <a:pt x="64896" y="721857"/>
                </a:lnTo>
                <a:lnTo>
                  <a:pt x="50039" y="764290"/>
                </a:lnTo>
                <a:lnTo>
                  <a:pt x="37023" y="807476"/>
                </a:lnTo>
                <a:lnTo>
                  <a:pt x="25890" y="851375"/>
                </a:lnTo>
                <a:lnTo>
                  <a:pt x="16685" y="895945"/>
                </a:lnTo>
                <a:lnTo>
                  <a:pt x="9450" y="941147"/>
                </a:lnTo>
                <a:lnTo>
                  <a:pt x="4228" y="986940"/>
                </a:lnTo>
                <a:lnTo>
                  <a:pt x="1064" y="1033282"/>
                </a:lnTo>
                <a:lnTo>
                  <a:pt x="0" y="1080135"/>
                </a:lnTo>
                <a:lnTo>
                  <a:pt x="1064" y="1126987"/>
                </a:lnTo>
                <a:lnTo>
                  <a:pt x="4228" y="1173329"/>
                </a:lnTo>
                <a:lnTo>
                  <a:pt x="9450" y="1219122"/>
                </a:lnTo>
                <a:lnTo>
                  <a:pt x="16685" y="1264324"/>
                </a:lnTo>
                <a:lnTo>
                  <a:pt x="25890" y="1308894"/>
                </a:lnTo>
                <a:lnTo>
                  <a:pt x="37023" y="1352793"/>
                </a:lnTo>
                <a:lnTo>
                  <a:pt x="50039" y="1395979"/>
                </a:lnTo>
                <a:lnTo>
                  <a:pt x="64896" y="1438412"/>
                </a:lnTo>
                <a:lnTo>
                  <a:pt x="81551" y="1480052"/>
                </a:lnTo>
                <a:lnTo>
                  <a:pt x="99960" y="1520858"/>
                </a:lnTo>
                <a:lnTo>
                  <a:pt x="120079" y="1560790"/>
                </a:lnTo>
                <a:lnTo>
                  <a:pt x="141867" y="1599806"/>
                </a:lnTo>
                <a:lnTo>
                  <a:pt x="165279" y="1637867"/>
                </a:lnTo>
                <a:lnTo>
                  <a:pt x="190272" y="1674932"/>
                </a:lnTo>
                <a:lnTo>
                  <a:pt x="216804" y="1710961"/>
                </a:lnTo>
                <a:lnTo>
                  <a:pt x="244830" y="1745912"/>
                </a:lnTo>
                <a:lnTo>
                  <a:pt x="274307" y="1779745"/>
                </a:lnTo>
                <a:lnTo>
                  <a:pt x="305194" y="1812420"/>
                </a:lnTo>
                <a:lnTo>
                  <a:pt x="337445" y="1843897"/>
                </a:lnTo>
                <a:lnTo>
                  <a:pt x="371018" y="1874134"/>
                </a:lnTo>
                <a:lnTo>
                  <a:pt x="405870" y="1903091"/>
                </a:lnTo>
                <a:lnTo>
                  <a:pt x="441957" y="1930728"/>
                </a:lnTo>
                <a:lnTo>
                  <a:pt x="479236" y="1957004"/>
                </a:lnTo>
                <a:lnTo>
                  <a:pt x="517665" y="1981878"/>
                </a:lnTo>
                <a:lnTo>
                  <a:pt x="557199" y="2005311"/>
                </a:lnTo>
                <a:lnTo>
                  <a:pt x="597796" y="2027261"/>
                </a:lnTo>
                <a:lnTo>
                  <a:pt x="639411" y="2047688"/>
                </a:lnTo>
                <a:lnTo>
                  <a:pt x="682003" y="2066551"/>
                </a:lnTo>
                <a:lnTo>
                  <a:pt x="725528" y="2083810"/>
                </a:lnTo>
                <a:lnTo>
                  <a:pt x="769942" y="2099425"/>
                </a:lnTo>
                <a:lnTo>
                  <a:pt x="815203" y="2113354"/>
                </a:lnTo>
                <a:lnTo>
                  <a:pt x="861267" y="2125558"/>
                </a:lnTo>
                <a:lnTo>
                  <a:pt x="908090" y="2135995"/>
                </a:lnTo>
                <a:lnTo>
                  <a:pt x="955630" y="2144626"/>
                </a:lnTo>
                <a:lnTo>
                  <a:pt x="1003844" y="2151409"/>
                </a:lnTo>
                <a:lnTo>
                  <a:pt x="1052688" y="2156305"/>
                </a:lnTo>
                <a:lnTo>
                  <a:pt x="1102118" y="2159272"/>
                </a:lnTo>
                <a:lnTo>
                  <a:pt x="1152093" y="2160270"/>
                </a:lnTo>
                <a:lnTo>
                  <a:pt x="1202077" y="2159272"/>
                </a:lnTo>
                <a:lnTo>
                  <a:pt x="1251516" y="2156305"/>
                </a:lnTo>
                <a:lnTo>
                  <a:pt x="1300368" y="2151409"/>
                </a:lnTo>
                <a:lnTo>
                  <a:pt x="1348589" y="2144626"/>
                </a:lnTo>
                <a:lnTo>
                  <a:pt x="1396136" y="2135995"/>
                </a:lnTo>
                <a:lnTo>
                  <a:pt x="1442965" y="2125558"/>
                </a:lnTo>
                <a:lnTo>
                  <a:pt x="1489034" y="2113354"/>
                </a:lnTo>
                <a:lnTo>
                  <a:pt x="1534299" y="2099425"/>
                </a:lnTo>
                <a:lnTo>
                  <a:pt x="1578717" y="2083810"/>
                </a:lnTo>
                <a:lnTo>
                  <a:pt x="1622245" y="2066551"/>
                </a:lnTo>
                <a:lnTo>
                  <a:pt x="1664840" y="2047688"/>
                </a:lnTo>
                <a:lnTo>
                  <a:pt x="1706458" y="2027261"/>
                </a:lnTo>
                <a:lnTo>
                  <a:pt x="1747057" y="2005311"/>
                </a:lnTo>
                <a:lnTo>
                  <a:pt x="1786592" y="1981878"/>
                </a:lnTo>
                <a:lnTo>
                  <a:pt x="1825022" y="1957004"/>
                </a:lnTo>
                <a:lnTo>
                  <a:pt x="1862302" y="1930728"/>
                </a:lnTo>
                <a:lnTo>
                  <a:pt x="1898389" y="1903091"/>
                </a:lnTo>
                <a:lnTo>
                  <a:pt x="1933241" y="1874134"/>
                </a:lnTo>
                <a:lnTo>
                  <a:pt x="1966814" y="1843897"/>
                </a:lnTo>
                <a:lnTo>
                  <a:pt x="1999064" y="1812420"/>
                </a:lnTo>
                <a:lnTo>
                  <a:pt x="2029949" y="1779745"/>
                </a:lnTo>
                <a:lnTo>
                  <a:pt x="2059426" y="1745912"/>
                </a:lnTo>
                <a:lnTo>
                  <a:pt x="2087451" y="1710961"/>
                </a:lnTo>
                <a:lnTo>
                  <a:pt x="2113981" y="1674932"/>
                </a:lnTo>
                <a:lnTo>
                  <a:pt x="2138973" y="1637867"/>
                </a:lnTo>
                <a:lnTo>
                  <a:pt x="2162383" y="1599806"/>
                </a:lnTo>
                <a:lnTo>
                  <a:pt x="2184169" y="1560790"/>
                </a:lnTo>
                <a:lnTo>
                  <a:pt x="2204287" y="1520858"/>
                </a:lnTo>
                <a:lnTo>
                  <a:pt x="2222695" y="1480052"/>
                </a:lnTo>
                <a:lnTo>
                  <a:pt x="2239347" y="1438412"/>
                </a:lnTo>
                <a:lnTo>
                  <a:pt x="2254203" y="1395979"/>
                </a:lnTo>
                <a:lnTo>
                  <a:pt x="2267218" y="1352793"/>
                </a:lnTo>
                <a:lnTo>
                  <a:pt x="2278349" y="1308894"/>
                </a:lnTo>
                <a:lnTo>
                  <a:pt x="2287554" y="1264324"/>
                </a:lnTo>
                <a:lnTo>
                  <a:pt x="2294788" y="1219122"/>
                </a:lnTo>
                <a:lnTo>
                  <a:pt x="2300008" y="1173329"/>
                </a:lnTo>
                <a:lnTo>
                  <a:pt x="2303172" y="1126987"/>
                </a:lnTo>
                <a:lnTo>
                  <a:pt x="2304237" y="1080135"/>
                </a:lnTo>
                <a:lnTo>
                  <a:pt x="2303172" y="1033282"/>
                </a:lnTo>
                <a:lnTo>
                  <a:pt x="2300008" y="986940"/>
                </a:lnTo>
                <a:lnTo>
                  <a:pt x="2294788" y="941147"/>
                </a:lnTo>
                <a:lnTo>
                  <a:pt x="2287554" y="895945"/>
                </a:lnTo>
                <a:lnTo>
                  <a:pt x="2278349" y="851375"/>
                </a:lnTo>
                <a:lnTo>
                  <a:pt x="2267218" y="807476"/>
                </a:lnTo>
                <a:lnTo>
                  <a:pt x="2254203" y="764290"/>
                </a:lnTo>
                <a:lnTo>
                  <a:pt x="2239347" y="721857"/>
                </a:lnTo>
                <a:lnTo>
                  <a:pt x="2222695" y="680217"/>
                </a:lnTo>
                <a:lnTo>
                  <a:pt x="2204287" y="639411"/>
                </a:lnTo>
                <a:lnTo>
                  <a:pt x="2184169" y="599479"/>
                </a:lnTo>
                <a:lnTo>
                  <a:pt x="2162383" y="560463"/>
                </a:lnTo>
                <a:lnTo>
                  <a:pt x="2138973" y="522402"/>
                </a:lnTo>
                <a:lnTo>
                  <a:pt x="2113981" y="485337"/>
                </a:lnTo>
                <a:lnTo>
                  <a:pt x="2087451" y="449308"/>
                </a:lnTo>
                <a:lnTo>
                  <a:pt x="2059426" y="414357"/>
                </a:lnTo>
                <a:lnTo>
                  <a:pt x="2029949" y="380524"/>
                </a:lnTo>
                <a:lnTo>
                  <a:pt x="1999064" y="347849"/>
                </a:lnTo>
                <a:lnTo>
                  <a:pt x="1966814" y="316372"/>
                </a:lnTo>
                <a:lnTo>
                  <a:pt x="1933241" y="286135"/>
                </a:lnTo>
                <a:lnTo>
                  <a:pt x="1898389" y="257178"/>
                </a:lnTo>
                <a:lnTo>
                  <a:pt x="1862302" y="229541"/>
                </a:lnTo>
                <a:lnTo>
                  <a:pt x="1825022" y="203265"/>
                </a:lnTo>
                <a:lnTo>
                  <a:pt x="1786592" y="178391"/>
                </a:lnTo>
                <a:lnTo>
                  <a:pt x="1747057" y="154958"/>
                </a:lnTo>
                <a:lnTo>
                  <a:pt x="1706458" y="133008"/>
                </a:lnTo>
                <a:lnTo>
                  <a:pt x="1664840" y="112581"/>
                </a:lnTo>
                <a:lnTo>
                  <a:pt x="1622245" y="93718"/>
                </a:lnTo>
                <a:lnTo>
                  <a:pt x="1578717" y="76459"/>
                </a:lnTo>
                <a:lnTo>
                  <a:pt x="1534299" y="60844"/>
                </a:lnTo>
                <a:lnTo>
                  <a:pt x="1489034" y="46915"/>
                </a:lnTo>
                <a:lnTo>
                  <a:pt x="1442965" y="34711"/>
                </a:lnTo>
                <a:lnTo>
                  <a:pt x="1396136" y="24274"/>
                </a:lnTo>
                <a:lnTo>
                  <a:pt x="1348589" y="15643"/>
                </a:lnTo>
                <a:lnTo>
                  <a:pt x="1300368" y="8860"/>
                </a:lnTo>
                <a:lnTo>
                  <a:pt x="1251516" y="3964"/>
                </a:lnTo>
                <a:lnTo>
                  <a:pt x="1202077" y="997"/>
                </a:lnTo>
                <a:lnTo>
                  <a:pt x="1152093" y="0"/>
                </a:lnTo>
                <a:close/>
              </a:path>
            </a:pathLst>
          </a:custGeom>
          <a:solidFill>
            <a:srgbClr val="FFC000"/>
          </a:solidFill>
        </p:spPr>
        <p:txBody>
          <a:bodyPr wrap="square" lIns="0" tIns="0" rIns="0" bIns="0" rtlCol="0"/>
          <a:lstStyle/>
          <a:p>
            <a:endParaRPr/>
          </a:p>
        </p:txBody>
      </p:sp>
      <p:sp>
        <p:nvSpPr>
          <p:cNvPr id="10" name="object 10"/>
          <p:cNvSpPr txBox="1"/>
          <p:nvPr/>
        </p:nvSpPr>
        <p:spPr>
          <a:xfrm>
            <a:off x="1393189" y="2323083"/>
            <a:ext cx="1031875" cy="330200"/>
          </a:xfrm>
          <a:prstGeom prst="rect">
            <a:avLst/>
          </a:prstGeom>
        </p:spPr>
        <p:txBody>
          <a:bodyPr vert="horz" wrap="square" lIns="0" tIns="0" rIns="0" bIns="0" rtlCol="0">
            <a:spAutoFit/>
          </a:bodyPr>
          <a:lstStyle/>
          <a:p>
            <a:pPr marL="12700">
              <a:lnSpc>
                <a:spcPct val="100000"/>
              </a:lnSpc>
            </a:pPr>
            <a:r>
              <a:rPr sz="2100" i="1" spc="-35" dirty="0">
                <a:solidFill>
                  <a:srgbClr val="FF0000"/>
                </a:solidFill>
                <a:latin typeface="微软雅黑 Light"/>
                <a:cs typeface="微软雅黑 Light"/>
              </a:rPr>
              <a:t>20</a:t>
            </a:r>
            <a:r>
              <a:rPr sz="2100" i="1" spc="-55" dirty="0">
                <a:solidFill>
                  <a:srgbClr val="FF0000"/>
                </a:solidFill>
                <a:latin typeface="微软雅黑 Light"/>
                <a:cs typeface="微软雅黑 Light"/>
              </a:rPr>
              <a:t>0</a:t>
            </a:r>
            <a:r>
              <a:rPr sz="2100" i="1" spc="-50" dirty="0">
                <a:solidFill>
                  <a:srgbClr val="FF0000"/>
                </a:solidFill>
                <a:latin typeface="微软雅黑 Light"/>
                <a:cs typeface="微软雅黑 Light"/>
              </a:rPr>
              <a:t>0</a:t>
            </a:r>
            <a:r>
              <a:rPr sz="2100" i="1" spc="-100" dirty="0">
                <a:solidFill>
                  <a:srgbClr val="FF0000"/>
                </a:solidFill>
                <a:latin typeface="微软雅黑 Light"/>
                <a:cs typeface="微软雅黑 Light"/>
              </a:rPr>
              <a:t>亿</a:t>
            </a:r>
            <a:r>
              <a:rPr sz="2100" i="1" spc="-75" dirty="0">
                <a:solidFill>
                  <a:srgbClr val="FF0000"/>
                </a:solidFill>
                <a:latin typeface="微软雅黑 Light"/>
                <a:cs typeface="微软雅黑 Light"/>
              </a:rPr>
              <a:t>+</a:t>
            </a:r>
            <a:endParaRPr sz="2100">
              <a:latin typeface="微软雅黑 Light"/>
              <a:cs typeface="微软雅黑 Light"/>
            </a:endParaRPr>
          </a:p>
        </p:txBody>
      </p:sp>
      <p:sp>
        <p:nvSpPr>
          <p:cNvPr id="11" name="object 11"/>
          <p:cNvSpPr txBox="1"/>
          <p:nvPr/>
        </p:nvSpPr>
        <p:spPr>
          <a:xfrm>
            <a:off x="3499484" y="3763962"/>
            <a:ext cx="2510790" cy="864869"/>
          </a:xfrm>
          <a:prstGeom prst="rect">
            <a:avLst/>
          </a:prstGeom>
        </p:spPr>
        <p:txBody>
          <a:bodyPr vert="horz" wrap="square" lIns="0" tIns="0" rIns="0" bIns="0" rtlCol="0">
            <a:spAutoFit/>
          </a:bodyPr>
          <a:lstStyle/>
          <a:p>
            <a:pPr marL="12700">
              <a:lnSpc>
                <a:spcPct val="100000"/>
              </a:lnSpc>
            </a:pPr>
            <a:r>
              <a:rPr sz="1400" b="0" dirty="0">
                <a:latin typeface="微软雅黑 Light"/>
                <a:cs typeface="微软雅黑 Light"/>
              </a:rPr>
              <a:t>中国大陆市场酸奶销售额</a:t>
            </a:r>
            <a:endParaRPr sz="1400">
              <a:latin typeface="微软雅黑 Light"/>
              <a:cs typeface="微软雅黑 Light"/>
            </a:endParaRPr>
          </a:p>
          <a:p>
            <a:pPr marL="12700">
              <a:lnSpc>
                <a:spcPct val="100000"/>
              </a:lnSpc>
            </a:pPr>
            <a:r>
              <a:rPr sz="1400" b="0" dirty="0">
                <a:latin typeface="微软雅黑 Light"/>
                <a:cs typeface="微软雅黑 Light"/>
              </a:rPr>
              <a:t>预估至2019年可达605亿</a:t>
            </a:r>
            <a:endParaRPr sz="1400">
              <a:latin typeface="微软雅黑 Light"/>
              <a:cs typeface="微软雅黑 Light"/>
            </a:endParaRPr>
          </a:p>
          <a:p>
            <a:pPr marL="12700" marR="5080">
              <a:lnSpc>
                <a:spcPct val="100000"/>
              </a:lnSpc>
            </a:pPr>
            <a:r>
              <a:rPr sz="1400" b="0" dirty="0">
                <a:latin typeface="微软雅黑 Light"/>
                <a:cs typeface="微软雅黑 Light"/>
              </a:rPr>
              <a:t>近两年产销量增长率</a:t>
            </a:r>
            <a:r>
              <a:rPr sz="1400" b="0" spc="-20" dirty="0">
                <a:latin typeface="微软雅黑 Light"/>
                <a:cs typeface="微软雅黑 Light"/>
              </a:rPr>
              <a:t>达</a:t>
            </a:r>
            <a:r>
              <a:rPr sz="1400" b="0" spc="-5" dirty="0">
                <a:latin typeface="微软雅黑 Light"/>
                <a:cs typeface="微软雅黑 Light"/>
              </a:rPr>
              <a:t>40</a:t>
            </a:r>
            <a:r>
              <a:rPr sz="1400" b="0" spc="-10" dirty="0">
                <a:latin typeface="微软雅黑 Light"/>
                <a:cs typeface="微软雅黑 Light"/>
              </a:rPr>
              <a:t>%</a:t>
            </a:r>
            <a:r>
              <a:rPr sz="1400" b="0" dirty="0">
                <a:latin typeface="微软雅黑 Light"/>
                <a:cs typeface="微软雅黑 Light"/>
              </a:rPr>
              <a:t>以上  </a:t>
            </a:r>
            <a:r>
              <a:rPr sz="1400" b="0" spc="-5" dirty="0">
                <a:latin typeface="微软雅黑 Light"/>
                <a:cs typeface="微软雅黑 Light"/>
              </a:rPr>
              <a:t>行业毛利率35%-40%</a:t>
            </a:r>
            <a:endParaRPr sz="1400">
              <a:latin typeface="微软雅黑 Light"/>
              <a:cs typeface="微软雅黑 Light"/>
            </a:endParaRPr>
          </a:p>
        </p:txBody>
      </p:sp>
      <p:sp>
        <p:nvSpPr>
          <p:cNvPr id="12" name="object 12"/>
          <p:cNvSpPr/>
          <p:nvPr/>
        </p:nvSpPr>
        <p:spPr>
          <a:xfrm>
            <a:off x="3962400" y="2001520"/>
            <a:ext cx="1625600" cy="1597659"/>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137659" y="2514600"/>
            <a:ext cx="1353819" cy="640080"/>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3987927" y="2027935"/>
            <a:ext cx="1520190" cy="1490345"/>
          </a:xfrm>
          <a:custGeom>
            <a:avLst/>
            <a:gdLst/>
            <a:ahLst/>
            <a:cxnLst/>
            <a:rect l="l" t="t" r="r" b="b"/>
            <a:pathLst>
              <a:path w="1520189" h="1490345">
                <a:moveTo>
                  <a:pt x="760095" y="0"/>
                </a:moveTo>
                <a:lnTo>
                  <a:pt x="712017" y="1466"/>
                </a:lnTo>
                <a:lnTo>
                  <a:pt x="664735" y="5805"/>
                </a:lnTo>
                <a:lnTo>
                  <a:pt x="618338" y="12932"/>
                </a:lnTo>
                <a:lnTo>
                  <a:pt x="572915" y="22757"/>
                </a:lnTo>
                <a:lnTo>
                  <a:pt x="528554" y="35195"/>
                </a:lnTo>
                <a:lnTo>
                  <a:pt x="485345" y="50156"/>
                </a:lnTo>
                <a:lnTo>
                  <a:pt x="443377" y="67555"/>
                </a:lnTo>
                <a:lnTo>
                  <a:pt x="402738" y="87303"/>
                </a:lnTo>
                <a:lnTo>
                  <a:pt x="363517" y="109314"/>
                </a:lnTo>
                <a:lnTo>
                  <a:pt x="325804" y="133500"/>
                </a:lnTo>
                <a:lnTo>
                  <a:pt x="289687" y="159773"/>
                </a:lnTo>
                <a:lnTo>
                  <a:pt x="255256" y="188047"/>
                </a:lnTo>
                <a:lnTo>
                  <a:pt x="222599" y="218233"/>
                </a:lnTo>
                <a:lnTo>
                  <a:pt x="191805" y="250245"/>
                </a:lnTo>
                <a:lnTo>
                  <a:pt x="162963" y="283995"/>
                </a:lnTo>
                <a:lnTo>
                  <a:pt x="136163" y="319396"/>
                </a:lnTo>
                <a:lnTo>
                  <a:pt x="111493" y="356361"/>
                </a:lnTo>
                <a:lnTo>
                  <a:pt x="89042" y="394801"/>
                </a:lnTo>
                <a:lnTo>
                  <a:pt x="68899" y="434630"/>
                </a:lnTo>
                <a:lnTo>
                  <a:pt x="51154" y="475761"/>
                </a:lnTo>
                <a:lnTo>
                  <a:pt x="35894" y="518106"/>
                </a:lnTo>
                <a:lnTo>
                  <a:pt x="23209" y="561577"/>
                </a:lnTo>
                <a:lnTo>
                  <a:pt x="13188" y="606088"/>
                </a:lnTo>
                <a:lnTo>
                  <a:pt x="5921" y="651550"/>
                </a:lnTo>
                <a:lnTo>
                  <a:pt x="1495" y="697877"/>
                </a:lnTo>
                <a:lnTo>
                  <a:pt x="0" y="744982"/>
                </a:lnTo>
                <a:lnTo>
                  <a:pt x="1495" y="792099"/>
                </a:lnTo>
                <a:lnTo>
                  <a:pt x="5921" y="838438"/>
                </a:lnTo>
                <a:lnTo>
                  <a:pt x="13188" y="883910"/>
                </a:lnTo>
                <a:lnTo>
                  <a:pt x="23209" y="928428"/>
                </a:lnTo>
                <a:lnTo>
                  <a:pt x="35894" y="971905"/>
                </a:lnTo>
                <a:lnTo>
                  <a:pt x="51154" y="1014254"/>
                </a:lnTo>
                <a:lnTo>
                  <a:pt x="68899" y="1055387"/>
                </a:lnTo>
                <a:lnTo>
                  <a:pt x="89042" y="1095218"/>
                </a:lnTo>
                <a:lnTo>
                  <a:pt x="111493" y="1133659"/>
                </a:lnTo>
                <a:lnTo>
                  <a:pt x="136163" y="1170622"/>
                </a:lnTo>
                <a:lnTo>
                  <a:pt x="162963" y="1206021"/>
                </a:lnTo>
                <a:lnTo>
                  <a:pt x="191805" y="1239769"/>
                </a:lnTo>
                <a:lnTo>
                  <a:pt x="222599" y="1271777"/>
                </a:lnTo>
                <a:lnTo>
                  <a:pt x="255256" y="1301960"/>
                </a:lnTo>
                <a:lnTo>
                  <a:pt x="289687" y="1330229"/>
                </a:lnTo>
                <a:lnTo>
                  <a:pt x="325804" y="1356498"/>
                </a:lnTo>
                <a:lnTo>
                  <a:pt x="363517" y="1380679"/>
                </a:lnTo>
                <a:lnTo>
                  <a:pt x="402738" y="1402685"/>
                </a:lnTo>
                <a:lnTo>
                  <a:pt x="443377" y="1422428"/>
                </a:lnTo>
                <a:lnTo>
                  <a:pt x="485345" y="1439822"/>
                </a:lnTo>
                <a:lnTo>
                  <a:pt x="528554" y="1454780"/>
                </a:lnTo>
                <a:lnTo>
                  <a:pt x="572915" y="1467213"/>
                </a:lnTo>
                <a:lnTo>
                  <a:pt x="618338" y="1477036"/>
                </a:lnTo>
                <a:lnTo>
                  <a:pt x="664735" y="1484160"/>
                </a:lnTo>
                <a:lnTo>
                  <a:pt x="712017" y="1488498"/>
                </a:lnTo>
                <a:lnTo>
                  <a:pt x="760095" y="1489964"/>
                </a:lnTo>
                <a:lnTo>
                  <a:pt x="808158" y="1488498"/>
                </a:lnTo>
                <a:lnTo>
                  <a:pt x="855429" y="1484160"/>
                </a:lnTo>
                <a:lnTo>
                  <a:pt x="901816" y="1477036"/>
                </a:lnTo>
                <a:lnTo>
                  <a:pt x="947232" y="1467213"/>
                </a:lnTo>
                <a:lnTo>
                  <a:pt x="991587" y="1454780"/>
                </a:lnTo>
                <a:lnTo>
                  <a:pt x="1034792" y="1439822"/>
                </a:lnTo>
                <a:lnTo>
                  <a:pt x="1076758" y="1422428"/>
                </a:lnTo>
                <a:lnTo>
                  <a:pt x="1117395" y="1402685"/>
                </a:lnTo>
                <a:lnTo>
                  <a:pt x="1156616" y="1380679"/>
                </a:lnTo>
                <a:lnTo>
                  <a:pt x="1194330" y="1356498"/>
                </a:lnTo>
                <a:lnTo>
                  <a:pt x="1230448" y="1330229"/>
                </a:lnTo>
                <a:lnTo>
                  <a:pt x="1264882" y="1301960"/>
                </a:lnTo>
                <a:lnTo>
                  <a:pt x="1297543" y="1271777"/>
                </a:lnTo>
                <a:lnTo>
                  <a:pt x="1328340" y="1239769"/>
                </a:lnTo>
                <a:lnTo>
                  <a:pt x="1357186" y="1206021"/>
                </a:lnTo>
                <a:lnTo>
                  <a:pt x="1383991" y="1170622"/>
                </a:lnTo>
                <a:lnTo>
                  <a:pt x="1408666" y="1133659"/>
                </a:lnTo>
                <a:lnTo>
                  <a:pt x="1431122" y="1095218"/>
                </a:lnTo>
                <a:lnTo>
                  <a:pt x="1451269" y="1055387"/>
                </a:lnTo>
                <a:lnTo>
                  <a:pt x="1469020" y="1014254"/>
                </a:lnTo>
                <a:lnTo>
                  <a:pt x="1484284" y="971905"/>
                </a:lnTo>
                <a:lnTo>
                  <a:pt x="1496972" y="928428"/>
                </a:lnTo>
                <a:lnTo>
                  <a:pt x="1506996" y="883910"/>
                </a:lnTo>
                <a:lnTo>
                  <a:pt x="1514266" y="838438"/>
                </a:lnTo>
                <a:lnTo>
                  <a:pt x="1518694" y="792099"/>
                </a:lnTo>
                <a:lnTo>
                  <a:pt x="1520189" y="744982"/>
                </a:lnTo>
                <a:lnTo>
                  <a:pt x="1518694" y="697877"/>
                </a:lnTo>
                <a:lnTo>
                  <a:pt x="1514266" y="651550"/>
                </a:lnTo>
                <a:lnTo>
                  <a:pt x="1506996" y="606088"/>
                </a:lnTo>
                <a:lnTo>
                  <a:pt x="1496972" y="561577"/>
                </a:lnTo>
                <a:lnTo>
                  <a:pt x="1484284" y="518106"/>
                </a:lnTo>
                <a:lnTo>
                  <a:pt x="1469020" y="475761"/>
                </a:lnTo>
                <a:lnTo>
                  <a:pt x="1451269" y="434630"/>
                </a:lnTo>
                <a:lnTo>
                  <a:pt x="1431122" y="394801"/>
                </a:lnTo>
                <a:lnTo>
                  <a:pt x="1408666" y="356361"/>
                </a:lnTo>
                <a:lnTo>
                  <a:pt x="1383991" y="319396"/>
                </a:lnTo>
                <a:lnTo>
                  <a:pt x="1357186" y="283995"/>
                </a:lnTo>
                <a:lnTo>
                  <a:pt x="1328340" y="250245"/>
                </a:lnTo>
                <a:lnTo>
                  <a:pt x="1297543" y="218233"/>
                </a:lnTo>
                <a:lnTo>
                  <a:pt x="1264882" y="188047"/>
                </a:lnTo>
                <a:lnTo>
                  <a:pt x="1230448" y="159773"/>
                </a:lnTo>
                <a:lnTo>
                  <a:pt x="1194330" y="133500"/>
                </a:lnTo>
                <a:lnTo>
                  <a:pt x="1156616" y="109314"/>
                </a:lnTo>
                <a:lnTo>
                  <a:pt x="1117395" y="87303"/>
                </a:lnTo>
                <a:lnTo>
                  <a:pt x="1076758" y="67555"/>
                </a:lnTo>
                <a:lnTo>
                  <a:pt x="1034792" y="50156"/>
                </a:lnTo>
                <a:lnTo>
                  <a:pt x="991587" y="35195"/>
                </a:lnTo>
                <a:lnTo>
                  <a:pt x="947232" y="22757"/>
                </a:lnTo>
                <a:lnTo>
                  <a:pt x="901816" y="12932"/>
                </a:lnTo>
                <a:lnTo>
                  <a:pt x="855429" y="5805"/>
                </a:lnTo>
                <a:lnTo>
                  <a:pt x="808158" y="1466"/>
                </a:lnTo>
                <a:lnTo>
                  <a:pt x="760095" y="0"/>
                </a:lnTo>
                <a:close/>
              </a:path>
            </a:pathLst>
          </a:custGeom>
          <a:solidFill>
            <a:srgbClr val="FFC000"/>
          </a:solidFill>
        </p:spPr>
        <p:txBody>
          <a:bodyPr wrap="square" lIns="0" tIns="0" rIns="0" bIns="0" rtlCol="0"/>
          <a:lstStyle/>
          <a:p>
            <a:endParaRPr/>
          </a:p>
        </p:txBody>
      </p:sp>
      <p:sp>
        <p:nvSpPr>
          <p:cNvPr id="15" name="object 15"/>
          <p:cNvSpPr txBox="1"/>
          <p:nvPr/>
        </p:nvSpPr>
        <p:spPr>
          <a:xfrm>
            <a:off x="4303776" y="2596514"/>
            <a:ext cx="890269" cy="330200"/>
          </a:xfrm>
          <a:prstGeom prst="rect">
            <a:avLst/>
          </a:prstGeom>
        </p:spPr>
        <p:txBody>
          <a:bodyPr vert="horz" wrap="square" lIns="0" tIns="0" rIns="0" bIns="0" rtlCol="0">
            <a:spAutoFit/>
          </a:bodyPr>
          <a:lstStyle/>
          <a:p>
            <a:pPr marL="12700">
              <a:lnSpc>
                <a:spcPct val="100000"/>
              </a:lnSpc>
            </a:pPr>
            <a:r>
              <a:rPr sz="2100" i="1" spc="-35" dirty="0">
                <a:solidFill>
                  <a:srgbClr val="FF0000"/>
                </a:solidFill>
                <a:latin typeface="微软雅黑 Light"/>
                <a:cs typeface="微软雅黑 Light"/>
              </a:rPr>
              <a:t>60</a:t>
            </a:r>
            <a:r>
              <a:rPr sz="2100" i="1" spc="-55" dirty="0">
                <a:solidFill>
                  <a:srgbClr val="FF0000"/>
                </a:solidFill>
                <a:latin typeface="微软雅黑 Light"/>
                <a:cs typeface="微软雅黑 Light"/>
              </a:rPr>
              <a:t>5</a:t>
            </a:r>
            <a:r>
              <a:rPr sz="2100" i="1" spc="-100" dirty="0">
                <a:solidFill>
                  <a:srgbClr val="FF0000"/>
                </a:solidFill>
                <a:latin typeface="微软雅黑 Light"/>
                <a:cs typeface="微软雅黑 Light"/>
              </a:rPr>
              <a:t>亿</a:t>
            </a:r>
            <a:r>
              <a:rPr sz="2100" i="1" spc="-75" dirty="0">
                <a:solidFill>
                  <a:srgbClr val="FF0000"/>
                </a:solidFill>
                <a:latin typeface="微软雅黑 Light"/>
                <a:cs typeface="微软雅黑 Light"/>
              </a:rPr>
              <a:t>+</a:t>
            </a:r>
            <a:endParaRPr sz="2100">
              <a:latin typeface="微软雅黑 Light"/>
              <a:cs typeface="微软雅黑 Light"/>
            </a:endParaRPr>
          </a:p>
        </p:txBody>
      </p:sp>
      <p:sp>
        <p:nvSpPr>
          <p:cNvPr id="16" name="object 16"/>
          <p:cNvSpPr txBox="1"/>
          <p:nvPr/>
        </p:nvSpPr>
        <p:spPr>
          <a:xfrm>
            <a:off x="762634" y="3817620"/>
            <a:ext cx="2207895" cy="650875"/>
          </a:xfrm>
          <a:prstGeom prst="rect">
            <a:avLst/>
          </a:prstGeom>
        </p:spPr>
        <p:txBody>
          <a:bodyPr vert="horz" wrap="square" lIns="0" tIns="0" rIns="0" bIns="0" rtlCol="0">
            <a:spAutoFit/>
          </a:bodyPr>
          <a:lstStyle/>
          <a:p>
            <a:pPr marL="12700" marR="5080">
              <a:lnSpc>
                <a:spcPct val="100000"/>
              </a:lnSpc>
            </a:pPr>
            <a:r>
              <a:rPr sz="1400" b="0" spc="-5" dirty="0">
                <a:latin typeface="微软雅黑 Light"/>
                <a:cs typeface="微软雅黑 Light"/>
              </a:rPr>
              <a:t>中国大陆市场O2O餐饮  </a:t>
            </a:r>
            <a:r>
              <a:rPr sz="1400" b="0" dirty="0">
                <a:latin typeface="微软雅黑 Light"/>
                <a:cs typeface="微软雅黑 Light"/>
              </a:rPr>
              <a:t>预计201</a:t>
            </a:r>
            <a:r>
              <a:rPr sz="1400" b="0" spc="5" dirty="0">
                <a:latin typeface="微软雅黑 Light"/>
                <a:cs typeface="微软雅黑 Light"/>
              </a:rPr>
              <a:t>7</a:t>
            </a:r>
            <a:r>
              <a:rPr sz="1400" b="0" dirty="0">
                <a:latin typeface="微软雅黑 Light"/>
                <a:cs typeface="微软雅黑 Light"/>
              </a:rPr>
              <a:t>年市场规模2000亿  年复合增长率30%</a:t>
            </a:r>
            <a:endParaRPr sz="1400">
              <a:latin typeface="微软雅黑 Light"/>
              <a:cs typeface="微软雅黑 Light"/>
            </a:endParaRPr>
          </a:p>
        </p:txBody>
      </p:sp>
      <p:sp>
        <p:nvSpPr>
          <p:cNvPr id="17" name="object 17"/>
          <p:cNvSpPr/>
          <p:nvPr/>
        </p:nvSpPr>
        <p:spPr>
          <a:xfrm>
            <a:off x="6814819" y="2303779"/>
            <a:ext cx="1366520" cy="125222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6985000" y="2646679"/>
            <a:ext cx="1102359" cy="640080"/>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6840093" y="2330704"/>
            <a:ext cx="1260475" cy="1146175"/>
          </a:xfrm>
          <a:custGeom>
            <a:avLst/>
            <a:gdLst/>
            <a:ahLst/>
            <a:cxnLst/>
            <a:rect l="l" t="t" r="r" b="b"/>
            <a:pathLst>
              <a:path w="1260475" h="1146175">
                <a:moveTo>
                  <a:pt x="630174" y="0"/>
                </a:moveTo>
                <a:lnTo>
                  <a:pt x="580917" y="1723"/>
                </a:lnTo>
                <a:lnTo>
                  <a:pt x="532698" y="6810"/>
                </a:lnTo>
                <a:lnTo>
                  <a:pt x="485658" y="15133"/>
                </a:lnTo>
                <a:lnTo>
                  <a:pt x="439936" y="26564"/>
                </a:lnTo>
                <a:lnTo>
                  <a:pt x="395673" y="40975"/>
                </a:lnTo>
                <a:lnTo>
                  <a:pt x="353008" y="58240"/>
                </a:lnTo>
                <a:lnTo>
                  <a:pt x="312081" y="78232"/>
                </a:lnTo>
                <a:lnTo>
                  <a:pt x="273032" y="100821"/>
                </a:lnTo>
                <a:lnTo>
                  <a:pt x="236002" y="125883"/>
                </a:lnTo>
                <a:lnTo>
                  <a:pt x="201129" y="153288"/>
                </a:lnTo>
                <a:lnTo>
                  <a:pt x="168555" y="182910"/>
                </a:lnTo>
                <a:lnTo>
                  <a:pt x="138419" y="214621"/>
                </a:lnTo>
                <a:lnTo>
                  <a:pt x="110861" y="248294"/>
                </a:lnTo>
                <a:lnTo>
                  <a:pt x="86021" y="283802"/>
                </a:lnTo>
                <a:lnTo>
                  <a:pt x="64039" y="321017"/>
                </a:lnTo>
                <a:lnTo>
                  <a:pt x="45054" y="359812"/>
                </a:lnTo>
                <a:lnTo>
                  <a:pt x="29208" y="400059"/>
                </a:lnTo>
                <a:lnTo>
                  <a:pt x="16639" y="441631"/>
                </a:lnTo>
                <a:lnTo>
                  <a:pt x="7488" y="484400"/>
                </a:lnTo>
                <a:lnTo>
                  <a:pt x="1895" y="528241"/>
                </a:lnTo>
                <a:lnTo>
                  <a:pt x="0" y="573023"/>
                </a:lnTo>
                <a:lnTo>
                  <a:pt x="1895" y="617806"/>
                </a:lnTo>
                <a:lnTo>
                  <a:pt x="7488" y="661647"/>
                </a:lnTo>
                <a:lnTo>
                  <a:pt x="16639" y="704416"/>
                </a:lnTo>
                <a:lnTo>
                  <a:pt x="29208" y="745988"/>
                </a:lnTo>
                <a:lnTo>
                  <a:pt x="45054" y="786235"/>
                </a:lnTo>
                <a:lnTo>
                  <a:pt x="64039" y="825030"/>
                </a:lnTo>
                <a:lnTo>
                  <a:pt x="86021" y="862245"/>
                </a:lnTo>
                <a:lnTo>
                  <a:pt x="110861" y="897753"/>
                </a:lnTo>
                <a:lnTo>
                  <a:pt x="138419" y="931426"/>
                </a:lnTo>
                <a:lnTo>
                  <a:pt x="168555" y="963137"/>
                </a:lnTo>
                <a:lnTo>
                  <a:pt x="201129" y="992759"/>
                </a:lnTo>
                <a:lnTo>
                  <a:pt x="236002" y="1020164"/>
                </a:lnTo>
                <a:lnTo>
                  <a:pt x="273032" y="1045226"/>
                </a:lnTo>
                <a:lnTo>
                  <a:pt x="312081" y="1067816"/>
                </a:lnTo>
                <a:lnTo>
                  <a:pt x="353008" y="1087807"/>
                </a:lnTo>
                <a:lnTo>
                  <a:pt x="395673" y="1105072"/>
                </a:lnTo>
                <a:lnTo>
                  <a:pt x="439936" y="1119483"/>
                </a:lnTo>
                <a:lnTo>
                  <a:pt x="485658" y="1130914"/>
                </a:lnTo>
                <a:lnTo>
                  <a:pt x="532698" y="1139237"/>
                </a:lnTo>
                <a:lnTo>
                  <a:pt x="580917" y="1144324"/>
                </a:lnTo>
                <a:lnTo>
                  <a:pt x="630174" y="1146047"/>
                </a:lnTo>
                <a:lnTo>
                  <a:pt x="679414" y="1144324"/>
                </a:lnTo>
                <a:lnTo>
                  <a:pt x="727619" y="1139237"/>
                </a:lnTo>
                <a:lnTo>
                  <a:pt x="774649" y="1130914"/>
                </a:lnTo>
                <a:lnTo>
                  <a:pt x="820363" y="1119483"/>
                </a:lnTo>
                <a:lnTo>
                  <a:pt x="864622" y="1105072"/>
                </a:lnTo>
                <a:lnTo>
                  <a:pt x="907284" y="1087807"/>
                </a:lnTo>
                <a:lnTo>
                  <a:pt x="948210" y="1067815"/>
                </a:lnTo>
                <a:lnTo>
                  <a:pt x="987259" y="1045226"/>
                </a:lnTo>
                <a:lnTo>
                  <a:pt x="1024292" y="1020164"/>
                </a:lnTo>
                <a:lnTo>
                  <a:pt x="1059168" y="992759"/>
                </a:lnTo>
                <a:lnTo>
                  <a:pt x="1091746" y="963137"/>
                </a:lnTo>
                <a:lnTo>
                  <a:pt x="1121888" y="931426"/>
                </a:lnTo>
                <a:lnTo>
                  <a:pt x="1149452" y="897753"/>
                </a:lnTo>
                <a:lnTo>
                  <a:pt x="1174298" y="862245"/>
                </a:lnTo>
                <a:lnTo>
                  <a:pt x="1196286" y="825030"/>
                </a:lnTo>
                <a:lnTo>
                  <a:pt x="1215276" y="786235"/>
                </a:lnTo>
                <a:lnTo>
                  <a:pt x="1231128" y="745988"/>
                </a:lnTo>
                <a:lnTo>
                  <a:pt x="1243701" y="704416"/>
                </a:lnTo>
                <a:lnTo>
                  <a:pt x="1252856" y="661647"/>
                </a:lnTo>
                <a:lnTo>
                  <a:pt x="1258451" y="617806"/>
                </a:lnTo>
                <a:lnTo>
                  <a:pt x="1260348" y="573023"/>
                </a:lnTo>
                <a:lnTo>
                  <a:pt x="1258451" y="528241"/>
                </a:lnTo>
                <a:lnTo>
                  <a:pt x="1252856" y="484400"/>
                </a:lnTo>
                <a:lnTo>
                  <a:pt x="1243701" y="441631"/>
                </a:lnTo>
                <a:lnTo>
                  <a:pt x="1231128" y="400059"/>
                </a:lnTo>
                <a:lnTo>
                  <a:pt x="1215276" y="359812"/>
                </a:lnTo>
                <a:lnTo>
                  <a:pt x="1196286" y="321017"/>
                </a:lnTo>
                <a:lnTo>
                  <a:pt x="1174298" y="283802"/>
                </a:lnTo>
                <a:lnTo>
                  <a:pt x="1149452" y="248294"/>
                </a:lnTo>
                <a:lnTo>
                  <a:pt x="1121888" y="214621"/>
                </a:lnTo>
                <a:lnTo>
                  <a:pt x="1091746" y="182910"/>
                </a:lnTo>
                <a:lnTo>
                  <a:pt x="1059168" y="153288"/>
                </a:lnTo>
                <a:lnTo>
                  <a:pt x="1024292" y="125883"/>
                </a:lnTo>
                <a:lnTo>
                  <a:pt x="987259" y="100821"/>
                </a:lnTo>
                <a:lnTo>
                  <a:pt x="948210" y="78231"/>
                </a:lnTo>
                <a:lnTo>
                  <a:pt x="907284" y="58240"/>
                </a:lnTo>
                <a:lnTo>
                  <a:pt x="864622" y="40975"/>
                </a:lnTo>
                <a:lnTo>
                  <a:pt x="820363" y="26564"/>
                </a:lnTo>
                <a:lnTo>
                  <a:pt x="774649" y="15133"/>
                </a:lnTo>
                <a:lnTo>
                  <a:pt x="727619" y="6810"/>
                </a:lnTo>
                <a:lnTo>
                  <a:pt x="679414" y="1723"/>
                </a:lnTo>
                <a:lnTo>
                  <a:pt x="630174" y="0"/>
                </a:lnTo>
                <a:close/>
              </a:path>
            </a:pathLst>
          </a:custGeom>
          <a:solidFill>
            <a:srgbClr val="FFC000"/>
          </a:solidFill>
        </p:spPr>
        <p:txBody>
          <a:bodyPr wrap="square" lIns="0" tIns="0" rIns="0" bIns="0" rtlCol="0"/>
          <a:lstStyle/>
          <a:p>
            <a:endParaRPr/>
          </a:p>
        </p:txBody>
      </p:sp>
      <p:sp>
        <p:nvSpPr>
          <p:cNvPr id="20" name="object 20"/>
          <p:cNvSpPr txBox="1"/>
          <p:nvPr/>
        </p:nvSpPr>
        <p:spPr>
          <a:xfrm>
            <a:off x="7153909" y="2727579"/>
            <a:ext cx="635635" cy="330200"/>
          </a:xfrm>
          <a:prstGeom prst="rect">
            <a:avLst/>
          </a:prstGeom>
        </p:spPr>
        <p:txBody>
          <a:bodyPr vert="horz" wrap="square" lIns="0" tIns="0" rIns="0" bIns="0" rtlCol="0">
            <a:spAutoFit/>
          </a:bodyPr>
          <a:lstStyle/>
          <a:p>
            <a:pPr marL="12700">
              <a:lnSpc>
                <a:spcPct val="100000"/>
              </a:lnSpc>
            </a:pPr>
            <a:r>
              <a:rPr sz="2100" i="1" spc="-85" dirty="0">
                <a:solidFill>
                  <a:srgbClr val="FF0000"/>
                </a:solidFill>
                <a:latin typeface="微软雅黑 Light"/>
                <a:cs typeface="微软雅黑 Light"/>
              </a:rPr>
              <a:t>近</a:t>
            </a:r>
            <a:r>
              <a:rPr sz="2100" i="1" spc="-35" dirty="0">
                <a:solidFill>
                  <a:srgbClr val="FF0000"/>
                </a:solidFill>
                <a:latin typeface="微软雅黑 Light"/>
                <a:cs typeface="微软雅黑 Light"/>
              </a:rPr>
              <a:t>1</a:t>
            </a:r>
            <a:r>
              <a:rPr sz="2100" i="1" spc="-100" dirty="0">
                <a:solidFill>
                  <a:srgbClr val="FF0000"/>
                </a:solidFill>
                <a:latin typeface="微软雅黑 Light"/>
                <a:cs typeface="微软雅黑 Light"/>
              </a:rPr>
              <a:t>亿</a:t>
            </a:r>
            <a:endParaRPr sz="2100">
              <a:latin typeface="微软雅黑 Light"/>
              <a:cs typeface="微软雅黑 Light"/>
            </a:endParaRPr>
          </a:p>
        </p:txBody>
      </p:sp>
      <p:sp>
        <p:nvSpPr>
          <p:cNvPr id="21" name="object 21"/>
          <p:cNvSpPr txBox="1"/>
          <p:nvPr/>
        </p:nvSpPr>
        <p:spPr>
          <a:xfrm>
            <a:off x="6596633" y="3691890"/>
            <a:ext cx="2028189" cy="864869"/>
          </a:xfrm>
          <a:prstGeom prst="rect">
            <a:avLst/>
          </a:prstGeom>
        </p:spPr>
        <p:txBody>
          <a:bodyPr vert="horz" wrap="square" lIns="0" tIns="0" rIns="0" bIns="0" rtlCol="0">
            <a:spAutoFit/>
          </a:bodyPr>
          <a:lstStyle/>
          <a:p>
            <a:pPr marL="12700" marR="5080" algn="just">
              <a:lnSpc>
                <a:spcPct val="100000"/>
              </a:lnSpc>
            </a:pPr>
            <a:r>
              <a:rPr sz="1400" b="0" dirty="0">
                <a:latin typeface="微软雅黑 Light"/>
                <a:cs typeface="微软雅黑 Light"/>
              </a:rPr>
              <a:t>Da</a:t>
            </a:r>
            <a:r>
              <a:rPr sz="1400" b="0" spc="5" dirty="0">
                <a:latin typeface="微软雅黑 Light"/>
                <a:cs typeface="微软雅黑 Light"/>
              </a:rPr>
              <a:t>il</a:t>
            </a:r>
            <a:r>
              <a:rPr sz="1400" b="0" spc="-5" dirty="0">
                <a:latin typeface="微软雅黑 Light"/>
                <a:cs typeface="微软雅黑 Light"/>
              </a:rPr>
              <a:t>y</a:t>
            </a:r>
            <a:r>
              <a:rPr sz="1400" b="0" dirty="0">
                <a:latin typeface="微软雅黑 Light"/>
                <a:cs typeface="微软雅黑 Light"/>
              </a:rPr>
              <a:t>市场规模（</a:t>
            </a:r>
            <a:r>
              <a:rPr sz="1400" b="0" spc="-10" dirty="0">
                <a:latin typeface="微软雅黑 Light"/>
                <a:cs typeface="微软雅黑 Light"/>
              </a:rPr>
              <a:t>至</a:t>
            </a:r>
            <a:r>
              <a:rPr sz="1400" b="0" spc="-5" dirty="0">
                <a:latin typeface="微软雅黑 Light"/>
                <a:cs typeface="微软雅黑 Light"/>
              </a:rPr>
              <a:t>2</a:t>
            </a:r>
            <a:r>
              <a:rPr sz="1400" b="0" spc="5" dirty="0">
                <a:latin typeface="微软雅黑 Light"/>
                <a:cs typeface="微软雅黑 Light"/>
              </a:rPr>
              <a:t>0</a:t>
            </a:r>
            <a:r>
              <a:rPr sz="1400" b="0" dirty="0">
                <a:latin typeface="微软雅黑 Light"/>
                <a:cs typeface="微软雅黑 Light"/>
              </a:rPr>
              <a:t>1</a:t>
            </a:r>
            <a:r>
              <a:rPr sz="1400" b="0" spc="-5" dirty="0">
                <a:latin typeface="微软雅黑 Light"/>
                <a:cs typeface="微软雅黑 Light"/>
              </a:rPr>
              <a:t>8</a:t>
            </a:r>
            <a:r>
              <a:rPr sz="1400" b="0" dirty="0">
                <a:latin typeface="微软雅黑 Light"/>
                <a:cs typeface="微软雅黑 Light"/>
              </a:rPr>
              <a:t>）  未来两年销售复合增长率  </a:t>
            </a:r>
            <a:r>
              <a:rPr sz="1400" b="0" spc="-5" dirty="0">
                <a:latin typeface="微软雅黑 Light"/>
                <a:cs typeface="微软雅黑 Light"/>
              </a:rPr>
              <a:t>100%以上</a:t>
            </a:r>
            <a:endParaRPr sz="1400">
              <a:latin typeface="微软雅黑 Light"/>
              <a:cs typeface="微软雅黑 Light"/>
            </a:endParaRPr>
          </a:p>
          <a:p>
            <a:pPr marL="12700" algn="just">
              <a:lnSpc>
                <a:spcPct val="100000"/>
              </a:lnSpc>
            </a:pPr>
            <a:r>
              <a:rPr sz="1400" b="0" spc="-5" dirty="0">
                <a:latin typeface="微软雅黑 Light"/>
                <a:cs typeface="微软雅黑 Light"/>
              </a:rPr>
              <a:t>毛利率60%</a:t>
            </a:r>
            <a:endParaRPr sz="1400">
              <a:latin typeface="微软雅黑 Light"/>
              <a:cs typeface="微软雅黑 Light"/>
            </a:endParaRPr>
          </a:p>
        </p:txBody>
      </p:sp>
      <p:graphicFrame>
        <p:nvGraphicFramePr>
          <p:cNvPr id="22" name="对象 21">
            <a:extLst>
              <a:ext uri="{FF2B5EF4-FFF2-40B4-BE49-F238E27FC236}">
                <a16:creationId xmlns:a16="http://schemas.microsoft.com/office/drawing/2014/main" id="{4C627819-EAE9-4198-B3C6-FF5E66C1E798}"/>
              </a:ext>
            </a:extLst>
          </p:cNvPr>
          <p:cNvGraphicFramePr>
            <a:graphicFrameLocks noChangeAspect="1"/>
          </p:cNvGraphicFramePr>
          <p:nvPr>
            <p:extLst>
              <p:ext uri="{D42A27DB-BD31-4B8C-83A1-F6EECF244321}">
                <p14:modId xmlns:p14="http://schemas.microsoft.com/office/powerpoint/2010/main" val="2217927811"/>
              </p:ext>
            </p:extLst>
          </p:nvPr>
        </p:nvGraphicFramePr>
        <p:xfrm>
          <a:off x="8305800" y="4819602"/>
          <a:ext cx="778150" cy="323364"/>
        </p:xfrm>
        <a:graphic>
          <a:graphicData uri="http://schemas.openxmlformats.org/presentationml/2006/ole">
            <mc:AlternateContent xmlns:mc="http://schemas.openxmlformats.org/markup-compatibility/2006">
              <mc:Choice xmlns:v="urn:schemas-microsoft-com:vml" Requires="v">
                <p:oleObj spid="_x0000_s9220" name="CorelDRAW" r:id="rId11" imgW="2736000" imgH="1136036" progId="CorelDraw.Graphic.17">
                  <p:embed/>
                </p:oleObj>
              </mc:Choice>
              <mc:Fallback>
                <p:oleObj name="CorelDRAW" r:id="rId11" imgW="2736000" imgH="1136036" progId="CorelDraw.Graphic.17">
                  <p:embed/>
                  <p:pic>
                    <p:nvPicPr>
                      <p:cNvPr id="18" name="对象 17">
                        <a:extLst>
                          <a:ext uri="{FF2B5EF4-FFF2-40B4-BE49-F238E27FC236}">
                            <a16:creationId xmlns:a16="http://schemas.microsoft.com/office/drawing/2014/main" id="{51D2DD42-9AB1-41DF-A23B-B7EA9977840A}"/>
                          </a:ext>
                        </a:extLst>
                      </p:cNvPr>
                      <p:cNvPicPr/>
                      <p:nvPr/>
                    </p:nvPicPr>
                    <p:blipFill>
                      <a:blip r:embed="rId12"/>
                      <a:stretch>
                        <a:fillRect/>
                      </a:stretch>
                    </p:blipFill>
                    <p:spPr>
                      <a:xfrm>
                        <a:off x="8305800" y="4819602"/>
                        <a:ext cx="778150" cy="323364"/>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1582</Words>
  <Application>Microsoft Office PowerPoint</Application>
  <PresentationFormat>全屏显示(16:9)</PresentationFormat>
  <Paragraphs>546</Paragraphs>
  <Slides>29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Malgun Gothic</vt:lpstr>
      <vt:lpstr>Microsoft JhengHei</vt:lpstr>
      <vt:lpstr>宋体</vt:lpstr>
      <vt:lpstr>微软雅黑</vt:lpstr>
      <vt:lpstr>微软雅黑 Light</vt:lpstr>
      <vt:lpstr>Arial</vt:lpstr>
      <vt:lpstr>Calibri</vt:lpstr>
      <vt:lpstr>Freestyle Script</vt:lpstr>
      <vt:lpstr>Times New Roman</vt:lpstr>
      <vt:lpstr>Office Theme</vt:lpstr>
      <vt:lpstr>CorelDRAW</vt:lpstr>
      <vt:lpstr>PowerPoint 演示文稿</vt:lpstr>
      <vt:lpstr>前言介绍 Objective introduce</vt:lpstr>
      <vt:lpstr>PowerPoint 演示文稿</vt:lpstr>
      <vt:lpstr>我们的团队!</vt:lpstr>
      <vt:lpstr>PowerPoint 演示文稿</vt:lpstr>
      <vt:lpstr>PowerPoint 演示文稿</vt:lpstr>
      <vt:lpstr>市场分析</vt:lpstr>
      <vt:lpstr>市场分析</vt:lpstr>
      <vt:lpstr>市场分析</vt:lpstr>
      <vt:lpstr>消费者分析</vt:lpstr>
      <vt:lpstr>消费者分析</vt:lpstr>
      <vt:lpstr>竞争分析</vt:lpstr>
      <vt:lpstr>竞争优势</vt:lpstr>
      <vt:lpstr>商业模式</vt:lpstr>
      <vt:lpstr>商业模式</vt:lpstr>
      <vt:lpstr>商业模式</vt:lpstr>
      <vt:lpstr>产品定位</vt:lpstr>
      <vt:lpstr>产品定位</vt:lpstr>
      <vt:lpstr>PowerPoint 演示文稿</vt:lpstr>
      <vt:lpstr>PowerPoint 演示文稿</vt:lpstr>
      <vt:lpstr>产品定位</vt:lpstr>
      <vt:lpstr>三年战略规划</vt:lpstr>
      <vt:lpstr>网点拓展计划</vt:lpstr>
      <vt:lpstr>网点拓展计划</vt:lpstr>
      <vt:lpstr>推广方案</vt:lpstr>
      <vt:lpstr>采购及供应链方案</vt:lpstr>
      <vt:lpstr>财务规划</vt:lpstr>
      <vt:lpstr>退出机制</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plus206</dc:creator>
  <cp:lastModifiedBy>xb21cn</cp:lastModifiedBy>
  <cp:revision>3</cp:revision>
  <dcterms:created xsi:type="dcterms:W3CDTF">2019-03-07T16:18:30Z</dcterms:created>
  <dcterms:modified xsi:type="dcterms:W3CDTF">2019-03-07T08:33:25Z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2017-02-09T00:00:00Z</vt:filetime>
  </property>
  <property fmtid="{D5CDD505-2E9C-101B-9397-08002B2CF9AE}" pid="3" name="Creator">
    <vt:lpwstr>Microsoft® PowerPoint® 2010</vt:lpwstr>
  </property>
  <property fmtid="{D5CDD505-2E9C-101B-9397-08002B2CF9AE}" pid="4" name="LastSaved">
    <vt:filetime>2019-03-07T00:00:00Z</vt:filetime>
  </property>
</Properties>
</file>