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3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469D88-F5FF-413E-9A1C-51D8D4758B62}" type="datetimeFigureOut">
              <a:rPr lang="zh-CN" altLang="en-US" smtClean="0"/>
              <a:pPr/>
              <a:t>2015/5/18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49B276-2241-4708-81D9-41429D21A49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958CE6-DF6A-4AD6-A9F6-DDFC34ACE2B6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4AB1AFE-FA50-41A3-A9B5-A0411505298C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154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DBE4D58-D4DE-4DE2-BE74-18CCA1A8350E}" type="slidenum">
              <a:rPr lang="en-US" altLang="zh-CN"/>
              <a:pPr/>
              <a:t>11</a:t>
            </a:fld>
            <a:endParaRPr lang="en-US" altLang="zh-CN"/>
          </a:p>
        </p:txBody>
      </p:sp>
      <p:sp>
        <p:nvSpPr>
          <p:cNvPr id="164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4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54F974D-46B7-4955-8917-C9841554D8E0}" type="slidenum">
              <a:rPr lang="en-US" altLang="zh-CN"/>
              <a:pPr/>
              <a:t>12</a:t>
            </a:fld>
            <a:endParaRPr lang="en-US" altLang="zh-CN"/>
          </a:p>
        </p:txBody>
      </p:sp>
      <p:sp>
        <p:nvSpPr>
          <p:cNvPr id="152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B16298F-05A1-4850-AC31-5B7FAA1003E3}" type="slidenum">
              <a:rPr lang="en-US" altLang="zh-CN"/>
              <a:pPr/>
              <a:t>13</a:t>
            </a:fld>
            <a:endParaRPr lang="en-US" altLang="zh-CN"/>
          </a:p>
        </p:txBody>
      </p:sp>
      <p:sp>
        <p:nvSpPr>
          <p:cNvPr id="168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4AFA024-0876-4A64-9E75-3ADB69270B2D}" type="slidenum">
              <a:rPr lang="en-US" altLang="zh-CN"/>
              <a:pPr/>
              <a:t>14</a:t>
            </a:fld>
            <a:endParaRPr lang="en-US" altLang="zh-CN"/>
          </a:p>
        </p:txBody>
      </p:sp>
      <p:sp>
        <p:nvSpPr>
          <p:cNvPr id="141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3DAF4E2-2968-4E68-9C1E-7E8A5CC52C36}" type="slidenum">
              <a:rPr lang="en-US" altLang="zh-CN"/>
              <a:pPr/>
              <a:t>15</a:t>
            </a:fld>
            <a:endParaRPr lang="en-US" altLang="zh-CN"/>
          </a:p>
        </p:txBody>
      </p:sp>
      <p:sp>
        <p:nvSpPr>
          <p:cNvPr id="166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6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35B1080-CA73-42BB-9F80-5EFE15DD2E7B}" type="slidenum">
              <a:rPr lang="en-US" altLang="zh-CN"/>
              <a:pPr/>
              <a:t>16</a:t>
            </a:fld>
            <a:endParaRPr lang="en-US" altLang="zh-CN"/>
          </a:p>
        </p:txBody>
      </p:sp>
      <p:sp>
        <p:nvSpPr>
          <p:cNvPr id="131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7575FF7-43DA-404B-B7EF-7F28C3B9E51B}" type="slidenum">
              <a:rPr lang="en-US" altLang="zh-CN"/>
              <a:pPr/>
              <a:t>17</a:t>
            </a:fld>
            <a:endParaRPr lang="en-US" altLang="zh-CN"/>
          </a:p>
        </p:txBody>
      </p:sp>
      <p:sp>
        <p:nvSpPr>
          <p:cNvPr id="175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5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13C4251-FB07-4B4C-9CCB-3AC2264EBEEB}" type="slidenum">
              <a:rPr lang="en-US" altLang="zh-CN"/>
              <a:pPr/>
              <a:t>18</a:t>
            </a:fld>
            <a:endParaRPr lang="en-US" altLang="zh-CN"/>
          </a:p>
        </p:txBody>
      </p:sp>
      <p:sp>
        <p:nvSpPr>
          <p:cNvPr id="177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7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BF10563-7B11-4834-907D-B30850FE68BB}" type="slidenum">
              <a:rPr lang="en-US" altLang="zh-CN"/>
              <a:pPr/>
              <a:t>19</a:t>
            </a:fld>
            <a:endParaRPr lang="en-US" altLang="zh-CN"/>
          </a:p>
        </p:txBody>
      </p:sp>
      <p:sp>
        <p:nvSpPr>
          <p:cNvPr id="179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071D9E-07D4-4E0A-B447-400C4CBB42FE}" type="slidenum">
              <a:rPr lang="en-US" altLang="zh-CN"/>
              <a:pPr/>
              <a:t>2</a:t>
            </a:fld>
            <a:endParaRPr lang="en-US" altLang="zh-CN"/>
          </a:p>
        </p:txBody>
      </p:sp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90059A5-11C5-4441-8442-79AFE32E2EAB}" type="slidenum">
              <a:rPr lang="en-US" altLang="zh-CN"/>
              <a:pPr/>
              <a:t>20</a:t>
            </a:fld>
            <a:endParaRPr lang="en-US" altLang="zh-CN"/>
          </a:p>
        </p:txBody>
      </p:sp>
      <p:sp>
        <p:nvSpPr>
          <p:cNvPr id="189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9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1FF94BA-1A01-4E16-9E1A-3E1E0C295310}" type="slidenum">
              <a:rPr lang="en-US" altLang="zh-CN"/>
              <a:pPr/>
              <a:t>21</a:t>
            </a:fld>
            <a:endParaRPr lang="en-US" altLang="zh-CN"/>
          </a:p>
        </p:txBody>
      </p:sp>
      <p:sp>
        <p:nvSpPr>
          <p:cNvPr id="137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1BB0515-16F7-4DF6-BDE9-8DEB755B8E24}" type="slidenum">
              <a:rPr lang="en-US" altLang="zh-CN"/>
              <a:pPr/>
              <a:t>22</a:t>
            </a:fld>
            <a:endParaRPr lang="en-US" altLang="zh-CN"/>
          </a:p>
        </p:txBody>
      </p:sp>
      <p:sp>
        <p:nvSpPr>
          <p:cNvPr id="139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9B35113-0E8E-4491-BFF6-5EF6E8D9249D}" type="slidenum">
              <a:rPr lang="en-US" altLang="zh-CN"/>
              <a:pPr/>
              <a:t>3</a:t>
            </a:fld>
            <a:endParaRPr lang="en-US" altLang="zh-CN"/>
          </a:p>
        </p:txBody>
      </p:sp>
      <p:sp>
        <p:nvSpPr>
          <p:cNvPr id="194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6A81E0C-7CA9-4B7E-A94F-B943E342B3D0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96EA53-C5F8-4F64-8D3C-E607A402859F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5DEFF32-BB55-4A52-B539-D0783F21FE34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34D44F7-7CCF-42EF-8E71-051F9A47AA06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0BBEAAE-CC7C-4DFE-8C30-6F14968EBD64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A34AC73-DFD1-41E7-9CDE-A9EA5D394D2D}" type="slidenum">
              <a:rPr lang="en-US" altLang="zh-CN"/>
              <a:pPr/>
              <a:t>9</a:t>
            </a:fld>
            <a:endParaRPr lang="en-US" altLang="zh-CN"/>
          </a:p>
        </p:txBody>
      </p:sp>
      <p:sp>
        <p:nvSpPr>
          <p:cNvPr id="12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74B318AF-DEA7-4B5C-9190-75FAE3A1A9A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2015/5/18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2015/5/18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2015/5/18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2015/5/18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2015/5/18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2015/5/18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2015/5/18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jpe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ext Box 2"/>
          <p:cNvSpPr txBox="1">
            <a:spLocks noChangeArrowheads="1"/>
          </p:cNvSpPr>
          <p:nvPr/>
        </p:nvSpPr>
        <p:spPr bwMode="auto">
          <a:xfrm>
            <a:off x="533400" y="1066800"/>
            <a:ext cx="8382000" cy="5319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endParaRPr lang="en-US" altLang="zh-CN"/>
          </a:p>
          <a:p>
            <a:pPr algn="l">
              <a:spcBef>
                <a:spcPct val="50000"/>
              </a:spcBef>
            </a:pPr>
            <a:endParaRPr lang="en-US" altLang="zh-CN"/>
          </a:p>
          <a:p>
            <a:pPr algn="l">
              <a:spcBef>
                <a:spcPct val="50000"/>
              </a:spcBef>
            </a:pPr>
            <a:endParaRPr lang="en-US" altLang="zh-CN"/>
          </a:p>
          <a:p>
            <a:pPr algn="l">
              <a:spcBef>
                <a:spcPct val="50000"/>
              </a:spcBef>
            </a:pPr>
            <a:endParaRPr lang="en-US" altLang="zh-CN"/>
          </a:p>
          <a:p>
            <a:pPr algn="l">
              <a:spcBef>
                <a:spcPct val="50000"/>
              </a:spcBef>
            </a:pPr>
            <a:endParaRPr lang="en-US" altLang="zh-CN"/>
          </a:p>
          <a:p>
            <a:pPr algn="l">
              <a:spcBef>
                <a:spcPct val="50000"/>
              </a:spcBef>
            </a:pPr>
            <a:endParaRPr lang="en-US" altLang="zh-CN"/>
          </a:p>
          <a:p>
            <a:pPr algn="l">
              <a:spcBef>
                <a:spcPct val="50000"/>
              </a:spcBef>
            </a:pPr>
            <a:endParaRPr lang="en-US" altLang="zh-CN"/>
          </a:p>
          <a:p>
            <a:pPr algn="l">
              <a:spcBef>
                <a:spcPct val="50000"/>
              </a:spcBef>
            </a:pPr>
            <a:endParaRPr lang="en-US" altLang="zh-CN"/>
          </a:p>
          <a:p>
            <a:pPr algn="l">
              <a:spcBef>
                <a:spcPct val="50000"/>
              </a:spcBef>
            </a:pPr>
            <a:endParaRPr lang="en-US" altLang="zh-CN"/>
          </a:p>
          <a:p>
            <a:pPr algn="l">
              <a:spcBef>
                <a:spcPct val="50000"/>
              </a:spcBef>
            </a:pPr>
            <a:endParaRPr lang="en-US" altLang="zh-CN"/>
          </a:p>
          <a:p>
            <a:pPr algn="l">
              <a:spcBef>
                <a:spcPct val="50000"/>
              </a:spcBef>
            </a:pPr>
            <a:endParaRPr lang="en-US" altLang="zh-CN"/>
          </a:p>
          <a:p>
            <a:pPr algn="l">
              <a:spcBef>
                <a:spcPct val="50000"/>
              </a:spcBef>
            </a:pPr>
            <a:endParaRPr lang="en-US" altLang="zh-CN"/>
          </a:p>
          <a:p>
            <a:pPr algn="l">
              <a:spcBef>
                <a:spcPct val="50000"/>
              </a:spcBef>
            </a:pPr>
            <a:endParaRPr lang="en-US" altLang="zh-CN"/>
          </a:p>
        </p:txBody>
      </p:sp>
      <p:sp>
        <p:nvSpPr>
          <p:cNvPr id="50179" name="Text Box 3"/>
          <p:cNvSpPr txBox="1">
            <a:spLocks noChangeArrowheads="1"/>
          </p:cNvSpPr>
          <p:nvPr/>
        </p:nvSpPr>
        <p:spPr bwMode="auto">
          <a:xfrm>
            <a:off x="533400" y="533400"/>
            <a:ext cx="807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endParaRPr lang="zh-CN" altLang="zh-CN"/>
          </a:p>
        </p:txBody>
      </p:sp>
      <p:sp>
        <p:nvSpPr>
          <p:cNvPr id="50180" name="Text Box 4"/>
          <p:cNvSpPr txBox="1">
            <a:spLocks noChangeArrowheads="1"/>
          </p:cNvSpPr>
          <p:nvPr/>
        </p:nvSpPr>
        <p:spPr bwMode="auto">
          <a:xfrm>
            <a:off x="1066800" y="762000"/>
            <a:ext cx="7543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endParaRPr lang="zh-CN" altLang="zh-CN"/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gray">
          <a:xfrm>
            <a:off x="304800" y="609600"/>
            <a:ext cx="8610600" cy="539750"/>
          </a:xfrm>
          <a:prstGeom prst="roundRect">
            <a:avLst>
              <a:gd name="adj" fmla="val 16667"/>
            </a:avLst>
          </a:prstGeom>
          <a:solidFill>
            <a:srgbClr val="FFCC00"/>
          </a:solidFill>
          <a:ln w="25400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l" eaLnBrk="0" hangingPunct="0"/>
            <a:r>
              <a:rPr lang="zh-CN" altLang="zh-CN" sz="2000">
                <a:solidFill>
                  <a:schemeClr val="tx2"/>
                </a:solidFill>
                <a:latin typeface="Calibri" pitchFamily="34" charset="0"/>
                <a:ea typeface="微软雅黑" pitchFamily="34" charset="-122"/>
              </a:rPr>
              <a:t>大纲内容</a:t>
            </a:r>
          </a:p>
        </p:txBody>
      </p:sp>
      <p:pic>
        <p:nvPicPr>
          <p:cNvPr id="50183" name="Picture 7" descr="20071106544119432009105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1371600"/>
            <a:ext cx="2044700" cy="136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0184" name="Picture 8" descr="2abaf0cec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86000" y="1381125"/>
            <a:ext cx="2895600" cy="2173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0185" name="Picture 9" descr="2czpji9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04800" y="2676525"/>
            <a:ext cx="2019300" cy="302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0187" name="Picture 11" descr="r_8752809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286000" y="3514725"/>
            <a:ext cx="2895600" cy="2187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0188" name="Text Box 12"/>
          <p:cNvSpPr txBox="1">
            <a:spLocks noChangeArrowheads="1"/>
          </p:cNvSpPr>
          <p:nvPr/>
        </p:nvSpPr>
        <p:spPr bwMode="auto">
          <a:xfrm>
            <a:off x="5181600" y="1447800"/>
            <a:ext cx="3505200" cy="4081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endParaRPr lang="en-US" altLang="zh-CN"/>
          </a:p>
          <a:p>
            <a:pPr algn="l">
              <a:spcBef>
                <a:spcPct val="50000"/>
              </a:spcBef>
            </a:pPr>
            <a:endParaRPr lang="en-US" altLang="zh-CN"/>
          </a:p>
          <a:p>
            <a:pPr algn="l">
              <a:spcBef>
                <a:spcPct val="50000"/>
              </a:spcBef>
            </a:pPr>
            <a:endParaRPr lang="en-US" altLang="zh-CN"/>
          </a:p>
          <a:p>
            <a:pPr algn="l">
              <a:spcBef>
                <a:spcPct val="50000"/>
              </a:spcBef>
            </a:pPr>
            <a:endParaRPr lang="en-US" altLang="zh-CN"/>
          </a:p>
          <a:p>
            <a:pPr algn="l">
              <a:spcBef>
                <a:spcPct val="50000"/>
              </a:spcBef>
            </a:pPr>
            <a:endParaRPr lang="en-US" altLang="zh-CN"/>
          </a:p>
          <a:p>
            <a:pPr algn="l">
              <a:spcBef>
                <a:spcPct val="50000"/>
              </a:spcBef>
            </a:pPr>
            <a:endParaRPr lang="en-US" altLang="zh-CN"/>
          </a:p>
          <a:p>
            <a:pPr algn="l">
              <a:spcBef>
                <a:spcPct val="50000"/>
              </a:spcBef>
            </a:pPr>
            <a:endParaRPr lang="en-US" altLang="zh-CN"/>
          </a:p>
          <a:p>
            <a:pPr algn="l">
              <a:spcBef>
                <a:spcPct val="50000"/>
              </a:spcBef>
            </a:pPr>
            <a:endParaRPr lang="en-US" altLang="zh-CN"/>
          </a:p>
          <a:p>
            <a:pPr algn="l">
              <a:spcBef>
                <a:spcPct val="50000"/>
              </a:spcBef>
            </a:pPr>
            <a:endParaRPr lang="en-US" altLang="zh-CN"/>
          </a:p>
          <a:p>
            <a:pPr algn="l">
              <a:spcBef>
                <a:spcPct val="50000"/>
              </a:spcBef>
            </a:pPr>
            <a:endParaRPr lang="en-US" altLang="zh-CN"/>
          </a:p>
        </p:txBody>
      </p:sp>
      <p:sp>
        <p:nvSpPr>
          <p:cNvPr id="50189" name="Text Box 13"/>
          <p:cNvSpPr txBox="1">
            <a:spLocks noChangeArrowheads="1"/>
          </p:cNvSpPr>
          <p:nvPr/>
        </p:nvSpPr>
        <p:spPr bwMode="auto">
          <a:xfrm>
            <a:off x="5410200" y="1219200"/>
            <a:ext cx="3429000" cy="437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algn="l">
              <a:lnSpc>
                <a:spcPct val="50000"/>
              </a:lnSpc>
              <a:spcBef>
                <a:spcPct val="50000"/>
              </a:spcBef>
            </a:pPr>
            <a:endParaRPr lang="en-US" altLang="zh-CN" sz="1600" dirty="0"/>
          </a:p>
          <a:p>
            <a:pPr marL="342900" indent="-342900" algn="l">
              <a:lnSpc>
                <a:spcPct val="50000"/>
              </a:lnSpc>
              <a:spcBef>
                <a:spcPct val="50000"/>
              </a:spcBef>
              <a:buFontTx/>
              <a:buAutoNum type="arabicPeriod"/>
            </a:pPr>
            <a:r>
              <a:rPr lang="zh-CN" altLang="en-US" sz="1600" dirty="0"/>
              <a:t>我们想做什么</a:t>
            </a:r>
          </a:p>
          <a:p>
            <a:pPr marL="342900" indent="-342900" algn="l">
              <a:lnSpc>
                <a:spcPct val="50000"/>
              </a:lnSpc>
              <a:spcBef>
                <a:spcPct val="50000"/>
              </a:spcBef>
              <a:buFontTx/>
              <a:buAutoNum type="arabicPeriod"/>
            </a:pPr>
            <a:r>
              <a:rPr lang="en-US" altLang="zh-CN" sz="1600" dirty="0" err="1" smtClean="0"/>
              <a:t>SYome</a:t>
            </a:r>
            <a:r>
              <a:rPr lang="zh-CN" altLang="en-US" sz="1600" dirty="0"/>
              <a:t>名字、文化、目标                       </a:t>
            </a:r>
          </a:p>
          <a:p>
            <a:pPr marL="342900" indent="-342900" algn="l">
              <a:lnSpc>
                <a:spcPct val="50000"/>
              </a:lnSpc>
              <a:spcBef>
                <a:spcPct val="50000"/>
              </a:spcBef>
            </a:pPr>
            <a:r>
              <a:rPr lang="en-US" altLang="zh-CN" sz="1600" dirty="0"/>
              <a:t>2. </a:t>
            </a:r>
            <a:r>
              <a:rPr lang="en-US" altLang="zh-CN" sz="1600" dirty="0" err="1" smtClean="0"/>
              <a:t>SYome</a:t>
            </a:r>
            <a:r>
              <a:rPr lang="zh-CN" altLang="en-US" sz="1600" dirty="0"/>
              <a:t>的核心竞争力</a:t>
            </a:r>
          </a:p>
          <a:p>
            <a:pPr marL="342900" indent="-342900" algn="l">
              <a:lnSpc>
                <a:spcPct val="50000"/>
              </a:lnSpc>
              <a:spcBef>
                <a:spcPct val="50000"/>
              </a:spcBef>
            </a:pPr>
            <a:r>
              <a:rPr lang="en-US" altLang="zh-CN" sz="1600" dirty="0"/>
              <a:t>3. </a:t>
            </a:r>
            <a:r>
              <a:rPr lang="en-US" altLang="zh-CN" sz="1600" dirty="0" err="1" smtClean="0"/>
              <a:t>SYome</a:t>
            </a:r>
            <a:r>
              <a:rPr lang="zh-CN" altLang="en-US" sz="1600" dirty="0"/>
              <a:t>的核心价值</a:t>
            </a:r>
          </a:p>
          <a:p>
            <a:pPr marL="342900" indent="-342900" algn="l" eaLnBrk="0" hangingPunct="0"/>
            <a:r>
              <a:rPr lang="en-US" altLang="zh-CN" sz="1600" dirty="0"/>
              <a:t>4. </a:t>
            </a:r>
            <a:r>
              <a:rPr lang="en-US" altLang="zh-CN" sz="1600" dirty="0" err="1" smtClean="0"/>
              <a:t>SYome</a:t>
            </a:r>
            <a:r>
              <a:rPr lang="zh-CN" altLang="en-US" sz="1600" dirty="0"/>
              <a:t>开发社区的核心价值</a:t>
            </a:r>
            <a:endParaRPr lang="zh-CN" altLang="zh-CN" sz="1600" dirty="0"/>
          </a:p>
          <a:p>
            <a:pPr marL="342900" indent="-342900" algn="l" eaLnBrk="0" hangingPunct="0"/>
            <a:r>
              <a:rPr lang="en-US" altLang="zh-CN" sz="1600" dirty="0"/>
              <a:t>5. </a:t>
            </a:r>
            <a:r>
              <a:rPr lang="en-US" altLang="zh-CN" sz="1600" dirty="0" err="1" smtClean="0"/>
              <a:t>SYome</a:t>
            </a:r>
            <a:r>
              <a:rPr lang="zh-CN" altLang="en-US" sz="1600" dirty="0"/>
              <a:t>应用商店的核心价值</a:t>
            </a:r>
          </a:p>
          <a:p>
            <a:pPr marL="342900" indent="-342900" algn="l" eaLnBrk="0" hangingPunct="0"/>
            <a:r>
              <a:rPr lang="en-US" altLang="zh-CN" sz="1600" dirty="0"/>
              <a:t>6. </a:t>
            </a:r>
            <a:r>
              <a:rPr lang="en-US" altLang="zh-CN" sz="1600" dirty="0" err="1" smtClean="0"/>
              <a:t>SYome</a:t>
            </a:r>
            <a:r>
              <a:rPr lang="zh-CN" altLang="en-US" sz="1600" dirty="0"/>
              <a:t>分享平台的核心价值</a:t>
            </a:r>
          </a:p>
          <a:p>
            <a:pPr marL="342900" indent="-342900" algn="l" eaLnBrk="0" hangingPunct="0"/>
            <a:r>
              <a:rPr lang="en-US" altLang="zh-CN" sz="1600" dirty="0"/>
              <a:t>7. </a:t>
            </a:r>
            <a:r>
              <a:rPr lang="en-US" altLang="zh-CN" sz="1600" dirty="0" smtClean="0"/>
              <a:t>2015</a:t>
            </a:r>
            <a:r>
              <a:rPr lang="zh-CN" altLang="en-US" sz="1600" dirty="0" smtClean="0"/>
              <a:t>年的</a:t>
            </a:r>
            <a:r>
              <a:rPr lang="en-US" altLang="zh-CN" sz="1600" dirty="0" err="1" smtClean="0"/>
              <a:t>SYome</a:t>
            </a:r>
            <a:r>
              <a:rPr lang="zh-CN" altLang="en-US" sz="1600" dirty="0"/>
              <a:t>的计划与目标</a:t>
            </a:r>
          </a:p>
          <a:p>
            <a:pPr marL="342900" indent="-342900" algn="l" eaLnBrk="0" hangingPunct="0"/>
            <a:r>
              <a:rPr lang="en-US" altLang="zh-CN" sz="1600" dirty="0"/>
              <a:t>8. </a:t>
            </a:r>
            <a:r>
              <a:rPr lang="en-US" altLang="zh-CN" sz="1600" dirty="0" smtClean="0"/>
              <a:t>2015</a:t>
            </a:r>
            <a:r>
              <a:rPr lang="zh-CN" altLang="en-US" sz="1600" dirty="0" smtClean="0"/>
              <a:t>年</a:t>
            </a:r>
            <a:r>
              <a:rPr lang="en-US" altLang="zh-CN" sz="1600" dirty="0" err="1" smtClean="0"/>
              <a:t>SYome</a:t>
            </a:r>
            <a:r>
              <a:rPr lang="zh-CN" altLang="en-US" sz="1600" dirty="0"/>
              <a:t>的产品开发计划</a:t>
            </a:r>
          </a:p>
          <a:p>
            <a:pPr marL="342900" indent="-342900" algn="l" eaLnBrk="0" hangingPunct="0"/>
            <a:r>
              <a:rPr lang="en-US" altLang="zh-CN" sz="1600" dirty="0"/>
              <a:t>9. </a:t>
            </a:r>
            <a:r>
              <a:rPr lang="en-US" altLang="zh-CN" sz="1600" dirty="0" smtClean="0"/>
              <a:t>2015</a:t>
            </a:r>
            <a:r>
              <a:rPr lang="zh-CN" altLang="en-US" sz="1600" dirty="0" smtClean="0"/>
              <a:t>年</a:t>
            </a:r>
            <a:r>
              <a:rPr lang="en-US" altLang="zh-CN" sz="1600" dirty="0" err="1" smtClean="0"/>
              <a:t>SYome</a:t>
            </a:r>
            <a:r>
              <a:rPr lang="zh-CN" altLang="en-US" sz="1600" dirty="0"/>
              <a:t>的产品运营计划</a:t>
            </a:r>
          </a:p>
          <a:p>
            <a:pPr marL="342900" indent="-342900" algn="l" eaLnBrk="0" hangingPunct="0"/>
            <a:r>
              <a:rPr lang="en-US" altLang="zh-CN" sz="1600" dirty="0"/>
              <a:t>10. </a:t>
            </a:r>
            <a:r>
              <a:rPr lang="en-US" altLang="zh-CN" sz="1600" dirty="0" smtClean="0"/>
              <a:t>2015</a:t>
            </a:r>
            <a:r>
              <a:rPr lang="zh-CN" altLang="en-US" sz="1600" dirty="0" smtClean="0"/>
              <a:t>年</a:t>
            </a:r>
            <a:r>
              <a:rPr lang="en-US" altLang="zh-CN" sz="1600" dirty="0" err="1" smtClean="0"/>
              <a:t>SYome</a:t>
            </a:r>
            <a:r>
              <a:rPr lang="zh-CN" altLang="en-US" sz="1600" dirty="0"/>
              <a:t>的社区运营计划</a:t>
            </a:r>
          </a:p>
          <a:p>
            <a:pPr marL="342900" indent="-342900" algn="l" eaLnBrk="0" hangingPunct="0"/>
            <a:r>
              <a:rPr lang="en-US" altLang="zh-CN" sz="1600" dirty="0"/>
              <a:t>11. </a:t>
            </a:r>
            <a:r>
              <a:rPr lang="en-US" altLang="zh-CN" sz="1600" dirty="0" smtClean="0"/>
              <a:t>2015</a:t>
            </a:r>
            <a:r>
              <a:rPr lang="zh-CN" altLang="en-US" sz="1600" dirty="0" smtClean="0"/>
              <a:t>年</a:t>
            </a:r>
            <a:r>
              <a:rPr lang="en-US" altLang="zh-CN" sz="1600" dirty="0" err="1" smtClean="0"/>
              <a:t>SYome</a:t>
            </a:r>
            <a:r>
              <a:rPr lang="zh-CN" altLang="en-US" sz="1600" dirty="0"/>
              <a:t>的市场推广和销售计划</a:t>
            </a:r>
          </a:p>
          <a:p>
            <a:pPr marL="342900" indent="-342900" algn="l" eaLnBrk="0" hangingPunct="0"/>
            <a:r>
              <a:rPr lang="en-US" altLang="zh-CN" sz="1600" dirty="0"/>
              <a:t>12. </a:t>
            </a:r>
            <a:r>
              <a:rPr lang="en-US" altLang="zh-CN" sz="1600" dirty="0" smtClean="0"/>
              <a:t>2015</a:t>
            </a:r>
            <a:r>
              <a:rPr lang="zh-CN" altLang="en-US" sz="1600" dirty="0" smtClean="0"/>
              <a:t>年</a:t>
            </a:r>
            <a:r>
              <a:rPr lang="en-US" altLang="zh-CN" sz="1600" dirty="0" err="1" smtClean="0"/>
              <a:t>SYome</a:t>
            </a:r>
            <a:r>
              <a:rPr lang="zh-CN" altLang="en-US" sz="1600" dirty="0"/>
              <a:t>的财务预测</a:t>
            </a:r>
          </a:p>
          <a:p>
            <a:pPr marL="342900" indent="-342900" algn="l" eaLnBrk="0" hangingPunct="0"/>
            <a:r>
              <a:rPr lang="en-US" altLang="zh-CN" sz="1600" dirty="0"/>
              <a:t>13. </a:t>
            </a:r>
            <a:r>
              <a:rPr lang="en-US" altLang="zh-CN" sz="1600" dirty="0" err="1" smtClean="0"/>
              <a:t>SYome</a:t>
            </a:r>
            <a:r>
              <a:rPr lang="zh-CN" altLang="en-US" sz="1600" dirty="0"/>
              <a:t>的盈利模式</a:t>
            </a:r>
          </a:p>
          <a:p>
            <a:pPr marL="342900" indent="-342900" algn="l">
              <a:lnSpc>
                <a:spcPct val="50000"/>
              </a:lnSpc>
              <a:spcBef>
                <a:spcPct val="50000"/>
              </a:spcBef>
            </a:pPr>
            <a:endParaRPr lang="zh-CN" altLang="en-US" sz="1600" dirty="0"/>
          </a:p>
          <a:p>
            <a:pPr marL="342900" indent="-342900" algn="l">
              <a:lnSpc>
                <a:spcPct val="50000"/>
              </a:lnSpc>
              <a:spcBef>
                <a:spcPct val="50000"/>
              </a:spcBef>
            </a:pPr>
            <a:endParaRPr lang="en-US" altLang="zh-CN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Text Box 2"/>
          <p:cNvSpPr txBox="1">
            <a:spLocks noChangeArrowheads="1"/>
          </p:cNvSpPr>
          <p:nvPr/>
        </p:nvSpPr>
        <p:spPr bwMode="auto">
          <a:xfrm>
            <a:off x="533400" y="1066800"/>
            <a:ext cx="8382000" cy="5319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endParaRPr lang="en-US" altLang="zh-CN"/>
          </a:p>
          <a:p>
            <a:pPr algn="l">
              <a:spcBef>
                <a:spcPct val="50000"/>
              </a:spcBef>
            </a:pPr>
            <a:endParaRPr lang="en-US" altLang="zh-CN"/>
          </a:p>
          <a:p>
            <a:pPr algn="l">
              <a:spcBef>
                <a:spcPct val="50000"/>
              </a:spcBef>
            </a:pPr>
            <a:endParaRPr lang="en-US" altLang="zh-CN"/>
          </a:p>
          <a:p>
            <a:pPr algn="l">
              <a:spcBef>
                <a:spcPct val="50000"/>
              </a:spcBef>
            </a:pPr>
            <a:endParaRPr lang="en-US" altLang="zh-CN"/>
          </a:p>
          <a:p>
            <a:pPr algn="l">
              <a:spcBef>
                <a:spcPct val="50000"/>
              </a:spcBef>
            </a:pPr>
            <a:endParaRPr lang="en-US" altLang="zh-CN"/>
          </a:p>
          <a:p>
            <a:pPr algn="l">
              <a:spcBef>
                <a:spcPct val="50000"/>
              </a:spcBef>
            </a:pPr>
            <a:endParaRPr lang="en-US" altLang="zh-CN"/>
          </a:p>
          <a:p>
            <a:pPr algn="l">
              <a:spcBef>
                <a:spcPct val="50000"/>
              </a:spcBef>
            </a:pPr>
            <a:endParaRPr lang="en-US" altLang="zh-CN"/>
          </a:p>
          <a:p>
            <a:pPr algn="l">
              <a:spcBef>
                <a:spcPct val="50000"/>
              </a:spcBef>
            </a:pPr>
            <a:endParaRPr lang="en-US" altLang="zh-CN"/>
          </a:p>
          <a:p>
            <a:pPr algn="l">
              <a:spcBef>
                <a:spcPct val="50000"/>
              </a:spcBef>
            </a:pPr>
            <a:endParaRPr lang="en-US" altLang="zh-CN"/>
          </a:p>
          <a:p>
            <a:pPr algn="l">
              <a:spcBef>
                <a:spcPct val="50000"/>
              </a:spcBef>
            </a:pPr>
            <a:endParaRPr lang="en-US" altLang="zh-CN"/>
          </a:p>
          <a:p>
            <a:pPr algn="l">
              <a:spcBef>
                <a:spcPct val="50000"/>
              </a:spcBef>
            </a:pPr>
            <a:endParaRPr lang="en-US" altLang="zh-CN"/>
          </a:p>
          <a:p>
            <a:pPr algn="l">
              <a:spcBef>
                <a:spcPct val="50000"/>
              </a:spcBef>
            </a:pPr>
            <a:endParaRPr lang="en-US" altLang="zh-CN"/>
          </a:p>
          <a:p>
            <a:pPr algn="l">
              <a:spcBef>
                <a:spcPct val="50000"/>
              </a:spcBef>
            </a:pPr>
            <a:endParaRPr lang="en-US" altLang="zh-CN"/>
          </a:p>
        </p:txBody>
      </p:sp>
      <p:sp>
        <p:nvSpPr>
          <p:cNvPr id="153603" name="Text Box 3"/>
          <p:cNvSpPr txBox="1">
            <a:spLocks noChangeArrowheads="1"/>
          </p:cNvSpPr>
          <p:nvPr/>
        </p:nvSpPr>
        <p:spPr bwMode="auto">
          <a:xfrm>
            <a:off x="533400" y="533400"/>
            <a:ext cx="807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endParaRPr lang="zh-CN" altLang="zh-CN"/>
          </a:p>
        </p:txBody>
      </p:sp>
      <p:sp>
        <p:nvSpPr>
          <p:cNvPr id="153604" name="Text Box 4"/>
          <p:cNvSpPr txBox="1">
            <a:spLocks noChangeArrowheads="1"/>
          </p:cNvSpPr>
          <p:nvPr/>
        </p:nvSpPr>
        <p:spPr bwMode="auto">
          <a:xfrm>
            <a:off x="1066800" y="762000"/>
            <a:ext cx="7543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endParaRPr lang="zh-CN" altLang="zh-CN"/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gray">
          <a:xfrm>
            <a:off x="304800" y="609600"/>
            <a:ext cx="8610600" cy="539750"/>
          </a:xfrm>
          <a:prstGeom prst="roundRect">
            <a:avLst>
              <a:gd name="adj" fmla="val 16667"/>
            </a:avLst>
          </a:prstGeom>
          <a:solidFill>
            <a:srgbClr val="FFCC00"/>
          </a:solidFill>
          <a:ln w="25400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l" eaLnBrk="0" hangingPunct="0"/>
            <a:r>
              <a:rPr lang="en-US" altLang="zh-CN" dirty="0" smtClean="0"/>
              <a:t>2015—2012</a:t>
            </a:r>
            <a:r>
              <a:rPr lang="zh-CN" altLang="en-US" dirty="0"/>
              <a:t>年的计划与目标</a:t>
            </a:r>
            <a:r>
              <a:rPr lang="en-US" altLang="zh-CN" dirty="0"/>
              <a:t>(</a:t>
            </a:r>
            <a:r>
              <a:rPr lang="zh-CN" altLang="en-US" dirty="0"/>
              <a:t>二</a:t>
            </a:r>
            <a:r>
              <a:rPr lang="en-US" altLang="zh-CN" dirty="0"/>
              <a:t>)</a:t>
            </a:r>
            <a:endParaRPr lang="zh-CN" altLang="zh-CN" dirty="0"/>
          </a:p>
        </p:txBody>
      </p:sp>
      <p:sp>
        <p:nvSpPr>
          <p:cNvPr id="153606" name="Oval 6"/>
          <p:cNvSpPr>
            <a:spLocks noChangeArrowheads="1"/>
          </p:cNvSpPr>
          <p:nvPr/>
        </p:nvSpPr>
        <p:spPr bwMode="auto">
          <a:xfrm rot="19800000">
            <a:off x="7848600" y="5638800"/>
            <a:ext cx="2209800" cy="1600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153608" name="Text Box 8"/>
          <p:cNvSpPr txBox="1">
            <a:spLocks noChangeArrowheads="1"/>
          </p:cNvSpPr>
          <p:nvPr/>
        </p:nvSpPr>
        <p:spPr bwMode="auto">
          <a:xfrm>
            <a:off x="381000" y="1371600"/>
            <a:ext cx="8229600" cy="187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/>
              <a:t>4.PIM</a:t>
            </a:r>
          </a:p>
          <a:p>
            <a:pPr algn="l">
              <a:spcBef>
                <a:spcPct val="50000"/>
              </a:spcBef>
              <a:buFontTx/>
              <a:buChar char="•"/>
            </a:pPr>
            <a:r>
              <a:rPr lang="zh-CN" altLang="en-US"/>
              <a:t>搭建完成一个商用的</a:t>
            </a:r>
            <a:r>
              <a:rPr lang="en-US" altLang="zh-CN"/>
              <a:t>PIM</a:t>
            </a:r>
            <a:r>
              <a:rPr lang="zh-CN" altLang="en-US"/>
              <a:t>的云后台服务</a:t>
            </a:r>
            <a:r>
              <a:rPr lang="en-US" altLang="zh-CN"/>
              <a:t>(</a:t>
            </a:r>
            <a:r>
              <a:rPr lang="zh-CN" altLang="en-US"/>
              <a:t>包含</a:t>
            </a:r>
            <a:r>
              <a:rPr lang="zh-CN" altLang="en-US" b="1"/>
              <a:t>联系人管理</a:t>
            </a:r>
            <a:r>
              <a:rPr lang="en-US" altLang="zh-CN"/>
              <a:t>,</a:t>
            </a:r>
            <a:r>
              <a:rPr lang="zh-CN" altLang="en-US" b="1"/>
              <a:t>软件管理</a:t>
            </a:r>
            <a:r>
              <a:rPr lang="en-US" altLang="zh-CN"/>
              <a:t>,</a:t>
            </a:r>
            <a:r>
              <a:rPr lang="zh-CN" altLang="en-US"/>
              <a:t>日程表管理，</a:t>
            </a:r>
            <a:r>
              <a:rPr lang="en-US" altLang="zh-CN"/>
              <a:t>SMS</a:t>
            </a:r>
            <a:r>
              <a:rPr lang="zh-CN" altLang="en-US"/>
              <a:t>管理等</a:t>
            </a:r>
            <a:r>
              <a:rPr lang="en-US" altLang="zh-CN"/>
              <a:t>)</a:t>
            </a:r>
          </a:p>
          <a:p>
            <a:pPr algn="l">
              <a:spcBef>
                <a:spcPct val="50000"/>
              </a:spcBef>
              <a:buFontTx/>
              <a:buChar char="•"/>
            </a:pPr>
            <a:r>
              <a:rPr lang="zh-CN" altLang="en-US"/>
              <a:t>发布基于</a:t>
            </a:r>
            <a:r>
              <a:rPr lang="en-US" altLang="zh-CN"/>
              <a:t>Android</a:t>
            </a:r>
            <a:r>
              <a:rPr lang="zh-CN" altLang="en-US"/>
              <a:t>手机的商用客户端</a:t>
            </a:r>
          </a:p>
          <a:p>
            <a:pPr algn="l">
              <a:spcBef>
                <a:spcPct val="50000"/>
              </a:spcBef>
              <a:buFontTx/>
              <a:buChar char="•"/>
            </a:pPr>
            <a:r>
              <a:rPr lang="zh-CN" altLang="en-US"/>
              <a:t>用户超过</a:t>
            </a:r>
            <a:r>
              <a:rPr lang="en-US" altLang="zh-CN"/>
              <a:t>100w</a:t>
            </a:r>
          </a:p>
        </p:txBody>
      </p:sp>
      <p:sp>
        <p:nvSpPr>
          <p:cNvPr id="153609" name="Text Box 9"/>
          <p:cNvSpPr txBox="1">
            <a:spLocks noChangeArrowheads="1"/>
          </p:cNvSpPr>
          <p:nvPr/>
        </p:nvSpPr>
        <p:spPr bwMode="auto">
          <a:xfrm>
            <a:off x="457200" y="3124200"/>
            <a:ext cx="8229600" cy="1192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dirty="0" smtClean="0"/>
              <a:t>5.SYome</a:t>
            </a:r>
            <a:r>
              <a:rPr lang="zh-CN" altLang="en-US" dirty="0"/>
              <a:t>子平台</a:t>
            </a:r>
            <a:r>
              <a:rPr lang="en-US" altLang="zh-CN" dirty="0"/>
              <a:t>:</a:t>
            </a:r>
            <a:r>
              <a:rPr lang="zh-CN" altLang="en-US" dirty="0"/>
              <a:t>主题平台</a:t>
            </a:r>
          </a:p>
          <a:p>
            <a:pPr algn="l">
              <a:spcBef>
                <a:spcPct val="50000"/>
              </a:spcBef>
              <a:buFontTx/>
              <a:buChar char="•"/>
            </a:pPr>
            <a:r>
              <a:rPr lang="zh-CN" altLang="en-US" dirty="0"/>
              <a:t>支持各种主题的制作，支付下载，分享。</a:t>
            </a:r>
          </a:p>
          <a:p>
            <a:pPr algn="l">
              <a:spcBef>
                <a:spcPct val="50000"/>
              </a:spcBef>
              <a:buFontTx/>
              <a:buChar char="•"/>
            </a:pPr>
            <a:r>
              <a:rPr lang="zh-CN" altLang="en-US" dirty="0"/>
              <a:t>用户达到</a:t>
            </a:r>
            <a:r>
              <a:rPr lang="en-US" altLang="zh-CN" dirty="0"/>
              <a:t>100w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Text Box 2"/>
          <p:cNvSpPr txBox="1">
            <a:spLocks noChangeArrowheads="1"/>
          </p:cNvSpPr>
          <p:nvPr/>
        </p:nvSpPr>
        <p:spPr bwMode="auto">
          <a:xfrm>
            <a:off x="533400" y="533400"/>
            <a:ext cx="807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endParaRPr lang="zh-CN" altLang="zh-CN"/>
          </a:p>
        </p:txBody>
      </p:sp>
      <p:sp>
        <p:nvSpPr>
          <p:cNvPr id="163843" name="Text Box 3"/>
          <p:cNvSpPr txBox="1">
            <a:spLocks noChangeArrowheads="1"/>
          </p:cNvSpPr>
          <p:nvPr/>
        </p:nvSpPr>
        <p:spPr bwMode="auto">
          <a:xfrm>
            <a:off x="1066800" y="762000"/>
            <a:ext cx="7543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endParaRPr lang="zh-CN" altLang="zh-CN"/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gray">
          <a:xfrm>
            <a:off x="304800" y="609600"/>
            <a:ext cx="8610600" cy="539750"/>
          </a:xfrm>
          <a:prstGeom prst="roundRect">
            <a:avLst>
              <a:gd name="adj" fmla="val 16667"/>
            </a:avLst>
          </a:prstGeom>
          <a:solidFill>
            <a:srgbClr val="FFCC00"/>
          </a:solidFill>
          <a:ln w="25400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l" eaLnBrk="0" hangingPunct="0"/>
            <a:r>
              <a:rPr lang="en-US" altLang="zh-CN" dirty="0" smtClean="0"/>
              <a:t>2015-2012</a:t>
            </a:r>
            <a:r>
              <a:rPr lang="zh-CN" altLang="en-US" dirty="0" smtClean="0"/>
              <a:t>年</a:t>
            </a:r>
            <a:r>
              <a:rPr lang="en-US" altLang="zh-CN" dirty="0" err="1" smtClean="0"/>
              <a:t>SYome</a:t>
            </a:r>
            <a:r>
              <a:rPr lang="zh-CN" altLang="en-US" dirty="0"/>
              <a:t>应用商店产品开发计划</a:t>
            </a:r>
            <a:endParaRPr lang="zh-CN" altLang="zh-CN" dirty="0"/>
          </a:p>
        </p:txBody>
      </p:sp>
      <p:sp>
        <p:nvSpPr>
          <p:cNvPr id="163845" name="Oval 5"/>
          <p:cNvSpPr>
            <a:spLocks noChangeArrowheads="1"/>
          </p:cNvSpPr>
          <p:nvPr/>
        </p:nvSpPr>
        <p:spPr bwMode="auto">
          <a:xfrm rot="19800000">
            <a:off x="7848600" y="5638800"/>
            <a:ext cx="2209800" cy="1600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163846" name="Oval 6"/>
          <p:cNvSpPr>
            <a:spLocks noChangeArrowheads="1"/>
          </p:cNvSpPr>
          <p:nvPr/>
        </p:nvSpPr>
        <p:spPr bwMode="auto">
          <a:xfrm rot="1800000">
            <a:off x="-609600" y="6096000"/>
            <a:ext cx="1447800" cy="914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zh-CN"/>
          </a:p>
        </p:txBody>
      </p:sp>
      <p:grpSp>
        <p:nvGrpSpPr>
          <p:cNvPr id="37" name="Group 54"/>
          <p:cNvGrpSpPr>
            <a:grpSpLocks/>
          </p:cNvGrpSpPr>
          <p:nvPr/>
        </p:nvGrpSpPr>
        <p:grpSpPr bwMode="auto">
          <a:xfrm>
            <a:off x="838200" y="1295400"/>
            <a:ext cx="8077200" cy="4765675"/>
            <a:chOff x="142875" y="1214459"/>
            <a:chExt cx="8858250" cy="5290194"/>
          </a:xfrm>
        </p:grpSpPr>
        <p:cxnSp>
          <p:nvCxnSpPr>
            <p:cNvPr id="3" name="Straight Connector 2"/>
            <p:cNvCxnSpPr/>
            <p:nvPr/>
          </p:nvCxnSpPr>
          <p:spPr bwMode="auto">
            <a:xfrm rot="5400000">
              <a:off x="-1750544" y="4036660"/>
              <a:ext cx="4928938" cy="0"/>
            </a:xfrm>
            <a:prstGeom prst="line">
              <a:avLst/>
            </a:prstGeom>
            <a:ln w="190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" name="Straight Connector 3"/>
            <p:cNvCxnSpPr/>
            <p:nvPr/>
          </p:nvCxnSpPr>
          <p:spPr bwMode="auto">
            <a:xfrm rot="5400000">
              <a:off x="820926" y="4036660"/>
              <a:ext cx="4928938" cy="0"/>
            </a:xfrm>
            <a:prstGeom prst="line">
              <a:avLst/>
            </a:prstGeom>
            <a:ln w="190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" name="Straight Connector 4"/>
            <p:cNvCxnSpPr/>
            <p:nvPr/>
          </p:nvCxnSpPr>
          <p:spPr bwMode="auto">
            <a:xfrm rot="5400000">
              <a:off x="3394136" y="4036660"/>
              <a:ext cx="4928938" cy="0"/>
            </a:xfrm>
            <a:prstGeom prst="line">
              <a:avLst/>
            </a:prstGeom>
            <a:ln w="190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 bwMode="auto">
            <a:xfrm rot="5400000">
              <a:off x="5965605" y="4036660"/>
              <a:ext cx="4928938" cy="0"/>
            </a:xfrm>
            <a:prstGeom prst="line">
              <a:avLst/>
            </a:prstGeom>
            <a:ln w="190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7" name="Rectangle 6"/>
            <p:cNvSpPr/>
            <p:nvPr/>
          </p:nvSpPr>
          <p:spPr bwMode="auto">
            <a:xfrm>
              <a:off x="142875" y="1214459"/>
              <a:ext cx="1143843" cy="3577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r>
                <a:rPr lang="en-US" altLang="zh-CN" sz="1600">
                  <a:solidFill>
                    <a:srgbClr val="FFFFFF"/>
                  </a:solidFill>
                  <a:latin typeface="Calibri" pitchFamily="34" charset="0"/>
                  <a:ea typeface="宋体" pitchFamily="2" charset="-122"/>
                </a:rPr>
                <a:t>Q1</a:t>
              </a: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2714345" y="1214459"/>
              <a:ext cx="1143842" cy="3577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r>
                <a:rPr lang="en-US" altLang="zh-CN" sz="1600">
                  <a:solidFill>
                    <a:srgbClr val="FFFFFF"/>
                  </a:solidFill>
                  <a:latin typeface="Calibri" pitchFamily="34" charset="0"/>
                  <a:ea typeface="宋体" pitchFamily="2" charset="-122"/>
                </a:rPr>
                <a:t>Q2</a:t>
              </a: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5285813" y="1214459"/>
              <a:ext cx="1143843" cy="3577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r>
                <a:rPr lang="en-US" altLang="zh-CN" sz="1600">
                  <a:solidFill>
                    <a:srgbClr val="FFFFFF"/>
                  </a:solidFill>
                  <a:latin typeface="Calibri" pitchFamily="34" charset="0"/>
                  <a:ea typeface="宋体" pitchFamily="2" charset="-122"/>
                </a:rPr>
                <a:t>Q3</a:t>
              </a: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7857283" y="1214459"/>
              <a:ext cx="1143842" cy="3577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r>
                <a:rPr lang="en-US" altLang="zh-CN" sz="1600">
                  <a:solidFill>
                    <a:srgbClr val="FFFFFF"/>
                  </a:solidFill>
                  <a:latin typeface="Calibri" pitchFamily="34" charset="0"/>
                  <a:ea typeface="宋体" pitchFamily="2" charset="-122"/>
                </a:rPr>
                <a:t>Q4</a:t>
              </a:r>
            </a:p>
          </p:txBody>
        </p:sp>
        <p:cxnSp>
          <p:nvCxnSpPr>
            <p:cNvPr id="11" name="Straight Connector 10"/>
            <p:cNvCxnSpPr/>
            <p:nvPr/>
          </p:nvCxnSpPr>
          <p:spPr bwMode="auto">
            <a:xfrm rot="5400000">
              <a:off x="-892226" y="4036660"/>
              <a:ext cx="4928938" cy="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auto">
            <a:xfrm rot="5400000">
              <a:off x="-35650" y="4036660"/>
              <a:ext cx="4928938" cy="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auto">
            <a:xfrm rot="5400000">
              <a:off x="1679243" y="4036660"/>
              <a:ext cx="4928938" cy="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auto">
            <a:xfrm rot="5400000">
              <a:off x="2535819" y="4036660"/>
              <a:ext cx="4928938" cy="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" name="Straight Connector 14"/>
            <p:cNvCxnSpPr/>
            <p:nvPr/>
          </p:nvCxnSpPr>
          <p:spPr bwMode="auto">
            <a:xfrm rot="5400000">
              <a:off x="4250712" y="4036660"/>
              <a:ext cx="4928938" cy="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auto">
            <a:xfrm rot="5400000">
              <a:off x="5107288" y="4036660"/>
              <a:ext cx="4928938" cy="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8" name="TextBox 45"/>
            <p:cNvSpPr txBox="1"/>
            <p:nvPr/>
          </p:nvSpPr>
          <p:spPr>
            <a:xfrm>
              <a:off x="787048" y="6131062"/>
              <a:ext cx="712073" cy="37359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r>
                <a:rPr lang="en-US" altLang="zh-CN" sz="1600">
                  <a:solidFill>
                    <a:srgbClr val="A6A6A6"/>
                  </a:solidFill>
                </a:rPr>
                <a:t>10</a:t>
              </a:r>
              <a:r>
                <a:rPr lang="zh-CN" altLang="en-US" sz="1600">
                  <a:solidFill>
                    <a:srgbClr val="A6A6A6"/>
                  </a:solidFill>
                </a:rPr>
                <a:t>月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640142" y="6131062"/>
              <a:ext cx="717295" cy="37359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r>
                <a:rPr lang="en-US" altLang="zh-CN" sz="1600">
                  <a:solidFill>
                    <a:srgbClr val="A6A6A6"/>
                  </a:solidFill>
                </a:rPr>
                <a:t>11</a:t>
              </a:r>
              <a:r>
                <a:rPr lang="zh-CN" altLang="en-US" sz="1600">
                  <a:solidFill>
                    <a:srgbClr val="A6A6A6"/>
                  </a:solidFill>
                </a:rPr>
                <a:t>月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500200" y="6131062"/>
              <a:ext cx="715555" cy="37359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r>
                <a:rPr lang="en-US" altLang="zh-CN" sz="1600">
                  <a:solidFill>
                    <a:srgbClr val="A6A6A6"/>
                  </a:solidFill>
                </a:rPr>
                <a:t>12</a:t>
              </a:r>
              <a:r>
                <a:rPr lang="zh-CN" altLang="en-US" sz="1600">
                  <a:solidFill>
                    <a:srgbClr val="A6A6A6"/>
                  </a:solidFill>
                </a:rPr>
                <a:t>月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358518" y="6131062"/>
              <a:ext cx="713813" cy="37359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r>
                <a:rPr lang="en-US" altLang="zh-CN" sz="1600">
                  <a:solidFill>
                    <a:srgbClr val="A6A6A6"/>
                  </a:solidFill>
                </a:rPr>
                <a:t>1</a:t>
              </a:r>
              <a:r>
                <a:rPr lang="zh-CN" altLang="en-US" sz="1600">
                  <a:solidFill>
                    <a:srgbClr val="A6A6A6"/>
                  </a:solidFill>
                </a:rPr>
                <a:t>月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4215094" y="6131062"/>
              <a:ext cx="713813" cy="37359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r>
                <a:rPr lang="en-US" altLang="zh-CN" sz="1600">
                  <a:solidFill>
                    <a:srgbClr val="A6A6A6"/>
                  </a:solidFill>
                </a:rPr>
                <a:t>2</a:t>
              </a:r>
              <a:r>
                <a:rPr lang="zh-CN" altLang="en-US" sz="1600">
                  <a:solidFill>
                    <a:srgbClr val="A6A6A6"/>
                  </a:solidFill>
                </a:rPr>
                <a:t>月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071670" y="6131062"/>
              <a:ext cx="713813" cy="37359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r>
                <a:rPr lang="en-US" altLang="zh-CN" sz="1600">
                  <a:solidFill>
                    <a:srgbClr val="A6A6A6"/>
                  </a:solidFill>
                </a:rPr>
                <a:t>3</a:t>
              </a:r>
              <a:r>
                <a:rPr lang="zh-CN" altLang="en-US" sz="1600">
                  <a:solidFill>
                    <a:srgbClr val="A6A6A6"/>
                  </a:solidFill>
                </a:rPr>
                <a:t>月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5928246" y="6131062"/>
              <a:ext cx="715554" cy="37359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r>
                <a:rPr lang="en-US" altLang="zh-CN" sz="1600">
                  <a:solidFill>
                    <a:srgbClr val="A6A6A6"/>
                  </a:solidFill>
                </a:rPr>
                <a:t>4</a:t>
              </a:r>
              <a:r>
                <a:rPr lang="zh-CN" altLang="en-US" sz="1600">
                  <a:solidFill>
                    <a:srgbClr val="A6A6A6"/>
                  </a:solidFill>
                </a:rPr>
                <a:t>月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6786562" y="6131062"/>
              <a:ext cx="717295" cy="37359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r>
                <a:rPr lang="en-US" altLang="zh-CN" sz="1600">
                  <a:solidFill>
                    <a:srgbClr val="A6A6A6"/>
                  </a:solidFill>
                </a:rPr>
                <a:t>5</a:t>
              </a:r>
              <a:r>
                <a:rPr lang="zh-CN" altLang="en-US" sz="1600">
                  <a:solidFill>
                    <a:srgbClr val="A6A6A6"/>
                  </a:solidFill>
                </a:rPr>
                <a:t>月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7644880" y="6131062"/>
              <a:ext cx="712072" cy="37359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r>
                <a:rPr lang="en-US" altLang="zh-CN" sz="1600">
                  <a:solidFill>
                    <a:srgbClr val="A6A6A6"/>
                  </a:solidFill>
                </a:rPr>
                <a:t>6</a:t>
              </a:r>
              <a:r>
                <a:rPr lang="zh-CN" altLang="en-US" sz="1600">
                  <a:solidFill>
                    <a:srgbClr val="A6A6A6"/>
                  </a:solidFill>
                </a:rPr>
                <a:t>月</a:t>
              </a:r>
            </a:p>
          </p:txBody>
        </p:sp>
      </p:grpSp>
      <p:sp>
        <p:nvSpPr>
          <p:cNvPr id="27" name="8-Point Star 26"/>
          <p:cNvSpPr/>
          <p:nvPr/>
        </p:nvSpPr>
        <p:spPr>
          <a:xfrm>
            <a:off x="1690688" y="2057400"/>
            <a:ext cx="214312" cy="214313"/>
          </a:xfrm>
          <a:prstGeom prst="star8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endParaRPr lang="zh-CN" altLang="zh-CN" sz="1400">
              <a:solidFill>
                <a:srgbClr val="FFFFFF"/>
              </a:solidFill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28" name="Line Callout 1 27"/>
          <p:cNvSpPr>
            <a:spLocks/>
          </p:cNvSpPr>
          <p:nvPr/>
        </p:nvSpPr>
        <p:spPr bwMode="auto">
          <a:xfrm>
            <a:off x="533400" y="2362200"/>
            <a:ext cx="990600" cy="838200"/>
          </a:xfrm>
          <a:prstGeom prst="borderCallout1">
            <a:avLst>
              <a:gd name="adj1" fmla="val 13634"/>
              <a:gd name="adj2" fmla="val 107694"/>
              <a:gd name="adj3" fmla="val -6440"/>
              <a:gd name="adj4" fmla="val 116185"/>
            </a:avLst>
          </a:prstGeom>
          <a:gradFill rotWithShape="1">
            <a:gsLst>
              <a:gs pos="0">
                <a:srgbClr val="DAFDA7"/>
              </a:gs>
              <a:gs pos="35001">
                <a:srgbClr val="E4FDC2"/>
              </a:gs>
              <a:gs pos="100000">
                <a:srgbClr val="F5FFE6"/>
              </a:gs>
            </a:gsLst>
            <a:lin ang="162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r>
              <a:rPr lang="zh-CN" altLang="en-US" sz="1000"/>
              <a:t>一期结束，完成非支付的产品化工作</a:t>
            </a:r>
          </a:p>
        </p:txBody>
      </p:sp>
      <p:sp>
        <p:nvSpPr>
          <p:cNvPr id="36" name="Line Callout 1 35"/>
          <p:cNvSpPr>
            <a:spLocks/>
          </p:cNvSpPr>
          <p:nvPr/>
        </p:nvSpPr>
        <p:spPr bwMode="auto">
          <a:xfrm>
            <a:off x="685800" y="3352800"/>
            <a:ext cx="1035050" cy="381000"/>
          </a:xfrm>
          <a:prstGeom prst="borderCallout1">
            <a:avLst>
              <a:gd name="adj1" fmla="val 30000"/>
              <a:gd name="adj2" fmla="val -7361"/>
              <a:gd name="adj3" fmla="val -293750"/>
              <a:gd name="adj4" fmla="val -12579"/>
            </a:avLst>
          </a:prstGeom>
          <a:gradFill rotWithShape="1">
            <a:gsLst>
              <a:gs pos="0">
                <a:srgbClr val="DAFDA7"/>
              </a:gs>
              <a:gs pos="35001">
                <a:srgbClr val="E4FDC2"/>
              </a:gs>
              <a:gs pos="100000">
                <a:srgbClr val="F5FFE6"/>
              </a:gs>
            </a:gsLst>
            <a:lin ang="16200000" scaled="1"/>
          </a:gradFill>
          <a:ln w="9525" algn="ctr">
            <a:solidFill>
              <a:srgbClr val="98B954"/>
            </a:solidFill>
            <a:miter lim="800000"/>
            <a:headEnd/>
            <a:tailEnd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r>
              <a:rPr lang="zh-CN" altLang="en-US" sz="1000"/>
              <a:t>一期开始</a:t>
            </a:r>
          </a:p>
        </p:txBody>
      </p:sp>
      <p:sp>
        <p:nvSpPr>
          <p:cNvPr id="35" name="8-Point Star 34"/>
          <p:cNvSpPr/>
          <p:nvPr/>
        </p:nvSpPr>
        <p:spPr>
          <a:xfrm>
            <a:off x="457200" y="2057400"/>
            <a:ext cx="214313" cy="214313"/>
          </a:xfrm>
          <a:prstGeom prst="star8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endParaRPr lang="zh-CN" altLang="zh-CN" sz="1400">
              <a:solidFill>
                <a:srgbClr val="FFFFFF"/>
              </a:solidFill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19" name="8-Point Star 26"/>
          <p:cNvSpPr/>
          <p:nvPr/>
        </p:nvSpPr>
        <p:spPr>
          <a:xfrm>
            <a:off x="2819400" y="2057400"/>
            <a:ext cx="214313" cy="214313"/>
          </a:xfrm>
          <a:prstGeom prst="star8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endParaRPr lang="zh-CN" altLang="zh-CN" sz="1400">
              <a:solidFill>
                <a:srgbClr val="FFFFFF"/>
              </a:solidFill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20" name="Line Callout 1 27"/>
          <p:cNvSpPr>
            <a:spLocks/>
          </p:cNvSpPr>
          <p:nvPr/>
        </p:nvSpPr>
        <p:spPr bwMode="auto">
          <a:xfrm>
            <a:off x="1752600" y="2743200"/>
            <a:ext cx="990600" cy="609600"/>
          </a:xfrm>
          <a:prstGeom prst="borderCallout1">
            <a:avLst>
              <a:gd name="adj1" fmla="val 18750"/>
              <a:gd name="adj2" fmla="val 107694"/>
              <a:gd name="adj3" fmla="val -75523"/>
              <a:gd name="adj4" fmla="val 117468"/>
            </a:avLst>
          </a:prstGeom>
          <a:gradFill rotWithShape="1">
            <a:gsLst>
              <a:gs pos="0">
                <a:srgbClr val="DAFDA7"/>
              </a:gs>
              <a:gs pos="35001">
                <a:srgbClr val="E4FDC2"/>
              </a:gs>
              <a:gs pos="100000">
                <a:srgbClr val="F5FFE6"/>
              </a:gs>
            </a:gsLst>
            <a:lin ang="162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r>
              <a:rPr lang="zh-CN" altLang="en-US" sz="1000"/>
              <a:t>二期结束，完成涉及到支付的产品化工作</a:t>
            </a:r>
          </a:p>
        </p:txBody>
      </p:sp>
      <p:sp>
        <p:nvSpPr>
          <p:cNvPr id="21" name="8-Point Star 26"/>
          <p:cNvSpPr/>
          <p:nvPr/>
        </p:nvSpPr>
        <p:spPr>
          <a:xfrm>
            <a:off x="3962400" y="2057400"/>
            <a:ext cx="214313" cy="214313"/>
          </a:xfrm>
          <a:prstGeom prst="star8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endParaRPr lang="zh-CN" altLang="zh-CN" sz="1400">
              <a:solidFill>
                <a:srgbClr val="FFFFFF"/>
              </a:solidFill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22" name="Line Callout 1 27"/>
          <p:cNvSpPr>
            <a:spLocks/>
          </p:cNvSpPr>
          <p:nvPr/>
        </p:nvSpPr>
        <p:spPr bwMode="auto">
          <a:xfrm>
            <a:off x="2895600" y="2590800"/>
            <a:ext cx="990600" cy="914400"/>
          </a:xfrm>
          <a:prstGeom prst="borderCallout1">
            <a:avLst>
              <a:gd name="adj1" fmla="val 12500"/>
              <a:gd name="adj2" fmla="val 107694"/>
              <a:gd name="adj3" fmla="val -68403"/>
              <a:gd name="adj4" fmla="val 115065"/>
            </a:avLst>
          </a:prstGeom>
          <a:gradFill rotWithShape="1">
            <a:gsLst>
              <a:gs pos="0">
                <a:srgbClr val="DAFDA7"/>
              </a:gs>
              <a:gs pos="35001">
                <a:srgbClr val="E4FDC2"/>
              </a:gs>
              <a:gs pos="100000">
                <a:srgbClr val="F5FFE6"/>
              </a:gs>
            </a:gsLst>
            <a:lin ang="162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r>
              <a:rPr lang="zh-CN" altLang="en-US" sz="1000"/>
              <a:t>三期结束，依据客户反馈解决相关问题</a:t>
            </a:r>
          </a:p>
        </p:txBody>
      </p:sp>
      <p:cxnSp>
        <p:nvCxnSpPr>
          <p:cNvPr id="15" name="Straight Connector 14"/>
          <p:cNvCxnSpPr/>
          <p:nvPr/>
        </p:nvCxnSpPr>
        <p:spPr bwMode="auto">
          <a:xfrm rot="5400000">
            <a:off x="-1740694" y="3821907"/>
            <a:ext cx="4548187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609600" y="5715000"/>
            <a:ext cx="714375" cy="3365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r>
              <a:rPr lang="en-US" altLang="zh-CN" sz="1600">
                <a:solidFill>
                  <a:srgbClr val="A6A6A6"/>
                </a:solidFill>
              </a:rPr>
              <a:t>9</a:t>
            </a:r>
            <a:r>
              <a:rPr lang="zh-CN" altLang="en-US" sz="1600">
                <a:solidFill>
                  <a:srgbClr val="A6A6A6"/>
                </a:solidFill>
              </a:rPr>
              <a:t>月</a:t>
            </a:r>
          </a:p>
        </p:txBody>
      </p:sp>
      <p:sp>
        <p:nvSpPr>
          <p:cNvPr id="23" name="8-Point Star 26"/>
          <p:cNvSpPr/>
          <p:nvPr/>
        </p:nvSpPr>
        <p:spPr>
          <a:xfrm>
            <a:off x="5195888" y="2057400"/>
            <a:ext cx="214312" cy="214313"/>
          </a:xfrm>
          <a:prstGeom prst="star8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endParaRPr lang="zh-CN" altLang="zh-CN" sz="1400">
              <a:solidFill>
                <a:srgbClr val="FFFFFF"/>
              </a:solidFill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24" name="Line Callout 1 27"/>
          <p:cNvSpPr>
            <a:spLocks/>
          </p:cNvSpPr>
          <p:nvPr/>
        </p:nvSpPr>
        <p:spPr bwMode="auto">
          <a:xfrm>
            <a:off x="4038600" y="2514600"/>
            <a:ext cx="1063625" cy="1600200"/>
          </a:xfrm>
          <a:prstGeom prst="borderCallout1">
            <a:avLst>
              <a:gd name="adj1" fmla="val 7144"/>
              <a:gd name="adj2" fmla="val 107162"/>
              <a:gd name="adj3" fmla="val -21625"/>
              <a:gd name="adj4" fmla="val 123731"/>
            </a:avLst>
          </a:prstGeom>
          <a:gradFill rotWithShape="1">
            <a:gsLst>
              <a:gs pos="0">
                <a:srgbClr val="DAFDA7"/>
              </a:gs>
              <a:gs pos="35001">
                <a:srgbClr val="E4FDC2"/>
              </a:gs>
              <a:gs pos="100000">
                <a:srgbClr val="F5FFE6"/>
              </a:gs>
            </a:gsLst>
            <a:lin ang="162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r>
              <a:rPr lang="zh-CN" altLang="en-US" sz="1000"/>
              <a:t>四期结束，解决客户端适配的问题，发布多款手机的客户端</a:t>
            </a:r>
          </a:p>
        </p:txBody>
      </p:sp>
      <p:sp>
        <p:nvSpPr>
          <p:cNvPr id="25" name="8-Point Star 26"/>
          <p:cNvSpPr/>
          <p:nvPr/>
        </p:nvSpPr>
        <p:spPr>
          <a:xfrm>
            <a:off x="6262688" y="2057400"/>
            <a:ext cx="214312" cy="214313"/>
          </a:xfrm>
          <a:prstGeom prst="star8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endParaRPr lang="zh-CN" altLang="zh-CN" sz="1400">
              <a:solidFill>
                <a:srgbClr val="FFFFFF"/>
              </a:solidFill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26" name="Line Callout 1 27"/>
          <p:cNvSpPr>
            <a:spLocks/>
          </p:cNvSpPr>
          <p:nvPr/>
        </p:nvSpPr>
        <p:spPr bwMode="auto">
          <a:xfrm>
            <a:off x="5257800" y="2819400"/>
            <a:ext cx="990600" cy="609600"/>
          </a:xfrm>
          <a:prstGeom prst="borderCallout1">
            <a:avLst>
              <a:gd name="adj1" fmla="val 18750"/>
              <a:gd name="adj2" fmla="val 107694"/>
              <a:gd name="adj3" fmla="val -102606"/>
              <a:gd name="adj4" fmla="val 115065"/>
            </a:avLst>
          </a:prstGeom>
          <a:gradFill rotWithShape="1">
            <a:gsLst>
              <a:gs pos="0">
                <a:srgbClr val="DAFDA7"/>
              </a:gs>
              <a:gs pos="35001">
                <a:srgbClr val="E4FDC2"/>
              </a:gs>
              <a:gs pos="100000">
                <a:srgbClr val="F5FFE6"/>
              </a:gs>
            </a:gsLst>
            <a:lin ang="162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r>
              <a:rPr lang="en-US" altLang="zh-CN" sz="1000"/>
              <a:t> </a:t>
            </a:r>
            <a:r>
              <a:rPr lang="zh-CN" altLang="en-US" sz="1000"/>
              <a:t>五期结束，依据客户反馈解决相关问题</a:t>
            </a:r>
          </a:p>
        </p:txBody>
      </p:sp>
      <p:sp>
        <p:nvSpPr>
          <p:cNvPr id="30" name="8-Point Star 26"/>
          <p:cNvSpPr/>
          <p:nvPr/>
        </p:nvSpPr>
        <p:spPr>
          <a:xfrm>
            <a:off x="7558088" y="2057400"/>
            <a:ext cx="214312" cy="214313"/>
          </a:xfrm>
          <a:prstGeom prst="star8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endParaRPr lang="zh-CN" altLang="zh-CN" sz="1400">
              <a:solidFill>
                <a:srgbClr val="FFFFFF"/>
              </a:solidFill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31" name="Line Callout 1 27"/>
          <p:cNvSpPr>
            <a:spLocks/>
          </p:cNvSpPr>
          <p:nvPr/>
        </p:nvSpPr>
        <p:spPr bwMode="auto">
          <a:xfrm>
            <a:off x="6491288" y="2895600"/>
            <a:ext cx="990600" cy="609600"/>
          </a:xfrm>
          <a:prstGeom prst="borderCallout1">
            <a:avLst>
              <a:gd name="adj1" fmla="val 18750"/>
              <a:gd name="adj2" fmla="val 107694"/>
              <a:gd name="adj3" fmla="val -102606"/>
              <a:gd name="adj4" fmla="val 115065"/>
            </a:avLst>
          </a:prstGeom>
          <a:gradFill rotWithShape="1">
            <a:gsLst>
              <a:gs pos="0">
                <a:srgbClr val="DAFDA7"/>
              </a:gs>
              <a:gs pos="35001">
                <a:srgbClr val="E4FDC2"/>
              </a:gs>
              <a:gs pos="100000">
                <a:srgbClr val="F5FFE6"/>
              </a:gs>
            </a:gsLst>
            <a:lin ang="162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r>
              <a:rPr lang="zh-CN" altLang="en-US" sz="1000"/>
              <a:t>六期结束，提高产品的稳定性和用户友好性</a:t>
            </a:r>
            <a:r>
              <a:rPr lang="zh-CN" altLang="en-US" sz="1000">
                <a:solidFill>
                  <a:srgbClr val="A6A6A6"/>
                </a:solidFill>
                <a:latin typeface="Calibri" pitchFamily="34" charset="0"/>
              </a:rPr>
              <a:t>。</a:t>
            </a:r>
          </a:p>
        </p:txBody>
      </p:sp>
      <p:sp>
        <p:nvSpPr>
          <p:cNvPr id="29" name="8-Point Star 28"/>
          <p:cNvSpPr>
            <a:spLocks noChangeArrowheads="1"/>
          </p:cNvSpPr>
          <p:nvPr/>
        </p:nvSpPr>
        <p:spPr bwMode="auto">
          <a:xfrm>
            <a:off x="457200" y="3962400"/>
            <a:ext cx="214313" cy="214313"/>
          </a:xfrm>
          <a:prstGeom prst="star8">
            <a:avLst>
              <a:gd name="adj" fmla="val 37500"/>
            </a:avLst>
          </a:prstGeom>
          <a:solidFill>
            <a:schemeClr val="accent2"/>
          </a:solidFill>
          <a:ln w="38100" algn="ctr">
            <a:solidFill>
              <a:schemeClr val="bg1"/>
            </a:solidFill>
            <a:miter lim="800000"/>
            <a:headEnd/>
            <a:tailEnd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endParaRPr lang="zh-CN" altLang="zh-CN" sz="140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32" name="Line Callout 1 31"/>
          <p:cNvSpPr>
            <a:spLocks/>
          </p:cNvSpPr>
          <p:nvPr/>
        </p:nvSpPr>
        <p:spPr bwMode="auto">
          <a:xfrm>
            <a:off x="990600" y="4419600"/>
            <a:ext cx="1295400" cy="357188"/>
          </a:xfrm>
          <a:prstGeom prst="borderCallout1">
            <a:avLst>
              <a:gd name="adj1" fmla="val 32000"/>
              <a:gd name="adj2" fmla="val -5884"/>
              <a:gd name="adj3" fmla="val -83111"/>
              <a:gd name="adj4" fmla="val -30394"/>
            </a:avLst>
          </a:prstGeom>
          <a:gradFill rotWithShape="1">
            <a:gsLst>
              <a:gs pos="0">
                <a:srgbClr val="9EEAFF"/>
              </a:gs>
              <a:gs pos="35001">
                <a:srgbClr val="BBEFFF"/>
              </a:gs>
              <a:gs pos="100000">
                <a:srgbClr val="E4F9FF"/>
              </a:gs>
            </a:gsLst>
            <a:lin ang="162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r>
              <a:rPr lang="en-US" altLang="zh-CN" sz="1000"/>
              <a:t>Theme </a:t>
            </a:r>
            <a:r>
              <a:rPr lang="zh-CN" altLang="en-US" sz="1000"/>
              <a:t>主题平台开始开开发</a:t>
            </a:r>
          </a:p>
        </p:txBody>
      </p:sp>
      <p:sp>
        <p:nvSpPr>
          <p:cNvPr id="33" name="8-Point Star 28"/>
          <p:cNvSpPr>
            <a:spLocks noChangeArrowheads="1"/>
          </p:cNvSpPr>
          <p:nvPr/>
        </p:nvSpPr>
        <p:spPr bwMode="auto">
          <a:xfrm>
            <a:off x="4419600" y="4114800"/>
            <a:ext cx="214313" cy="214313"/>
          </a:xfrm>
          <a:prstGeom prst="star8">
            <a:avLst>
              <a:gd name="adj" fmla="val 37500"/>
            </a:avLst>
          </a:prstGeom>
          <a:solidFill>
            <a:schemeClr val="accent2"/>
          </a:solidFill>
          <a:ln w="38100" algn="ctr">
            <a:solidFill>
              <a:schemeClr val="bg1"/>
            </a:solidFill>
            <a:miter lim="800000"/>
            <a:headEnd/>
            <a:tailEnd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endParaRPr lang="zh-CN" altLang="zh-CN" sz="140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34" name="Line Callout 1 31"/>
          <p:cNvSpPr>
            <a:spLocks/>
          </p:cNvSpPr>
          <p:nvPr/>
        </p:nvSpPr>
        <p:spPr bwMode="auto">
          <a:xfrm>
            <a:off x="2743200" y="4572000"/>
            <a:ext cx="1295400" cy="357188"/>
          </a:xfrm>
          <a:prstGeom prst="borderCallout1">
            <a:avLst>
              <a:gd name="adj1" fmla="val 32000"/>
              <a:gd name="adj2" fmla="val 105884"/>
              <a:gd name="adj3" fmla="val -83111"/>
              <a:gd name="adj4" fmla="val 140194"/>
            </a:avLst>
          </a:prstGeom>
          <a:gradFill rotWithShape="1">
            <a:gsLst>
              <a:gs pos="0">
                <a:srgbClr val="9EEAFF"/>
              </a:gs>
              <a:gs pos="35001">
                <a:srgbClr val="BBEFFF"/>
              </a:gs>
              <a:gs pos="100000">
                <a:srgbClr val="E4F9FF"/>
              </a:gs>
            </a:gsLst>
            <a:lin ang="162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r>
              <a:rPr lang="en-US" altLang="zh-CN" sz="1000"/>
              <a:t>Theme 1.0 release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Text Box 2"/>
          <p:cNvSpPr txBox="1">
            <a:spLocks noChangeArrowheads="1"/>
          </p:cNvSpPr>
          <p:nvPr/>
        </p:nvSpPr>
        <p:spPr bwMode="auto">
          <a:xfrm>
            <a:off x="533400" y="533400"/>
            <a:ext cx="807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endParaRPr lang="zh-CN" altLang="zh-CN"/>
          </a:p>
        </p:txBody>
      </p:sp>
      <p:sp>
        <p:nvSpPr>
          <p:cNvPr id="151555" name="Text Box 3"/>
          <p:cNvSpPr txBox="1">
            <a:spLocks noChangeArrowheads="1"/>
          </p:cNvSpPr>
          <p:nvPr/>
        </p:nvSpPr>
        <p:spPr bwMode="auto">
          <a:xfrm>
            <a:off x="1066800" y="762000"/>
            <a:ext cx="7543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endParaRPr lang="zh-CN" altLang="zh-CN"/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gray">
          <a:xfrm>
            <a:off x="304800" y="609600"/>
            <a:ext cx="8610600" cy="539750"/>
          </a:xfrm>
          <a:prstGeom prst="roundRect">
            <a:avLst>
              <a:gd name="adj" fmla="val 16667"/>
            </a:avLst>
          </a:prstGeom>
          <a:solidFill>
            <a:srgbClr val="FFCC00"/>
          </a:solidFill>
          <a:ln w="25400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l" eaLnBrk="0" hangingPunct="0"/>
            <a:r>
              <a:rPr lang="en-US" altLang="zh-CN" dirty="0" smtClean="0"/>
              <a:t>2015-2012</a:t>
            </a:r>
            <a:r>
              <a:rPr lang="zh-CN" altLang="en-US" dirty="0" smtClean="0"/>
              <a:t>年</a:t>
            </a:r>
            <a:r>
              <a:rPr lang="en-US" altLang="zh-CN" dirty="0" err="1" smtClean="0"/>
              <a:t>SYome</a:t>
            </a:r>
            <a:r>
              <a:rPr lang="zh-CN" altLang="en-US" dirty="0"/>
              <a:t>分享产品开发计划</a:t>
            </a:r>
            <a:endParaRPr lang="zh-CN" altLang="zh-CN" dirty="0"/>
          </a:p>
        </p:txBody>
      </p:sp>
      <p:sp>
        <p:nvSpPr>
          <p:cNvPr id="151557" name="Oval 5"/>
          <p:cNvSpPr>
            <a:spLocks noChangeArrowheads="1"/>
          </p:cNvSpPr>
          <p:nvPr/>
        </p:nvSpPr>
        <p:spPr bwMode="auto">
          <a:xfrm rot="19800000">
            <a:off x="7848600" y="5638800"/>
            <a:ext cx="2209800" cy="1600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zh-CN"/>
          </a:p>
        </p:txBody>
      </p:sp>
      <p:grpSp>
        <p:nvGrpSpPr>
          <p:cNvPr id="25" name="Group 54"/>
          <p:cNvGrpSpPr>
            <a:grpSpLocks/>
          </p:cNvGrpSpPr>
          <p:nvPr/>
        </p:nvGrpSpPr>
        <p:grpSpPr bwMode="auto">
          <a:xfrm>
            <a:off x="838200" y="1295400"/>
            <a:ext cx="8077200" cy="4765675"/>
            <a:chOff x="142875" y="1214459"/>
            <a:chExt cx="8858250" cy="5290194"/>
          </a:xfrm>
        </p:grpSpPr>
        <p:cxnSp>
          <p:nvCxnSpPr>
            <p:cNvPr id="3" name="Straight Connector 2"/>
            <p:cNvCxnSpPr/>
            <p:nvPr/>
          </p:nvCxnSpPr>
          <p:spPr bwMode="auto">
            <a:xfrm rot="5400000">
              <a:off x="-1750544" y="4036660"/>
              <a:ext cx="4928938" cy="0"/>
            </a:xfrm>
            <a:prstGeom prst="line">
              <a:avLst/>
            </a:prstGeom>
            <a:ln w="190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" name="Straight Connector 3"/>
            <p:cNvCxnSpPr/>
            <p:nvPr/>
          </p:nvCxnSpPr>
          <p:spPr bwMode="auto">
            <a:xfrm rot="5400000">
              <a:off x="820926" y="4036660"/>
              <a:ext cx="4928938" cy="0"/>
            </a:xfrm>
            <a:prstGeom prst="line">
              <a:avLst/>
            </a:prstGeom>
            <a:ln w="190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" name="Straight Connector 4"/>
            <p:cNvCxnSpPr/>
            <p:nvPr/>
          </p:nvCxnSpPr>
          <p:spPr bwMode="auto">
            <a:xfrm rot="5400000">
              <a:off x="3394136" y="4036660"/>
              <a:ext cx="4928938" cy="0"/>
            </a:xfrm>
            <a:prstGeom prst="line">
              <a:avLst/>
            </a:prstGeom>
            <a:ln w="190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 bwMode="auto">
            <a:xfrm rot="5400000">
              <a:off x="5965605" y="4036660"/>
              <a:ext cx="4928938" cy="0"/>
            </a:xfrm>
            <a:prstGeom prst="line">
              <a:avLst/>
            </a:prstGeom>
            <a:ln w="190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7" name="Rectangle 6"/>
            <p:cNvSpPr/>
            <p:nvPr/>
          </p:nvSpPr>
          <p:spPr bwMode="auto">
            <a:xfrm>
              <a:off x="142875" y="1214459"/>
              <a:ext cx="1143843" cy="3577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r>
                <a:rPr lang="en-US" altLang="zh-CN" sz="1600">
                  <a:solidFill>
                    <a:srgbClr val="FFFFFF"/>
                  </a:solidFill>
                  <a:latin typeface="Calibri" pitchFamily="34" charset="0"/>
                  <a:ea typeface="宋体" pitchFamily="2" charset="-122"/>
                </a:rPr>
                <a:t>Q1</a:t>
              </a: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2714345" y="1214459"/>
              <a:ext cx="1143842" cy="3577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r>
                <a:rPr lang="en-US" altLang="zh-CN" sz="1600">
                  <a:solidFill>
                    <a:srgbClr val="FFFFFF"/>
                  </a:solidFill>
                  <a:latin typeface="Calibri" pitchFamily="34" charset="0"/>
                  <a:ea typeface="宋体" pitchFamily="2" charset="-122"/>
                </a:rPr>
                <a:t>Q2</a:t>
              </a: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5285813" y="1214459"/>
              <a:ext cx="1143843" cy="3577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r>
                <a:rPr lang="en-US" altLang="zh-CN" sz="1600">
                  <a:solidFill>
                    <a:srgbClr val="FFFFFF"/>
                  </a:solidFill>
                  <a:latin typeface="Calibri" pitchFamily="34" charset="0"/>
                  <a:ea typeface="宋体" pitchFamily="2" charset="-122"/>
                </a:rPr>
                <a:t>Q3</a:t>
              </a: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7857283" y="1214459"/>
              <a:ext cx="1143842" cy="3577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r>
                <a:rPr lang="en-US" altLang="zh-CN" sz="1600">
                  <a:solidFill>
                    <a:srgbClr val="FFFFFF"/>
                  </a:solidFill>
                  <a:latin typeface="Calibri" pitchFamily="34" charset="0"/>
                  <a:ea typeface="宋体" pitchFamily="2" charset="-122"/>
                </a:rPr>
                <a:t>Q4</a:t>
              </a:r>
            </a:p>
          </p:txBody>
        </p:sp>
        <p:cxnSp>
          <p:nvCxnSpPr>
            <p:cNvPr id="11" name="Straight Connector 10"/>
            <p:cNvCxnSpPr/>
            <p:nvPr/>
          </p:nvCxnSpPr>
          <p:spPr bwMode="auto">
            <a:xfrm rot="5400000">
              <a:off x="-892226" y="4036660"/>
              <a:ext cx="4928938" cy="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auto">
            <a:xfrm rot="5400000">
              <a:off x="-35650" y="4036660"/>
              <a:ext cx="4928938" cy="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auto">
            <a:xfrm rot="5400000">
              <a:off x="1679243" y="4036660"/>
              <a:ext cx="4928938" cy="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auto">
            <a:xfrm rot="5400000">
              <a:off x="2535819" y="4036660"/>
              <a:ext cx="4928938" cy="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" name="Straight Connector 14"/>
            <p:cNvCxnSpPr/>
            <p:nvPr/>
          </p:nvCxnSpPr>
          <p:spPr bwMode="auto">
            <a:xfrm rot="5400000">
              <a:off x="4250712" y="4036660"/>
              <a:ext cx="4928938" cy="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auto">
            <a:xfrm rot="5400000">
              <a:off x="5107288" y="4036660"/>
              <a:ext cx="4928938" cy="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8" name="TextBox 45"/>
            <p:cNvSpPr txBox="1"/>
            <p:nvPr/>
          </p:nvSpPr>
          <p:spPr>
            <a:xfrm>
              <a:off x="787048" y="6131062"/>
              <a:ext cx="712073" cy="37359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r>
                <a:rPr lang="en-US" altLang="zh-CN" sz="1600">
                  <a:solidFill>
                    <a:srgbClr val="A6A6A6"/>
                  </a:solidFill>
                </a:rPr>
                <a:t>10</a:t>
              </a:r>
              <a:r>
                <a:rPr lang="zh-CN" altLang="en-US" sz="1600">
                  <a:solidFill>
                    <a:srgbClr val="A6A6A6"/>
                  </a:solidFill>
                </a:rPr>
                <a:t>月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640142" y="6131062"/>
              <a:ext cx="717295" cy="37359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r>
                <a:rPr lang="en-US" altLang="zh-CN" sz="1600">
                  <a:solidFill>
                    <a:srgbClr val="A6A6A6"/>
                  </a:solidFill>
                </a:rPr>
                <a:t>11</a:t>
              </a:r>
              <a:r>
                <a:rPr lang="zh-CN" altLang="en-US" sz="1600">
                  <a:solidFill>
                    <a:srgbClr val="A6A6A6"/>
                  </a:solidFill>
                </a:rPr>
                <a:t>月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500200" y="6131062"/>
              <a:ext cx="715555" cy="37359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r>
                <a:rPr lang="en-US" altLang="zh-CN" sz="1600">
                  <a:solidFill>
                    <a:srgbClr val="A6A6A6"/>
                  </a:solidFill>
                </a:rPr>
                <a:t>12</a:t>
              </a:r>
              <a:r>
                <a:rPr lang="zh-CN" altLang="en-US" sz="1600">
                  <a:solidFill>
                    <a:srgbClr val="A6A6A6"/>
                  </a:solidFill>
                </a:rPr>
                <a:t>月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358518" y="6131062"/>
              <a:ext cx="713813" cy="37359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r>
                <a:rPr lang="en-US" altLang="zh-CN" sz="1600">
                  <a:solidFill>
                    <a:srgbClr val="A6A6A6"/>
                  </a:solidFill>
                </a:rPr>
                <a:t>1</a:t>
              </a:r>
              <a:r>
                <a:rPr lang="zh-CN" altLang="en-US" sz="1600">
                  <a:solidFill>
                    <a:srgbClr val="A6A6A6"/>
                  </a:solidFill>
                </a:rPr>
                <a:t>月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4215094" y="6131062"/>
              <a:ext cx="713813" cy="37359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r>
                <a:rPr lang="en-US" altLang="zh-CN" sz="1600">
                  <a:solidFill>
                    <a:srgbClr val="A6A6A6"/>
                  </a:solidFill>
                </a:rPr>
                <a:t>2</a:t>
              </a:r>
              <a:r>
                <a:rPr lang="zh-CN" altLang="en-US" sz="1600">
                  <a:solidFill>
                    <a:srgbClr val="A6A6A6"/>
                  </a:solidFill>
                </a:rPr>
                <a:t>月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071670" y="6131062"/>
              <a:ext cx="713813" cy="37359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r>
                <a:rPr lang="en-US" altLang="zh-CN" sz="1600">
                  <a:solidFill>
                    <a:srgbClr val="A6A6A6"/>
                  </a:solidFill>
                </a:rPr>
                <a:t>3</a:t>
              </a:r>
              <a:r>
                <a:rPr lang="zh-CN" altLang="en-US" sz="1600">
                  <a:solidFill>
                    <a:srgbClr val="A6A6A6"/>
                  </a:solidFill>
                </a:rPr>
                <a:t>月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5928246" y="6131062"/>
              <a:ext cx="715554" cy="37359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r>
                <a:rPr lang="en-US" altLang="zh-CN" sz="1600">
                  <a:solidFill>
                    <a:srgbClr val="A6A6A6"/>
                  </a:solidFill>
                </a:rPr>
                <a:t>4</a:t>
              </a:r>
              <a:r>
                <a:rPr lang="zh-CN" altLang="en-US" sz="1600">
                  <a:solidFill>
                    <a:srgbClr val="A6A6A6"/>
                  </a:solidFill>
                </a:rPr>
                <a:t>月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6786562" y="6131062"/>
              <a:ext cx="717295" cy="37359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r>
                <a:rPr lang="en-US" altLang="zh-CN" sz="1600">
                  <a:solidFill>
                    <a:srgbClr val="A6A6A6"/>
                  </a:solidFill>
                </a:rPr>
                <a:t>5</a:t>
              </a:r>
              <a:r>
                <a:rPr lang="zh-CN" altLang="en-US" sz="1600">
                  <a:solidFill>
                    <a:srgbClr val="A6A6A6"/>
                  </a:solidFill>
                </a:rPr>
                <a:t>月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7644880" y="6131062"/>
              <a:ext cx="712072" cy="37359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r>
                <a:rPr lang="en-US" altLang="zh-CN" sz="1600">
                  <a:solidFill>
                    <a:srgbClr val="A6A6A6"/>
                  </a:solidFill>
                </a:rPr>
                <a:t>6</a:t>
              </a:r>
              <a:r>
                <a:rPr lang="zh-CN" altLang="en-US" sz="1600">
                  <a:solidFill>
                    <a:srgbClr val="A6A6A6"/>
                  </a:solidFill>
                </a:rPr>
                <a:t>月</a:t>
              </a:r>
            </a:p>
          </p:txBody>
        </p:sp>
      </p:grpSp>
      <p:sp>
        <p:nvSpPr>
          <p:cNvPr id="27" name="8-Point Star 26"/>
          <p:cNvSpPr/>
          <p:nvPr/>
        </p:nvSpPr>
        <p:spPr>
          <a:xfrm>
            <a:off x="1219200" y="2057400"/>
            <a:ext cx="214313" cy="214313"/>
          </a:xfrm>
          <a:prstGeom prst="star8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endParaRPr lang="zh-CN" altLang="zh-CN" sz="1400">
              <a:solidFill>
                <a:srgbClr val="FFFFFF"/>
              </a:solidFill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28" name="Line Callout 1 27"/>
          <p:cNvSpPr>
            <a:spLocks/>
          </p:cNvSpPr>
          <p:nvPr/>
        </p:nvSpPr>
        <p:spPr bwMode="auto">
          <a:xfrm>
            <a:off x="1600200" y="2743200"/>
            <a:ext cx="990600" cy="609600"/>
          </a:xfrm>
          <a:prstGeom prst="borderCallout1">
            <a:avLst>
              <a:gd name="adj1" fmla="val 18750"/>
              <a:gd name="adj2" fmla="val -7694"/>
              <a:gd name="adj3" fmla="val -92190"/>
              <a:gd name="adj4" fmla="val -19713"/>
            </a:avLst>
          </a:prstGeom>
          <a:gradFill rotWithShape="1">
            <a:gsLst>
              <a:gs pos="0">
                <a:srgbClr val="DAFDA7"/>
              </a:gs>
              <a:gs pos="35001">
                <a:srgbClr val="E4FDC2"/>
              </a:gs>
              <a:gs pos="100000">
                <a:srgbClr val="F5FFE6"/>
              </a:gs>
            </a:gsLst>
            <a:lin ang="162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r>
              <a:rPr lang="en-US" altLang="zh-CN" sz="1000"/>
              <a:t>appsharers web</a:t>
            </a:r>
            <a:r>
              <a:rPr lang="zh-CN" altLang="en-US" sz="1000"/>
              <a:t>功能开始开发</a:t>
            </a:r>
          </a:p>
        </p:txBody>
      </p:sp>
      <p:sp>
        <p:nvSpPr>
          <p:cNvPr id="36" name="Line Callout 1 35"/>
          <p:cNvSpPr>
            <a:spLocks/>
          </p:cNvSpPr>
          <p:nvPr/>
        </p:nvSpPr>
        <p:spPr bwMode="auto">
          <a:xfrm>
            <a:off x="914400" y="4038600"/>
            <a:ext cx="1035050" cy="381000"/>
          </a:xfrm>
          <a:prstGeom prst="borderCallout1">
            <a:avLst>
              <a:gd name="adj1" fmla="val 30000"/>
              <a:gd name="adj2" fmla="val -7361"/>
              <a:gd name="adj3" fmla="val -473750"/>
              <a:gd name="adj4" fmla="val -34662"/>
            </a:avLst>
          </a:prstGeom>
          <a:gradFill rotWithShape="1">
            <a:gsLst>
              <a:gs pos="0">
                <a:srgbClr val="DAFDA7"/>
              </a:gs>
              <a:gs pos="35001">
                <a:srgbClr val="E4FDC2"/>
              </a:gs>
              <a:gs pos="100000">
                <a:srgbClr val="F5FFE6"/>
              </a:gs>
            </a:gsLst>
            <a:lin ang="16200000" scaled="1"/>
          </a:gradFill>
          <a:ln w="9525" algn="ctr">
            <a:solidFill>
              <a:srgbClr val="98B954"/>
            </a:solidFill>
            <a:miter lim="800000"/>
            <a:headEnd/>
            <a:tailEnd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r>
              <a:rPr lang="en-US" altLang="zh-CN" sz="1000"/>
              <a:t>Appsharers</a:t>
            </a:r>
            <a:r>
              <a:rPr lang="zh-CN" altLang="en-US" sz="1000"/>
              <a:t>需求收集</a:t>
            </a:r>
          </a:p>
        </p:txBody>
      </p:sp>
      <p:sp>
        <p:nvSpPr>
          <p:cNvPr id="35" name="8-Point Star 34"/>
          <p:cNvSpPr/>
          <p:nvPr/>
        </p:nvSpPr>
        <p:spPr>
          <a:xfrm>
            <a:off x="457200" y="2057400"/>
            <a:ext cx="214313" cy="214313"/>
          </a:xfrm>
          <a:prstGeom prst="star8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endParaRPr lang="zh-CN" altLang="zh-CN" sz="1400">
              <a:solidFill>
                <a:srgbClr val="FFFFFF"/>
              </a:solidFill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19" name="8-Point Star 26"/>
          <p:cNvSpPr/>
          <p:nvPr/>
        </p:nvSpPr>
        <p:spPr>
          <a:xfrm>
            <a:off x="2819400" y="2057400"/>
            <a:ext cx="214313" cy="214313"/>
          </a:xfrm>
          <a:prstGeom prst="star8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endParaRPr lang="zh-CN" altLang="zh-CN" sz="1400">
              <a:solidFill>
                <a:srgbClr val="FFFFFF"/>
              </a:solidFill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20" name="Line Callout 1 27"/>
          <p:cNvSpPr>
            <a:spLocks/>
          </p:cNvSpPr>
          <p:nvPr/>
        </p:nvSpPr>
        <p:spPr bwMode="auto">
          <a:xfrm>
            <a:off x="3657600" y="3429000"/>
            <a:ext cx="990600" cy="914400"/>
          </a:xfrm>
          <a:prstGeom prst="borderCallout1">
            <a:avLst>
              <a:gd name="adj1" fmla="val 12500"/>
              <a:gd name="adj2" fmla="val -7694"/>
              <a:gd name="adj3" fmla="val -142014"/>
              <a:gd name="adj4" fmla="val -75963"/>
            </a:avLst>
          </a:prstGeom>
          <a:gradFill rotWithShape="1">
            <a:gsLst>
              <a:gs pos="0">
                <a:srgbClr val="DAFDA7"/>
              </a:gs>
              <a:gs pos="35001">
                <a:srgbClr val="E4FDC2"/>
              </a:gs>
              <a:gs pos="100000">
                <a:srgbClr val="F5FFE6"/>
              </a:gs>
            </a:gsLst>
            <a:lin ang="162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r>
              <a:rPr lang="en-US" altLang="zh-CN" sz="1000"/>
              <a:t>Appsharers for web and android 1.0 release</a:t>
            </a:r>
          </a:p>
        </p:txBody>
      </p:sp>
      <p:cxnSp>
        <p:nvCxnSpPr>
          <p:cNvPr id="15" name="Straight Connector 14"/>
          <p:cNvCxnSpPr/>
          <p:nvPr/>
        </p:nvCxnSpPr>
        <p:spPr bwMode="auto">
          <a:xfrm rot="5400000">
            <a:off x="-1740694" y="3821907"/>
            <a:ext cx="4548187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609600" y="5715000"/>
            <a:ext cx="714375" cy="3365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r>
              <a:rPr lang="en-US" altLang="zh-CN" sz="1600">
                <a:solidFill>
                  <a:srgbClr val="A6A6A6"/>
                </a:solidFill>
              </a:rPr>
              <a:t>9</a:t>
            </a:r>
            <a:r>
              <a:rPr lang="zh-CN" altLang="en-US" sz="1600">
                <a:solidFill>
                  <a:srgbClr val="A6A6A6"/>
                </a:solidFill>
              </a:rPr>
              <a:t>月</a:t>
            </a:r>
          </a:p>
        </p:txBody>
      </p:sp>
      <p:sp>
        <p:nvSpPr>
          <p:cNvPr id="21" name="8-Point Star 26"/>
          <p:cNvSpPr/>
          <p:nvPr/>
        </p:nvSpPr>
        <p:spPr>
          <a:xfrm>
            <a:off x="5181600" y="2133600"/>
            <a:ext cx="214313" cy="214313"/>
          </a:xfrm>
          <a:prstGeom prst="star8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endParaRPr lang="zh-CN" altLang="zh-CN" sz="1400">
              <a:solidFill>
                <a:srgbClr val="FFFFFF"/>
              </a:solidFill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22" name="Line Callout 1 27"/>
          <p:cNvSpPr>
            <a:spLocks/>
          </p:cNvSpPr>
          <p:nvPr/>
        </p:nvSpPr>
        <p:spPr bwMode="auto">
          <a:xfrm>
            <a:off x="5486400" y="3352800"/>
            <a:ext cx="1295400" cy="838200"/>
          </a:xfrm>
          <a:prstGeom prst="borderCallout1">
            <a:avLst>
              <a:gd name="adj1" fmla="val 13634"/>
              <a:gd name="adj2" fmla="val -5884"/>
              <a:gd name="adj3" fmla="val -133713"/>
              <a:gd name="adj4" fmla="val -15931"/>
            </a:avLst>
          </a:prstGeom>
          <a:gradFill rotWithShape="1">
            <a:gsLst>
              <a:gs pos="0">
                <a:srgbClr val="DAFDA7"/>
              </a:gs>
              <a:gs pos="35001">
                <a:srgbClr val="E4FDC2"/>
              </a:gs>
              <a:gs pos="100000">
                <a:srgbClr val="F5FFE6"/>
              </a:gs>
            </a:gsLst>
            <a:lin ang="162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r>
              <a:rPr lang="zh-CN" altLang="en-US" sz="1000"/>
              <a:t>增加非应用的分享，如壁纸，主题，等一些手机资源</a:t>
            </a:r>
            <a:r>
              <a:rPr lang="en-US" altLang="zh-CN" sz="1000"/>
              <a:t>2.0</a:t>
            </a:r>
            <a:r>
              <a:rPr lang="zh-CN" altLang="en-US" sz="1000"/>
              <a:t>分享</a:t>
            </a:r>
          </a:p>
        </p:txBody>
      </p:sp>
      <p:sp>
        <p:nvSpPr>
          <p:cNvPr id="23" name="8-Point Star 26"/>
          <p:cNvSpPr/>
          <p:nvPr/>
        </p:nvSpPr>
        <p:spPr>
          <a:xfrm>
            <a:off x="8305800" y="2209800"/>
            <a:ext cx="214313" cy="214313"/>
          </a:xfrm>
          <a:prstGeom prst="star8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endParaRPr lang="zh-CN" altLang="zh-CN" sz="1400">
              <a:solidFill>
                <a:srgbClr val="FFFFFF"/>
              </a:solidFill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24" name="Line Callout 1 27"/>
          <p:cNvSpPr>
            <a:spLocks/>
          </p:cNvSpPr>
          <p:nvPr/>
        </p:nvSpPr>
        <p:spPr bwMode="auto">
          <a:xfrm>
            <a:off x="6629400" y="2243138"/>
            <a:ext cx="1216025" cy="609600"/>
          </a:xfrm>
          <a:prstGeom prst="borderCallout1">
            <a:avLst>
              <a:gd name="adj1" fmla="val 18750"/>
              <a:gd name="adj2" fmla="val 106269"/>
              <a:gd name="adj3" fmla="val -5731"/>
              <a:gd name="adj4" fmla="val 146343"/>
            </a:avLst>
          </a:prstGeom>
          <a:gradFill rotWithShape="1">
            <a:gsLst>
              <a:gs pos="0">
                <a:srgbClr val="DAFDA7"/>
              </a:gs>
              <a:gs pos="35001">
                <a:srgbClr val="E4FDC2"/>
              </a:gs>
              <a:gs pos="100000">
                <a:srgbClr val="F5FFE6"/>
              </a:gs>
            </a:gsLst>
            <a:lin ang="162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r>
              <a:rPr lang="zh-CN" altLang="en-US" sz="1000"/>
              <a:t>增加非</a:t>
            </a:r>
            <a:r>
              <a:rPr lang="en-US" altLang="zh-CN" sz="1000"/>
              <a:t>Android</a:t>
            </a:r>
            <a:r>
              <a:rPr lang="zh-CN" altLang="en-US" sz="1000"/>
              <a:t>平台的分享，如苹果手机应用的分享等</a:t>
            </a:r>
            <a:r>
              <a:rPr lang="zh-CN" altLang="en-US" sz="1000">
                <a:solidFill>
                  <a:srgbClr val="A6A6A6"/>
                </a:solidFill>
                <a:latin typeface="Calibri" pitchFamily="34" charset="0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Text Box 2"/>
          <p:cNvSpPr txBox="1">
            <a:spLocks noChangeArrowheads="1"/>
          </p:cNvSpPr>
          <p:nvPr/>
        </p:nvSpPr>
        <p:spPr bwMode="auto">
          <a:xfrm>
            <a:off x="533400" y="533400"/>
            <a:ext cx="807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endParaRPr lang="zh-CN" altLang="zh-CN"/>
          </a:p>
        </p:txBody>
      </p:sp>
      <p:sp>
        <p:nvSpPr>
          <p:cNvPr id="167939" name="Text Box 3"/>
          <p:cNvSpPr txBox="1">
            <a:spLocks noChangeArrowheads="1"/>
          </p:cNvSpPr>
          <p:nvPr/>
        </p:nvSpPr>
        <p:spPr bwMode="auto">
          <a:xfrm>
            <a:off x="1066800" y="762000"/>
            <a:ext cx="7543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endParaRPr lang="zh-CN" altLang="zh-CN"/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gray">
          <a:xfrm>
            <a:off x="304800" y="609600"/>
            <a:ext cx="8610600" cy="539750"/>
          </a:xfrm>
          <a:prstGeom prst="roundRect">
            <a:avLst>
              <a:gd name="adj" fmla="val 16667"/>
            </a:avLst>
          </a:prstGeom>
          <a:solidFill>
            <a:srgbClr val="FFCC00"/>
          </a:solidFill>
          <a:ln w="25400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l" eaLnBrk="0" hangingPunct="0"/>
            <a:r>
              <a:rPr lang="en-US" altLang="zh-CN" dirty="0" smtClean="0"/>
              <a:t>2015-2012</a:t>
            </a:r>
            <a:r>
              <a:rPr lang="zh-CN" altLang="en-US" dirty="0"/>
              <a:t>年</a:t>
            </a:r>
            <a:r>
              <a:rPr lang="en-US" altLang="zh-CN" dirty="0"/>
              <a:t>PIM </a:t>
            </a:r>
            <a:r>
              <a:rPr lang="zh-CN" altLang="en-US" dirty="0"/>
              <a:t>云服务</a:t>
            </a:r>
            <a:endParaRPr lang="zh-CN" altLang="zh-CN" dirty="0"/>
          </a:p>
        </p:txBody>
      </p:sp>
      <p:sp>
        <p:nvSpPr>
          <p:cNvPr id="167941" name="Oval 5"/>
          <p:cNvSpPr>
            <a:spLocks noChangeArrowheads="1"/>
          </p:cNvSpPr>
          <p:nvPr/>
        </p:nvSpPr>
        <p:spPr bwMode="auto">
          <a:xfrm rot="19800000">
            <a:off x="7848600" y="5638800"/>
            <a:ext cx="2209800" cy="1600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167942" name="Oval 6"/>
          <p:cNvSpPr>
            <a:spLocks noChangeArrowheads="1"/>
          </p:cNvSpPr>
          <p:nvPr/>
        </p:nvSpPr>
        <p:spPr bwMode="auto">
          <a:xfrm rot="1800000">
            <a:off x="-609600" y="6096000"/>
            <a:ext cx="1447800" cy="914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zh-CN"/>
          </a:p>
        </p:txBody>
      </p:sp>
      <p:grpSp>
        <p:nvGrpSpPr>
          <p:cNvPr id="29" name="Group 54"/>
          <p:cNvGrpSpPr>
            <a:grpSpLocks/>
          </p:cNvGrpSpPr>
          <p:nvPr/>
        </p:nvGrpSpPr>
        <p:grpSpPr bwMode="auto">
          <a:xfrm>
            <a:off x="838200" y="1295400"/>
            <a:ext cx="8077200" cy="4765675"/>
            <a:chOff x="142875" y="1214459"/>
            <a:chExt cx="8858250" cy="5290194"/>
          </a:xfrm>
        </p:grpSpPr>
        <p:cxnSp>
          <p:nvCxnSpPr>
            <p:cNvPr id="3" name="Straight Connector 2"/>
            <p:cNvCxnSpPr/>
            <p:nvPr/>
          </p:nvCxnSpPr>
          <p:spPr bwMode="auto">
            <a:xfrm rot="5400000">
              <a:off x="-1750544" y="4036660"/>
              <a:ext cx="4928938" cy="0"/>
            </a:xfrm>
            <a:prstGeom prst="line">
              <a:avLst/>
            </a:prstGeom>
            <a:ln w="190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" name="Straight Connector 3"/>
            <p:cNvCxnSpPr/>
            <p:nvPr/>
          </p:nvCxnSpPr>
          <p:spPr bwMode="auto">
            <a:xfrm rot="5400000">
              <a:off x="820926" y="4036660"/>
              <a:ext cx="4928938" cy="0"/>
            </a:xfrm>
            <a:prstGeom prst="line">
              <a:avLst/>
            </a:prstGeom>
            <a:ln w="190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" name="Straight Connector 4"/>
            <p:cNvCxnSpPr/>
            <p:nvPr/>
          </p:nvCxnSpPr>
          <p:spPr bwMode="auto">
            <a:xfrm rot="5400000">
              <a:off x="3394136" y="4036660"/>
              <a:ext cx="4928938" cy="0"/>
            </a:xfrm>
            <a:prstGeom prst="line">
              <a:avLst/>
            </a:prstGeom>
            <a:ln w="190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 bwMode="auto">
            <a:xfrm rot="5400000">
              <a:off x="5965605" y="4036660"/>
              <a:ext cx="4928938" cy="0"/>
            </a:xfrm>
            <a:prstGeom prst="line">
              <a:avLst/>
            </a:prstGeom>
            <a:ln w="190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7" name="Rectangle 6"/>
            <p:cNvSpPr/>
            <p:nvPr/>
          </p:nvSpPr>
          <p:spPr bwMode="auto">
            <a:xfrm>
              <a:off x="142875" y="1214459"/>
              <a:ext cx="1143843" cy="3577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r>
                <a:rPr lang="en-US" altLang="zh-CN" sz="1600">
                  <a:solidFill>
                    <a:srgbClr val="FFFFFF"/>
                  </a:solidFill>
                  <a:latin typeface="Calibri" pitchFamily="34" charset="0"/>
                  <a:ea typeface="宋体" pitchFamily="2" charset="-122"/>
                </a:rPr>
                <a:t>Q1</a:t>
              </a: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2714345" y="1214459"/>
              <a:ext cx="1143842" cy="3577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r>
                <a:rPr lang="en-US" altLang="zh-CN" sz="1600">
                  <a:solidFill>
                    <a:srgbClr val="FFFFFF"/>
                  </a:solidFill>
                  <a:latin typeface="Calibri" pitchFamily="34" charset="0"/>
                  <a:ea typeface="宋体" pitchFamily="2" charset="-122"/>
                </a:rPr>
                <a:t>Q2</a:t>
              </a: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5285813" y="1214459"/>
              <a:ext cx="1143843" cy="3577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r>
                <a:rPr lang="en-US" altLang="zh-CN" sz="1600">
                  <a:solidFill>
                    <a:srgbClr val="FFFFFF"/>
                  </a:solidFill>
                  <a:latin typeface="Calibri" pitchFamily="34" charset="0"/>
                  <a:ea typeface="宋体" pitchFamily="2" charset="-122"/>
                </a:rPr>
                <a:t>Q3</a:t>
              </a: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7857283" y="1214459"/>
              <a:ext cx="1143842" cy="3577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r>
                <a:rPr lang="en-US" altLang="zh-CN" sz="1600">
                  <a:solidFill>
                    <a:srgbClr val="FFFFFF"/>
                  </a:solidFill>
                  <a:latin typeface="Calibri" pitchFamily="34" charset="0"/>
                  <a:ea typeface="宋体" pitchFamily="2" charset="-122"/>
                </a:rPr>
                <a:t>Q4</a:t>
              </a:r>
            </a:p>
          </p:txBody>
        </p:sp>
        <p:cxnSp>
          <p:nvCxnSpPr>
            <p:cNvPr id="11" name="Straight Connector 10"/>
            <p:cNvCxnSpPr/>
            <p:nvPr/>
          </p:nvCxnSpPr>
          <p:spPr bwMode="auto">
            <a:xfrm rot="5400000">
              <a:off x="-892226" y="4036660"/>
              <a:ext cx="4928938" cy="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auto">
            <a:xfrm rot="5400000">
              <a:off x="-35650" y="4036660"/>
              <a:ext cx="4928938" cy="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auto">
            <a:xfrm rot="5400000">
              <a:off x="1679243" y="4036660"/>
              <a:ext cx="4928938" cy="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auto">
            <a:xfrm rot="5400000">
              <a:off x="2535819" y="4036660"/>
              <a:ext cx="4928938" cy="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" name="Straight Connector 14"/>
            <p:cNvCxnSpPr/>
            <p:nvPr/>
          </p:nvCxnSpPr>
          <p:spPr bwMode="auto">
            <a:xfrm rot="5400000">
              <a:off x="4250712" y="4036660"/>
              <a:ext cx="4928938" cy="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auto">
            <a:xfrm rot="5400000">
              <a:off x="5107288" y="4036660"/>
              <a:ext cx="4928938" cy="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8" name="TextBox 45"/>
            <p:cNvSpPr txBox="1"/>
            <p:nvPr/>
          </p:nvSpPr>
          <p:spPr>
            <a:xfrm>
              <a:off x="787048" y="6131062"/>
              <a:ext cx="712073" cy="37359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r>
                <a:rPr lang="en-US" altLang="zh-CN" sz="1600">
                  <a:solidFill>
                    <a:srgbClr val="A6A6A6"/>
                  </a:solidFill>
                </a:rPr>
                <a:t>10</a:t>
              </a:r>
              <a:r>
                <a:rPr lang="zh-CN" altLang="en-US" sz="1600">
                  <a:solidFill>
                    <a:srgbClr val="A6A6A6"/>
                  </a:solidFill>
                </a:rPr>
                <a:t>月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640142" y="6131062"/>
              <a:ext cx="717295" cy="37359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r>
                <a:rPr lang="en-US" altLang="zh-CN" sz="1600">
                  <a:solidFill>
                    <a:srgbClr val="A6A6A6"/>
                  </a:solidFill>
                </a:rPr>
                <a:t>11</a:t>
              </a:r>
              <a:r>
                <a:rPr lang="zh-CN" altLang="en-US" sz="1600">
                  <a:solidFill>
                    <a:srgbClr val="A6A6A6"/>
                  </a:solidFill>
                </a:rPr>
                <a:t>月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500200" y="6131062"/>
              <a:ext cx="715555" cy="37359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r>
                <a:rPr lang="en-US" altLang="zh-CN" sz="1600">
                  <a:solidFill>
                    <a:srgbClr val="A6A6A6"/>
                  </a:solidFill>
                </a:rPr>
                <a:t>12</a:t>
              </a:r>
              <a:r>
                <a:rPr lang="zh-CN" altLang="en-US" sz="1600">
                  <a:solidFill>
                    <a:srgbClr val="A6A6A6"/>
                  </a:solidFill>
                </a:rPr>
                <a:t>月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358518" y="6131062"/>
              <a:ext cx="713813" cy="37359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r>
                <a:rPr lang="en-US" altLang="zh-CN" sz="1600">
                  <a:solidFill>
                    <a:srgbClr val="A6A6A6"/>
                  </a:solidFill>
                </a:rPr>
                <a:t>1</a:t>
              </a:r>
              <a:r>
                <a:rPr lang="zh-CN" altLang="en-US" sz="1600">
                  <a:solidFill>
                    <a:srgbClr val="A6A6A6"/>
                  </a:solidFill>
                </a:rPr>
                <a:t>月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4215094" y="6131062"/>
              <a:ext cx="713813" cy="37359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r>
                <a:rPr lang="en-US" altLang="zh-CN" sz="1600">
                  <a:solidFill>
                    <a:srgbClr val="A6A6A6"/>
                  </a:solidFill>
                </a:rPr>
                <a:t>2</a:t>
              </a:r>
              <a:r>
                <a:rPr lang="zh-CN" altLang="en-US" sz="1600">
                  <a:solidFill>
                    <a:srgbClr val="A6A6A6"/>
                  </a:solidFill>
                </a:rPr>
                <a:t>月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071670" y="6131062"/>
              <a:ext cx="713813" cy="37359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r>
                <a:rPr lang="en-US" altLang="zh-CN" sz="1600">
                  <a:solidFill>
                    <a:srgbClr val="A6A6A6"/>
                  </a:solidFill>
                </a:rPr>
                <a:t>3</a:t>
              </a:r>
              <a:r>
                <a:rPr lang="zh-CN" altLang="en-US" sz="1600">
                  <a:solidFill>
                    <a:srgbClr val="A6A6A6"/>
                  </a:solidFill>
                </a:rPr>
                <a:t>月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5928246" y="6131062"/>
              <a:ext cx="715554" cy="37359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r>
                <a:rPr lang="en-US" altLang="zh-CN" sz="1600">
                  <a:solidFill>
                    <a:srgbClr val="A6A6A6"/>
                  </a:solidFill>
                </a:rPr>
                <a:t>4</a:t>
              </a:r>
              <a:r>
                <a:rPr lang="zh-CN" altLang="en-US" sz="1600">
                  <a:solidFill>
                    <a:srgbClr val="A6A6A6"/>
                  </a:solidFill>
                </a:rPr>
                <a:t>月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6786562" y="6131062"/>
              <a:ext cx="717295" cy="37359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r>
                <a:rPr lang="en-US" altLang="zh-CN" sz="1600">
                  <a:solidFill>
                    <a:srgbClr val="A6A6A6"/>
                  </a:solidFill>
                </a:rPr>
                <a:t>5</a:t>
              </a:r>
              <a:r>
                <a:rPr lang="zh-CN" altLang="en-US" sz="1600">
                  <a:solidFill>
                    <a:srgbClr val="A6A6A6"/>
                  </a:solidFill>
                </a:rPr>
                <a:t>月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7644880" y="6131062"/>
              <a:ext cx="712072" cy="37359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r>
                <a:rPr lang="en-US" altLang="zh-CN" sz="1600">
                  <a:solidFill>
                    <a:srgbClr val="A6A6A6"/>
                  </a:solidFill>
                </a:rPr>
                <a:t>6</a:t>
              </a:r>
              <a:r>
                <a:rPr lang="zh-CN" altLang="en-US" sz="1600">
                  <a:solidFill>
                    <a:srgbClr val="A6A6A6"/>
                  </a:solidFill>
                </a:rPr>
                <a:t>月</a:t>
              </a:r>
            </a:p>
          </p:txBody>
        </p:sp>
      </p:grpSp>
      <p:sp>
        <p:nvSpPr>
          <p:cNvPr id="27" name="8-Point Star 26"/>
          <p:cNvSpPr/>
          <p:nvPr/>
        </p:nvSpPr>
        <p:spPr>
          <a:xfrm>
            <a:off x="3581400" y="2209800"/>
            <a:ext cx="214313" cy="214313"/>
          </a:xfrm>
          <a:prstGeom prst="star8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endParaRPr lang="zh-CN" altLang="zh-CN" sz="1400">
              <a:solidFill>
                <a:srgbClr val="FFFFFF"/>
              </a:solidFill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28" name="Line Callout 1 27"/>
          <p:cNvSpPr>
            <a:spLocks/>
          </p:cNvSpPr>
          <p:nvPr/>
        </p:nvSpPr>
        <p:spPr bwMode="auto">
          <a:xfrm>
            <a:off x="2209800" y="2895600"/>
            <a:ext cx="990600" cy="304800"/>
          </a:xfrm>
          <a:prstGeom prst="borderCallout1">
            <a:avLst>
              <a:gd name="adj1" fmla="val 37500"/>
              <a:gd name="adj2" fmla="val 107694"/>
              <a:gd name="adj3" fmla="val -163542"/>
              <a:gd name="adj4" fmla="val 149681"/>
            </a:avLst>
          </a:prstGeom>
          <a:gradFill rotWithShape="1">
            <a:gsLst>
              <a:gs pos="0">
                <a:srgbClr val="DAFDA7"/>
              </a:gs>
              <a:gs pos="35001">
                <a:srgbClr val="E4FDC2"/>
              </a:gs>
              <a:gs pos="100000">
                <a:srgbClr val="F5FFE6"/>
              </a:gs>
            </a:gsLst>
            <a:lin ang="162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r>
              <a:rPr lang="en-US" altLang="zh-CN" sz="1000"/>
              <a:t>PIM</a:t>
            </a:r>
            <a:r>
              <a:rPr lang="zh-CN" altLang="en-US" sz="1000"/>
              <a:t>项目启动</a:t>
            </a:r>
          </a:p>
        </p:txBody>
      </p:sp>
      <p:cxnSp>
        <p:nvCxnSpPr>
          <p:cNvPr id="15" name="Straight Connector 14"/>
          <p:cNvCxnSpPr/>
          <p:nvPr/>
        </p:nvCxnSpPr>
        <p:spPr bwMode="auto">
          <a:xfrm rot="5400000">
            <a:off x="-1740694" y="3821907"/>
            <a:ext cx="4548187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609600" y="5715000"/>
            <a:ext cx="714375" cy="3365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r>
              <a:rPr lang="en-US" altLang="zh-CN" sz="1600">
                <a:solidFill>
                  <a:srgbClr val="A6A6A6"/>
                </a:solidFill>
              </a:rPr>
              <a:t>9</a:t>
            </a:r>
            <a:r>
              <a:rPr lang="zh-CN" altLang="en-US" sz="1600">
                <a:solidFill>
                  <a:srgbClr val="A6A6A6"/>
                </a:solidFill>
              </a:rPr>
              <a:t>月</a:t>
            </a:r>
          </a:p>
        </p:txBody>
      </p:sp>
      <p:sp>
        <p:nvSpPr>
          <p:cNvPr id="19" name="8-Point Star 26"/>
          <p:cNvSpPr/>
          <p:nvPr/>
        </p:nvSpPr>
        <p:spPr>
          <a:xfrm>
            <a:off x="4724400" y="2224088"/>
            <a:ext cx="214313" cy="214312"/>
          </a:xfrm>
          <a:prstGeom prst="star8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endParaRPr lang="zh-CN" altLang="zh-CN" sz="1400">
              <a:solidFill>
                <a:srgbClr val="FFFFFF"/>
              </a:solidFill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20" name="Line Callout 1 27"/>
          <p:cNvSpPr>
            <a:spLocks/>
          </p:cNvSpPr>
          <p:nvPr/>
        </p:nvSpPr>
        <p:spPr bwMode="auto">
          <a:xfrm>
            <a:off x="3505200" y="3733800"/>
            <a:ext cx="1143000" cy="609600"/>
          </a:xfrm>
          <a:prstGeom prst="borderCallout1">
            <a:avLst>
              <a:gd name="adj1" fmla="val 18750"/>
              <a:gd name="adj2" fmla="val 106667"/>
              <a:gd name="adj3" fmla="val -223440"/>
              <a:gd name="adj4" fmla="val 120833"/>
            </a:avLst>
          </a:prstGeom>
          <a:gradFill rotWithShape="1">
            <a:gsLst>
              <a:gs pos="0">
                <a:srgbClr val="DAFDA7"/>
              </a:gs>
              <a:gs pos="35001">
                <a:srgbClr val="E4FDC2"/>
              </a:gs>
              <a:gs pos="100000">
                <a:srgbClr val="F5FFE6"/>
              </a:gs>
            </a:gsLst>
            <a:lin ang="162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r>
              <a:rPr lang="zh-CN" altLang="en-US" sz="1000"/>
              <a:t>手机联系人同步发布</a:t>
            </a:r>
            <a:r>
              <a:rPr lang="en-US" altLang="zh-CN" sz="1000"/>
              <a:t>web</a:t>
            </a:r>
            <a:r>
              <a:rPr lang="zh-CN" altLang="en-US" sz="1000"/>
              <a:t>和手机端</a:t>
            </a:r>
          </a:p>
        </p:txBody>
      </p:sp>
      <p:sp>
        <p:nvSpPr>
          <p:cNvPr id="21" name="8-Point Star 26"/>
          <p:cNvSpPr/>
          <p:nvPr/>
        </p:nvSpPr>
        <p:spPr>
          <a:xfrm>
            <a:off x="1676400" y="2362200"/>
            <a:ext cx="214313" cy="214313"/>
          </a:xfrm>
          <a:prstGeom prst="star8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endParaRPr lang="zh-CN" altLang="zh-CN" sz="1400">
              <a:solidFill>
                <a:srgbClr val="FFFFFF"/>
              </a:solidFill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22" name="Line Callout 1 27"/>
          <p:cNvSpPr>
            <a:spLocks/>
          </p:cNvSpPr>
          <p:nvPr/>
        </p:nvSpPr>
        <p:spPr bwMode="auto">
          <a:xfrm>
            <a:off x="533400" y="2209800"/>
            <a:ext cx="990600" cy="304800"/>
          </a:xfrm>
          <a:prstGeom prst="borderCallout1">
            <a:avLst>
              <a:gd name="adj1" fmla="val 37500"/>
              <a:gd name="adj2" fmla="val 107694"/>
              <a:gd name="adj3" fmla="val 90625"/>
              <a:gd name="adj4" fmla="val 124037"/>
            </a:avLst>
          </a:prstGeom>
          <a:gradFill rotWithShape="1">
            <a:gsLst>
              <a:gs pos="0">
                <a:srgbClr val="DAFDA7"/>
              </a:gs>
              <a:gs pos="35001">
                <a:srgbClr val="E4FDC2"/>
              </a:gs>
              <a:gs pos="100000">
                <a:srgbClr val="F5FFE6"/>
              </a:gs>
            </a:gsLst>
            <a:lin ang="162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r>
              <a:rPr lang="en-US" altLang="zh-CN" sz="1000"/>
              <a:t>PIM</a:t>
            </a:r>
            <a:r>
              <a:rPr lang="zh-CN" altLang="en-US" sz="1000"/>
              <a:t>预研</a:t>
            </a:r>
          </a:p>
        </p:txBody>
      </p:sp>
      <p:sp>
        <p:nvSpPr>
          <p:cNvPr id="23" name="8-Point Star 26"/>
          <p:cNvSpPr/>
          <p:nvPr/>
        </p:nvSpPr>
        <p:spPr>
          <a:xfrm>
            <a:off x="5943600" y="2209800"/>
            <a:ext cx="214313" cy="214313"/>
          </a:xfrm>
          <a:prstGeom prst="star8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endParaRPr lang="zh-CN" altLang="zh-CN" sz="1400">
              <a:solidFill>
                <a:srgbClr val="FFFFFF"/>
              </a:solidFill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24" name="Line Callout 1 27"/>
          <p:cNvSpPr>
            <a:spLocks/>
          </p:cNvSpPr>
          <p:nvPr/>
        </p:nvSpPr>
        <p:spPr bwMode="auto">
          <a:xfrm>
            <a:off x="4648200" y="4648200"/>
            <a:ext cx="1143000" cy="609600"/>
          </a:xfrm>
          <a:prstGeom prst="borderCallout1">
            <a:avLst>
              <a:gd name="adj1" fmla="val 18750"/>
              <a:gd name="adj2" fmla="val 106667"/>
              <a:gd name="adj3" fmla="val -365106"/>
              <a:gd name="adj4" fmla="val 117500"/>
            </a:avLst>
          </a:prstGeom>
          <a:gradFill rotWithShape="1">
            <a:gsLst>
              <a:gs pos="0">
                <a:srgbClr val="DAFDA7"/>
              </a:gs>
              <a:gs pos="35001">
                <a:srgbClr val="E4FDC2"/>
              </a:gs>
              <a:gs pos="100000">
                <a:srgbClr val="F5FFE6"/>
              </a:gs>
            </a:gsLst>
            <a:lin ang="162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r>
              <a:rPr lang="zh-CN" altLang="en-US" sz="1000"/>
              <a:t>应用的备份与恢复</a:t>
            </a:r>
          </a:p>
        </p:txBody>
      </p:sp>
      <p:sp>
        <p:nvSpPr>
          <p:cNvPr id="25" name="8-Point Star 26"/>
          <p:cNvSpPr/>
          <p:nvPr/>
        </p:nvSpPr>
        <p:spPr>
          <a:xfrm>
            <a:off x="8305800" y="2133600"/>
            <a:ext cx="214313" cy="214313"/>
          </a:xfrm>
          <a:prstGeom prst="star8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endParaRPr lang="zh-CN" altLang="zh-CN" sz="1400">
              <a:solidFill>
                <a:srgbClr val="FFFFFF"/>
              </a:solidFill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26" name="Line Callout 1 27"/>
          <p:cNvSpPr>
            <a:spLocks/>
          </p:cNvSpPr>
          <p:nvPr/>
        </p:nvSpPr>
        <p:spPr bwMode="auto">
          <a:xfrm>
            <a:off x="6796088" y="3886200"/>
            <a:ext cx="1143000" cy="609600"/>
          </a:xfrm>
          <a:prstGeom prst="borderCallout1">
            <a:avLst>
              <a:gd name="adj1" fmla="val 18750"/>
              <a:gd name="adj2" fmla="val 106667"/>
              <a:gd name="adj3" fmla="val -281773"/>
              <a:gd name="adj4" fmla="val 143056"/>
            </a:avLst>
          </a:prstGeom>
          <a:gradFill rotWithShape="1">
            <a:gsLst>
              <a:gs pos="0">
                <a:srgbClr val="DAFDA7"/>
              </a:gs>
              <a:gs pos="35001">
                <a:srgbClr val="E4FDC2"/>
              </a:gs>
              <a:gs pos="100000">
                <a:srgbClr val="F5FFE6"/>
              </a:gs>
            </a:gsLst>
            <a:lin ang="162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r>
              <a:rPr lang="zh-CN" altLang="en-US" sz="1000"/>
              <a:t>日程表和短信备份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1" name="Text Box 3"/>
          <p:cNvSpPr txBox="1">
            <a:spLocks noChangeArrowheads="1"/>
          </p:cNvSpPr>
          <p:nvPr/>
        </p:nvSpPr>
        <p:spPr bwMode="auto">
          <a:xfrm>
            <a:off x="533400" y="533400"/>
            <a:ext cx="807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endParaRPr lang="zh-CN" altLang="zh-CN"/>
          </a:p>
        </p:txBody>
      </p:sp>
      <p:sp>
        <p:nvSpPr>
          <p:cNvPr id="140292" name="Text Box 4"/>
          <p:cNvSpPr txBox="1">
            <a:spLocks noChangeArrowheads="1"/>
          </p:cNvSpPr>
          <p:nvPr/>
        </p:nvSpPr>
        <p:spPr bwMode="auto">
          <a:xfrm>
            <a:off x="1066800" y="762000"/>
            <a:ext cx="7543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endParaRPr lang="zh-CN" altLang="zh-CN"/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gray">
          <a:xfrm>
            <a:off x="304800" y="609600"/>
            <a:ext cx="8610600" cy="539750"/>
          </a:xfrm>
          <a:prstGeom prst="roundRect">
            <a:avLst>
              <a:gd name="adj" fmla="val 16667"/>
            </a:avLst>
          </a:prstGeom>
          <a:solidFill>
            <a:srgbClr val="FFCC00"/>
          </a:solidFill>
          <a:ln w="25400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l" eaLnBrk="0" hangingPunct="0"/>
            <a:r>
              <a:rPr lang="en-US" altLang="zh-CN" dirty="0" smtClean="0"/>
              <a:t>2015-2012</a:t>
            </a:r>
            <a:r>
              <a:rPr lang="zh-CN" altLang="en-US" dirty="0"/>
              <a:t>年产品运营</a:t>
            </a:r>
            <a:endParaRPr lang="zh-CN" altLang="zh-CN" dirty="0"/>
          </a:p>
        </p:txBody>
      </p:sp>
      <p:sp>
        <p:nvSpPr>
          <p:cNvPr id="140294" name="Oval 6"/>
          <p:cNvSpPr>
            <a:spLocks noChangeArrowheads="1"/>
          </p:cNvSpPr>
          <p:nvPr/>
        </p:nvSpPr>
        <p:spPr bwMode="auto">
          <a:xfrm rot="19800000">
            <a:off x="7848600" y="5638800"/>
            <a:ext cx="2209800" cy="1600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zh-CN"/>
          </a:p>
        </p:txBody>
      </p:sp>
      <p:grpSp>
        <p:nvGrpSpPr>
          <p:cNvPr id="26" name="Group 54"/>
          <p:cNvGrpSpPr>
            <a:grpSpLocks/>
          </p:cNvGrpSpPr>
          <p:nvPr/>
        </p:nvGrpSpPr>
        <p:grpSpPr bwMode="auto">
          <a:xfrm>
            <a:off x="838200" y="1295400"/>
            <a:ext cx="8077200" cy="4765675"/>
            <a:chOff x="142875" y="1214459"/>
            <a:chExt cx="8858250" cy="5290194"/>
          </a:xfrm>
        </p:grpSpPr>
        <p:cxnSp>
          <p:nvCxnSpPr>
            <p:cNvPr id="3" name="Straight Connector 2"/>
            <p:cNvCxnSpPr/>
            <p:nvPr/>
          </p:nvCxnSpPr>
          <p:spPr bwMode="auto">
            <a:xfrm rot="5400000">
              <a:off x="-1750544" y="4036660"/>
              <a:ext cx="4928938" cy="0"/>
            </a:xfrm>
            <a:prstGeom prst="line">
              <a:avLst/>
            </a:prstGeom>
            <a:ln w="190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" name="Straight Connector 3"/>
            <p:cNvCxnSpPr/>
            <p:nvPr/>
          </p:nvCxnSpPr>
          <p:spPr bwMode="auto">
            <a:xfrm rot="5400000">
              <a:off x="820926" y="4036660"/>
              <a:ext cx="4928938" cy="0"/>
            </a:xfrm>
            <a:prstGeom prst="line">
              <a:avLst/>
            </a:prstGeom>
            <a:ln w="190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" name="Straight Connector 4"/>
            <p:cNvCxnSpPr/>
            <p:nvPr/>
          </p:nvCxnSpPr>
          <p:spPr bwMode="auto">
            <a:xfrm rot="5400000">
              <a:off x="3394136" y="4036660"/>
              <a:ext cx="4928938" cy="0"/>
            </a:xfrm>
            <a:prstGeom prst="line">
              <a:avLst/>
            </a:prstGeom>
            <a:ln w="190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 bwMode="auto">
            <a:xfrm rot="5400000">
              <a:off x="5965605" y="4036660"/>
              <a:ext cx="4928938" cy="0"/>
            </a:xfrm>
            <a:prstGeom prst="line">
              <a:avLst/>
            </a:prstGeom>
            <a:ln w="190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7" name="Rectangle 6"/>
            <p:cNvSpPr/>
            <p:nvPr/>
          </p:nvSpPr>
          <p:spPr bwMode="auto">
            <a:xfrm>
              <a:off x="142875" y="1214459"/>
              <a:ext cx="1143843" cy="3577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r>
                <a:rPr lang="en-US" altLang="zh-CN" sz="1600">
                  <a:solidFill>
                    <a:srgbClr val="FFFFFF"/>
                  </a:solidFill>
                  <a:latin typeface="Calibri" pitchFamily="34" charset="0"/>
                  <a:ea typeface="宋体" pitchFamily="2" charset="-122"/>
                </a:rPr>
                <a:t>Q1</a:t>
              </a: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2714345" y="1214459"/>
              <a:ext cx="1143842" cy="3577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r>
                <a:rPr lang="en-US" altLang="zh-CN" sz="1600">
                  <a:solidFill>
                    <a:srgbClr val="FFFFFF"/>
                  </a:solidFill>
                  <a:latin typeface="Calibri" pitchFamily="34" charset="0"/>
                  <a:ea typeface="宋体" pitchFamily="2" charset="-122"/>
                </a:rPr>
                <a:t>Q2</a:t>
              </a: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5285813" y="1214459"/>
              <a:ext cx="1143843" cy="3577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r>
                <a:rPr lang="en-US" altLang="zh-CN" sz="1600">
                  <a:solidFill>
                    <a:srgbClr val="FFFFFF"/>
                  </a:solidFill>
                  <a:latin typeface="Calibri" pitchFamily="34" charset="0"/>
                  <a:ea typeface="宋体" pitchFamily="2" charset="-122"/>
                </a:rPr>
                <a:t>Q3</a:t>
              </a: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7857283" y="1214459"/>
              <a:ext cx="1143842" cy="3577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r>
                <a:rPr lang="en-US" altLang="zh-CN" sz="1600">
                  <a:solidFill>
                    <a:srgbClr val="FFFFFF"/>
                  </a:solidFill>
                  <a:latin typeface="Calibri" pitchFamily="34" charset="0"/>
                  <a:ea typeface="宋体" pitchFamily="2" charset="-122"/>
                </a:rPr>
                <a:t>Q4</a:t>
              </a:r>
            </a:p>
          </p:txBody>
        </p:sp>
        <p:cxnSp>
          <p:nvCxnSpPr>
            <p:cNvPr id="11" name="Straight Connector 10"/>
            <p:cNvCxnSpPr/>
            <p:nvPr/>
          </p:nvCxnSpPr>
          <p:spPr bwMode="auto">
            <a:xfrm rot="5400000">
              <a:off x="-892226" y="4036660"/>
              <a:ext cx="4928938" cy="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auto">
            <a:xfrm rot="5400000">
              <a:off x="-35650" y="4036660"/>
              <a:ext cx="4928938" cy="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auto">
            <a:xfrm rot="5400000">
              <a:off x="1679243" y="4036660"/>
              <a:ext cx="4928938" cy="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auto">
            <a:xfrm rot="5400000">
              <a:off x="2535819" y="4036660"/>
              <a:ext cx="4928938" cy="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" name="Straight Connector 14"/>
            <p:cNvCxnSpPr/>
            <p:nvPr/>
          </p:nvCxnSpPr>
          <p:spPr bwMode="auto">
            <a:xfrm rot="5400000">
              <a:off x="4250712" y="4036660"/>
              <a:ext cx="4928938" cy="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auto">
            <a:xfrm rot="5400000">
              <a:off x="5107288" y="4036660"/>
              <a:ext cx="4928938" cy="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8" name="TextBox 45"/>
            <p:cNvSpPr txBox="1"/>
            <p:nvPr/>
          </p:nvSpPr>
          <p:spPr>
            <a:xfrm>
              <a:off x="787048" y="6131062"/>
              <a:ext cx="712073" cy="37359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r>
                <a:rPr lang="en-US" altLang="zh-CN" sz="1600">
                  <a:solidFill>
                    <a:srgbClr val="A6A6A6"/>
                  </a:solidFill>
                </a:rPr>
                <a:t>10</a:t>
              </a:r>
              <a:r>
                <a:rPr lang="zh-CN" altLang="en-US" sz="1600">
                  <a:solidFill>
                    <a:srgbClr val="A6A6A6"/>
                  </a:solidFill>
                </a:rPr>
                <a:t>月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640142" y="6131062"/>
              <a:ext cx="717295" cy="37359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r>
                <a:rPr lang="en-US" altLang="zh-CN" sz="1600">
                  <a:solidFill>
                    <a:srgbClr val="A6A6A6"/>
                  </a:solidFill>
                </a:rPr>
                <a:t>11</a:t>
              </a:r>
              <a:r>
                <a:rPr lang="zh-CN" altLang="en-US" sz="1600">
                  <a:solidFill>
                    <a:srgbClr val="A6A6A6"/>
                  </a:solidFill>
                </a:rPr>
                <a:t>月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500200" y="6131062"/>
              <a:ext cx="715555" cy="37359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r>
                <a:rPr lang="en-US" altLang="zh-CN" sz="1600">
                  <a:solidFill>
                    <a:srgbClr val="A6A6A6"/>
                  </a:solidFill>
                </a:rPr>
                <a:t>12</a:t>
              </a:r>
              <a:r>
                <a:rPr lang="zh-CN" altLang="en-US" sz="1600">
                  <a:solidFill>
                    <a:srgbClr val="A6A6A6"/>
                  </a:solidFill>
                </a:rPr>
                <a:t>月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358518" y="6131062"/>
              <a:ext cx="713813" cy="37359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r>
                <a:rPr lang="en-US" altLang="zh-CN" sz="1600">
                  <a:solidFill>
                    <a:srgbClr val="A6A6A6"/>
                  </a:solidFill>
                </a:rPr>
                <a:t>1</a:t>
              </a:r>
              <a:r>
                <a:rPr lang="zh-CN" altLang="en-US" sz="1600">
                  <a:solidFill>
                    <a:srgbClr val="A6A6A6"/>
                  </a:solidFill>
                </a:rPr>
                <a:t>月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4215094" y="6131062"/>
              <a:ext cx="713813" cy="37359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r>
                <a:rPr lang="en-US" altLang="zh-CN" sz="1600">
                  <a:solidFill>
                    <a:srgbClr val="A6A6A6"/>
                  </a:solidFill>
                </a:rPr>
                <a:t>2</a:t>
              </a:r>
              <a:r>
                <a:rPr lang="zh-CN" altLang="en-US" sz="1600">
                  <a:solidFill>
                    <a:srgbClr val="A6A6A6"/>
                  </a:solidFill>
                </a:rPr>
                <a:t>月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071670" y="6131062"/>
              <a:ext cx="713813" cy="37359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r>
                <a:rPr lang="en-US" altLang="zh-CN" sz="1600">
                  <a:solidFill>
                    <a:srgbClr val="A6A6A6"/>
                  </a:solidFill>
                </a:rPr>
                <a:t>3</a:t>
              </a:r>
              <a:r>
                <a:rPr lang="zh-CN" altLang="en-US" sz="1600">
                  <a:solidFill>
                    <a:srgbClr val="A6A6A6"/>
                  </a:solidFill>
                </a:rPr>
                <a:t>月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5928246" y="6131062"/>
              <a:ext cx="715554" cy="37359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r>
                <a:rPr lang="en-US" altLang="zh-CN" sz="1600">
                  <a:solidFill>
                    <a:srgbClr val="A6A6A6"/>
                  </a:solidFill>
                </a:rPr>
                <a:t>4</a:t>
              </a:r>
              <a:r>
                <a:rPr lang="zh-CN" altLang="en-US" sz="1600">
                  <a:solidFill>
                    <a:srgbClr val="A6A6A6"/>
                  </a:solidFill>
                </a:rPr>
                <a:t>月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6786562" y="6131062"/>
              <a:ext cx="717295" cy="37359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r>
                <a:rPr lang="en-US" altLang="zh-CN" sz="1600">
                  <a:solidFill>
                    <a:srgbClr val="A6A6A6"/>
                  </a:solidFill>
                </a:rPr>
                <a:t>5</a:t>
              </a:r>
              <a:r>
                <a:rPr lang="zh-CN" altLang="en-US" sz="1600">
                  <a:solidFill>
                    <a:srgbClr val="A6A6A6"/>
                  </a:solidFill>
                </a:rPr>
                <a:t>月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7644880" y="6131062"/>
              <a:ext cx="712072" cy="37359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r>
                <a:rPr lang="en-US" altLang="zh-CN" sz="1600">
                  <a:solidFill>
                    <a:srgbClr val="A6A6A6"/>
                  </a:solidFill>
                </a:rPr>
                <a:t>6</a:t>
              </a:r>
              <a:r>
                <a:rPr lang="zh-CN" altLang="en-US" sz="1600">
                  <a:solidFill>
                    <a:srgbClr val="A6A6A6"/>
                  </a:solidFill>
                </a:rPr>
                <a:t>月</a:t>
              </a:r>
            </a:p>
          </p:txBody>
        </p:sp>
      </p:grpSp>
      <p:sp>
        <p:nvSpPr>
          <p:cNvPr id="36" name="Line Callout 1 35"/>
          <p:cNvSpPr>
            <a:spLocks/>
          </p:cNvSpPr>
          <p:nvPr/>
        </p:nvSpPr>
        <p:spPr bwMode="auto">
          <a:xfrm>
            <a:off x="685800" y="2514600"/>
            <a:ext cx="2209800" cy="228600"/>
          </a:xfrm>
          <a:prstGeom prst="borderCallout1">
            <a:avLst>
              <a:gd name="adj1" fmla="val 50000"/>
              <a:gd name="adj2" fmla="val -3449"/>
              <a:gd name="adj3" fmla="val -122917"/>
              <a:gd name="adj4" fmla="val -5889"/>
            </a:avLst>
          </a:prstGeom>
          <a:gradFill rotWithShape="1">
            <a:gsLst>
              <a:gs pos="0">
                <a:srgbClr val="DAFDA7"/>
              </a:gs>
              <a:gs pos="35001">
                <a:srgbClr val="E4FDC2"/>
              </a:gs>
              <a:gs pos="100000">
                <a:srgbClr val="F5FFE6"/>
              </a:gs>
            </a:gsLst>
            <a:lin ang="16200000" scaled="1"/>
          </a:gradFill>
          <a:ln w="9525" algn="ctr">
            <a:solidFill>
              <a:srgbClr val="98B954"/>
            </a:solidFill>
            <a:miter lim="800000"/>
            <a:headEnd/>
            <a:tailEnd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r>
              <a:rPr lang="zh-CN" altLang="en-US" sz="1000" dirty="0"/>
              <a:t>开始在国内各类手机论坛上大规模</a:t>
            </a:r>
            <a:r>
              <a:rPr lang="zh-CN" altLang="en-US" sz="1000" dirty="0" smtClean="0"/>
              <a:t>推广</a:t>
            </a:r>
            <a:r>
              <a:rPr lang="en-US" altLang="zh-CN" sz="1000" dirty="0" err="1" smtClean="0"/>
              <a:t>SYome</a:t>
            </a:r>
            <a:r>
              <a:rPr lang="zh-CN" altLang="en-US" sz="1000" dirty="0"/>
              <a:t>客户端</a:t>
            </a:r>
          </a:p>
        </p:txBody>
      </p:sp>
      <p:sp>
        <p:nvSpPr>
          <p:cNvPr id="35" name="8-Point Star 34"/>
          <p:cNvSpPr/>
          <p:nvPr/>
        </p:nvSpPr>
        <p:spPr>
          <a:xfrm>
            <a:off x="457200" y="1752600"/>
            <a:ext cx="214313" cy="214313"/>
          </a:xfrm>
          <a:prstGeom prst="star8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endParaRPr lang="zh-CN" altLang="zh-CN" sz="1400">
              <a:solidFill>
                <a:srgbClr val="FFFFFF"/>
              </a:solidFill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27" name="8-Point Star 26"/>
          <p:cNvSpPr/>
          <p:nvPr/>
        </p:nvSpPr>
        <p:spPr>
          <a:xfrm>
            <a:off x="2819400" y="1828800"/>
            <a:ext cx="214313" cy="214313"/>
          </a:xfrm>
          <a:prstGeom prst="star8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endParaRPr lang="zh-CN" altLang="zh-CN" sz="1400">
              <a:solidFill>
                <a:srgbClr val="FFFFFF"/>
              </a:solidFill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28" name="Line Callout 1 27"/>
          <p:cNvSpPr>
            <a:spLocks/>
          </p:cNvSpPr>
          <p:nvPr/>
        </p:nvSpPr>
        <p:spPr bwMode="auto">
          <a:xfrm>
            <a:off x="3276600" y="2667000"/>
            <a:ext cx="1905000" cy="381000"/>
          </a:xfrm>
          <a:prstGeom prst="borderCallout1">
            <a:avLst>
              <a:gd name="adj1" fmla="val 30000"/>
              <a:gd name="adj2" fmla="val -4000"/>
              <a:gd name="adj3" fmla="val -167500"/>
              <a:gd name="adj4" fmla="val -16917"/>
            </a:avLst>
          </a:prstGeom>
          <a:gradFill rotWithShape="1">
            <a:gsLst>
              <a:gs pos="0">
                <a:srgbClr val="DAFDA7"/>
              </a:gs>
              <a:gs pos="35001">
                <a:srgbClr val="E4FDC2"/>
              </a:gs>
              <a:gs pos="100000">
                <a:srgbClr val="F5FFE6"/>
              </a:gs>
            </a:gsLst>
            <a:lin ang="162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r>
              <a:rPr lang="zh-CN" altLang="en-US" sz="1000"/>
              <a:t>月度用户统计分析，推送营销消息，吸引玩家互动 </a:t>
            </a:r>
          </a:p>
        </p:txBody>
      </p:sp>
      <p:cxnSp>
        <p:nvCxnSpPr>
          <p:cNvPr id="15" name="Straight Connector 14"/>
          <p:cNvCxnSpPr/>
          <p:nvPr/>
        </p:nvCxnSpPr>
        <p:spPr bwMode="auto">
          <a:xfrm rot="5400000">
            <a:off x="-1740694" y="3821907"/>
            <a:ext cx="4548187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609600" y="5715000"/>
            <a:ext cx="714375" cy="3365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r>
              <a:rPr lang="en-US" altLang="zh-CN" sz="1600">
                <a:solidFill>
                  <a:srgbClr val="A6A6A6"/>
                </a:solidFill>
              </a:rPr>
              <a:t>9</a:t>
            </a:r>
            <a:r>
              <a:rPr lang="zh-CN" altLang="en-US" sz="1600">
                <a:solidFill>
                  <a:srgbClr val="A6A6A6"/>
                </a:solidFill>
              </a:rPr>
              <a:t>月</a:t>
            </a:r>
          </a:p>
        </p:txBody>
      </p:sp>
      <p:sp>
        <p:nvSpPr>
          <p:cNvPr id="29" name="8-Point Star 28"/>
          <p:cNvSpPr/>
          <p:nvPr/>
        </p:nvSpPr>
        <p:spPr>
          <a:xfrm>
            <a:off x="457200" y="3505200"/>
            <a:ext cx="214313" cy="214313"/>
          </a:xfrm>
          <a:prstGeom prst="star8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endParaRPr lang="zh-CN" altLang="zh-CN" sz="1400">
              <a:solidFill>
                <a:srgbClr val="FFFFFF"/>
              </a:solidFill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31" name="8-Point Star 30"/>
          <p:cNvSpPr/>
          <p:nvPr/>
        </p:nvSpPr>
        <p:spPr>
          <a:xfrm>
            <a:off x="2819400" y="3505200"/>
            <a:ext cx="214313" cy="214313"/>
          </a:xfrm>
          <a:prstGeom prst="star8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endParaRPr lang="zh-CN" altLang="zh-CN" sz="1400">
              <a:solidFill>
                <a:srgbClr val="FFFFFF"/>
              </a:solidFill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32" name="Line Callout 1 31"/>
          <p:cNvSpPr>
            <a:spLocks/>
          </p:cNvSpPr>
          <p:nvPr/>
        </p:nvSpPr>
        <p:spPr bwMode="auto">
          <a:xfrm>
            <a:off x="773113" y="3962400"/>
            <a:ext cx="2122487" cy="357188"/>
          </a:xfrm>
          <a:prstGeom prst="borderCallout1">
            <a:avLst>
              <a:gd name="adj1" fmla="val 32000"/>
              <a:gd name="adj2" fmla="val -3588"/>
              <a:gd name="adj3" fmla="val -76000"/>
              <a:gd name="adj4" fmla="val -3588"/>
            </a:avLst>
          </a:prstGeom>
          <a:gradFill rotWithShape="1">
            <a:gsLst>
              <a:gs pos="0">
                <a:srgbClr val="9EEAFF"/>
              </a:gs>
              <a:gs pos="35001">
                <a:srgbClr val="BBEFFF"/>
              </a:gs>
              <a:gs pos="100000">
                <a:srgbClr val="E4F9FF"/>
              </a:gs>
            </a:gsLst>
            <a:lin ang="162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r>
              <a:rPr lang="en-US" altLang="zh-CN" sz="1000" dirty="0" err="1" smtClean="0"/>
              <a:t>SYome</a:t>
            </a:r>
            <a:r>
              <a:rPr lang="en-US" altLang="zh-CN" sz="1000" dirty="0" smtClean="0">
                <a:solidFill>
                  <a:srgbClr val="A6A6A6"/>
                </a:solidFill>
              </a:rPr>
              <a:t> </a:t>
            </a:r>
            <a:r>
              <a:rPr lang="en-US" altLang="zh-CN" sz="1000" dirty="0"/>
              <a:t>PC</a:t>
            </a:r>
            <a:r>
              <a:rPr lang="zh-CN" altLang="en-US" sz="1000" dirty="0"/>
              <a:t>客户端规划与开发</a:t>
            </a:r>
          </a:p>
        </p:txBody>
      </p:sp>
      <p:sp>
        <p:nvSpPr>
          <p:cNvPr id="19" name="8-Point Star 26"/>
          <p:cNvSpPr/>
          <p:nvPr/>
        </p:nvSpPr>
        <p:spPr>
          <a:xfrm>
            <a:off x="5105400" y="1828800"/>
            <a:ext cx="214313" cy="214313"/>
          </a:xfrm>
          <a:prstGeom prst="star8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endParaRPr lang="zh-CN" altLang="zh-CN" sz="1400">
              <a:solidFill>
                <a:srgbClr val="FFFFFF"/>
              </a:solidFill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20" name="Line Callout 1 27"/>
          <p:cNvSpPr>
            <a:spLocks/>
          </p:cNvSpPr>
          <p:nvPr/>
        </p:nvSpPr>
        <p:spPr bwMode="auto">
          <a:xfrm>
            <a:off x="5715000" y="2667000"/>
            <a:ext cx="2819400" cy="228600"/>
          </a:xfrm>
          <a:prstGeom prst="borderCallout1">
            <a:avLst>
              <a:gd name="adj1" fmla="val 50000"/>
              <a:gd name="adj2" fmla="val -2704"/>
              <a:gd name="adj3" fmla="val -329167"/>
              <a:gd name="adj4" fmla="val -18639"/>
            </a:avLst>
          </a:prstGeom>
          <a:gradFill rotWithShape="1">
            <a:gsLst>
              <a:gs pos="0">
                <a:srgbClr val="DAFDA7"/>
              </a:gs>
              <a:gs pos="35001">
                <a:srgbClr val="E4FDC2"/>
              </a:gs>
              <a:gs pos="100000">
                <a:srgbClr val="F5FFE6"/>
              </a:gs>
            </a:gsLst>
            <a:lin ang="162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r>
              <a:rPr lang="en-US" altLang="zh-CN" sz="1000" dirty="0" err="1" smtClean="0"/>
              <a:t>SYome</a:t>
            </a:r>
            <a:r>
              <a:rPr lang="zh-CN" altLang="en-US" sz="1000" dirty="0"/>
              <a:t>和 国内手机论坛联合举办玩家活动</a:t>
            </a:r>
          </a:p>
        </p:txBody>
      </p:sp>
      <p:sp>
        <p:nvSpPr>
          <p:cNvPr id="21" name="Line Callout 1 31"/>
          <p:cNvSpPr>
            <a:spLocks/>
          </p:cNvSpPr>
          <p:nvPr/>
        </p:nvSpPr>
        <p:spPr bwMode="auto">
          <a:xfrm>
            <a:off x="3352800" y="4038600"/>
            <a:ext cx="1905000" cy="357188"/>
          </a:xfrm>
          <a:prstGeom prst="borderCallout1">
            <a:avLst>
              <a:gd name="adj1" fmla="val 32000"/>
              <a:gd name="adj2" fmla="val -4000"/>
              <a:gd name="adj3" fmla="val -104444"/>
              <a:gd name="adj4" fmla="val -20750"/>
            </a:avLst>
          </a:prstGeom>
          <a:gradFill rotWithShape="1">
            <a:gsLst>
              <a:gs pos="0">
                <a:srgbClr val="9EEAFF"/>
              </a:gs>
              <a:gs pos="35001">
                <a:srgbClr val="BBEFFF"/>
              </a:gs>
              <a:gs pos="100000">
                <a:srgbClr val="E4F9FF"/>
              </a:gs>
            </a:gsLst>
            <a:lin ang="162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r>
              <a:rPr lang="en-US" altLang="zh-CN" sz="1000" dirty="0" err="1" smtClean="0"/>
              <a:t>SYome</a:t>
            </a:r>
            <a:r>
              <a:rPr lang="en-US" altLang="zh-CN" sz="1000" dirty="0" smtClean="0"/>
              <a:t> </a:t>
            </a:r>
            <a:r>
              <a:rPr lang="en-US" altLang="zh-CN" sz="1000" dirty="0"/>
              <a:t>PC</a:t>
            </a:r>
            <a:r>
              <a:rPr lang="zh-CN" altLang="en-US" sz="1000" dirty="0"/>
              <a:t>客户端内容梳理</a:t>
            </a:r>
          </a:p>
        </p:txBody>
      </p:sp>
      <p:sp>
        <p:nvSpPr>
          <p:cNvPr id="22" name="Line Callout 1 35"/>
          <p:cNvSpPr>
            <a:spLocks/>
          </p:cNvSpPr>
          <p:nvPr/>
        </p:nvSpPr>
        <p:spPr bwMode="auto">
          <a:xfrm>
            <a:off x="990600" y="4800600"/>
            <a:ext cx="1828800" cy="685800"/>
          </a:xfrm>
          <a:prstGeom prst="borderCallout1">
            <a:avLst>
              <a:gd name="adj1" fmla="val 16667"/>
              <a:gd name="adj2" fmla="val -4167"/>
              <a:gd name="adj3" fmla="val -20602"/>
              <a:gd name="adj4" fmla="val -21704"/>
            </a:avLst>
          </a:prstGeom>
          <a:gradFill rotWithShape="1">
            <a:gsLst>
              <a:gs pos="0">
                <a:srgbClr val="DAFDA7"/>
              </a:gs>
              <a:gs pos="35001">
                <a:srgbClr val="E4FDC2"/>
              </a:gs>
              <a:gs pos="100000">
                <a:srgbClr val="F5FFE6"/>
              </a:gs>
            </a:gsLst>
            <a:lin ang="16200000" scaled="1"/>
          </a:gradFill>
          <a:ln w="9525" algn="ctr">
            <a:solidFill>
              <a:srgbClr val="98B954"/>
            </a:solidFill>
            <a:miter lim="800000"/>
            <a:headEnd/>
            <a:tailEnd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r>
              <a:rPr lang="zh-CN" altLang="en-US" sz="1000"/>
              <a:t>发布联盟章程，确立首批入围开发者名单，建立联盟成员交流机制，举办首次开发者见面会 </a:t>
            </a:r>
          </a:p>
        </p:txBody>
      </p:sp>
      <p:sp>
        <p:nvSpPr>
          <p:cNvPr id="23" name="8-Point Star 34"/>
          <p:cNvSpPr/>
          <p:nvPr/>
        </p:nvSpPr>
        <p:spPr>
          <a:xfrm>
            <a:off x="457200" y="4495800"/>
            <a:ext cx="214313" cy="214313"/>
          </a:xfrm>
          <a:prstGeom prst="star8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endParaRPr lang="zh-CN" altLang="zh-CN" sz="1400">
              <a:solidFill>
                <a:srgbClr val="FFFFFF"/>
              </a:solidFill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24" name="Line Callout 1 35"/>
          <p:cNvSpPr>
            <a:spLocks/>
          </p:cNvSpPr>
          <p:nvPr/>
        </p:nvSpPr>
        <p:spPr bwMode="auto">
          <a:xfrm>
            <a:off x="3733800" y="4800600"/>
            <a:ext cx="4572000" cy="533400"/>
          </a:xfrm>
          <a:prstGeom prst="borderCallout1">
            <a:avLst>
              <a:gd name="adj1" fmla="val 21431"/>
              <a:gd name="adj2" fmla="val -1667"/>
              <a:gd name="adj3" fmla="val -9819"/>
              <a:gd name="adj4" fmla="val -17292"/>
            </a:avLst>
          </a:prstGeom>
          <a:gradFill rotWithShape="1">
            <a:gsLst>
              <a:gs pos="0">
                <a:srgbClr val="DAFDA7"/>
              </a:gs>
              <a:gs pos="35001">
                <a:srgbClr val="E4FDC2"/>
              </a:gs>
              <a:gs pos="100000">
                <a:srgbClr val="F5FFE6"/>
              </a:gs>
            </a:gsLst>
            <a:lin ang="16200000" scaled="1"/>
          </a:gradFill>
          <a:ln w="9525" algn="ctr">
            <a:solidFill>
              <a:srgbClr val="98B954"/>
            </a:solidFill>
            <a:miter lim="800000"/>
            <a:headEnd/>
            <a:tailEnd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r>
              <a:rPr lang="zh-CN" altLang="en-US" sz="1000"/>
              <a:t>定期举办联盟交流与任务发布沙龙 </a:t>
            </a:r>
          </a:p>
        </p:txBody>
      </p:sp>
      <p:sp>
        <p:nvSpPr>
          <p:cNvPr id="25" name="8-Point Star 34"/>
          <p:cNvSpPr/>
          <p:nvPr/>
        </p:nvSpPr>
        <p:spPr>
          <a:xfrm>
            <a:off x="2819400" y="4648200"/>
            <a:ext cx="214313" cy="214313"/>
          </a:xfrm>
          <a:prstGeom prst="star8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endParaRPr lang="zh-CN" altLang="zh-CN" sz="1400">
              <a:solidFill>
                <a:srgbClr val="FFFFFF"/>
              </a:solidFill>
              <a:latin typeface="Calibri" pitchFamily="34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Text Box 2"/>
          <p:cNvSpPr txBox="1">
            <a:spLocks noChangeArrowheads="1"/>
          </p:cNvSpPr>
          <p:nvPr/>
        </p:nvSpPr>
        <p:spPr bwMode="auto">
          <a:xfrm>
            <a:off x="533400" y="533400"/>
            <a:ext cx="807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endParaRPr lang="zh-CN" altLang="zh-CN"/>
          </a:p>
        </p:txBody>
      </p:sp>
      <p:sp>
        <p:nvSpPr>
          <p:cNvPr id="165891" name="Text Box 3"/>
          <p:cNvSpPr txBox="1">
            <a:spLocks noChangeArrowheads="1"/>
          </p:cNvSpPr>
          <p:nvPr/>
        </p:nvSpPr>
        <p:spPr bwMode="auto">
          <a:xfrm>
            <a:off x="1066800" y="762000"/>
            <a:ext cx="7543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endParaRPr lang="zh-CN" altLang="zh-CN"/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gray">
          <a:xfrm>
            <a:off x="304800" y="609600"/>
            <a:ext cx="8610600" cy="539750"/>
          </a:xfrm>
          <a:prstGeom prst="roundRect">
            <a:avLst>
              <a:gd name="adj" fmla="val 16667"/>
            </a:avLst>
          </a:prstGeom>
          <a:solidFill>
            <a:srgbClr val="FFCC00"/>
          </a:solidFill>
          <a:ln w="25400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l" eaLnBrk="0" hangingPunct="0"/>
            <a:r>
              <a:rPr lang="en-US" altLang="zh-CN" dirty="0" smtClean="0"/>
              <a:t>2015-2012</a:t>
            </a:r>
            <a:r>
              <a:rPr lang="zh-CN" altLang="en-US" dirty="0"/>
              <a:t>年社区运营</a:t>
            </a:r>
            <a:endParaRPr lang="zh-CN" altLang="zh-CN" dirty="0"/>
          </a:p>
        </p:txBody>
      </p:sp>
      <p:sp>
        <p:nvSpPr>
          <p:cNvPr id="165893" name="Oval 5"/>
          <p:cNvSpPr>
            <a:spLocks noChangeArrowheads="1"/>
          </p:cNvSpPr>
          <p:nvPr/>
        </p:nvSpPr>
        <p:spPr bwMode="auto">
          <a:xfrm rot="19800000">
            <a:off x="7848600" y="5638800"/>
            <a:ext cx="2209800" cy="1600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165894" name="Oval 6"/>
          <p:cNvSpPr>
            <a:spLocks noChangeArrowheads="1"/>
          </p:cNvSpPr>
          <p:nvPr/>
        </p:nvSpPr>
        <p:spPr bwMode="auto">
          <a:xfrm rot="1800000">
            <a:off x="-609600" y="6096000"/>
            <a:ext cx="1447800" cy="914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zh-CN"/>
          </a:p>
        </p:txBody>
      </p:sp>
      <p:grpSp>
        <p:nvGrpSpPr>
          <p:cNvPr id="37" name="Group 54"/>
          <p:cNvGrpSpPr>
            <a:grpSpLocks/>
          </p:cNvGrpSpPr>
          <p:nvPr/>
        </p:nvGrpSpPr>
        <p:grpSpPr bwMode="auto">
          <a:xfrm>
            <a:off x="838200" y="1295400"/>
            <a:ext cx="8077200" cy="4765675"/>
            <a:chOff x="142875" y="1214459"/>
            <a:chExt cx="8858250" cy="5290194"/>
          </a:xfrm>
        </p:grpSpPr>
        <p:cxnSp>
          <p:nvCxnSpPr>
            <p:cNvPr id="3" name="Straight Connector 2"/>
            <p:cNvCxnSpPr/>
            <p:nvPr/>
          </p:nvCxnSpPr>
          <p:spPr bwMode="auto">
            <a:xfrm rot="5400000">
              <a:off x="-1750544" y="4036660"/>
              <a:ext cx="4928938" cy="0"/>
            </a:xfrm>
            <a:prstGeom prst="line">
              <a:avLst/>
            </a:prstGeom>
            <a:ln w="190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" name="Straight Connector 3"/>
            <p:cNvCxnSpPr/>
            <p:nvPr/>
          </p:nvCxnSpPr>
          <p:spPr bwMode="auto">
            <a:xfrm rot="5400000">
              <a:off x="820926" y="4036660"/>
              <a:ext cx="4928938" cy="0"/>
            </a:xfrm>
            <a:prstGeom prst="line">
              <a:avLst/>
            </a:prstGeom>
            <a:ln w="190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" name="Straight Connector 4"/>
            <p:cNvCxnSpPr/>
            <p:nvPr/>
          </p:nvCxnSpPr>
          <p:spPr bwMode="auto">
            <a:xfrm rot="5400000">
              <a:off x="3394136" y="4036660"/>
              <a:ext cx="4928938" cy="0"/>
            </a:xfrm>
            <a:prstGeom prst="line">
              <a:avLst/>
            </a:prstGeom>
            <a:ln w="190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 bwMode="auto">
            <a:xfrm rot="5400000">
              <a:off x="5965605" y="4036660"/>
              <a:ext cx="4928938" cy="0"/>
            </a:xfrm>
            <a:prstGeom prst="line">
              <a:avLst/>
            </a:prstGeom>
            <a:ln w="190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7" name="Rectangle 6"/>
            <p:cNvSpPr/>
            <p:nvPr/>
          </p:nvSpPr>
          <p:spPr bwMode="auto">
            <a:xfrm>
              <a:off x="142875" y="1214459"/>
              <a:ext cx="1143843" cy="3577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r>
                <a:rPr lang="en-US" altLang="zh-CN" sz="1600">
                  <a:solidFill>
                    <a:srgbClr val="FFFFFF"/>
                  </a:solidFill>
                  <a:latin typeface="Calibri" pitchFamily="34" charset="0"/>
                  <a:ea typeface="宋体" pitchFamily="2" charset="-122"/>
                </a:rPr>
                <a:t>Q1</a:t>
              </a: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2714345" y="1214459"/>
              <a:ext cx="1143842" cy="3577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r>
                <a:rPr lang="en-US" altLang="zh-CN" sz="1600">
                  <a:solidFill>
                    <a:srgbClr val="FFFFFF"/>
                  </a:solidFill>
                  <a:latin typeface="Calibri" pitchFamily="34" charset="0"/>
                  <a:ea typeface="宋体" pitchFamily="2" charset="-122"/>
                </a:rPr>
                <a:t>Q2</a:t>
              </a: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5285813" y="1214459"/>
              <a:ext cx="1143843" cy="3577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r>
                <a:rPr lang="en-US" altLang="zh-CN" sz="1600">
                  <a:solidFill>
                    <a:srgbClr val="FFFFFF"/>
                  </a:solidFill>
                  <a:latin typeface="Calibri" pitchFamily="34" charset="0"/>
                  <a:ea typeface="宋体" pitchFamily="2" charset="-122"/>
                </a:rPr>
                <a:t>Q3</a:t>
              </a: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7857283" y="1214459"/>
              <a:ext cx="1143842" cy="3577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r>
                <a:rPr lang="en-US" altLang="zh-CN" sz="1600">
                  <a:solidFill>
                    <a:srgbClr val="FFFFFF"/>
                  </a:solidFill>
                  <a:latin typeface="Calibri" pitchFamily="34" charset="0"/>
                  <a:ea typeface="宋体" pitchFamily="2" charset="-122"/>
                </a:rPr>
                <a:t>Q4</a:t>
              </a:r>
            </a:p>
          </p:txBody>
        </p:sp>
        <p:cxnSp>
          <p:nvCxnSpPr>
            <p:cNvPr id="11" name="Straight Connector 10"/>
            <p:cNvCxnSpPr/>
            <p:nvPr/>
          </p:nvCxnSpPr>
          <p:spPr bwMode="auto">
            <a:xfrm rot="5400000">
              <a:off x="-892226" y="4036660"/>
              <a:ext cx="4928938" cy="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auto">
            <a:xfrm rot="5400000">
              <a:off x="-35650" y="4036660"/>
              <a:ext cx="4928938" cy="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auto">
            <a:xfrm rot="5400000">
              <a:off x="1679243" y="4036660"/>
              <a:ext cx="4928938" cy="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auto">
            <a:xfrm rot="5400000">
              <a:off x="2535819" y="4036660"/>
              <a:ext cx="4928938" cy="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" name="Straight Connector 14"/>
            <p:cNvCxnSpPr/>
            <p:nvPr/>
          </p:nvCxnSpPr>
          <p:spPr bwMode="auto">
            <a:xfrm rot="5400000">
              <a:off x="4250712" y="4036660"/>
              <a:ext cx="4928938" cy="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auto">
            <a:xfrm rot="5400000">
              <a:off x="5107288" y="4036660"/>
              <a:ext cx="4928938" cy="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8" name="TextBox 45"/>
            <p:cNvSpPr txBox="1"/>
            <p:nvPr/>
          </p:nvSpPr>
          <p:spPr>
            <a:xfrm>
              <a:off x="787048" y="6131062"/>
              <a:ext cx="712073" cy="37359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r>
                <a:rPr lang="en-US" altLang="zh-CN" sz="1600">
                  <a:solidFill>
                    <a:srgbClr val="A6A6A6"/>
                  </a:solidFill>
                </a:rPr>
                <a:t>10</a:t>
              </a:r>
              <a:r>
                <a:rPr lang="zh-CN" altLang="en-US" sz="1600">
                  <a:solidFill>
                    <a:srgbClr val="A6A6A6"/>
                  </a:solidFill>
                </a:rPr>
                <a:t>月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640142" y="6131062"/>
              <a:ext cx="717295" cy="37359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r>
                <a:rPr lang="en-US" altLang="zh-CN" sz="1600">
                  <a:solidFill>
                    <a:srgbClr val="A6A6A6"/>
                  </a:solidFill>
                </a:rPr>
                <a:t>11</a:t>
              </a:r>
              <a:r>
                <a:rPr lang="zh-CN" altLang="en-US" sz="1600">
                  <a:solidFill>
                    <a:srgbClr val="A6A6A6"/>
                  </a:solidFill>
                </a:rPr>
                <a:t>月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500200" y="6131062"/>
              <a:ext cx="715555" cy="37359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r>
                <a:rPr lang="en-US" altLang="zh-CN" sz="1600">
                  <a:solidFill>
                    <a:srgbClr val="A6A6A6"/>
                  </a:solidFill>
                </a:rPr>
                <a:t>12</a:t>
              </a:r>
              <a:r>
                <a:rPr lang="zh-CN" altLang="en-US" sz="1600">
                  <a:solidFill>
                    <a:srgbClr val="A6A6A6"/>
                  </a:solidFill>
                </a:rPr>
                <a:t>月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358518" y="6131062"/>
              <a:ext cx="713813" cy="37359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r>
                <a:rPr lang="en-US" altLang="zh-CN" sz="1600">
                  <a:solidFill>
                    <a:srgbClr val="A6A6A6"/>
                  </a:solidFill>
                </a:rPr>
                <a:t>1</a:t>
              </a:r>
              <a:r>
                <a:rPr lang="zh-CN" altLang="en-US" sz="1600">
                  <a:solidFill>
                    <a:srgbClr val="A6A6A6"/>
                  </a:solidFill>
                </a:rPr>
                <a:t>月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4215094" y="6131062"/>
              <a:ext cx="713813" cy="37359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r>
                <a:rPr lang="en-US" altLang="zh-CN" sz="1600">
                  <a:solidFill>
                    <a:srgbClr val="A6A6A6"/>
                  </a:solidFill>
                </a:rPr>
                <a:t>2</a:t>
              </a:r>
              <a:r>
                <a:rPr lang="zh-CN" altLang="en-US" sz="1600">
                  <a:solidFill>
                    <a:srgbClr val="A6A6A6"/>
                  </a:solidFill>
                </a:rPr>
                <a:t>月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071670" y="6131062"/>
              <a:ext cx="713813" cy="37359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r>
                <a:rPr lang="en-US" altLang="zh-CN" sz="1600">
                  <a:solidFill>
                    <a:srgbClr val="A6A6A6"/>
                  </a:solidFill>
                </a:rPr>
                <a:t>3</a:t>
              </a:r>
              <a:r>
                <a:rPr lang="zh-CN" altLang="en-US" sz="1600">
                  <a:solidFill>
                    <a:srgbClr val="A6A6A6"/>
                  </a:solidFill>
                </a:rPr>
                <a:t>月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5928246" y="6131062"/>
              <a:ext cx="715554" cy="37359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r>
                <a:rPr lang="en-US" altLang="zh-CN" sz="1600">
                  <a:solidFill>
                    <a:srgbClr val="A6A6A6"/>
                  </a:solidFill>
                </a:rPr>
                <a:t>4</a:t>
              </a:r>
              <a:r>
                <a:rPr lang="zh-CN" altLang="en-US" sz="1600">
                  <a:solidFill>
                    <a:srgbClr val="A6A6A6"/>
                  </a:solidFill>
                </a:rPr>
                <a:t>月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6786562" y="6131062"/>
              <a:ext cx="717295" cy="37359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r>
                <a:rPr lang="en-US" altLang="zh-CN" sz="1600">
                  <a:solidFill>
                    <a:srgbClr val="A6A6A6"/>
                  </a:solidFill>
                </a:rPr>
                <a:t>5</a:t>
              </a:r>
              <a:r>
                <a:rPr lang="zh-CN" altLang="en-US" sz="1600">
                  <a:solidFill>
                    <a:srgbClr val="A6A6A6"/>
                  </a:solidFill>
                </a:rPr>
                <a:t>月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7644880" y="6131062"/>
              <a:ext cx="712072" cy="37359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r>
                <a:rPr lang="en-US" altLang="zh-CN" sz="1600">
                  <a:solidFill>
                    <a:srgbClr val="A6A6A6"/>
                  </a:solidFill>
                </a:rPr>
                <a:t>6</a:t>
              </a:r>
              <a:r>
                <a:rPr lang="zh-CN" altLang="en-US" sz="1600">
                  <a:solidFill>
                    <a:srgbClr val="A6A6A6"/>
                  </a:solidFill>
                </a:rPr>
                <a:t>月</a:t>
              </a:r>
            </a:p>
          </p:txBody>
        </p:sp>
      </p:grpSp>
      <p:sp>
        <p:nvSpPr>
          <p:cNvPr id="36" name="Line Callout 1 35"/>
          <p:cNvSpPr>
            <a:spLocks/>
          </p:cNvSpPr>
          <p:nvPr/>
        </p:nvSpPr>
        <p:spPr bwMode="auto">
          <a:xfrm>
            <a:off x="762000" y="2209800"/>
            <a:ext cx="1371600" cy="457200"/>
          </a:xfrm>
          <a:prstGeom prst="borderCallout1">
            <a:avLst>
              <a:gd name="adj1" fmla="val 25000"/>
              <a:gd name="adj2" fmla="val -5556"/>
              <a:gd name="adj3" fmla="val -72569"/>
              <a:gd name="adj4" fmla="val -16898"/>
            </a:avLst>
          </a:prstGeom>
          <a:gradFill rotWithShape="1">
            <a:gsLst>
              <a:gs pos="0">
                <a:srgbClr val="DAFDA7"/>
              </a:gs>
              <a:gs pos="35001">
                <a:srgbClr val="E4FDC2"/>
              </a:gs>
              <a:gs pos="100000">
                <a:srgbClr val="F5FFE6"/>
              </a:gs>
            </a:gsLst>
            <a:lin ang="16200000" scaled="1"/>
          </a:gradFill>
          <a:ln w="9525" algn="ctr">
            <a:solidFill>
              <a:srgbClr val="98B954"/>
            </a:solidFill>
            <a:miter lim="800000"/>
            <a:headEnd/>
            <a:tailEnd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r>
              <a:rPr lang="zh-CN" altLang="en-US" sz="1000"/>
              <a:t>发布平台的信息梳理，应用填充。</a:t>
            </a:r>
          </a:p>
        </p:txBody>
      </p:sp>
      <p:sp>
        <p:nvSpPr>
          <p:cNvPr id="35" name="8-Point Star 34"/>
          <p:cNvSpPr/>
          <p:nvPr/>
        </p:nvSpPr>
        <p:spPr>
          <a:xfrm>
            <a:off x="457200" y="1752600"/>
            <a:ext cx="214313" cy="214313"/>
          </a:xfrm>
          <a:prstGeom prst="star8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endParaRPr lang="zh-CN" altLang="zh-CN" sz="1400">
              <a:solidFill>
                <a:srgbClr val="FFFFFF"/>
              </a:solidFill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27" name="8-Point Star 26"/>
          <p:cNvSpPr/>
          <p:nvPr/>
        </p:nvSpPr>
        <p:spPr>
          <a:xfrm>
            <a:off x="1981200" y="1828800"/>
            <a:ext cx="214313" cy="214313"/>
          </a:xfrm>
          <a:prstGeom prst="star8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endParaRPr lang="zh-CN" altLang="zh-CN" sz="1400">
              <a:solidFill>
                <a:srgbClr val="FFFFFF"/>
              </a:solidFill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28" name="Line Callout 1 27"/>
          <p:cNvSpPr>
            <a:spLocks/>
          </p:cNvSpPr>
          <p:nvPr/>
        </p:nvSpPr>
        <p:spPr bwMode="auto">
          <a:xfrm>
            <a:off x="2438400" y="2286000"/>
            <a:ext cx="2362200" cy="381000"/>
          </a:xfrm>
          <a:prstGeom prst="borderCallout1">
            <a:avLst>
              <a:gd name="adj1" fmla="val 30000"/>
              <a:gd name="adj2" fmla="val -3227"/>
              <a:gd name="adj3" fmla="val -74167"/>
              <a:gd name="adj4" fmla="val -12569"/>
            </a:avLst>
          </a:prstGeom>
          <a:gradFill rotWithShape="1">
            <a:gsLst>
              <a:gs pos="0">
                <a:srgbClr val="DAFDA7"/>
              </a:gs>
              <a:gs pos="35001">
                <a:srgbClr val="E4FDC2"/>
              </a:gs>
              <a:gs pos="100000">
                <a:srgbClr val="F5FFE6"/>
              </a:gs>
            </a:gsLst>
            <a:lin ang="162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r>
              <a:rPr lang="zh-CN" altLang="en-US" sz="1000"/>
              <a:t>持续发布下载报告，用户分析报告，指导开发者进行应用开发</a:t>
            </a:r>
          </a:p>
        </p:txBody>
      </p:sp>
      <p:cxnSp>
        <p:nvCxnSpPr>
          <p:cNvPr id="15" name="Straight Connector 14"/>
          <p:cNvCxnSpPr/>
          <p:nvPr/>
        </p:nvCxnSpPr>
        <p:spPr bwMode="auto">
          <a:xfrm rot="5400000">
            <a:off x="-1740694" y="3821907"/>
            <a:ext cx="4548187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609600" y="5715000"/>
            <a:ext cx="714375" cy="3365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r>
              <a:rPr lang="en-US" altLang="zh-CN" sz="1600">
                <a:solidFill>
                  <a:srgbClr val="A6A6A6"/>
                </a:solidFill>
              </a:rPr>
              <a:t>9</a:t>
            </a:r>
            <a:r>
              <a:rPr lang="zh-CN" altLang="en-US" sz="1600">
                <a:solidFill>
                  <a:srgbClr val="A6A6A6"/>
                </a:solidFill>
              </a:rPr>
              <a:t>月</a:t>
            </a:r>
          </a:p>
        </p:txBody>
      </p:sp>
      <p:sp>
        <p:nvSpPr>
          <p:cNvPr id="29" name="8-Point Star 28"/>
          <p:cNvSpPr/>
          <p:nvPr/>
        </p:nvSpPr>
        <p:spPr>
          <a:xfrm>
            <a:off x="457200" y="3505200"/>
            <a:ext cx="214313" cy="214313"/>
          </a:xfrm>
          <a:prstGeom prst="star8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endParaRPr lang="zh-CN" altLang="zh-CN" sz="1400">
              <a:solidFill>
                <a:srgbClr val="FFFFFF"/>
              </a:solidFill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31" name="8-Point Star 30"/>
          <p:cNvSpPr/>
          <p:nvPr/>
        </p:nvSpPr>
        <p:spPr>
          <a:xfrm>
            <a:off x="2819400" y="3505200"/>
            <a:ext cx="214313" cy="214313"/>
          </a:xfrm>
          <a:prstGeom prst="star8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endParaRPr lang="zh-CN" altLang="zh-CN" sz="1400">
              <a:solidFill>
                <a:srgbClr val="FFFFFF"/>
              </a:solidFill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32" name="Line Callout 1 31"/>
          <p:cNvSpPr>
            <a:spLocks/>
          </p:cNvSpPr>
          <p:nvPr/>
        </p:nvSpPr>
        <p:spPr bwMode="auto">
          <a:xfrm>
            <a:off x="838200" y="3810000"/>
            <a:ext cx="2122488" cy="357188"/>
          </a:xfrm>
          <a:prstGeom prst="borderCallout1">
            <a:avLst>
              <a:gd name="adj1" fmla="val 32000"/>
              <a:gd name="adj2" fmla="val -3588"/>
              <a:gd name="adj3" fmla="val -36889"/>
              <a:gd name="adj4" fmla="val -12042"/>
            </a:avLst>
          </a:prstGeom>
          <a:gradFill rotWithShape="1">
            <a:gsLst>
              <a:gs pos="0">
                <a:srgbClr val="9EEAFF"/>
              </a:gs>
              <a:gs pos="35001">
                <a:srgbClr val="BBEFFF"/>
              </a:gs>
              <a:gs pos="100000">
                <a:srgbClr val="E4F9FF"/>
              </a:gs>
            </a:gsLst>
            <a:lin ang="162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r>
              <a:rPr lang="zh-CN" altLang="en-US" sz="1000"/>
              <a:t>进行内容梳理和</a:t>
            </a:r>
            <a:r>
              <a:rPr lang="en-US" altLang="zh-CN" sz="1000"/>
              <a:t>SEO</a:t>
            </a:r>
            <a:r>
              <a:rPr lang="zh-CN" altLang="en-US" sz="1000"/>
              <a:t>优化</a:t>
            </a:r>
          </a:p>
        </p:txBody>
      </p:sp>
      <p:sp>
        <p:nvSpPr>
          <p:cNvPr id="19" name="8-Point Star 26"/>
          <p:cNvSpPr/>
          <p:nvPr/>
        </p:nvSpPr>
        <p:spPr>
          <a:xfrm>
            <a:off x="5105400" y="1828800"/>
            <a:ext cx="214313" cy="214313"/>
          </a:xfrm>
          <a:prstGeom prst="star8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endParaRPr lang="zh-CN" altLang="zh-CN" sz="1400">
              <a:solidFill>
                <a:srgbClr val="FFFFFF"/>
              </a:solidFill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20" name="Line Callout 1 27"/>
          <p:cNvSpPr>
            <a:spLocks/>
          </p:cNvSpPr>
          <p:nvPr/>
        </p:nvSpPr>
        <p:spPr bwMode="auto">
          <a:xfrm>
            <a:off x="5562600" y="1981200"/>
            <a:ext cx="2819400" cy="228600"/>
          </a:xfrm>
          <a:prstGeom prst="borderCallout1">
            <a:avLst>
              <a:gd name="adj1" fmla="val 50000"/>
              <a:gd name="adj2" fmla="val -2704"/>
              <a:gd name="adj3" fmla="val -29167"/>
              <a:gd name="adj4" fmla="val -13231"/>
            </a:avLst>
          </a:prstGeom>
          <a:gradFill rotWithShape="1">
            <a:gsLst>
              <a:gs pos="0">
                <a:srgbClr val="DAFDA7"/>
              </a:gs>
              <a:gs pos="35001">
                <a:srgbClr val="E4FDC2"/>
              </a:gs>
              <a:gs pos="100000">
                <a:srgbClr val="F5FFE6"/>
              </a:gs>
            </a:gsLst>
            <a:lin ang="162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r>
              <a:rPr lang="en-US" altLang="zh-CN" sz="1000"/>
              <a:t>SEO</a:t>
            </a:r>
            <a:r>
              <a:rPr lang="zh-CN" altLang="en-US" sz="1000"/>
              <a:t>优化，继续加强内容建设</a:t>
            </a:r>
          </a:p>
        </p:txBody>
      </p:sp>
      <p:sp>
        <p:nvSpPr>
          <p:cNvPr id="21" name="Line Callout 1 31"/>
          <p:cNvSpPr>
            <a:spLocks/>
          </p:cNvSpPr>
          <p:nvPr/>
        </p:nvSpPr>
        <p:spPr bwMode="auto">
          <a:xfrm>
            <a:off x="3352800" y="4038600"/>
            <a:ext cx="4953000" cy="357188"/>
          </a:xfrm>
          <a:prstGeom prst="borderCallout1">
            <a:avLst>
              <a:gd name="adj1" fmla="val 32000"/>
              <a:gd name="adj2" fmla="val -1537"/>
              <a:gd name="adj3" fmla="val -104444"/>
              <a:gd name="adj4" fmla="val -7981"/>
            </a:avLst>
          </a:prstGeom>
          <a:gradFill rotWithShape="1">
            <a:gsLst>
              <a:gs pos="0">
                <a:srgbClr val="9EEAFF"/>
              </a:gs>
              <a:gs pos="35001">
                <a:srgbClr val="BBEFFF"/>
              </a:gs>
              <a:gs pos="100000">
                <a:srgbClr val="E4F9FF"/>
              </a:gs>
            </a:gsLst>
            <a:lin ang="162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r>
              <a:rPr lang="zh-CN" altLang="en-US" sz="1000"/>
              <a:t>持续进行互联网推广、内容建设、人气维护、电子杂志 </a:t>
            </a:r>
          </a:p>
        </p:txBody>
      </p:sp>
      <p:sp>
        <p:nvSpPr>
          <p:cNvPr id="22" name="Line Callout 1 35"/>
          <p:cNvSpPr>
            <a:spLocks/>
          </p:cNvSpPr>
          <p:nvPr/>
        </p:nvSpPr>
        <p:spPr bwMode="auto">
          <a:xfrm>
            <a:off x="990600" y="4800600"/>
            <a:ext cx="1828800" cy="228600"/>
          </a:xfrm>
          <a:prstGeom prst="borderCallout1">
            <a:avLst>
              <a:gd name="adj1" fmla="val 50000"/>
              <a:gd name="adj2" fmla="val -4167"/>
              <a:gd name="adj3" fmla="val -61806"/>
              <a:gd name="adj4" fmla="val -21704"/>
            </a:avLst>
          </a:prstGeom>
          <a:gradFill rotWithShape="1">
            <a:gsLst>
              <a:gs pos="0">
                <a:srgbClr val="DAFDA7"/>
              </a:gs>
              <a:gs pos="35001">
                <a:srgbClr val="E4FDC2"/>
              </a:gs>
              <a:gs pos="100000">
                <a:srgbClr val="F5FFE6"/>
              </a:gs>
            </a:gsLst>
            <a:lin ang="16200000" scaled="1"/>
          </a:gradFill>
          <a:ln w="9525" algn="ctr">
            <a:solidFill>
              <a:srgbClr val="98B954"/>
            </a:solidFill>
            <a:miter lim="800000"/>
            <a:headEnd/>
            <a:tailEnd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r>
              <a:rPr lang="zh-CN" altLang="en-US" sz="1000"/>
              <a:t>完善开发</a:t>
            </a:r>
          </a:p>
        </p:txBody>
      </p:sp>
      <p:sp>
        <p:nvSpPr>
          <p:cNvPr id="23" name="8-Point Star 34"/>
          <p:cNvSpPr/>
          <p:nvPr/>
        </p:nvSpPr>
        <p:spPr>
          <a:xfrm>
            <a:off x="457200" y="4495800"/>
            <a:ext cx="214313" cy="214313"/>
          </a:xfrm>
          <a:prstGeom prst="star8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endParaRPr lang="zh-CN" altLang="zh-CN" sz="1400">
              <a:solidFill>
                <a:srgbClr val="FFFFFF"/>
              </a:solidFill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24" name="Line Callout 1 35"/>
          <p:cNvSpPr>
            <a:spLocks/>
          </p:cNvSpPr>
          <p:nvPr/>
        </p:nvSpPr>
        <p:spPr bwMode="auto">
          <a:xfrm rot="10800000" flipV="1">
            <a:off x="2209800" y="5484813"/>
            <a:ext cx="2286000" cy="153987"/>
          </a:xfrm>
          <a:prstGeom prst="borderCallout1">
            <a:avLst>
              <a:gd name="adj1" fmla="val 74222"/>
              <a:gd name="adj2" fmla="val 103333"/>
              <a:gd name="adj3" fmla="val -585569"/>
              <a:gd name="adj4" fmla="val 104787"/>
            </a:avLst>
          </a:prstGeom>
          <a:gradFill rotWithShape="1">
            <a:gsLst>
              <a:gs pos="0">
                <a:srgbClr val="DAFDA7"/>
              </a:gs>
              <a:gs pos="35001">
                <a:srgbClr val="E4FDC2"/>
              </a:gs>
              <a:gs pos="100000">
                <a:srgbClr val="F5FFE6"/>
              </a:gs>
            </a:gsLst>
            <a:lin ang="16200000" scaled="1"/>
          </a:gradFill>
          <a:ln w="9525" algn="ctr">
            <a:solidFill>
              <a:srgbClr val="98B954"/>
            </a:solidFill>
            <a:miter lim="800000"/>
            <a:headEnd/>
            <a:tailEnd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r>
              <a:rPr lang="zh-CN" altLang="en-US" sz="1000"/>
              <a:t>邀请注册 </a:t>
            </a:r>
          </a:p>
        </p:txBody>
      </p:sp>
      <p:sp>
        <p:nvSpPr>
          <p:cNvPr id="25" name="8-Point Star 34"/>
          <p:cNvSpPr/>
          <p:nvPr/>
        </p:nvSpPr>
        <p:spPr>
          <a:xfrm>
            <a:off x="2133600" y="4495800"/>
            <a:ext cx="214313" cy="214313"/>
          </a:xfrm>
          <a:prstGeom prst="star8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endParaRPr lang="zh-CN" altLang="zh-CN" sz="1400">
              <a:solidFill>
                <a:srgbClr val="FFFFFF"/>
              </a:solidFill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26" name="8-Point Star 26"/>
          <p:cNvSpPr/>
          <p:nvPr/>
        </p:nvSpPr>
        <p:spPr>
          <a:xfrm>
            <a:off x="2819400" y="1828800"/>
            <a:ext cx="214313" cy="214313"/>
          </a:xfrm>
          <a:prstGeom prst="star8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endParaRPr lang="zh-CN" altLang="zh-CN" sz="1400">
              <a:solidFill>
                <a:srgbClr val="FFFFFF"/>
              </a:solidFill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30" name="Line Callout 1 27"/>
          <p:cNvSpPr>
            <a:spLocks/>
          </p:cNvSpPr>
          <p:nvPr/>
        </p:nvSpPr>
        <p:spPr bwMode="auto">
          <a:xfrm>
            <a:off x="4343400" y="2895600"/>
            <a:ext cx="3962400" cy="228600"/>
          </a:xfrm>
          <a:prstGeom prst="borderCallout1">
            <a:avLst>
              <a:gd name="adj1" fmla="val 50000"/>
              <a:gd name="adj2" fmla="val -1921"/>
              <a:gd name="adj3" fmla="val -401389"/>
              <a:gd name="adj4" fmla="val -34417"/>
            </a:avLst>
          </a:prstGeom>
          <a:gradFill rotWithShape="1">
            <a:gsLst>
              <a:gs pos="0">
                <a:srgbClr val="DAFDA7"/>
              </a:gs>
              <a:gs pos="35001">
                <a:srgbClr val="E4FDC2"/>
              </a:gs>
              <a:gs pos="100000">
                <a:srgbClr val="F5FFE6"/>
              </a:gs>
            </a:gsLst>
            <a:lin ang="162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r>
              <a:rPr lang="zh-CN" altLang="en-US" sz="1000"/>
              <a:t>和开发者合作，重点推出一批优秀的开发者</a:t>
            </a:r>
          </a:p>
        </p:txBody>
      </p:sp>
      <p:sp>
        <p:nvSpPr>
          <p:cNvPr id="33" name="Line Callout 1 35"/>
          <p:cNvSpPr>
            <a:spLocks/>
          </p:cNvSpPr>
          <p:nvPr/>
        </p:nvSpPr>
        <p:spPr bwMode="auto">
          <a:xfrm>
            <a:off x="5410200" y="5029200"/>
            <a:ext cx="2971800" cy="228600"/>
          </a:xfrm>
          <a:prstGeom prst="borderCallout1">
            <a:avLst>
              <a:gd name="adj1" fmla="val 50000"/>
              <a:gd name="adj2" fmla="val -2565"/>
              <a:gd name="adj3" fmla="val -106250"/>
              <a:gd name="adj4" fmla="val -27028"/>
            </a:avLst>
          </a:prstGeom>
          <a:gradFill rotWithShape="1">
            <a:gsLst>
              <a:gs pos="0">
                <a:srgbClr val="DAFDA7"/>
              </a:gs>
              <a:gs pos="35001">
                <a:srgbClr val="E4FDC2"/>
              </a:gs>
              <a:gs pos="100000">
                <a:srgbClr val="F5FFE6"/>
              </a:gs>
            </a:gsLst>
            <a:lin ang="16200000" scaled="1"/>
          </a:gradFill>
          <a:ln w="9525" algn="ctr">
            <a:solidFill>
              <a:srgbClr val="98B954"/>
            </a:solidFill>
            <a:miter lim="800000"/>
            <a:headEnd/>
            <a:tailEnd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r>
              <a:rPr lang="zh-CN" altLang="en-US" sz="1000"/>
              <a:t>互联网推广</a:t>
            </a:r>
          </a:p>
        </p:txBody>
      </p:sp>
      <p:sp>
        <p:nvSpPr>
          <p:cNvPr id="34" name="8-Point Star 34"/>
          <p:cNvSpPr/>
          <p:nvPr/>
        </p:nvSpPr>
        <p:spPr>
          <a:xfrm>
            <a:off x="4419600" y="4648200"/>
            <a:ext cx="214313" cy="214313"/>
          </a:xfrm>
          <a:prstGeom prst="star8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endParaRPr lang="zh-CN" altLang="zh-CN" sz="1400">
              <a:solidFill>
                <a:srgbClr val="FFFFFF"/>
              </a:solidFill>
              <a:latin typeface="Calibri" pitchFamily="34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Text Box 2"/>
          <p:cNvSpPr txBox="1">
            <a:spLocks noChangeArrowheads="1"/>
          </p:cNvSpPr>
          <p:nvPr/>
        </p:nvSpPr>
        <p:spPr bwMode="auto">
          <a:xfrm>
            <a:off x="533400" y="1066800"/>
            <a:ext cx="8382000" cy="5319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endParaRPr lang="en-US" altLang="zh-CN"/>
          </a:p>
          <a:p>
            <a:pPr algn="l">
              <a:spcBef>
                <a:spcPct val="50000"/>
              </a:spcBef>
            </a:pPr>
            <a:endParaRPr lang="en-US" altLang="zh-CN"/>
          </a:p>
          <a:p>
            <a:pPr algn="l">
              <a:spcBef>
                <a:spcPct val="50000"/>
              </a:spcBef>
            </a:pPr>
            <a:endParaRPr lang="en-US" altLang="zh-CN"/>
          </a:p>
          <a:p>
            <a:pPr algn="l">
              <a:spcBef>
                <a:spcPct val="50000"/>
              </a:spcBef>
            </a:pPr>
            <a:endParaRPr lang="en-US" altLang="zh-CN"/>
          </a:p>
          <a:p>
            <a:pPr algn="l">
              <a:spcBef>
                <a:spcPct val="50000"/>
              </a:spcBef>
            </a:pPr>
            <a:endParaRPr lang="en-US" altLang="zh-CN"/>
          </a:p>
          <a:p>
            <a:pPr algn="l">
              <a:spcBef>
                <a:spcPct val="50000"/>
              </a:spcBef>
            </a:pPr>
            <a:endParaRPr lang="en-US" altLang="zh-CN"/>
          </a:p>
          <a:p>
            <a:pPr algn="l">
              <a:spcBef>
                <a:spcPct val="50000"/>
              </a:spcBef>
            </a:pPr>
            <a:endParaRPr lang="en-US" altLang="zh-CN"/>
          </a:p>
          <a:p>
            <a:pPr algn="l">
              <a:spcBef>
                <a:spcPct val="50000"/>
              </a:spcBef>
            </a:pPr>
            <a:endParaRPr lang="en-US" altLang="zh-CN"/>
          </a:p>
          <a:p>
            <a:pPr algn="l">
              <a:spcBef>
                <a:spcPct val="50000"/>
              </a:spcBef>
            </a:pPr>
            <a:endParaRPr lang="en-US" altLang="zh-CN"/>
          </a:p>
          <a:p>
            <a:pPr algn="l">
              <a:spcBef>
                <a:spcPct val="50000"/>
              </a:spcBef>
            </a:pPr>
            <a:endParaRPr lang="en-US" altLang="zh-CN"/>
          </a:p>
          <a:p>
            <a:pPr algn="l">
              <a:spcBef>
                <a:spcPct val="50000"/>
              </a:spcBef>
            </a:pPr>
            <a:endParaRPr lang="en-US" altLang="zh-CN"/>
          </a:p>
          <a:p>
            <a:pPr algn="l">
              <a:spcBef>
                <a:spcPct val="50000"/>
              </a:spcBef>
            </a:pPr>
            <a:endParaRPr lang="en-US" altLang="zh-CN"/>
          </a:p>
          <a:p>
            <a:pPr algn="l">
              <a:spcBef>
                <a:spcPct val="50000"/>
              </a:spcBef>
            </a:pPr>
            <a:endParaRPr lang="en-US" altLang="zh-CN"/>
          </a:p>
        </p:txBody>
      </p:sp>
      <p:sp>
        <p:nvSpPr>
          <p:cNvPr id="130051" name="Text Box 3"/>
          <p:cNvSpPr txBox="1">
            <a:spLocks noChangeArrowheads="1"/>
          </p:cNvSpPr>
          <p:nvPr/>
        </p:nvSpPr>
        <p:spPr bwMode="auto">
          <a:xfrm>
            <a:off x="533400" y="533400"/>
            <a:ext cx="807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endParaRPr lang="zh-CN" altLang="zh-CN"/>
          </a:p>
        </p:txBody>
      </p:sp>
      <p:sp>
        <p:nvSpPr>
          <p:cNvPr id="130052" name="Text Box 4"/>
          <p:cNvSpPr txBox="1">
            <a:spLocks noChangeArrowheads="1"/>
          </p:cNvSpPr>
          <p:nvPr/>
        </p:nvSpPr>
        <p:spPr bwMode="auto">
          <a:xfrm>
            <a:off x="1066800" y="762000"/>
            <a:ext cx="7543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endParaRPr lang="zh-CN" altLang="zh-CN"/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gray">
          <a:xfrm>
            <a:off x="304800" y="609600"/>
            <a:ext cx="8610600" cy="539750"/>
          </a:xfrm>
          <a:prstGeom prst="roundRect">
            <a:avLst>
              <a:gd name="adj" fmla="val 16667"/>
            </a:avLst>
          </a:prstGeom>
          <a:solidFill>
            <a:srgbClr val="FFCC00"/>
          </a:solidFill>
          <a:ln w="25400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l" eaLnBrk="0" hangingPunct="0"/>
            <a:r>
              <a:rPr lang="zh-CN" altLang="en-US"/>
              <a:t>市场</a:t>
            </a:r>
            <a:r>
              <a:rPr lang="en-US" altLang="zh-CN"/>
              <a:t>-</a:t>
            </a:r>
            <a:r>
              <a:rPr lang="zh-CN" altLang="en-US"/>
              <a:t>品牌推广</a:t>
            </a:r>
            <a:endParaRPr lang="zh-CN" altLang="zh-CN"/>
          </a:p>
        </p:txBody>
      </p:sp>
      <p:sp>
        <p:nvSpPr>
          <p:cNvPr id="130054" name="Oval 6"/>
          <p:cNvSpPr>
            <a:spLocks noChangeArrowheads="1"/>
          </p:cNvSpPr>
          <p:nvPr/>
        </p:nvSpPr>
        <p:spPr bwMode="auto">
          <a:xfrm rot="19800000">
            <a:off x="7848600" y="5638800"/>
            <a:ext cx="2209800" cy="1600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130057" name="Text Box 9"/>
          <p:cNvSpPr txBox="1">
            <a:spLocks noChangeArrowheads="1"/>
          </p:cNvSpPr>
          <p:nvPr/>
        </p:nvSpPr>
        <p:spPr bwMode="auto">
          <a:xfrm>
            <a:off x="381000" y="1219200"/>
            <a:ext cx="8763000" cy="5226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Tx/>
              <a:buChar char="•"/>
            </a:pPr>
            <a:r>
              <a:rPr lang="zh-CN" altLang="en-US" sz="1600" dirty="0">
                <a:latin typeface="宋体" pitchFamily="2" charset="-122"/>
              </a:rPr>
              <a:t>内容建设：跟踪行业热点、新闻性事件，把握用户关注的话题，在此基础上原创、转载包括精品应用介绍</a:t>
            </a:r>
            <a:r>
              <a:rPr lang="zh-CN" altLang="en-US" sz="1600" dirty="0" smtClean="0">
                <a:latin typeface="宋体" pitchFamily="2" charset="-122"/>
              </a:rPr>
              <a:t>、</a:t>
            </a:r>
            <a:r>
              <a:rPr lang="en-US" altLang="zh-CN" sz="1600" dirty="0" err="1" smtClean="0">
                <a:latin typeface="宋体" pitchFamily="2" charset="-122"/>
              </a:rPr>
              <a:t>SYome</a:t>
            </a:r>
            <a:r>
              <a:rPr lang="zh-CN" altLang="en-US" sz="1600" dirty="0">
                <a:latin typeface="宋体" pitchFamily="2" charset="-122"/>
              </a:rPr>
              <a:t>官方博文、资讯、玩家攻略、技术指南、深度分析等多种形式的精品内容，</a:t>
            </a:r>
            <a:r>
              <a:rPr lang="zh-CN" altLang="en-US" sz="1600" dirty="0" smtClean="0">
                <a:latin typeface="宋体" pitchFamily="2" charset="-122"/>
              </a:rPr>
              <a:t>对</a:t>
            </a:r>
            <a:r>
              <a:rPr lang="en-US" altLang="zh-CN" sz="1600" dirty="0" err="1" smtClean="0">
                <a:latin typeface="宋体" pitchFamily="2" charset="-122"/>
              </a:rPr>
              <a:t>SYome</a:t>
            </a:r>
            <a:r>
              <a:rPr lang="zh-CN" altLang="en-US" sz="1600" dirty="0">
                <a:latin typeface="宋体" pitchFamily="2" charset="-122"/>
              </a:rPr>
              <a:t>旗下各</a:t>
            </a:r>
            <a:r>
              <a:rPr lang="en-US" altLang="zh-CN" sz="1600" dirty="0">
                <a:latin typeface="宋体" pitchFamily="2" charset="-122"/>
              </a:rPr>
              <a:t>Web</a:t>
            </a:r>
            <a:r>
              <a:rPr lang="zh-CN" altLang="en-US" sz="1600" dirty="0">
                <a:latin typeface="宋体" pitchFamily="2" charset="-122"/>
              </a:rPr>
              <a:t>站点进行有效的内容建设。</a:t>
            </a:r>
          </a:p>
          <a:p>
            <a:pPr algn="l">
              <a:spcBef>
                <a:spcPct val="50000"/>
              </a:spcBef>
              <a:buFontTx/>
              <a:buChar char="•"/>
            </a:pPr>
            <a:r>
              <a:rPr lang="en-US" altLang="zh-CN" sz="1600" dirty="0">
                <a:latin typeface="宋体" pitchFamily="2" charset="-122"/>
              </a:rPr>
              <a:t>SEO</a:t>
            </a:r>
            <a:r>
              <a:rPr lang="zh-CN" altLang="en-US" sz="1600" dirty="0">
                <a:latin typeface="宋体" pitchFamily="2" charset="-122"/>
              </a:rPr>
              <a:t>：通过聘请</a:t>
            </a:r>
            <a:r>
              <a:rPr lang="en-US" altLang="zh-CN" sz="1600" dirty="0">
                <a:latin typeface="宋体" pitchFamily="2" charset="-122"/>
              </a:rPr>
              <a:t>SEO</a:t>
            </a:r>
            <a:r>
              <a:rPr lang="zh-CN" altLang="en-US" sz="1600" dirty="0">
                <a:latin typeface="宋体" pitchFamily="2" charset="-122"/>
              </a:rPr>
              <a:t>顾问</a:t>
            </a:r>
            <a:r>
              <a:rPr lang="zh-CN" altLang="en-US" sz="1600" dirty="0" smtClean="0">
                <a:latin typeface="宋体" pitchFamily="2" charset="-122"/>
              </a:rPr>
              <a:t>优化</a:t>
            </a:r>
            <a:r>
              <a:rPr lang="en-US" altLang="zh-CN" sz="1600" dirty="0" err="1" smtClean="0">
                <a:latin typeface="宋体" pitchFamily="2" charset="-122"/>
              </a:rPr>
              <a:t>SYome</a:t>
            </a:r>
            <a:r>
              <a:rPr lang="zh-CN" altLang="en-US" sz="1600" dirty="0">
                <a:latin typeface="宋体" pitchFamily="2" charset="-122"/>
              </a:rPr>
              <a:t>旗下所有</a:t>
            </a:r>
            <a:r>
              <a:rPr lang="en-US" altLang="zh-CN" sz="1600" dirty="0">
                <a:latin typeface="宋体" pitchFamily="2" charset="-122"/>
              </a:rPr>
              <a:t>Web</a:t>
            </a:r>
            <a:r>
              <a:rPr lang="zh-CN" altLang="en-US" sz="1600" dirty="0">
                <a:latin typeface="宋体" pitchFamily="2" charset="-122"/>
              </a:rPr>
              <a:t>站点的结构与内容，通过购买</a:t>
            </a:r>
            <a:r>
              <a:rPr lang="en-US" altLang="zh-CN" sz="1600" dirty="0">
                <a:latin typeface="宋体" pitchFamily="2" charset="-122"/>
              </a:rPr>
              <a:t>SEO</a:t>
            </a:r>
            <a:r>
              <a:rPr lang="zh-CN" altLang="en-US" sz="1600" dirty="0">
                <a:latin typeface="宋体" pitchFamily="2" charset="-122"/>
              </a:rPr>
              <a:t>服务来</a:t>
            </a:r>
            <a:r>
              <a:rPr lang="zh-CN" altLang="en-US" sz="1600" dirty="0" smtClean="0">
                <a:latin typeface="宋体" pitchFamily="2" charset="-122"/>
              </a:rPr>
              <a:t>提升</a:t>
            </a:r>
            <a:r>
              <a:rPr lang="en-US" altLang="zh-CN" sz="1600" dirty="0" err="1" smtClean="0">
                <a:latin typeface="宋体" pitchFamily="2" charset="-122"/>
              </a:rPr>
              <a:t>SYome</a:t>
            </a:r>
            <a:r>
              <a:rPr lang="zh-CN" altLang="en-US" sz="1600" dirty="0">
                <a:latin typeface="宋体" pitchFamily="2" charset="-122"/>
              </a:rPr>
              <a:t>品牌在互联网相关搜索中的排名。</a:t>
            </a:r>
          </a:p>
          <a:p>
            <a:pPr algn="l">
              <a:spcBef>
                <a:spcPct val="50000"/>
              </a:spcBef>
              <a:buFontTx/>
              <a:buChar char="•"/>
            </a:pPr>
            <a:r>
              <a:rPr lang="zh-CN" altLang="zh-CN" sz="1600" dirty="0">
                <a:latin typeface="宋体" pitchFamily="2" charset="-122"/>
              </a:rPr>
              <a:t>社区群组推广</a:t>
            </a:r>
            <a:r>
              <a:rPr lang="zh-CN" altLang="en-US" sz="1600" dirty="0">
                <a:latin typeface="宋体" pitchFamily="2" charset="-122"/>
              </a:rPr>
              <a:t>：</a:t>
            </a:r>
            <a:r>
              <a:rPr lang="zh-CN" altLang="zh-CN" sz="1600" dirty="0">
                <a:latin typeface="宋体" pitchFamily="2" charset="-122"/>
              </a:rPr>
              <a:t>组织实习生大规模进入Android用户、开发者聚集的各类论坛、圈子、QQ群等，以发起话题、转载精品内容、签名档等形式，</a:t>
            </a:r>
            <a:r>
              <a:rPr lang="zh-CN" altLang="zh-CN" sz="1600" dirty="0" smtClean="0">
                <a:latin typeface="宋体" pitchFamily="2" charset="-122"/>
              </a:rPr>
              <a:t>让</a:t>
            </a:r>
            <a:r>
              <a:rPr lang="en-US" altLang="zh-CN" sz="1600" dirty="0" err="1" smtClean="0">
                <a:latin typeface="宋体" pitchFamily="2" charset="-122"/>
              </a:rPr>
              <a:t>SYome</a:t>
            </a:r>
            <a:r>
              <a:rPr lang="zh-CN" altLang="zh-CN" sz="1600" dirty="0">
                <a:latin typeface="宋体" pitchFamily="2" charset="-122"/>
              </a:rPr>
              <a:t>的品牌信息和网站入口出现在互联网中相关的各个角落</a:t>
            </a:r>
            <a:r>
              <a:rPr lang="zh-CN" altLang="en-US" sz="1600" dirty="0">
                <a:latin typeface="宋体" pitchFamily="2" charset="-122"/>
              </a:rPr>
              <a:t>。</a:t>
            </a:r>
          </a:p>
          <a:p>
            <a:pPr algn="l">
              <a:spcBef>
                <a:spcPct val="50000"/>
              </a:spcBef>
              <a:buFontTx/>
              <a:buChar char="•"/>
            </a:pPr>
            <a:r>
              <a:rPr lang="zh-CN" altLang="en-US" sz="1600" dirty="0">
                <a:latin typeface="宋体" pitchFamily="2" charset="-122"/>
              </a:rPr>
              <a:t>软文式推广：分阶段、分话题地产出多篇软性文章，</a:t>
            </a:r>
            <a:r>
              <a:rPr lang="zh-CN" altLang="en-US" sz="1600" dirty="0" smtClean="0">
                <a:latin typeface="宋体" pitchFamily="2" charset="-122"/>
              </a:rPr>
              <a:t>诠释</a:t>
            </a:r>
            <a:r>
              <a:rPr lang="en-US" altLang="zh-CN" sz="1600" dirty="0" err="1" smtClean="0">
                <a:latin typeface="宋体" pitchFamily="2" charset="-122"/>
              </a:rPr>
              <a:t>SYome</a:t>
            </a:r>
            <a:r>
              <a:rPr lang="zh-CN" altLang="en-US" sz="1600" dirty="0">
                <a:latin typeface="宋体" pitchFamily="2" charset="-122"/>
              </a:rPr>
              <a:t>在手机玩家和</a:t>
            </a:r>
            <a:r>
              <a:rPr lang="en-US" altLang="zh-CN" sz="1600" dirty="0">
                <a:latin typeface="宋体" pitchFamily="2" charset="-122"/>
              </a:rPr>
              <a:t>Android</a:t>
            </a:r>
            <a:r>
              <a:rPr lang="zh-CN" altLang="en-US" sz="1600" dirty="0">
                <a:latin typeface="宋体" pitchFamily="2" charset="-122"/>
              </a:rPr>
              <a:t>产业两个领域带来的价值，通过有影响力的媒体传递给高端读者。</a:t>
            </a:r>
          </a:p>
          <a:p>
            <a:pPr algn="l">
              <a:spcBef>
                <a:spcPct val="50000"/>
              </a:spcBef>
              <a:buFontTx/>
              <a:buChar char="•"/>
            </a:pPr>
            <a:r>
              <a:rPr lang="zh-CN" altLang="en-US" sz="1600" dirty="0">
                <a:latin typeface="宋体" pitchFamily="2" charset="-122"/>
              </a:rPr>
              <a:t>百科问答式推广：在百度知道、天涯问答、搜狗问问等有影响力的百科问答类网站中持续建设相关软性内容。</a:t>
            </a:r>
          </a:p>
          <a:p>
            <a:pPr algn="l">
              <a:spcBef>
                <a:spcPct val="50000"/>
              </a:spcBef>
              <a:buFontTx/>
              <a:buChar char="•"/>
            </a:pPr>
            <a:r>
              <a:rPr lang="zh-CN" altLang="en-US" sz="1600" dirty="0">
                <a:latin typeface="宋体" pitchFamily="2" charset="-122"/>
              </a:rPr>
              <a:t>维系人气：在社区、群组等工具中，通过日常制造话题、线下活动等活跃气氛的各种手段，</a:t>
            </a:r>
            <a:r>
              <a:rPr lang="zh-CN" altLang="en-US" sz="1600" dirty="0" smtClean="0">
                <a:latin typeface="宋体" pitchFamily="2" charset="-122"/>
              </a:rPr>
              <a:t>维持</a:t>
            </a:r>
            <a:r>
              <a:rPr lang="en-US" altLang="zh-CN" sz="1600" dirty="0" err="1" smtClean="0">
                <a:latin typeface="宋体" pitchFamily="2" charset="-122"/>
              </a:rPr>
              <a:t>SYome</a:t>
            </a:r>
            <a:r>
              <a:rPr lang="zh-CN" altLang="en-US" sz="1600" dirty="0">
                <a:latin typeface="宋体" pitchFamily="2" charset="-122"/>
              </a:rPr>
              <a:t>玩家</a:t>
            </a:r>
            <a:r>
              <a:rPr lang="zh-CN" altLang="en-US" sz="1600" dirty="0" smtClean="0">
                <a:latin typeface="宋体" pitchFamily="2" charset="-122"/>
              </a:rPr>
              <a:t>和</a:t>
            </a:r>
            <a:r>
              <a:rPr lang="en-US" altLang="zh-CN" sz="1600" dirty="0" err="1" smtClean="0">
                <a:latin typeface="宋体" pitchFamily="2" charset="-122"/>
              </a:rPr>
              <a:t>SYome</a:t>
            </a:r>
            <a:r>
              <a:rPr lang="zh-CN" altLang="en-US" sz="1600" dirty="0">
                <a:latin typeface="宋体" pitchFamily="2" charset="-122"/>
              </a:rPr>
              <a:t>开发者的活跃度。</a:t>
            </a:r>
          </a:p>
          <a:p>
            <a:pPr algn="l">
              <a:spcBef>
                <a:spcPct val="50000"/>
              </a:spcBef>
              <a:buFontTx/>
              <a:buChar char="•"/>
            </a:pPr>
            <a:r>
              <a:rPr lang="zh-CN" altLang="en-US" sz="1600" dirty="0">
                <a:latin typeface="宋体" pitchFamily="2" charset="-122"/>
              </a:rPr>
              <a:t>用户调查：发起用户参与网上调查，了解来自玩家和开发者的相关信息，并出具分析报告。</a:t>
            </a:r>
          </a:p>
          <a:p>
            <a:pPr algn="l">
              <a:spcBef>
                <a:spcPct val="50000"/>
              </a:spcBef>
              <a:buFontTx/>
              <a:buChar char="•"/>
            </a:pPr>
            <a:r>
              <a:rPr lang="en-US" altLang="zh-CN" sz="1600" dirty="0">
                <a:latin typeface="宋体" pitchFamily="2" charset="-122"/>
              </a:rPr>
              <a:t>App</a:t>
            </a:r>
            <a:r>
              <a:rPr lang="zh-CN" altLang="en-US" sz="1600" dirty="0">
                <a:latin typeface="宋体" pitchFamily="2" charset="-122"/>
              </a:rPr>
              <a:t>采集：寻找网友制作发布的</a:t>
            </a:r>
            <a:r>
              <a:rPr lang="en-US" altLang="zh-CN" sz="1600" dirty="0">
                <a:latin typeface="宋体" pitchFamily="2" charset="-122"/>
              </a:rPr>
              <a:t>App</a:t>
            </a:r>
            <a:r>
              <a:rPr lang="zh-CN" altLang="en-US" sz="1600" dirty="0">
                <a:latin typeface="宋体" pitchFamily="2" charset="-122"/>
              </a:rPr>
              <a:t>，洽谈上传</a:t>
            </a:r>
            <a:r>
              <a:rPr lang="zh-CN" altLang="en-US" sz="1600" dirty="0" smtClean="0">
                <a:latin typeface="宋体" pitchFamily="2" charset="-122"/>
              </a:rPr>
              <a:t>到</a:t>
            </a:r>
            <a:r>
              <a:rPr lang="en-US" altLang="zh-CN" sz="1600" dirty="0" err="1" smtClean="0">
                <a:latin typeface="宋体" pitchFamily="2" charset="-122"/>
              </a:rPr>
              <a:t>SYome</a:t>
            </a:r>
            <a:r>
              <a:rPr lang="zh-CN" altLang="en-US" sz="1600" dirty="0">
                <a:latin typeface="宋体" pitchFamily="2" charset="-122"/>
              </a:rPr>
              <a:t>。</a:t>
            </a:r>
          </a:p>
          <a:p>
            <a:pPr algn="l">
              <a:spcBef>
                <a:spcPct val="50000"/>
              </a:spcBef>
              <a:buFontTx/>
              <a:buChar char="•"/>
            </a:pPr>
            <a:endParaRPr lang="en-US" altLang="zh-CN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Text Box 2"/>
          <p:cNvSpPr txBox="1">
            <a:spLocks noChangeArrowheads="1"/>
          </p:cNvSpPr>
          <p:nvPr/>
        </p:nvSpPr>
        <p:spPr bwMode="auto">
          <a:xfrm>
            <a:off x="533400" y="533400"/>
            <a:ext cx="807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endParaRPr lang="zh-CN" altLang="zh-CN"/>
          </a:p>
        </p:txBody>
      </p:sp>
      <p:sp>
        <p:nvSpPr>
          <p:cNvPr id="174083" name="Text Box 3"/>
          <p:cNvSpPr txBox="1">
            <a:spLocks noChangeArrowheads="1"/>
          </p:cNvSpPr>
          <p:nvPr/>
        </p:nvSpPr>
        <p:spPr bwMode="auto">
          <a:xfrm>
            <a:off x="1066800" y="762000"/>
            <a:ext cx="7543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endParaRPr lang="zh-CN" altLang="zh-CN"/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gray">
          <a:xfrm>
            <a:off x="304800" y="609600"/>
            <a:ext cx="8610600" cy="539750"/>
          </a:xfrm>
          <a:prstGeom prst="roundRect">
            <a:avLst>
              <a:gd name="adj" fmla="val 16667"/>
            </a:avLst>
          </a:prstGeom>
          <a:solidFill>
            <a:srgbClr val="FFCC00"/>
          </a:solidFill>
          <a:ln w="25400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l" eaLnBrk="0" hangingPunct="0"/>
            <a:r>
              <a:rPr lang="zh-CN" altLang="en-US"/>
              <a:t>品牌推广</a:t>
            </a:r>
            <a:endParaRPr lang="zh-CN" altLang="zh-CN"/>
          </a:p>
        </p:txBody>
      </p:sp>
      <p:sp>
        <p:nvSpPr>
          <p:cNvPr id="174085" name="Oval 5"/>
          <p:cNvSpPr>
            <a:spLocks noChangeArrowheads="1"/>
          </p:cNvSpPr>
          <p:nvPr/>
        </p:nvSpPr>
        <p:spPr bwMode="auto">
          <a:xfrm rot="19800000">
            <a:off x="7848600" y="5638800"/>
            <a:ext cx="2209800" cy="1600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174086" name="Oval 6"/>
          <p:cNvSpPr>
            <a:spLocks noChangeArrowheads="1"/>
          </p:cNvSpPr>
          <p:nvPr/>
        </p:nvSpPr>
        <p:spPr bwMode="auto">
          <a:xfrm rot="1800000">
            <a:off x="-609600" y="6096000"/>
            <a:ext cx="1447800" cy="914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zh-CN"/>
          </a:p>
        </p:txBody>
      </p:sp>
      <p:grpSp>
        <p:nvGrpSpPr>
          <p:cNvPr id="18" name="Group 54"/>
          <p:cNvGrpSpPr>
            <a:grpSpLocks/>
          </p:cNvGrpSpPr>
          <p:nvPr/>
        </p:nvGrpSpPr>
        <p:grpSpPr bwMode="auto">
          <a:xfrm>
            <a:off x="838200" y="1295400"/>
            <a:ext cx="8077200" cy="4765675"/>
            <a:chOff x="142875" y="1214459"/>
            <a:chExt cx="8858250" cy="5290194"/>
          </a:xfrm>
        </p:grpSpPr>
        <p:cxnSp>
          <p:nvCxnSpPr>
            <p:cNvPr id="3" name="Straight Connector 2"/>
            <p:cNvCxnSpPr/>
            <p:nvPr/>
          </p:nvCxnSpPr>
          <p:spPr bwMode="auto">
            <a:xfrm rot="5400000">
              <a:off x="-1750544" y="4036660"/>
              <a:ext cx="4928938" cy="0"/>
            </a:xfrm>
            <a:prstGeom prst="line">
              <a:avLst/>
            </a:prstGeom>
            <a:ln w="190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" name="Straight Connector 3"/>
            <p:cNvCxnSpPr/>
            <p:nvPr/>
          </p:nvCxnSpPr>
          <p:spPr bwMode="auto">
            <a:xfrm rot="5400000">
              <a:off x="820926" y="4036660"/>
              <a:ext cx="4928938" cy="0"/>
            </a:xfrm>
            <a:prstGeom prst="line">
              <a:avLst/>
            </a:prstGeom>
            <a:ln w="190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" name="Straight Connector 4"/>
            <p:cNvCxnSpPr/>
            <p:nvPr/>
          </p:nvCxnSpPr>
          <p:spPr bwMode="auto">
            <a:xfrm rot="5400000">
              <a:off x="3394136" y="4036660"/>
              <a:ext cx="4928938" cy="0"/>
            </a:xfrm>
            <a:prstGeom prst="line">
              <a:avLst/>
            </a:prstGeom>
            <a:ln w="190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 bwMode="auto">
            <a:xfrm rot="5400000">
              <a:off x="5965605" y="4036660"/>
              <a:ext cx="4928938" cy="0"/>
            </a:xfrm>
            <a:prstGeom prst="line">
              <a:avLst/>
            </a:prstGeom>
            <a:ln w="190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7" name="Rectangle 6"/>
            <p:cNvSpPr/>
            <p:nvPr/>
          </p:nvSpPr>
          <p:spPr bwMode="auto">
            <a:xfrm>
              <a:off x="142875" y="1214459"/>
              <a:ext cx="1143843" cy="3577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r>
                <a:rPr lang="en-US" altLang="zh-CN" sz="1600">
                  <a:solidFill>
                    <a:srgbClr val="FFFFFF"/>
                  </a:solidFill>
                  <a:latin typeface="Calibri" pitchFamily="34" charset="0"/>
                  <a:ea typeface="宋体" pitchFamily="2" charset="-122"/>
                </a:rPr>
                <a:t>Q1</a:t>
              </a: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2714345" y="1214459"/>
              <a:ext cx="1143842" cy="3577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r>
                <a:rPr lang="en-US" altLang="zh-CN" sz="1600">
                  <a:solidFill>
                    <a:srgbClr val="FFFFFF"/>
                  </a:solidFill>
                  <a:latin typeface="Calibri" pitchFamily="34" charset="0"/>
                  <a:ea typeface="宋体" pitchFamily="2" charset="-122"/>
                </a:rPr>
                <a:t>Q2</a:t>
              </a: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5285813" y="1214459"/>
              <a:ext cx="1143843" cy="3577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r>
                <a:rPr lang="en-US" altLang="zh-CN" sz="1600">
                  <a:solidFill>
                    <a:srgbClr val="FFFFFF"/>
                  </a:solidFill>
                  <a:latin typeface="Calibri" pitchFamily="34" charset="0"/>
                  <a:ea typeface="宋体" pitchFamily="2" charset="-122"/>
                </a:rPr>
                <a:t>Q3</a:t>
              </a: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7857283" y="1214459"/>
              <a:ext cx="1143842" cy="3577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r>
                <a:rPr lang="en-US" altLang="zh-CN" sz="1600">
                  <a:solidFill>
                    <a:srgbClr val="FFFFFF"/>
                  </a:solidFill>
                  <a:latin typeface="Calibri" pitchFamily="34" charset="0"/>
                  <a:ea typeface="宋体" pitchFamily="2" charset="-122"/>
                </a:rPr>
                <a:t>Q4</a:t>
              </a:r>
            </a:p>
          </p:txBody>
        </p:sp>
        <p:cxnSp>
          <p:nvCxnSpPr>
            <p:cNvPr id="11" name="Straight Connector 10"/>
            <p:cNvCxnSpPr/>
            <p:nvPr/>
          </p:nvCxnSpPr>
          <p:spPr bwMode="auto">
            <a:xfrm rot="5400000">
              <a:off x="-892226" y="4036660"/>
              <a:ext cx="4928938" cy="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auto">
            <a:xfrm rot="5400000">
              <a:off x="-35650" y="4036660"/>
              <a:ext cx="4928938" cy="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auto">
            <a:xfrm rot="5400000">
              <a:off x="1679243" y="4036660"/>
              <a:ext cx="4928938" cy="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auto">
            <a:xfrm rot="5400000">
              <a:off x="2535819" y="4036660"/>
              <a:ext cx="4928938" cy="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" name="Straight Connector 14"/>
            <p:cNvCxnSpPr/>
            <p:nvPr/>
          </p:nvCxnSpPr>
          <p:spPr bwMode="auto">
            <a:xfrm rot="5400000">
              <a:off x="4250712" y="4036660"/>
              <a:ext cx="4928938" cy="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auto">
            <a:xfrm rot="5400000">
              <a:off x="5107288" y="4036660"/>
              <a:ext cx="4928938" cy="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787048" y="6131062"/>
              <a:ext cx="712073" cy="37359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r>
                <a:rPr lang="en-US" altLang="zh-CN" sz="1600">
                  <a:solidFill>
                    <a:srgbClr val="A6A6A6"/>
                  </a:solidFill>
                </a:rPr>
                <a:t>10</a:t>
              </a:r>
              <a:r>
                <a:rPr lang="zh-CN" altLang="en-US" sz="1600">
                  <a:solidFill>
                    <a:srgbClr val="A6A6A6"/>
                  </a:solidFill>
                </a:rPr>
                <a:t>月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640142" y="6131062"/>
              <a:ext cx="717295" cy="37359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r>
                <a:rPr lang="en-US" altLang="zh-CN" sz="1600">
                  <a:solidFill>
                    <a:srgbClr val="A6A6A6"/>
                  </a:solidFill>
                </a:rPr>
                <a:t>11</a:t>
              </a:r>
              <a:r>
                <a:rPr lang="zh-CN" altLang="en-US" sz="1600">
                  <a:solidFill>
                    <a:srgbClr val="A6A6A6"/>
                  </a:solidFill>
                </a:rPr>
                <a:t>月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500200" y="6131062"/>
              <a:ext cx="715555" cy="37359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r>
                <a:rPr lang="en-US" altLang="zh-CN" sz="1600">
                  <a:solidFill>
                    <a:srgbClr val="A6A6A6"/>
                  </a:solidFill>
                </a:rPr>
                <a:t>12</a:t>
              </a:r>
              <a:r>
                <a:rPr lang="zh-CN" altLang="en-US" sz="1600">
                  <a:solidFill>
                    <a:srgbClr val="A6A6A6"/>
                  </a:solidFill>
                </a:rPr>
                <a:t>月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358518" y="6131062"/>
              <a:ext cx="713813" cy="37359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r>
                <a:rPr lang="en-US" altLang="zh-CN" sz="1600">
                  <a:solidFill>
                    <a:srgbClr val="A6A6A6"/>
                  </a:solidFill>
                </a:rPr>
                <a:t>1</a:t>
              </a:r>
              <a:r>
                <a:rPr lang="zh-CN" altLang="en-US" sz="1600">
                  <a:solidFill>
                    <a:srgbClr val="A6A6A6"/>
                  </a:solidFill>
                </a:rPr>
                <a:t>月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4215094" y="6131062"/>
              <a:ext cx="713813" cy="37359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r>
                <a:rPr lang="en-US" altLang="zh-CN" sz="1600">
                  <a:solidFill>
                    <a:srgbClr val="A6A6A6"/>
                  </a:solidFill>
                </a:rPr>
                <a:t>2</a:t>
              </a:r>
              <a:r>
                <a:rPr lang="zh-CN" altLang="en-US" sz="1600">
                  <a:solidFill>
                    <a:srgbClr val="A6A6A6"/>
                  </a:solidFill>
                </a:rPr>
                <a:t>月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071670" y="6131062"/>
              <a:ext cx="713813" cy="37359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r>
                <a:rPr lang="en-US" altLang="zh-CN" sz="1600">
                  <a:solidFill>
                    <a:srgbClr val="A6A6A6"/>
                  </a:solidFill>
                </a:rPr>
                <a:t>3</a:t>
              </a:r>
              <a:r>
                <a:rPr lang="zh-CN" altLang="en-US" sz="1600">
                  <a:solidFill>
                    <a:srgbClr val="A6A6A6"/>
                  </a:solidFill>
                </a:rPr>
                <a:t>月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5928246" y="6131062"/>
              <a:ext cx="715554" cy="37359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r>
                <a:rPr lang="en-US" altLang="zh-CN" sz="1600">
                  <a:solidFill>
                    <a:srgbClr val="A6A6A6"/>
                  </a:solidFill>
                </a:rPr>
                <a:t>4</a:t>
              </a:r>
              <a:r>
                <a:rPr lang="zh-CN" altLang="en-US" sz="1600">
                  <a:solidFill>
                    <a:srgbClr val="A6A6A6"/>
                  </a:solidFill>
                </a:rPr>
                <a:t>月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6786562" y="6131062"/>
              <a:ext cx="717295" cy="37359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r>
                <a:rPr lang="en-US" altLang="zh-CN" sz="1600">
                  <a:solidFill>
                    <a:srgbClr val="A6A6A6"/>
                  </a:solidFill>
                </a:rPr>
                <a:t>5</a:t>
              </a:r>
              <a:r>
                <a:rPr lang="zh-CN" altLang="en-US" sz="1600">
                  <a:solidFill>
                    <a:srgbClr val="A6A6A6"/>
                  </a:solidFill>
                </a:rPr>
                <a:t>月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7644880" y="6131062"/>
              <a:ext cx="712072" cy="37359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r>
                <a:rPr lang="en-US" altLang="zh-CN" sz="1600">
                  <a:solidFill>
                    <a:srgbClr val="A6A6A6"/>
                  </a:solidFill>
                </a:rPr>
                <a:t>6</a:t>
              </a:r>
              <a:r>
                <a:rPr lang="zh-CN" altLang="en-US" sz="1600">
                  <a:solidFill>
                    <a:srgbClr val="A6A6A6"/>
                  </a:solidFill>
                </a:rPr>
                <a:t>月</a:t>
              </a:r>
            </a:p>
          </p:txBody>
        </p:sp>
      </p:grpSp>
      <p:cxnSp>
        <p:nvCxnSpPr>
          <p:cNvPr id="15" name="Straight Connector 14"/>
          <p:cNvCxnSpPr/>
          <p:nvPr/>
        </p:nvCxnSpPr>
        <p:spPr bwMode="auto">
          <a:xfrm rot="5400000">
            <a:off x="-1740694" y="3821907"/>
            <a:ext cx="4548187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4143" name="AutoShape 63"/>
          <p:cNvSpPr>
            <a:spLocks noChangeArrowheads="1"/>
          </p:cNvSpPr>
          <p:nvPr/>
        </p:nvSpPr>
        <p:spPr bwMode="auto">
          <a:xfrm>
            <a:off x="533400" y="1905000"/>
            <a:ext cx="1600200" cy="609600"/>
          </a:xfrm>
          <a:prstGeom prst="leftRightArrow">
            <a:avLst>
              <a:gd name="adj1" fmla="val 50000"/>
              <a:gd name="adj2" fmla="val 52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zh-CN" altLang="en-US" sz="1600"/>
              <a:t>招聘编辑、实习生</a:t>
            </a:r>
          </a:p>
        </p:txBody>
      </p:sp>
      <p:sp>
        <p:nvSpPr>
          <p:cNvPr id="174146" name="AutoShape 66"/>
          <p:cNvSpPr>
            <a:spLocks noChangeArrowheads="1"/>
          </p:cNvSpPr>
          <p:nvPr/>
        </p:nvSpPr>
        <p:spPr bwMode="auto">
          <a:xfrm>
            <a:off x="1371600" y="2438400"/>
            <a:ext cx="7086600" cy="457200"/>
          </a:xfrm>
          <a:prstGeom prst="leftRightArrow">
            <a:avLst>
              <a:gd name="adj1" fmla="val 50000"/>
              <a:gd name="adj2" fmla="val 31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zh-CN" altLang="en-US"/>
              <a:t>日常内容建设、日常维系人气</a:t>
            </a:r>
          </a:p>
        </p:txBody>
      </p:sp>
      <p:sp>
        <p:nvSpPr>
          <p:cNvPr id="27" name="8-Point Star 26"/>
          <p:cNvSpPr/>
          <p:nvPr/>
        </p:nvSpPr>
        <p:spPr>
          <a:xfrm>
            <a:off x="2819400" y="3657600"/>
            <a:ext cx="214313" cy="214313"/>
          </a:xfrm>
          <a:prstGeom prst="star8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endParaRPr lang="zh-CN" altLang="zh-CN" sz="1400">
              <a:solidFill>
                <a:srgbClr val="FFFFFF"/>
              </a:solidFill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28" name="Line Callout 1 27"/>
          <p:cNvSpPr>
            <a:spLocks/>
          </p:cNvSpPr>
          <p:nvPr/>
        </p:nvSpPr>
        <p:spPr bwMode="auto">
          <a:xfrm>
            <a:off x="3276600" y="4495800"/>
            <a:ext cx="1905000" cy="381000"/>
          </a:xfrm>
          <a:prstGeom prst="borderCallout1">
            <a:avLst>
              <a:gd name="adj1" fmla="val 30000"/>
              <a:gd name="adj2" fmla="val -4000"/>
              <a:gd name="adj3" fmla="val -167500"/>
              <a:gd name="adj4" fmla="val -16917"/>
            </a:avLst>
          </a:prstGeom>
          <a:gradFill rotWithShape="1">
            <a:gsLst>
              <a:gs pos="0">
                <a:srgbClr val="DAFDA7"/>
              </a:gs>
              <a:gs pos="35001">
                <a:srgbClr val="E4FDC2"/>
              </a:gs>
              <a:gs pos="100000">
                <a:srgbClr val="F5FFE6"/>
              </a:gs>
            </a:gsLst>
            <a:lin ang="162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r>
              <a:rPr lang="zh-CN" altLang="en-US" sz="1400">
                <a:latin typeface="宋体" pitchFamily="2" charset="-122"/>
              </a:rPr>
              <a:t>第一期</a:t>
            </a:r>
            <a:r>
              <a:rPr lang="en-US" altLang="zh-CN" sz="1400">
                <a:latin typeface="宋体" pitchFamily="2" charset="-122"/>
              </a:rPr>
              <a:t>SEO </a:t>
            </a:r>
            <a:r>
              <a:rPr lang="zh-CN" altLang="en-US" sz="1400">
                <a:latin typeface="宋体" pitchFamily="2" charset="-122"/>
              </a:rPr>
              <a:t>优化网站结构</a:t>
            </a:r>
          </a:p>
        </p:txBody>
      </p:sp>
      <p:sp>
        <p:nvSpPr>
          <p:cNvPr id="29" name="8-Point Star 28"/>
          <p:cNvSpPr/>
          <p:nvPr/>
        </p:nvSpPr>
        <p:spPr>
          <a:xfrm>
            <a:off x="5500688" y="3810000"/>
            <a:ext cx="214312" cy="214313"/>
          </a:xfrm>
          <a:prstGeom prst="star8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endParaRPr lang="zh-CN" altLang="zh-CN" sz="1400">
              <a:solidFill>
                <a:srgbClr val="FFFFFF"/>
              </a:solidFill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32" name="Line Callout 1 31"/>
          <p:cNvSpPr>
            <a:spLocks/>
          </p:cNvSpPr>
          <p:nvPr/>
        </p:nvSpPr>
        <p:spPr bwMode="auto">
          <a:xfrm>
            <a:off x="6324600" y="4191000"/>
            <a:ext cx="2198688" cy="685800"/>
          </a:xfrm>
          <a:prstGeom prst="borderCallout1">
            <a:avLst>
              <a:gd name="adj1" fmla="val 16667"/>
              <a:gd name="adj2" fmla="val -3468"/>
              <a:gd name="adj3" fmla="val -31944"/>
              <a:gd name="adj4" fmla="val -25056"/>
            </a:avLst>
          </a:prstGeom>
          <a:gradFill rotWithShape="1">
            <a:gsLst>
              <a:gs pos="0">
                <a:srgbClr val="9EEAFF"/>
              </a:gs>
              <a:gs pos="35001">
                <a:srgbClr val="BBEFFF"/>
              </a:gs>
              <a:gs pos="100000">
                <a:srgbClr val="E4F9FF"/>
              </a:gs>
            </a:gsLst>
            <a:lin ang="162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r>
              <a:rPr lang="zh-CN" altLang="en-US" sz="1400"/>
              <a:t>第二期</a:t>
            </a:r>
            <a:r>
              <a:rPr lang="en-US" altLang="zh-CN" sz="1400"/>
              <a:t>SEO </a:t>
            </a:r>
            <a:r>
              <a:rPr lang="zh-CN" altLang="en-US" sz="1400"/>
              <a:t>提示搜索排名、</a:t>
            </a:r>
            <a:r>
              <a:rPr lang="en-US" altLang="zh-CN" sz="1400"/>
              <a:t>googlePR</a:t>
            </a:r>
            <a:r>
              <a:rPr lang="zh-CN" altLang="en-US" sz="1400"/>
              <a:t>、百度收录 </a:t>
            </a:r>
          </a:p>
        </p:txBody>
      </p:sp>
      <p:sp>
        <p:nvSpPr>
          <p:cNvPr id="174152" name="AutoShape 72"/>
          <p:cNvSpPr>
            <a:spLocks noChangeArrowheads="1"/>
          </p:cNvSpPr>
          <p:nvPr/>
        </p:nvSpPr>
        <p:spPr bwMode="auto">
          <a:xfrm>
            <a:off x="2133600" y="4953000"/>
            <a:ext cx="6248400" cy="457200"/>
          </a:xfrm>
          <a:prstGeom prst="leftRightArrow">
            <a:avLst>
              <a:gd name="adj1" fmla="val 50000"/>
              <a:gd name="adj2" fmla="val 27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zh-CN" altLang="en-US"/>
              <a:t>日常社区群组推广、百科问答式推广、软文推广</a:t>
            </a:r>
          </a:p>
        </p:txBody>
      </p:sp>
      <p:sp>
        <p:nvSpPr>
          <p:cNvPr id="174153" name="AutoShape 73"/>
          <p:cNvSpPr>
            <a:spLocks noChangeArrowheads="1"/>
          </p:cNvSpPr>
          <p:nvPr/>
        </p:nvSpPr>
        <p:spPr bwMode="auto">
          <a:xfrm>
            <a:off x="2209800" y="3124200"/>
            <a:ext cx="6172200" cy="533400"/>
          </a:xfrm>
          <a:prstGeom prst="leftRightArrow">
            <a:avLst>
              <a:gd name="adj1" fmla="val 50000"/>
              <a:gd name="adj2" fmla="val 23142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/>
              <a:t>App</a:t>
            </a:r>
            <a:r>
              <a:rPr lang="zh-CN" altLang="en-US"/>
              <a:t>日常采集、洽谈，应用归档、整理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Text Box 2"/>
          <p:cNvSpPr txBox="1">
            <a:spLocks noChangeArrowheads="1"/>
          </p:cNvSpPr>
          <p:nvPr/>
        </p:nvSpPr>
        <p:spPr bwMode="auto">
          <a:xfrm>
            <a:off x="533400" y="1066800"/>
            <a:ext cx="8382000" cy="5319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endParaRPr lang="en-US" altLang="zh-CN"/>
          </a:p>
          <a:p>
            <a:pPr algn="l">
              <a:spcBef>
                <a:spcPct val="50000"/>
              </a:spcBef>
            </a:pPr>
            <a:endParaRPr lang="en-US" altLang="zh-CN"/>
          </a:p>
          <a:p>
            <a:pPr algn="l">
              <a:spcBef>
                <a:spcPct val="50000"/>
              </a:spcBef>
            </a:pPr>
            <a:endParaRPr lang="en-US" altLang="zh-CN"/>
          </a:p>
          <a:p>
            <a:pPr algn="l">
              <a:spcBef>
                <a:spcPct val="50000"/>
              </a:spcBef>
            </a:pPr>
            <a:endParaRPr lang="en-US" altLang="zh-CN"/>
          </a:p>
          <a:p>
            <a:pPr algn="l">
              <a:spcBef>
                <a:spcPct val="50000"/>
              </a:spcBef>
            </a:pPr>
            <a:endParaRPr lang="en-US" altLang="zh-CN"/>
          </a:p>
          <a:p>
            <a:pPr algn="l">
              <a:spcBef>
                <a:spcPct val="50000"/>
              </a:spcBef>
            </a:pPr>
            <a:endParaRPr lang="en-US" altLang="zh-CN"/>
          </a:p>
          <a:p>
            <a:pPr algn="l">
              <a:spcBef>
                <a:spcPct val="50000"/>
              </a:spcBef>
            </a:pPr>
            <a:endParaRPr lang="en-US" altLang="zh-CN"/>
          </a:p>
          <a:p>
            <a:pPr algn="l">
              <a:spcBef>
                <a:spcPct val="50000"/>
              </a:spcBef>
            </a:pPr>
            <a:endParaRPr lang="en-US" altLang="zh-CN"/>
          </a:p>
          <a:p>
            <a:pPr algn="l">
              <a:spcBef>
                <a:spcPct val="50000"/>
              </a:spcBef>
            </a:pPr>
            <a:endParaRPr lang="en-US" altLang="zh-CN"/>
          </a:p>
          <a:p>
            <a:pPr algn="l">
              <a:spcBef>
                <a:spcPct val="50000"/>
              </a:spcBef>
            </a:pPr>
            <a:endParaRPr lang="en-US" altLang="zh-CN"/>
          </a:p>
          <a:p>
            <a:pPr algn="l">
              <a:spcBef>
                <a:spcPct val="50000"/>
              </a:spcBef>
            </a:pPr>
            <a:endParaRPr lang="en-US" altLang="zh-CN"/>
          </a:p>
          <a:p>
            <a:pPr algn="l">
              <a:spcBef>
                <a:spcPct val="50000"/>
              </a:spcBef>
            </a:pPr>
            <a:endParaRPr lang="en-US" altLang="zh-CN"/>
          </a:p>
          <a:p>
            <a:pPr algn="l">
              <a:spcBef>
                <a:spcPct val="50000"/>
              </a:spcBef>
            </a:pPr>
            <a:endParaRPr lang="en-US" altLang="zh-CN"/>
          </a:p>
        </p:txBody>
      </p:sp>
      <p:sp>
        <p:nvSpPr>
          <p:cNvPr id="176131" name="Text Box 3"/>
          <p:cNvSpPr txBox="1">
            <a:spLocks noChangeArrowheads="1"/>
          </p:cNvSpPr>
          <p:nvPr/>
        </p:nvSpPr>
        <p:spPr bwMode="auto">
          <a:xfrm>
            <a:off x="533400" y="533400"/>
            <a:ext cx="807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endParaRPr lang="zh-CN" altLang="zh-CN"/>
          </a:p>
        </p:txBody>
      </p:sp>
      <p:sp>
        <p:nvSpPr>
          <p:cNvPr id="176132" name="Text Box 4"/>
          <p:cNvSpPr txBox="1">
            <a:spLocks noChangeArrowheads="1"/>
          </p:cNvSpPr>
          <p:nvPr/>
        </p:nvSpPr>
        <p:spPr bwMode="auto">
          <a:xfrm>
            <a:off x="1066800" y="762000"/>
            <a:ext cx="7543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endParaRPr lang="zh-CN" altLang="zh-CN"/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gray">
          <a:xfrm>
            <a:off x="304800" y="609600"/>
            <a:ext cx="8610600" cy="539750"/>
          </a:xfrm>
          <a:prstGeom prst="roundRect">
            <a:avLst>
              <a:gd name="adj" fmla="val 16667"/>
            </a:avLst>
          </a:prstGeom>
          <a:solidFill>
            <a:srgbClr val="FFCC00"/>
          </a:solidFill>
          <a:ln w="25400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l" eaLnBrk="0" hangingPunct="0"/>
            <a:r>
              <a:rPr lang="zh-CN" altLang="en-US"/>
              <a:t>市场</a:t>
            </a:r>
            <a:r>
              <a:rPr lang="en-US" altLang="zh-CN"/>
              <a:t>-</a:t>
            </a:r>
            <a:r>
              <a:rPr lang="zh-CN" altLang="en-US"/>
              <a:t>合作拓展</a:t>
            </a:r>
            <a:endParaRPr lang="zh-CN" altLang="zh-CN"/>
          </a:p>
        </p:txBody>
      </p:sp>
      <p:sp>
        <p:nvSpPr>
          <p:cNvPr id="176134" name="Oval 6"/>
          <p:cNvSpPr>
            <a:spLocks noChangeArrowheads="1"/>
          </p:cNvSpPr>
          <p:nvPr/>
        </p:nvSpPr>
        <p:spPr bwMode="auto">
          <a:xfrm rot="19800000">
            <a:off x="7848600" y="5638800"/>
            <a:ext cx="2209800" cy="1600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176137" name="Text Box 9"/>
          <p:cNvSpPr txBox="1">
            <a:spLocks noChangeArrowheads="1"/>
          </p:cNvSpPr>
          <p:nvPr/>
        </p:nvSpPr>
        <p:spPr bwMode="auto">
          <a:xfrm>
            <a:off x="381000" y="1219200"/>
            <a:ext cx="7391400" cy="361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Tx/>
              <a:buChar char="•"/>
            </a:pPr>
            <a:r>
              <a:rPr lang="zh-CN" altLang="en-US" dirty="0"/>
              <a:t>正牌终端预装</a:t>
            </a:r>
            <a:r>
              <a:rPr lang="zh-CN" altLang="en-US" sz="1600" dirty="0"/>
              <a:t>：</a:t>
            </a:r>
            <a:r>
              <a:rPr lang="zh-CN" altLang="en-US" dirty="0"/>
              <a:t>通过精品应用、手机主题等产品，拓展与正牌终端厂商的合作，</a:t>
            </a:r>
            <a:r>
              <a:rPr lang="zh-CN" altLang="en-US" dirty="0" smtClean="0"/>
              <a:t>实现</a:t>
            </a:r>
            <a:r>
              <a:rPr lang="en-US" altLang="zh-CN" dirty="0" err="1" smtClean="0"/>
              <a:t>SYome</a:t>
            </a:r>
            <a:r>
              <a:rPr lang="zh-CN" altLang="en-US" dirty="0"/>
              <a:t>软件预装台数的增长。</a:t>
            </a:r>
            <a:endParaRPr lang="zh-CN" altLang="en-US" sz="1600" dirty="0"/>
          </a:p>
          <a:p>
            <a:pPr algn="l">
              <a:spcBef>
                <a:spcPct val="50000"/>
              </a:spcBef>
              <a:buFontTx/>
              <a:buChar char="•"/>
            </a:pPr>
            <a:r>
              <a:rPr lang="zh-CN" altLang="en-US" dirty="0"/>
              <a:t>山寨终端预装</a:t>
            </a:r>
            <a:r>
              <a:rPr lang="zh-CN" altLang="en-US" sz="1600" dirty="0"/>
              <a:t>：</a:t>
            </a:r>
            <a:r>
              <a:rPr lang="zh-CN" altLang="en-US" dirty="0"/>
              <a:t>通过精品应用、手机主题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SYome</a:t>
            </a:r>
            <a:r>
              <a:rPr lang="zh-CN" altLang="en-US" dirty="0"/>
              <a:t>等产品，拓展与</a:t>
            </a:r>
            <a:r>
              <a:rPr lang="en-US" altLang="zh-CN" dirty="0" err="1"/>
              <a:t>DesignHouse</a:t>
            </a:r>
            <a:r>
              <a:rPr lang="zh-CN" altLang="en-US" dirty="0"/>
              <a:t>、山寨终端厂商的合作，</a:t>
            </a:r>
            <a:r>
              <a:rPr lang="zh-CN" altLang="en-US" dirty="0" smtClean="0"/>
              <a:t>实现</a:t>
            </a:r>
            <a:r>
              <a:rPr lang="en-US" altLang="zh-CN" dirty="0" err="1" smtClean="0"/>
              <a:t>SYome</a:t>
            </a:r>
            <a:r>
              <a:rPr lang="zh-CN" altLang="en-US" dirty="0"/>
              <a:t>软件预装台数的增长。</a:t>
            </a:r>
            <a:endParaRPr lang="zh-CN" altLang="en-US" sz="1600" dirty="0"/>
          </a:p>
          <a:p>
            <a:pPr algn="l">
              <a:spcBef>
                <a:spcPct val="50000"/>
              </a:spcBef>
              <a:buFontTx/>
              <a:buChar char="•"/>
            </a:pPr>
            <a:r>
              <a:rPr lang="zh-CN" altLang="zh-CN" dirty="0"/>
              <a:t>软件推广联盟</a:t>
            </a:r>
            <a:r>
              <a:rPr lang="zh-CN" altLang="en-US" sz="1600" dirty="0"/>
              <a:t>：</a:t>
            </a:r>
            <a:r>
              <a:rPr lang="zh-CN" altLang="zh-CN" dirty="0" smtClean="0"/>
              <a:t>建立</a:t>
            </a:r>
            <a:r>
              <a:rPr lang="en-US" altLang="zh-CN" dirty="0" err="1" smtClean="0"/>
              <a:t>SYome</a:t>
            </a:r>
            <a:r>
              <a:rPr lang="zh-CN" altLang="zh-CN" dirty="0"/>
              <a:t>软件推广联盟，吸引个人开发者、工作室、小团队加入联盟，</a:t>
            </a:r>
            <a:r>
              <a:rPr lang="zh-CN" altLang="zh-CN" dirty="0" smtClean="0"/>
              <a:t>使用</a:t>
            </a:r>
            <a:r>
              <a:rPr lang="en-US" altLang="zh-CN" dirty="0" err="1" smtClean="0"/>
              <a:t>SYome</a:t>
            </a:r>
            <a:r>
              <a:rPr lang="zh-CN" altLang="zh-CN" dirty="0"/>
              <a:t>开发的联合推广系统，在各家Android软件上交叉进行广告推广</a:t>
            </a:r>
            <a:r>
              <a:rPr lang="zh-CN" altLang="en-US" dirty="0"/>
              <a:t>。</a:t>
            </a:r>
          </a:p>
          <a:p>
            <a:pPr algn="l">
              <a:spcBef>
                <a:spcPct val="50000"/>
              </a:spcBef>
              <a:buFontTx/>
              <a:buChar char="•"/>
            </a:pPr>
            <a:r>
              <a:rPr lang="zh-CN" altLang="en-US" dirty="0"/>
              <a:t>其他</a:t>
            </a:r>
            <a:r>
              <a:rPr lang="en-US" altLang="zh-CN" dirty="0"/>
              <a:t>B2B</a:t>
            </a:r>
            <a:r>
              <a:rPr lang="zh-CN" altLang="en-US" dirty="0"/>
              <a:t>合作：与玩机论坛、游戏渠道代理商、</a:t>
            </a:r>
            <a:r>
              <a:rPr lang="en-US" altLang="zh-CN" dirty="0"/>
              <a:t>SP</a:t>
            </a:r>
            <a:r>
              <a:rPr lang="zh-CN" altLang="en-US" dirty="0"/>
              <a:t>、浏览器、实体手机卖场等手机和移动互联网领域的各类公司进行互利的合作，</a:t>
            </a:r>
            <a:r>
              <a:rPr lang="zh-CN" altLang="en-US" dirty="0" smtClean="0"/>
              <a:t>推广</a:t>
            </a:r>
            <a:r>
              <a:rPr lang="en-US" altLang="zh-CN" dirty="0" err="1" smtClean="0"/>
              <a:t>SYome</a:t>
            </a:r>
            <a:r>
              <a:rPr lang="zh-CN" altLang="en-US" dirty="0"/>
              <a:t>产品的安装量，同时赢得有好的发展环境。</a:t>
            </a:r>
            <a:endParaRPr lang="zh-CN" altLang="en-US" sz="1600" dirty="0"/>
          </a:p>
          <a:p>
            <a:pPr algn="l">
              <a:spcBef>
                <a:spcPct val="50000"/>
              </a:spcBef>
              <a:buFontTx/>
              <a:buChar char="•"/>
            </a:pPr>
            <a:endParaRPr lang="en-US" altLang="zh-CN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Text Box 2"/>
          <p:cNvSpPr txBox="1">
            <a:spLocks noChangeArrowheads="1"/>
          </p:cNvSpPr>
          <p:nvPr/>
        </p:nvSpPr>
        <p:spPr bwMode="auto">
          <a:xfrm>
            <a:off x="533400" y="533400"/>
            <a:ext cx="807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endParaRPr lang="zh-CN" altLang="zh-CN"/>
          </a:p>
        </p:txBody>
      </p:sp>
      <p:sp>
        <p:nvSpPr>
          <p:cNvPr id="178179" name="Text Box 3"/>
          <p:cNvSpPr txBox="1">
            <a:spLocks noChangeArrowheads="1"/>
          </p:cNvSpPr>
          <p:nvPr/>
        </p:nvSpPr>
        <p:spPr bwMode="auto">
          <a:xfrm>
            <a:off x="1066800" y="762000"/>
            <a:ext cx="7543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endParaRPr lang="zh-CN" altLang="zh-CN"/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gray">
          <a:xfrm>
            <a:off x="304800" y="609600"/>
            <a:ext cx="8610600" cy="539750"/>
          </a:xfrm>
          <a:prstGeom prst="roundRect">
            <a:avLst>
              <a:gd name="adj" fmla="val 16667"/>
            </a:avLst>
          </a:prstGeom>
          <a:solidFill>
            <a:srgbClr val="FFCC00"/>
          </a:solidFill>
          <a:ln w="25400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l" eaLnBrk="0" hangingPunct="0"/>
            <a:r>
              <a:rPr lang="zh-CN" altLang="en-US"/>
              <a:t>合作拓展</a:t>
            </a:r>
            <a:endParaRPr lang="zh-CN" altLang="zh-CN"/>
          </a:p>
        </p:txBody>
      </p:sp>
      <p:sp>
        <p:nvSpPr>
          <p:cNvPr id="178181" name="Oval 5"/>
          <p:cNvSpPr>
            <a:spLocks noChangeArrowheads="1"/>
          </p:cNvSpPr>
          <p:nvPr/>
        </p:nvSpPr>
        <p:spPr bwMode="auto">
          <a:xfrm rot="19800000">
            <a:off x="7848600" y="5638800"/>
            <a:ext cx="2209800" cy="1600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178182" name="Oval 6"/>
          <p:cNvSpPr>
            <a:spLocks noChangeArrowheads="1"/>
          </p:cNvSpPr>
          <p:nvPr/>
        </p:nvSpPr>
        <p:spPr bwMode="auto">
          <a:xfrm rot="1800000">
            <a:off x="-609600" y="6096000"/>
            <a:ext cx="1447800" cy="914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zh-CN"/>
          </a:p>
        </p:txBody>
      </p:sp>
      <p:grpSp>
        <p:nvGrpSpPr>
          <p:cNvPr id="34" name="Group 54"/>
          <p:cNvGrpSpPr>
            <a:grpSpLocks/>
          </p:cNvGrpSpPr>
          <p:nvPr/>
        </p:nvGrpSpPr>
        <p:grpSpPr bwMode="auto">
          <a:xfrm>
            <a:off x="838200" y="1295400"/>
            <a:ext cx="8077200" cy="4765675"/>
            <a:chOff x="142875" y="1214459"/>
            <a:chExt cx="8858250" cy="5290194"/>
          </a:xfrm>
        </p:grpSpPr>
        <p:cxnSp>
          <p:nvCxnSpPr>
            <p:cNvPr id="3" name="Straight Connector 2"/>
            <p:cNvCxnSpPr/>
            <p:nvPr/>
          </p:nvCxnSpPr>
          <p:spPr bwMode="auto">
            <a:xfrm rot="5400000">
              <a:off x="-1750544" y="4036660"/>
              <a:ext cx="4928938" cy="0"/>
            </a:xfrm>
            <a:prstGeom prst="line">
              <a:avLst/>
            </a:prstGeom>
            <a:ln w="190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" name="Straight Connector 3"/>
            <p:cNvCxnSpPr/>
            <p:nvPr/>
          </p:nvCxnSpPr>
          <p:spPr bwMode="auto">
            <a:xfrm rot="5400000">
              <a:off x="820926" y="4036660"/>
              <a:ext cx="4928938" cy="0"/>
            </a:xfrm>
            <a:prstGeom prst="line">
              <a:avLst/>
            </a:prstGeom>
            <a:ln w="190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" name="Straight Connector 4"/>
            <p:cNvCxnSpPr/>
            <p:nvPr/>
          </p:nvCxnSpPr>
          <p:spPr bwMode="auto">
            <a:xfrm rot="5400000">
              <a:off x="3394136" y="4036660"/>
              <a:ext cx="4928938" cy="0"/>
            </a:xfrm>
            <a:prstGeom prst="line">
              <a:avLst/>
            </a:prstGeom>
            <a:ln w="190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 bwMode="auto">
            <a:xfrm rot="5400000">
              <a:off x="5965605" y="4036660"/>
              <a:ext cx="4928938" cy="0"/>
            </a:xfrm>
            <a:prstGeom prst="line">
              <a:avLst/>
            </a:prstGeom>
            <a:ln w="190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7" name="Rectangle 6"/>
            <p:cNvSpPr/>
            <p:nvPr/>
          </p:nvSpPr>
          <p:spPr bwMode="auto">
            <a:xfrm>
              <a:off x="142875" y="1214459"/>
              <a:ext cx="1143843" cy="3577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r>
                <a:rPr lang="en-US" altLang="zh-CN" sz="1600">
                  <a:solidFill>
                    <a:srgbClr val="FFFFFF"/>
                  </a:solidFill>
                  <a:latin typeface="Calibri" pitchFamily="34" charset="0"/>
                  <a:ea typeface="宋体" pitchFamily="2" charset="-122"/>
                </a:rPr>
                <a:t>Q1</a:t>
              </a: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2714345" y="1214459"/>
              <a:ext cx="1143842" cy="3577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r>
                <a:rPr lang="en-US" altLang="zh-CN" sz="1600">
                  <a:solidFill>
                    <a:srgbClr val="FFFFFF"/>
                  </a:solidFill>
                  <a:latin typeface="Calibri" pitchFamily="34" charset="0"/>
                  <a:ea typeface="宋体" pitchFamily="2" charset="-122"/>
                </a:rPr>
                <a:t>Q2</a:t>
              </a: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5285813" y="1214459"/>
              <a:ext cx="1143843" cy="3577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r>
                <a:rPr lang="en-US" altLang="zh-CN" sz="1600">
                  <a:solidFill>
                    <a:srgbClr val="FFFFFF"/>
                  </a:solidFill>
                  <a:latin typeface="Calibri" pitchFamily="34" charset="0"/>
                  <a:ea typeface="宋体" pitchFamily="2" charset="-122"/>
                </a:rPr>
                <a:t>Q3</a:t>
              </a: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7857283" y="1214459"/>
              <a:ext cx="1143842" cy="3577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r>
                <a:rPr lang="en-US" altLang="zh-CN" sz="1600">
                  <a:solidFill>
                    <a:srgbClr val="FFFFFF"/>
                  </a:solidFill>
                  <a:latin typeface="Calibri" pitchFamily="34" charset="0"/>
                  <a:ea typeface="宋体" pitchFamily="2" charset="-122"/>
                </a:rPr>
                <a:t>Q4</a:t>
              </a:r>
            </a:p>
          </p:txBody>
        </p:sp>
        <p:cxnSp>
          <p:nvCxnSpPr>
            <p:cNvPr id="11" name="Straight Connector 10"/>
            <p:cNvCxnSpPr/>
            <p:nvPr/>
          </p:nvCxnSpPr>
          <p:spPr bwMode="auto">
            <a:xfrm rot="5400000">
              <a:off x="-892226" y="4036660"/>
              <a:ext cx="4928938" cy="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auto">
            <a:xfrm rot="5400000">
              <a:off x="-35650" y="4036660"/>
              <a:ext cx="4928938" cy="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auto">
            <a:xfrm rot="5400000">
              <a:off x="1679243" y="4036660"/>
              <a:ext cx="4928938" cy="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auto">
            <a:xfrm rot="5400000">
              <a:off x="2535819" y="4036660"/>
              <a:ext cx="4928938" cy="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" name="Straight Connector 14"/>
            <p:cNvCxnSpPr/>
            <p:nvPr/>
          </p:nvCxnSpPr>
          <p:spPr bwMode="auto">
            <a:xfrm rot="5400000">
              <a:off x="4250712" y="4036660"/>
              <a:ext cx="4928938" cy="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auto">
            <a:xfrm rot="5400000">
              <a:off x="5107288" y="4036660"/>
              <a:ext cx="4928938" cy="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8" name="TextBox 45"/>
            <p:cNvSpPr txBox="1"/>
            <p:nvPr/>
          </p:nvSpPr>
          <p:spPr>
            <a:xfrm>
              <a:off x="787048" y="6131062"/>
              <a:ext cx="712073" cy="37359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r>
                <a:rPr lang="en-US" altLang="zh-CN" sz="1600">
                  <a:solidFill>
                    <a:srgbClr val="A6A6A6"/>
                  </a:solidFill>
                </a:rPr>
                <a:t>10</a:t>
              </a:r>
              <a:r>
                <a:rPr lang="zh-CN" altLang="en-US" sz="1600">
                  <a:solidFill>
                    <a:srgbClr val="A6A6A6"/>
                  </a:solidFill>
                </a:rPr>
                <a:t>月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640142" y="6131062"/>
              <a:ext cx="717295" cy="37359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r>
                <a:rPr lang="en-US" altLang="zh-CN" sz="1600">
                  <a:solidFill>
                    <a:srgbClr val="A6A6A6"/>
                  </a:solidFill>
                </a:rPr>
                <a:t>11</a:t>
              </a:r>
              <a:r>
                <a:rPr lang="zh-CN" altLang="en-US" sz="1600">
                  <a:solidFill>
                    <a:srgbClr val="A6A6A6"/>
                  </a:solidFill>
                </a:rPr>
                <a:t>月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500200" y="6131062"/>
              <a:ext cx="715555" cy="37359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r>
                <a:rPr lang="en-US" altLang="zh-CN" sz="1600">
                  <a:solidFill>
                    <a:srgbClr val="A6A6A6"/>
                  </a:solidFill>
                </a:rPr>
                <a:t>12</a:t>
              </a:r>
              <a:r>
                <a:rPr lang="zh-CN" altLang="en-US" sz="1600">
                  <a:solidFill>
                    <a:srgbClr val="A6A6A6"/>
                  </a:solidFill>
                </a:rPr>
                <a:t>月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358518" y="6131062"/>
              <a:ext cx="713813" cy="37359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r>
                <a:rPr lang="en-US" altLang="zh-CN" sz="1600">
                  <a:solidFill>
                    <a:srgbClr val="A6A6A6"/>
                  </a:solidFill>
                </a:rPr>
                <a:t>1</a:t>
              </a:r>
              <a:r>
                <a:rPr lang="zh-CN" altLang="en-US" sz="1600">
                  <a:solidFill>
                    <a:srgbClr val="A6A6A6"/>
                  </a:solidFill>
                </a:rPr>
                <a:t>月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4215094" y="6131062"/>
              <a:ext cx="713813" cy="37359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r>
                <a:rPr lang="en-US" altLang="zh-CN" sz="1600">
                  <a:solidFill>
                    <a:srgbClr val="A6A6A6"/>
                  </a:solidFill>
                </a:rPr>
                <a:t>2</a:t>
              </a:r>
              <a:r>
                <a:rPr lang="zh-CN" altLang="en-US" sz="1600">
                  <a:solidFill>
                    <a:srgbClr val="A6A6A6"/>
                  </a:solidFill>
                </a:rPr>
                <a:t>月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071670" y="6131062"/>
              <a:ext cx="713813" cy="37359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r>
                <a:rPr lang="en-US" altLang="zh-CN" sz="1600">
                  <a:solidFill>
                    <a:srgbClr val="A6A6A6"/>
                  </a:solidFill>
                </a:rPr>
                <a:t>3</a:t>
              </a:r>
              <a:r>
                <a:rPr lang="zh-CN" altLang="en-US" sz="1600">
                  <a:solidFill>
                    <a:srgbClr val="A6A6A6"/>
                  </a:solidFill>
                </a:rPr>
                <a:t>月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5928246" y="6131062"/>
              <a:ext cx="715554" cy="37359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r>
                <a:rPr lang="en-US" altLang="zh-CN" sz="1600">
                  <a:solidFill>
                    <a:srgbClr val="A6A6A6"/>
                  </a:solidFill>
                </a:rPr>
                <a:t>4</a:t>
              </a:r>
              <a:r>
                <a:rPr lang="zh-CN" altLang="en-US" sz="1600">
                  <a:solidFill>
                    <a:srgbClr val="A6A6A6"/>
                  </a:solidFill>
                </a:rPr>
                <a:t>月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6786562" y="6131062"/>
              <a:ext cx="717295" cy="37359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r>
                <a:rPr lang="en-US" altLang="zh-CN" sz="1600">
                  <a:solidFill>
                    <a:srgbClr val="A6A6A6"/>
                  </a:solidFill>
                </a:rPr>
                <a:t>5</a:t>
              </a:r>
              <a:r>
                <a:rPr lang="zh-CN" altLang="en-US" sz="1600">
                  <a:solidFill>
                    <a:srgbClr val="A6A6A6"/>
                  </a:solidFill>
                </a:rPr>
                <a:t>月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7644880" y="6131062"/>
              <a:ext cx="712072" cy="37359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r>
                <a:rPr lang="en-US" altLang="zh-CN" sz="1600">
                  <a:solidFill>
                    <a:srgbClr val="A6A6A6"/>
                  </a:solidFill>
                </a:rPr>
                <a:t>6</a:t>
              </a:r>
              <a:r>
                <a:rPr lang="zh-CN" altLang="en-US" sz="1600">
                  <a:solidFill>
                    <a:srgbClr val="A6A6A6"/>
                  </a:solidFill>
                </a:rPr>
                <a:t>月</a:t>
              </a:r>
            </a:p>
          </p:txBody>
        </p:sp>
      </p:grpSp>
      <p:cxnSp>
        <p:nvCxnSpPr>
          <p:cNvPr id="15" name="Straight Connector 14"/>
          <p:cNvCxnSpPr/>
          <p:nvPr/>
        </p:nvCxnSpPr>
        <p:spPr bwMode="auto">
          <a:xfrm rot="5400000">
            <a:off x="-1740694" y="3821907"/>
            <a:ext cx="4548187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609600" y="5715000"/>
            <a:ext cx="714375" cy="3365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r>
              <a:rPr lang="en-US" altLang="zh-CN" sz="1600">
                <a:solidFill>
                  <a:srgbClr val="A6A6A6"/>
                </a:solidFill>
              </a:rPr>
              <a:t>9</a:t>
            </a:r>
            <a:r>
              <a:rPr lang="zh-CN" altLang="en-US" sz="1600">
                <a:solidFill>
                  <a:srgbClr val="A6A6A6"/>
                </a:solidFill>
              </a:rPr>
              <a:t>月</a:t>
            </a:r>
          </a:p>
        </p:txBody>
      </p:sp>
      <p:sp>
        <p:nvSpPr>
          <p:cNvPr id="178230" name="AutoShape 54"/>
          <p:cNvSpPr>
            <a:spLocks noChangeArrowheads="1"/>
          </p:cNvSpPr>
          <p:nvPr/>
        </p:nvSpPr>
        <p:spPr bwMode="auto">
          <a:xfrm>
            <a:off x="1371600" y="1752600"/>
            <a:ext cx="1524000" cy="1447800"/>
          </a:xfrm>
          <a:prstGeom prst="leftRightArrow">
            <a:avLst>
              <a:gd name="adj1" fmla="val 50000"/>
              <a:gd name="adj2" fmla="val 2105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zh-CN" altLang="en-US" sz="1400"/>
              <a:t>深圳：</a:t>
            </a:r>
            <a:r>
              <a:rPr lang="en-US" altLang="zh-CN" sz="1400"/>
              <a:t>DH2</a:t>
            </a:r>
            <a:r>
              <a:rPr lang="zh-CN" altLang="en-US" sz="1400"/>
              <a:t>家，终端</a:t>
            </a:r>
            <a:r>
              <a:rPr lang="en-US" altLang="zh-CN" sz="1400"/>
              <a:t>2</a:t>
            </a:r>
            <a:r>
              <a:rPr lang="zh-CN" altLang="en-US" sz="1400"/>
              <a:t>家，</a:t>
            </a:r>
          </a:p>
          <a:p>
            <a:r>
              <a:rPr lang="en-US" altLang="zh-CN" sz="1400"/>
              <a:t>MID1</a:t>
            </a:r>
            <a:r>
              <a:rPr lang="zh-CN" altLang="en-US" sz="1400"/>
              <a:t>家，上网本</a:t>
            </a:r>
            <a:r>
              <a:rPr lang="en-US" altLang="zh-CN" sz="1400"/>
              <a:t>1</a:t>
            </a:r>
            <a:r>
              <a:rPr lang="zh-CN" altLang="en-US" sz="1400"/>
              <a:t>家，</a:t>
            </a:r>
          </a:p>
          <a:p>
            <a:r>
              <a:rPr lang="zh-CN" altLang="en-US" sz="1400"/>
              <a:t>游戏安装渠道</a:t>
            </a:r>
            <a:r>
              <a:rPr lang="en-US" altLang="zh-CN" sz="1400"/>
              <a:t>2</a:t>
            </a:r>
            <a:r>
              <a:rPr lang="zh-CN" altLang="en-US" sz="1400"/>
              <a:t>家</a:t>
            </a:r>
          </a:p>
        </p:txBody>
      </p:sp>
      <p:sp>
        <p:nvSpPr>
          <p:cNvPr id="178231" name="AutoShape 55"/>
          <p:cNvSpPr>
            <a:spLocks noChangeArrowheads="1"/>
          </p:cNvSpPr>
          <p:nvPr/>
        </p:nvSpPr>
        <p:spPr bwMode="auto">
          <a:xfrm>
            <a:off x="3657600" y="1676400"/>
            <a:ext cx="838200" cy="838200"/>
          </a:xfrm>
          <a:prstGeom prst="leftRightArrow">
            <a:avLst>
              <a:gd name="adj1" fmla="val 50000"/>
              <a:gd name="adj2" fmla="val 2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zh-CN" altLang="en-US" sz="1400"/>
              <a:t>上海：</a:t>
            </a:r>
            <a:r>
              <a:rPr lang="en-US" altLang="zh-CN" sz="1400"/>
              <a:t>DH2</a:t>
            </a:r>
            <a:r>
              <a:rPr lang="zh-CN" altLang="en-US" sz="1400"/>
              <a:t>家</a:t>
            </a:r>
          </a:p>
        </p:txBody>
      </p:sp>
      <p:sp>
        <p:nvSpPr>
          <p:cNvPr id="27" name="8-Point Star 26"/>
          <p:cNvSpPr/>
          <p:nvPr/>
        </p:nvSpPr>
        <p:spPr>
          <a:xfrm>
            <a:off x="3200400" y="2514600"/>
            <a:ext cx="214313" cy="214313"/>
          </a:xfrm>
          <a:prstGeom prst="star8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endParaRPr lang="zh-CN" altLang="zh-CN" sz="1400">
              <a:solidFill>
                <a:srgbClr val="FFFFFF"/>
              </a:solidFill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28" name="Line Callout 1 27"/>
          <p:cNvSpPr>
            <a:spLocks/>
          </p:cNvSpPr>
          <p:nvPr/>
        </p:nvSpPr>
        <p:spPr bwMode="auto">
          <a:xfrm>
            <a:off x="3657600" y="2971800"/>
            <a:ext cx="1371600" cy="838200"/>
          </a:xfrm>
          <a:prstGeom prst="borderCallout1">
            <a:avLst>
              <a:gd name="adj1" fmla="val 13634"/>
              <a:gd name="adj2" fmla="val -5556"/>
              <a:gd name="adj3" fmla="val -33713"/>
              <a:gd name="adj4" fmla="val -21644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r>
              <a:rPr lang="zh-CN" altLang="en-US" sz="1400" dirty="0"/>
              <a:t>天津：手机国际展</a:t>
            </a:r>
            <a:r>
              <a:rPr lang="zh-CN" altLang="en-US" sz="1400" dirty="0" smtClean="0"/>
              <a:t>，</a:t>
            </a:r>
            <a:r>
              <a:rPr lang="en-US" altLang="zh-CN" sz="1400" dirty="0" smtClean="0"/>
              <a:t>SYOME</a:t>
            </a:r>
            <a:r>
              <a:rPr lang="zh-CN" altLang="en-US" sz="1400" dirty="0"/>
              <a:t>主办开发者分论坛</a:t>
            </a:r>
          </a:p>
        </p:txBody>
      </p:sp>
      <p:sp>
        <p:nvSpPr>
          <p:cNvPr id="19" name="8-Point Star 26"/>
          <p:cNvSpPr/>
          <p:nvPr/>
        </p:nvSpPr>
        <p:spPr>
          <a:xfrm>
            <a:off x="3124200" y="3962400"/>
            <a:ext cx="214313" cy="214313"/>
          </a:xfrm>
          <a:prstGeom prst="star8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endParaRPr lang="zh-CN" altLang="zh-CN" sz="1400">
              <a:solidFill>
                <a:srgbClr val="FFFFFF"/>
              </a:solidFill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20" name="Line Callout 1 27"/>
          <p:cNvSpPr>
            <a:spLocks/>
          </p:cNvSpPr>
          <p:nvPr/>
        </p:nvSpPr>
        <p:spPr bwMode="auto">
          <a:xfrm>
            <a:off x="3581400" y="4419600"/>
            <a:ext cx="1371600" cy="457200"/>
          </a:xfrm>
          <a:prstGeom prst="borderCallout1">
            <a:avLst>
              <a:gd name="adj1" fmla="val 25000"/>
              <a:gd name="adj2" fmla="val -5556"/>
              <a:gd name="adj3" fmla="val -61806"/>
              <a:gd name="adj4" fmla="val -21644"/>
            </a:avLst>
          </a:prstGeom>
          <a:solidFill>
            <a:srgbClr val="CCFF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r>
              <a:rPr lang="zh-CN" altLang="en-US" sz="1400"/>
              <a:t>联想移动主题、游戏合作</a:t>
            </a:r>
          </a:p>
        </p:txBody>
      </p:sp>
      <p:sp>
        <p:nvSpPr>
          <p:cNvPr id="31" name="8-Point Star 30"/>
          <p:cNvSpPr/>
          <p:nvPr/>
        </p:nvSpPr>
        <p:spPr>
          <a:xfrm>
            <a:off x="4724400" y="5053013"/>
            <a:ext cx="74613" cy="214312"/>
          </a:xfrm>
          <a:prstGeom prst="star8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endParaRPr lang="zh-CN" altLang="zh-CN" sz="1400">
              <a:solidFill>
                <a:srgbClr val="FFFFFF"/>
              </a:solidFill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32" name="Line Callout 1 31"/>
          <p:cNvSpPr>
            <a:spLocks/>
          </p:cNvSpPr>
          <p:nvPr/>
        </p:nvSpPr>
        <p:spPr bwMode="auto">
          <a:xfrm>
            <a:off x="5486400" y="5053013"/>
            <a:ext cx="1600200" cy="433387"/>
          </a:xfrm>
          <a:prstGeom prst="borderCallout1">
            <a:avLst>
              <a:gd name="adj1" fmla="val 26375"/>
              <a:gd name="adj2" fmla="val -4764"/>
              <a:gd name="adj3" fmla="val 27472"/>
              <a:gd name="adj4" fmla="val -27380"/>
            </a:avLst>
          </a:prstGeom>
          <a:solidFill>
            <a:srgbClr val="CCFF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r>
              <a:rPr lang="zh-CN" altLang="en-US" sz="1400"/>
              <a:t>播思：主题、游戏合作</a:t>
            </a:r>
          </a:p>
        </p:txBody>
      </p:sp>
      <p:sp>
        <p:nvSpPr>
          <p:cNvPr id="29" name="8-Point Star 28"/>
          <p:cNvSpPr/>
          <p:nvPr/>
        </p:nvSpPr>
        <p:spPr>
          <a:xfrm>
            <a:off x="4891088" y="5029200"/>
            <a:ext cx="214312" cy="214313"/>
          </a:xfrm>
          <a:prstGeom prst="star8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endParaRPr lang="zh-CN" altLang="zh-CN" sz="1400">
              <a:solidFill>
                <a:srgbClr val="FFFFFF"/>
              </a:solidFill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21" name="8-Point Star 28"/>
          <p:cNvSpPr/>
          <p:nvPr/>
        </p:nvSpPr>
        <p:spPr>
          <a:xfrm>
            <a:off x="7086600" y="2209800"/>
            <a:ext cx="214313" cy="214313"/>
          </a:xfrm>
          <a:prstGeom prst="star8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endParaRPr lang="zh-CN" altLang="zh-CN" sz="1400">
              <a:solidFill>
                <a:srgbClr val="FFFFFF"/>
              </a:solidFill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22" name="Line Callout 1 31"/>
          <p:cNvSpPr>
            <a:spLocks/>
          </p:cNvSpPr>
          <p:nvPr/>
        </p:nvSpPr>
        <p:spPr bwMode="auto">
          <a:xfrm>
            <a:off x="7467600" y="2514600"/>
            <a:ext cx="1284288" cy="533400"/>
          </a:xfrm>
          <a:prstGeom prst="borderCallout1">
            <a:avLst>
              <a:gd name="adj1" fmla="val 21431"/>
              <a:gd name="adj2" fmla="val -5935"/>
              <a:gd name="adj3" fmla="val -24704"/>
              <a:gd name="adj4" fmla="val -20769"/>
            </a:avLst>
          </a:prstGeom>
          <a:solidFill>
            <a:srgbClr val="CCFF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r>
              <a:rPr lang="zh-CN" altLang="en-US" sz="1400"/>
              <a:t>天语：主题、游戏合作</a:t>
            </a:r>
          </a:p>
        </p:txBody>
      </p:sp>
      <p:sp>
        <p:nvSpPr>
          <p:cNvPr id="23" name="8-Point Star 26"/>
          <p:cNvSpPr/>
          <p:nvPr/>
        </p:nvSpPr>
        <p:spPr>
          <a:xfrm>
            <a:off x="5486400" y="2605088"/>
            <a:ext cx="214313" cy="214312"/>
          </a:xfrm>
          <a:prstGeom prst="star8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endParaRPr lang="zh-CN" altLang="zh-CN" sz="1400">
              <a:solidFill>
                <a:srgbClr val="FFFFFF"/>
              </a:solidFill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24" name="Line Callout 1 27"/>
          <p:cNvSpPr>
            <a:spLocks/>
          </p:cNvSpPr>
          <p:nvPr/>
        </p:nvSpPr>
        <p:spPr bwMode="auto">
          <a:xfrm>
            <a:off x="4343400" y="2452688"/>
            <a:ext cx="990600" cy="442912"/>
          </a:xfrm>
          <a:prstGeom prst="borderCallout1">
            <a:avLst>
              <a:gd name="adj1" fmla="val 25806"/>
              <a:gd name="adj2" fmla="val 107694"/>
              <a:gd name="adj3" fmla="val 62366"/>
              <a:gd name="adj4" fmla="val 124037"/>
            </a:avLst>
          </a:prstGeom>
          <a:solidFill>
            <a:srgbClr val="CCFF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r>
              <a:rPr lang="zh-CN" altLang="en-US" sz="1400"/>
              <a:t>联想：游戏合作</a:t>
            </a:r>
          </a:p>
        </p:txBody>
      </p:sp>
      <p:sp>
        <p:nvSpPr>
          <p:cNvPr id="25" name="Line Callout 1 31"/>
          <p:cNvSpPr>
            <a:spLocks/>
          </p:cNvSpPr>
          <p:nvPr/>
        </p:nvSpPr>
        <p:spPr bwMode="auto">
          <a:xfrm>
            <a:off x="3657600" y="5029200"/>
            <a:ext cx="1143000" cy="685800"/>
          </a:xfrm>
          <a:prstGeom prst="borderCallout1">
            <a:avLst>
              <a:gd name="adj1" fmla="val 16667"/>
              <a:gd name="adj2" fmla="val -6667"/>
              <a:gd name="adj3" fmla="val -54398"/>
              <a:gd name="adj4" fmla="val -34583"/>
            </a:avLst>
          </a:prstGeom>
          <a:solidFill>
            <a:srgbClr val="CCFF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r>
              <a:rPr lang="en-US" altLang="zh-CN" sz="1400"/>
              <a:t>Moto</a:t>
            </a:r>
            <a:r>
              <a:rPr lang="zh-CN" altLang="en-US" sz="1400"/>
              <a:t>：主题、游戏合作</a:t>
            </a:r>
          </a:p>
        </p:txBody>
      </p:sp>
      <p:sp>
        <p:nvSpPr>
          <p:cNvPr id="26" name="8-Point Star 28"/>
          <p:cNvSpPr/>
          <p:nvPr/>
        </p:nvSpPr>
        <p:spPr>
          <a:xfrm>
            <a:off x="3138488" y="4495800"/>
            <a:ext cx="214312" cy="214313"/>
          </a:xfrm>
          <a:prstGeom prst="star8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endParaRPr lang="zh-CN" altLang="zh-CN" sz="1400">
              <a:solidFill>
                <a:srgbClr val="FFFFFF"/>
              </a:solidFill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178248" name="AutoShape 72"/>
          <p:cNvSpPr>
            <a:spLocks noChangeArrowheads="1"/>
          </p:cNvSpPr>
          <p:nvPr/>
        </p:nvSpPr>
        <p:spPr bwMode="auto">
          <a:xfrm>
            <a:off x="5257800" y="3962400"/>
            <a:ext cx="1600200" cy="990600"/>
          </a:xfrm>
          <a:prstGeom prst="leftRightArrow">
            <a:avLst>
              <a:gd name="adj1" fmla="val 50000"/>
              <a:gd name="adj2" fmla="val 3230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zh-CN" altLang="en-US" sz="1400"/>
              <a:t>深圳、上海二次拓展</a:t>
            </a:r>
          </a:p>
        </p:txBody>
      </p:sp>
      <p:sp>
        <p:nvSpPr>
          <p:cNvPr id="30" name="8-Point Star 28"/>
          <p:cNvSpPr/>
          <p:nvPr/>
        </p:nvSpPr>
        <p:spPr>
          <a:xfrm>
            <a:off x="7239000" y="3748088"/>
            <a:ext cx="214313" cy="214312"/>
          </a:xfrm>
          <a:prstGeom prst="star8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endParaRPr lang="zh-CN" altLang="zh-CN" sz="1400">
              <a:solidFill>
                <a:srgbClr val="FFFFFF"/>
              </a:solidFill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33" name="Line Callout 1 31"/>
          <p:cNvSpPr>
            <a:spLocks/>
          </p:cNvSpPr>
          <p:nvPr/>
        </p:nvSpPr>
        <p:spPr bwMode="auto">
          <a:xfrm>
            <a:off x="7620000" y="4114800"/>
            <a:ext cx="1284288" cy="533400"/>
          </a:xfrm>
          <a:prstGeom prst="borderCallout1">
            <a:avLst>
              <a:gd name="adj1" fmla="val 21431"/>
              <a:gd name="adj2" fmla="val -5935"/>
              <a:gd name="adj3" fmla="val -42856"/>
              <a:gd name="adj4" fmla="val -18542"/>
            </a:avLst>
          </a:prstGeom>
          <a:solidFill>
            <a:srgbClr val="CCFF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r>
              <a:rPr lang="zh-CN" altLang="en-US" sz="1400"/>
              <a:t>三星：主题、游戏合作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ext Box 2"/>
          <p:cNvSpPr txBox="1">
            <a:spLocks noChangeArrowheads="1"/>
          </p:cNvSpPr>
          <p:nvPr/>
        </p:nvSpPr>
        <p:spPr bwMode="auto">
          <a:xfrm>
            <a:off x="533400" y="1066800"/>
            <a:ext cx="8382000" cy="5319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endParaRPr lang="en-US" altLang="zh-CN"/>
          </a:p>
          <a:p>
            <a:pPr algn="l">
              <a:spcBef>
                <a:spcPct val="50000"/>
              </a:spcBef>
            </a:pPr>
            <a:endParaRPr lang="en-US" altLang="zh-CN"/>
          </a:p>
          <a:p>
            <a:pPr algn="l">
              <a:spcBef>
                <a:spcPct val="50000"/>
              </a:spcBef>
            </a:pPr>
            <a:endParaRPr lang="en-US" altLang="zh-CN"/>
          </a:p>
          <a:p>
            <a:pPr algn="l">
              <a:spcBef>
                <a:spcPct val="50000"/>
              </a:spcBef>
            </a:pPr>
            <a:endParaRPr lang="en-US" altLang="zh-CN"/>
          </a:p>
          <a:p>
            <a:pPr algn="l">
              <a:spcBef>
                <a:spcPct val="50000"/>
              </a:spcBef>
            </a:pPr>
            <a:endParaRPr lang="en-US" altLang="zh-CN"/>
          </a:p>
          <a:p>
            <a:pPr algn="l">
              <a:spcBef>
                <a:spcPct val="50000"/>
              </a:spcBef>
            </a:pPr>
            <a:endParaRPr lang="en-US" altLang="zh-CN"/>
          </a:p>
          <a:p>
            <a:pPr algn="l">
              <a:spcBef>
                <a:spcPct val="50000"/>
              </a:spcBef>
            </a:pPr>
            <a:endParaRPr lang="en-US" altLang="zh-CN"/>
          </a:p>
          <a:p>
            <a:pPr algn="l">
              <a:spcBef>
                <a:spcPct val="50000"/>
              </a:spcBef>
            </a:pPr>
            <a:endParaRPr lang="en-US" altLang="zh-CN"/>
          </a:p>
          <a:p>
            <a:pPr algn="l">
              <a:spcBef>
                <a:spcPct val="50000"/>
              </a:spcBef>
            </a:pPr>
            <a:endParaRPr lang="en-US" altLang="zh-CN"/>
          </a:p>
          <a:p>
            <a:pPr algn="l">
              <a:spcBef>
                <a:spcPct val="50000"/>
              </a:spcBef>
            </a:pPr>
            <a:endParaRPr lang="en-US" altLang="zh-CN"/>
          </a:p>
          <a:p>
            <a:pPr algn="l">
              <a:spcBef>
                <a:spcPct val="50000"/>
              </a:spcBef>
            </a:pPr>
            <a:endParaRPr lang="en-US" altLang="zh-CN"/>
          </a:p>
          <a:p>
            <a:pPr algn="l">
              <a:spcBef>
                <a:spcPct val="50000"/>
              </a:spcBef>
            </a:pPr>
            <a:endParaRPr lang="en-US" altLang="zh-CN"/>
          </a:p>
          <a:p>
            <a:pPr algn="l">
              <a:spcBef>
                <a:spcPct val="50000"/>
              </a:spcBef>
            </a:pPr>
            <a:endParaRPr lang="en-US" altLang="zh-CN"/>
          </a:p>
        </p:txBody>
      </p:sp>
      <p:sp>
        <p:nvSpPr>
          <p:cNvPr id="54275" name="Text Box 3"/>
          <p:cNvSpPr txBox="1">
            <a:spLocks noChangeArrowheads="1"/>
          </p:cNvSpPr>
          <p:nvPr/>
        </p:nvSpPr>
        <p:spPr bwMode="auto">
          <a:xfrm>
            <a:off x="533400" y="533400"/>
            <a:ext cx="807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endParaRPr lang="zh-CN" altLang="zh-CN"/>
          </a:p>
        </p:txBody>
      </p:sp>
      <p:sp>
        <p:nvSpPr>
          <p:cNvPr id="54276" name="Text Box 4"/>
          <p:cNvSpPr txBox="1">
            <a:spLocks noChangeArrowheads="1"/>
          </p:cNvSpPr>
          <p:nvPr/>
        </p:nvSpPr>
        <p:spPr bwMode="auto">
          <a:xfrm>
            <a:off x="1066800" y="762000"/>
            <a:ext cx="7543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endParaRPr lang="zh-CN" altLang="zh-CN"/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gray">
          <a:xfrm>
            <a:off x="304800" y="609600"/>
            <a:ext cx="8610600" cy="539750"/>
          </a:xfrm>
          <a:prstGeom prst="roundRect">
            <a:avLst>
              <a:gd name="adj" fmla="val 16667"/>
            </a:avLst>
          </a:prstGeom>
          <a:solidFill>
            <a:srgbClr val="FFCC00"/>
          </a:solidFill>
          <a:ln w="25400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l" eaLnBrk="0" hangingPunct="0"/>
            <a:r>
              <a:rPr lang="zh-CN" altLang="zh-CN" sz="2000">
                <a:solidFill>
                  <a:schemeClr val="tx2"/>
                </a:solidFill>
                <a:latin typeface="Calibri" pitchFamily="34" charset="0"/>
                <a:ea typeface="微软雅黑" pitchFamily="34" charset="-122"/>
              </a:rPr>
              <a:t>我们</a:t>
            </a:r>
            <a:r>
              <a:rPr lang="zh-CN" altLang="en-US" sz="2000">
                <a:solidFill>
                  <a:schemeClr val="tx2"/>
                </a:solidFill>
                <a:latin typeface="Calibri" pitchFamily="34" charset="0"/>
                <a:ea typeface="微软雅黑" pitchFamily="34" charset="-122"/>
              </a:rPr>
              <a:t>想</a:t>
            </a:r>
            <a:r>
              <a:rPr lang="zh-CN" altLang="zh-CN" sz="2000">
                <a:solidFill>
                  <a:schemeClr val="tx2"/>
                </a:solidFill>
                <a:latin typeface="Calibri" pitchFamily="34" charset="0"/>
                <a:ea typeface="微软雅黑" pitchFamily="34" charset="-122"/>
              </a:rPr>
              <a:t>做什么</a:t>
            </a:r>
            <a:r>
              <a:rPr lang="en-US" altLang="zh-CN" sz="2000">
                <a:solidFill>
                  <a:schemeClr val="tx2"/>
                </a:solidFill>
                <a:latin typeface="Calibri" pitchFamily="34" charset="0"/>
                <a:ea typeface="微软雅黑" pitchFamily="34" charset="-122"/>
              </a:rPr>
              <a:t>——</a:t>
            </a:r>
            <a:r>
              <a:rPr lang="zh-CN" altLang="en-US" sz="2000">
                <a:solidFill>
                  <a:schemeClr val="tx2"/>
                </a:solidFill>
                <a:latin typeface="Calibri" pitchFamily="34" charset="0"/>
                <a:ea typeface="微软雅黑" pitchFamily="34" charset="-122"/>
              </a:rPr>
              <a:t>手机应用商店（</a:t>
            </a:r>
            <a:r>
              <a:rPr lang="en-US" altLang="zh-CN" sz="2000">
                <a:solidFill>
                  <a:schemeClr val="tx2"/>
                </a:solidFill>
                <a:latin typeface="Calibri" pitchFamily="34" charset="0"/>
                <a:ea typeface="微软雅黑" pitchFamily="34" charset="-122"/>
              </a:rPr>
              <a:t>android</a:t>
            </a:r>
            <a:r>
              <a:rPr lang="zh-CN" altLang="en-US" sz="2000">
                <a:solidFill>
                  <a:schemeClr val="tx2"/>
                </a:solidFill>
                <a:latin typeface="Calibri" pitchFamily="34" charset="0"/>
                <a:ea typeface="微软雅黑" pitchFamily="34" charset="-122"/>
              </a:rPr>
              <a:t>、</a:t>
            </a:r>
            <a:r>
              <a:rPr lang="en-US" altLang="zh-CN" sz="2000">
                <a:solidFill>
                  <a:schemeClr val="tx2"/>
                </a:solidFill>
                <a:latin typeface="Calibri" pitchFamily="34" charset="0"/>
                <a:ea typeface="微软雅黑" pitchFamily="34" charset="-122"/>
              </a:rPr>
              <a:t>iphone</a:t>
            </a:r>
            <a:r>
              <a:rPr lang="zh-CN" altLang="en-US" sz="2000">
                <a:solidFill>
                  <a:schemeClr val="tx2"/>
                </a:solidFill>
                <a:latin typeface="Calibri" pitchFamily="34" charset="0"/>
                <a:ea typeface="微软雅黑" pitchFamily="34" charset="-122"/>
              </a:rPr>
              <a:t>、</a:t>
            </a:r>
            <a:r>
              <a:rPr lang="en-US" altLang="zh-CN" sz="2000">
                <a:solidFill>
                  <a:schemeClr val="tx2"/>
                </a:solidFill>
                <a:latin typeface="Calibri" pitchFamily="34" charset="0"/>
                <a:ea typeface="微软雅黑" pitchFamily="34" charset="-122"/>
              </a:rPr>
              <a:t>symbian</a:t>
            </a:r>
            <a:r>
              <a:rPr lang="zh-CN" altLang="en-US" sz="2000">
                <a:solidFill>
                  <a:schemeClr val="tx2"/>
                </a:solidFill>
                <a:latin typeface="Calibri" pitchFamily="34" charset="0"/>
                <a:ea typeface="微软雅黑" pitchFamily="34" charset="-122"/>
              </a:rPr>
              <a:t>等）</a:t>
            </a:r>
            <a:endParaRPr lang="zh-CN" altLang="zh-CN" sz="2000">
              <a:solidFill>
                <a:schemeClr val="tx2"/>
              </a:solidFill>
              <a:latin typeface="Calibri" pitchFamily="34" charset="0"/>
              <a:ea typeface="微软雅黑" pitchFamily="34" charset="-122"/>
            </a:endParaRPr>
          </a:p>
        </p:txBody>
      </p:sp>
      <p:sp>
        <p:nvSpPr>
          <p:cNvPr id="54278" name="Oval 6"/>
          <p:cNvSpPr>
            <a:spLocks noChangeArrowheads="1"/>
          </p:cNvSpPr>
          <p:nvPr/>
        </p:nvSpPr>
        <p:spPr bwMode="auto">
          <a:xfrm rot="19800000">
            <a:off x="7848600" y="5638800"/>
            <a:ext cx="2209800" cy="1600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54282" name="Rectangle 10"/>
          <p:cNvSpPr>
            <a:spLocks noChangeArrowheads="1"/>
          </p:cNvSpPr>
          <p:nvPr/>
        </p:nvSpPr>
        <p:spPr bwMode="auto">
          <a:xfrm>
            <a:off x="533400" y="1371600"/>
            <a:ext cx="7086600" cy="2014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/>
              <a:t>我们致力于打造国内最大的、最全的、最优质的，集智能手机应用下载，电子书和主题、游戏贩卖的第三方移动应用软件市场，在这个市场里，软件开发者和终端用户可以无缝交流，终端用户间可以无缝交流，从而成一个集软件发布和分享的一个开放式平台。</a:t>
            </a:r>
          </a:p>
          <a:p>
            <a:pPr algn="l"/>
            <a:endParaRPr lang="zh-CN" altLang="en-US"/>
          </a:p>
          <a:p>
            <a:pPr algn="l"/>
            <a:endParaRPr lang="zh-CN" altLang="en-US"/>
          </a:p>
          <a:p>
            <a:pPr algn="l"/>
            <a:endParaRPr lang="en-US" altLang="zh-CN"/>
          </a:p>
        </p:txBody>
      </p:sp>
      <p:pic>
        <p:nvPicPr>
          <p:cNvPr id="54293" name="Picture 21" descr="devic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71800" y="2743200"/>
            <a:ext cx="2387600" cy="3581400"/>
          </a:xfrm>
          <a:prstGeom prst="rect">
            <a:avLst/>
          </a:prstGeom>
          <a:noFill/>
        </p:spPr>
      </p:pic>
      <p:pic>
        <p:nvPicPr>
          <p:cNvPr id="54294" name="Picture 22" descr="device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410200" y="2971800"/>
            <a:ext cx="2438400" cy="3657600"/>
          </a:xfrm>
          <a:prstGeom prst="rect">
            <a:avLst/>
          </a:prstGeom>
          <a:noFill/>
        </p:spPr>
      </p:pic>
      <p:sp>
        <p:nvSpPr>
          <p:cNvPr id="54295" name="WordArt 23"/>
          <p:cNvSpPr>
            <a:spLocks noChangeArrowheads="1" noChangeShapeType="1" noTextEdit="1"/>
          </p:cNvSpPr>
          <p:nvPr/>
        </p:nvSpPr>
        <p:spPr bwMode="auto">
          <a:xfrm>
            <a:off x="4286250" y="3317875"/>
            <a:ext cx="571500" cy="2286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US" altLang="zh-CN" kern="10" dirty="0" err="1" smtClean="0">
                <a:ln w="19050">
                  <a:solidFill>
                    <a:srgbClr val="99CCFF"/>
                  </a:solidFill>
                  <a:round/>
                  <a:headEnd/>
                  <a:tailEnd/>
                </a:ln>
                <a:solidFill>
                  <a:srgbClr val="0066CC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宋体"/>
                <a:ea typeface="宋体"/>
              </a:rPr>
              <a:t>SYome</a:t>
            </a:r>
            <a:endParaRPr lang="zh-CN" altLang="en-US" kern="10" dirty="0">
              <a:ln w="19050">
                <a:solidFill>
                  <a:srgbClr val="99CCFF"/>
                </a:solidFill>
                <a:round/>
                <a:headEnd/>
                <a:tailEnd/>
              </a:ln>
              <a:solidFill>
                <a:srgbClr val="0066CC"/>
              </a:solidFill>
              <a:effectLst>
                <a:outerShdw dist="35921" dir="2700000" algn="ctr" rotWithShape="0">
                  <a:srgbClr val="990000"/>
                </a:outerShdw>
              </a:effectLst>
              <a:latin typeface="宋体"/>
              <a:ea typeface="宋体"/>
            </a:endParaRPr>
          </a:p>
        </p:txBody>
      </p:sp>
      <p:sp>
        <p:nvSpPr>
          <p:cNvPr id="54296" name="WordArt 24"/>
          <p:cNvSpPr>
            <a:spLocks noChangeArrowheads="1" noChangeShapeType="1" noTextEdit="1"/>
          </p:cNvSpPr>
          <p:nvPr/>
        </p:nvSpPr>
        <p:spPr bwMode="auto">
          <a:xfrm>
            <a:off x="4286250" y="3317875"/>
            <a:ext cx="571500" cy="2286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US" altLang="zh-CN" kern="10" dirty="0" smtClean="0">
                <a:ln w="19050">
                  <a:solidFill>
                    <a:srgbClr val="99CCFF"/>
                  </a:solidFill>
                  <a:round/>
                  <a:headEnd/>
                  <a:tailEnd/>
                </a:ln>
                <a:solidFill>
                  <a:srgbClr val="0066CC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宋体"/>
                <a:ea typeface="宋体"/>
              </a:rPr>
              <a:t>SYOME</a:t>
            </a:r>
            <a:endParaRPr lang="zh-CN" altLang="en-US" kern="10" dirty="0">
              <a:ln w="19050">
                <a:solidFill>
                  <a:srgbClr val="99CCFF"/>
                </a:solidFill>
                <a:round/>
                <a:headEnd/>
                <a:tailEnd/>
              </a:ln>
              <a:solidFill>
                <a:srgbClr val="0066CC"/>
              </a:solidFill>
              <a:effectLst>
                <a:outerShdw dist="35921" dir="2700000" algn="ctr" rotWithShape="0">
                  <a:srgbClr val="990000"/>
                </a:outerShdw>
              </a:effectLst>
              <a:latin typeface="宋体"/>
              <a:ea typeface="宋体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9" name="Text Box 3"/>
          <p:cNvSpPr txBox="1">
            <a:spLocks noChangeArrowheads="1"/>
          </p:cNvSpPr>
          <p:nvPr/>
        </p:nvSpPr>
        <p:spPr bwMode="auto">
          <a:xfrm>
            <a:off x="533400" y="533400"/>
            <a:ext cx="807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endParaRPr lang="zh-CN" altLang="zh-CN"/>
          </a:p>
        </p:txBody>
      </p:sp>
      <p:sp>
        <p:nvSpPr>
          <p:cNvPr id="188420" name="Text Box 4"/>
          <p:cNvSpPr txBox="1">
            <a:spLocks noChangeArrowheads="1"/>
          </p:cNvSpPr>
          <p:nvPr/>
        </p:nvSpPr>
        <p:spPr bwMode="auto">
          <a:xfrm>
            <a:off x="1066800" y="762000"/>
            <a:ext cx="7543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endParaRPr lang="zh-CN" altLang="zh-CN"/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gray">
          <a:xfrm>
            <a:off x="304800" y="609600"/>
            <a:ext cx="8610600" cy="539750"/>
          </a:xfrm>
          <a:prstGeom prst="roundRect">
            <a:avLst>
              <a:gd name="adj" fmla="val 16667"/>
            </a:avLst>
          </a:prstGeom>
          <a:solidFill>
            <a:srgbClr val="FFCC00"/>
          </a:solidFill>
          <a:ln w="25400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l" eaLnBrk="0" hangingPunct="0"/>
            <a:r>
              <a:rPr lang="zh-CN" altLang="en-US"/>
              <a:t>合作伙伴</a:t>
            </a:r>
            <a:endParaRPr lang="zh-CN" altLang="zh-CN"/>
          </a:p>
        </p:txBody>
      </p:sp>
      <p:sp>
        <p:nvSpPr>
          <p:cNvPr id="188422" name="Oval 6"/>
          <p:cNvSpPr>
            <a:spLocks noChangeArrowheads="1"/>
          </p:cNvSpPr>
          <p:nvPr/>
        </p:nvSpPr>
        <p:spPr bwMode="auto">
          <a:xfrm rot="19800000">
            <a:off x="7848600" y="5638800"/>
            <a:ext cx="2209800" cy="1600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zh-CN"/>
          </a:p>
        </p:txBody>
      </p:sp>
      <p:pic>
        <p:nvPicPr>
          <p:cNvPr id="188425" name="Picture 9" descr="logo (1)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48200" y="4343400"/>
            <a:ext cx="1733550" cy="419100"/>
          </a:xfrm>
          <a:prstGeom prst="rect">
            <a:avLst/>
          </a:prstGeom>
          <a:noFill/>
        </p:spPr>
      </p:pic>
      <p:pic>
        <p:nvPicPr>
          <p:cNvPr id="188426" name="Picture 10" descr="logo (2)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19200" y="2133600"/>
            <a:ext cx="1143000" cy="428625"/>
          </a:xfrm>
          <a:prstGeom prst="rect">
            <a:avLst/>
          </a:prstGeom>
          <a:noFill/>
        </p:spPr>
      </p:pic>
      <p:pic>
        <p:nvPicPr>
          <p:cNvPr id="188427" name="Picture 11" descr="logo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895600" y="2479675"/>
            <a:ext cx="2133600" cy="233363"/>
          </a:xfrm>
          <a:prstGeom prst="rect">
            <a:avLst/>
          </a:prstGeom>
          <a:noFill/>
        </p:spPr>
      </p:pic>
      <p:pic>
        <p:nvPicPr>
          <p:cNvPr id="188428" name="Picture 12" descr="motorola-logo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248400" y="1828800"/>
            <a:ext cx="1447800" cy="1033463"/>
          </a:xfrm>
          <a:prstGeom prst="rect">
            <a:avLst/>
          </a:prstGeom>
          <a:noFill/>
        </p:spPr>
      </p:pic>
      <p:pic>
        <p:nvPicPr>
          <p:cNvPr id="188429" name="Picture 13" descr="samsung-logo-1024x341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209800" y="3810000"/>
            <a:ext cx="1676400" cy="55721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5" name="Text Box 3"/>
          <p:cNvSpPr txBox="1">
            <a:spLocks noChangeArrowheads="1"/>
          </p:cNvSpPr>
          <p:nvPr/>
        </p:nvSpPr>
        <p:spPr bwMode="auto">
          <a:xfrm>
            <a:off x="533400" y="533400"/>
            <a:ext cx="807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endParaRPr lang="zh-CN" altLang="zh-CN"/>
          </a:p>
        </p:txBody>
      </p:sp>
      <p:sp>
        <p:nvSpPr>
          <p:cNvPr id="136196" name="Text Box 4"/>
          <p:cNvSpPr txBox="1">
            <a:spLocks noChangeArrowheads="1"/>
          </p:cNvSpPr>
          <p:nvPr/>
        </p:nvSpPr>
        <p:spPr bwMode="auto">
          <a:xfrm>
            <a:off x="1066800" y="762000"/>
            <a:ext cx="7543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endParaRPr lang="zh-CN" altLang="zh-CN"/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gray">
          <a:xfrm>
            <a:off x="304800" y="609600"/>
            <a:ext cx="8610600" cy="539750"/>
          </a:xfrm>
          <a:prstGeom prst="roundRect">
            <a:avLst>
              <a:gd name="adj" fmla="val 16667"/>
            </a:avLst>
          </a:prstGeom>
          <a:solidFill>
            <a:srgbClr val="FFCC00"/>
          </a:solidFill>
          <a:ln w="25400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l" eaLnBrk="0" hangingPunct="0"/>
            <a:r>
              <a:rPr lang="zh-CN" altLang="en-US"/>
              <a:t>预算方案 </a:t>
            </a:r>
            <a:endParaRPr lang="zh-CN" altLang="zh-CN"/>
          </a:p>
        </p:txBody>
      </p:sp>
      <p:sp>
        <p:nvSpPr>
          <p:cNvPr id="136198" name="Oval 6"/>
          <p:cNvSpPr>
            <a:spLocks noChangeArrowheads="1"/>
          </p:cNvSpPr>
          <p:nvPr/>
        </p:nvSpPr>
        <p:spPr bwMode="auto">
          <a:xfrm rot="19800000">
            <a:off x="7848600" y="5638800"/>
            <a:ext cx="2209800" cy="1600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136199" name="Oval 7"/>
          <p:cNvSpPr>
            <a:spLocks noChangeArrowheads="1"/>
          </p:cNvSpPr>
          <p:nvPr/>
        </p:nvSpPr>
        <p:spPr bwMode="auto">
          <a:xfrm rot="1800000">
            <a:off x="-609600" y="6096000"/>
            <a:ext cx="1447800" cy="914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zh-CN"/>
          </a:p>
        </p:txBody>
      </p:sp>
      <p:graphicFrame>
        <p:nvGraphicFramePr>
          <p:cNvPr id="136533" name="Group 341"/>
          <p:cNvGraphicFramePr>
            <a:graphicFrameLocks noGrp="1"/>
          </p:cNvGraphicFramePr>
          <p:nvPr>
            <p:ph/>
          </p:nvPr>
        </p:nvGraphicFramePr>
        <p:xfrm>
          <a:off x="381000" y="1295400"/>
          <a:ext cx="8458200" cy="5262563"/>
        </p:xfrm>
        <a:graphic>
          <a:graphicData uri="http://schemas.openxmlformats.org/drawingml/2006/table">
            <a:tbl>
              <a:tblPr/>
              <a:tblGrid>
                <a:gridCol w="1395413"/>
                <a:gridCol w="719137"/>
                <a:gridCol w="544513"/>
                <a:gridCol w="563562"/>
                <a:gridCol w="565150"/>
                <a:gridCol w="539750"/>
                <a:gridCol w="606425"/>
                <a:gridCol w="628650"/>
                <a:gridCol w="579438"/>
                <a:gridCol w="604837"/>
                <a:gridCol w="603250"/>
                <a:gridCol w="568325"/>
                <a:gridCol w="539750"/>
              </a:tblGrid>
              <a:tr h="379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9</a:t>
                      </a:r>
                      <a:r>
                        <a:rPr kumimoji="0" lang="zh-CN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月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10</a:t>
                      </a:r>
                      <a:r>
                        <a:rPr kumimoji="0" lang="zh-CN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月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11</a:t>
                      </a:r>
                      <a:r>
                        <a:rPr kumimoji="0" lang="zh-CN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月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6</a:t>
                      </a:r>
                      <a:r>
                        <a:rPr kumimoji="0" lang="zh-CN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月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7</a:t>
                      </a:r>
                      <a:r>
                        <a:rPr kumimoji="0" lang="zh-CN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月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8</a:t>
                      </a:r>
                      <a:r>
                        <a:rPr kumimoji="0" lang="zh-CN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月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9</a:t>
                      </a:r>
                      <a:r>
                        <a:rPr kumimoji="0" lang="zh-CN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月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10</a:t>
                      </a:r>
                      <a:r>
                        <a:rPr kumimoji="0" lang="zh-CN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月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11</a:t>
                      </a:r>
                      <a:r>
                        <a:rPr kumimoji="0" lang="zh-CN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月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12</a:t>
                      </a:r>
                      <a:r>
                        <a:rPr kumimoji="0" lang="zh-CN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月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</a:t>
                      </a:r>
                      <a:r>
                        <a:rPr kumimoji="0" lang="zh-CN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月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2</a:t>
                      </a:r>
                      <a:r>
                        <a:rPr kumimoji="0" lang="zh-CN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月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29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工资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3.48w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3.48w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3.48w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7.8w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7.8w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7.8w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8.4w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8.4w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8.8w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8.9w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8.9w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8.9w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22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房租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2w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2w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2w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2w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2w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2w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4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一次性设备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30w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4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产品推广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2w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2w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2w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4w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4w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4w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5w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5w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5w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总支出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34.48w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4.48w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4.48w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10.8w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10.8w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10.8w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14.4w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14.4w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14.8w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15.9w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15.9w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15.9w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4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广告收入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15w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30w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30w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30w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50w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50w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80w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80w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主题软件收入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3w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5w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5w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8w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10w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4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总收入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15w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30w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30w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33w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55w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55w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88w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90w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4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Text Box 2"/>
          <p:cNvSpPr txBox="1">
            <a:spLocks noChangeArrowheads="1"/>
          </p:cNvSpPr>
          <p:nvPr/>
        </p:nvSpPr>
        <p:spPr bwMode="auto">
          <a:xfrm>
            <a:off x="533400" y="1066800"/>
            <a:ext cx="8382000" cy="5319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endParaRPr lang="en-US" altLang="zh-CN"/>
          </a:p>
          <a:p>
            <a:pPr algn="l">
              <a:spcBef>
                <a:spcPct val="50000"/>
              </a:spcBef>
            </a:pPr>
            <a:endParaRPr lang="en-US" altLang="zh-CN"/>
          </a:p>
          <a:p>
            <a:pPr algn="l">
              <a:spcBef>
                <a:spcPct val="50000"/>
              </a:spcBef>
            </a:pPr>
            <a:endParaRPr lang="en-US" altLang="zh-CN"/>
          </a:p>
          <a:p>
            <a:pPr algn="l">
              <a:spcBef>
                <a:spcPct val="50000"/>
              </a:spcBef>
            </a:pPr>
            <a:endParaRPr lang="en-US" altLang="zh-CN"/>
          </a:p>
          <a:p>
            <a:pPr algn="l">
              <a:spcBef>
                <a:spcPct val="50000"/>
              </a:spcBef>
            </a:pPr>
            <a:endParaRPr lang="en-US" altLang="zh-CN"/>
          </a:p>
          <a:p>
            <a:pPr algn="l">
              <a:spcBef>
                <a:spcPct val="50000"/>
              </a:spcBef>
            </a:pPr>
            <a:endParaRPr lang="en-US" altLang="zh-CN"/>
          </a:p>
          <a:p>
            <a:pPr algn="l">
              <a:spcBef>
                <a:spcPct val="50000"/>
              </a:spcBef>
            </a:pPr>
            <a:endParaRPr lang="en-US" altLang="zh-CN"/>
          </a:p>
          <a:p>
            <a:pPr algn="l">
              <a:spcBef>
                <a:spcPct val="50000"/>
              </a:spcBef>
            </a:pPr>
            <a:endParaRPr lang="en-US" altLang="zh-CN"/>
          </a:p>
          <a:p>
            <a:pPr algn="l">
              <a:spcBef>
                <a:spcPct val="50000"/>
              </a:spcBef>
            </a:pPr>
            <a:endParaRPr lang="en-US" altLang="zh-CN"/>
          </a:p>
          <a:p>
            <a:pPr algn="l">
              <a:spcBef>
                <a:spcPct val="50000"/>
              </a:spcBef>
            </a:pPr>
            <a:endParaRPr lang="en-US" altLang="zh-CN"/>
          </a:p>
          <a:p>
            <a:pPr algn="l">
              <a:spcBef>
                <a:spcPct val="50000"/>
              </a:spcBef>
            </a:pPr>
            <a:endParaRPr lang="en-US" altLang="zh-CN"/>
          </a:p>
          <a:p>
            <a:pPr algn="l">
              <a:spcBef>
                <a:spcPct val="50000"/>
              </a:spcBef>
            </a:pPr>
            <a:endParaRPr lang="en-US" altLang="zh-CN"/>
          </a:p>
          <a:p>
            <a:pPr algn="l">
              <a:spcBef>
                <a:spcPct val="50000"/>
              </a:spcBef>
            </a:pPr>
            <a:endParaRPr lang="en-US" altLang="zh-CN"/>
          </a:p>
        </p:txBody>
      </p:sp>
      <p:sp>
        <p:nvSpPr>
          <p:cNvPr id="138243" name="Text Box 3"/>
          <p:cNvSpPr txBox="1">
            <a:spLocks noChangeArrowheads="1"/>
          </p:cNvSpPr>
          <p:nvPr/>
        </p:nvSpPr>
        <p:spPr bwMode="auto">
          <a:xfrm>
            <a:off x="533400" y="533400"/>
            <a:ext cx="807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endParaRPr lang="zh-CN" altLang="zh-CN"/>
          </a:p>
        </p:txBody>
      </p:sp>
      <p:sp>
        <p:nvSpPr>
          <p:cNvPr id="138244" name="Text Box 4"/>
          <p:cNvSpPr txBox="1">
            <a:spLocks noChangeArrowheads="1"/>
          </p:cNvSpPr>
          <p:nvPr/>
        </p:nvSpPr>
        <p:spPr bwMode="auto">
          <a:xfrm>
            <a:off x="1066800" y="762000"/>
            <a:ext cx="7543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endParaRPr lang="zh-CN" altLang="zh-CN"/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gray">
          <a:xfrm>
            <a:off x="304800" y="609600"/>
            <a:ext cx="8610600" cy="539750"/>
          </a:xfrm>
          <a:prstGeom prst="roundRect">
            <a:avLst>
              <a:gd name="adj" fmla="val 16667"/>
            </a:avLst>
          </a:prstGeom>
          <a:solidFill>
            <a:srgbClr val="FFCC00"/>
          </a:solidFill>
          <a:ln w="25400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l" eaLnBrk="0" hangingPunct="0"/>
            <a:r>
              <a:rPr lang="zh-CN" altLang="en-US"/>
              <a:t>盈利模式 </a:t>
            </a:r>
            <a:endParaRPr lang="zh-CN" altLang="zh-CN"/>
          </a:p>
        </p:txBody>
      </p:sp>
      <p:sp>
        <p:nvSpPr>
          <p:cNvPr id="138246" name="Oval 6"/>
          <p:cNvSpPr>
            <a:spLocks noChangeArrowheads="1"/>
          </p:cNvSpPr>
          <p:nvPr/>
        </p:nvSpPr>
        <p:spPr bwMode="auto">
          <a:xfrm rot="19800000">
            <a:off x="7848600" y="5638800"/>
            <a:ext cx="2209800" cy="1600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138248" name="Text Box 8"/>
          <p:cNvSpPr txBox="1">
            <a:spLocks noChangeArrowheads="1"/>
          </p:cNvSpPr>
          <p:nvPr/>
        </p:nvSpPr>
        <p:spPr bwMode="auto">
          <a:xfrm>
            <a:off x="381000" y="1600200"/>
            <a:ext cx="7315200" cy="1192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Tx/>
              <a:buChar char="•"/>
            </a:pPr>
            <a:r>
              <a:rPr lang="zh-CN" altLang="en-US"/>
              <a:t>收费应用下载分成</a:t>
            </a:r>
          </a:p>
          <a:p>
            <a:pPr algn="l">
              <a:spcBef>
                <a:spcPct val="50000"/>
              </a:spcBef>
              <a:buFontTx/>
              <a:buChar char="•"/>
            </a:pPr>
            <a:r>
              <a:rPr lang="zh-CN" altLang="en-US"/>
              <a:t>免费应用</a:t>
            </a:r>
            <a:r>
              <a:rPr lang="en-US" altLang="zh-CN"/>
              <a:t>+</a:t>
            </a:r>
            <a:r>
              <a:rPr lang="zh-CN" altLang="en-US"/>
              <a:t>广告</a:t>
            </a:r>
          </a:p>
          <a:p>
            <a:pPr algn="l">
              <a:spcBef>
                <a:spcPct val="50000"/>
              </a:spcBef>
              <a:buFontTx/>
              <a:buChar char="•"/>
            </a:pPr>
            <a:r>
              <a:rPr lang="zh-CN" altLang="en-US"/>
              <a:t>在我们平台帮助开发者做应用推介进行收费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Text Box 2"/>
          <p:cNvSpPr txBox="1">
            <a:spLocks noChangeArrowheads="1"/>
          </p:cNvSpPr>
          <p:nvPr/>
        </p:nvSpPr>
        <p:spPr bwMode="auto">
          <a:xfrm>
            <a:off x="533400" y="1066800"/>
            <a:ext cx="8382000" cy="5319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endParaRPr lang="en-US" altLang="zh-CN"/>
          </a:p>
          <a:p>
            <a:pPr algn="l">
              <a:spcBef>
                <a:spcPct val="50000"/>
              </a:spcBef>
            </a:pPr>
            <a:endParaRPr lang="en-US" altLang="zh-CN"/>
          </a:p>
          <a:p>
            <a:pPr algn="l">
              <a:spcBef>
                <a:spcPct val="50000"/>
              </a:spcBef>
            </a:pPr>
            <a:endParaRPr lang="en-US" altLang="zh-CN"/>
          </a:p>
          <a:p>
            <a:pPr algn="l">
              <a:spcBef>
                <a:spcPct val="50000"/>
              </a:spcBef>
            </a:pPr>
            <a:endParaRPr lang="en-US" altLang="zh-CN"/>
          </a:p>
          <a:p>
            <a:pPr algn="l">
              <a:spcBef>
                <a:spcPct val="50000"/>
              </a:spcBef>
            </a:pPr>
            <a:endParaRPr lang="en-US" altLang="zh-CN"/>
          </a:p>
          <a:p>
            <a:pPr algn="l">
              <a:spcBef>
                <a:spcPct val="50000"/>
              </a:spcBef>
            </a:pPr>
            <a:endParaRPr lang="en-US" altLang="zh-CN"/>
          </a:p>
          <a:p>
            <a:pPr algn="l">
              <a:spcBef>
                <a:spcPct val="50000"/>
              </a:spcBef>
            </a:pPr>
            <a:endParaRPr lang="en-US" altLang="zh-CN"/>
          </a:p>
          <a:p>
            <a:pPr algn="l">
              <a:spcBef>
                <a:spcPct val="50000"/>
              </a:spcBef>
            </a:pPr>
            <a:endParaRPr lang="en-US" altLang="zh-CN"/>
          </a:p>
          <a:p>
            <a:pPr algn="l">
              <a:spcBef>
                <a:spcPct val="50000"/>
              </a:spcBef>
            </a:pPr>
            <a:endParaRPr lang="en-US" altLang="zh-CN"/>
          </a:p>
          <a:p>
            <a:pPr algn="l">
              <a:spcBef>
                <a:spcPct val="50000"/>
              </a:spcBef>
            </a:pPr>
            <a:endParaRPr lang="en-US" altLang="zh-CN"/>
          </a:p>
          <a:p>
            <a:pPr algn="l">
              <a:spcBef>
                <a:spcPct val="50000"/>
              </a:spcBef>
            </a:pPr>
            <a:endParaRPr lang="en-US" altLang="zh-CN"/>
          </a:p>
          <a:p>
            <a:pPr algn="l">
              <a:spcBef>
                <a:spcPct val="50000"/>
              </a:spcBef>
            </a:pPr>
            <a:endParaRPr lang="en-US" altLang="zh-CN"/>
          </a:p>
          <a:p>
            <a:pPr algn="l">
              <a:spcBef>
                <a:spcPct val="50000"/>
              </a:spcBef>
            </a:pPr>
            <a:endParaRPr lang="en-US" altLang="zh-CN"/>
          </a:p>
        </p:txBody>
      </p:sp>
      <p:sp>
        <p:nvSpPr>
          <p:cNvPr id="193539" name="Text Box 3"/>
          <p:cNvSpPr txBox="1">
            <a:spLocks noChangeArrowheads="1"/>
          </p:cNvSpPr>
          <p:nvPr/>
        </p:nvSpPr>
        <p:spPr bwMode="auto">
          <a:xfrm>
            <a:off x="533400" y="533400"/>
            <a:ext cx="807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endParaRPr lang="zh-CN" altLang="zh-CN"/>
          </a:p>
        </p:txBody>
      </p:sp>
      <p:sp>
        <p:nvSpPr>
          <p:cNvPr id="193540" name="Text Box 4"/>
          <p:cNvSpPr txBox="1">
            <a:spLocks noChangeArrowheads="1"/>
          </p:cNvSpPr>
          <p:nvPr/>
        </p:nvSpPr>
        <p:spPr bwMode="auto">
          <a:xfrm>
            <a:off x="1066800" y="762000"/>
            <a:ext cx="7543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endParaRPr lang="zh-CN" altLang="zh-CN"/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gray">
          <a:xfrm>
            <a:off x="304800" y="609600"/>
            <a:ext cx="8610600" cy="539750"/>
          </a:xfrm>
          <a:prstGeom prst="roundRect">
            <a:avLst>
              <a:gd name="adj" fmla="val 16667"/>
            </a:avLst>
          </a:prstGeom>
          <a:solidFill>
            <a:srgbClr val="FFCC00"/>
          </a:solidFill>
          <a:ln w="25400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l" eaLnBrk="0" hangingPunct="0"/>
            <a:r>
              <a:rPr lang="en-US" altLang="zh-CN" sz="2000" dirty="0" err="1" smtClean="0">
                <a:solidFill>
                  <a:schemeClr val="tx2"/>
                </a:solidFill>
                <a:latin typeface="Calibri" pitchFamily="34" charset="0"/>
                <a:ea typeface="微软雅黑" pitchFamily="34" charset="-122"/>
              </a:rPr>
              <a:t>SYome</a:t>
            </a:r>
            <a:r>
              <a:rPr lang="zh-CN" altLang="en-US" sz="2000" dirty="0">
                <a:solidFill>
                  <a:schemeClr val="tx2"/>
                </a:solidFill>
                <a:latin typeface="Calibri" pitchFamily="34" charset="0"/>
                <a:ea typeface="微软雅黑" pitchFamily="34" charset="-122"/>
              </a:rPr>
              <a:t>名字、文化、目标  </a:t>
            </a:r>
            <a:r>
              <a:rPr lang="en-US" altLang="zh-CN" b="1" dirty="0" err="1" smtClean="0"/>
              <a:t>SYome</a:t>
            </a:r>
            <a:r>
              <a:rPr lang="en-US" altLang="zh-CN" b="1" dirty="0" smtClean="0"/>
              <a:t>=Mobile </a:t>
            </a:r>
            <a:r>
              <a:rPr lang="en-US" altLang="zh-CN" b="1" dirty="0"/>
              <a:t>Home</a:t>
            </a:r>
            <a:endParaRPr lang="zh-CN" altLang="zh-CN" b="1" dirty="0"/>
          </a:p>
        </p:txBody>
      </p:sp>
      <p:sp>
        <p:nvSpPr>
          <p:cNvPr id="193542" name="Oval 6"/>
          <p:cNvSpPr>
            <a:spLocks noChangeArrowheads="1"/>
          </p:cNvSpPr>
          <p:nvPr/>
        </p:nvSpPr>
        <p:spPr bwMode="auto">
          <a:xfrm rot="19800000">
            <a:off x="7848600" y="5638800"/>
            <a:ext cx="2209800" cy="1600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193543" name="Oval 7"/>
          <p:cNvSpPr>
            <a:spLocks noChangeArrowheads="1"/>
          </p:cNvSpPr>
          <p:nvPr/>
        </p:nvSpPr>
        <p:spPr bwMode="auto">
          <a:xfrm rot="1800000">
            <a:off x="-609600" y="6096000"/>
            <a:ext cx="1447800" cy="914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193544" name="Text Box 8"/>
          <p:cNvSpPr txBox="1">
            <a:spLocks noChangeArrowheads="1"/>
          </p:cNvSpPr>
          <p:nvPr/>
        </p:nvSpPr>
        <p:spPr bwMode="auto">
          <a:xfrm>
            <a:off x="381000" y="1295400"/>
            <a:ext cx="7924800" cy="393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endParaRPr lang="en-US" altLang="zh-CN" b="1" dirty="0"/>
          </a:p>
          <a:p>
            <a:pPr algn="l"/>
            <a:endParaRPr lang="en-US" altLang="zh-CN" b="1" dirty="0"/>
          </a:p>
          <a:p>
            <a:pPr algn="l"/>
            <a:r>
              <a:rPr lang="zh-CN" altLang="en-US" b="1" dirty="0"/>
              <a:t>请用</a:t>
            </a:r>
            <a:r>
              <a:rPr lang="en-US" altLang="zh-CN" b="1" dirty="0"/>
              <a:t>3</a:t>
            </a:r>
            <a:r>
              <a:rPr lang="zh-CN" altLang="en-US" b="1" dirty="0"/>
              <a:t>秒钟记住本站网址</a:t>
            </a:r>
          </a:p>
          <a:p>
            <a:pPr algn="l"/>
            <a:endParaRPr lang="zh-CN" altLang="en-US" b="1" dirty="0"/>
          </a:p>
          <a:p>
            <a:pPr algn="l"/>
            <a:r>
              <a:rPr lang="zh-CN" altLang="en-US" b="1" dirty="0"/>
              <a:t>移动之家</a:t>
            </a:r>
            <a:r>
              <a:rPr lang="en-US" altLang="zh-CN" b="1" dirty="0" smtClean="0"/>
              <a:t>,</a:t>
            </a:r>
            <a:r>
              <a:rPr lang="en-US" altLang="zh-CN" b="1" dirty="0" err="1" smtClean="0"/>
              <a:t>SYome</a:t>
            </a:r>
            <a:r>
              <a:rPr lang="en-US" altLang="zh-CN" b="1" dirty="0" smtClean="0"/>
              <a:t>=Mobile </a:t>
            </a:r>
            <a:r>
              <a:rPr lang="en-US" altLang="zh-CN" b="1" dirty="0" err="1" smtClean="0"/>
              <a:t>Home,www.SYome.com</a:t>
            </a:r>
            <a:endParaRPr lang="en-US" altLang="zh-CN" b="1" dirty="0"/>
          </a:p>
          <a:p>
            <a:pPr algn="l"/>
            <a:endParaRPr lang="en-US" altLang="zh-CN" b="1" dirty="0"/>
          </a:p>
          <a:p>
            <a:pPr algn="l"/>
            <a:r>
              <a:rPr lang="en-US" altLang="zh-CN" b="1" dirty="0" err="1" smtClean="0"/>
              <a:t>SYome</a:t>
            </a:r>
            <a:r>
              <a:rPr lang="zh-CN" altLang="en-US" b="1" dirty="0"/>
              <a:t>目标：成为全球最有影响力的手机应用商店之一，</a:t>
            </a:r>
          </a:p>
          <a:p>
            <a:endParaRPr lang="zh-CN" altLang="en-US" b="1" dirty="0"/>
          </a:p>
          <a:p>
            <a:pPr algn="l"/>
            <a:r>
              <a:rPr lang="en-US" altLang="zh-CN" b="1" dirty="0" err="1" smtClean="0"/>
              <a:t>SYome</a:t>
            </a:r>
            <a:r>
              <a:rPr lang="zh-CN" altLang="en-US" b="1" dirty="0"/>
              <a:t>使命：为开发者创造持续的财富</a:t>
            </a:r>
          </a:p>
          <a:p>
            <a:pPr algn="l"/>
            <a:r>
              <a:rPr lang="zh-CN" altLang="en-US" b="1" dirty="0"/>
              <a:t>                        为手机玩家提供优质的应用和服务</a:t>
            </a:r>
          </a:p>
          <a:p>
            <a:pPr algn="l"/>
            <a:endParaRPr lang="zh-CN" altLang="en-US" b="1" dirty="0"/>
          </a:p>
          <a:p>
            <a:pPr algn="l"/>
            <a:r>
              <a:rPr lang="zh-CN" altLang="en-US" b="1" dirty="0"/>
              <a:t>核心文化：诚信、创新、执行、家</a:t>
            </a:r>
            <a:r>
              <a:rPr lang="en-US" altLang="zh-CN" b="1" dirty="0"/>
              <a:t>Home</a:t>
            </a:r>
          </a:p>
          <a:p>
            <a:pPr algn="l"/>
            <a:endParaRPr lang="en-US" altLang="zh-CN" b="1" dirty="0"/>
          </a:p>
          <a:p>
            <a:pPr algn="l"/>
            <a:r>
              <a:rPr lang="en-US" altLang="zh-CN" b="1" dirty="0" smtClean="0"/>
              <a:t>SYOME</a:t>
            </a:r>
            <a:r>
              <a:rPr lang="zh-CN" altLang="en-US" b="1" dirty="0"/>
              <a:t>口号：移动之家，发现乐趣</a:t>
            </a:r>
            <a:r>
              <a:rPr lang="en-US" altLang="zh-CN" b="1" dirty="0"/>
              <a:t>(Mobile </a:t>
            </a:r>
            <a:r>
              <a:rPr lang="en-US" altLang="zh-CN" b="1" dirty="0" err="1"/>
              <a:t>Home,Find</a:t>
            </a:r>
            <a:r>
              <a:rPr lang="en-US" altLang="zh-CN" b="1" dirty="0"/>
              <a:t> Fun)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Text Box 2"/>
          <p:cNvSpPr txBox="1">
            <a:spLocks noChangeArrowheads="1"/>
          </p:cNvSpPr>
          <p:nvPr/>
        </p:nvSpPr>
        <p:spPr bwMode="auto">
          <a:xfrm>
            <a:off x="533400" y="1066800"/>
            <a:ext cx="8382000" cy="5319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endParaRPr lang="en-US" altLang="zh-CN"/>
          </a:p>
          <a:p>
            <a:pPr algn="l">
              <a:spcBef>
                <a:spcPct val="50000"/>
              </a:spcBef>
            </a:pPr>
            <a:endParaRPr lang="en-US" altLang="zh-CN"/>
          </a:p>
          <a:p>
            <a:pPr algn="l">
              <a:spcBef>
                <a:spcPct val="50000"/>
              </a:spcBef>
            </a:pPr>
            <a:endParaRPr lang="en-US" altLang="zh-CN"/>
          </a:p>
          <a:p>
            <a:pPr algn="l">
              <a:spcBef>
                <a:spcPct val="50000"/>
              </a:spcBef>
            </a:pPr>
            <a:endParaRPr lang="en-US" altLang="zh-CN"/>
          </a:p>
          <a:p>
            <a:pPr algn="l">
              <a:spcBef>
                <a:spcPct val="50000"/>
              </a:spcBef>
            </a:pPr>
            <a:endParaRPr lang="en-US" altLang="zh-CN"/>
          </a:p>
          <a:p>
            <a:pPr algn="l">
              <a:spcBef>
                <a:spcPct val="50000"/>
              </a:spcBef>
            </a:pPr>
            <a:endParaRPr lang="en-US" altLang="zh-CN"/>
          </a:p>
          <a:p>
            <a:pPr algn="l">
              <a:spcBef>
                <a:spcPct val="50000"/>
              </a:spcBef>
            </a:pPr>
            <a:endParaRPr lang="en-US" altLang="zh-CN"/>
          </a:p>
          <a:p>
            <a:pPr algn="l">
              <a:spcBef>
                <a:spcPct val="50000"/>
              </a:spcBef>
            </a:pPr>
            <a:endParaRPr lang="en-US" altLang="zh-CN"/>
          </a:p>
          <a:p>
            <a:pPr algn="l">
              <a:spcBef>
                <a:spcPct val="50000"/>
              </a:spcBef>
            </a:pPr>
            <a:endParaRPr lang="en-US" altLang="zh-CN"/>
          </a:p>
          <a:p>
            <a:pPr algn="l">
              <a:spcBef>
                <a:spcPct val="50000"/>
              </a:spcBef>
            </a:pPr>
            <a:endParaRPr lang="en-US" altLang="zh-CN"/>
          </a:p>
          <a:p>
            <a:pPr algn="l">
              <a:spcBef>
                <a:spcPct val="50000"/>
              </a:spcBef>
            </a:pPr>
            <a:endParaRPr lang="en-US" altLang="zh-CN"/>
          </a:p>
          <a:p>
            <a:pPr algn="l">
              <a:spcBef>
                <a:spcPct val="50000"/>
              </a:spcBef>
            </a:pPr>
            <a:endParaRPr lang="en-US" altLang="zh-CN"/>
          </a:p>
          <a:p>
            <a:pPr algn="l">
              <a:spcBef>
                <a:spcPct val="50000"/>
              </a:spcBef>
            </a:pPr>
            <a:endParaRPr lang="en-US" altLang="zh-CN"/>
          </a:p>
        </p:txBody>
      </p:sp>
      <p:sp>
        <p:nvSpPr>
          <p:cNvPr id="105475" name="Text Box 3"/>
          <p:cNvSpPr txBox="1">
            <a:spLocks noChangeArrowheads="1"/>
          </p:cNvSpPr>
          <p:nvPr/>
        </p:nvSpPr>
        <p:spPr bwMode="auto">
          <a:xfrm>
            <a:off x="533400" y="533400"/>
            <a:ext cx="807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endParaRPr lang="zh-CN" altLang="zh-CN"/>
          </a:p>
        </p:txBody>
      </p:sp>
      <p:sp>
        <p:nvSpPr>
          <p:cNvPr id="105476" name="Text Box 4"/>
          <p:cNvSpPr txBox="1">
            <a:spLocks noChangeArrowheads="1"/>
          </p:cNvSpPr>
          <p:nvPr/>
        </p:nvSpPr>
        <p:spPr bwMode="auto">
          <a:xfrm>
            <a:off x="1066800" y="762000"/>
            <a:ext cx="7543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endParaRPr lang="zh-CN" altLang="zh-CN"/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gray">
          <a:xfrm>
            <a:off x="304800" y="609600"/>
            <a:ext cx="8610600" cy="539750"/>
          </a:xfrm>
          <a:prstGeom prst="roundRect">
            <a:avLst>
              <a:gd name="adj" fmla="val 16667"/>
            </a:avLst>
          </a:prstGeom>
          <a:solidFill>
            <a:srgbClr val="FFCC00"/>
          </a:solidFill>
          <a:ln w="25400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l" eaLnBrk="0" hangingPunct="0"/>
            <a:r>
              <a:rPr lang="en-US" altLang="zh-CN" sz="2000" dirty="0" err="1" smtClean="0">
                <a:solidFill>
                  <a:schemeClr val="tx2"/>
                </a:solidFill>
                <a:latin typeface="Calibri" pitchFamily="34" charset="0"/>
                <a:ea typeface="微软雅黑" pitchFamily="34" charset="-122"/>
              </a:rPr>
              <a:t>SYome</a:t>
            </a:r>
            <a:r>
              <a:rPr lang="zh-CN" altLang="en-US" sz="2000" dirty="0">
                <a:solidFill>
                  <a:schemeClr val="tx2"/>
                </a:solidFill>
                <a:latin typeface="Calibri" pitchFamily="34" charset="0"/>
                <a:ea typeface="微软雅黑" pitchFamily="34" charset="-122"/>
              </a:rPr>
              <a:t>的核心竞争力</a:t>
            </a:r>
            <a:endParaRPr lang="zh-CN" altLang="zh-CN" sz="2000" dirty="0">
              <a:solidFill>
                <a:schemeClr val="tx2"/>
              </a:solidFill>
              <a:latin typeface="Calibri" pitchFamily="34" charset="0"/>
              <a:ea typeface="微软雅黑" pitchFamily="34" charset="-122"/>
            </a:endParaRPr>
          </a:p>
        </p:txBody>
      </p:sp>
      <p:sp>
        <p:nvSpPr>
          <p:cNvPr id="105478" name="Oval 6"/>
          <p:cNvSpPr>
            <a:spLocks noChangeArrowheads="1"/>
          </p:cNvSpPr>
          <p:nvPr/>
        </p:nvSpPr>
        <p:spPr bwMode="auto">
          <a:xfrm rot="19800000">
            <a:off x="7848600" y="5638800"/>
            <a:ext cx="2209800" cy="1600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105479" name="Oval 7"/>
          <p:cNvSpPr>
            <a:spLocks noChangeArrowheads="1"/>
          </p:cNvSpPr>
          <p:nvPr/>
        </p:nvSpPr>
        <p:spPr bwMode="auto">
          <a:xfrm rot="1800000">
            <a:off x="-609600" y="6096000"/>
            <a:ext cx="1447800" cy="914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105492" name="Text Box 20"/>
          <p:cNvSpPr txBox="1">
            <a:spLocks noChangeArrowheads="1"/>
          </p:cNvSpPr>
          <p:nvPr/>
        </p:nvSpPr>
        <p:spPr bwMode="auto">
          <a:xfrm>
            <a:off x="685800" y="6186488"/>
            <a:ext cx="7924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b="1" dirty="0" err="1" smtClean="0"/>
              <a:t>SYome</a:t>
            </a:r>
            <a:r>
              <a:rPr lang="zh-CN" altLang="en-US" dirty="0"/>
              <a:t>对用户的需求更了解 ，对用户的行为更了解，为用户和开发者搭起沟通的桥梁，为开发者创造持续的财富。</a:t>
            </a:r>
          </a:p>
        </p:txBody>
      </p:sp>
      <p:sp>
        <p:nvSpPr>
          <p:cNvPr id="105493" name="Text Box 21"/>
          <p:cNvSpPr txBox="1">
            <a:spLocks noChangeArrowheads="1"/>
          </p:cNvSpPr>
          <p:nvPr/>
        </p:nvSpPr>
        <p:spPr bwMode="auto">
          <a:xfrm>
            <a:off x="685800" y="5805488"/>
            <a:ext cx="1447800" cy="366712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/>
              <a:t>核心竞争力</a:t>
            </a:r>
            <a:r>
              <a:rPr lang="en-US" altLang="zh-CN"/>
              <a:t>:</a:t>
            </a:r>
          </a:p>
        </p:txBody>
      </p:sp>
      <p:pic>
        <p:nvPicPr>
          <p:cNvPr id="105498" name="Picture 26" descr="图片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0600" y="1282700"/>
            <a:ext cx="7162800" cy="44323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7" name="Text Box 3"/>
          <p:cNvSpPr txBox="1">
            <a:spLocks noChangeArrowheads="1"/>
          </p:cNvSpPr>
          <p:nvPr/>
        </p:nvSpPr>
        <p:spPr bwMode="auto">
          <a:xfrm>
            <a:off x="533400" y="533400"/>
            <a:ext cx="807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endParaRPr lang="zh-CN" altLang="zh-CN"/>
          </a:p>
        </p:txBody>
      </p:sp>
      <p:sp>
        <p:nvSpPr>
          <p:cNvPr id="113668" name="Text Box 4"/>
          <p:cNvSpPr txBox="1">
            <a:spLocks noChangeArrowheads="1"/>
          </p:cNvSpPr>
          <p:nvPr/>
        </p:nvSpPr>
        <p:spPr bwMode="auto">
          <a:xfrm>
            <a:off x="1066800" y="762000"/>
            <a:ext cx="7543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endParaRPr lang="zh-CN" altLang="zh-CN"/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gray">
          <a:xfrm>
            <a:off x="304800" y="609600"/>
            <a:ext cx="8610600" cy="539750"/>
          </a:xfrm>
          <a:prstGeom prst="roundRect">
            <a:avLst>
              <a:gd name="adj" fmla="val 16667"/>
            </a:avLst>
          </a:prstGeom>
          <a:solidFill>
            <a:srgbClr val="FFCC00"/>
          </a:solidFill>
          <a:ln w="25400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l" eaLnBrk="0" hangingPunct="0"/>
            <a:r>
              <a:rPr lang="en-US" altLang="zh-CN" sz="2000" dirty="0" err="1" smtClean="0">
                <a:solidFill>
                  <a:schemeClr val="tx2"/>
                </a:solidFill>
                <a:latin typeface="Calibri" pitchFamily="34" charset="0"/>
                <a:ea typeface="微软雅黑" pitchFamily="34" charset="-122"/>
              </a:rPr>
              <a:t>SYome</a:t>
            </a:r>
            <a:r>
              <a:rPr lang="zh-CN" altLang="en-US" sz="2000" dirty="0">
                <a:solidFill>
                  <a:schemeClr val="tx2"/>
                </a:solidFill>
                <a:latin typeface="Calibri" pitchFamily="34" charset="0"/>
                <a:ea typeface="微软雅黑" pitchFamily="34" charset="-122"/>
              </a:rPr>
              <a:t>的核心价值</a:t>
            </a:r>
            <a:endParaRPr lang="zh-CN" altLang="zh-CN" sz="2000" dirty="0">
              <a:solidFill>
                <a:schemeClr val="tx2"/>
              </a:solidFill>
              <a:latin typeface="Calibri" pitchFamily="34" charset="0"/>
              <a:ea typeface="微软雅黑" pitchFamily="34" charset="-122"/>
            </a:endParaRPr>
          </a:p>
        </p:txBody>
      </p:sp>
      <p:sp>
        <p:nvSpPr>
          <p:cNvPr id="113670" name="Oval 6"/>
          <p:cNvSpPr>
            <a:spLocks noChangeArrowheads="1"/>
          </p:cNvSpPr>
          <p:nvPr/>
        </p:nvSpPr>
        <p:spPr bwMode="auto">
          <a:xfrm rot="19800000">
            <a:off x="7848600" y="5638800"/>
            <a:ext cx="2209800" cy="1600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113684" name="Text Box 20"/>
          <p:cNvSpPr txBox="1">
            <a:spLocks noChangeArrowheads="1"/>
          </p:cNvSpPr>
          <p:nvPr/>
        </p:nvSpPr>
        <p:spPr bwMode="auto">
          <a:xfrm>
            <a:off x="838200" y="5791200"/>
            <a:ext cx="8153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Tx/>
              <a:buChar char="•"/>
            </a:pPr>
            <a:r>
              <a:rPr lang="en-US" altLang="zh-CN" b="1" dirty="0" err="1" smtClean="0"/>
              <a:t>SYome</a:t>
            </a:r>
            <a:r>
              <a:rPr lang="zh-CN" altLang="en-US" dirty="0"/>
              <a:t>开发社区的核心价值</a:t>
            </a:r>
          </a:p>
        </p:txBody>
      </p:sp>
      <p:sp>
        <p:nvSpPr>
          <p:cNvPr id="113685" name="Text Box 21"/>
          <p:cNvSpPr txBox="1">
            <a:spLocks noChangeArrowheads="1"/>
          </p:cNvSpPr>
          <p:nvPr/>
        </p:nvSpPr>
        <p:spPr bwMode="auto">
          <a:xfrm>
            <a:off x="838200" y="6096000"/>
            <a:ext cx="8153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Tx/>
              <a:buChar char="•"/>
            </a:pPr>
            <a:r>
              <a:rPr lang="en-US" altLang="zh-CN" b="1" dirty="0" err="1" smtClean="0"/>
              <a:t>SYome</a:t>
            </a:r>
            <a:r>
              <a:rPr lang="zh-CN" altLang="en-US" dirty="0"/>
              <a:t>应用分享社区的核心价值</a:t>
            </a:r>
          </a:p>
        </p:txBody>
      </p:sp>
      <p:sp>
        <p:nvSpPr>
          <p:cNvPr id="113686" name="Text Box 22"/>
          <p:cNvSpPr txBox="1">
            <a:spLocks noChangeArrowheads="1"/>
          </p:cNvSpPr>
          <p:nvPr/>
        </p:nvSpPr>
        <p:spPr bwMode="auto">
          <a:xfrm>
            <a:off x="838200" y="5486400"/>
            <a:ext cx="8153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Tx/>
              <a:buChar char="•"/>
            </a:pPr>
            <a:r>
              <a:rPr lang="en-US" altLang="zh-CN" b="1" dirty="0" err="1" smtClean="0"/>
              <a:t>SYome</a:t>
            </a:r>
            <a:r>
              <a:rPr lang="zh-CN" altLang="en-US" dirty="0"/>
              <a:t>应用商店的核心价值</a:t>
            </a:r>
          </a:p>
        </p:txBody>
      </p:sp>
      <p:pic>
        <p:nvPicPr>
          <p:cNvPr id="113691" name="Picture 27" descr="图片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1143000"/>
            <a:ext cx="8305800" cy="4038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Text Box 2"/>
          <p:cNvSpPr txBox="1">
            <a:spLocks noChangeArrowheads="1"/>
          </p:cNvSpPr>
          <p:nvPr/>
        </p:nvSpPr>
        <p:spPr bwMode="auto">
          <a:xfrm>
            <a:off x="533400" y="1066800"/>
            <a:ext cx="8382000" cy="5319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endParaRPr lang="en-US" altLang="zh-CN"/>
          </a:p>
          <a:p>
            <a:pPr algn="l">
              <a:spcBef>
                <a:spcPct val="50000"/>
              </a:spcBef>
            </a:pPr>
            <a:endParaRPr lang="en-US" altLang="zh-CN"/>
          </a:p>
          <a:p>
            <a:pPr algn="l">
              <a:spcBef>
                <a:spcPct val="50000"/>
              </a:spcBef>
            </a:pPr>
            <a:endParaRPr lang="en-US" altLang="zh-CN"/>
          </a:p>
          <a:p>
            <a:pPr algn="l">
              <a:spcBef>
                <a:spcPct val="50000"/>
              </a:spcBef>
            </a:pPr>
            <a:endParaRPr lang="en-US" altLang="zh-CN"/>
          </a:p>
          <a:p>
            <a:pPr algn="l">
              <a:spcBef>
                <a:spcPct val="50000"/>
              </a:spcBef>
            </a:pPr>
            <a:endParaRPr lang="en-US" altLang="zh-CN"/>
          </a:p>
          <a:p>
            <a:pPr algn="l">
              <a:spcBef>
                <a:spcPct val="50000"/>
              </a:spcBef>
            </a:pPr>
            <a:endParaRPr lang="en-US" altLang="zh-CN"/>
          </a:p>
          <a:p>
            <a:pPr algn="l">
              <a:spcBef>
                <a:spcPct val="50000"/>
              </a:spcBef>
            </a:pPr>
            <a:endParaRPr lang="en-US" altLang="zh-CN"/>
          </a:p>
          <a:p>
            <a:pPr algn="l">
              <a:spcBef>
                <a:spcPct val="50000"/>
              </a:spcBef>
            </a:pPr>
            <a:endParaRPr lang="en-US" altLang="zh-CN"/>
          </a:p>
          <a:p>
            <a:pPr algn="l">
              <a:spcBef>
                <a:spcPct val="50000"/>
              </a:spcBef>
            </a:pPr>
            <a:endParaRPr lang="en-US" altLang="zh-CN"/>
          </a:p>
          <a:p>
            <a:pPr algn="l">
              <a:spcBef>
                <a:spcPct val="50000"/>
              </a:spcBef>
            </a:pPr>
            <a:endParaRPr lang="en-US" altLang="zh-CN"/>
          </a:p>
          <a:p>
            <a:pPr algn="l">
              <a:spcBef>
                <a:spcPct val="50000"/>
              </a:spcBef>
            </a:pPr>
            <a:endParaRPr lang="en-US" altLang="zh-CN"/>
          </a:p>
          <a:p>
            <a:pPr algn="l">
              <a:spcBef>
                <a:spcPct val="50000"/>
              </a:spcBef>
            </a:pPr>
            <a:endParaRPr lang="en-US" altLang="zh-CN"/>
          </a:p>
          <a:p>
            <a:pPr algn="l">
              <a:spcBef>
                <a:spcPct val="50000"/>
              </a:spcBef>
            </a:pPr>
            <a:endParaRPr lang="en-US" altLang="zh-CN"/>
          </a:p>
        </p:txBody>
      </p:sp>
      <p:sp>
        <p:nvSpPr>
          <p:cNvPr id="111619" name="Text Box 3"/>
          <p:cNvSpPr txBox="1">
            <a:spLocks noChangeArrowheads="1"/>
          </p:cNvSpPr>
          <p:nvPr/>
        </p:nvSpPr>
        <p:spPr bwMode="auto">
          <a:xfrm>
            <a:off x="533400" y="533400"/>
            <a:ext cx="807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endParaRPr lang="zh-CN" altLang="zh-CN"/>
          </a:p>
        </p:txBody>
      </p:sp>
      <p:sp>
        <p:nvSpPr>
          <p:cNvPr id="111620" name="Text Box 4"/>
          <p:cNvSpPr txBox="1">
            <a:spLocks noChangeArrowheads="1"/>
          </p:cNvSpPr>
          <p:nvPr/>
        </p:nvSpPr>
        <p:spPr bwMode="auto">
          <a:xfrm>
            <a:off x="1066800" y="762000"/>
            <a:ext cx="7543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endParaRPr lang="zh-CN" altLang="zh-CN"/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gray">
          <a:xfrm>
            <a:off x="304800" y="609600"/>
            <a:ext cx="8610600" cy="539750"/>
          </a:xfrm>
          <a:prstGeom prst="roundRect">
            <a:avLst>
              <a:gd name="adj" fmla="val 16667"/>
            </a:avLst>
          </a:prstGeom>
          <a:solidFill>
            <a:srgbClr val="FFCC00"/>
          </a:solidFill>
          <a:ln w="25400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l" eaLnBrk="0" hangingPunct="0"/>
            <a:r>
              <a:rPr lang="en-US" altLang="zh-CN" b="1" dirty="0" err="1" smtClean="0"/>
              <a:t>SYome</a:t>
            </a:r>
            <a:r>
              <a:rPr lang="zh-CN" altLang="en-US" dirty="0"/>
              <a:t>开发社区的核心价值</a:t>
            </a:r>
            <a:endParaRPr lang="zh-CN" altLang="zh-CN" sz="2000" dirty="0">
              <a:solidFill>
                <a:schemeClr val="tx2"/>
              </a:solidFill>
              <a:latin typeface="Calibri" pitchFamily="34" charset="0"/>
              <a:ea typeface="微软雅黑" pitchFamily="34" charset="-122"/>
            </a:endParaRPr>
          </a:p>
        </p:txBody>
      </p:sp>
      <p:sp>
        <p:nvSpPr>
          <p:cNvPr id="111622" name="Oval 6"/>
          <p:cNvSpPr>
            <a:spLocks noChangeArrowheads="1"/>
          </p:cNvSpPr>
          <p:nvPr/>
        </p:nvSpPr>
        <p:spPr bwMode="auto">
          <a:xfrm rot="19800000">
            <a:off x="7848600" y="5638800"/>
            <a:ext cx="2209800" cy="1600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111636" name="Text Box 20"/>
          <p:cNvSpPr txBox="1">
            <a:spLocks noChangeArrowheads="1"/>
          </p:cNvSpPr>
          <p:nvPr/>
        </p:nvSpPr>
        <p:spPr bwMode="auto">
          <a:xfrm>
            <a:off x="323850" y="3068638"/>
            <a:ext cx="504031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Tx/>
              <a:buChar char="•"/>
            </a:pPr>
            <a:r>
              <a:rPr lang="zh-CN" altLang="en-US"/>
              <a:t>开发的便捷性</a:t>
            </a:r>
          </a:p>
        </p:txBody>
      </p:sp>
      <p:sp>
        <p:nvSpPr>
          <p:cNvPr id="111637" name="Rectangle 21"/>
          <p:cNvSpPr>
            <a:spLocks noChangeArrowheads="1"/>
          </p:cNvSpPr>
          <p:nvPr/>
        </p:nvSpPr>
        <p:spPr bwMode="auto">
          <a:xfrm>
            <a:off x="395288" y="5589588"/>
            <a:ext cx="4572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buFontTx/>
              <a:buChar char="•"/>
            </a:pPr>
            <a:r>
              <a:rPr lang="zh-CN" altLang="en-US"/>
              <a:t>开发者合作 </a:t>
            </a:r>
          </a:p>
        </p:txBody>
      </p:sp>
      <p:sp>
        <p:nvSpPr>
          <p:cNvPr id="111638" name="Rectangle 22"/>
          <p:cNvSpPr>
            <a:spLocks noChangeArrowheads="1"/>
          </p:cNvSpPr>
          <p:nvPr/>
        </p:nvSpPr>
        <p:spPr bwMode="auto">
          <a:xfrm>
            <a:off x="323850" y="3644900"/>
            <a:ext cx="16986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buFontTx/>
              <a:buChar char="•"/>
            </a:pPr>
            <a:r>
              <a:rPr lang="zh-CN" altLang="en-US"/>
              <a:t>开发的目的性 </a:t>
            </a:r>
          </a:p>
        </p:txBody>
      </p:sp>
      <p:sp>
        <p:nvSpPr>
          <p:cNvPr id="111639" name="Text Box 23"/>
          <p:cNvSpPr txBox="1">
            <a:spLocks noChangeArrowheads="1"/>
          </p:cNvSpPr>
          <p:nvPr/>
        </p:nvSpPr>
        <p:spPr bwMode="auto">
          <a:xfrm>
            <a:off x="900113" y="4003675"/>
            <a:ext cx="6119812" cy="823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Tx/>
              <a:buChar char="•"/>
            </a:pPr>
            <a:r>
              <a:rPr lang="zh-CN" altLang="en-US" sz="1200" dirty="0"/>
              <a:t>我们将统计的数据进行共享，让开发者知道哪些应用更受欢迎，应该开发什么应用</a:t>
            </a:r>
          </a:p>
          <a:p>
            <a:pPr algn="l">
              <a:spcBef>
                <a:spcPct val="50000"/>
              </a:spcBef>
              <a:buFontTx/>
              <a:buChar char="•"/>
            </a:pPr>
            <a:r>
              <a:rPr lang="zh-CN" altLang="en-US" sz="1200" dirty="0"/>
              <a:t>组织开发者进行线上和线下的交流，讨论应该开发哪些应用</a:t>
            </a:r>
          </a:p>
          <a:p>
            <a:pPr algn="l">
              <a:spcBef>
                <a:spcPct val="50000"/>
              </a:spcBef>
              <a:buFontTx/>
              <a:buChar char="•"/>
            </a:pPr>
            <a:r>
              <a:rPr lang="en-US" altLang="zh-CN" sz="1200" dirty="0" err="1" smtClean="0"/>
              <a:t>SYome</a:t>
            </a:r>
            <a:r>
              <a:rPr lang="zh-CN" altLang="en-US" sz="1200" dirty="0"/>
              <a:t>为开发者的顾问，通过</a:t>
            </a:r>
            <a:r>
              <a:rPr lang="en-US" altLang="zh-CN" sz="1200" dirty="0" err="1"/>
              <a:t>email,gtalk</a:t>
            </a:r>
            <a:r>
              <a:rPr lang="zh-CN" altLang="en-US" sz="1200" dirty="0"/>
              <a:t>等，知道开发者开发，并帮助其进行产品化</a:t>
            </a:r>
          </a:p>
        </p:txBody>
      </p:sp>
      <p:sp>
        <p:nvSpPr>
          <p:cNvPr id="111640" name="Rectangle 24"/>
          <p:cNvSpPr>
            <a:spLocks noChangeArrowheads="1"/>
          </p:cNvSpPr>
          <p:nvPr/>
        </p:nvSpPr>
        <p:spPr bwMode="auto">
          <a:xfrm>
            <a:off x="365125" y="4868863"/>
            <a:ext cx="14065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buFontTx/>
              <a:buChar char="•"/>
            </a:pPr>
            <a:r>
              <a:rPr lang="zh-CN" altLang="en-US"/>
              <a:t>开发的参考</a:t>
            </a:r>
          </a:p>
        </p:txBody>
      </p:sp>
      <p:sp>
        <p:nvSpPr>
          <p:cNvPr id="111641" name="Text Box 25"/>
          <p:cNvSpPr txBox="1">
            <a:spLocks noChangeArrowheads="1"/>
          </p:cNvSpPr>
          <p:nvPr/>
        </p:nvSpPr>
        <p:spPr bwMode="auto">
          <a:xfrm>
            <a:off x="900113" y="3355975"/>
            <a:ext cx="611981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Tx/>
              <a:buChar char="•"/>
            </a:pPr>
            <a:r>
              <a:rPr lang="zh-CN" altLang="en-US" sz="1200"/>
              <a:t>发布资料，教程，组织培训，并为开发者提供源码和</a:t>
            </a:r>
            <a:r>
              <a:rPr lang="en-US" altLang="zh-CN" sz="1200"/>
              <a:t>lib</a:t>
            </a:r>
            <a:r>
              <a:rPr lang="zh-CN" altLang="en-US" sz="1200"/>
              <a:t>包</a:t>
            </a:r>
          </a:p>
        </p:txBody>
      </p:sp>
      <p:sp>
        <p:nvSpPr>
          <p:cNvPr id="111642" name="Text Box 26"/>
          <p:cNvSpPr txBox="1">
            <a:spLocks noChangeArrowheads="1"/>
          </p:cNvSpPr>
          <p:nvPr/>
        </p:nvSpPr>
        <p:spPr bwMode="auto">
          <a:xfrm>
            <a:off x="900113" y="5300663"/>
            <a:ext cx="6119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Tx/>
              <a:buChar char="•"/>
            </a:pPr>
            <a:r>
              <a:rPr lang="zh-CN" altLang="en-US" sz="1200"/>
              <a:t>将其他平台好的应用进行讨论和分析，作为开发者开发的参考</a:t>
            </a:r>
          </a:p>
        </p:txBody>
      </p:sp>
      <p:sp>
        <p:nvSpPr>
          <p:cNvPr id="111643" name="Text Box 27"/>
          <p:cNvSpPr txBox="1">
            <a:spLocks noChangeArrowheads="1"/>
          </p:cNvSpPr>
          <p:nvPr/>
        </p:nvSpPr>
        <p:spPr bwMode="auto">
          <a:xfrm>
            <a:off x="900113" y="6034088"/>
            <a:ext cx="6119812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Tx/>
              <a:buChar char="•"/>
            </a:pPr>
            <a:r>
              <a:rPr lang="zh-CN" altLang="en-US" sz="1200"/>
              <a:t>组织手机应用开发者进行合作开发</a:t>
            </a:r>
          </a:p>
          <a:p>
            <a:pPr algn="l">
              <a:spcBef>
                <a:spcPct val="50000"/>
              </a:spcBef>
              <a:buFontTx/>
              <a:buChar char="•"/>
            </a:pPr>
            <a:r>
              <a:rPr lang="zh-CN" altLang="en-US" sz="1200"/>
              <a:t>组织手机应用开发者和</a:t>
            </a:r>
            <a:r>
              <a:rPr lang="en-US" altLang="zh-CN" sz="1200"/>
              <a:t>web api </a:t>
            </a:r>
            <a:r>
              <a:rPr lang="zh-CN" altLang="en-US" sz="1200"/>
              <a:t>开发者进行合作开发</a:t>
            </a:r>
          </a:p>
        </p:txBody>
      </p:sp>
      <p:pic>
        <p:nvPicPr>
          <p:cNvPr id="111647" name="Picture 31" descr="图片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76800" y="1143000"/>
            <a:ext cx="4267200" cy="2819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Text Box 2"/>
          <p:cNvSpPr txBox="1">
            <a:spLocks noChangeArrowheads="1"/>
          </p:cNvSpPr>
          <p:nvPr/>
        </p:nvSpPr>
        <p:spPr bwMode="auto">
          <a:xfrm>
            <a:off x="533400" y="1066800"/>
            <a:ext cx="8382000" cy="5319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endParaRPr lang="en-US" altLang="zh-CN"/>
          </a:p>
          <a:p>
            <a:pPr algn="l">
              <a:spcBef>
                <a:spcPct val="50000"/>
              </a:spcBef>
            </a:pPr>
            <a:endParaRPr lang="en-US" altLang="zh-CN"/>
          </a:p>
          <a:p>
            <a:pPr algn="l">
              <a:spcBef>
                <a:spcPct val="50000"/>
              </a:spcBef>
            </a:pPr>
            <a:endParaRPr lang="en-US" altLang="zh-CN"/>
          </a:p>
          <a:p>
            <a:pPr algn="l">
              <a:spcBef>
                <a:spcPct val="50000"/>
              </a:spcBef>
            </a:pPr>
            <a:endParaRPr lang="en-US" altLang="zh-CN"/>
          </a:p>
          <a:p>
            <a:pPr algn="l">
              <a:spcBef>
                <a:spcPct val="50000"/>
              </a:spcBef>
            </a:pPr>
            <a:endParaRPr lang="en-US" altLang="zh-CN"/>
          </a:p>
          <a:p>
            <a:pPr algn="l">
              <a:spcBef>
                <a:spcPct val="50000"/>
              </a:spcBef>
            </a:pPr>
            <a:endParaRPr lang="en-US" altLang="zh-CN"/>
          </a:p>
          <a:p>
            <a:pPr algn="l">
              <a:spcBef>
                <a:spcPct val="50000"/>
              </a:spcBef>
            </a:pPr>
            <a:endParaRPr lang="en-US" altLang="zh-CN"/>
          </a:p>
          <a:p>
            <a:pPr algn="l">
              <a:spcBef>
                <a:spcPct val="50000"/>
              </a:spcBef>
            </a:pPr>
            <a:endParaRPr lang="en-US" altLang="zh-CN"/>
          </a:p>
          <a:p>
            <a:pPr algn="l">
              <a:spcBef>
                <a:spcPct val="50000"/>
              </a:spcBef>
            </a:pPr>
            <a:endParaRPr lang="en-US" altLang="zh-CN"/>
          </a:p>
          <a:p>
            <a:pPr algn="l">
              <a:spcBef>
                <a:spcPct val="50000"/>
              </a:spcBef>
            </a:pPr>
            <a:endParaRPr lang="en-US" altLang="zh-CN"/>
          </a:p>
          <a:p>
            <a:pPr algn="l">
              <a:spcBef>
                <a:spcPct val="50000"/>
              </a:spcBef>
            </a:pPr>
            <a:endParaRPr lang="en-US" altLang="zh-CN"/>
          </a:p>
          <a:p>
            <a:pPr algn="l">
              <a:spcBef>
                <a:spcPct val="50000"/>
              </a:spcBef>
            </a:pPr>
            <a:endParaRPr lang="en-US" altLang="zh-CN"/>
          </a:p>
          <a:p>
            <a:pPr algn="l">
              <a:spcBef>
                <a:spcPct val="50000"/>
              </a:spcBef>
            </a:pPr>
            <a:endParaRPr lang="en-US" altLang="zh-CN"/>
          </a:p>
        </p:txBody>
      </p:sp>
      <p:sp>
        <p:nvSpPr>
          <p:cNvPr id="109571" name="Text Box 3"/>
          <p:cNvSpPr txBox="1">
            <a:spLocks noChangeArrowheads="1"/>
          </p:cNvSpPr>
          <p:nvPr/>
        </p:nvSpPr>
        <p:spPr bwMode="auto">
          <a:xfrm>
            <a:off x="533400" y="533400"/>
            <a:ext cx="807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endParaRPr lang="zh-CN" altLang="zh-CN"/>
          </a:p>
        </p:txBody>
      </p:sp>
      <p:sp>
        <p:nvSpPr>
          <p:cNvPr id="109572" name="Text Box 4"/>
          <p:cNvSpPr txBox="1">
            <a:spLocks noChangeArrowheads="1"/>
          </p:cNvSpPr>
          <p:nvPr/>
        </p:nvSpPr>
        <p:spPr bwMode="auto">
          <a:xfrm>
            <a:off x="1066800" y="762000"/>
            <a:ext cx="7543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endParaRPr lang="zh-CN" altLang="zh-CN"/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gray">
          <a:xfrm>
            <a:off x="304800" y="609600"/>
            <a:ext cx="8610600" cy="539750"/>
          </a:xfrm>
          <a:prstGeom prst="roundRect">
            <a:avLst>
              <a:gd name="adj" fmla="val 16667"/>
            </a:avLst>
          </a:prstGeom>
          <a:solidFill>
            <a:srgbClr val="FFCC00"/>
          </a:solidFill>
          <a:ln w="25400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l" eaLnBrk="0" hangingPunct="0"/>
            <a:r>
              <a:rPr lang="en-US" altLang="zh-CN" b="1" dirty="0" err="1" smtClean="0"/>
              <a:t>SYome</a:t>
            </a:r>
            <a:r>
              <a:rPr lang="zh-CN" altLang="en-US" dirty="0"/>
              <a:t>应用商店的核心价值</a:t>
            </a:r>
            <a:endParaRPr lang="zh-CN" altLang="zh-CN" dirty="0"/>
          </a:p>
        </p:txBody>
      </p:sp>
      <p:sp>
        <p:nvSpPr>
          <p:cNvPr id="109574" name="Oval 6"/>
          <p:cNvSpPr>
            <a:spLocks noChangeArrowheads="1"/>
          </p:cNvSpPr>
          <p:nvPr/>
        </p:nvSpPr>
        <p:spPr bwMode="auto">
          <a:xfrm rot="19800000">
            <a:off x="7848600" y="5638800"/>
            <a:ext cx="2209800" cy="1600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109575" name="Text Box 7"/>
          <p:cNvSpPr txBox="1">
            <a:spLocks noChangeArrowheads="1"/>
          </p:cNvSpPr>
          <p:nvPr/>
        </p:nvSpPr>
        <p:spPr bwMode="auto">
          <a:xfrm>
            <a:off x="5181600" y="1447800"/>
            <a:ext cx="3505200" cy="4081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endParaRPr lang="en-US" altLang="zh-CN"/>
          </a:p>
          <a:p>
            <a:pPr algn="l">
              <a:spcBef>
                <a:spcPct val="50000"/>
              </a:spcBef>
            </a:pPr>
            <a:endParaRPr lang="en-US" altLang="zh-CN"/>
          </a:p>
          <a:p>
            <a:pPr algn="l">
              <a:spcBef>
                <a:spcPct val="50000"/>
              </a:spcBef>
            </a:pPr>
            <a:endParaRPr lang="en-US" altLang="zh-CN"/>
          </a:p>
          <a:p>
            <a:pPr algn="l">
              <a:spcBef>
                <a:spcPct val="50000"/>
              </a:spcBef>
            </a:pPr>
            <a:endParaRPr lang="en-US" altLang="zh-CN"/>
          </a:p>
          <a:p>
            <a:pPr algn="l">
              <a:spcBef>
                <a:spcPct val="50000"/>
              </a:spcBef>
            </a:pPr>
            <a:endParaRPr lang="en-US" altLang="zh-CN"/>
          </a:p>
          <a:p>
            <a:pPr algn="l">
              <a:spcBef>
                <a:spcPct val="50000"/>
              </a:spcBef>
            </a:pPr>
            <a:endParaRPr lang="en-US" altLang="zh-CN"/>
          </a:p>
          <a:p>
            <a:pPr algn="l">
              <a:spcBef>
                <a:spcPct val="50000"/>
              </a:spcBef>
            </a:pPr>
            <a:endParaRPr lang="en-US" altLang="zh-CN"/>
          </a:p>
          <a:p>
            <a:pPr algn="l">
              <a:spcBef>
                <a:spcPct val="50000"/>
              </a:spcBef>
            </a:pPr>
            <a:endParaRPr lang="en-US" altLang="zh-CN"/>
          </a:p>
          <a:p>
            <a:pPr algn="l">
              <a:spcBef>
                <a:spcPct val="50000"/>
              </a:spcBef>
            </a:pPr>
            <a:endParaRPr lang="en-US" altLang="zh-CN"/>
          </a:p>
          <a:p>
            <a:pPr algn="l">
              <a:spcBef>
                <a:spcPct val="50000"/>
              </a:spcBef>
            </a:pPr>
            <a:endParaRPr lang="en-US" altLang="zh-CN"/>
          </a:p>
        </p:txBody>
      </p:sp>
      <p:sp>
        <p:nvSpPr>
          <p:cNvPr id="109581" name="Text Box 13"/>
          <p:cNvSpPr txBox="1">
            <a:spLocks noChangeArrowheads="1"/>
          </p:cNvSpPr>
          <p:nvPr/>
        </p:nvSpPr>
        <p:spPr bwMode="auto">
          <a:xfrm>
            <a:off x="1331913" y="1625600"/>
            <a:ext cx="619283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endParaRPr lang="zh-CN" altLang="zh-CN"/>
          </a:p>
        </p:txBody>
      </p:sp>
      <p:sp>
        <p:nvSpPr>
          <p:cNvPr id="109594" name="Text Box 26"/>
          <p:cNvSpPr txBox="1">
            <a:spLocks noChangeArrowheads="1"/>
          </p:cNvSpPr>
          <p:nvPr/>
        </p:nvSpPr>
        <p:spPr bwMode="auto">
          <a:xfrm>
            <a:off x="323850" y="4289425"/>
            <a:ext cx="50403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Tx/>
              <a:buChar char="•"/>
            </a:pPr>
            <a:r>
              <a:rPr lang="zh-CN" altLang="en-US"/>
              <a:t>解决了排行榜的问题</a:t>
            </a:r>
          </a:p>
        </p:txBody>
      </p:sp>
      <p:sp>
        <p:nvSpPr>
          <p:cNvPr id="109595" name="Rectangle 27"/>
          <p:cNvSpPr>
            <a:spLocks noChangeArrowheads="1"/>
          </p:cNvSpPr>
          <p:nvPr/>
        </p:nvSpPr>
        <p:spPr bwMode="auto">
          <a:xfrm>
            <a:off x="323850" y="5051425"/>
            <a:ext cx="12414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buFontTx/>
              <a:buChar char="•"/>
            </a:pPr>
            <a:r>
              <a:rPr lang="zh-CN" altLang="en-US"/>
              <a:t>个性推荐 </a:t>
            </a:r>
          </a:p>
        </p:txBody>
      </p:sp>
      <p:sp>
        <p:nvSpPr>
          <p:cNvPr id="109596" name="Text Box 28"/>
          <p:cNvSpPr txBox="1">
            <a:spLocks noChangeArrowheads="1"/>
          </p:cNvSpPr>
          <p:nvPr/>
        </p:nvSpPr>
        <p:spPr bwMode="auto">
          <a:xfrm>
            <a:off x="900113" y="5410200"/>
            <a:ext cx="61198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Tx/>
              <a:buChar char="•"/>
            </a:pPr>
            <a:r>
              <a:rPr lang="zh-CN" altLang="en-US" sz="1200"/>
              <a:t>通过对用户下载的行为分析，以及对和其它用户进行喜好匹配，可以对用户进行个性化推荐，让每一个用户拥有一个独一无二的软件商店。</a:t>
            </a:r>
          </a:p>
        </p:txBody>
      </p:sp>
      <p:sp>
        <p:nvSpPr>
          <p:cNvPr id="109597" name="Text Box 29"/>
          <p:cNvSpPr txBox="1">
            <a:spLocks noChangeArrowheads="1"/>
          </p:cNvSpPr>
          <p:nvPr/>
        </p:nvSpPr>
        <p:spPr bwMode="auto">
          <a:xfrm>
            <a:off x="900113" y="4576763"/>
            <a:ext cx="61198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Tx/>
              <a:buChar char="•"/>
            </a:pPr>
            <a:r>
              <a:rPr lang="zh-CN" altLang="en-US" sz="1200" dirty="0"/>
              <a:t>以往的应用商店都是采用最多下载和最新进入的排行模式</a:t>
            </a:r>
            <a:r>
              <a:rPr lang="zh-CN" altLang="en-US" sz="1200" dirty="0" smtClean="0"/>
              <a:t>，</a:t>
            </a:r>
            <a:r>
              <a:rPr lang="en-US" altLang="zh-CN" sz="1200" dirty="0" err="1" smtClean="0"/>
              <a:t>SYome</a:t>
            </a:r>
            <a:r>
              <a:rPr lang="zh-CN" altLang="en-US" sz="1200" dirty="0"/>
              <a:t>应用商店</a:t>
            </a:r>
            <a:r>
              <a:rPr lang="zh-CN" altLang="en-US" sz="1200" dirty="0" smtClean="0"/>
              <a:t>通过</a:t>
            </a:r>
            <a:r>
              <a:rPr lang="en-US" altLang="zh-CN" sz="1200" dirty="0" err="1" smtClean="0"/>
              <a:t>SYome</a:t>
            </a:r>
            <a:r>
              <a:rPr lang="zh-CN" altLang="en-US" sz="1200" dirty="0"/>
              <a:t>应用分享的数据，可以进行最科学的排名，找到用户真正喜欢的。</a:t>
            </a:r>
          </a:p>
        </p:txBody>
      </p:sp>
      <p:sp>
        <p:nvSpPr>
          <p:cNvPr id="109600" name="Oval 32"/>
          <p:cNvSpPr>
            <a:spLocks noChangeArrowheads="1"/>
          </p:cNvSpPr>
          <p:nvPr/>
        </p:nvSpPr>
        <p:spPr bwMode="auto">
          <a:xfrm rot="1800000">
            <a:off x="-609600" y="6096000"/>
            <a:ext cx="1447800" cy="914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zh-CN"/>
          </a:p>
        </p:txBody>
      </p:sp>
      <p:pic>
        <p:nvPicPr>
          <p:cNvPr id="109602" name="Picture 34" descr="图片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00400" y="1143000"/>
            <a:ext cx="5638800" cy="3352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Text Box 2"/>
          <p:cNvSpPr txBox="1">
            <a:spLocks noChangeArrowheads="1"/>
          </p:cNvSpPr>
          <p:nvPr/>
        </p:nvSpPr>
        <p:spPr bwMode="auto">
          <a:xfrm>
            <a:off x="533400" y="1066800"/>
            <a:ext cx="8382000" cy="5319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endParaRPr lang="en-US" altLang="zh-CN"/>
          </a:p>
          <a:p>
            <a:pPr algn="l">
              <a:spcBef>
                <a:spcPct val="50000"/>
              </a:spcBef>
            </a:pPr>
            <a:endParaRPr lang="en-US" altLang="zh-CN"/>
          </a:p>
          <a:p>
            <a:pPr algn="l">
              <a:spcBef>
                <a:spcPct val="50000"/>
              </a:spcBef>
            </a:pPr>
            <a:endParaRPr lang="en-US" altLang="zh-CN"/>
          </a:p>
          <a:p>
            <a:pPr algn="l">
              <a:spcBef>
                <a:spcPct val="50000"/>
              </a:spcBef>
            </a:pPr>
            <a:endParaRPr lang="en-US" altLang="zh-CN"/>
          </a:p>
          <a:p>
            <a:pPr algn="l">
              <a:spcBef>
                <a:spcPct val="50000"/>
              </a:spcBef>
            </a:pPr>
            <a:endParaRPr lang="en-US" altLang="zh-CN"/>
          </a:p>
          <a:p>
            <a:pPr algn="l">
              <a:spcBef>
                <a:spcPct val="50000"/>
              </a:spcBef>
            </a:pPr>
            <a:endParaRPr lang="en-US" altLang="zh-CN"/>
          </a:p>
          <a:p>
            <a:pPr algn="l">
              <a:spcBef>
                <a:spcPct val="50000"/>
              </a:spcBef>
            </a:pPr>
            <a:endParaRPr lang="en-US" altLang="zh-CN"/>
          </a:p>
          <a:p>
            <a:pPr algn="l">
              <a:spcBef>
                <a:spcPct val="50000"/>
              </a:spcBef>
            </a:pPr>
            <a:endParaRPr lang="en-US" altLang="zh-CN"/>
          </a:p>
          <a:p>
            <a:pPr algn="l">
              <a:spcBef>
                <a:spcPct val="50000"/>
              </a:spcBef>
            </a:pPr>
            <a:endParaRPr lang="en-US" altLang="zh-CN"/>
          </a:p>
          <a:p>
            <a:pPr algn="l">
              <a:spcBef>
                <a:spcPct val="50000"/>
              </a:spcBef>
            </a:pPr>
            <a:endParaRPr lang="en-US" altLang="zh-CN"/>
          </a:p>
          <a:p>
            <a:pPr algn="l">
              <a:spcBef>
                <a:spcPct val="50000"/>
              </a:spcBef>
            </a:pPr>
            <a:endParaRPr lang="en-US" altLang="zh-CN"/>
          </a:p>
          <a:p>
            <a:pPr algn="l">
              <a:spcBef>
                <a:spcPct val="50000"/>
              </a:spcBef>
            </a:pPr>
            <a:endParaRPr lang="en-US" altLang="zh-CN"/>
          </a:p>
          <a:p>
            <a:pPr algn="l">
              <a:spcBef>
                <a:spcPct val="50000"/>
              </a:spcBef>
            </a:pPr>
            <a:endParaRPr lang="en-US" altLang="zh-CN"/>
          </a:p>
        </p:txBody>
      </p:sp>
      <p:sp>
        <p:nvSpPr>
          <p:cNvPr id="98307" name="Text Box 3"/>
          <p:cNvSpPr txBox="1">
            <a:spLocks noChangeArrowheads="1"/>
          </p:cNvSpPr>
          <p:nvPr/>
        </p:nvSpPr>
        <p:spPr bwMode="auto">
          <a:xfrm>
            <a:off x="533400" y="533400"/>
            <a:ext cx="807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endParaRPr lang="zh-CN" altLang="zh-CN"/>
          </a:p>
        </p:txBody>
      </p:sp>
      <p:sp>
        <p:nvSpPr>
          <p:cNvPr id="98308" name="Text Box 4"/>
          <p:cNvSpPr txBox="1">
            <a:spLocks noChangeArrowheads="1"/>
          </p:cNvSpPr>
          <p:nvPr/>
        </p:nvSpPr>
        <p:spPr bwMode="auto">
          <a:xfrm>
            <a:off x="1066800" y="762000"/>
            <a:ext cx="7543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endParaRPr lang="zh-CN" altLang="zh-CN"/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gray">
          <a:xfrm>
            <a:off x="304800" y="609600"/>
            <a:ext cx="8610600" cy="539750"/>
          </a:xfrm>
          <a:prstGeom prst="roundRect">
            <a:avLst>
              <a:gd name="adj" fmla="val 16667"/>
            </a:avLst>
          </a:prstGeom>
          <a:solidFill>
            <a:srgbClr val="FFCC00"/>
          </a:solidFill>
          <a:ln w="25400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l">
              <a:spcBef>
                <a:spcPct val="50000"/>
              </a:spcBef>
            </a:pPr>
            <a:r>
              <a:rPr lang="en-US" altLang="zh-CN" b="1" dirty="0" err="1" smtClean="0"/>
              <a:t>SYome</a:t>
            </a:r>
            <a:r>
              <a:rPr lang="zh-CN" altLang="en-US" dirty="0"/>
              <a:t>分享平台的核心价值</a:t>
            </a:r>
          </a:p>
        </p:txBody>
      </p:sp>
      <p:sp>
        <p:nvSpPr>
          <p:cNvPr id="98310" name="Oval 6"/>
          <p:cNvSpPr>
            <a:spLocks noChangeArrowheads="1"/>
          </p:cNvSpPr>
          <p:nvPr/>
        </p:nvSpPr>
        <p:spPr bwMode="auto">
          <a:xfrm rot="19800000">
            <a:off x="7848600" y="5638800"/>
            <a:ext cx="2209800" cy="1600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98315" name="Text Box 11"/>
          <p:cNvSpPr txBox="1">
            <a:spLocks noChangeArrowheads="1"/>
          </p:cNvSpPr>
          <p:nvPr/>
        </p:nvSpPr>
        <p:spPr bwMode="auto">
          <a:xfrm>
            <a:off x="5181600" y="1447800"/>
            <a:ext cx="3505200" cy="4081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endParaRPr lang="en-US" altLang="zh-CN"/>
          </a:p>
          <a:p>
            <a:pPr algn="l">
              <a:spcBef>
                <a:spcPct val="50000"/>
              </a:spcBef>
            </a:pPr>
            <a:endParaRPr lang="en-US" altLang="zh-CN"/>
          </a:p>
          <a:p>
            <a:pPr algn="l">
              <a:spcBef>
                <a:spcPct val="50000"/>
              </a:spcBef>
            </a:pPr>
            <a:endParaRPr lang="en-US" altLang="zh-CN"/>
          </a:p>
          <a:p>
            <a:pPr algn="l">
              <a:spcBef>
                <a:spcPct val="50000"/>
              </a:spcBef>
            </a:pPr>
            <a:endParaRPr lang="en-US" altLang="zh-CN"/>
          </a:p>
          <a:p>
            <a:pPr algn="l">
              <a:spcBef>
                <a:spcPct val="50000"/>
              </a:spcBef>
            </a:pPr>
            <a:endParaRPr lang="en-US" altLang="zh-CN"/>
          </a:p>
          <a:p>
            <a:pPr algn="l">
              <a:spcBef>
                <a:spcPct val="50000"/>
              </a:spcBef>
            </a:pPr>
            <a:endParaRPr lang="en-US" altLang="zh-CN"/>
          </a:p>
          <a:p>
            <a:pPr algn="l">
              <a:spcBef>
                <a:spcPct val="50000"/>
              </a:spcBef>
            </a:pPr>
            <a:endParaRPr lang="en-US" altLang="zh-CN"/>
          </a:p>
          <a:p>
            <a:pPr algn="l">
              <a:spcBef>
                <a:spcPct val="50000"/>
              </a:spcBef>
            </a:pPr>
            <a:endParaRPr lang="en-US" altLang="zh-CN"/>
          </a:p>
          <a:p>
            <a:pPr algn="l">
              <a:spcBef>
                <a:spcPct val="50000"/>
              </a:spcBef>
            </a:pPr>
            <a:endParaRPr lang="en-US" altLang="zh-CN"/>
          </a:p>
          <a:p>
            <a:pPr algn="l">
              <a:spcBef>
                <a:spcPct val="50000"/>
              </a:spcBef>
            </a:pPr>
            <a:endParaRPr lang="en-US" altLang="zh-CN"/>
          </a:p>
        </p:txBody>
      </p:sp>
      <p:sp>
        <p:nvSpPr>
          <p:cNvPr id="98331" name="Text Box 27"/>
          <p:cNvSpPr txBox="1">
            <a:spLocks noChangeArrowheads="1"/>
          </p:cNvSpPr>
          <p:nvPr/>
        </p:nvSpPr>
        <p:spPr bwMode="auto">
          <a:xfrm>
            <a:off x="323850" y="3068638"/>
            <a:ext cx="504031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Tx/>
              <a:buChar char="•"/>
            </a:pPr>
            <a:r>
              <a:rPr lang="zh-CN" altLang="en-US"/>
              <a:t>分享应用</a:t>
            </a:r>
          </a:p>
        </p:txBody>
      </p:sp>
      <p:sp>
        <p:nvSpPr>
          <p:cNvPr id="98332" name="Rectangle 28"/>
          <p:cNvSpPr>
            <a:spLocks noChangeArrowheads="1"/>
          </p:cNvSpPr>
          <p:nvPr/>
        </p:nvSpPr>
        <p:spPr bwMode="auto">
          <a:xfrm>
            <a:off x="323850" y="3830638"/>
            <a:ext cx="12414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buFontTx/>
              <a:buChar char="•"/>
            </a:pPr>
            <a:r>
              <a:rPr lang="zh-CN" altLang="en-US"/>
              <a:t>发现应用 </a:t>
            </a:r>
          </a:p>
        </p:txBody>
      </p:sp>
      <p:sp>
        <p:nvSpPr>
          <p:cNvPr id="98333" name="Text Box 29"/>
          <p:cNvSpPr txBox="1">
            <a:spLocks noChangeArrowheads="1"/>
          </p:cNvSpPr>
          <p:nvPr/>
        </p:nvSpPr>
        <p:spPr bwMode="auto">
          <a:xfrm>
            <a:off x="900113" y="4189413"/>
            <a:ext cx="6119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Tx/>
              <a:buChar char="•"/>
            </a:pPr>
            <a:r>
              <a:rPr lang="zh-CN" altLang="en-US" sz="1200"/>
              <a:t>以往的发现应用，只能去应用的排行榜，现在可以通过分享找到适合自己的应用</a:t>
            </a:r>
          </a:p>
        </p:txBody>
      </p:sp>
      <p:sp>
        <p:nvSpPr>
          <p:cNvPr id="98334" name="Text Box 30"/>
          <p:cNvSpPr txBox="1">
            <a:spLocks noChangeArrowheads="1"/>
          </p:cNvSpPr>
          <p:nvPr/>
        </p:nvSpPr>
        <p:spPr bwMode="auto">
          <a:xfrm>
            <a:off x="900113" y="3355975"/>
            <a:ext cx="611981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Tx/>
              <a:buChar char="•"/>
            </a:pPr>
            <a:r>
              <a:rPr lang="zh-CN" altLang="en-US" sz="1200"/>
              <a:t>提供了一种分享应用的方法</a:t>
            </a:r>
          </a:p>
        </p:txBody>
      </p:sp>
      <p:sp>
        <p:nvSpPr>
          <p:cNvPr id="98335" name="Rectangle 31"/>
          <p:cNvSpPr>
            <a:spLocks noChangeArrowheads="1"/>
          </p:cNvSpPr>
          <p:nvPr/>
        </p:nvSpPr>
        <p:spPr bwMode="auto">
          <a:xfrm>
            <a:off x="323850" y="4581525"/>
            <a:ext cx="11779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buFontTx/>
              <a:buChar char="•"/>
            </a:pPr>
            <a:r>
              <a:rPr lang="zh-CN" altLang="en-US"/>
              <a:t>数据挖掘</a:t>
            </a:r>
          </a:p>
        </p:txBody>
      </p:sp>
      <p:sp>
        <p:nvSpPr>
          <p:cNvPr id="98336" name="Text Box 32"/>
          <p:cNvSpPr txBox="1">
            <a:spLocks noChangeArrowheads="1"/>
          </p:cNvSpPr>
          <p:nvPr/>
        </p:nvSpPr>
        <p:spPr bwMode="auto">
          <a:xfrm>
            <a:off x="900113" y="4940300"/>
            <a:ext cx="6119812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Tx/>
              <a:buChar char="•"/>
            </a:pPr>
            <a:r>
              <a:rPr lang="zh-CN" altLang="en-US" sz="1200" dirty="0"/>
              <a:t>通过数据，指导开发者开发新的应用</a:t>
            </a:r>
          </a:p>
          <a:p>
            <a:pPr algn="l">
              <a:spcBef>
                <a:spcPct val="50000"/>
              </a:spcBef>
              <a:buFontTx/>
              <a:buChar char="•"/>
            </a:pPr>
            <a:r>
              <a:rPr lang="zh-CN" altLang="en-US" sz="1200" dirty="0"/>
              <a:t>通过这些数据，</a:t>
            </a:r>
            <a:r>
              <a:rPr lang="zh-CN" altLang="en-US" sz="1200" dirty="0" smtClean="0"/>
              <a:t>让</a:t>
            </a:r>
            <a:r>
              <a:rPr lang="en-US" altLang="zh-CN" sz="1200" dirty="0" err="1" smtClean="0"/>
              <a:t>SYome</a:t>
            </a:r>
            <a:r>
              <a:rPr lang="zh-CN" altLang="en-US" sz="1200" dirty="0"/>
              <a:t>里边的应用排行榜更加科学</a:t>
            </a:r>
          </a:p>
        </p:txBody>
      </p:sp>
      <p:sp>
        <p:nvSpPr>
          <p:cNvPr id="98337" name="Rectangle 33"/>
          <p:cNvSpPr>
            <a:spLocks noChangeArrowheads="1"/>
          </p:cNvSpPr>
          <p:nvPr/>
        </p:nvSpPr>
        <p:spPr bwMode="auto">
          <a:xfrm>
            <a:off x="395288" y="5618163"/>
            <a:ext cx="23336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buFontTx/>
              <a:buChar char="•"/>
            </a:pPr>
            <a:r>
              <a:rPr lang="zh-CN" altLang="en-US"/>
              <a:t>建立</a:t>
            </a:r>
            <a:r>
              <a:rPr lang="en-US" altLang="zh-CN"/>
              <a:t>SNS</a:t>
            </a:r>
            <a:r>
              <a:rPr lang="zh-CN" altLang="en-US"/>
              <a:t>用户关系网</a:t>
            </a:r>
          </a:p>
        </p:txBody>
      </p:sp>
      <p:sp>
        <p:nvSpPr>
          <p:cNvPr id="98338" name="Text Box 34"/>
          <p:cNvSpPr txBox="1">
            <a:spLocks noChangeArrowheads="1"/>
          </p:cNvSpPr>
          <p:nvPr/>
        </p:nvSpPr>
        <p:spPr bwMode="auto">
          <a:xfrm>
            <a:off x="971550" y="5962650"/>
            <a:ext cx="61198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Tx/>
              <a:buChar char="•"/>
            </a:pPr>
            <a:r>
              <a:rPr lang="zh-CN" altLang="en-US" sz="1200"/>
              <a:t>在分享平台里可以和陌生人产生朋友关系。</a:t>
            </a:r>
          </a:p>
        </p:txBody>
      </p:sp>
      <p:sp>
        <p:nvSpPr>
          <p:cNvPr id="98342" name="Oval 38"/>
          <p:cNvSpPr>
            <a:spLocks noChangeArrowheads="1"/>
          </p:cNvSpPr>
          <p:nvPr/>
        </p:nvSpPr>
        <p:spPr bwMode="auto">
          <a:xfrm rot="1800000">
            <a:off x="-609600" y="6096000"/>
            <a:ext cx="1447800" cy="914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zh-CN"/>
          </a:p>
        </p:txBody>
      </p:sp>
      <p:pic>
        <p:nvPicPr>
          <p:cNvPr id="98343" name="Picture 39" descr="图片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05200" y="1143000"/>
            <a:ext cx="5238750" cy="2971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Text Box 2"/>
          <p:cNvSpPr txBox="1">
            <a:spLocks noChangeArrowheads="1"/>
          </p:cNvSpPr>
          <p:nvPr/>
        </p:nvSpPr>
        <p:spPr bwMode="auto">
          <a:xfrm>
            <a:off x="533400" y="1066800"/>
            <a:ext cx="8382000" cy="5319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endParaRPr lang="en-US" altLang="zh-CN"/>
          </a:p>
          <a:p>
            <a:pPr algn="l">
              <a:spcBef>
                <a:spcPct val="50000"/>
              </a:spcBef>
            </a:pPr>
            <a:endParaRPr lang="en-US" altLang="zh-CN"/>
          </a:p>
          <a:p>
            <a:pPr algn="l">
              <a:spcBef>
                <a:spcPct val="50000"/>
              </a:spcBef>
            </a:pPr>
            <a:endParaRPr lang="en-US" altLang="zh-CN"/>
          </a:p>
          <a:p>
            <a:pPr algn="l">
              <a:spcBef>
                <a:spcPct val="50000"/>
              </a:spcBef>
            </a:pPr>
            <a:endParaRPr lang="en-US" altLang="zh-CN"/>
          </a:p>
          <a:p>
            <a:pPr algn="l">
              <a:spcBef>
                <a:spcPct val="50000"/>
              </a:spcBef>
            </a:pPr>
            <a:endParaRPr lang="en-US" altLang="zh-CN"/>
          </a:p>
          <a:p>
            <a:pPr algn="l">
              <a:spcBef>
                <a:spcPct val="50000"/>
              </a:spcBef>
            </a:pPr>
            <a:endParaRPr lang="en-US" altLang="zh-CN"/>
          </a:p>
          <a:p>
            <a:pPr algn="l">
              <a:spcBef>
                <a:spcPct val="50000"/>
              </a:spcBef>
            </a:pPr>
            <a:endParaRPr lang="en-US" altLang="zh-CN"/>
          </a:p>
          <a:p>
            <a:pPr algn="l">
              <a:spcBef>
                <a:spcPct val="50000"/>
              </a:spcBef>
            </a:pPr>
            <a:endParaRPr lang="en-US" altLang="zh-CN"/>
          </a:p>
          <a:p>
            <a:pPr algn="l">
              <a:spcBef>
                <a:spcPct val="50000"/>
              </a:spcBef>
            </a:pPr>
            <a:endParaRPr lang="en-US" altLang="zh-CN"/>
          </a:p>
          <a:p>
            <a:pPr algn="l">
              <a:spcBef>
                <a:spcPct val="50000"/>
              </a:spcBef>
            </a:pPr>
            <a:endParaRPr lang="en-US" altLang="zh-CN"/>
          </a:p>
          <a:p>
            <a:pPr algn="l">
              <a:spcBef>
                <a:spcPct val="50000"/>
              </a:spcBef>
            </a:pPr>
            <a:endParaRPr lang="en-US" altLang="zh-CN"/>
          </a:p>
          <a:p>
            <a:pPr algn="l">
              <a:spcBef>
                <a:spcPct val="50000"/>
              </a:spcBef>
            </a:pPr>
            <a:endParaRPr lang="en-US" altLang="zh-CN"/>
          </a:p>
          <a:p>
            <a:pPr algn="l">
              <a:spcBef>
                <a:spcPct val="50000"/>
              </a:spcBef>
            </a:pPr>
            <a:endParaRPr lang="en-US" altLang="zh-CN"/>
          </a:p>
        </p:txBody>
      </p:sp>
      <p:sp>
        <p:nvSpPr>
          <p:cNvPr id="123907" name="Text Box 3"/>
          <p:cNvSpPr txBox="1">
            <a:spLocks noChangeArrowheads="1"/>
          </p:cNvSpPr>
          <p:nvPr/>
        </p:nvSpPr>
        <p:spPr bwMode="auto">
          <a:xfrm>
            <a:off x="533400" y="533400"/>
            <a:ext cx="807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endParaRPr lang="zh-CN" altLang="zh-CN"/>
          </a:p>
        </p:txBody>
      </p:sp>
      <p:sp>
        <p:nvSpPr>
          <p:cNvPr id="123908" name="Text Box 4"/>
          <p:cNvSpPr txBox="1">
            <a:spLocks noChangeArrowheads="1"/>
          </p:cNvSpPr>
          <p:nvPr/>
        </p:nvSpPr>
        <p:spPr bwMode="auto">
          <a:xfrm>
            <a:off x="1066800" y="762000"/>
            <a:ext cx="7543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endParaRPr lang="zh-CN" altLang="zh-CN"/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gray">
          <a:xfrm>
            <a:off x="304800" y="609600"/>
            <a:ext cx="8610600" cy="539750"/>
          </a:xfrm>
          <a:prstGeom prst="roundRect">
            <a:avLst>
              <a:gd name="adj" fmla="val 16667"/>
            </a:avLst>
          </a:prstGeom>
          <a:solidFill>
            <a:srgbClr val="FFCC00"/>
          </a:solidFill>
          <a:ln w="25400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l" eaLnBrk="0" hangingPunct="0"/>
            <a:r>
              <a:rPr lang="en-US" altLang="zh-CN" dirty="0" smtClean="0"/>
              <a:t>2015—2012</a:t>
            </a:r>
            <a:r>
              <a:rPr lang="zh-CN" altLang="en-US" dirty="0"/>
              <a:t>年的计划与目标</a:t>
            </a:r>
            <a:r>
              <a:rPr lang="en-US" altLang="zh-CN" dirty="0"/>
              <a:t>(</a:t>
            </a:r>
            <a:r>
              <a:rPr lang="zh-CN" altLang="en-US" dirty="0"/>
              <a:t>一</a:t>
            </a:r>
            <a:r>
              <a:rPr lang="en-US" altLang="zh-CN" dirty="0"/>
              <a:t>)</a:t>
            </a:r>
            <a:endParaRPr lang="zh-CN" altLang="zh-CN" dirty="0"/>
          </a:p>
        </p:txBody>
      </p:sp>
      <p:sp>
        <p:nvSpPr>
          <p:cNvPr id="123910" name="Oval 6"/>
          <p:cNvSpPr>
            <a:spLocks noChangeArrowheads="1"/>
          </p:cNvSpPr>
          <p:nvPr/>
        </p:nvSpPr>
        <p:spPr bwMode="auto">
          <a:xfrm rot="19800000">
            <a:off x="7848600" y="5638800"/>
            <a:ext cx="2209800" cy="1600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123911" name="Oval 7"/>
          <p:cNvSpPr>
            <a:spLocks noChangeArrowheads="1"/>
          </p:cNvSpPr>
          <p:nvPr/>
        </p:nvSpPr>
        <p:spPr bwMode="auto">
          <a:xfrm rot="1800000">
            <a:off x="-609600" y="6096000"/>
            <a:ext cx="1447800" cy="914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123913" name="Text Box 9"/>
          <p:cNvSpPr txBox="1">
            <a:spLocks noChangeArrowheads="1"/>
          </p:cNvSpPr>
          <p:nvPr/>
        </p:nvSpPr>
        <p:spPr bwMode="auto">
          <a:xfrm>
            <a:off x="381000" y="1371600"/>
            <a:ext cx="8229600" cy="160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dirty="0" smtClean="0"/>
              <a:t>1.SYome</a:t>
            </a:r>
            <a:r>
              <a:rPr lang="zh-CN" altLang="en-US" dirty="0"/>
              <a:t>应用商店</a:t>
            </a:r>
          </a:p>
          <a:p>
            <a:pPr algn="l">
              <a:spcBef>
                <a:spcPct val="50000"/>
              </a:spcBef>
              <a:buFontTx/>
              <a:buChar char="•"/>
            </a:pPr>
            <a:r>
              <a:rPr lang="zh-CN" altLang="en-US" dirty="0"/>
              <a:t>成为一个稳定，安全，支持支付的商用产品</a:t>
            </a:r>
          </a:p>
          <a:p>
            <a:pPr algn="l">
              <a:spcBef>
                <a:spcPct val="50000"/>
              </a:spcBef>
              <a:buFontTx/>
              <a:buChar char="•"/>
            </a:pPr>
            <a:r>
              <a:rPr lang="zh-CN" altLang="en-US" dirty="0"/>
              <a:t>用户达到</a:t>
            </a:r>
            <a:r>
              <a:rPr lang="en-US" altLang="zh-CN" dirty="0"/>
              <a:t>500w</a:t>
            </a:r>
          </a:p>
          <a:p>
            <a:pPr algn="l">
              <a:spcBef>
                <a:spcPct val="50000"/>
              </a:spcBef>
              <a:buFontTx/>
              <a:buChar char="•"/>
            </a:pPr>
            <a:r>
              <a:rPr lang="en-US" altLang="zh-CN" dirty="0" err="1" smtClean="0"/>
              <a:t>SYome</a:t>
            </a:r>
            <a:r>
              <a:rPr lang="zh-CN" altLang="en-US" dirty="0"/>
              <a:t>里边的应用超过</a:t>
            </a:r>
            <a:r>
              <a:rPr lang="en-US" altLang="zh-CN" dirty="0"/>
              <a:t>200000</a:t>
            </a:r>
          </a:p>
        </p:txBody>
      </p:sp>
      <p:sp>
        <p:nvSpPr>
          <p:cNvPr id="123914" name="Text Box 10"/>
          <p:cNvSpPr txBox="1">
            <a:spLocks noChangeArrowheads="1"/>
          </p:cNvSpPr>
          <p:nvPr/>
        </p:nvSpPr>
        <p:spPr bwMode="auto">
          <a:xfrm>
            <a:off x="457200" y="3124200"/>
            <a:ext cx="8229600" cy="1192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dirty="0" smtClean="0"/>
              <a:t>2.SYome</a:t>
            </a:r>
            <a:r>
              <a:rPr lang="zh-CN" altLang="en-US" dirty="0"/>
              <a:t>分享平台</a:t>
            </a:r>
          </a:p>
          <a:p>
            <a:pPr algn="l">
              <a:spcBef>
                <a:spcPct val="50000"/>
              </a:spcBef>
              <a:buFontTx/>
              <a:buChar char="•"/>
            </a:pPr>
            <a:r>
              <a:rPr lang="zh-CN" altLang="en-US" dirty="0"/>
              <a:t>成为一个</a:t>
            </a:r>
            <a:r>
              <a:rPr lang="en-US" altLang="zh-CN" dirty="0" err="1"/>
              <a:t>sns</a:t>
            </a:r>
            <a:r>
              <a:rPr lang="zh-CN" altLang="en-US" dirty="0"/>
              <a:t>的移动互联网应用分享社区</a:t>
            </a:r>
          </a:p>
          <a:p>
            <a:pPr algn="l">
              <a:spcBef>
                <a:spcPct val="50000"/>
              </a:spcBef>
              <a:buFontTx/>
              <a:buChar char="•"/>
            </a:pPr>
            <a:r>
              <a:rPr lang="zh-CN" altLang="en-US" dirty="0"/>
              <a:t>用户达到</a:t>
            </a:r>
            <a:r>
              <a:rPr lang="en-US" altLang="zh-CN" dirty="0"/>
              <a:t>500W</a:t>
            </a:r>
          </a:p>
        </p:txBody>
      </p:sp>
      <p:sp>
        <p:nvSpPr>
          <p:cNvPr id="123915" name="Text Box 11"/>
          <p:cNvSpPr txBox="1">
            <a:spLocks noChangeArrowheads="1"/>
          </p:cNvSpPr>
          <p:nvPr/>
        </p:nvSpPr>
        <p:spPr bwMode="auto">
          <a:xfrm>
            <a:off x="457200" y="4446588"/>
            <a:ext cx="8229600" cy="160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dirty="0" smtClean="0"/>
              <a:t>3.SYome</a:t>
            </a:r>
            <a:r>
              <a:rPr lang="zh-CN" altLang="en-US" dirty="0"/>
              <a:t>开发者社区</a:t>
            </a:r>
          </a:p>
          <a:p>
            <a:pPr algn="l">
              <a:spcBef>
                <a:spcPct val="50000"/>
              </a:spcBef>
              <a:buFontTx/>
              <a:buChar char="•"/>
            </a:pPr>
            <a:r>
              <a:rPr lang="zh-CN" altLang="en-US" dirty="0"/>
              <a:t>成为国内最大开发者社区</a:t>
            </a:r>
          </a:p>
          <a:p>
            <a:pPr algn="l">
              <a:spcBef>
                <a:spcPct val="50000"/>
              </a:spcBef>
              <a:buFontTx/>
              <a:buChar char="•"/>
            </a:pPr>
            <a:r>
              <a:rPr lang="zh-CN" altLang="en-US" dirty="0"/>
              <a:t>用户突破</a:t>
            </a:r>
            <a:r>
              <a:rPr lang="en-US" altLang="zh-CN" dirty="0"/>
              <a:t>10w</a:t>
            </a:r>
          </a:p>
          <a:p>
            <a:pPr algn="l">
              <a:spcBef>
                <a:spcPct val="50000"/>
              </a:spcBef>
              <a:buFontTx/>
              <a:buChar char="•"/>
            </a:pPr>
            <a:r>
              <a:rPr lang="zh-CN" altLang="en-US" dirty="0"/>
              <a:t>平均发帖每天超过</a:t>
            </a:r>
            <a:r>
              <a:rPr lang="en-US" altLang="zh-CN" dirty="0"/>
              <a:t>1500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2024</Words>
  <PresentationFormat>全屏显示(4:3)</PresentationFormat>
  <Paragraphs>532</Paragraphs>
  <Slides>22</Slides>
  <Notes>22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3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lu liang</dc:creator>
  <cp:lastModifiedBy>USER</cp:lastModifiedBy>
  <cp:revision>3</cp:revision>
  <dcterms:created xsi:type="dcterms:W3CDTF">2015-05-18T09:01:22Z</dcterms:created>
  <dcterms:modified xsi:type="dcterms:W3CDTF">2015-05-18T09:11:58Z</dcterms:modified>
</cp:coreProperties>
</file>