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619" r:id="rId3"/>
    <p:sldId id="620" r:id="rId5"/>
    <p:sldId id="580" r:id="rId6"/>
    <p:sldId id="631" r:id="rId7"/>
    <p:sldId id="641" r:id="rId8"/>
    <p:sldId id="651" r:id="rId9"/>
    <p:sldId id="661" r:id="rId10"/>
    <p:sldId id="662" r:id="rId11"/>
    <p:sldId id="587" r:id="rId12"/>
    <p:sldId id="611" r:id="rId13"/>
    <p:sldId id="632" r:id="rId14"/>
    <p:sldId id="591" r:id="rId15"/>
    <p:sldId id="635" r:id="rId16"/>
    <p:sldId id="616" r:id="rId17"/>
    <p:sldId id="637" r:id="rId18"/>
    <p:sldId id="613" r:id="rId19"/>
    <p:sldId id="614" r:id="rId20"/>
  </p:sldIdLst>
  <p:sldSz cx="9145905" cy="5145405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A20000"/>
    <a:srgbClr val="8A0000"/>
    <a:srgbClr val="AC0000"/>
    <a:srgbClr val="0547A7"/>
    <a:srgbClr val="777777"/>
    <a:srgbClr val="0282D0"/>
    <a:srgbClr val="0067B4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7838"/>
    <p:restoredTop sz="97747"/>
  </p:normalViewPr>
  <p:slideViewPr>
    <p:cSldViewPr showGuides="1">
      <p:cViewPr>
        <p:scale>
          <a:sx n="50" d="100"/>
          <a:sy n="50" d="100"/>
        </p:scale>
        <p:origin x="-822" y="-1956"/>
      </p:cViewPr>
      <p:guideLst>
        <p:guide orient="horz" pos="2119"/>
        <p:guide pos="264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20" d="100"/>
        <a:sy n="120" d="100"/>
      </p:scale>
      <p:origin x="0" y="7482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1A1F06A6-C76E-4613-9D4A-F774CCB060B7}" type="datetimeFigureOut">
              <a:rPr lang="zh-CN" alt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9E742805-9F79-4236-86D3-43973FCD73F4}" type="slidenum">
              <a:rPr lang="zh-CN" alt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微软雅黑" panose="020B0503020204020204" pitchFamily="34" charset="-122"/>
                <a:ea typeface="宋体" panose="02010600030101010101" pitchFamily="2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微软雅黑" panose="020B0503020204020204" pitchFamily="34" charset="-122"/>
                <a:ea typeface="宋体" panose="02010600030101010101" pitchFamily="2" charset="-122"/>
              </a:defRPr>
            </a:lvl1pPr>
          </a:lstStyle>
          <a:p>
            <a:pPr fontAlgn="base"/>
            <a:endParaRPr lang="en-US" altLang="zh-CN" strike="noStrike" noProof="1" dirty="0"/>
          </a:p>
        </p:txBody>
      </p:sp>
      <p:sp>
        <p:nvSpPr>
          <p:cNvPr id="1331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17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微软雅黑" panose="020B0503020204020204" pitchFamily="34" charset="-122"/>
                <a:ea typeface="宋体" panose="02010600030101010101" pitchFamily="2" charset="-122"/>
              </a:defRPr>
            </a:lvl1pPr>
          </a:lstStyle>
          <a:p>
            <a:pPr fontAlgn="base"/>
            <a:endParaRPr lang="en-US" altLang="zh-CN" strike="noStrike" noProof="1" dirty="0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微软雅黑" panose="020B0503020204020204" pitchFamily="34" charset="-122"/>
                <a:ea typeface="宋体" panose="02010600030101010101" pitchFamily="2" charset="-122"/>
              </a:defRPr>
            </a:lvl1pPr>
          </a:lstStyle>
          <a:p>
            <a:pPr fontAlgn="base"/>
            <a:fld id="{20DEAE63-D6C4-437F-B8DA-DA689F991AA7}" type="slidenum">
              <a:rPr lang="zh-CN" altLang="en-US" strike="noStrike" noProof="1" smtClean="0"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sz="1200" b="0">
                <a:latin typeface="微软雅黑" panose="020B0503020204020204" pitchFamily="34" charset="-122"/>
                <a:ea typeface="宋体" panose="02010600030101010101" pitchFamily="2" charset="-122"/>
              </a:rPr>
            </a:fld>
            <a:endParaRPr lang="zh-CN" altLang="en-US" sz="1200" b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19" y="457342"/>
            <a:ext cx="7773750" cy="3201388"/>
          </a:xfrm>
          <a:prstGeom prst="rect">
            <a:avLst/>
          </a:prstGeom>
        </p:spPr>
        <p:txBody>
          <a:bodyPr lIns="91432" tIns="45716" rIns="91432" bIns="45716"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38" y="3715897"/>
            <a:ext cx="6401912" cy="914682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4288" y="4768850"/>
            <a:ext cx="2085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544213AF-26F6-41FA-8D85-E2C5388D6E58}" type="datetimeFigureOut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5513" y="4768850"/>
            <a:ext cx="561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D5BBC35B-A44B-4119-B8DA-DE9E3DFADA20}" type="slidenum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8813" y="4768850"/>
            <a:ext cx="2849563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endParaRPr lang="en-US" strike="noStrike" noProof="1" dirty="0">
              <a:solidFill>
                <a:schemeClr val="accent1">
                  <a:tint val="20000"/>
                </a:schemeClr>
              </a:solidFill>
            </a:endParaRPr>
          </a:p>
        </p:txBody>
      </p:sp>
    </p:spTree>
  </p:cSld>
  <p:clrMapOvr>
    <a:masterClrMapping/>
  </p:clrMapOvr>
  <p:transition spd="slow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2" y="2"/>
            <a:ext cx="8231029" cy="1200521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2" y="1200521"/>
            <a:ext cx="8231029" cy="3395520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4288" y="4768850"/>
            <a:ext cx="2085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544213AF-26F6-41FA-8D85-E2C5388D6E58}" type="datetimeFigureOut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8813" y="4768850"/>
            <a:ext cx="2849563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endParaRPr 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513" y="4768850"/>
            <a:ext cx="561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D5BBC35B-A44B-4119-B8DA-DE9E3DFADA20}" type="slidenum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1" y="206044"/>
            <a:ext cx="2057757" cy="4389999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2" y="206044"/>
            <a:ext cx="6020845" cy="4389999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4288" y="4768850"/>
            <a:ext cx="2085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544213AF-26F6-41FA-8D85-E2C5388D6E58}" type="datetimeFigureOut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8813" y="4768850"/>
            <a:ext cx="2849563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endParaRPr 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513" y="4768850"/>
            <a:ext cx="561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D5BBC35B-A44B-4119-B8DA-DE9E3DFADA20}" type="slidenum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2" y="2"/>
            <a:ext cx="8231029" cy="1200521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82" y="1200521"/>
            <a:ext cx="8231029" cy="3395520"/>
          </a:xfrm>
          <a:prstGeom prst="rect">
            <a:avLst/>
          </a:prstGeom>
        </p:spPr>
        <p:txBody>
          <a:bodyPr lIns="91432" tIns="45716" rIns="91432" bIns="45716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4288" y="4768850"/>
            <a:ext cx="2085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544213AF-26F6-41FA-8D85-E2C5388D6E58}" type="datetimeFigureOut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8813" y="4768850"/>
            <a:ext cx="2849563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endParaRPr 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513" y="4768850"/>
            <a:ext cx="561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D5BBC35B-A44B-4119-B8DA-DE9E3DFADA20}" type="slidenum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495800" y="2944813"/>
            <a:ext cx="85725" cy="63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8" name="Oval 7"/>
          <p:cNvSpPr/>
          <p:nvPr/>
        </p:nvSpPr>
        <p:spPr>
          <a:xfrm>
            <a:off x="4697413" y="2944813"/>
            <a:ext cx="84138" cy="63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9" name="Oval 8"/>
          <p:cNvSpPr/>
          <p:nvPr/>
        </p:nvSpPr>
        <p:spPr>
          <a:xfrm>
            <a:off x="4297363" y="2944813"/>
            <a:ext cx="84138" cy="63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8" y="1029018"/>
            <a:ext cx="7773750" cy="1879386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8" y="3052515"/>
            <a:ext cx="7773750" cy="849177"/>
          </a:xfrm>
          <a:prstGeom prst="rect">
            <a:avLst/>
          </a:prstGeom>
        </p:spPr>
        <p:txBody>
          <a:bodyPr lIns="91432" tIns="45716" rIns="91432" bIns="45716"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4288" y="4768850"/>
            <a:ext cx="2085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544213AF-26F6-41FA-8D85-E2C5388D6E58}" type="datetimeFigureOut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8813" y="4768850"/>
            <a:ext cx="2849563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endParaRPr 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513" y="4768850"/>
            <a:ext cx="561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D5BBC35B-A44B-4119-B8DA-DE9E3DFADA20}" type="slidenum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2" y="2"/>
            <a:ext cx="8231029" cy="1200521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07" y="1200521"/>
            <a:ext cx="4039301" cy="339552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823" y="1200521"/>
            <a:ext cx="4042350" cy="3395758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4288" y="4768850"/>
            <a:ext cx="2085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544213AF-26F6-41FA-8D85-E2C5388D6E58}" type="datetimeFigureOut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8813" y="4768850"/>
            <a:ext cx="2849563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endParaRPr 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5513" y="4768850"/>
            <a:ext cx="561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D5BBC35B-A44B-4119-B8DA-DE9E3DFADA20}" type="slidenum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2" y="2"/>
            <a:ext cx="8231029" cy="1200521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9" y="1200523"/>
            <a:ext cx="4040890" cy="457341"/>
          </a:xfrm>
          <a:prstGeom prst="rect">
            <a:avLst/>
          </a:prstGeom>
        </p:spPr>
        <p:txBody>
          <a:bodyPr lIns="91432" tIns="45716" rIns="91432" bIns="45716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008" y="1200523"/>
            <a:ext cx="4042477" cy="457341"/>
          </a:xfrm>
          <a:prstGeom prst="rect">
            <a:avLst/>
          </a:prstGeom>
        </p:spPr>
        <p:txBody>
          <a:bodyPr lIns="91432" tIns="45716" rIns="91432" bIns="45716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79" y="1660149"/>
            <a:ext cx="4042350" cy="2936130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3395" y="1660149"/>
            <a:ext cx="4042350" cy="2935796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4288" y="4768850"/>
            <a:ext cx="2085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544213AF-26F6-41FA-8D85-E2C5388D6E58}" type="datetimeFigureOut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8813" y="4768850"/>
            <a:ext cx="2849563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endParaRPr 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5513" y="4768850"/>
            <a:ext cx="561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D5BBC35B-A44B-4119-B8DA-DE9E3DFADA20}" type="slidenum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2" y="2"/>
            <a:ext cx="8231029" cy="1200521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4288" y="4768850"/>
            <a:ext cx="2085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544213AF-26F6-41FA-8D85-E2C5388D6E58}" type="datetimeFigureOut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813" y="4768850"/>
            <a:ext cx="2849563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endParaRPr 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513" y="4768850"/>
            <a:ext cx="561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D5BBC35B-A44B-4119-B8DA-DE9E3DFADA20}" type="slidenum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114" y="200087"/>
            <a:ext cx="3008835" cy="1572110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264" y="204851"/>
            <a:ext cx="4996731" cy="439119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8114" y="1829365"/>
            <a:ext cx="3008835" cy="2766676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4288" y="4768850"/>
            <a:ext cx="2085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544213AF-26F6-41FA-8D85-E2C5388D6E58}" type="datetimeFigureOut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8813" y="4768850"/>
            <a:ext cx="2849563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endParaRPr 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5513" y="4768850"/>
            <a:ext cx="561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D5BBC35B-A44B-4119-B8DA-DE9E3DFADA20}" type="slidenum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868" y="171503"/>
            <a:ext cx="5712816" cy="671720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390" y="857515"/>
            <a:ext cx="6055775" cy="340683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lIns="91432" tIns="45716" rIns="91432" bIns="45716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868" y="4359033"/>
            <a:ext cx="5712816" cy="400174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4288" y="4768850"/>
            <a:ext cx="2085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544213AF-26F6-41FA-8D85-E2C5388D6E58}" type="datetimeFigureOut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8813" y="4768850"/>
            <a:ext cx="2849563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endParaRPr 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5513" y="4768850"/>
            <a:ext cx="561975" cy="2730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fontAlgn="base"/>
            <a:fld id="{D5BBC35B-A44B-4119-B8DA-DE9E3DFADA20}" type="slidenum">
              <a:rPr lang="en-US" strike="noStrike" noProof="1" smtClean="0"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p:transition spd="slow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 dir="rd"/>
  </p:transition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microsoft.com/office/2007/relationships/hdphoto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" name="组合 45"/>
          <p:cNvGrpSpPr/>
          <p:nvPr/>
        </p:nvGrpSpPr>
        <p:grpSpPr>
          <a:xfrm>
            <a:off x="1601788" y="3411538"/>
            <a:ext cx="5959475" cy="276225"/>
            <a:chOff x="2002264" y="3416364"/>
            <a:chExt cx="8187473" cy="369218"/>
          </a:xfrm>
        </p:grpSpPr>
        <p:sp>
          <p:nvSpPr>
            <p:cNvPr id="14338" name="矩形 17"/>
            <p:cNvSpPr/>
            <p:nvPr/>
          </p:nvSpPr>
          <p:spPr>
            <a:xfrm>
              <a:off x="3898035" y="3416364"/>
              <a:ext cx="4395930" cy="3692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/>
              <a:r>
                <a:rPr lang="zh-CN" altLang="en-US" sz="12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我们为你节省时间</a:t>
              </a:r>
              <a:endParaRPr lang="zh-CN" altLang="en-US" sz="12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339" name="直接连接符 13"/>
            <p:cNvCxnSpPr/>
            <p:nvPr/>
          </p:nvCxnSpPr>
          <p:spPr>
            <a:xfrm>
              <a:off x="2002264" y="3609064"/>
              <a:ext cx="1769599" cy="0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0" name="直接连接符 14"/>
            <p:cNvCxnSpPr/>
            <p:nvPr/>
          </p:nvCxnSpPr>
          <p:spPr>
            <a:xfrm>
              <a:off x="8420138" y="3609064"/>
              <a:ext cx="1769599" cy="0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" name="组合 21"/>
          <p:cNvGrpSpPr/>
          <p:nvPr/>
        </p:nvGrpSpPr>
        <p:grpSpPr>
          <a:xfrm>
            <a:off x="2889250" y="1376363"/>
            <a:ext cx="563563" cy="563562"/>
            <a:chOff x="2766872" y="3684983"/>
            <a:chExt cx="563884" cy="563961"/>
          </a:xfrm>
        </p:grpSpPr>
        <p:sp>
          <p:nvSpPr>
            <p:cNvPr id="41" name="椭圆 40"/>
            <p:cNvSpPr/>
            <p:nvPr/>
          </p:nvSpPr>
          <p:spPr>
            <a:xfrm>
              <a:off x="2766872" y="3684983"/>
              <a:ext cx="563884" cy="563961"/>
            </a:xfrm>
            <a:prstGeom prst="ellipse">
              <a:avLst/>
            </a:prstGeom>
            <a:solidFill>
              <a:srgbClr val="00B0F0"/>
            </a:solidFill>
            <a:ln w="44450">
              <a:solidFill>
                <a:schemeClr val="bg1"/>
              </a:solidFill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prstClr val="white"/>
                </a:solidFill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923439" y="3799245"/>
              <a:ext cx="270585" cy="272453"/>
              <a:chOff x="5042691" y="2273920"/>
              <a:chExt cx="702937" cy="707692"/>
            </a:xfrm>
            <a:solidFill>
              <a:schemeClr val="bg1"/>
            </a:solidFill>
          </p:grpSpPr>
          <p:sp>
            <p:nvSpPr>
              <p:cNvPr id="49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0" name="Freeform 13"/>
              <p:cNvSpPr>
                <a:spLocks noEditPoints="1"/>
              </p:cNvSpPr>
              <p:nvPr/>
            </p:nvSpPr>
            <p:spPr bwMode="auto">
              <a:xfrm>
                <a:off x="5042691" y="2273920"/>
                <a:ext cx="529214" cy="655758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895725" y="1392238"/>
            <a:ext cx="565150" cy="563562"/>
            <a:chOff x="3782859" y="3684983"/>
            <a:chExt cx="563884" cy="563961"/>
          </a:xfrm>
        </p:grpSpPr>
        <p:sp>
          <p:nvSpPr>
            <p:cNvPr id="42" name="椭圆 41"/>
            <p:cNvSpPr/>
            <p:nvPr/>
          </p:nvSpPr>
          <p:spPr>
            <a:xfrm>
              <a:off x="3782859" y="3684983"/>
              <a:ext cx="563884" cy="563961"/>
            </a:xfrm>
            <a:prstGeom prst="ellipse">
              <a:avLst/>
            </a:prstGeom>
            <a:solidFill>
              <a:srgbClr val="00B0F0"/>
            </a:solidFill>
            <a:ln w="44450">
              <a:solidFill>
                <a:schemeClr val="bg1"/>
              </a:solidFill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prstClr val="white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3936848" y="3834339"/>
              <a:ext cx="282468" cy="240378"/>
              <a:chOff x="7909299" y="3772690"/>
              <a:chExt cx="667095" cy="567616"/>
            </a:xfrm>
            <a:solidFill>
              <a:schemeClr val="bg1"/>
            </a:solidFill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7909299" y="3772690"/>
                <a:ext cx="623207" cy="567616"/>
              </a:xfrm>
              <a:custGeom>
                <a:avLst/>
                <a:gdLst>
                  <a:gd name="T0" fmla="*/ 499 w 721"/>
                  <a:gd name="T1" fmla="*/ 196 h 657"/>
                  <a:gd name="T2" fmla="*/ 637 w 721"/>
                  <a:gd name="T3" fmla="*/ 322 h 657"/>
                  <a:gd name="T4" fmla="*/ 646 w 721"/>
                  <a:gd name="T5" fmla="*/ 329 h 657"/>
                  <a:gd name="T6" fmla="*/ 672 w 721"/>
                  <a:gd name="T7" fmla="*/ 353 h 657"/>
                  <a:gd name="T8" fmla="*/ 686 w 721"/>
                  <a:gd name="T9" fmla="*/ 367 h 657"/>
                  <a:gd name="T10" fmla="*/ 669 w 721"/>
                  <a:gd name="T11" fmla="*/ 472 h 657"/>
                  <a:gd name="T12" fmla="*/ 611 w 721"/>
                  <a:gd name="T13" fmla="*/ 550 h 657"/>
                  <a:gd name="T14" fmla="*/ 539 w 721"/>
                  <a:gd name="T15" fmla="*/ 598 h 657"/>
                  <a:gd name="T16" fmla="*/ 439 w 721"/>
                  <a:gd name="T17" fmla="*/ 633 h 657"/>
                  <a:gd name="T18" fmla="*/ 433 w 721"/>
                  <a:gd name="T19" fmla="*/ 629 h 657"/>
                  <a:gd name="T20" fmla="*/ 449 w 721"/>
                  <a:gd name="T21" fmla="*/ 594 h 657"/>
                  <a:gd name="T22" fmla="*/ 481 w 721"/>
                  <a:gd name="T23" fmla="*/ 606 h 657"/>
                  <a:gd name="T24" fmla="*/ 501 w 721"/>
                  <a:gd name="T25" fmla="*/ 591 h 657"/>
                  <a:gd name="T26" fmla="*/ 501 w 721"/>
                  <a:gd name="T27" fmla="*/ 577 h 657"/>
                  <a:gd name="T28" fmla="*/ 452 w 721"/>
                  <a:gd name="T29" fmla="*/ 538 h 657"/>
                  <a:gd name="T30" fmla="*/ 449 w 721"/>
                  <a:gd name="T31" fmla="*/ 511 h 657"/>
                  <a:gd name="T32" fmla="*/ 475 w 721"/>
                  <a:gd name="T33" fmla="*/ 508 h 657"/>
                  <a:gd name="T34" fmla="*/ 530 w 721"/>
                  <a:gd name="T35" fmla="*/ 551 h 657"/>
                  <a:gd name="T36" fmla="*/ 567 w 721"/>
                  <a:gd name="T37" fmla="*/ 557 h 657"/>
                  <a:gd name="T38" fmla="*/ 572 w 721"/>
                  <a:gd name="T39" fmla="*/ 549 h 657"/>
                  <a:gd name="T40" fmla="*/ 570 w 721"/>
                  <a:gd name="T41" fmla="*/ 532 h 657"/>
                  <a:gd name="T42" fmla="*/ 506 w 721"/>
                  <a:gd name="T43" fmla="*/ 481 h 657"/>
                  <a:gd name="T44" fmla="*/ 503 w 721"/>
                  <a:gd name="T45" fmla="*/ 455 h 657"/>
                  <a:gd name="T46" fmla="*/ 529 w 721"/>
                  <a:gd name="T47" fmla="*/ 451 h 657"/>
                  <a:gd name="T48" fmla="*/ 596 w 721"/>
                  <a:gd name="T49" fmla="*/ 504 h 657"/>
                  <a:gd name="T50" fmla="*/ 598 w 721"/>
                  <a:gd name="T51" fmla="*/ 505 h 657"/>
                  <a:gd name="T52" fmla="*/ 620 w 721"/>
                  <a:gd name="T53" fmla="*/ 467 h 657"/>
                  <a:gd name="T54" fmla="*/ 549 w 721"/>
                  <a:gd name="T55" fmla="*/ 414 h 657"/>
                  <a:gd name="T56" fmla="*/ 546 w 721"/>
                  <a:gd name="T57" fmla="*/ 388 h 657"/>
                  <a:gd name="T58" fmla="*/ 572 w 721"/>
                  <a:gd name="T59" fmla="*/ 384 h 657"/>
                  <a:gd name="T60" fmla="*/ 642 w 721"/>
                  <a:gd name="T61" fmla="*/ 437 h 657"/>
                  <a:gd name="T62" fmla="*/ 663 w 721"/>
                  <a:gd name="T63" fmla="*/ 429 h 657"/>
                  <a:gd name="T64" fmla="*/ 659 w 721"/>
                  <a:gd name="T65" fmla="*/ 394 h 657"/>
                  <a:gd name="T66" fmla="*/ 645 w 721"/>
                  <a:gd name="T67" fmla="*/ 379 h 657"/>
                  <a:gd name="T68" fmla="*/ 457 w 721"/>
                  <a:gd name="T69" fmla="*/ 209 h 657"/>
                  <a:gd name="T70" fmla="*/ 462 w 721"/>
                  <a:gd name="T71" fmla="*/ 198 h 657"/>
                  <a:gd name="T72" fmla="*/ 496 w 721"/>
                  <a:gd name="T73" fmla="*/ 196 h 657"/>
                  <a:gd name="T74" fmla="*/ 499 w 721"/>
                  <a:gd name="T75" fmla="*/ 196 h 657"/>
                  <a:gd name="T76" fmla="*/ 86 w 721"/>
                  <a:gd name="T77" fmla="*/ 355 h 657"/>
                  <a:gd name="T78" fmla="*/ 59 w 721"/>
                  <a:gd name="T79" fmla="*/ 262 h 657"/>
                  <a:gd name="T80" fmla="*/ 35 w 721"/>
                  <a:gd name="T81" fmla="*/ 239 h 657"/>
                  <a:gd name="T82" fmla="*/ 0 w 721"/>
                  <a:gd name="T83" fmla="*/ 176 h 657"/>
                  <a:gd name="T84" fmla="*/ 16 w 721"/>
                  <a:gd name="T85" fmla="*/ 135 h 657"/>
                  <a:gd name="T86" fmla="*/ 116 w 721"/>
                  <a:gd name="T87" fmla="*/ 27 h 657"/>
                  <a:gd name="T88" fmla="*/ 199 w 721"/>
                  <a:gd name="T89" fmla="*/ 20 h 657"/>
                  <a:gd name="T90" fmla="*/ 242 w 721"/>
                  <a:gd name="T91" fmla="*/ 46 h 657"/>
                  <a:gd name="T92" fmla="*/ 254 w 721"/>
                  <a:gd name="T93" fmla="*/ 50 h 657"/>
                  <a:gd name="T94" fmla="*/ 350 w 721"/>
                  <a:gd name="T95" fmla="*/ 33 h 657"/>
                  <a:gd name="T96" fmla="*/ 284 w 721"/>
                  <a:gd name="T97" fmla="*/ 82 h 657"/>
                  <a:gd name="T98" fmla="*/ 260 w 721"/>
                  <a:gd name="T99" fmla="*/ 87 h 657"/>
                  <a:gd name="T100" fmla="*/ 195 w 721"/>
                  <a:gd name="T101" fmla="*/ 64 h 657"/>
                  <a:gd name="T102" fmla="*/ 176 w 721"/>
                  <a:gd name="T103" fmla="*/ 50 h 657"/>
                  <a:gd name="T104" fmla="*/ 144 w 721"/>
                  <a:gd name="T105" fmla="*/ 53 h 657"/>
                  <a:gd name="T106" fmla="*/ 44 w 721"/>
                  <a:gd name="T107" fmla="*/ 161 h 657"/>
                  <a:gd name="T108" fmla="*/ 44 w 721"/>
                  <a:gd name="T109" fmla="*/ 193 h 657"/>
                  <a:gd name="T110" fmla="*/ 69 w 721"/>
                  <a:gd name="T111" fmla="*/ 220 h 657"/>
                  <a:gd name="T112" fmla="*/ 97 w 721"/>
                  <a:gd name="T113" fmla="*/ 257 h 657"/>
                  <a:gd name="T114" fmla="*/ 115 w 721"/>
                  <a:gd name="T115" fmla="*/ 330 h 657"/>
                  <a:gd name="T116" fmla="*/ 86 w 721"/>
                  <a:gd name="T117" fmla="*/ 355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1" h="657">
                    <a:moveTo>
                      <a:pt x="499" y="196"/>
                    </a:moveTo>
                    <a:cubicBezTo>
                      <a:pt x="545" y="237"/>
                      <a:pt x="592" y="279"/>
                      <a:pt x="637" y="322"/>
                    </a:cubicBezTo>
                    <a:cubicBezTo>
                      <a:pt x="640" y="325"/>
                      <a:pt x="643" y="327"/>
                      <a:pt x="646" y="329"/>
                    </a:cubicBezTo>
                    <a:cubicBezTo>
                      <a:pt x="672" y="353"/>
                      <a:pt x="672" y="353"/>
                      <a:pt x="672" y="353"/>
                    </a:cubicBezTo>
                    <a:cubicBezTo>
                      <a:pt x="686" y="367"/>
                      <a:pt x="686" y="367"/>
                      <a:pt x="686" y="367"/>
                    </a:cubicBezTo>
                    <a:cubicBezTo>
                      <a:pt x="721" y="403"/>
                      <a:pt x="707" y="456"/>
                      <a:pt x="669" y="472"/>
                    </a:cubicBezTo>
                    <a:cubicBezTo>
                      <a:pt x="685" y="513"/>
                      <a:pt x="652" y="552"/>
                      <a:pt x="611" y="550"/>
                    </a:cubicBezTo>
                    <a:cubicBezTo>
                      <a:pt x="606" y="584"/>
                      <a:pt x="574" y="607"/>
                      <a:pt x="539" y="598"/>
                    </a:cubicBezTo>
                    <a:cubicBezTo>
                      <a:pt x="529" y="641"/>
                      <a:pt x="479" y="657"/>
                      <a:pt x="439" y="633"/>
                    </a:cubicBezTo>
                    <a:cubicBezTo>
                      <a:pt x="433" y="629"/>
                      <a:pt x="433" y="629"/>
                      <a:pt x="433" y="629"/>
                    </a:cubicBezTo>
                    <a:cubicBezTo>
                      <a:pt x="441" y="619"/>
                      <a:pt x="446" y="607"/>
                      <a:pt x="449" y="594"/>
                    </a:cubicBezTo>
                    <a:cubicBezTo>
                      <a:pt x="460" y="601"/>
                      <a:pt x="468" y="607"/>
                      <a:pt x="481" y="606"/>
                    </a:cubicBezTo>
                    <a:cubicBezTo>
                      <a:pt x="490" y="605"/>
                      <a:pt x="499" y="600"/>
                      <a:pt x="501" y="591"/>
                    </a:cubicBezTo>
                    <a:cubicBezTo>
                      <a:pt x="502" y="587"/>
                      <a:pt x="502" y="583"/>
                      <a:pt x="501" y="577"/>
                    </a:cubicBezTo>
                    <a:cubicBezTo>
                      <a:pt x="452" y="538"/>
                      <a:pt x="452" y="538"/>
                      <a:pt x="452" y="538"/>
                    </a:cubicBezTo>
                    <a:cubicBezTo>
                      <a:pt x="444" y="531"/>
                      <a:pt x="442" y="519"/>
                      <a:pt x="449" y="511"/>
                    </a:cubicBezTo>
                    <a:cubicBezTo>
                      <a:pt x="455" y="503"/>
                      <a:pt x="467" y="502"/>
                      <a:pt x="475" y="508"/>
                    </a:cubicBezTo>
                    <a:cubicBezTo>
                      <a:pt x="530" y="551"/>
                      <a:pt x="530" y="551"/>
                      <a:pt x="530" y="551"/>
                    </a:cubicBezTo>
                    <a:cubicBezTo>
                      <a:pt x="543" y="562"/>
                      <a:pt x="556" y="566"/>
                      <a:pt x="567" y="557"/>
                    </a:cubicBezTo>
                    <a:cubicBezTo>
                      <a:pt x="569" y="555"/>
                      <a:pt x="571" y="552"/>
                      <a:pt x="572" y="549"/>
                    </a:cubicBezTo>
                    <a:cubicBezTo>
                      <a:pt x="574" y="544"/>
                      <a:pt x="576" y="536"/>
                      <a:pt x="570" y="532"/>
                    </a:cubicBezTo>
                    <a:cubicBezTo>
                      <a:pt x="506" y="481"/>
                      <a:pt x="506" y="481"/>
                      <a:pt x="506" y="481"/>
                    </a:cubicBezTo>
                    <a:cubicBezTo>
                      <a:pt x="498" y="475"/>
                      <a:pt x="496" y="463"/>
                      <a:pt x="503" y="455"/>
                    </a:cubicBezTo>
                    <a:cubicBezTo>
                      <a:pt x="509" y="446"/>
                      <a:pt x="521" y="445"/>
                      <a:pt x="529" y="451"/>
                    </a:cubicBezTo>
                    <a:cubicBezTo>
                      <a:pt x="596" y="504"/>
                      <a:pt x="596" y="504"/>
                      <a:pt x="596" y="504"/>
                    </a:cubicBezTo>
                    <a:cubicBezTo>
                      <a:pt x="597" y="504"/>
                      <a:pt x="597" y="505"/>
                      <a:pt x="598" y="505"/>
                    </a:cubicBezTo>
                    <a:cubicBezTo>
                      <a:pt x="620" y="525"/>
                      <a:pt x="656" y="496"/>
                      <a:pt x="620" y="467"/>
                    </a:cubicBezTo>
                    <a:cubicBezTo>
                      <a:pt x="549" y="414"/>
                      <a:pt x="549" y="414"/>
                      <a:pt x="549" y="414"/>
                    </a:cubicBezTo>
                    <a:cubicBezTo>
                      <a:pt x="541" y="408"/>
                      <a:pt x="539" y="396"/>
                      <a:pt x="546" y="388"/>
                    </a:cubicBezTo>
                    <a:cubicBezTo>
                      <a:pt x="552" y="379"/>
                      <a:pt x="564" y="378"/>
                      <a:pt x="572" y="384"/>
                    </a:cubicBezTo>
                    <a:cubicBezTo>
                      <a:pt x="642" y="437"/>
                      <a:pt x="642" y="437"/>
                      <a:pt x="642" y="437"/>
                    </a:cubicBezTo>
                    <a:cubicBezTo>
                      <a:pt x="649" y="441"/>
                      <a:pt x="659" y="436"/>
                      <a:pt x="663" y="429"/>
                    </a:cubicBezTo>
                    <a:cubicBezTo>
                      <a:pt x="671" y="419"/>
                      <a:pt x="670" y="405"/>
                      <a:pt x="659" y="394"/>
                    </a:cubicBezTo>
                    <a:cubicBezTo>
                      <a:pt x="645" y="379"/>
                      <a:pt x="645" y="379"/>
                      <a:pt x="645" y="379"/>
                    </a:cubicBezTo>
                    <a:cubicBezTo>
                      <a:pt x="457" y="209"/>
                      <a:pt x="457" y="209"/>
                      <a:pt x="457" y="209"/>
                    </a:cubicBezTo>
                    <a:cubicBezTo>
                      <a:pt x="453" y="205"/>
                      <a:pt x="456" y="198"/>
                      <a:pt x="462" y="198"/>
                    </a:cubicBezTo>
                    <a:cubicBezTo>
                      <a:pt x="473" y="198"/>
                      <a:pt x="485" y="198"/>
                      <a:pt x="496" y="196"/>
                    </a:cubicBezTo>
                    <a:cubicBezTo>
                      <a:pt x="497" y="196"/>
                      <a:pt x="498" y="196"/>
                      <a:pt x="499" y="196"/>
                    </a:cubicBezTo>
                    <a:close/>
                    <a:moveTo>
                      <a:pt x="86" y="355"/>
                    </a:moveTo>
                    <a:cubicBezTo>
                      <a:pt x="66" y="330"/>
                      <a:pt x="64" y="295"/>
                      <a:pt x="59" y="262"/>
                    </a:cubicBezTo>
                    <a:cubicBezTo>
                      <a:pt x="35" y="239"/>
                      <a:pt x="35" y="239"/>
                      <a:pt x="35" y="239"/>
                    </a:cubicBezTo>
                    <a:cubicBezTo>
                      <a:pt x="17" y="219"/>
                      <a:pt x="0" y="205"/>
                      <a:pt x="0" y="176"/>
                    </a:cubicBezTo>
                    <a:cubicBezTo>
                      <a:pt x="0" y="161"/>
                      <a:pt x="6" y="147"/>
                      <a:pt x="16" y="135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38" y="3"/>
                      <a:pt x="174" y="0"/>
                      <a:pt x="199" y="20"/>
                    </a:cubicBezTo>
                    <a:cubicBezTo>
                      <a:pt x="215" y="31"/>
                      <a:pt x="221" y="38"/>
                      <a:pt x="242" y="46"/>
                    </a:cubicBezTo>
                    <a:cubicBezTo>
                      <a:pt x="248" y="48"/>
                      <a:pt x="253" y="50"/>
                      <a:pt x="254" y="50"/>
                    </a:cubicBezTo>
                    <a:cubicBezTo>
                      <a:pt x="284" y="46"/>
                      <a:pt x="316" y="32"/>
                      <a:pt x="350" y="33"/>
                    </a:cubicBezTo>
                    <a:cubicBezTo>
                      <a:pt x="337" y="42"/>
                      <a:pt x="286" y="82"/>
                      <a:pt x="284" y="82"/>
                    </a:cubicBezTo>
                    <a:cubicBezTo>
                      <a:pt x="276" y="84"/>
                      <a:pt x="268" y="86"/>
                      <a:pt x="260" y="87"/>
                    </a:cubicBezTo>
                    <a:cubicBezTo>
                      <a:pt x="241" y="90"/>
                      <a:pt x="208" y="74"/>
                      <a:pt x="195" y="64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66" y="42"/>
                      <a:pt x="152" y="44"/>
                      <a:pt x="144" y="53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36" y="170"/>
                      <a:pt x="36" y="184"/>
                      <a:pt x="44" y="193"/>
                    </a:cubicBezTo>
                    <a:cubicBezTo>
                      <a:pt x="53" y="203"/>
                      <a:pt x="59" y="210"/>
                      <a:pt x="69" y="220"/>
                    </a:cubicBezTo>
                    <a:cubicBezTo>
                      <a:pt x="80" y="230"/>
                      <a:pt x="95" y="244"/>
                      <a:pt x="97" y="257"/>
                    </a:cubicBezTo>
                    <a:cubicBezTo>
                      <a:pt x="100" y="280"/>
                      <a:pt x="102" y="313"/>
                      <a:pt x="115" y="330"/>
                    </a:cubicBezTo>
                    <a:cubicBezTo>
                      <a:pt x="102" y="337"/>
                      <a:pt x="95" y="344"/>
                      <a:pt x="86" y="3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3" name="Freeform 17"/>
              <p:cNvSpPr>
                <a:spLocks noEditPoints="1"/>
              </p:cNvSpPr>
              <p:nvPr/>
            </p:nvSpPr>
            <p:spPr bwMode="auto">
              <a:xfrm>
                <a:off x="7980982" y="3772690"/>
                <a:ext cx="595412" cy="551158"/>
              </a:xfrm>
              <a:custGeom>
                <a:avLst/>
                <a:gdLst>
                  <a:gd name="T0" fmla="*/ 319 w 689"/>
                  <a:gd name="T1" fmla="*/ 543 h 638"/>
                  <a:gd name="T2" fmla="*/ 262 w 689"/>
                  <a:gd name="T3" fmla="*/ 538 h 638"/>
                  <a:gd name="T4" fmla="*/ 258 w 689"/>
                  <a:gd name="T5" fmla="*/ 538 h 638"/>
                  <a:gd name="T6" fmla="*/ 257 w 689"/>
                  <a:gd name="T7" fmla="*/ 535 h 638"/>
                  <a:gd name="T8" fmla="*/ 241 w 689"/>
                  <a:gd name="T9" fmla="*/ 489 h 638"/>
                  <a:gd name="T10" fmla="*/ 241 w 689"/>
                  <a:gd name="T11" fmla="*/ 489 h 638"/>
                  <a:gd name="T12" fmla="*/ 185 w 689"/>
                  <a:gd name="T13" fmla="*/ 484 h 638"/>
                  <a:gd name="T14" fmla="*/ 181 w 689"/>
                  <a:gd name="T15" fmla="*/ 484 h 638"/>
                  <a:gd name="T16" fmla="*/ 180 w 689"/>
                  <a:gd name="T17" fmla="*/ 481 h 638"/>
                  <a:gd name="T18" fmla="*/ 164 w 689"/>
                  <a:gd name="T19" fmla="*/ 435 h 638"/>
                  <a:gd name="T20" fmla="*/ 164 w 689"/>
                  <a:gd name="T21" fmla="*/ 435 h 638"/>
                  <a:gd name="T22" fmla="*/ 117 w 689"/>
                  <a:gd name="T23" fmla="*/ 425 h 638"/>
                  <a:gd name="T24" fmla="*/ 113 w 689"/>
                  <a:gd name="T25" fmla="*/ 425 h 638"/>
                  <a:gd name="T26" fmla="*/ 113 w 689"/>
                  <a:gd name="T27" fmla="*/ 421 h 638"/>
                  <a:gd name="T28" fmla="*/ 100 w 689"/>
                  <a:gd name="T29" fmla="*/ 365 h 638"/>
                  <a:gd name="T30" fmla="*/ 100 w 689"/>
                  <a:gd name="T31" fmla="*/ 365 h 638"/>
                  <a:gd name="T32" fmla="*/ 32 w 689"/>
                  <a:gd name="T33" fmla="*/ 370 h 638"/>
                  <a:gd name="T34" fmla="*/ 18 w 689"/>
                  <a:gd name="T35" fmla="*/ 386 h 638"/>
                  <a:gd name="T36" fmla="*/ 23 w 689"/>
                  <a:gd name="T37" fmla="*/ 455 h 638"/>
                  <a:gd name="T38" fmla="*/ 23 w 689"/>
                  <a:gd name="T39" fmla="*/ 455 h 638"/>
                  <a:gd name="T40" fmla="*/ 66 w 689"/>
                  <a:gd name="T41" fmla="*/ 465 h 638"/>
                  <a:gd name="T42" fmla="*/ 70 w 689"/>
                  <a:gd name="T43" fmla="*/ 466 h 638"/>
                  <a:gd name="T44" fmla="*/ 69 w 689"/>
                  <a:gd name="T45" fmla="*/ 470 h 638"/>
                  <a:gd name="T46" fmla="*/ 76 w 689"/>
                  <a:gd name="T47" fmla="*/ 536 h 638"/>
                  <a:gd name="T48" fmla="*/ 76 w 689"/>
                  <a:gd name="T49" fmla="*/ 536 h 638"/>
                  <a:gd name="T50" fmla="*/ 142 w 689"/>
                  <a:gd name="T51" fmla="*/ 534 h 638"/>
                  <a:gd name="T52" fmla="*/ 145 w 689"/>
                  <a:gd name="T53" fmla="*/ 534 h 638"/>
                  <a:gd name="T54" fmla="*/ 147 w 689"/>
                  <a:gd name="T55" fmla="*/ 537 h 638"/>
                  <a:gd name="T56" fmla="*/ 164 w 689"/>
                  <a:gd name="T57" fmla="*/ 578 h 638"/>
                  <a:gd name="T58" fmla="*/ 164 w 689"/>
                  <a:gd name="T59" fmla="*/ 578 h 638"/>
                  <a:gd name="T60" fmla="*/ 230 w 689"/>
                  <a:gd name="T61" fmla="*/ 576 h 638"/>
                  <a:gd name="T62" fmla="*/ 233 w 689"/>
                  <a:gd name="T63" fmla="*/ 576 h 638"/>
                  <a:gd name="T64" fmla="*/ 235 w 689"/>
                  <a:gd name="T65" fmla="*/ 579 h 638"/>
                  <a:gd name="T66" fmla="*/ 252 w 689"/>
                  <a:gd name="T67" fmla="*/ 621 h 638"/>
                  <a:gd name="T68" fmla="*/ 320 w 689"/>
                  <a:gd name="T69" fmla="*/ 615 h 638"/>
                  <a:gd name="T70" fmla="*/ 324 w 689"/>
                  <a:gd name="T71" fmla="*/ 611 h 638"/>
                  <a:gd name="T72" fmla="*/ 319 w 689"/>
                  <a:gd name="T73" fmla="*/ 543 h 638"/>
                  <a:gd name="T74" fmla="*/ 449 w 689"/>
                  <a:gd name="T75" fmla="*/ 177 h 638"/>
                  <a:gd name="T76" fmla="*/ 576 w 689"/>
                  <a:gd name="T77" fmla="*/ 299 h 638"/>
                  <a:gd name="T78" fmla="*/ 597 w 689"/>
                  <a:gd name="T79" fmla="*/ 306 h 638"/>
                  <a:gd name="T80" fmla="*/ 616 w 689"/>
                  <a:gd name="T81" fmla="*/ 293 h 638"/>
                  <a:gd name="T82" fmla="*/ 636 w 689"/>
                  <a:gd name="T83" fmla="*/ 234 h 638"/>
                  <a:gd name="T84" fmla="*/ 649 w 689"/>
                  <a:gd name="T85" fmla="*/ 209 h 638"/>
                  <a:gd name="T86" fmla="*/ 671 w 689"/>
                  <a:gd name="T87" fmla="*/ 186 h 638"/>
                  <a:gd name="T88" fmla="*/ 672 w 689"/>
                  <a:gd name="T89" fmla="*/ 121 h 638"/>
                  <a:gd name="T90" fmla="*/ 580 w 689"/>
                  <a:gd name="T91" fmla="*/ 21 h 638"/>
                  <a:gd name="T92" fmla="*/ 515 w 689"/>
                  <a:gd name="T93" fmla="*/ 16 h 638"/>
                  <a:gd name="T94" fmla="*/ 493 w 689"/>
                  <a:gd name="T95" fmla="*/ 34 h 638"/>
                  <a:gd name="T96" fmla="*/ 457 w 689"/>
                  <a:gd name="T97" fmla="*/ 44 h 638"/>
                  <a:gd name="T98" fmla="*/ 390 w 689"/>
                  <a:gd name="T99" fmla="*/ 36 h 638"/>
                  <a:gd name="T100" fmla="*/ 274 w 689"/>
                  <a:gd name="T101" fmla="*/ 67 h 638"/>
                  <a:gd name="T102" fmla="*/ 139 w 689"/>
                  <a:gd name="T103" fmla="*/ 171 h 638"/>
                  <a:gd name="T104" fmla="*/ 203 w 689"/>
                  <a:gd name="T105" fmla="*/ 222 h 638"/>
                  <a:gd name="T106" fmla="*/ 301 w 689"/>
                  <a:gd name="T107" fmla="*/ 161 h 638"/>
                  <a:gd name="T108" fmla="*/ 346 w 689"/>
                  <a:gd name="T109" fmla="*/ 158 h 638"/>
                  <a:gd name="T110" fmla="*/ 408 w 689"/>
                  <a:gd name="T111" fmla="*/ 165 h 638"/>
                  <a:gd name="T112" fmla="*/ 449 w 689"/>
                  <a:gd name="T113" fmla="*/ 17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9" h="638">
                    <a:moveTo>
                      <a:pt x="319" y="543"/>
                    </a:moveTo>
                    <a:cubicBezTo>
                      <a:pt x="302" y="529"/>
                      <a:pt x="279" y="528"/>
                      <a:pt x="262" y="538"/>
                    </a:cubicBezTo>
                    <a:cubicBezTo>
                      <a:pt x="261" y="539"/>
                      <a:pt x="259" y="539"/>
                      <a:pt x="258" y="538"/>
                    </a:cubicBezTo>
                    <a:cubicBezTo>
                      <a:pt x="257" y="537"/>
                      <a:pt x="257" y="536"/>
                      <a:pt x="257" y="535"/>
                    </a:cubicBezTo>
                    <a:cubicBezTo>
                      <a:pt x="260" y="518"/>
                      <a:pt x="255" y="500"/>
                      <a:pt x="241" y="489"/>
                    </a:cubicBezTo>
                    <a:cubicBezTo>
                      <a:pt x="241" y="489"/>
                      <a:pt x="241" y="489"/>
                      <a:pt x="241" y="489"/>
                    </a:cubicBezTo>
                    <a:cubicBezTo>
                      <a:pt x="225" y="475"/>
                      <a:pt x="202" y="473"/>
                      <a:pt x="185" y="484"/>
                    </a:cubicBezTo>
                    <a:cubicBezTo>
                      <a:pt x="183" y="485"/>
                      <a:pt x="182" y="484"/>
                      <a:pt x="181" y="484"/>
                    </a:cubicBezTo>
                    <a:cubicBezTo>
                      <a:pt x="180" y="483"/>
                      <a:pt x="180" y="482"/>
                      <a:pt x="180" y="481"/>
                    </a:cubicBezTo>
                    <a:cubicBezTo>
                      <a:pt x="183" y="464"/>
                      <a:pt x="177" y="446"/>
                      <a:pt x="164" y="435"/>
                    </a:cubicBezTo>
                    <a:cubicBezTo>
                      <a:pt x="164" y="435"/>
                      <a:pt x="164" y="435"/>
                      <a:pt x="164" y="435"/>
                    </a:cubicBezTo>
                    <a:cubicBezTo>
                      <a:pt x="150" y="423"/>
                      <a:pt x="132" y="420"/>
                      <a:pt x="117" y="425"/>
                    </a:cubicBezTo>
                    <a:cubicBezTo>
                      <a:pt x="115" y="426"/>
                      <a:pt x="114" y="425"/>
                      <a:pt x="113" y="425"/>
                    </a:cubicBezTo>
                    <a:cubicBezTo>
                      <a:pt x="112" y="424"/>
                      <a:pt x="112" y="422"/>
                      <a:pt x="113" y="421"/>
                    </a:cubicBezTo>
                    <a:cubicBezTo>
                      <a:pt x="121" y="402"/>
                      <a:pt x="116" y="379"/>
                      <a:pt x="100" y="365"/>
                    </a:cubicBezTo>
                    <a:cubicBezTo>
                      <a:pt x="100" y="365"/>
                      <a:pt x="100" y="365"/>
                      <a:pt x="100" y="365"/>
                    </a:cubicBezTo>
                    <a:cubicBezTo>
                      <a:pt x="80" y="347"/>
                      <a:pt x="49" y="350"/>
                      <a:pt x="32" y="370"/>
                    </a:cubicBezTo>
                    <a:cubicBezTo>
                      <a:pt x="18" y="386"/>
                      <a:pt x="18" y="386"/>
                      <a:pt x="18" y="386"/>
                    </a:cubicBezTo>
                    <a:cubicBezTo>
                      <a:pt x="0" y="406"/>
                      <a:pt x="2" y="437"/>
                      <a:pt x="23" y="455"/>
                    </a:cubicBezTo>
                    <a:cubicBezTo>
                      <a:pt x="23" y="455"/>
                      <a:pt x="23" y="455"/>
                      <a:pt x="23" y="455"/>
                    </a:cubicBezTo>
                    <a:cubicBezTo>
                      <a:pt x="35" y="465"/>
                      <a:pt x="51" y="469"/>
                      <a:pt x="66" y="465"/>
                    </a:cubicBezTo>
                    <a:cubicBezTo>
                      <a:pt x="68" y="465"/>
                      <a:pt x="69" y="465"/>
                      <a:pt x="70" y="466"/>
                    </a:cubicBezTo>
                    <a:cubicBezTo>
                      <a:pt x="70" y="467"/>
                      <a:pt x="70" y="469"/>
                      <a:pt x="69" y="470"/>
                    </a:cubicBezTo>
                    <a:cubicBezTo>
                      <a:pt x="54" y="490"/>
                      <a:pt x="57" y="519"/>
                      <a:pt x="76" y="536"/>
                    </a:cubicBezTo>
                    <a:cubicBezTo>
                      <a:pt x="76" y="536"/>
                      <a:pt x="76" y="536"/>
                      <a:pt x="76" y="536"/>
                    </a:cubicBezTo>
                    <a:cubicBezTo>
                      <a:pt x="95" y="553"/>
                      <a:pt x="124" y="552"/>
                      <a:pt x="142" y="534"/>
                    </a:cubicBezTo>
                    <a:cubicBezTo>
                      <a:pt x="143" y="533"/>
                      <a:pt x="144" y="533"/>
                      <a:pt x="145" y="534"/>
                    </a:cubicBezTo>
                    <a:cubicBezTo>
                      <a:pt x="147" y="534"/>
                      <a:pt x="147" y="535"/>
                      <a:pt x="147" y="537"/>
                    </a:cubicBezTo>
                    <a:cubicBezTo>
                      <a:pt x="146" y="552"/>
                      <a:pt x="151" y="568"/>
                      <a:pt x="164" y="578"/>
                    </a:cubicBezTo>
                    <a:cubicBezTo>
                      <a:pt x="164" y="578"/>
                      <a:pt x="164" y="578"/>
                      <a:pt x="164" y="578"/>
                    </a:cubicBezTo>
                    <a:cubicBezTo>
                      <a:pt x="183" y="595"/>
                      <a:pt x="212" y="594"/>
                      <a:pt x="230" y="576"/>
                    </a:cubicBezTo>
                    <a:cubicBezTo>
                      <a:pt x="231" y="575"/>
                      <a:pt x="232" y="575"/>
                      <a:pt x="233" y="576"/>
                    </a:cubicBezTo>
                    <a:cubicBezTo>
                      <a:pt x="234" y="576"/>
                      <a:pt x="235" y="577"/>
                      <a:pt x="235" y="579"/>
                    </a:cubicBezTo>
                    <a:cubicBezTo>
                      <a:pt x="233" y="594"/>
                      <a:pt x="239" y="610"/>
                      <a:pt x="252" y="621"/>
                    </a:cubicBezTo>
                    <a:cubicBezTo>
                      <a:pt x="272" y="638"/>
                      <a:pt x="303" y="636"/>
                      <a:pt x="320" y="615"/>
                    </a:cubicBezTo>
                    <a:cubicBezTo>
                      <a:pt x="324" y="611"/>
                      <a:pt x="324" y="611"/>
                      <a:pt x="324" y="611"/>
                    </a:cubicBezTo>
                    <a:cubicBezTo>
                      <a:pt x="341" y="591"/>
                      <a:pt x="339" y="560"/>
                      <a:pt x="319" y="543"/>
                    </a:cubicBezTo>
                    <a:close/>
                    <a:moveTo>
                      <a:pt x="449" y="177"/>
                    </a:moveTo>
                    <a:cubicBezTo>
                      <a:pt x="489" y="216"/>
                      <a:pt x="535" y="260"/>
                      <a:pt x="576" y="299"/>
                    </a:cubicBezTo>
                    <a:cubicBezTo>
                      <a:pt x="582" y="305"/>
                      <a:pt x="589" y="307"/>
                      <a:pt x="597" y="306"/>
                    </a:cubicBezTo>
                    <a:cubicBezTo>
                      <a:pt x="605" y="305"/>
                      <a:pt x="612" y="300"/>
                      <a:pt x="616" y="293"/>
                    </a:cubicBezTo>
                    <a:cubicBezTo>
                      <a:pt x="626" y="275"/>
                      <a:pt x="632" y="256"/>
                      <a:pt x="636" y="234"/>
                    </a:cubicBezTo>
                    <a:cubicBezTo>
                      <a:pt x="638" y="224"/>
                      <a:pt x="642" y="216"/>
                      <a:pt x="649" y="209"/>
                    </a:cubicBezTo>
                    <a:cubicBezTo>
                      <a:pt x="671" y="186"/>
                      <a:pt x="671" y="186"/>
                      <a:pt x="671" y="186"/>
                    </a:cubicBezTo>
                    <a:cubicBezTo>
                      <a:pt x="688" y="168"/>
                      <a:pt x="689" y="139"/>
                      <a:pt x="672" y="121"/>
                    </a:cubicBezTo>
                    <a:cubicBezTo>
                      <a:pt x="580" y="21"/>
                      <a:pt x="580" y="21"/>
                      <a:pt x="580" y="21"/>
                    </a:cubicBezTo>
                    <a:cubicBezTo>
                      <a:pt x="563" y="3"/>
                      <a:pt x="534" y="0"/>
                      <a:pt x="515" y="16"/>
                    </a:cubicBezTo>
                    <a:cubicBezTo>
                      <a:pt x="493" y="34"/>
                      <a:pt x="493" y="34"/>
                      <a:pt x="493" y="34"/>
                    </a:cubicBezTo>
                    <a:cubicBezTo>
                      <a:pt x="483" y="42"/>
                      <a:pt x="471" y="45"/>
                      <a:pt x="457" y="44"/>
                    </a:cubicBezTo>
                    <a:cubicBezTo>
                      <a:pt x="435" y="41"/>
                      <a:pt x="412" y="38"/>
                      <a:pt x="390" y="36"/>
                    </a:cubicBezTo>
                    <a:cubicBezTo>
                      <a:pt x="347" y="30"/>
                      <a:pt x="308" y="41"/>
                      <a:pt x="274" y="67"/>
                    </a:cubicBezTo>
                    <a:cubicBezTo>
                      <a:pt x="229" y="101"/>
                      <a:pt x="184" y="136"/>
                      <a:pt x="139" y="171"/>
                    </a:cubicBezTo>
                    <a:cubicBezTo>
                      <a:pt x="95" y="207"/>
                      <a:pt x="151" y="255"/>
                      <a:pt x="203" y="222"/>
                    </a:cubicBezTo>
                    <a:cubicBezTo>
                      <a:pt x="301" y="161"/>
                      <a:pt x="301" y="161"/>
                      <a:pt x="301" y="161"/>
                    </a:cubicBezTo>
                    <a:cubicBezTo>
                      <a:pt x="315" y="153"/>
                      <a:pt x="331" y="152"/>
                      <a:pt x="346" y="158"/>
                    </a:cubicBezTo>
                    <a:cubicBezTo>
                      <a:pt x="364" y="167"/>
                      <a:pt x="388" y="168"/>
                      <a:pt x="408" y="165"/>
                    </a:cubicBezTo>
                    <a:cubicBezTo>
                      <a:pt x="423" y="162"/>
                      <a:pt x="437" y="166"/>
                      <a:pt x="449" y="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918075" y="1392238"/>
            <a:ext cx="563563" cy="563562"/>
            <a:chOff x="4798846" y="3684983"/>
            <a:chExt cx="563884" cy="563961"/>
          </a:xfrm>
        </p:grpSpPr>
        <p:sp>
          <p:nvSpPr>
            <p:cNvPr id="43" name="椭圆 42"/>
            <p:cNvSpPr/>
            <p:nvPr/>
          </p:nvSpPr>
          <p:spPr>
            <a:xfrm>
              <a:off x="4798846" y="3684983"/>
              <a:ext cx="563884" cy="563961"/>
            </a:xfrm>
            <a:prstGeom prst="ellipse">
              <a:avLst/>
            </a:prstGeom>
            <a:solidFill>
              <a:srgbClr val="00B0F0"/>
            </a:solidFill>
            <a:ln w="44450">
              <a:solidFill>
                <a:schemeClr val="bg1"/>
              </a:solidFill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prstClr val="white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986263" y="3800231"/>
              <a:ext cx="203290" cy="270481"/>
              <a:chOff x="7976594" y="2279040"/>
              <a:chExt cx="528116" cy="702571"/>
            </a:xfrm>
            <a:solidFill>
              <a:schemeClr val="bg1"/>
            </a:solidFill>
          </p:grpSpPr>
          <p:sp>
            <p:nvSpPr>
              <p:cNvPr id="55" name="Freeform 23"/>
              <p:cNvSpPr>
                <a:spLocks noEditPoints="1"/>
              </p:cNvSpPr>
              <p:nvPr/>
            </p:nvSpPr>
            <p:spPr bwMode="auto">
              <a:xfrm>
                <a:off x="7976594" y="2279040"/>
                <a:ext cx="519705" cy="702571"/>
              </a:xfrm>
              <a:custGeom>
                <a:avLst/>
                <a:gdLst>
                  <a:gd name="T0" fmla="*/ 592 w 601"/>
                  <a:gd name="T1" fmla="*/ 600 h 813"/>
                  <a:gd name="T2" fmla="*/ 374 w 601"/>
                  <a:gd name="T3" fmla="*/ 589 h 813"/>
                  <a:gd name="T4" fmla="*/ 374 w 601"/>
                  <a:gd name="T5" fmla="*/ 423 h 813"/>
                  <a:gd name="T6" fmla="*/ 601 w 601"/>
                  <a:gd name="T7" fmla="*/ 435 h 813"/>
                  <a:gd name="T8" fmla="*/ 533 w 601"/>
                  <a:gd name="T9" fmla="*/ 514 h 813"/>
                  <a:gd name="T10" fmla="*/ 592 w 601"/>
                  <a:gd name="T11" fmla="*/ 600 h 813"/>
                  <a:gd name="T12" fmla="*/ 253 w 601"/>
                  <a:gd name="T13" fmla="*/ 44 h 813"/>
                  <a:gd name="T14" fmla="*/ 298 w 601"/>
                  <a:gd name="T15" fmla="*/ 0 h 813"/>
                  <a:gd name="T16" fmla="*/ 342 w 601"/>
                  <a:gd name="T17" fmla="*/ 44 h 813"/>
                  <a:gd name="T18" fmla="*/ 342 w 601"/>
                  <a:gd name="T19" fmla="*/ 103 h 813"/>
                  <a:gd name="T20" fmla="*/ 253 w 601"/>
                  <a:gd name="T21" fmla="*/ 108 h 813"/>
                  <a:gd name="T22" fmla="*/ 253 w 601"/>
                  <a:gd name="T23" fmla="*/ 44 h 813"/>
                  <a:gd name="T24" fmla="*/ 342 w 601"/>
                  <a:gd name="T25" fmla="*/ 332 h 813"/>
                  <a:gd name="T26" fmla="*/ 342 w 601"/>
                  <a:gd name="T27" fmla="*/ 737 h 813"/>
                  <a:gd name="T28" fmla="*/ 355 w 601"/>
                  <a:gd name="T29" fmla="*/ 750 h 813"/>
                  <a:gd name="T30" fmla="*/ 380 w 601"/>
                  <a:gd name="T31" fmla="*/ 750 h 813"/>
                  <a:gd name="T32" fmla="*/ 415 w 601"/>
                  <a:gd name="T33" fmla="*/ 786 h 813"/>
                  <a:gd name="T34" fmla="*/ 415 w 601"/>
                  <a:gd name="T35" fmla="*/ 813 h 813"/>
                  <a:gd name="T36" fmla="*/ 180 w 601"/>
                  <a:gd name="T37" fmla="*/ 813 h 813"/>
                  <a:gd name="T38" fmla="*/ 180 w 601"/>
                  <a:gd name="T39" fmla="*/ 786 h 813"/>
                  <a:gd name="T40" fmla="*/ 216 w 601"/>
                  <a:gd name="T41" fmla="*/ 750 h 813"/>
                  <a:gd name="T42" fmla="*/ 240 w 601"/>
                  <a:gd name="T43" fmla="*/ 750 h 813"/>
                  <a:gd name="T44" fmla="*/ 253 w 601"/>
                  <a:gd name="T45" fmla="*/ 737 h 813"/>
                  <a:gd name="T46" fmla="*/ 253 w 601"/>
                  <a:gd name="T47" fmla="*/ 337 h 813"/>
                  <a:gd name="T48" fmla="*/ 342 w 601"/>
                  <a:gd name="T49" fmla="*/ 332 h 813"/>
                  <a:gd name="T50" fmla="*/ 221 w 601"/>
                  <a:gd name="T51" fmla="*/ 581 h 813"/>
                  <a:gd name="T52" fmla="*/ 59 w 601"/>
                  <a:gd name="T53" fmla="*/ 572 h 813"/>
                  <a:gd name="T54" fmla="*/ 0 w 601"/>
                  <a:gd name="T55" fmla="*/ 486 h 813"/>
                  <a:gd name="T56" fmla="*/ 68 w 601"/>
                  <a:gd name="T57" fmla="*/ 407 h 813"/>
                  <a:gd name="T58" fmla="*/ 221 w 601"/>
                  <a:gd name="T59" fmla="*/ 415 h 813"/>
                  <a:gd name="T60" fmla="*/ 221 w 601"/>
                  <a:gd name="T61" fmla="*/ 58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1" h="813">
                    <a:moveTo>
                      <a:pt x="592" y="600"/>
                    </a:moveTo>
                    <a:cubicBezTo>
                      <a:pt x="374" y="589"/>
                      <a:pt x="374" y="589"/>
                      <a:pt x="374" y="589"/>
                    </a:cubicBezTo>
                    <a:cubicBezTo>
                      <a:pt x="374" y="423"/>
                      <a:pt x="374" y="423"/>
                      <a:pt x="374" y="423"/>
                    </a:cubicBezTo>
                    <a:cubicBezTo>
                      <a:pt x="601" y="435"/>
                      <a:pt x="601" y="435"/>
                      <a:pt x="601" y="435"/>
                    </a:cubicBezTo>
                    <a:cubicBezTo>
                      <a:pt x="533" y="514"/>
                      <a:pt x="533" y="514"/>
                      <a:pt x="533" y="514"/>
                    </a:cubicBezTo>
                    <a:cubicBezTo>
                      <a:pt x="592" y="600"/>
                      <a:pt x="592" y="600"/>
                      <a:pt x="592" y="600"/>
                    </a:cubicBezTo>
                    <a:close/>
                    <a:moveTo>
                      <a:pt x="253" y="44"/>
                    </a:moveTo>
                    <a:cubicBezTo>
                      <a:pt x="253" y="20"/>
                      <a:pt x="273" y="0"/>
                      <a:pt x="298" y="0"/>
                    </a:cubicBezTo>
                    <a:cubicBezTo>
                      <a:pt x="322" y="0"/>
                      <a:pt x="342" y="20"/>
                      <a:pt x="342" y="44"/>
                    </a:cubicBezTo>
                    <a:cubicBezTo>
                      <a:pt x="342" y="103"/>
                      <a:pt x="342" y="103"/>
                      <a:pt x="342" y="103"/>
                    </a:cubicBezTo>
                    <a:cubicBezTo>
                      <a:pt x="253" y="108"/>
                      <a:pt x="253" y="108"/>
                      <a:pt x="253" y="108"/>
                    </a:cubicBezTo>
                    <a:cubicBezTo>
                      <a:pt x="253" y="44"/>
                      <a:pt x="253" y="44"/>
                      <a:pt x="253" y="44"/>
                    </a:cubicBezTo>
                    <a:close/>
                    <a:moveTo>
                      <a:pt x="342" y="332"/>
                    </a:moveTo>
                    <a:cubicBezTo>
                      <a:pt x="342" y="737"/>
                      <a:pt x="342" y="737"/>
                      <a:pt x="342" y="737"/>
                    </a:cubicBezTo>
                    <a:cubicBezTo>
                      <a:pt x="342" y="744"/>
                      <a:pt x="348" y="750"/>
                      <a:pt x="355" y="750"/>
                    </a:cubicBezTo>
                    <a:cubicBezTo>
                      <a:pt x="380" y="750"/>
                      <a:pt x="380" y="750"/>
                      <a:pt x="380" y="750"/>
                    </a:cubicBezTo>
                    <a:cubicBezTo>
                      <a:pt x="399" y="750"/>
                      <a:pt x="415" y="766"/>
                      <a:pt x="415" y="786"/>
                    </a:cubicBezTo>
                    <a:cubicBezTo>
                      <a:pt x="415" y="813"/>
                      <a:pt x="415" y="813"/>
                      <a:pt x="415" y="813"/>
                    </a:cubicBezTo>
                    <a:cubicBezTo>
                      <a:pt x="180" y="813"/>
                      <a:pt x="180" y="813"/>
                      <a:pt x="180" y="813"/>
                    </a:cubicBezTo>
                    <a:cubicBezTo>
                      <a:pt x="180" y="786"/>
                      <a:pt x="180" y="786"/>
                      <a:pt x="180" y="786"/>
                    </a:cubicBezTo>
                    <a:cubicBezTo>
                      <a:pt x="180" y="766"/>
                      <a:pt x="196" y="750"/>
                      <a:pt x="216" y="750"/>
                    </a:cubicBezTo>
                    <a:cubicBezTo>
                      <a:pt x="240" y="750"/>
                      <a:pt x="240" y="750"/>
                      <a:pt x="240" y="750"/>
                    </a:cubicBezTo>
                    <a:cubicBezTo>
                      <a:pt x="247" y="750"/>
                      <a:pt x="253" y="744"/>
                      <a:pt x="253" y="737"/>
                    </a:cubicBezTo>
                    <a:cubicBezTo>
                      <a:pt x="253" y="337"/>
                      <a:pt x="253" y="337"/>
                      <a:pt x="253" y="337"/>
                    </a:cubicBezTo>
                    <a:cubicBezTo>
                      <a:pt x="342" y="332"/>
                      <a:pt x="342" y="332"/>
                      <a:pt x="342" y="332"/>
                    </a:cubicBezTo>
                    <a:close/>
                    <a:moveTo>
                      <a:pt x="221" y="581"/>
                    </a:moveTo>
                    <a:cubicBezTo>
                      <a:pt x="59" y="572"/>
                      <a:pt x="59" y="572"/>
                      <a:pt x="59" y="572"/>
                    </a:cubicBezTo>
                    <a:cubicBezTo>
                      <a:pt x="0" y="486"/>
                      <a:pt x="0" y="486"/>
                      <a:pt x="0" y="486"/>
                    </a:cubicBezTo>
                    <a:cubicBezTo>
                      <a:pt x="68" y="407"/>
                      <a:pt x="68" y="407"/>
                      <a:pt x="68" y="407"/>
                    </a:cubicBezTo>
                    <a:cubicBezTo>
                      <a:pt x="221" y="415"/>
                      <a:pt x="221" y="415"/>
                      <a:pt x="221" y="415"/>
                    </a:cubicBezTo>
                    <a:cubicBezTo>
                      <a:pt x="221" y="581"/>
                      <a:pt x="221" y="581"/>
                      <a:pt x="221" y="5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6" name="Freeform 24"/>
              <p:cNvSpPr/>
              <p:nvPr/>
            </p:nvSpPr>
            <p:spPr bwMode="auto">
              <a:xfrm>
                <a:off x="7985371" y="2386200"/>
                <a:ext cx="519339" cy="166774"/>
              </a:xfrm>
              <a:custGeom>
                <a:avLst/>
                <a:gdLst>
                  <a:gd name="T0" fmla="*/ 0 w 1420"/>
                  <a:gd name="T1" fmla="*/ 66 h 456"/>
                  <a:gd name="T2" fmla="*/ 631 w 1420"/>
                  <a:gd name="T3" fmla="*/ 33 h 456"/>
                  <a:gd name="T4" fmla="*/ 1259 w 1420"/>
                  <a:gd name="T5" fmla="*/ 0 h 456"/>
                  <a:gd name="T6" fmla="*/ 1420 w 1420"/>
                  <a:gd name="T7" fmla="*/ 189 h 456"/>
                  <a:gd name="T8" fmla="*/ 1281 w 1420"/>
                  <a:gd name="T9" fmla="*/ 390 h 456"/>
                  <a:gd name="T10" fmla="*/ 650 w 1420"/>
                  <a:gd name="T11" fmla="*/ 423 h 456"/>
                  <a:gd name="T12" fmla="*/ 21 w 1420"/>
                  <a:gd name="T13" fmla="*/ 456 h 456"/>
                  <a:gd name="T14" fmla="*/ 160 w 1420"/>
                  <a:gd name="T15" fmla="*/ 253 h 456"/>
                  <a:gd name="T16" fmla="*/ 0 w 1420"/>
                  <a:gd name="T17" fmla="*/ 66 h 456"/>
                  <a:gd name="T18" fmla="*/ 0 w 1420"/>
                  <a:gd name="T19" fmla="*/ 6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0" h="456">
                    <a:moveTo>
                      <a:pt x="0" y="66"/>
                    </a:moveTo>
                    <a:lnTo>
                      <a:pt x="631" y="33"/>
                    </a:lnTo>
                    <a:lnTo>
                      <a:pt x="1259" y="0"/>
                    </a:lnTo>
                    <a:lnTo>
                      <a:pt x="1420" y="189"/>
                    </a:lnTo>
                    <a:lnTo>
                      <a:pt x="1281" y="390"/>
                    </a:lnTo>
                    <a:lnTo>
                      <a:pt x="650" y="423"/>
                    </a:lnTo>
                    <a:lnTo>
                      <a:pt x="21" y="456"/>
                    </a:lnTo>
                    <a:lnTo>
                      <a:pt x="160" y="253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919788" y="1392238"/>
            <a:ext cx="563562" cy="563562"/>
            <a:chOff x="5814834" y="3684983"/>
            <a:chExt cx="563884" cy="563961"/>
          </a:xfrm>
        </p:grpSpPr>
        <p:sp>
          <p:nvSpPr>
            <p:cNvPr id="44" name="椭圆 43"/>
            <p:cNvSpPr/>
            <p:nvPr/>
          </p:nvSpPr>
          <p:spPr>
            <a:xfrm>
              <a:off x="5814834" y="3684983"/>
              <a:ext cx="563884" cy="563961"/>
            </a:xfrm>
            <a:prstGeom prst="ellipse">
              <a:avLst/>
            </a:prstGeom>
            <a:solidFill>
              <a:srgbClr val="00B0F0"/>
            </a:solidFill>
            <a:ln w="44450">
              <a:solidFill>
                <a:schemeClr val="bg1"/>
              </a:solidFill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prstClr val="white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961456" y="3800091"/>
              <a:ext cx="272556" cy="270762"/>
              <a:chOff x="6463926" y="2278309"/>
              <a:chExt cx="708057" cy="703302"/>
            </a:xfrm>
            <a:solidFill>
              <a:schemeClr val="bg1"/>
            </a:solidFill>
          </p:grpSpPr>
          <p:sp>
            <p:nvSpPr>
              <p:cNvPr id="58" name="Freeform 30"/>
              <p:cNvSpPr>
                <a:spLocks noEditPoints="1"/>
              </p:cNvSpPr>
              <p:nvPr/>
            </p:nvSpPr>
            <p:spPr bwMode="auto">
              <a:xfrm>
                <a:off x="6687023" y="2278309"/>
                <a:ext cx="261864" cy="305752"/>
              </a:xfrm>
              <a:custGeom>
                <a:avLst/>
                <a:gdLst>
                  <a:gd name="T0" fmla="*/ 150 w 303"/>
                  <a:gd name="T1" fmla="*/ 1 h 354"/>
                  <a:gd name="T2" fmla="*/ 81 w 303"/>
                  <a:gd name="T3" fmla="*/ 76 h 354"/>
                  <a:gd name="T4" fmla="*/ 153 w 303"/>
                  <a:gd name="T5" fmla="*/ 165 h 354"/>
                  <a:gd name="T6" fmla="*/ 222 w 303"/>
                  <a:gd name="T7" fmla="*/ 74 h 354"/>
                  <a:gd name="T8" fmla="*/ 150 w 303"/>
                  <a:gd name="T9" fmla="*/ 1 h 354"/>
                  <a:gd name="T10" fmla="*/ 151 w 303"/>
                  <a:gd name="T11" fmla="*/ 261 h 354"/>
                  <a:gd name="T12" fmla="*/ 198 w 303"/>
                  <a:gd name="T13" fmla="*/ 196 h 354"/>
                  <a:gd name="T14" fmla="*/ 210 w 303"/>
                  <a:gd name="T15" fmla="*/ 190 h 354"/>
                  <a:gd name="T16" fmla="*/ 260 w 303"/>
                  <a:gd name="T17" fmla="*/ 199 h 354"/>
                  <a:gd name="T18" fmla="*/ 290 w 303"/>
                  <a:gd name="T19" fmla="*/ 225 h 354"/>
                  <a:gd name="T20" fmla="*/ 303 w 303"/>
                  <a:gd name="T21" fmla="*/ 330 h 354"/>
                  <a:gd name="T22" fmla="*/ 297 w 303"/>
                  <a:gd name="T23" fmla="*/ 347 h 354"/>
                  <a:gd name="T24" fmla="*/ 280 w 303"/>
                  <a:gd name="T25" fmla="*/ 354 h 354"/>
                  <a:gd name="T26" fmla="*/ 23 w 303"/>
                  <a:gd name="T27" fmla="*/ 354 h 354"/>
                  <a:gd name="T28" fmla="*/ 6 w 303"/>
                  <a:gd name="T29" fmla="*/ 347 h 354"/>
                  <a:gd name="T30" fmla="*/ 0 w 303"/>
                  <a:gd name="T31" fmla="*/ 330 h 354"/>
                  <a:gd name="T32" fmla="*/ 13 w 303"/>
                  <a:gd name="T33" fmla="*/ 225 h 354"/>
                  <a:gd name="T34" fmla="*/ 43 w 303"/>
                  <a:gd name="T35" fmla="*/ 199 h 354"/>
                  <a:gd name="T36" fmla="*/ 93 w 303"/>
                  <a:gd name="T37" fmla="*/ 190 h 354"/>
                  <a:gd name="T38" fmla="*/ 105 w 303"/>
                  <a:gd name="T39" fmla="*/ 196 h 354"/>
                  <a:gd name="T40" fmla="*/ 151 w 303"/>
                  <a:gd name="T41" fmla="*/ 26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3" h="354">
                    <a:moveTo>
                      <a:pt x="150" y="1"/>
                    </a:moveTo>
                    <a:cubicBezTo>
                      <a:pt x="111" y="2"/>
                      <a:pt x="80" y="36"/>
                      <a:pt x="81" y="76"/>
                    </a:cubicBezTo>
                    <a:cubicBezTo>
                      <a:pt x="82" y="117"/>
                      <a:pt x="114" y="166"/>
                      <a:pt x="153" y="165"/>
                    </a:cubicBezTo>
                    <a:cubicBezTo>
                      <a:pt x="192" y="165"/>
                      <a:pt x="223" y="114"/>
                      <a:pt x="222" y="74"/>
                    </a:cubicBezTo>
                    <a:cubicBezTo>
                      <a:pt x="221" y="33"/>
                      <a:pt x="189" y="0"/>
                      <a:pt x="150" y="1"/>
                    </a:cubicBezTo>
                    <a:close/>
                    <a:moveTo>
                      <a:pt x="151" y="261"/>
                    </a:moveTo>
                    <a:cubicBezTo>
                      <a:pt x="198" y="196"/>
                      <a:pt x="198" y="196"/>
                      <a:pt x="198" y="196"/>
                    </a:cubicBezTo>
                    <a:cubicBezTo>
                      <a:pt x="201" y="192"/>
                      <a:pt x="206" y="190"/>
                      <a:pt x="210" y="190"/>
                    </a:cubicBezTo>
                    <a:cubicBezTo>
                      <a:pt x="260" y="199"/>
                      <a:pt x="260" y="199"/>
                      <a:pt x="260" y="199"/>
                    </a:cubicBezTo>
                    <a:cubicBezTo>
                      <a:pt x="278" y="202"/>
                      <a:pt x="288" y="217"/>
                      <a:pt x="290" y="225"/>
                    </a:cubicBezTo>
                    <a:cubicBezTo>
                      <a:pt x="297" y="274"/>
                      <a:pt x="301" y="304"/>
                      <a:pt x="303" y="330"/>
                    </a:cubicBezTo>
                    <a:cubicBezTo>
                      <a:pt x="303" y="336"/>
                      <a:pt x="301" y="342"/>
                      <a:pt x="297" y="347"/>
                    </a:cubicBezTo>
                    <a:cubicBezTo>
                      <a:pt x="292" y="351"/>
                      <a:pt x="287" y="354"/>
                      <a:pt x="280" y="354"/>
                    </a:cubicBezTo>
                    <a:cubicBezTo>
                      <a:pt x="23" y="354"/>
                      <a:pt x="23" y="354"/>
                      <a:pt x="23" y="354"/>
                    </a:cubicBezTo>
                    <a:cubicBezTo>
                      <a:pt x="16" y="354"/>
                      <a:pt x="11" y="351"/>
                      <a:pt x="6" y="347"/>
                    </a:cubicBezTo>
                    <a:cubicBezTo>
                      <a:pt x="2" y="342"/>
                      <a:pt x="0" y="336"/>
                      <a:pt x="0" y="330"/>
                    </a:cubicBezTo>
                    <a:cubicBezTo>
                      <a:pt x="2" y="304"/>
                      <a:pt x="6" y="274"/>
                      <a:pt x="13" y="225"/>
                    </a:cubicBezTo>
                    <a:cubicBezTo>
                      <a:pt x="15" y="217"/>
                      <a:pt x="25" y="202"/>
                      <a:pt x="43" y="199"/>
                    </a:cubicBezTo>
                    <a:cubicBezTo>
                      <a:pt x="93" y="190"/>
                      <a:pt x="93" y="190"/>
                      <a:pt x="93" y="190"/>
                    </a:cubicBezTo>
                    <a:cubicBezTo>
                      <a:pt x="97" y="190"/>
                      <a:pt x="102" y="192"/>
                      <a:pt x="105" y="196"/>
                    </a:cubicBezTo>
                    <a:cubicBezTo>
                      <a:pt x="151" y="261"/>
                      <a:pt x="151" y="261"/>
                      <a:pt x="151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9" name="Freeform 31"/>
              <p:cNvSpPr>
                <a:spLocks noEditPoints="1"/>
              </p:cNvSpPr>
              <p:nvPr/>
            </p:nvSpPr>
            <p:spPr bwMode="auto">
              <a:xfrm>
                <a:off x="6463926" y="2632337"/>
                <a:ext cx="268082" cy="349274"/>
              </a:xfrm>
              <a:custGeom>
                <a:avLst/>
                <a:gdLst>
                  <a:gd name="T0" fmla="*/ 153 w 310"/>
                  <a:gd name="T1" fmla="*/ 1 h 404"/>
                  <a:gd name="T2" fmla="*/ 84 w 310"/>
                  <a:gd name="T3" fmla="*/ 76 h 404"/>
                  <a:gd name="T4" fmla="*/ 156 w 310"/>
                  <a:gd name="T5" fmla="*/ 165 h 404"/>
                  <a:gd name="T6" fmla="*/ 225 w 310"/>
                  <a:gd name="T7" fmla="*/ 73 h 404"/>
                  <a:gd name="T8" fmla="*/ 153 w 310"/>
                  <a:gd name="T9" fmla="*/ 1 h 404"/>
                  <a:gd name="T10" fmla="*/ 155 w 310"/>
                  <a:gd name="T11" fmla="*/ 261 h 404"/>
                  <a:gd name="T12" fmla="*/ 201 w 310"/>
                  <a:gd name="T13" fmla="*/ 195 h 404"/>
                  <a:gd name="T14" fmla="*/ 213 w 310"/>
                  <a:gd name="T15" fmla="*/ 190 h 404"/>
                  <a:gd name="T16" fmla="*/ 263 w 310"/>
                  <a:gd name="T17" fmla="*/ 199 h 404"/>
                  <a:gd name="T18" fmla="*/ 293 w 310"/>
                  <a:gd name="T19" fmla="*/ 225 h 404"/>
                  <a:gd name="T20" fmla="*/ 304 w 310"/>
                  <a:gd name="T21" fmla="*/ 385 h 404"/>
                  <a:gd name="T22" fmla="*/ 282 w 310"/>
                  <a:gd name="T23" fmla="*/ 404 h 404"/>
                  <a:gd name="T24" fmla="*/ 27 w 310"/>
                  <a:gd name="T25" fmla="*/ 404 h 404"/>
                  <a:gd name="T26" fmla="*/ 5 w 310"/>
                  <a:gd name="T27" fmla="*/ 385 h 404"/>
                  <a:gd name="T28" fmla="*/ 16 w 310"/>
                  <a:gd name="T29" fmla="*/ 225 h 404"/>
                  <a:gd name="T30" fmla="*/ 46 w 310"/>
                  <a:gd name="T31" fmla="*/ 199 h 404"/>
                  <a:gd name="T32" fmla="*/ 96 w 310"/>
                  <a:gd name="T33" fmla="*/ 190 h 404"/>
                  <a:gd name="T34" fmla="*/ 108 w 310"/>
                  <a:gd name="T35" fmla="*/ 195 h 404"/>
                  <a:gd name="T36" fmla="*/ 155 w 310"/>
                  <a:gd name="T37" fmla="*/ 261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0" h="404">
                    <a:moveTo>
                      <a:pt x="153" y="1"/>
                    </a:moveTo>
                    <a:cubicBezTo>
                      <a:pt x="114" y="1"/>
                      <a:pt x="83" y="35"/>
                      <a:pt x="84" y="76"/>
                    </a:cubicBezTo>
                    <a:cubicBezTo>
                      <a:pt x="85" y="117"/>
                      <a:pt x="117" y="166"/>
                      <a:pt x="156" y="165"/>
                    </a:cubicBezTo>
                    <a:cubicBezTo>
                      <a:pt x="195" y="164"/>
                      <a:pt x="226" y="114"/>
                      <a:pt x="225" y="73"/>
                    </a:cubicBezTo>
                    <a:cubicBezTo>
                      <a:pt x="224" y="32"/>
                      <a:pt x="192" y="0"/>
                      <a:pt x="153" y="1"/>
                    </a:cubicBezTo>
                    <a:close/>
                    <a:moveTo>
                      <a:pt x="155" y="261"/>
                    </a:moveTo>
                    <a:cubicBezTo>
                      <a:pt x="201" y="195"/>
                      <a:pt x="201" y="195"/>
                      <a:pt x="201" y="195"/>
                    </a:cubicBezTo>
                    <a:cubicBezTo>
                      <a:pt x="204" y="191"/>
                      <a:pt x="209" y="189"/>
                      <a:pt x="213" y="190"/>
                    </a:cubicBezTo>
                    <a:cubicBezTo>
                      <a:pt x="263" y="199"/>
                      <a:pt x="263" y="199"/>
                      <a:pt x="263" y="199"/>
                    </a:cubicBezTo>
                    <a:cubicBezTo>
                      <a:pt x="281" y="202"/>
                      <a:pt x="291" y="216"/>
                      <a:pt x="293" y="225"/>
                    </a:cubicBezTo>
                    <a:cubicBezTo>
                      <a:pt x="304" y="309"/>
                      <a:pt x="310" y="336"/>
                      <a:pt x="304" y="385"/>
                    </a:cubicBezTo>
                    <a:cubicBezTo>
                      <a:pt x="303" y="396"/>
                      <a:pt x="294" y="404"/>
                      <a:pt x="282" y="404"/>
                    </a:cubicBezTo>
                    <a:cubicBezTo>
                      <a:pt x="27" y="404"/>
                      <a:pt x="27" y="404"/>
                      <a:pt x="27" y="404"/>
                    </a:cubicBezTo>
                    <a:cubicBezTo>
                      <a:pt x="15" y="404"/>
                      <a:pt x="6" y="396"/>
                      <a:pt x="5" y="385"/>
                    </a:cubicBezTo>
                    <a:cubicBezTo>
                      <a:pt x="0" y="336"/>
                      <a:pt x="5" y="309"/>
                      <a:pt x="16" y="225"/>
                    </a:cubicBezTo>
                    <a:cubicBezTo>
                      <a:pt x="18" y="216"/>
                      <a:pt x="28" y="202"/>
                      <a:pt x="46" y="199"/>
                    </a:cubicBezTo>
                    <a:cubicBezTo>
                      <a:pt x="96" y="190"/>
                      <a:pt x="96" y="190"/>
                      <a:pt x="96" y="190"/>
                    </a:cubicBezTo>
                    <a:cubicBezTo>
                      <a:pt x="100" y="189"/>
                      <a:pt x="105" y="191"/>
                      <a:pt x="108" y="195"/>
                    </a:cubicBezTo>
                    <a:cubicBezTo>
                      <a:pt x="155" y="261"/>
                      <a:pt x="155" y="261"/>
                      <a:pt x="155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0" name="Freeform 32"/>
              <p:cNvSpPr/>
              <p:nvPr/>
            </p:nvSpPr>
            <p:spPr bwMode="auto">
              <a:xfrm>
                <a:off x="6727619" y="2616977"/>
                <a:ext cx="180672" cy="154705"/>
              </a:xfrm>
              <a:custGeom>
                <a:avLst/>
                <a:gdLst>
                  <a:gd name="T0" fmla="*/ 85 w 209"/>
                  <a:gd name="T1" fmla="*/ 19 h 179"/>
                  <a:gd name="T2" fmla="*/ 104 w 209"/>
                  <a:gd name="T3" fmla="*/ 0 h 179"/>
                  <a:gd name="T4" fmla="*/ 124 w 209"/>
                  <a:gd name="T5" fmla="*/ 19 h 179"/>
                  <a:gd name="T6" fmla="*/ 124 w 209"/>
                  <a:gd name="T7" fmla="*/ 98 h 179"/>
                  <a:gd name="T8" fmla="*/ 197 w 209"/>
                  <a:gd name="T9" fmla="*/ 141 h 179"/>
                  <a:gd name="T10" fmla="*/ 204 w 209"/>
                  <a:gd name="T11" fmla="*/ 167 h 179"/>
                  <a:gd name="T12" fmla="*/ 178 w 209"/>
                  <a:gd name="T13" fmla="*/ 174 h 179"/>
                  <a:gd name="T14" fmla="*/ 104 w 209"/>
                  <a:gd name="T15" fmla="*/ 131 h 179"/>
                  <a:gd name="T16" fmla="*/ 31 w 209"/>
                  <a:gd name="T17" fmla="*/ 174 h 179"/>
                  <a:gd name="T18" fmla="*/ 5 w 209"/>
                  <a:gd name="T19" fmla="*/ 167 h 179"/>
                  <a:gd name="T20" fmla="*/ 12 w 209"/>
                  <a:gd name="T21" fmla="*/ 141 h 179"/>
                  <a:gd name="T22" fmla="*/ 85 w 209"/>
                  <a:gd name="T23" fmla="*/ 98 h 179"/>
                  <a:gd name="T24" fmla="*/ 85 w 209"/>
                  <a:gd name="T25" fmla="*/ 1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179">
                    <a:moveTo>
                      <a:pt x="85" y="19"/>
                    </a:moveTo>
                    <a:cubicBezTo>
                      <a:pt x="85" y="8"/>
                      <a:pt x="94" y="0"/>
                      <a:pt x="104" y="0"/>
                    </a:cubicBezTo>
                    <a:cubicBezTo>
                      <a:pt x="115" y="0"/>
                      <a:pt x="124" y="8"/>
                      <a:pt x="124" y="19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206" y="146"/>
                      <a:pt x="209" y="158"/>
                      <a:pt x="204" y="167"/>
                    </a:cubicBezTo>
                    <a:cubicBezTo>
                      <a:pt x="198" y="176"/>
                      <a:pt x="187" y="179"/>
                      <a:pt x="178" y="174"/>
                    </a:cubicBezTo>
                    <a:cubicBezTo>
                      <a:pt x="104" y="131"/>
                      <a:pt x="104" y="131"/>
                      <a:pt x="104" y="131"/>
                    </a:cubicBezTo>
                    <a:cubicBezTo>
                      <a:pt x="31" y="174"/>
                      <a:pt x="31" y="174"/>
                      <a:pt x="31" y="174"/>
                    </a:cubicBezTo>
                    <a:cubicBezTo>
                      <a:pt x="22" y="179"/>
                      <a:pt x="11" y="176"/>
                      <a:pt x="5" y="167"/>
                    </a:cubicBezTo>
                    <a:cubicBezTo>
                      <a:pt x="0" y="158"/>
                      <a:pt x="3" y="146"/>
                      <a:pt x="12" y="141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19"/>
                      <a:pt x="85" y="19"/>
                      <a:pt x="8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1" name="Freeform 33"/>
              <p:cNvSpPr>
                <a:spLocks noEditPoints="1"/>
              </p:cNvSpPr>
              <p:nvPr/>
            </p:nvSpPr>
            <p:spPr bwMode="auto">
              <a:xfrm>
                <a:off x="6903901" y="2632337"/>
                <a:ext cx="268082" cy="349274"/>
              </a:xfrm>
              <a:custGeom>
                <a:avLst/>
                <a:gdLst>
                  <a:gd name="T0" fmla="*/ 154 w 310"/>
                  <a:gd name="T1" fmla="*/ 1 h 404"/>
                  <a:gd name="T2" fmla="*/ 85 w 310"/>
                  <a:gd name="T3" fmla="*/ 76 h 404"/>
                  <a:gd name="T4" fmla="*/ 157 w 310"/>
                  <a:gd name="T5" fmla="*/ 165 h 404"/>
                  <a:gd name="T6" fmla="*/ 226 w 310"/>
                  <a:gd name="T7" fmla="*/ 73 h 404"/>
                  <a:gd name="T8" fmla="*/ 154 w 310"/>
                  <a:gd name="T9" fmla="*/ 1 h 404"/>
                  <a:gd name="T10" fmla="*/ 155 w 310"/>
                  <a:gd name="T11" fmla="*/ 261 h 404"/>
                  <a:gd name="T12" fmla="*/ 202 w 310"/>
                  <a:gd name="T13" fmla="*/ 195 h 404"/>
                  <a:gd name="T14" fmla="*/ 214 w 310"/>
                  <a:gd name="T15" fmla="*/ 190 h 404"/>
                  <a:gd name="T16" fmla="*/ 264 w 310"/>
                  <a:gd name="T17" fmla="*/ 199 h 404"/>
                  <a:gd name="T18" fmla="*/ 294 w 310"/>
                  <a:gd name="T19" fmla="*/ 225 h 404"/>
                  <a:gd name="T20" fmla="*/ 305 w 310"/>
                  <a:gd name="T21" fmla="*/ 385 h 404"/>
                  <a:gd name="T22" fmla="*/ 283 w 310"/>
                  <a:gd name="T23" fmla="*/ 404 h 404"/>
                  <a:gd name="T24" fmla="*/ 28 w 310"/>
                  <a:gd name="T25" fmla="*/ 404 h 404"/>
                  <a:gd name="T26" fmla="*/ 6 w 310"/>
                  <a:gd name="T27" fmla="*/ 385 h 404"/>
                  <a:gd name="T28" fmla="*/ 17 w 310"/>
                  <a:gd name="T29" fmla="*/ 225 h 404"/>
                  <a:gd name="T30" fmla="*/ 47 w 310"/>
                  <a:gd name="T31" fmla="*/ 199 h 404"/>
                  <a:gd name="T32" fmla="*/ 97 w 310"/>
                  <a:gd name="T33" fmla="*/ 190 h 404"/>
                  <a:gd name="T34" fmla="*/ 109 w 310"/>
                  <a:gd name="T35" fmla="*/ 195 h 404"/>
                  <a:gd name="T36" fmla="*/ 155 w 310"/>
                  <a:gd name="T37" fmla="*/ 261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0" h="404">
                    <a:moveTo>
                      <a:pt x="154" y="1"/>
                    </a:moveTo>
                    <a:cubicBezTo>
                      <a:pt x="115" y="1"/>
                      <a:pt x="84" y="35"/>
                      <a:pt x="85" y="76"/>
                    </a:cubicBezTo>
                    <a:cubicBezTo>
                      <a:pt x="86" y="117"/>
                      <a:pt x="118" y="166"/>
                      <a:pt x="157" y="165"/>
                    </a:cubicBezTo>
                    <a:cubicBezTo>
                      <a:pt x="196" y="164"/>
                      <a:pt x="227" y="114"/>
                      <a:pt x="226" y="73"/>
                    </a:cubicBezTo>
                    <a:cubicBezTo>
                      <a:pt x="225" y="32"/>
                      <a:pt x="193" y="0"/>
                      <a:pt x="154" y="1"/>
                    </a:cubicBezTo>
                    <a:close/>
                    <a:moveTo>
                      <a:pt x="155" y="261"/>
                    </a:moveTo>
                    <a:cubicBezTo>
                      <a:pt x="202" y="195"/>
                      <a:pt x="202" y="195"/>
                      <a:pt x="202" y="195"/>
                    </a:cubicBezTo>
                    <a:cubicBezTo>
                      <a:pt x="205" y="191"/>
                      <a:pt x="209" y="189"/>
                      <a:pt x="214" y="190"/>
                    </a:cubicBezTo>
                    <a:cubicBezTo>
                      <a:pt x="264" y="199"/>
                      <a:pt x="264" y="199"/>
                      <a:pt x="264" y="199"/>
                    </a:cubicBezTo>
                    <a:cubicBezTo>
                      <a:pt x="282" y="202"/>
                      <a:pt x="292" y="216"/>
                      <a:pt x="294" y="225"/>
                    </a:cubicBezTo>
                    <a:cubicBezTo>
                      <a:pt x="305" y="309"/>
                      <a:pt x="310" y="336"/>
                      <a:pt x="305" y="385"/>
                    </a:cubicBezTo>
                    <a:cubicBezTo>
                      <a:pt x="304" y="396"/>
                      <a:pt x="295" y="404"/>
                      <a:pt x="283" y="404"/>
                    </a:cubicBezTo>
                    <a:cubicBezTo>
                      <a:pt x="28" y="404"/>
                      <a:pt x="28" y="404"/>
                      <a:pt x="28" y="404"/>
                    </a:cubicBezTo>
                    <a:cubicBezTo>
                      <a:pt x="16" y="404"/>
                      <a:pt x="7" y="396"/>
                      <a:pt x="6" y="385"/>
                    </a:cubicBezTo>
                    <a:cubicBezTo>
                      <a:pt x="0" y="336"/>
                      <a:pt x="6" y="309"/>
                      <a:pt x="17" y="225"/>
                    </a:cubicBezTo>
                    <a:cubicBezTo>
                      <a:pt x="19" y="216"/>
                      <a:pt x="29" y="202"/>
                      <a:pt x="47" y="199"/>
                    </a:cubicBezTo>
                    <a:cubicBezTo>
                      <a:pt x="97" y="190"/>
                      <a:pt x="97" y="190"/>
                      <a:pt x="97" y="190"/>
                    </a:cubicBezTo>
                    <a:cubicBezTo>
                      <a:pt x="101" y="189"/>
                      <a:pt x="106" y="191"/>
                      <a:pt x="109" y="195"/>
                    </a:cubicBezTo>
                    <a:cubicBezTo>
                      <a:pt x="155" y="261"/>
                      <a:pt x="155" y="261"/>
                      <a:pt x="155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353" name="组合 1"/>
          <p:cNvGrpSpPr/>
          <p:nvPr/>
        </p:nvGrpSpPr>
        <p:grpSpPr>
          <a:xfrm>
            <a:off x="1076325" y="2357438"/>
            <a:ext cx="7004050" cy="927100"/>
            <a:chOff x="1562866" y="1644652"/>
            <a:chExt cx="7004040" cy="927892"/>
          </a:xfrm>
        </p:grpSpPr>
        <p:grpSp>
          <p:nvGrpSpPr>
            <p:cNvPr id="14354" name="组合 3"/>
            <p:cNvGrpSpPr/>
            <p:nvPr/>
          </p:nvGrpSpPr>
          <p:grpSpPr>
            <a:xfrm>
              <a:off x="1562866" y="1649164"/>
              <a:ext cx="793712" cy="916656"/>
              <a:chOff x="1562866" y="1353344"/>
              <a:chExt cx="793712" cy="916656"/>
            </a:xfrm>
          </p:grpSpPr>
          <p:sp>
            <p:nvSpPr>
              <p:cNvPr id="83" name="Freeform 27"/>
              <p:cNvSpPr/>
              <p:nvPr/>
            </p:nvSpPr>
            <p:spPr bwMode="auto">
              <a:xfrm>
                <a:off x="1562866" y="1353344"/>
                <a:ext cx="793712" cy="916656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600994" y="1429544"/>
                <a:ext cx="72390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>
                  <a:buNone/>
                </a:pPr>
                <a:r>
                  <a:rPr kumimoji="0" lang="zh-CN" altLang="en-US" sz="4200" i="0" kern="2500" cap="none" spc="140" normalizeH="0" baseline="0" noProof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公</a:t>
                </a:r>
                <a:endParaRPr kumimoji="0" lang="zh-CN" altLang="en-US" sz="4200" i="0" kern="2500" cap="none" spc="140" normalizeH="0" baseline="0" noProof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grpSp>
          <p:nvGrpSpPr>
            <p:cNvPr id="14357" name="组合 12"/>
            <p:cNvGrpSpPr/>
            <p:nvPr/>
          </p:nvGrpSpPr>
          <p:grpSpPr>
            <a:xfrm>
              <a:off x="2600033" y="1644652"/>
              <a:ext cx="793712" cy="916656"/>
              <a:chOff x="2600033" y="1348832"/>
              <a:chExt cx="793712" cy="916656"/>
            </a:xfrm>
          </p:grpSpPr>
          <p:sp>
            <p:nvSpPr>
              <p:cNvPr id="86" name="Freeform 27"/>
              <p:cNvSpPr/>
              <p:nvPr/>
            </p:nvSpPr>
            <p:spPr bwMode="auto">
              <a:xfrm>
                <a:off x="2600033" y="1348832"/>
                <a:ext cx="793712" cy="916656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629694" y="1429544"/>
                <a:ext cx="72390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>
                  <a:buNone/>
                </a:pPr>
                <a:r>
                  <a:rPr kumimoji="0" lang="zh-CN" altLang="en-US" sz="4200" i="0" kern="2500" cap="none" spc="140" normalizeH="0" baseline="0" noProof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众</a:t>
                </a:r>
                <a:endParaRPr kumimoji="0" lang="zh-CN" altLang="en-US" sz="4200" i="0" kern="2500" cap="none" spc="140" normalizeH="0" baseline="0" noProof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grpSp>
          <p:nvGrpSpPr>
            <p:cNvPr id="14360" name="组合 17"/>
            <p:cNvGrpSpPr/>
            <p:nvPr/>
          </p:nvGrpSpPr>
          <p:grpSpPr>
            <a:xfrm>
              <a:off x="3643750" y="1646908"/>
              <a:ext cx="793712" cy="916656"/>
              <a:chOff x="3643750" y="1351088"/>
              <a:chExt cx="793712" cy="916656"/>
            </a:xfrm>
          </p:grpSpPr>
          <p:sp>
            <p:nvSpPr>
              <p:cNvPr id="89" name="Freeform 27"/>
              <p:cNvSpPr/>
              <p:nvPr/>
            </p:nvSpPr>
            <p:spPr bwMode="auto">
              <a:xfrm>
                <a:off x="3643750" y="1351088"/>
                <a:ext cx="793712" cy="916656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696494" y="1437828"/>
                <a:ext cx="72390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>
                  <a:buNone/>
                </a:pPr>
                <a:r>
                  <a:rPr kumimoji="0" lang="zh-CN" altLang="en-US" sz="4200" i="0" kern="2500" cap="none" spc="140" normalizeH="0" baseline="0" noProof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号</a:t>
                </a:r>
                <a:endParaRPr kumimoji="0" lang="zh-CN" altLang="en-US" sz="4200" i="0" kern="2500" cap="none" spc="140" normalizeH="0" baseline="0" noProof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grpSp>
          <p:nvGrpSpPr>
            <p:cNvPr id="14363" name="组合 18"/>
            <p:cNvGrpSpPr/>
            <p:nvPr/>
          </p:nvGrpSpPr>
          <p:grpSpPr>
            <a:xfrm>
              <a:off x="4683932" y="1646908"/>
              <a:ext cx="793712" cy="916656"/>
              <a:chOff x="4683932" y="1351088"/>
              <a:chExt cx="793712" cy="916656"/>
            </a:xfrm>
          </p:grpSpPr>
          <p:sp>
            <p:nvSpPr>
              <p:cNvPr id="92" name="Freeform 27"/>
              <p:cNvSpPr/>
              <p:nvPr/>
            </p:nvSpPr>
            <p:spPr bwMode="auto">
              <a:xfrm>
                <a:off x="4683932" y="1351088"/>
                <a:ext cx="793712" cy="916656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725194" y="1425198"/>
                <a:ext cx="72390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>
                  <a:buNone/>
                </a:pPr>
                <a:r>
                  <a:rPr kumimoji="0" lang="zh-CN" altLang="en-US" sz="4200" i="0" kern="2500" cap="none" spc="140" normalizeH="0" baseline="0" noProof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推</a:t>
                </a:r>
                <a:endParaRPr kumimoji="0" lang="zh-CN" altLang="en-US" sz="4200" i="0" kern="2500" cap="none" spc="140" normalizeH="0" baseline="0" noProof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grpSp>
          <p:nvGrpSpPr>
            <p:cNvPr id="14366" name="组合 19"/>
            <p:cNvGrpSpPr/>
            <p:nvPr/>
          </p:nvGrpSpPr>
          <p:grpSpPr>
            <a:xfrm>
              <a:off x="5731184" y="1646908"/>
              <a:ext cx="793712" cy="916656"/>
              <a:chOff x="5731184" y="1351088"/>
              <a:chExt cx="793712" cy="916656"/>
            </a:xfrm>
          </p:grpSpPr>
          <p:sp>
            <p:nvSpPr>
              <p:cNvPr id="95" name="Freeform 27"/>
              <p:cNvSpPr/>
              <p:nvPr/>
            </p:nvSpPr>
            <p:spPr bwMode="auto">
              <a:xfrm>
                <a:off x="5731184" y="1351088"/>
                <a:ext cx="793712" cy="916656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91994" y="1425198"/>
                <a:ext cx="72390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>
                  <a:buNone/>
                </a:pPr>
                <a:r>
                  <a:rPr kumimoji="0" lang="zh-CN" altLang="en-US" sz="4200" i="0" kern="2500" cap="none" spc="140" normalizeH="0" baseline="0" noProof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广</a:t>
                </a:r>
                <a:endParaRPr kumimoji="0" lang="zh-CN" altLang="en-US" sz="4200" i="0" kern="2500" cap="none" spc="140" normalizeH="0" baseline="0" noProof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grpSp>
          <p:nvGrpSpPr>
            <p:cNvPr id="14369" name="组合 20"/>
            <p:cNvGrpSpPr/>
            <p:nvPr/>
          </p:nvGrpSpPr>
          <p:grpSpPr>
            <a:xfrm>
              <a:off x="6759606" y="1646908"/>
              <a:ext cx="793712" cy="916656"/>
              <a:chOff x="6759606" y="1351088"/>
              <a:chExt cx="793712" cy="916656"/>
            </a:xfrm>
          </p:grpSpPr>
          <p:sp>
            <p:nvSpPr>
              <p:cNvPr id="98" name="Freeform 27"/>
              <p:cNvSpPr/>
              <p:nvPr/>
            </p:nvSpPr>
            <p:spPr bwMode="auto">
              <a:xfrm>
                <a:off x="6759606" y="1351088"/>
                <a:ext cx="793712" cy="916656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794512" y="1425198"/>
                <a:ext cx="72390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>
                  <a:buNone/>
                </a:pPr>
                <a:r>
                  <a:rPr kumimoji="0" lang="zh-CN" altLang="en-US" sz="4200" i="0" kern="2500" cap="none" spc="140" normalizeH="0" baseline="0" noProof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计</a:t>
                </a:r>
                <a:endParaRPr kumimoji="0" lang="zh-CN" altLang="en-US" sz="4200" i="0" kern="2500" cap="none" spc="140" normalizeH="0" baseline="0" noProof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grpSp>
          <p:nvGrpSpPr>
            <p:cNvPr id="14372" name="组合 61"/>
            <p:cNvGrpSpPr/>
            <p:nvPr/>
          </p:nvGrpSpPr>
          <p:grpSpPr>
            <a:xfrm>
              <a:off x="7773194" y="1655888"/>
              <a:ext cx="793712" cy="916656"/>
              <a:chOff x="6759606" y="1351088"/>
              <a:chExt cx="793712" cy="916656"/>
            </a:xfrm>
          </p:grpSpPr>
          <p:sp>
            <p:nvSpPr>
              <p:cNvPr id="63" name="Freeform 27"/>
              <p:cNvSpPr/>
              <p:nvPr/>
            </p:nvSpPr>
            <p:spPr bwMode="auto">
              <a:xfrm>
                <a:off x="6759606" y="1351088"/>
                <a:ext cx="793712" cy="916656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94512" y="1425198"/>
                <a:ext cx="72390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>
                  <a:buNone/>
                </a:pPr>
                <a:r>
                  <a:rPr kumimoji="0" lang="zh-CN" altLang="en-US" sz="4200" i="0" kern="2500" cap="none" spc="140" normalizeH="0" baseline="0" noProof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划</a:t>
                </a:r>
                <a:endParaRPr kumimoji="0" lang="zh-CN" altLang="en-US" sz="4200" i="0" kern="2500" cap="none" spc="140" normalizeH="0" baseline="0" noProof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9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4648994" y="1147363"/>
            <a:ext cx="3258470" cy="85713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圆角矩形 1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54288" y="1735138"/>
            <a:ext cx="1006475" cy="1979612"/>
            <a:chOff x="2210594" y="1810545"/>
            <a:chExt cx="1005703" cy="1981199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210594" y="3160810"/>
              <a:ext cx="1005703" cy="630934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346670" y="2801144"/>
              <a:ext cx="777103" cy="1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210594" y="1810545"/>
              <a:ext cx="943881" cy="581419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182060" y="1995469"/>
            <a:ext cx="1702088" cy="1586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49865" y="1147363"/>
            <a:ext cx="941929" cy="87769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49865" y="2336083"/>
            <a:ext cx="941929" cy="87769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49865" y="3479083"/>
            <a:ext cx="941929" cy="87769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文本框 37"/>
          <p:cNvSpPr>
            <a:spLocks noChangeArrowheads="1"/>
          </p:cNvSpPr>
          <p:nvPr/>
        </p:nvSpPr>
        <p:spPr bwMode="auto">
          <a:xfrm>
            <a:off x="1700213" y="2449513"/>
            <a:ext cx="6651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1900" b="0" i="0" u="none" strike="noStrike" kern="1200" cap="none" spc="0" normalizeH="0" baseline="0" noProof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确定</a:t>
            </a:r>
            <a:endParaRPr kumimoji="0" lang="zh-CN" altLang="en-US" sz="1900" b="0" i="0" u="none" strike="noStrike" kern="1200" cap="none" spc="0" normalizeH="0" baseline="0" noProof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19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用户</a:t>
            </a:r>
            <a:endParaRPr kumimoji="0" lang="zh-CN" altLang="en-US" sz="19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7"/>
          <p:cNvSpPr>
            <a:spLocks noChangeArrowheads="1"/>
          </p:cNvSpPr>
          <p:nvPr/>
        </p:nvSpPr>
        <p:spPr bwMode="auto">
          <a:xfrm>
            <a:off x="3476625" y="1349375"/>
            <a:ext cx="487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0" normalizeH="0" baseline="0" noProof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用户</a:t>
            </a:r>
            <a:endParaRPr kumimoji="0" lang="zh-CN" altLang="en-US" sz="1200" b="0" i="0" u="none" strike="noStrike" kern="1200" cap="none" spc="0" normalizeH="0" baseline="0" noProof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性别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文本框 37"/>
          <p:cNvSpPr>
            <a:spLocks noChangeArrowheads="1"/>
          </p:cNvSpPr>
          <p:nvPr/>
        </p:nvSpPr>
        <p:spPr bwMode="auto">
          <a:xfrm>
            <a:off x="3476625" y="2503488"/>
            <a:ext cx="487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0" normalizeH="0" baseline="0" noProof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用户</a:t>
            </a:r>
            <a:endParaRPr kumimoji="0" lang="zh-CN" altLang="en-US" sz="1200" b="0" i="0" u="none" strike="noStrike" kern="1200" cap="none" spc="0" normalizeH="0" baseline="0" noProof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年龄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" name="文本框 37"/>
          <p:cNvSpPr>
            <a:spLocks noChangeArrowheads="1"/>
          </p:cNvSpPr>
          <p:nvPr/>
        </p:nvSpPr>
        <p:spPr bwMode="auto">
          <a:xfrm>
            <a:off x="3476625" y="3652838"/>
            <a:ext cx="487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0" normalizeH="0" baseline="0" noProof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用户</a:t>
            </a:r>
            <a:endParaRPr kumimoji="0" lang="zh-CN" altLang="en-US" sz="1200" b="0" i="0" u="none" strike="noStrike" kern="1200" cap="none" spc="0" normalizeH="0" baseline="0" noProof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需求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文本1"/>
          <p:cNvSpPr>
            <a:spLocks noChangeArrowheads="1"/>
          </p:cNvSpPr>
          <p:nvPr/>
        </p:nvSpPr>
        <p:spPr bwMode="gray">
          <a:xfrm>
            <a:off x="4783138" y="1125538"/>
            <a:ext cx="3097213" cy="890588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用户性别对于房产来说么有太大要求，男女比例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6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比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648994" y="2312983"/>
            <a:ext cx="3258470" cy="85713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圆角矩形 3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38" name="文本1"/>
          <p:cNvSpPr>
            <a:spLocks noChangeArrowheads="1"/>
          </p:cNvSpPr>
          <p:nvPr/>
        </p:nvSpPr>
        <p:spPr bwMode="gray">
          <a:xfrm>
            <a:off x="4783138" y="2290763"/>
            <a:ext cx="3097213" cy="892175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根据房产用户需求的年龄段最好在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30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~60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岁。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648994" y="3452413"/>
            <a:ext cx="3258470" cy="85713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0" name="圆角矩形 3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2" name="文本1"/>
          <p:cNvSpPr>
            <a:spLocks noChangeArrowheads="1"/>
          </p:cNvSpPr>
          <p:nvPr/>
        </p:nvSpPr>
        <p:spPr bwMode="gray">
          <a:xfrm>
            <a:off x="4783138" y="3430588"/>
            <a:ext cx="3097213" cy="890588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根据用户的性别、年龄来判断用户的可能需要哪些方面的文章。</a:t>
            </a:r>
            <a:endParaRPr kumimoji="0" lang="zh-CN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95901" y="249943"/>
            <a:ext cx="3191093" cy="679699"/>
            <a:chOff x="903371" y="249943"/>
            <a:chExt cx="2831223" cy="679699"/>
          </a:xfrm>
        </p:grpSpPr>
        <p:sp>
          <p:nvSpPr>
            <p:cNvPr id="44" name="任意多边形 43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16200000">
            <a:off x="367054" y="158162"/>
            <a:ext cx="765103" cy="863262"/>
            <a:chOff x="8439634" y="3544648"/>
            <a:chExt cx="1611146" cy="1817848"/>
          </a:xfrm>
        </p:grpSpPr>
        <p:sp>
          <p:nvSpPr>
            <p:cNvPr id="47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8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9" name="Group 17"/>
          <p:cNvGrpSpPr>
            <a:grpSpLocks noChangeAspect="1"/>
          </p:cNvGrpSpPr>
          <p:nvPr/>
        </p:nvGrpSpPr>
        <p:grpSpPr bwMode="auto">
          <a:xfrm>
            <a:off x="619936" y="455655"/>
            <a:ext cx="259340" cy="278386"/>
            <a:chOff x="231" y="1205"/>
            <a:chExt cx="640" cy="687"/>
          </a:xfrm>
          <a:solidFill>
            <a:srgbClr val="00B0F0"/>
          </a:solidFill>
          <a:effectLst/>
        </p:grpSpPr>
        <p:sp>
          <p:nvSpPr>
            <p:cNvPr id="50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srgbClr val="92D05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srgbClr val="92D05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52" name="矩形 3"/>
          <p:cNvSpPr>
            <a:spLocks noChangeArrowheads="1"/>
          </p:cNvSpPr>
          <p:nvPr/>
        </p:nvSpPr>
        <p:spPr bwMode="auto">
          <a:xfrm>
            <a:off x="1220788" y="442913"/>
            <a:ext cx="11525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确定用户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3" name="文本框 37"/>
          <p:cNvSpPr/>
          <p:nvPr/>
        </p:nvSpPr>
        <p:spPr>
          <a:xfrm>
            <a:off x="2308225" y="561975"/>
            <a:ext cx="1731963" cy="222250"/>
          </a:xfrm>
          <a:prstGeom prst="rect">
            <a:avLst/>
          </a:prstGeom>
          <a:noFill/>
          <a:ln w="9525">
            <a:noFill/>
          </a:ln>
        </p:spPr>
        <p:txBody>
          <a:bodyPr lIns="68582" tIns="34292" rIns="68582" bIns="34292" anchor="t">
            <a:spAutoFit/>
          </a:bodyPr>
          <a:p>
            <a:r>
              <a:rPr lang="en-US" altLang="zh-CN" sz="1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Determine the user</a:t>
            </a:r>
            <a:endParaRPr lang="en-US" altLang="zh-CN" sz="1000" b="0" baseline="-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8" grpId="0"/>
      <p:bldP spid="42" grpId="0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6285995" y="4172744"/>
            <a:ext cx="1179281" cy="11181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58843" y="4639292"/>
            <a:ext cx="630230" cy="5975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37632" y="4967893"/>
            <a:ext cx="890519" cy="8443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60135" y="4767410"/>
            <a:ext cx="685800" cy="6502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6572" y="5070994"/>
            <a:ext cx="588857" cy="5583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63194" y="4542932"/>
            <a:ext cx="252491" cy="2394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81804" y="4354460"/>
            <a:ext cx="529075" cy="50166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65453" y="3892756"/>
            <a:ext cx="1179281" cy="11181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20394" y="4336700"/>
            <a:ext cx="223080" cy="21152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43475" y="4767237"/>
            <a:ext cx="1179281" cy="11181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2" y="760412"/>
              <a:ext cx="3825873" cy="3825873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275416" y="4633593"/>
            <a:ext cx="520192" cy="4932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91128" y="4938175"/>
            <a:ext cx="316877" cy="3004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7164" y="4746660"/>
            <a:ext cx="158438" cy="15023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10717" y="1018882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52" name="椭圆 51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10717" y="1416671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55" name="椭圆 54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10717" y="1814460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58" name="椭圆 57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10717" y="2212249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61" name="椭圆 60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10717" y="2610038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64" name="椭圆 63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27775" y="835025"/>
            <a:ext cx="1698625" cy="2467610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zh-CN" altLang="en-US" sz="13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endParaRPr lang="zh-CN" altLang="en-US" sz="13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兴趣部落</a:t>
            </a:r>
            <a:endParaRPr lang="zh-CN" altLang="en-US" sz="13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线上吸粉活动</a:t>
            </a:r>
            <a:endParaRPr lang="zh-CN" altLang="en-US" sz="13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短信群发</a:t>
            </a:r>
            <a:endParaRPr lang="zh-CN" altLang="en-US" sz="13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4"/>
          <p:cNvSpPr txBox="1"/>
          <p:nvPr/>
        </p:nvSpPr>
        <p:spPr>
          <a:xfrm>
            <a:off x="1203325" y="2890838"/>
            <a:ext cx="1922463" cy="796925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ctr"/>
          <a:p>
            <a:pPr algn="ctr">
              <a:buNone/>
            </a:pP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推广方式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4"/>
          <p:cNvSpPr txBox="1">
            <a:spLocks noChangeArrowheads="1"/>
          </p:cNvSpPr>
          <p:nvPr/>
        </p:nvSpPr>
        <p:spPr bwMode="auto">
          <a:xfrm>
            <a:off x="1477963" y="3587750"/>
            <a:ext cx="13731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Extension method</a:t>
            </a:r>
            <a:endParaRPr kumimoji="0" lang="en-US" altLang="zh-CN" sz="1200" b="0" i="0" u="none" strike="noStrike" kern="0" cap="none" spc="0" normalizeH="0" baseline="0" noProof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049338" y="896938"/>
            <a:ext cx="2076450" cy="2144712"/>
            <a:chOff x="1049020" y="896144"/>
            <a:chExt cx="2076833" cy="2145641"/>
          </a:xfrm>
        </p:grpSpPr>
        <p:grpSp>
          <p:nvGrpSpPr>
            <p:cNvPr id="26647" name="组合 76"/>
            <p:cNvGrpSpPr/>
            <p:nvPr/>
          </p:nvGrpSpPr>
          <p:grpSpPr>
            <a:xfrm>
              <a:off x="1049020" y="896144"/>
              <a:ext cx="2076833" cy="2145641"/>
              <a:chOff x="647673" y="2729597"/>
              <a:chExt cx="1343573" cy="1388087"/>
            </a:xfrm>
          </p:grpSpPr>
          <p:grpSp>
            <p:nvGrpSpPr>
              <p:cNvPr id="26648" name="组合 78"/>
              <p:cNvGrpSpPr/>
              <p:nvPr/>
            </p:nvGrpSpPr>
            <p:grpSpPr>
              <a:xfrm>
                <a:off x="789153" y="2729597"/>
                <a:ext cx="1202093" cy="1388087"/>
                <a:chOff x="3273692" y="1099961"/>
                <a:chExt cx="1202093" cy="1388087"/>
              </a:xfrm>
            </p:grpSpPr>
            <p:sp>
              <p:nvSpPr>
                <p:cNvPr id="26649" name="Freeform 14"/>
                <p:cNvSpPr/>
                <p:nvPr/>
              </p:nvSpPr>
              <p:spPr>
                <a:xfrm>
                  <a:off x="3345550" y="1141029"/>
                  <a:ext cx="529701" cy="237166"/>
                </a:xfrm>
                <a:custGeom>
                  <a:avLst/>
                  <a:gdLst/>
                  <a:ahLst/>
                  <a:cxnLst>
                    <a:cxn ang="0">
                      <a:pos x="0" y="237166"/>
                    </a:cxn>
                    <a:cxn ang="0">
                      <a:pos x="408567" y="0"/>
                    </a:cxn>
                    <a:cxn ang="0">
                      <a:pos x="529701" y="0"/>
                    </a:cxn>
                    <a:cxn ang="0">
                      <a:pos x="529701" y="237166"/>
                    </a:cxn>
                    <a:cxn ang="0">
                      <a:pos x="0" y="237166"/>
                    </a:cxn>
                  </a:cxnLst>
                  <a:pathLst>
                    <a:path w="516" h="231">
                      <a:moveTo>
                        <a:pt x="0" y="231"/>
                      </a:moveTo>
                      <a:lnTo>
                        <a:pt x="398" y="0"/>
                      </a:lnTo>
                      <a:lnTo>
                        <a:pt x="516" y="0"/>
                      </a:lnTo>
                      <a:lnTo>
                        <a:pt x="516" y="231"/>
                      </a:lnTo>
                      <a:lnTo>
                        <a:pt x="0" y="231"/>
                      </a:lnTo>
                      <a:close/>
                    </a:path>
                  </a:pathLst>
                </a:custGeom>
                <a:solidFill>
                  <a:srgbClr val="5F6524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" name="Freeform 15"/>
                <p:cNvSpPr/>
                <p:nvPr/>
              </p:nvSpPr>
              <p:spPr bwMode="auto">
                <a:xfrm>
                  <a:off x="3273692" y="1099961"/>
                  <a:ext cx="1202093" cy="1388087"/>
                </a:xfrm>
                <a:custGeom>
                  <a:avLst/>
                  <a:gdLst>
                    <a:gd name="T0" fmla="*/ 0 w 1171"/>
                    <a:gd name="T1" fmla="*/ 1014 h 1352"/>
                    <a:gd name="T2" fmla="*/ 0 w 1171"/>
                    <a:gd name="T3" fmla="*/ 338 h 1352"/>
                    <a:gd name="T4" fmla="*/ 586 w 1171"/>
                    <a:gd name="T5" fmla="*/ 0 h 1352"/>
                    <a:gd name="T6" fmla="*/ 1171 w 1171"/>
                    <a:gd name="T7" fmla="*/ 338 h 1352"/>
                    <a:gd name="T8" fmla="*/ 1171 w 1171"/>
                    <a:gd name="T9" fmla="*/ 1014 h 1352"/>
                    <a:gd name="T10" fmla="*/ 586 w 1171"/>
                    <a:gd name="T11" fmla="*/ 1352 h 1352"/>
                    <a:gd name="T12" fmla="*/ 0 w 1171"/>
                    <a:gd name="T13" fmla="*/ 1014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1" h="1352">
                      <a:moveTo>
                        <a:pt x="0" y="1014"/>
                      </a:moveTo>
                      <a:lnTo>
                        <a:pt x="0" y="338"/>
                      </a:lnTo>
                      <a:lnTo>
                        <a:pt x="586" y="0"/>
                      </a:lnTo>
                      <a:lnTo>
                        <a:pt x="1171" y="338"/>
                      </a:lnTo>
                      <a:lnTo>
                        <a:pt x="1171" y="1014"/>
                      </a:lnTo>
                      <a:lnTo>
                        <a:pt x="586" y="1352"/>
                      </a:ln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28600" sx="102000" sy="102000" algn="ctr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68589" tIns="34295" rIns="68589" bIns="34295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3" name="Freeform 16"/>
                <p:cNvSpPr/>
                <p:nvPr/>
              </p:nvSpPr>
              <p:spPr bwMode="auto">
                <a:xfrm>
                  <a:off x="3345551" y="1141029"/>
                  <a:ext cx="408568" cy="441478"/>
                </a:xfrm>
                <a:custGeom>
                  <a:avLst/>
                  <a:gdLst>
                    <a:gd name="T0" fmla="*/ 0 w 398"/>
                    <a:gd name="T1" fmla="*/ 430 h 430"/>
                    <a:gd name="T2" fmla="*/ 398 w 398"/>
                    <a:gd name="T3" fmla="*/ 430 h 430"/>
                    <a:gd name="T4" fmla="*/ 398 w 398"/>
                    <a:gd name="T5" fmla="*/ 0 h 430"/>
                    <a:gd name="T6" fmla="*/ 0 w 398"/>
                    <a:gd name="T7" fmla="*/ 231 h 430"/>
                    <a:gd name="T8" fmla="*/ 0 w 398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30">
                      <a:moveTo>
                        <a:pt x="0" y="430"/>
                      </a:moveTo>
                      <a:lnTo>
                        <a:pt x="398" y="430"/>
                      </a:lnTo>
                      <a:lnTo>
                        <a:pt x="398" y="0"/>
                      </a:lnTo>
                      <a:lnTo>
                        <a:pt x="0" y="231"/>
                      </a:lnTo>
                      <a:lnTo>
                        <a:pt x="0" y="43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28575">
                  <a:noFill/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9" tIns="34295" rIns="68589" bIns="34295" rtlCol="0" anchor="ctr"/>
                <a:lstStyle/>
                <a:p>
                  <a:pPr algn="ctr" fontAlgn="base"/>
                  <a:endParaRPr lang="zh-CN" altLang="en-US" strike="noStrike" noProof="1" dirty="0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652" name="TextBox 79"/>
              <p:cNvSpPr txBox="1"/>
              <p:nvPr/>
            </p:nvSpPr>
            <p:spPr>
              <a:xfrm>
                <a:off x="647673" y="2828190"/>
                <a:ext cx="948647" cy="4380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3800" dirty="0">
                    <a:solidFill>
                      <a:srgbClr val="FFFFFF"/>
                    </a:solidFill>
                    <a:latin typeface="Agency FB" panose="020B0503020202020204" pitchFamily="34" charset="0"/>
                  </a:rPr>
                  <a:t>03</a:t>
                </a:r>
                <a:endParaRPr lang="zh-CN" altLang="en-US" sz="3800" dirty="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709723" y="1575989"/>
              <a:ext cx="881192" cy="881320"/>
              <a:chOff x="5699322" y="3963624"/>
              <a:chExt cx="132182" cy="13220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90" name="Freeform 412"/>
              <p:cNvSpPr>
                <a:spLocks noEditPoints="1"/>
              </p:cNvSpPr>
              <p:nvPr/>
            </p:nvSpPr>
            <p:spPr bwMode="auto">
              <a:xfrm>
                <a:off x="5781489" y="3963624"/>
                <a:ext cx="50015" cy="50022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1" name="Freeform 413"/>
              <p:cNvSpPr>
                <a:spLocks noEditPoints="1"/>
              </p:cNvSpPr>
              <p:nvPr/>
            </p:nvSpPr>
            <p:spPr bwMode="auto">
              <a:xfrm>
                <a:off x="5699322" y="3996972"/>
                <a:ext cx="98839" cy="98853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5" grpId="0"/>
      <p:bldP spid="8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4229100" y="3248025"/>
            <a:ext cx="773113" cy="1827213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Straight Connector 23"/>
          <p:cNvCxnSpPr/>
          <p:nvPr/>
        </p:nvCxnSpPr>
        <p:spPr>
          <a:xfrm flipV="1">
            <a:off x="4573588" y="2622550"/>
            <a:ext cx="0" cy="595313"/>
          </a:xfrm>
          <a:prstGeom prst="line">
            <a:avLst/>
          </a:prstGeom>
          <a:ln w="19050" cap="flat" cmpd="sng">
            <a:solidFill>
              <a:schemeClr val="bg1"/>
            </a:solidFill>
            <a:prstDash val="sysDot"/>
            <a:miter/>
            <a:headEnd type="oval" w="sm" len="sm"/>
            <a:tailEnd type="oval" w="sm" len="sm"/>
          </a:ln>
        </p:spPr>
      </p:cxnSp>
      <p:sp>
        <p:nvSpPr>
          <p:cNvPr id="61" name="文本框 13"/>
          <p:cNvSpPr txBox="1"/>
          <p:nvPr/>
        </p:nvSpPr>
        <p:spPr>
          <a:xfrm>
            <a:off x="3735388" y="1965325"/>
            <a:ext cx="1676400" cy="450850"/>
          </a:xfrm>
          <a:prstGeom prst="rect">
            <a:avLst/>
          </a:prstGeom>
          <a:noFill/>
          <a:ln w="9525">
            <a:noFill/>
          </a:ln>
        </p:spPr>
        <p:txBody>
          <a:bodyPr wrap="square" lIns="65824" tIns="32911" rIns="65824" bIns="32911" anchor="t">
            <a:spAutoFit/>
          </a:bodyPr>
          <a:p>
            <a:pPr algn="ctr">
              <a:lnSpc>
                <a:spcPct val="120000"/>
              </a:lnSpc>
              <a:buNone/>
            </a:pPr>
            <a:r>
              <a:rPr lang="zh-CN" altLang="en-US" sz="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微博昵称可以设置为广告语句，头像也可以设置为广告图片。微博内容可以插入公众号名称二维码等。</a:t>
            </a:r>
            <a:endParaRPr lang="zh-CN" altLang="en-US" sz="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Freeform 4"/>
          <p:cNvSpPr>
            <a:spLocks noEditPoints="1"/>
          </p:cNvSpPr>
          <p:nvPr/>
        </p:nvSpPr>
        <p:spPr bwMode="auto">
          <a:xfrm>
            <a:off x="3587750" y="3265488"/>
            <a:ext cx="552450" cy="1717675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Straight Connector 26"/>
          <p:cNvCxnSpPr/>
          <p:nvPr/>
        </p:nvCxnSpPr>
        <p:spPr>
          <a:xfrm flipH="1" flipV="1">
            <a:off x="3876675" y="2813050"/>
            <a:ext cx="0" cy="311150"/>
          </a:xfrm>
          <a:prstGeom prst="line">
            <a:avLst/>
          </a:prstGeom>
          <a:ln w="19050" cap="flat" cmpd="sng">
            <a:solidFill>
              <a:schemeClr val="bg1"/>
            </a:solidFill>
            <a:prstDash val="sysDot"/>
            <a:miter/>
            <a:headEnd type="oval" w="sm" len="sm"/>
            <a:tailEnd type="oval" w="sm" len="sm"/>
          </a:ln>
        </p:spPr>
      </p:cxnSp>
      <p:cxnSp>
        <p:nvCxnSpPr>
          <p:cNvPr id="64" name="Straight Connector 27"/>
          <p:cNvCxnSpPr/>
          <p:nvPr/>
        </p:nvCxnSpPr>
        <p:spPr>
          <a:xfrm flipH="1">
            <a:off x="3462338" y="2801938"/>
            <a:ext cx="414337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ysDot"/>
            <a:miter/>
            <a:headEnd type="oval" w="sm" len="sm"/>
            <a:tailEnd type="oval" w="sm" len="sm"/>
          </a:ln>
        </p:spPr>
      </p:cxnSp>
      <p:sp>
        <p:nvSpPr>
          <p:cNvPr id="69" name="文本框 13"/>
          <p:cNvSpPr txBox="1"/>
          <p:nvPr/>
        </p:nvSpPr>
        <p:spPr>
          <a:xfrm>
            <a:off x="1982788" y="2344738"/>
            <a:ext cx="1676400" cy="579437"/>
          </a:xfrm>
          <a:prstGeom prst="rect">
            <a:avLst/>
          </a:prstGeom>
          <a:noFill/>
          <a:ln w="9525">
            <a:noFill/>
          </a:ln>
        </p:spPr>
        <p:txBody>
          <a:bodyPr wrap="square" lIns="65824" tIns="32911" rIns="65824" bIns="32911" anchor="t">
            <a:spAutoFit/>
          </a:bodyPr>
          <a:p>
            <a:pPr algn="ctr">
              <a:lnSpc>
                <a:spcPct val="120000"/>
              </a:lnSpc>
              <a:buNone/>
            </a:pPr>
            <a:r>
              <a:rPr lang="zh-CN" altLang="en-US" sz="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论坛昵称可以设置为广告语句，头像也可以设置为广告图片，发布帖子，帖子标题为具体哪一部电影的下载地址，在内容你巧妙地插入广告</a:t>
            </a:r>
            <a:endParaRPr lang="zh-CN" altLang="en-US" sz="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Freeform 6"/>
          <p:cNvSpPr>
            <a:spLocks noEditPoints="1"/>
          </p:cNvSpPr>
          <p:nvPr/>
        </p:nvSpPr>
        <p:spPr bwMode="auto">
          <a:xfrm>
            <a:off x="5087938" y="3217863"/>
            <a:ext cx="468313" cy="1741488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24"/>
          <p:cNvCxnSpPr/>
          <p:nvPr/>
        </p:nvCxnSpPr>
        <p:spPr>
          <a:xfrm flipV="1">
            <a:off x="5302250" y="2813050"/>
            <a:ext cx="0" cy="311150"/>
          </a:xfrm>
          <a:prstGeom prst="line">
            <a:avLst/>
          </a:prstGeom>
          <a:ln w="19050" cap="flat" cmpd="sng">
            <a:solidFill>
              <a:schemeClr val="bg1"/>
            </a:solidFill>
            <a:prstDash val="sysDot"/>
            <a:miter/>
            <a:headEnd type="oval" w="sm" len="sm"/>
            <a:tailEnd type="oval" w="sm" len="sm"/>
          </a:ln>
        </p:spPr>
      </p:cxnSp>
      <p:cxnSp>
        <p:nvCxnSpPr>
          <p:cNvPr id="72" name="Straight Connector 25"/>
          <p:cNvCxnSpPr/>
          <p:nvPr/>
        </p:nvCxnSpPr>
        <p:spPr>
          <a:xfrm>
            <a:off x="5302250" y="2801938"/>
            <a:ext cx="415925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ysDot"/>
            <a:miter/>
            <a:headEnd type="oval" w="sm" len="sm"/>
            <a:tailEnd type="oval" w="sm" len="sm"/>
          </a:ln>
        </p:spPr>
      </p:cxnSp>
      <p:sp>
        <p:nvSpPr>
          <p:cNvPr id="77" name="文本框 13"/>
          <p:cNvSpPr txBox="1"/>
          <p:nvPr/>
        </p:nvSpPr>
        <p:spPr>
          <a:xfrm>
            <a:off x="5640388" y="2344738"/>
            <a:ext cx="1676400" cy="450850"/>
          </a:xfrm>
          <a:prstGeom prst="rect">
            <a:avLst/>
          </a:prstGeom>
          <a:noFill/>
          <a:ln w="9525">
            <a:noFill/>
          </a:ln>
        </p:spPr>
        <p:txBody>
          <a:bodyPr wrap="square" lIns="65824" tIns="32911" rIns="65824" bIns="32911" anchor="t">
            <a:spAutoFit/>
          </a:bodyPr>
          <a:p>
            <a:pPr algn="ctr">
              <a:lnSpc>
                <a:spcPct val="120000"/>
              </a:lnSpc>
              <a:buNone/>
            </a:pPr>
            <a:r>
              <a:rPr lang="zh-CN" altLang="en-US" sz="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昵称可以设置为广告语句，头像也可以设置为广告图片。部落审核较严格，尽量避免直接广告。</a:t>
            </a:r>
            <a:endParaRPr lang="zh-CN" altLang="en-US" sz="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Freeform 3"/>
          <p:cNvSpPr>
            <a:spLocks noEditPoints="1"/>
          </p:cNvSpPr>
          <p:nvPr/>
        </p:nvSpPr>
        <p:spPr bwMode="auto">
          <a:xfrm>
            <a:off x="3155950" y="3124200"/>
            <a:ext cx="403225" cy="1620838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28"/>
          <p:cNvCxnSpPr/>
          <p:nvPr/>
        </p:nvCxnSpPr>
        <p:spPr>
          <a:xfrm flipH="1">
            <a:off x="2557463" y="3935413"/>
            <a:ext cx="598487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ysDot"/>
            <a:miter/>
            <a:headEnd type="oval" w="sm" len="sm"/>
            <a:tailEnd type="oval" w="sm" len="sm"/>
          </a:ln>
        </p:spPr>
      </p:cxnSp>
      <p:sp>
        <p:nvSpPr>
          <p:cNvPr id="84" name="文本框 13"/>
          <p:cNvSpPr txBox="1"/>
          <p:nvPr/>
        </p:nvSpPr>
        <p:spPr>
          <a:xfrm>
            <a:off x="1068388" y="4021138"/>
            <a:ext cx="1676400" cy="321945"/>
          </a:xfrm>
          <a:prstGeom prst="rect">
            <a:avLst/>
          </a:prstGeom>
          <a:noFill/>
          <a:ln w="9525">
            <a:noFill/>
          </a:ln>
        </p:spPr>
        <p:txBody>
          <a:bodyPr wrap="square" lIns="65824" tIns="32911" rIns="65824" bIns="32911" anchor="t">
            <a:spAutoFit/>
          </a:bodyPr>
          <a:p>
            <a:pPr algn="ctr">
              <a:lnSpc>
                <a:spcPct val="120000"/>
              </a:lnSpc>
              <a:buNone/>
            </a:pPr>
            <a:r>
              <a:rPr lang="zh-CN" altLang="en-US" sz="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通过线上线下的活动实地吸粉</a:t>
            </a:r>
            <a:endParaRPr lang="zh-CN" altLang="en-US" sz="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None/>
            </a:pPr>
            <a:r>
              <a:rPr lang="zh-CN" altLang="en-US" sz="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这样能有效的选择真实粉丝</a:t>
            </a:r>
            <a:endParaRPr lang="zh-CN" altLang="en-US" sz="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5" name="Freeform 5"/>
          <p:cNvSpPr>
            <a:spLocks noEditPoints="1"/>
          </p:cNvSpPr>
          <p:nvPr/>
        </p:nvSpPr>
        <p:spPr bwMode="auto">
          <a:xfrm>
            <a:off x="5584825" y="3154363"/>
            <a:ext cx="527050" cy="1662113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Straight Connector 29"/>
          <p:cNvCxnSpPr/>
          <p:nvPr/>
        </p:nvCxnSpPr>
        <p:spPr>
          <a:xfrm flipH="1">
            <a:off x="6048375" y="3935413"/>
            <a:ext cx="598488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ysDot"/>
            <a:miter/>
            <a:headEnd type="oval" w="sm" len="sm"/>
            <a:tailEnd type="oval" w="sm" len="sm"/>
          </a:ln>
        </p:spPr>
      </p:cxnSp>
      <p:sp>
        <p:nvSpPr>
          <p:cNvPr id="91" name="文本框 13"/>
          <p:cNvSpPr txBox="1"/>
          <p:nvPr/>
        </p:nvSpPr>
        <p:spPr>
          <a:xfrm>
            <a:off x="6478588" y="4021138"/>
            <a:ext cx="1676400" cy="320675"/>
          </a:xfrm>
          <a:prstGeom prst="rect">
            <a:avLst/>
          </a:prstGeom>
          <a:noFill/>
          <a:ln w="9525">
            <a:noFill/>
          </a:ln>
        </p:spPr>
        <p:txBody>
          <a:bodyPr wrap="square" lIns="65824" tIns="32911" rIns="65824" bIns="32911" anchor="t">
            <a:spAutoFit/>
          </a:bodyPr>
          <a:p>
            <a:pPr algn="ctr">
              <a:lnSpc>
                <a:spcPct val="120000"/>
              </a:lnSpc>
              <a:buNone/>
            </a:pPr>
            <a:r>
              <a:rPr lang="zh-CN" altLang="en-US" sz="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这个不是很推荐使用，也要根据情况来决定。</a:t>
            </a:r>
            <a:endParaRPr lang="zh-CN" altLang="en-US" sz="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30675" y="847725"/>
            <a:ext cx="900113" cy="1039813"/>
            <a:chOff x="1135987" y="1137186"/>
            <a:chExt cx="1163482" cy="1343702"/>
          </a:xfrm>
        </p:grpSpPr>
        <p:sp>
          <p:nvSpPr>
            <p:cNvPr id="49" name="Freeform 27"/>
            <p:cNvSpPr/>
            <p:nvPr/>
          </p:nvSpPr>
          <p:spPr bwMode="auto">
            <a:xfrm>
              <a:off x="1254921" y="1262101"/>
              <a:ext cx="925613" cy="106898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chemeClr val="accent2"/>
            </a:solidFill>
            <a:ln w="28575" cap="flat">
              <a:solidFill>
                <a:srgbClr val="FF9900"/>
              </a:solidFill>
              <a:prstDash val="solid"/>
              <a:miter lim="800000"/>
            </a:ln>
            <a:effectLst>
              <a:outerShdw blurRad="152400" dist="76200" dir="2700000" sx="102000" sy="102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1135987" y="1137186"/>
              <a:ext cx="1163482" cy="13437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prstClr val="white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029075" y="1128713"/>
            <a:ext cx="1077913" cy="298450"/>
          </a:xfrm>
          <a:prstGeom prst="rect">
            <a:avLst/>
          </a:prstGeom>
          <a:noFill/>
          <a:ln w="9525">
            <a:noFill/>
          </a:ln>
        </p:spPr>
        <p:txBody>
          <a:bodyPr wrap="square" lIns="82938" tIns="41468" rIns="82938" bIns="41468"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微博</a:t>
            </a:r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370138" y="1304925"/>
            <a:ext cx="900112" cy="1039813"/>
            <a:chOff x="1142799" y="1137186"/>
            <a:chExt cx="1163482" cy="1343702"/>
          </a:xfrm>
        </p:grpSpPr>
        <p:sp>
          <p:nvSpPr>
            <p:cNvPr id="52" name="Freeform 27"/>
            <p:cNvSpPr/>
            <p:nvPr/>
          </p:nvSpPr>
          <p:spPr bwMode="auto">
            <a:xfrm>
              <a:off x="1254921" y="1262101"/>
              <a:ext cx="925613" cy="106898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chemeClr val="accent2"/>
            </a:solidFill>
            <a:ln w="28575" cap="flat">
              <a:solidFill>
                <a:srgbClr val="FF9900"/>
              </a:solidFill>
              <a:prstDash val="solid"/>
              <a:miter lim="800000"/>
            </a:ln>
            <a:effectLst>
              <a:outerShdw blurRad="152400" dist="76200" dir="2700000" sx="102000" sy="102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1142799" y="1137186"/>
              <a:ext cx="1163482" cy="13437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prstClr val="white"/>
                </a:solidFill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2276475" y="1585913"/>
            <a:ext cx="1077913" cy="298450"/>
          </a:xfrm>
          <a:prstGeom prst="rect">
            <a:avLst/>
          </a:prstGeom>
          <a:noFill/>
          <a:ln w="9525">
            <a:noFill/>
          </a:ln>
        </p:spPr>
        <p:txBody>
          <a:bodyPr wrap="square" lIns="82938" tIns="41468" rIns="82938" bIns="41468"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论坛</a:t>
            </a:r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455738" y="2981325"/>
            <a:ext cx="900112" cy="1039813"/>
            <a:chOff x="1126391" y="1137186"/>
            <a:chExt cx="1163482" cy="1343702"/>
          </a:xfrm>
        </p:grpSpPr>
        <p:sp>
          <p:nvSpPr>
            <p:cNvPr id="92" name="Freeform 27"/>
            <p:cNvSpPr/>
            <p:nvPr/>
          </p:nvSpPr>
          <p:spPr bwMode="auto">
            <a:xfrm>
              <a:off x="1254921" y="1262101"/>
              <a:ext cx="925613" cy="106898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chemeClr val="accent2"/>
            </a:solidFill>
            <a:ln w="28575" cap="flat">
              <a:solidFill>
                <a:srgbClr val="FF9900"/>
              </a:solidFill>
              <a:prstDash val="solid"/>
              <a:miter lim="800000"/>
            </a:ln>
            <a:effectLst>
              <a:outerShdw blurRad="152400" dist="76200" dir="2700000" sx="102000" sy="102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93" name="Freeform 27"/>
            <p:cNvSpPr/>
            <p:nvPr/>
          </p:nvSpPr>
          <p:spPr bwMode="auto">
            <a:xfrm>
              <a:off x="1126391" y="1137186"/>
              <a:ext cx="1163482" cy="13437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prstClr val="white"/>
                </a:solidFill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1362075" y="3262313"/>
            <a:ext cx="1077913" cy="297815"/>
          </a:xfrm>
          <a:prstGeom prst="rect">
            <a:avLst/>
          </a:prstGeom>
          <a:noFill/>
          <a:ln w="9525">
            <a:noFill/>
          </a:ln>
        </p:spPr>
        <p:txBody>
          <a:bodyPr wrap="square" lIns="82938" tIns="41468" rIns="82938" bIns="41468"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线上活动</a:t>
            </a:r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027738" y="1304925"/>
            <a:ext cx="900112" cy="1039813"/>
            <a:chOff x="1130480" y="1137186"/>
            <a:chExt cx="1163482" cy="1343702"/>
          </a:xfrm>
        </p:grpSpPr>
        <p:sp>
          <p:nvSpPr>
            <p:cNvPr id="95" name="Freeform 27"/>
            <p:cNvSpPr/>
            <p:nvPr/>
          </p:nvSpPr>
          <p:spPr bwMode="auto">
            <a:xfrm>
              <a:off x="1254921" y="1262101"/>
              <a:ext cx="925613" cy="106898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chemeClr val="accent2"/>
            </a:solidFill>
            <a:ln w="28575" cap="flat">
              <a:solidFill>
                <a:srgbClr val="FF9900"/>
              </a:solidFill>
              <a:prstDash val="solid"/>
              <a:miter lim="800000"/>
            </a:ln>
            <a:effectLst>
              <a:outerShdw blurRad="152400" dist="76200" dir="2700000" sx="102000" sy="102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1130480" y="1137186"/>
              <a:ext cx="1163482" cy="13437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prstClr val="white"/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5943600" y="1585913"/>
            <a:ext cx="1077913" cy="298450"/>
          </a:xfrm>
          <a:prstGeom prst="rect">
            <a:avLst/>
          </a:prstGeom>
          <a:noFill/>
          <a:ln w="9525">
            <a:noFill/>
          </a:ln>
        </p:spPr>
        <p:txBody>
          <a:bodyPr wrap="square" lIns="82938" tIns="41468" rIns="82938" bIns="41468"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兴趣部落</a:t>
            </a:r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840538" y="3019425"/>
            <a:ext cx="933450" cy="1039813"/>
            <a:chOff x="1137496" y="1137186"/>
            <a:chExt cx="1163482" cy="1343702"/>
          </a:xfrm>
        </p:grpSpPr>
        <p:sp>
          <p:nvSpPr>
            <p:cNvPr id="98" name="Freeform 27"/>
            <p:cNvSpPr/>
            <p:nvPr/>
          </p:nvSpPr>
          <p:spPr bwMode="auto">
            <a:xfrm>
              <a:off x="1254921" y="1262101"/>
              <a:ext cx="925613" cy="106898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chemeClr val="accent2"/>
            </a:solidFill>
            <a:ln w="28575" cap="flat">
              <a:solidFill>
                <a:srgbClr val="FF9900"/>
              </a:solidFill>
              <a:prstDash val="solid"/>
              <a:miter lim="800000"/>
            </a:ln>
            <a:effectLst>
              <a:outerShdw blurRad="152400" dist="76200" dir="2700000" sx="102000" sy="102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99" name="Freeform 27"/>
            <p:cNvSpPr/>
            <p:nvPr/>
          </p:nvSpPr>
          <p:spPr bwMode="auto">
            <a:xfrm>
              <a:off x="1137496" y="1137186"/>
              <a:ext cx="1163482" cy="13437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prstClr val="white"/>
                </a:solidFill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6772275" y="3262313"/>
            <a:ext cx="1077913" cy="298450"/>
          </a:xfrm>
          <a:prstGeom prst="rect">
            <a:avLst/>
          </a:prstGeom>
          <a:noFill/>
          <a:ln w="9525">
            <a:noFill/>
          </a:ln>
        </p:spPr>
        <p:txBody>
          <a:bodyPr wrap="square" lIns="82938" tIns="41468" rIns="82938" bIns="41468"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短信群发</a:t>
            </a:r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903370" y="249943"/>
            <a:ext cx="3363830" cy="679699"/>
            <a:chOff x="903371" y="249943"/>
            <a:chExt cx="2831223" cy="679699"/>
          </a:xfrm>
        </p:grpSpPr>
        <p:sp>
          <p:nvSpPr>
            <p:cNvPr id="101" name="任意多边形 100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" name="任意多边形 101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 rot="16200000">
            <a:off x="574523" y="158162"/>
            <a:ext cx="765103" cy="863262"/>
            <a:chOff x="8439634" y="3544648"/>
            <a:chExt cx="1611146" cy="1817848"/>
          </a:xfrm>
        </p:grpSpPr>
        <p:sp>
          <p:nvSpPr>
            <p:cNvPr id="104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5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6" name="Group 17"/>
          <p:cNvGrpSpPr>
            <a:grpSpLocks noChangeAspect="1"/>
          </p:cNvGrpSpPr>
          <p:nvPr/>
        </p:nvGrpSpPr>
        <p:grpSpPr bwMode="auto">
          <a:xfrm>
            <a:off x="827405" y="455655"/>
            <a:ext cx="259340" cy="278386"/>
            <a:chOff x="231" y="1205"/>
            <a:chExt cx="640" cy="687"/>
          </a:xfrm>
          <a:solidFill>
            <a:srgbClr val="00B0F0"/>
          </a:solidFill>
          <a:effectLst/>
        </p:grpSpPr>
        <p:sp>
          <p:nvSpPr>
            <p:cNvPr id="107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8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09" name="矩形 3"/>
          <p:cNvSpPr>
            <a:spLocks noChangeArrowheads="1"/>
          </p:cNvSpPr>
          <p:nvPr/>
        </p:nvSpPr>
        <p:spPr bwMode="auto">
          <a:xfrm>
            <a:off x="1449388" y="442913"/>
            <a:ext cx="11525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推广方式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0" name="文本框 37"/>
          <p:cNvSpPr>
            <a:spLocks noChangeArrowheads="1"/>
          </p:cNvSpPr>
          <p:nvPr/>
        </p:nvSpPr>
        <p:spPr bwMode="auto">
          <a:xfrm>
            <a:off x="2601913" y="498475"/>
            <a:ext cx="17303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2" tIns="34292" rIns="68582" bIns="3429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Extension method</a:t>
            </a:r>
            <a:endParaRPr kumimoji="0" lang="zh-CN" altLang="en-US" sz="1000" b="0" i="0" u="none" strike="noStrike" kern="0" cap="none" spc="0" normalizeH="0" baseline="-3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1" grpId="0"/>
      <p:bldP spid="62" grpId="0" animBg="1"/>
      <p:bldP spid="69" grpId="0"/>
      <p:bldP spid="70" grpId="0" animBg="1"/>
      <p:bldP spid="77" grpId="0"/>
      <p:bldP spid="78" grpId="0" animBg="1"/>
      <p:bldP spid="84" grpId="0"/>
      <p:bldP spid="85" grpId="0" animBg="1"/>
      <p:bldP spid="91" grpId="0"/>
      <p:bldP spid="60" grpId="0"/>
      <p:bldP spid="68" grpId="0"/>
      <p:bldP spid="83" grpId="0"/>
      <p:bldP spid="76" grpId="0"/>
      <p:bldP spid="90" grpId="0"/>
      <p:bldP spid="109" grpId="0"/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6285995" y="4248944"/>
            <a:ext cx="1179281" cy="10419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58843" y="4680016"/>
            <a:ext cx="630230" cy="5568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37632" y="5025434"/>
            <a:ext cx="890519" cy="7868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60135" y="4811722"/>
            <a:ext cx="685800" cy="6059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6572" y="5109043"/>
            <a:ext cx="588857" cy="52030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63194" y="4559247"/>
            <a:ext cx="252491" cy="22309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81804" y="4388646"/>
            <a:ext cx="529075" cy="4674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65453" y="3968956"/>
            <a:ext cx="1179281" cy="10419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20394" y="4351114"/>
            <a:ext cx="223080" cy="1971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43475" y="4843437"/>
            <a:ext cx="1179281" cy="10419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2" y="760412"/>
              <a:ext cx="3825873" cy="3825873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275416" y="4667205"/>
            <a:ext cx="520192" cy="4596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91128" y="4958650"/>
            <a:ext cx="316877" cy="27998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7164" y="4756898"/>
            <a:ext cx="158438" cy="1399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042492" y="994117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52" name="椭圆 51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042492" y="1391906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55" name="椭圆 54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042492" y="1789695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58" name="椭圆 57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42492" y="2187484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61" name="椭圆 60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26188" y="811213"/>
            <a:ext cx="1697037" cy="2068512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及时回复粉丝评论</a:t>
            </a:r>
            <a:endParaRPr lang="zh-CN" altLang="en-US" sz="13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增加活动互动</a:t>
            </a:r>
            <a:endParaRPr lang="zh-CN" altLang="en-US" sz="13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条件允许可以线下</a:t>
            </a:r>
            <a:endParaRPr lang="zh-CN" altLang="en-US" sz="13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关注粉丝需求</a:t>
            </a:r>
            <a:endParaRPr lang="zh-CN" altLang="en-US" sz="13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4"/>
          <p:cNvSpPr txBox="1"/>
          <p:nvPr/>
        </p:nvSpPr>
        <p:spPr>
          <a:xfrm>
            <a:off x="1203325" y="2890838"/>
            <a:ext cx="1922463" cy="796925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ctr"/>
          <a:p>
            <a:pPr algn="ctr">
              <a:buNone/>
            </a:pPr>
            <a:r>
              <a:rPr lang="zh-CN" altLang="en-US" sz="2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粉丝互动</a:t>
            </a:r>
            <a:endParaRPr lang="zh-CN" altLang="en-US" sz="2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4"/>
          <p:cNvSpPr txBox="1">
            <a:spLocks noChangeArrowheads="1"/>
          </p:cNvSpPr>
          <p:nvPr/>
        </p:nvSpPr>
        <p:spPr bwMode="auto">
          <a:xfrm>
            <a:off x="1003300" y="3425825"/>
            <a:ext cx="2447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Fan interaction</a:t>
            </a:r>
            <a:endParaRPr kumimoji="0" lang="zh-CN" altLang="en-US" sz="1200" b="0" i="0" u="none" strike="noStrike" kern="0" cap="none" spc="0" normalizeH="0" baseline="0" noProof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9338" y="896938"/>
            <a:ext cx="2076450" cy="2144712"/>
            <a:chOff x="1049020" y="896144"/>
            <a:chExt cx="2076833" cy="2145641"/>
          </a:xfrm>
        </p:grpSpPr>
        <p:grpSp>
          <p:nvGrpSpPr>
            <p:cNvPr id="30742" name="组合 76"/>
            <p:cNvGrpSpPr/>
            <p:nvPr/>
          </p:nvGrpSpPr>
          <p:grpSpPr>
            <a:xfrm>
              <a:off x="1049020" y="896144"/>
              <a:ext cx="2076833" cy="2145641"/>
              <a:chOff x="647673" y="2729597"/>
              <a:chExt cx="1343573" cy="1388087"/>
            </a:xfrm>
          </p:grpSpPr>
          <p:grpSp>
            <p:nvGrpSpPr>
              <p:cNvPr id="30743" name="组合 78"/>
              <p:cNvGrpSpPr/>
              <p:nvPr/>
            </p:nvGrpSpPr>
            <p:grpSpPr>
              <a:xfrm>
                <a:off x="789153" y="2729597"/>
                <a:ext cx="1202093" cy="1388087"/>
                <a:chOff x="3273692" y="1099961"/>
                <a:chExt cx="1202093" cy="1388087"/>
              </a:xfrm>
            </p:grpSpPr>
            <p:sp>
              <p:nvSpPr>
                <p:cNvPr id="30744" name="Freeform 14"/>
                <p:cNvSpPr/>
                <p:nvPr/>
              </p:nvSpPr>
              <p:spPr>
                <a:xfrm>
                  <a:off x="3345550" y="1141029"/>
                  <a:ext cx="529701" cy="237166"/>
                </a:xfrm>
                <a:custGeom>
                  <a:avLst/>
                  <a:gdLst/>
                  <a:ahLst/>
                  <a:cxnLst>
                    <a:cxn ang="0">
                      <a:pos x="0" y="237166"/>
                    </a:cxn>
                    <a:cxn ang="0">
                      <a:pos x="408567" y="0"/>
                    </a:cxn>
                    <a:cxn ang="0">
                      <a:pos x="529701" y="0"/>
                    </a:cxn>
                    <a:cxn ang="0">
                      <a:pos x="529701" y="237166"/>
                    </a:cxn>
                    <a:cxn ang="0">
                      <a:pos x="0" y="237166"/>
                    </a:cxn>
                  </a:cxnLst>
                  <a:pathLst>
                    <a:path w="516" h="231">
                      <a:moveTo>
                        <a:pt x="0" y="231"/>
                      </a:moveTo>
                      <a:lnTo>
                        <a:pt x="398" y="0"/>
                      </a:lnTo>
                      <a:lnTo>
                        <a:pt x="516" y="0"/>
                      </a:lnTo>
                      <a:lnTo>
                        <a:pt x="516" y="231"/>
                      </a:lnTo>
                      <a:lnTo>
                        <a:pt x="0" y="231"/>
                      </a:lnTo>
                      <a:close/>
                    </a:path>
                  </a:pathLst>
                </a:custGeom>
                <a:solidFill>
                  <a:srgbClr val="5F6524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" name="Freeform 15"/>
                <p:cNvSpPr/>
                <p:nvPr/>
              </p:nvSpPr>
              <p:spPr bwMode="auto">
                <a:xfrm>
                  <a:off x="3273692" y="1099961"/>
                  <a:ext cx="1202093" cy="1388087"/>
                </a:xfrm>
                <a:custGeom>
                  <a:avLst/>
                  <a:gdLst>
                    <a:gd name="T0" fmla="*/ 0 w 1171"/>
                    <a:gd name="T1" fmla="*/ 1014 h 1352"/>
                    <a:gd name="T2" fmla="*/ 0 w 1171"/>
                    <a:gd name="T3" fmla="*/ 338 h 1352"/>
                    <a:gd name="T4" fmla="*/ 586 w 1171"/>
                    <a:gd name="T5" fmla="*/ 0 h 1352"/>
                    <a:gd name="T6" fmla="*/ 1171 w 1171"/>
                    <a:gd name="T7" fmla="*/ 338 h 1352"/>
                    <a:gd name="T8" fmla="*/ 1171 w 1171"/>
                    <a:gd name="T9" fmla="*/ 1014 h 1352"/>
                    <a:gd name="T10" fmla="*/ 586 w 1171"/>
                    <a:gd name="T11" fmla="*/ 1352 h 1352"/>
                    <a:gd name="T12" fmla="*/ 0 w 1171"/>
                    <a:gd name="T13" fmla="*/ 1014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1" h="1352">
                      <a:moveTo>
                        <a:pt x="0" y="1014"/>
                      </a:moveTo>
                      <a:lnTo>
                        <a:pt x="0" y="338"/>
                      </a:lnTo>
                      <a:lnTo>
                        <a:pt x="586" y="0"/>
                      </a:lnTo>
                      <a:lnTo>
                        <a:pt x="1171" y="338"/>
                      </a:lnTo>
                      <a:lnTo>
                        <a:pt x="1171" y="1014"/>
                      </a:lnTo>
                      <a:lnTo>
                        <a:pt x="586" y="1352"/>
                      </a:ln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28600" sx="102000" sy="102000" algn="ctr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68589" tIns="34295" rIns="68589" bIns="34295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3" name="Freeform 16"/>
                <p:cNvSpPr/>
                <p:nvPr/>
              </p:nvSpPr>
              <p:spPr bwMode="auto">
                <a:xfrm>
                  <a:off x="3345551" y="1141029"/>
                  <a:ext cx="408568" cy="441478"/>
                </a:xfrm>
                <a:custGeom>
                  <a:avLst/>
                  <a:gdLst>
                    <a:gd name="T0" fmla="*/ 0 w 398"/>
                    <a:gd name="T1" fmla="*/ 430 h 430"/>
                    <a:gd name="T2" fmla="*/ 398 w 398"/>
                    <a:gd name="T3" fmla="*/ 430 h 430"/>
                    <a:gd name="T4" fmla="*/ 398 w 398"/>
                    <a:gd name="T5" fmla="*/ 0 h 430"/>
                    <a:gd name="T6" fmla="*/ 0 w 398"/>
                    <a:gd name="T7" fmla="*/ 231 h 430"/>
                    <a:gd name="T8" fmla="*/ 0 w 398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30">
                      <a:moveTo>
                        <a:pt x="0" y="430"/>
                      </a:moveTo>
                      <a:lnTo>
                        <a:pt x="398" y="430"/>
                      </a:lnTo>
                      <a:lnTo>
                        <a:pt x="398" y="0"/>
                      </a:lnTo>
                      <a:lnTo>
                        <a:pt x="0" y="231"/>
                      </a:lnTo>
                      <a:lnTo>
                        <a:pt x="0" y="43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28575">
                  <a:noFill/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9" tIns="34295" rIns="68589" bIns="34295" rtlCol="0" anchor="ctr"/>
                <a:lstStyle/>
                <a:p>
                  <a:pPr algn="ctr" fontAlgn="base"/>
                  <a:endParaRPr lang="zh-CN" altLang="en-US" strike="noStrike" noProof="1" dirty="0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30747" name="TextBox 79"/>
              <p:cNvSpPr txBox="1"/>
              <p:nvPr/>
            </p:nvSpPr>
            <p:spPr>
              <a:xfrm>
                <a:off x="647673" y="2828190"/>
                <a:ext cx="948647" cy="4380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3800" dirty="0">
                    <a:solidFill>
                      <a:srgbClr val="FFFFFF"/>
                    </a:solidFill>
                    <a:latin typeface="Agency FB" panose="020B0503020202020204" pitchFamily="34" charset="0"/>
                  </a:rPr>
                  <a:t>04</a:t>
                </a:r>
                <a:endParaRPr lang="zh-CN" altLang="en-US" sz="3800" dirty="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829594" y="1606277"/>
              <a:ext cx="832603" cy="813867"/>
              <a:chOff x="5710238" y="3049588"/>
              <a:chExt cx="771526" cy="754062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5" name="Freeform 355"/>
              <p:cNvSpPr/>
              <p:nvPr/>
            </p:nvSpPr>
            <p:spPr bwMode="auto">
              <a:xfrm>
                <a:off x="6026151" y="3049588"/>
                <a:ext cx="106363" cy="125413"/>
              </a:xfrm>
              <a:custGeom>
                <a:avLst/>
                <a:gdLst>
                  <a:gd name="T0" fmla="*/ 11 w 28"/>
                  <a:gd name="T1" fmla="*/ 32 h 33"/>
                  <a:gd name="T2" fmla="*/ 26 w 28"/>
                  <a:gd name="T3" fmla="*/ 19 h 33"/>
                  <a:gd name="T4" fmla="*/ 17 w 28"/>
                  <a:gd name="T5" fmla="*/ 1 h 33"/>
                  <a:gd name="T6" fmla="*/ 1 w 28"/>
                  <a:gd name="T7" fmla="*/ 14 h 33"/>
                  <a:gd name="T8" fmla="*/ 11 w 28"/>
                  <a:gd name="T9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11" y="32"/>
                    </a:moveTo>
                    <a:cubicBezTo>
                      <a:pt x="18" y="33"/>
                      <a:pt x="24" y="27"/>
                      <a:pt x="26" y="19"/>
                    </a:cubicBezTo>
                    <a:cubicBezTo>
                      <a:pt x="28" y="10"/>
                      <a:pt x="24" y="2"/>
                      <a:pt x="17" y="1"/>
                    </a:cubicBezTo>
                    <a:cubicBezTo>
                      <a:pt x="10" y="0"/>
                      <a:pt x="3" y="6"/>
                      <a:pt x="1" y="14"/>
                    </a:cubicBezTo>
                    <a:cubicBezTo>
                      <a:pt x="0" y="22"/>
                      <a:pt x="4" y="30"/>
                      <a:pt x="11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Freeform 356"/>
              <p:cNvSpPr/>
              <p:nvPr/>
            </p:nvSpPr>
            <p:spPr bwMode="auto">
              <a:xfrm>
                <a:off x="5797551" y="3160713"/>
                <a:ext cx="479425" cy="498475"/>
              </a:xfrm>
              <a:custGeom>
                <a:avLst/>
                <a:gdLst>
                  <a:gd name="T0" fmla="*/ 27 w 126"/>
                  <a:gd name="T1" fmla="*/ 32 h 131"/>
                  <a:gd name="T2" fmla="*/ 40 w 126"/>
                  <a:gd name="T3" fmla="*/ 22 h 131"/>
                  <a:gd name="T4" fmla="*/ 26 w 126"/>
                  <a:gd name="T5" fmla="*/ 62 h 131"/>
                  <a:gd name="T6" fmla="*/ 26 w 126"/>
                  <a:gd name="T7" fmla="*/ 62 h 131"/>
                  <a:gd name="T8" fmla="*/ 36 w 126"/>
                  <a:gd name="T9" fmla="*/ 66 h 131"/>
                  <a:gd name="T10" fmla="*/ 31 w 126"/>
                  <a:gd name="T11" fmla="*/ 91 h 131"/>
                  <a:gd name="T12" fmla="*/ 17 w 126"/>
                  <a:gd name="T13" fmla="*/ 123 h 131"/>
                  <a:gd name="T14" fmla="*/ 32 w 126"/>
                  <a:gd name="T15" fmla="*/ 131 h 131"/>
                  <a:gd name="T16" fmla="*/ 51 w 126"/>
                  <a:gd name="T17" fmla="*/ 88 h 131"/>
                  <a:gd name="T18" fmla="*/ 54 w 126"/>
                  <a:gd name="T19" fmla="*/ 74 h 131"/>
                  <a:gd name="T20" fmla="*/ 75 w 126"/>
                  <a:gd name="T21" fmla="*/ 75 h 131"/>
                  <a:gd name="T22" fmla="*/ 73 w 126"/>
                  <a:gd name="T23" fmla="*/ 79 h 131"/>
                  <a:gd name="T24" fmla="*/ 70 w 126"/>
                  <a:gd name="T25" fmla="*/ 96 h 131"/>
                  <a:gd name="T26" fmla="*/ 86 w 126"/>
                  <a:gd name="T27" fmla="*/ 100 h 131"/>
                  <a:gd name="T28" fmla="*/ 92 w 126"/>
                  <a:gd name="T29" fmla="*/ 80 h 131"/>
                  <a:gd name="T30" fmla="*/ 95 w 126"/>
                  <a:gd name="T31" fmla="*/ 69 h 131"/>
                  <a:gd name="T32" fmla="*/ 86 w 126"/>
                  <a:gd name="T33" fmla="*/ 57 h 131"/>
                  <a:gd name="T34" fmla="*/ 86 w 126"/>
                  <a:gd name="T35" fmla="*/ 57 h 131"/>
                  <a:gd name="T36" fmla="*/ 85 w 126"/>
                  <a:gd name="T37" fmla="*/ 57 h 131"/>
                  <a:gd name="T38" fmla="*/ 84 w 126"/>
                  <a:gd name="T39" fmla="*/ 57 h 131"/>
                  <a:gd name="T40" fmla="*/ 81 w 126"/>
                  <a:gd name="T41" fmla="*/ 56 h 131"/>
                  <a:gd name="T42" fmla="*/ 76 w 126"/>
                  <a:gd name="T43" fmla="*/ 56 h 131"/>
                  <a:gd name="T44" fmla="*/ 66 w 126"/>
                  <a:gd name="T45" fmla="*/ 55 h 131"/>
                  <a:gd name="T46" fmla="*/ 74 w 126"/>
                  <a:gd name="T47" fmla="*/ 27 h 131"/>
                  <a:gd name="T48" fmla="*/ 78 w 126"/>
                  <a:gd name="T49" fmla="*/ 33 h 131"/>
                  <a:gd name="T50" fmla="*/ 83 w 126"/>
                  <a:gd name="T51" fmla="*/ 39 h 131"/>
                  <a:gd name="T52" fmla="*/ 84 w 126"/>
                  <a:gd name="T53" fmla="*/ 40 h 131"/>
                  <a:gd name="T54" fmla="*/ 91 w 126"/>
                  <a:gd name="T55" fmla="*/ 45 h 131"/>
                  <a:gd name="T56" fmla="*/ 91 w 126"/>
                  <a:gd name="T57" fmla="*/ 45 h 131"/>
                  <a:gd name="T58" fmla="*/ 91 w 126"/>
                  <a:gd name="T59" fmla="*/ 45 h 131"/>
                  <a:gd name="T60" fmla="*/ 92 w 126"/>
                  <a:gd name="T61" fmla="*/ 45 h 131"/>
                  <a:gd name="T62" fmla="*/ 95 w 126"/>
                  <a:gd name="T63" fmla="*/ 45 h 131"/>
                  <a:gd name="T64" fmla="*/ 126 w 126"/>
                  <a:gd name="T65" fmla="*/ 45 h 131"/>
                  <a:gd name="T66" fmla="*/ 126 w 126"/>
                  <a:gd name="T67" fmla="*/ 28 h 131"/>
                  <a:gd name="T68" fmla="*/ 95 w 126"/>
                  <a:gd name="T69" fmla="*/ 29 h 131"/>
                  <a:gd name="T70" fmla="*/ 94 w 126"/>
                  <a:gd name="T71" fmla="*/ 29 h 131"/>
                  <a:gd name="T72" fmla="*/ 91 w 126"/>
                  <a:gd name="T73" fmla="*/ 24 h 131"/>
                  <a:gd name="T74" fmla="*/ 81 w 126"/>
                  <a:gd name="T75" fmla="*/ 12 h 131"/>
                  <a:gd name="T76" fmla="*/ 75 w 126"/>
                  <a:gd name="T77" fmla="*/ 9 h 131"/>
                  <a:gd name="T78" fmla="*/ 74 w 126"/>
                  <a:gd name="T79" fmla="*/ 8 h 131"/>
                  <a:gd name="T80" fmla="*/ 76 w 126"/>
                  <a:gd name="T81" fmla="*/ 14 h 131"/>
                  <a:gd name="T82" fmla="*/ 71 w 126"/>
                  <a:gd name="T83" fmla="*/ 16 h 131"/>
                  <a:gd name="T84" fmla="*/ 71 w 126"/>
                  <a:gd name="T85" fmla="*/ 21 h 131"/>
                  <a:gd name="T86" fmla="*/ 61 w 126"/>
                  <a:gd name="T87" fmla="*/ 37 h 131"/>
                  <a:gd name="T88" fmla="*/ 68 w 126"/>
                  <a:gd name="T89" fmla="*/ 12 h 131"/>
                  <a:gd name="T90" fmla="*/ 69 w 126"/>
                  <a:gd name="T91" fmla="*/ 11 h 131"/>
                  <a:gd name="T92" fmla="*/ 70 w 126"/>
                  <a:gd name="T93" fmla="*/ 6 h 131"/>
                  <a:gd name="T94" fmla="*/ 68 w 126"/>
                  <a:gd name="T95" fmla="*/ 5 h 131"/>
                  <a:gd name="T96" fmla="*/ 65 w 126"/>
                  <a:gd name="T97" fmla="*/ 10 h 131"/>
                  <a:gd name="T98" fmla="*/ 65 w 126"/>
                  <a:gd name="T99" fmla="*/ 11 h 131"/>
                  <a:gd name="T100" fmla="*/ 57 w 126"/>
                  <a:gd name="T101" fmla="*/ 35 h 131"/>
                  <a:gd name="T102" fmla="*/ 58 w 126"/>
                  <a:gd name="T103" fmla="*/ 17 h 131"/>
                  <a:gd name="T104" fmla="*/ 61 w 126"/>
                  <a:gd name="T105" fmla="*/ 12 h 131"/>
                  <a:gd name="T106" fmla="*/ 59 w 126"/>
                  <a:gd name="T107" fmla="*/ 8 h 131"/>
                  <a:gd name="T108" fmla="*/ 63 w 126"/>
                  <a:gd name="T109" fmla="*/ 4 h 131"/>
                  <a:gd name="T110" fmla="*/ 53 w 126"/>
                  <a:gd name="T111" fmla="*/ 1 h 131"/>
                  <a:gd name="T112" fmla="*/ 44 w 126"/>
                  <a:gd name="T113" fmla="*/ 1 h 131"/>
                  <a:gd name="T114" fmla="*/ 18 w 126"/>
                  <a:gd name="T115" fmla="*/ 19 h 131"/>
                  <a:gd name="T116" fmla="*/ 0 w 126"/>
                  <a:gd name="T117" fmla="*/ 49 h 131"/>
                  <a:gd name="T118" fmla="*/ 15 w 126"/>
                  <a:gd name="T119" fmla="*/ 57 h 131"/>
                  <a:gd name="T120" fmla="*/ 27 w 126"/>
                  <a:gd name="T1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31">
                    <a:moveTo>
                      <a:pt x="27" y="3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35" y="36"/>
                      <a:pt x="30" y="49"/>
                      <a:pt x="26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9" y="64"/>
                      <a:pt x="33" y="65"/>
                      <a:pt x="36" y="66"/>
                    </a:cubicBezTo>
                    <a:cubicBezTo>
                      <a:pt x="35" y="75"/>
                      <a:pt x="33" y="85"/>
                      <a:pt x="31" y="91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7" y="119"/>
                      <a:pt x="46" y="107"/>
                      <a:pt x="51" y="88"/>
                    </a:cubicBezTo>
                    <a:cubicBezTo>
                      <a:pt x="52" y="83"/>
                      <a:pt x="53" y="78"/>
                      <a:pt x="54" y="74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8" y="95"/>
                      <a:pt x="90" y="88"/>
                      <a:pt x="92" y="80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5" y="57"/>
                      <a:pt x="85" y="57"/>
                      <a:pt x="85" y="57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2" y="56"/>
                      <a:pt x="69" y="56"/>
                      <a:pt x="66" y="55"/>
                    </a:cubicBezTo>
                    <a:cubicBezTo>
                      <a:pt x="69" y="46"/>
                      <a:pt x="72" y="36"/>
                      <a:pt x="74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126" y="45"/>
                      <a:pt x="126" y="45"/>
                      <a:pt x="126" y="45"/>
                    </a:cubicBezTo>
                    <a:cubicBezTo>
                      <a:pt x="126" y="39"/>
                      <a:pt x="126" y="34"/>
                      <a:pt x="126" y="28"/>
                    </a:cubicBezTo>
                    <a:cubicBezTo>
                      <a:pt x="95" y="29"/>
                      <a:pt x="95" y="29"/>
                      <a:pt x="95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0" y="10"/>
                      <a:pt x="78" y="9"/>
                      <a:pt x="75" y="9"/>
                    </a:cubicBezTo>
                    <a:cubicBezTo>
                      <a:pt x="75" y="8"/>
                      <a:pt x="75" y="8"/>
                      <a:pt x="74" y="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0" y="3"/>
                      <a:pt x="56" y="2"/>
                      <a:pt x="53" y="1"/>
                    </a:cubicBezTo>
                    <a:cubicBezTo>
                      <a:pt x="48" y="0"/>
                      <a:pt x="47" y="0"/>
                      <a:pt x="44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7" y="34"/>
                      <a:pt x="6" y="39"/>
                      <a:pt x="0" y="49"/>
                    </a:cubicBezTo>
                    <a:cubicBezTo>
                      <a:pt x="5" y="52"/>
                      <a:pt x="10" y="55"/>
                      <a:pt x="15" y="57"/>
                    </a:cubicBezTo>
                    <a:cubicBezTo>
                      <a:pt x="19" y="49"/>
                      <a:pt x="27" y="35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Freeform 357"/>
              <p:cNvSpPr>
                <a:spLocks noEditPoints="1"/>
              </p:cNvSpPr>
              <p:nvPr/>
            </p:nvSpPr>
            <p:spPr bwMode="auto">
              <a:xfrm>
                <a:off x="5710238" y="3370263"/>
                <a:ext cx="169863" cy="155575"/>
              </a:xfrm>
              <a:custGeom>
                <a:avLst/>
                <a:gdLst>
                  <a:gd name="T0" fmla="*/ 5 w 45"/>
                  <a:gd name="T1" fmla="*/ 33 h 41"/>
                  <a:gd name="T2" fmla="*/ 7 w 45"/>
                  <a:gd name="T3" fmla="*/ 32 h 41"/>
                  <a:gd name="T4" fmla="*/ 7 w 45"/>
                  <a:gd name="T5" fmla="*/ 32 h 41"/>
                  <a:gd name="T6" fmla="*/ 29 w 45"/>
                  <a:gd name="T7" fmla="*/ 39 h 41"/>
                  <a:gd name="T8" fmla="*/ 29 w 45"/>
                  <a:gd name="T9" fmla="*/ 39 h 41"/>
                  <a:gd name="T10" fmla="*/ 30 w 45"/>
                  <a:gd name="T11" fmla="*/ 41 h 41"/>
                  <a:gd name="T12" fmla="*/ 32 w 45"/>
                  <a:gd name="T13" fmla="*/ 41 h 41"/>
                  <a:gd name="T14" fmla="*/ 33 w 45"/>
                  <a:gd name="T15" fmla="*/ 40 h 41"/>
                  <a:gd name="T16" fmla="*/ 33 w 45"/>
                  <a:gd name="T17" fmla="*/ 40 h 41"/>
                  <a:gd name="T18" fmla="*/ 38 w 45"/>
                  <a:gd name="T19" fmla="*/ 37 h 41"/>
                  <a:gd name="T20" fmla="*/ 44 w 45"/>
                  <a:gd name="T21" fmla="*/ 18 h 41"/>
                  <a:gd name="T22" fmla="*/ 41 w 45"/>
                  <a:gd name="T23" fmla="*/ 13 h 41"/>
                  <a:gd name="T24" fmla="*/ 36 w 45"/>
                  <a:gd name="T25" fmla="*/ 11 h 41"/>
                  <a:gd name="T26" fmla="*/ 36 w 45"/>
                  <a:gd name="T27" fmla="*/ 11 h 41"/>
                  <a:gd name="T28" fmla="*/ 32 w 45"/>
                  <a:gd name="T29" fmla="*/ 4 h 41"/>
                  <a:gd name="T30" fmla="*/ 25 w 45"/>
                  <a:gd name="T31" fmla="*/ 1 h 41"/>
                  <a:gd name="T32" fmla="*/ 17 w 45"/>
                  <a:gd name="T33" fmla="*/ 5 h 41"/>
                  <a:gd name="T34" fmla="*/ 17 w 45"/>
                  <a:gd name="T35" fmla="*/ 6 h 41"/>
                  <a:gd name="T36" fmla="*/ 12 w 45"/>
                  <a:gd name="T37" fmla="*/ 4 h 41"/>
                  <a:gd name="T38" fmla="*/ 7 w 45"/>
                  <a:gd name="T39" fmla="*/ 7 h 41"/>
                  <a:gd name="T40" fmla="*/ 1 w 45"/>
                  <a:gd name="T41" fmla="*/ 25 h 41"/>
                  <a:gd name="T42" fmla="*/ 3 w 45"/>
                  <a:gd name="T43" fmla="*/ 30 h 41"/>
                  <a:gd name="T44" fmla="*/ 3 w 45"/>
                  <a:gd name="T45" fmla="*/ 31 h 41"/>
                  <a:gd name="T46" fmla="*/ 3 w 45"/>
                  <a:gd name="T47" fmla="*/ 32 h 41"/>
                  <a:gd name="T48" fmla="*/ 5 w 45"/>
                  <a:gd name="T49" fmla="*/ 33 h 41"/>
                  <a:gd name="T50" fmla="*/ 20 w 45"/>
                  <a:gd name="T51" fmla="*/ 6 h 41"/>
                  <a:gd name="T52" fmla="*/ 24 w 45"/>
                  <a:gd name="T53" fmla="*/ 4 h 41"/>
                  <a:gd name="T54" fmla="*/ 31 w 45"/>
                  <a:gd name="T55" fmla="*/ 7 h 41"/>
                  <a:gd name="T56" fmla="*/ 33 w 45"/>
                  <a:gd name="T57" fmla="*/ 10 h 41"/>
                  <a:gd name="T58" fmla="*/ 33 w 45"/>
                  <a:gd name="T59" fmla="*/ 10 h 41"/>
                  <a:gd name="T60" fmla="*/ 20 w 45"/>
                  <a:gd name="T61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41">
                    <a:moveTo>
                      <a:pt x="5" y="33"/>
                    </a:moveTo>
                    <a:cubicBezTo>
                      <a:pt x="6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40"/>
                      <a:pt x="29" y="40"/>
                      <a:pt x="30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3" y="41"/>
                      <a:pt x="33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5" y="40"/>
                      <a:pt x="37" y="39"/>
                      <a:pt x="38" y="37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5" y="16"/>
                      <a:pt x="43" y="14"/>
                      <a:pt x="41" y="13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8"/>
                      <a:pt x="35" y="4"/>
                      <a:pt x="32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2" y="0"/>
                      <a:pt x="18" y="2"/>
                      <a:pt x="17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3"/>
                      <a:pt x="7" y="4"/>
                      <a:pt x="7" y="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7"/>
                      <a:pt x="1" y="30"/>
                      <a:pt x="3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1"/>
                      <a:pt x="3" y="32"/>
                      <a:pt x="3" y="32"/>
                    </a:cubicBezTo>
                    <a:lnTo>
                      <a:pt x="5" y="33"/>
                    </a:lnTo>
                    <a:close/>
                    <a:moveTo>
                      <a:pt x="20" y="6"/>
                    </a:moveTo>
                    <a:cubicBezTo>
                      <a:pt x="21" y="4"/>
                      <a:pt x="22" y="4"/>
                      <a:pt x="24" y="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3" y="7"/>
                      <a:pt x="33" y="8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20" y="6"/>
                      <a:pt x="20" y="6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Freeform 358"/>
              <p:cNvSpPr/>
              <p:nvPr/>
            </p:nvSpPr>
            <p:spPr bwMode="auto">
              <a:xfrm>
                <a:off x="5721351" y="3340100"/>
                <a:ext cx="760413" cy="463550"/>
              </a:xfrm>
              <a:custGeom>
                <a:avLst/>
                <a:gdLst>
                  <a:gd name="T0" fmla="*/ 479 w 479"/>
                  <a:gd name="T1" fmla="*/ 0 h 292"/>
                  <a:gd name="T2" fmla="*/ 395 w 479"/>
                  <a:gd name="T3" fmla="*/ 33 h 292"/>
                  <a:gd name="T4" fmla="*/ 412 w 479"/>
                  <a:gd name="T5" fmla="*/ 45 h 292"/>
                  <a:gd name="T6" fmla="*/ 307 w 479"/>
                  <a:gd name="T7" fmla="*/ 158 h 292"/>
                  <a:gd name="T8" fmla="*/ 213 w 479"/>
                  <a:gd name="T9" fmla="*/ 148 h 292"/>
                  <a:gd name="T10" fmla="*/ 139 w 479"/>
                  <a:gd name="T11" fmla="*/ 225 h 292"/>
                  <a:gd name="T12" fmla="*/ 62 w 479"/>
                  <a:gd name="T13" fmla="*/ 187 h 292"/>
                  <a:gd name="T14" fmla="*/ 0 w 479"/>
                  <a:gd name="T15" fmla="*/ 266 h 292"/>
                  <a:gd name="T16" fmla="*/ 33 w 479"/>
                  <a:gd name="T17" fmla="*/ 292 h 292"/>
                  <a:gd name="T18" fmla="*/ 74 w 479"/>
                  <a:gd name="T19" fmla="*/ 242 h 292"/>
                  <a:gd name="T20" fmla="*/ 148 w 479"/>
                  <a:gd name="T21" fmla="*/ 278 h 292"/>
                  <a:gd name="T22" fmla="*/ 230 w 479"/>
                  <a:gd name="T23" fmla="*/ 194 h 292"/>
                  <a:gd name="T24" fmla="*/ 323 w 479"/>
                  <a:gd name="T25" fmla="*/ 204 h 292"/>
                  <a:gd name="T26" fmla="*/ 448 w 479"/>
                  <a:gd name="T27" fmla="*/ 72 h 292"/>
                  <a:gd name="T28" fmla="*/ 472 w 479"/>
                  <a:gd name="T29" fmla="*/ 88 h 292"/>
                  <a:gd name="T30" fmla="*/ 479 w 479"/>
                  <a:gd name="T3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9" h="292">
                    <a:moveTo>
                      <a:pt x="479" y="0"/>
                    </a:moveTo>
                    <a:lnTo>
                      <a:pt x="395" y="33"/>
                    </a:lnTo>
                    <a:lnTo>
                      <a:pt x="412" y="45"/>
                    </a:lnTo>
                    <a:lnTo>
                      <a:pt x="307" y="158"/>
                    </a:lnTo>
                    <a:lnTo>
                      <a:pt x="213" y="148"/>
                    </a:lnTo>
                    <a:lnTo>
                      <a:pt x="139" y="225"/>
                    </a:lnTo>
                    <a:lnTo>
                      <a:pt x="62" y="187"/>
                    </a:lnTo>
                    <a:lnTo>
                      <a:pt x="0" y="266"/>
                    </a:lnTo>
                    <a:lnTo>
                      <a:pt x="33" y="292"/>
                    </a:lnTo>
                    <a:lnTo>
                      <a:pt x="74" y="242"/>
                    </a:lnTo>
                    <a:lnTo>
                      <a:pt x="148" y="278"/>
                    </a:lnTo>
                    <a:lnTo>
                      <a:pt x="230" y="194"/>
                    </a:lnTo>
                    <a:lnTo>
                      <a:pt x="323" y="204"/>
                    </a:lnTo>
                    <a:lnTo>
                      <a:pt x="448" y="72"/>
                    </a:lnTo>
                    <a:lnTo>
                      <a:pt x="472" y="88"/>
                    </a:lnTo>
                    <a:lnTo>
                      <a:pt x="4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5" grpId="0"/>
      <p:bldP spid="8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3"/>
          <p:cNvSpPr/>
          <p:nvPr/>
        </p:nvSpPr>
        <p:spPr>
          <a:xfrm>
            <a:off x="1296988" y="366713"/>
            <a:ext cx="1152525" cy="376237"/>
          </a:xfrm>
          <a:prstGeom prst="rect">
            <a:avLst/>
          </a:prstGeom>
          <a:noFill/>
          <a:ln w="9525">
            <a:noFill/>
          </a:ln>
        </p:spPr>
        <p:txBody>
          <a:bodyPr wrap="none" lIns="68582" tIns="34292" rIns="68582" bIns="34292" anchor="t">
            <a:spAutoFit/>
          </a:bodyPr>
          <a:p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粉丝互动</a:t>
            </a:r>
            <a:endParaRPr lang="zh-CN" altLang="en-US" sz="2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37"/>
          <p:cNvSpPr>
            <a:spLocks noChangeArrowheads="1"/>
          </p:cNvSpPr>
          <p:nvPr/>
        </p:nvSpPr>
        <p:spPr bwMode="auto">
          <a:xfrm>
            <a:off x="2470150" y="493713"/>
            <a:ext cx="27225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2" tIns="34292" rIns="68582" bIns="34292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Fan interaction</a:t>
            </a:r>
            <a:endParaRPr kumimoji="0" lang="zh-CN" altLang="en-US" sz="1000" b="0" i="0" u="none" strike="noStrike" kern="1200" cap="none" spc="0" normalizeH="0" baseline="-3000" noProof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33665" y="3045661"/>
            <a:ext cx="3059785" cy="1518551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28142" y="1152082"/>
            <a:ext cx="3059785" cy="1518551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6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252538" y="1674813"/>
            <a:ext cx="584200" cy="581025"/>
          </a:xfrm>
          <a:custGeom>
            <a:avLst/>
            <a:gdLst>
              <a:gd name="T0" fmla="*/ 86 w 116"/>
              <a:gd name="T1" fmla="*/ 17 h 116"/>
              <a:gd name="T2" fmla="*/ 8 w 116"/>
              <a:gd name="T3" fmla="*/ 45 h 116"/>
              <a:gd name="T4" fmla="*/ 11 w 116"/>
              <a:gd name="T5" fmla="*/ 50 h 116"/>
              <a:gd name="T6" fmla="*/ 12 w 116"/>
              <a:gd name="T7" fmla="*/ 59 h 116"/>
              <a:gd name="T8" fmla="*/ 16 w 116"/>
              <a:gd name="T9" fmla="*/ 69 h 116"/>
              <a:gd name="T10" fmla="*/ 20 w 116"/>
              <a:gd name="T11" fmla="*/ 77 h 116"/>
              <a:gd name="T12" fmla="*/ 24 w 116"/>
              <a:gd name="T13" fmla="*/ 83 h 116"/>
              <a:gd name="T14" fmla="*/ 27 w 116"/>
              <a:gd name="T15" fmla="*/ 98 h 116"/>
              <a:gd name="T16" fmla="*/ 33 w 116"/>
              <a:gd name="T17" fmla="*/ 105 h 116"/>
              <a:gd name="T18" fmla="*/ 34 w 116"/>
              <a:gd name="T19" fmla="*/ 101 h 116"/>
              <a:gd name="T20" fmla="*/ 37 w 116"/>
              <a:gd name="T21" fmla="*/ 93 h 116"/>
              <a:gd name="T22" fmla="*/ 41 w 116"/>
              <a:gd name="T23" fmla="*/ 83 h 116"/>
              <a:gd name="T24" fmla="*/ 49 w 116"/>
              <a:gd name="T25" fmla="*/ 73 h 116"/>
              <a:gd name="T26" fmla="*/ 53 w 116"/>
              <a:gd name="T27" fmla="*/ 66 h 116"/>
              <a:gd name="T28" fmla="*/ 45 w 116"/>
              <a:gd name="T29" fmla="*/ 61 h 116"/>
              <a:gd name="T30" fmla="*/ 38 w 116"/>
              <a:gd name="T31" fmla="*/ 58 h 116"/>
              <a:gd name="T32" fmla="*/ 33 w 116"/>
              <a:gd name="T33" fmla="*/ 51 h 116"/>
              <a:gd name="T34" fmla="*/ 25 w 116"/>
              <a:gd name="T35" fmla="*/ 47 h 116"/>
              <a:gd name="T36" fmla="*/ 17 w 116"/>
              <a:gd name="T37" fmla="*/ 49 h 116"/>
              <a:gd name="T38" fmla="*/ 13 w 116"/>
              <a:gd name="T39" fmla="*/ 44 h 116"/>
              <a:gd name="T40" fmla="*/ 12 w 116"/>
              <a:gd name="T41" fmla="*/ 37 h 116"/>
              <a:gd name="T42" fmla="*/ 8 w 116"/>
              <a:gd name="T43" fmla="*/ 37 h 116"/>
              <a:gd name="T44" fmla="*/ 12 w 116"/>
              <a:gd name="T45" fmla="*/ 30 h 116"/>
              <a:gd name="T46" fmla="*/ 18 w 116"/>
              <a:gd name="T47" fmla="*/ 30 h 116"/>
              <a:gd name="T48" fmla="*/ 24 w 116"/>
              <a:gd name="T49" fmla="*/ 25 h 116"/>
              <a:gd name="T50" fmla="*/ 30 w 116"/>
              <a:gd name="T51" fmla="*/ 18 h 116"/>
              <a:gd name="T52" fmla="*/ 32 w 116"/>
              <a:gd name="T53" fmla="*/ 15 h 116"/>
              <a:gd name="T54" fmla="*/ 42 w 116"/>
              <a:gd name="T55" fmla="*/ 12 h 116"/>
              <a:gd name="T56" fmla="*/ 34 w 116"/>
              <a:gd name="T57" fmla="*/ 8 h 116"/>
              <a:gd name="T58" fmla="*/ 32 w 116"/>
              <a:gd name="T59" fmla="*/ 8 h 116"/>
              <a:gd name="T60" fmla="*/ 49 w 116"/>
              <a:gd name="T61" fmla="*/ 2 h 116"/>
              <a:gd name="T62" fmla="*/ 56 w 116"/>
              <a:gd name="T63" fmla="*/ 5 h 116"/>
              <a:gd name="T64" fmla="*/ 82 w 116"/>
              <a:gd name="T65" fmla="*/ 6 h 116"/>
              <a:gd name="T66" fmla="*/ 79 w 116"/>
              <a:gd name="T67" fmla="*/ 11 h 116"/>
              <a:gd name="T68" fmla="*/ 85 w 116"/>
              <a:gd name="T69" fmla="*/ 19 h 116"/>
              <a:gd name="T70" fmla="*/ 89 w 116"/>
              <a:gd name="T71" fmla="*/ 19 h 116"/>
              <a:gd name="T72" fmla="*/ 93 w 116"/>
              <a:gd name="T73" fmla="*/ 17 h 116"/>
              <a:gd name="T74" fmla="*/ 97 w 116"/>
              <a:gd name="T75" fmla="*/ 23 h 116"/>
              <a:gd name="T76" fmla="*/ 101 w 116"/>
              <a:gd name="T77" fmla="*/ 27 h 116"/>
              <a:gd name="T78" fmla="*/ 95 w 116"/>
              <a:gd name="T79" fmla="*/ 27 h 116"/>
              <a:gd name="T80" fmla="*/ 89 w 116"/>
              <a:gd name="T81" fmla="*/ 25 h 116"/>
              <a:gd name="T82" fmla="*/ 81 w 116"/>
              <a:gd name="T83" fmla="*/ 24 h 116"/>
              <a:gd name="T84" fmla="*/ 74 w 116"/>
              <a:gd name="T85" fmla="*/ 30 h 116"/>
              <a:gd name="T86" fmla="*/ 70 w 116"/>
              <a:gd name="T87" fmla="*/ 39 h 116"/>
              <a:gd name="T88" fmla="*/ 73 w 116"/>
              <a:gd name="T89" fmla="*/ 50 h 116"/>
              <a:gd name="T90" fmla="*/ 82 w 116"/>
              <a:gd name="T91" fmla="*/ 53 h 116"/>
              <a:gd name="T92" fmla="*/ 91 w 116"/>
              <a:gd name="T93" fmla="*/ 53 h 116"/>
              <a:gd name="T94" fmla="*/ 95 w 116"/>
              <a:gd name="T95" fmla="*/ 61 h 116"/>
              <a:gd name="T96" fmla="*/ 96 w 116"/>
              <a:gd name="T97" fmla="*/ 71 h 116"/>
              <a:gd name="T98" fmla="*/ 95 w 116"/>
              <a:gd name="T99" fmla="*/ 81 h 116"/>
              <a:gd name="T100" fmla="*/ 100 w 116"/>
              <a:gd name="T101" fmla="*/ 90 h 116"/>
              <a:gd name="T102" fmla="*/ 107 w 116"/>
              <a:gd name="T103" fmla="*/ 82 h 116"/>
              <a:gd name="T104" fmla="*/ 112 w 116"/>
              <a:gd name="T105" fmla="*/ 69 h 116"/>
              <a:gd name="T106" fmla="*/ 114 w 116"/>
              <a:gd name="T107" fmla="*/ 53 h 116"/>
              <a:gd name="T108" fmla="*/ 109 w 116"/>
              <a:gd name="T109" fmla="*/ 39 h 116"/>
              <a:gd name="T110" fmla="*/ 105 w 116"/>
              <a:gd name="T111" fmla="*/ 32 h 116"/>
              <a:gd name="T112" fmla="*/ 111 w 116"/>
              <a:gd name="T113" fmla="*/ 41 h 116"/>
              <a:gd name="T114" fmla="*/ 79 w 116"/>
              <a:gd name="T115" fmla="*/ 10 h 116"/>
              <a:gd name="T116" fmla="*/ 75 w 116"/>
              <a:gd name="T117" fmla="*/ 5 h 116"/>
              <a:gd name="T118" fmla="*/ 76 w 116"/>
              <a:gd name="T119" fmla="*/ 9 h 116"/>
              <a:gd name="T120" fmla="*/ 73 w 116"/>
              <a:gd name="T121" fmla="*/ 4 h 116"/>
              <a:gd name="T122" fmla="*/ 109 w 116"/>
              <a:gd name="T123" fmla="*/ 8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6" h="116"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5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6" y="34"/>
                  <a:pt x="6" y="33"/>
                </a:cubicBezTo>
                <a:close/>
                <a:moveTo>
                  <a:pt x="5" y="35"/>
                </a:move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5"/>
                </a:cubicBezTo>
                <a:cubicBezTo>
                  <a:pt x="5" y="35"/>
                  <a:pt x="5" y="35"/>
                  <a:pt x="5" y="35"/>
                </a:cubicBezTo>
                <a:close/>
                <a:moveTo>
                  <a:pt x="88" y="18"/>
                </a:move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7"/>
                  <a:pt x="87" y="17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5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6" y="17"/>
                  <a:pt x="86" y="17"/>
                  <a:pt x="86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lose/>
                <a:moveTo>
                  <a:pt x="112" y="37"/>
                </a:moveTo>
                <a:cubicBezTo>
                  <a:pt x="114" y="44"/>
                  <a:pt x="116" y="51"/>
                  <a:pt x="116" y="58"/>
                </a:cubicBezTo>
                <a:cubicBezTo>
                  <a:pt x="116" y="90"/>
                  <a:pt x="90" y="116"/>
                  <a:pt x="58" y="116"/>
                </a:cubicBezTo>
                <a:cubicBezTo>
                  <a:pt x="26" y="116"/>
                  <a:pt x="0" y="90"/>
                  <a:pt x="0" y="58"/>
                </a:cubicBezTo>
                <a:cubicBezTo>
                  <a:pt x="0" y="50"/>
                  <a:pt x="2" y="42"/>
                  <a:pt x="5" y="35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4"/>
                  <a:pt x="7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8" y="44"/>
                  <a:pt x="8" y="44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6"/>
                  <a:pt x="9" y="46"/>
                  <a:pt x="9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4" y="51"/>
                  <a:pt x="14" y="51"/>
                </a:cubicBezTo>
                <a:cubicBezTo>
                  <a:pt x="14" y="51"/>
                  <a:pt x="14" y="52"/>
                  <a:pt x="14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5" y="53"/>
                  <a:pt x="15" y="53"/>
                  <a:pt x="15" y="54"/>
                </a:cubicBezTo>
                <a:cubicBezTo>
                  <a:pt x="15" y="54"/>
                  <a:pt x="15" y="54"/>
                  <a:pt x="14" y="54"/>
                </a:cubicBezTo>
                <a:cubicBezTo>
                  <a:pt x="14" y="54"/>
                  <a:pt x="14" y="54"/>
                  <a:pt x="14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60"/>
                  <a:pt x="12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2"/>
                  <a:pt x="12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3" y="64"/>
                  <a:pt x="13" y="65"/>
                </a:cubicBezTo>
                <a:cubicBezTo>
                  <a:pt x="13" y="65"/>
                  <a:pt x="13" y="65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7"/>
                  <a:pt x="14" y="67"/>
                </a:cubicBezTo>
                <a:cubicBezTo>
                  <a:pt x="14" y="67"/>
                  <a:pt x="14" y="67"/>
                  <a:pt x="14" y="67"/>
                </a:cubicBezTo>
                <a:cubicBezTo>
                  <a:pt x="14" y="67"/>
                  <a:pt x="14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9"/>
                  <a:pt x="16" y="69"/>
                  <a:pt x="16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1"/>
                  <a:pt x="16" y="71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7" y="73"/>
                </a:cubicBezTo>
                <a:cubicBezTo>
                  <a:pt x="17" y="73"/>
                  <a:pt x="17" y="73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4"/>
                  <a:pt x="17" y="75"/>
                  <a:pt x="17" y="75"/>
                </a:cubicBezTo>
                <a:cubicBezTo>
                  <a:pt x="17" y="75"/>
                  <a:pt x="17" y="75"/>
                  <a:pt x="18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19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8"/>
                  <a:pt x="21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9"/>
                  <a:pt x="22" y="79"/>
                </a:cubicBezTo>
                <a:cubicBezTo>
                  <a:pt x="22" y="79"/>
                  <a:pt x="22" y="79"/>
                  <a:pt x="22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0"/>
                  <a:pt x="22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3"/>
                  <a:pt x="23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4" y="83"/>
                  <a:pt x="24" y="83"/>
                  <a:pt x="24" y="83"/>
                </a:cubicBezTo>
                <a:cubicBezTo>
                  <a:pt x="24" y="83"/>
                  <a:pt x="24" y="83"/>
                  <a:pt x="24" y="83"/>
                </a:cubicBezTo>
                <a:cubicBezTo>
                  <a:pt x="24" y="83"/>
                  <a:pt x="24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4"/>
                  <a:pt x="24" y="85"/>
                  <a:pt x="24" y="85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90"/>
                  <a:pt x="24" y="90"/>
                  <a:pt x="24" y="90"/>
                </a:cubicBezTo>
                <a:cubicBezTo>
                  <a:pt x="24" y="90"/>
                  <a:pt x="24" y="90"/>
                  <a:pt x="2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25" y="90"/>
                  <a:pt x="25" y="91"/>
                  <a:pt x="25" y="91"/>
                </a:cubicBezTo>
                <a:cubicBezTo>
                  <a:pt x="25" y="91"/>
                  <a:pt x="25" y="92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4"/>
                  <a:pt x="25" y="95"/>
                  <a:pt x="25" y="95"/>
                </a:cubicBezTo>
                <a:cubicBezTo>
                  <a:pt x="25" y="95"/>
                  <a:pt x="25" y="95"/>
                  <a:pt x="25" y="95"/>
                </a:cubicBezTo>
                <a:cubicBezTo>
                  <a:pt x="25" y="96"/>
                  <a:pt x="26" y="96"/>
                  <a:pt x="26" y="97"/>
                </a:cubicBezTo>
                <a:cubicBezTo>
                  <a:pt x="26" y="97"/>
                  <a:pt x="26" y="97"/>
                  <a:pt x="26" y="97"/>
                </a:cubicBezTo>
                <a:cubicBezTo>
                  <a:pt x="27" y="97"/>
                  <a:pt x="27" y="97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8" y="98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9" y="99"/>
                </a:cubicBezTo>
                <a:cubicBezTo>
                  <a:pt x="29" y="100"/>
                  <a:pt x="29" y="100"/>
                  <a:pt x="29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30" y="101"/>
                  <a:pt x="30" y="101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0" y="103"/>
                  <a:pt x="30" y="103"/>
                  <a:pt x="31" y="103"/>
                </a:cubicBezTo>
                <a:cubicBezTo>
                  <a:pt x="31" y="103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2" y="104"/>
                  <a:pt x="32" y="104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5" y="106"/>
                </a:cubicBezTo>
                <a:cubicBezTo>
                  <a:pt x="35" y="106"/>
                  <a:pt x="35" y="106"/>
                  <a:pt x="35" y="105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105"/>
                  <a:pt x="35" y="105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3"/>
                </a:cubicBezTo>
                <a:cubicBezTo>
                  <a:pt x="35" y="103"/>
                  <a:pt x="35" y="103"/>
                  <a:pt x="35" y="103"/>
                </a:cubicBezTo>
                <a:cubicBezTo>
                  <a:pt x="35" y="103"/>
                  <a:pt x="35" y="102"/>
                  <a:pt x="35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100"/>
                  <a:pt x="34" y="99"/>
                  <a:pt x="34" y="99"/>
                </a:cubicBezTo>
                <a:cubicBezTo>
                  <a:pt x="34" y="99"/>
                  <a:pt x="34" y="99"/>
                  <a:pt x="33" y="99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4" y="97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5" y="96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95"/>
                  <a:pt x="35" y="95"/>
                  <a:pt x="35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95"/>
                  <a:pt x="37" y="95"/>
                  <a:pt x="37" y="95"/>
                </a:cubicBezTo>
                <a:cubicBezTo>
                  <a:pt x="37" y="94"/>
                  <a:pt x="37" y="94"/>
                  <a:pt x="37" y="93"/>
                </a:cubicBezTo>
                <a:cubicBezTo>
                  <a:pt x="37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5" y="93"/>
                  <a:pt x="35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91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40" y="89"/>
                  <a:pt x="40" y="89"/>
                </a:cubicBezTo>
                <a:cubicBezTo>
                  <a:pt x="40" y="88"/>
                  <a:pt x="40" y="88"/>
                  <a:pt x="40" y="88"/>
                </a:cubicBezTo>
                <a:cubicBezTo>
                  <a:pt x="40" y="85"/>
                  <a:pt x="40" y="85"/>
                  <a:pt x="40" y="85"/>
                </a:cubicBezTo>
                <a:cubicBezTo>
                  <a:pt x="40" y="85"/>
                  <a:pt x="40" y="84"/>
                  <a:pt x="40" y="84"/>
                </a:cubicBezTo>
                <a:cubicBezTo>
                  <a:pt x="40" y="84"/>
                  <a:pt x="40" y="84"/>
                  <a:pt x="40" y="84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84"/>
                  <a:pt x="41" y="83"/>
                  <a:pt x="41" y="83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83"/>
                  <a:pt x="41" y="83"/>
                  <a:pt x="42" y="82"/>
                </a:cubicBezTo>
                <a:cubicBezTo>
                  <a:pt x="42" y="82"/>
                  <a:pt x="42" y="82"/>
                  <a:pt x="43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2"/>
                  <a:pt x="44" y="82"/>
                </a:cubicBezTo>
                <a:cubicBezTo>
                  <a:pt x="44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80"/>
                  <a:pt x="46" y="80"/>
                  <a:pt x="46" y="80"/>
                </a:cubicBezTo>
                <a:cubicBezTo>
                  <a:pt x="46" y="80"/>
                  <a:pt x="47" y="80"/>
                  <a:pt x="47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80"/>
                  <a:pt x="48" y="80"/>
                  <a:pt x="48" y="79"/>
                </a:cubicBezTo>
                <a:cubicBezTo>
                  <a:pt x="48" y="79"/>
                  <a:pt x="48" y="79"/>
                  <a:pt x="48" y="79"/>
                </a:cubicBezTo>
                <a:cubicBezTo>
                  <a:pt x="48" y="78"/>
                  <a:pt x="48" y="78"/>
                  <a:pt x="48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77"/>
                  <a:pt x="49" y="76"/>
                  <a:pt x="49" y="76"/>
                </a:cubicBezTo>
                <a:cubicBezTo>
                  <a:pt x="49" y="75"/>
                  <a:pt x="49" y="75"/>
                  <a:pt x="49" y="75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2" y="69"/>
                  <a:pt x="52" y="69"/>
                </a:cubicBezTo>
                <a:cubicBezTo>
                  <a:pt x="52" y="69"/>
                  <a:pt x="52" y="68"/>
                  <a:pt x="53" y="68"/>
                </a:cubicBezTo>
                <a:cubicBezTo>
                  <a:pt x="53" y="68"/>
                  <a:pt x="53" y="68"/>
                  <a:pt x="53" y="68"/>
                </a:cubicBezTo>
                <a:cubicBezTo>
                  <a:pt x="54" y="68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0" y="63"/>
                  <a:pt x="50" y="63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2"/>
                  <a:pt x="49" y="61"/>
                  <a:pt x="49" y="61"/>
                </a:cubicBezTo>
                <a:cubicBezTo>
                  <a:pt x="49" y="61"/>
                  <a:pt x="49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5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0"/>
                  <a:pt x="44" y="60"/>
                  <a:pt x="4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43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59"/>
                  <a:pt x="42" y="59"/>
                  <a:pt x="42" y="59"/>
                </a:cubicBezTo>
                <a:cubicBezTo>
                  <a:pt x="42" y="59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8" y="59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40" y="58"/>
                  <a:pt x="40" y="58"/>
                </a:cubicBezTo>
                <a:cubicBezTo>
                  <a:pt x="40" y="58"/>
                  <a:pt x="39" y="57"/>
                  <a:pt x="39" y="57"/>
                </a:cubicBezTo>
                <a:cubicBezTo>
                  <a:pt x="39" y="57"/>
                  <a:pt x="39" y="57"/>
                  <a:pt x="39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8" y="56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7" y="55"/>
                  <a:pt x="37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3"/>
                  <a:pt x="36" y="53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3"/>
                  <a:pt x="35" y="53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1"/>
                  <a:pt x="33" y="51"/>
                  <a:pt x="33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49"/>
                  <a:pt x="29" y="49"/>
                  <a:pt x="29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9" y="48"/>
                  <a:pt x="29" y="48"/>
                  <a:pt x="29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5" y="48"/>
                  <a:pt x="26" y="48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7"/>
                  <a:pt x="24" y="47"/>
                  <a:pt x="24" y="47"/>
                </a:cubicBezTo>
                <a:cubicBezTo>
                  <a:pt x="24" y="47"/>
                  <a:pt x="24" y="47"/>
                  <a:pt x="23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7"/>
                  <a:pt x="22" y="46"/>
                  <a:pt x="22" y="46"/>
                </a:cubicBezTo>
                <a:cubicBezTo>
                  <a:pt x="22" y="46"/>
                  <a:pt x="22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3" y="46"/>
                  <a:pt x="13" y="45"/>
                </a:cubicBezTo>
                <a:cubicBezTo>
                  <a:pt x="13" y="45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3" y="42"/>
                </a:cubicBezTo>
                <a:cubicBezTo>
                  <a:pt x="13" y="42"/>
                  <a:pt x="13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2" y="40"/>
                </a:cubicBezTo>
                <a:cubicBezTo>
                  <a:pt x="12" y="40"/>
                  <a:pt x="12" y="39"/>
                  <a:pt x="13" y="38"/>
                </a:cubicBezTo>
                <a:cubicBezTo>
                  <a:pt x="13" y="38"/>
                  <a:pt x="13" y="38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1" y="37"/>
                  <a:pt x="11" y="37"/>
                </a:cubicBezTo>
                <a:cubicBezTo>
                  <a:pt x="11" y="37"/>
                  <a:pt x="10" y="37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8" y="40"/>
                  <a:pt x="8" y="40"/>
                </a:cubicBezTo>
                <a:cubicBezTo>
                  <a:pt x="8" y="40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6"/>
                </a:cubicBezTo>
                <a:cubicBezTo>
                  <a:pt x="9" y="36"/>
                  <a:pt x="8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5"/>
                  <a:pt x="9" y="35"/>
                </a:cubicBezTo>
                <a:cubicBezTo>
                  <a:pt x="9" y="35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9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2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1"/>
                  <a:pt x="12" y="31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3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9"/>
                  <a:pt x="15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7" y="30"/>
                  <a:pt x="17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8" y="33"/>
                  <a:pt x="18" y="32"/>
                  <a:pt x="18" y="32"/>
                </a:cubicBezTo>
                <a:cubicBezTo>
                  <a:pt x="18" y="32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2" y="27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4"/>
                  <a:pt x="24" y="24"/>
                </a:cubicBezTo>
                <a:cubicBezTo>
                  <a:pt x="24" y="24"/>
                  <a:pt x="24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2"/>
                  <a:pt x="25" y="22"/>
                </a:cubicBezTo>
                <a:cubicBezTo>
                  <a:pt x="26" y="22"/>
                  <a:pt x="26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30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3" y="17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6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2"/>
                </a:cubicBezTo>
                <a:cubicBezTo>
                  <a:pt x="39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1"/>
                  <a:pt x="42" y="11"/>
                </a:cubicBezTo>
                <a:cubicBezTo>
                  <a:pt x="42" y="11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39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5" y="8"/>
                  <a:pt x="35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2" y="11"/>
                  <a:pt x="31" y="11"/>
                </a:cubicBezTo>
                <a:cubicBezTo>
                  <a:pt x="31" y="11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1"/>
                </a:cubicBezTo>
                <a:cubicBezTo>
                  <a:pt x="31" y="11"/>
                  <a:pt x="31" y="11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6"/>
                  <a:pt x="34" y="6"/>
                </a:cubicBezTo>
                <a:cubicBezTo>
                  <a:pt x="34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5"/>
                </a:cubicBezTo>
                <a:cubicBezTo>
                  <a:pt x="37" y="5"/>
                  <a:pt x="37" y="5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41" y="3"/>
                  <a:pt x="45" y="2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1"/>
                  <a:pt x="49" y="1"/>
                  <a:pt x="4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3"/>
                  <a:pt x="50" y="3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5"/>
                  <a:pt x="49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7"/>
                  <a:pt x="49" y="7"/>
                  <a:pt x="49" y="7"/>
                </a:cubicBezTo>
                <a:cubicBezTo>
                  <a:pt x="49" y="7"/>
                  <a:pt x="49" y="8"/>
                  <a:pt x="50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3" y="8"/>
                  <a:pt x="53" y="8"/>
                  <a:pt x="53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6" y="6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7" y="5"/>
                </a:cubicBezTo>
                <a:cubicBezTo>
                  <a:pt x="57" y="5"/>
                  <a:pt x="57" y="5"/>
                  <a:pt x="57" y="4"/>
                </a:cubicBezTo>
                <a:cubicBezTo>
                  <a:pt x="57" y="4"/>
                  <a:pt x="57" y="4"/>
                  <a:pt x="57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0"/>
                  <a:pt x="60" y="0"/>
                  <a:pt x="60" y="0"/>
                </a:cubicBezTo>
                <a:cubicBezTo>
                  <a:pt x="68" y="1"/>
                  <a:pt x="75" y="3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9"/>
                  <a:pt x="82" y="9"/>
                </a:cubicBezTo>
                <a:cubicBezTo>
                  <a:pt x="82" y="9"/>
                  <a:pt x="82" y="9"/>
                  <a:pt x="82" y="9"/>
                </a:cubicBezTo>
                <a:cubicBezTo>
                  <a:pt x="83" y="9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1"/>
                  <a:pt x="83" y="11"/>
                  <a:pt x="83" y="11"/>
                </a:cubicBezTo>
                <a:cubicBezTo>
                  <a:pt x="83" y="10"/>
                  <a:pt x="83" y="10"/>
                  <a:pt x="83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1"/>
                  <a:pt x="8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1"/>
                  <a:pt x="78" y="11"/>
                  <a:pt x="78" y="12"/>
                </a:cubicBezTo>
                <a:cubicBezTo>
                  <a:pt x="77" y="12"/>
                  <a:pt x="77" y="12"/>
                  <a:pt x="77" y="13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13"/>
                  <a:pt x="76" y="13"/>
                  <a:pt x="76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7" y="15"/>
                  <a:pt x="77" y="16"/>
                  <a:pt x="78" y="16"/>
                </a:cubicBezTo>
                <a:cubicBezTo>
                  <a:pt x="78" y="16"/>
                  <a:pt x="78" y="17"/>
                  <a:pt x="79" y="17"/>
                </a:cubicBezTo>
                <a:cubicBezTo>
                  <a:pt x="79" y="18"/>
                  <a:pt x="80" y="19"/>
                  <a:pt x="80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81" y="20"/>
                  <a:pt x="81" y="20"/>
                  <a:pt x="81" y="20"/>
                </a:cubicBezTo>
                <a:cubicBezTo>
                  <a:pt x="81" y="20"/>
                  <a:pt x="81" y="20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8"/>
                </a:cubicBezTo>
                <a:cubicBezTo>
                  <a:pt x="83" y="18"/>
                  <a:pt x="84" y="18"/>
                  <a:pt x="84" y="18"/>
                </a:cubicBezTo>
                <a:cubicBezTo>
                  <a:pt x="84" y="18"/>
                  <a:pt x="84" y="18"/>
                  <a:pt x="84" y="18"/>
                </a:cubicBezTo>
                <a:cubicBezTo>
                  <a:pt x="84" y="18"/>
                  <a:pt x="84" y="18"/>
                  <a:pt x="84" y="19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6" y="19"/>
                  <a:pt x="86" y="19"/>
                </a:cubicBezTo>
                <a:cubicBezTo>
                  <a:pt x="86" y="19"/>
                  <a:pt x="86" y="19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8" y="20"/>
                  <a:pt x="88" y="20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3"/>
                  <a:pt x="88" y="23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4"/>
                  <a:pt x="89" y="24"/>
                  <a:pt x="89" y="24"/>
                </a:cubicBezTo>
                <a:cubicBezTo>
                  <a:pt x="90" y="24"/>
                  <a:pt x="90" y="24"/>
                  <a:pt x="90" y="24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1" y="22"/>
                  <a:pt x="91" y="22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0"/>
                  <a:pt x="90" y="20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90" y="19"/>
                  <a:pt x="90" y="19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89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4" y="22"/>
                  <a:pt x="94" y="22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1"/>
                  <a:pt x="94" y="20"/>
                  <a:pt x="94" y="20"/>
                </a:cubicBezTo>
                <a:cubicBezTo>
                  <a:pt x="94" y="19"/>
                  <a:pt x="94" y="18"/>
                  <a:pt x="93" y="18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6"/>
                </a:cubicBezTo>
                <a:cubicBezTo>
                  <a:pt x="93" y="16"/>
                  <a:pt x="93" y="16"/>
                  <a:pt x="93" y="16"/>
                </a:cubicBezTo>
                <a:cubicBezTo>
                  <a:pt x="93" y="16"/>
                  <a:pt x="93" y="16"/>
                  <a:pt x="93" y="16"/>
                </a:cubicBezTo>
                <a:cubicBezTo>
                  <a:pt x="94" y="16"/>
                  <a:pt x="94" y="16"/>
                  <a:pt x="94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17"/>
                  <a:pt x="95" y="17"/>
                  <a:pt x="96" y="17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8"/>
                  <a:pt x="96" y="18"/>
                </a:cubicBezTo>
                <a:cubicBezTo>
                  <a:pt x="96" y="18"/>
                  <a:pt x="96" y="18"/>
                  <a:pt x="96" y="18"/>
                </a:cubicBezTo>
                <a:cubicBezTo>
                  <a:pt x="97" y="18"/>
                  <a:pt x="97" y="18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6" y="19"/>
                  <a:pt x="96" y="19"/>
                  <a:pt x="96" y="19"/>
                </a:cubicBezTo>
                <a:cubicBezTo>
                  <a:pt x="96" y="19"/>
                  <a:pt x="96" y="19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95" y="21"/>
                  <a:pt x="95" y="21"/>
                  <a:pt x="96" y="21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3"/>
                  <a:pt x="100" y="23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5"/>
                  <a:pt x="100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8"/>
                  <a:pt x="101" y="28"/>
                </a:cubicBezTo>
                <a:cubicBezTo>
                  <a:pt x="101" y="28"/>
                  <a:pt x="101" y="27"/>
                  <a:pt x="101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99" y="28"/>
                  <a:pt x="99" y="28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7"/>
                  <a:pt x="99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7"/>
                  <a:pt x="97" y="27"/>
                  <a:pt x="97" y="2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7"/>
                  <a:pt x="95" y="27"/>
                  <a:pt x="95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5"/>
                </a:cubicBezTo>
                <a:cubicBezTo>
                  <a:pt x="90" y="25"/>
                  <a:pt x="90" y="25"/>
                  <a:pt x="90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3"/>
                  <a:pt x="89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2"/>
                  <a:pt x="88" y="22"/>
                  <a:pt x="88" y="22"/>
                </a:cubicBezTo>
                <a:cubicBezTo>
                  <a:pt x="87" y="22"/>
                  <a:pt x="87" y="22"/>
                  <a:pt x="87" y="22"/>
                </a:cubicBezTo>
                <a:cubicBezTo>
                  <a:pt x="87" y="22"/>
                  <a:pt x="86" y="23"/>
                  <a:pt x="86" y="23"/>
                </a:cubicBezTo>
                <a:cubicBezTo>
                  <a:pt x="86" y="23"/>
                  <a:pt x="86" y="23"/>
                  <a:pt x="86" y="23"/>
                </a:cubicBezTo>
                <a:cubicBezTo>
                  <a:pt x="86" y="23"/>
                  <a:pt x="86" y="23"/>
                  <a:pt x="86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5" y="23"/>
                  <a:pt x="85" y="23"/>
                  <a:pt x="84" y="23"/>
                </a:cubicBezTo>
                <a:cubicBezTo>
                  <a:pt x="84" y="23"/>
                  <a:pt x="83" y="23"/>
                  <a:pt x="83" y="23"/>
                </a:cubicBezTo>
                <a:cubicBezTo>
                  <a:pt x="83" y="23"/>
                  <a:pt x="83" y="23"/>
                  <a:pt x="83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4"/>
                  <a:pt x="80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9" y="24"/>
                  <a:pt x="79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5"/>
                </a:cubicBezTo>
                <a:cubicBezTo>
                  <a:pt x="78" y="25"/>
                  <a:pt x="78" y="25"/>
                  <a:pt x="77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5"/>
                  <a:pt x="77" y="25"/>
                  <a:pt x="76" y="25"/>
                </a:cubicBezTo>
                <a:cubicBezTo>
                  <a:pt x="76" y="25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5" y="26"/>
                </a:cubicBezTo>
                <a:cubicBezTo>
                  <a:pt x="75" y="26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8"/>
                  <a:pt x="75" y="28"/>
                  <a:pt x="75" y="28"/>
                </a:cubicBezTo>
                <a:cubicBezTo>
                  <a:pt x="74" y="28"/>
                  <a:pt x="74" y="28"/>
                  <a:pt x="74" y="28"/>
                </a:cubicBezTo>
                <a:cubicBezTo>
                  <a:pt x="74" y="28"/>
                  <a:pt x="74" y="28"/>
                  <a:pt x="74" y="28"/>
                </a:cubicBezTo>
                <a:cubicBezTo>
                  <a:pt x="75" y="29"/>
                  <a:pt x="75" y="29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1"/>
                </a:cubicBezTo>
                <a:cubicBezTo>
                  <a:pt x="71" y="31"/>
                  <a:pt x="71" y="31"/>
                  <a:pt x="71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32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4"/>
                  <a:pt x="71" y="34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6"/>
                </a:cubicBezTo>
                <a:cubicBezTo>
                  <a:pt x="70" y="36"/>
                  <a:pt x="70" y="36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9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1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0" y="42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3"/>
                  <a:pt x="69" y="43"/>
                  <a:pt x="69" y="43"/>
                </a:cubicBezTo>
                <a:cubicBezTo>
                  <a:pt x="69" y="44"/>
                  <a:pt x="69" y="44"/>
                  <a:pt x="69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5"/>
                </a:cubicBezTo>
                <a:cubicBezTo>
                  <a:pt x="70" y="45"/>
                  <a:pt x="70" y="45"/>
                  <a:pt x="70" y="45"/>
                </a:cubicBezTo>
                <a:cubicBezTo>
                  <a:pt x="70" y="45"/>
                  <a:pt x="70" y="45"/>
                  <a:pt x="71" y="45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3" y="48"/>
                  <a:pt x="73" y="48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3" y="49"/>
                  <a:pt x="73" y="50"/>
                  <a:pt x="73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5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3"/>
                  <a:pt x="77" y="53"/>
                  <a:pt x="78" y="53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3"/>
                  <a:pt x="80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4" y="54"/>
                  <a:pt x="84" y="54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6" y="54"/>
                  <a:pt x="86" y="53"/>
                  <a:pt x="86" y="53"/>
                </a:cubicBezTo>
                <a:cubicBezTo>
                  <a:pt x="86" y="53"/>
                  <a:pt x="86" y="53"/>
                  <a:pt x="86" y="53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3"/>
                  <a:pt x="86" y="53"/>
                  <a:pt x="86" y="53"/>
                </a:cubicBezTo>
                <a:cubicBezTo>
                  <a:pt x="86" y="53"/>
                  <a:pt x="86" y="53"/>
                  <a:pt x="86" y="52"/>
                </a:cubicBezTo>
                <a:cubicBezTo>
                  <a:pt x="86" y="52"/>
                  <a:pt x="86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9" y="52"/>
                  <a:pt x="89" y="52"/>
                  <a:pt x="89" y="53"/>
                </a:cubicBezTo>
                <a:cubicBezTo>
                  <a:pt x="89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1" y="53"/>
                  <a:pt x="91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1" y="53"/>
                  <a:pt x="91" y="53"/>
                  <a:pt x="92" y="53"/>
                </a:cubicBezTo>
                <a:cubicBezTo>
                  <a:pt x="92" y="53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4"/>
                  <a:pt x="93" y="54"/>
                  <a:pt x="94" y="55"/>
                </a:cubicBezTo>
                <a:cubicBezTo>
                  <a:pt x="94" y="55"/>
                  <a:pt x="94" y="55"/>
                  <a:pt x="94" y="56"/>
                </a:cubicBezTo>
                <a:cubicBezTo>
                  <a:pt x="94" y="56"/>
                  <a:pt x="94" y="56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3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3" y="58"/>
                  <a:pt x="93" y="58"/>
                  <a:pt x="93" y="58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60"/>
                  <a:pt x="9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60"/>
                  <a:pt x="94" y="60"/>
                  <a:pt x="95" y="60"/>
                </a:cubicBezTo>
                <a:cubicBezTo>
                  <a:pt x="95" y="60"/>
                  <a:pt x="95" y="61"/>
                  <a:pt x="95" y="61"/>
                </a:cubicBezTo>
                <a:cubicBezTo>
                  <a:pt x="95" y="61"/>
                  <a:pt x="95" y="61"/>
                  <a:pt x="95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2"/>
                  <a:pt x="95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4"/>
                  <a:pt x="96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65"/>
                  <a:pt x="96" y="65"/>
                  <a:pt x="96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7" y="69"/>
                  <a:pt x="97" y="69"/>
                  <a:pt x="97" y="69"/>
                </a:cubicBezTo>
                <a:cubicBezTo>
                  <a:pt x="97" y="69"/>
                  <a:pt x="97" y="69"/>
                  <a:pt x="97" y="69"/>
                </a:cubicBezTo>
                <a:cubicBezTo>
                  <a:pt x="97" y="69"/>
                  <a:pt x="97" y="70"/>
                  <a:pt x="97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70"/>
                  <a:pt x="96" y="70"/>
                  <a:pt x="96" y="70"/>
                </a:cubicBezTo>
                <a:cubicBezTo>
                  <a:pt x="96" y="70"/>
                  <a:pt x="96" y="70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4"/>
                  <a:pt x="95" y="74"/>
                  <a:pt x="95" y="74"/>
                </a:cubicBezTo>
                <a:cubicBezTo>
                  <a:pt x="95" y="74"/>
                  <a:pt x="95" y="74"/>
                  <a:pt x="94" y="74"/>
                </a:cubicBezTo>
                <a:cubicBezTo>
                  <a:pt x="94" y="74"/>
                  <a:pt x="94" y="74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1"/>
                  <a:pt x="94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7"/>
                  <a:pt x="94" y="87"/>
                  <a:pt x="94" y="87"/>
                </a:cubicBezTo>
                <a:cubicBezTo>
                  <a:pt x="94" y="87"/>
                  <a:pt x="94" y="87"/>
                  <a:pt x="94" y="87"/>
                </a:cubicBezTo>
                <a:cubicBezTo>
                  <a:pt x="94" y="87"/>
                  <a:pt x="95" y="87"/>
                  <a:pt x="95" y="87"/>
                </a:cubicBezTo>
                <a:cubicBezTo>
                  <a:pt x="95" y="87"/>
                  <a:pt x="95" y="88"/>
                  <a:pt x="95" y="88"/>
                </a:cubicBezTo>
                <a:cubicBezTo>
                  <a:pt x="95" y="88"/>
                  <a:pt x="95" y="89"/>
                  <a:pt x="95" y="89"/>
                </a:cubicBezTo>
                <a:cubicBezTo>
                  <a:pt x="95" y="89"/>
                  <a:pt x="95" y="89"/>
                  <a:pt x="95" y="89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0"/>
                  <a:pt x="93" y="90"/>
                  <a:pt x="93" y="90"/>
                </a:cubicBezTo>
                <a:cubicBezTo>
                  <a:pt x="93" y="90"/>
                  <a:pt x="93" y="91"/>
                  <a:pt x="93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1"/>
                  <a:pt x="93" y="92"/>
                  <a:pt x="93" y="92"/>
                </a:cubicBezTo>
                <a:cubicBezTo>
                  <a:pt x="94" y="92"/>
                  <a:pt x="94" y="92"/>
                  <a:pt x="94" y="92"/>
                </a:cubicBezTo>
                <a:cubicBezTo>
                  <a:pt x="94" y="92"/>
                  <a:pt x="94" y="92"/>
                  <a:pt x="94" y="92"/>
                </a:cubicBezTo>
                <a:cubicBezTo>
                  <a:pt x="94" y="92"/>
                  <a:pt x="94" y="92"/>
                  <a:pt x="95" y="92"/>
                </a:cubicBezTo>
                <a:cubicBezTo>
                  <a:pt x="95" y="92"/>
                  <a:pt x="95" y="92"/>
                  <a:pt x="96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97" y="92"/>
                  <a:pt x="98" y="92"/>
                  <a:pt x="98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100" y="91"/>
                  <a:pt x="100" y="91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89"/>
                  <a:pt x="101" y="88"/>
                  <a:pt x="101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8"/>
                  <a:pt x="103" y="88"/>
                  <a:pt x="103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3" y="88"/>
                  <a:pt x="103" y="88"/>
                  <a:pt x="104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87"/>
                  <a:pt x="105" y="86"/>
                  <a:pt x="105" y="86"/>
                </a:cubicBezTo>
                <a:cubicBezTo>
                  <a:pt x="105" y="86"/>
                  <a:pt x="105" y="86"/>
                  <a:pt x="105" y="86"/>
                </a:cubicBezTo>
                <a:cubicBezTo>
                  <a:pt x="105" y="85"/>
                  <a:pt x="105" y="85"/>
                  <a:pt x="105" y="85"/>
                </a:cubicBezTo>
                <a:cubicBezTo>
                  <a:pt x="105" y="85"/>
                  <a:pt x="104" y="85"/>
                  <a:pt x="104" y="85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84"/>
                  <a:pt x="105" y="84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6" y="83"/>
                  <a:pt x="106" y="83"/>
                  <a:pt x="106" y="83"/>
                </a:cubicBezTo>
                <a:cubicBezTo>
                  <a:pt x="106" y="83"/>
                  <a:pt x="107" y="82"/>
                  <a:pt x="107" y="82"/>
                </a:cubicBezTo>
                <a:cubicBezTo>
                  <a:pt x="107" y="81"/>
                  <a:pt x="107" y="81"/>
                  <a:pt x="107" y="80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07" y="80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8"/>
                  <a:pt x="107" y="78"/>
                </a:cubicBezTo>
                <a:cubicBezTo>
                  <a:pt x="107" y="78"/>
                  <a:pt x="108" y="78"/>
                  <a:pt x="108" y="7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6"/>
                  <a:pt x="109" y="76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09" y="76"/>
                  <a:pt x="109" y="75"/>
                  <a:pt x="109" y="75"/>
                </a:cubicBezTo>
                <a:cubicBezTo>
                  <a:pt x="110" y="75"/>
                  <a:pt x="110" y="74"/>
                  <a:pt x="111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1" y="74"/>
                  <a:pt x="111" y="73"/>
                  <a:pt x="111" y="73"/>
                </a:cubicBezTo>
                <a:cubicBezTo>
                  <a:pt x="111" y="73"/>
                  <a:pt x="111" y="72"/>
                  <a:pt x="11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1"/>
                  <a:pt x="111" y="71"/>
                  <a:pt x="111" y="70"/>
                </a:cubicBezTo>
                <a:cubicBezTo>
                  <a:pt x="111" y="70"/>
                  <a:pt x="111" y="70"/>
                  <a:pt x="112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7"/>
                  <a:pt x="112" y="66"/>
                  <a:pt x="112" y="65"/>
                </a:cubicBezTo>
                <a:cubicBezTo>
                  <a:pt x="112" y="65"/>
                  <a:pt x="112" y="64"/>
                  <a:pt x="112" y="64"/>
                </a:cubicBezTo>
                <a:cubicBezTo>
                  <a:pt x="112" y="63"/>
                  <a:pt x="112" y="62"/>
                  <a:pt x="113" y="62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4" y="60"/>
                </a:cubicBezTo>
                <a:cubicBezTo>
                  <a:pt x="114" y="60"/>
                  <a:pt x="114" y="60"/>
                  <a:pt x="114" y="60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8"/>
                  <a:pt x="114" y="58"/>
                  <a:pt x="114" y="57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3" y="57"/>
                  <a:pt x="113" y="57"/>
                  <a:pt x="113" y="57"/>
                </a:cubicBezTo>
                <a:cubicBezTo>
                  <a:pt x="113" y="57"/>
                  <a:pt x="113" y="56"/>
                  <a:pt x="113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13" y="56"/>
                  <a:pt x="113" y="55"/>
                  <a:pt x="114" y="55"/>
                </a:cubicBezTo>
                <a:cubicBezTo>
                  <a:pt x="114" y="55"/>
                  <a:pt x="114" y="55"/>
                  <a:pt x="114" y="55"/>
                </a:cubicBezTo>
                <a:cubicBezTo>
                  <a:pt x="114" y="55"/>
                  <a:pt x="114" y="55"/>
                  <a:pt x="114" y="5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49"/>
                  <a:pt x="115" y="49"/>
                  <a:pt x="114" y="49"/>
                </a:cubicBezTo>
                <a:cubicBezTo>
                  <a:pt x="114" y="48"/>
                  <a:pt x="113" y="48"/>
                  <a:pt x="113" y="48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13" y="46"/>
                  <a:pt x="113" y="46"/>
                  <a:pt x="113" y="46"/>
                </a:cubicBezTo>
                <a:cubicBezTo>
                  <a:pt x="113" y="46"/>
                  <a:pt x="112" y="46"/>
                  <a:pt x="112" y="46"/>
                </a:cubicBezTo>
                <a:cubicBezTo>
                  <a:pt x="112" y="46"/>
                  <a:pt x="112" y="46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4"/>
                </a:cubicBezTo>
                <a:cubicBezTo>
                  <a:pt x="112" y="44"/>
                  <a:pt x="112" y="44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1" y="43"/>
                  <a:pt x="111" y="43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3"/>
                  <a:pt x="111" y="42"/>
                  <a:pt x="111" y="42"/>
                </a:cubicBezTo>
                <a:cubicBezTo>
                  <a:pt x="111" y="42"/>
                  <a:pt x="110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09" y="41"/>
                  <a:pt x="109" y="40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8"/>
                  <a:pt x="108" y="38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8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6" y="35"/>
                  <a:pt x="106" y="35"/>
                  <a:pt x="106" y="35"/>
                </a:cubicBezTo>
                <a:cubicBezTo>
                  <a:pt x="106" y="34"/>
                  <a:pt x="105" y="34"/>
                  <a:pt x="105" y="33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4" y="32"/>
                  <a:pt x="104" y="31"/>
                  <a:pt x="103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0"/>
                  <a:pt x="104" y="30"/>
                  <a:pt x="104" y="30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6" y="34"/>
                  <a:pt x="107" y="34"/>
                  <a:pt x="107" y="34"/>
                </a:cubicBezTo>
                <a:cubicBezTo>
                  <a:pt x="107" y="34"/>
                  <a:pt x="107" y="34"/>
                  <a:pt x="107" y="34"/>
                </a:cubicBezTo>
                <a:cubicBezTo>
                  <a:pt x="107" y="34"/>
                  <a:pt x="107" y="35"/>
                  <a:pt x="107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7"/>
                  <a:pt x="108" y="37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41"/>
                  <a:pt x="111" y="41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3"/>
                  <a:pt x="111" y="43"/>
                </a:cubicBezTo>
                <a:cubicBezTo>
                  <a:pt x="112" y="43"/>
                  <a:pt x="112" y="43"/>
                  <a:pt x="112" y="44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3" y="42"/>
                  <a:pt x="112" y="41"/>
                  <a:pt x="112" y="39"/>
                </a:cubicBezTo>
                <a:cubicBezTo>
                  <a:pt x="112" y="38"/>
                  <a:pt x="112" y="38"/>
                  <a:pt x="112" y="37"/>
                </a:cubicBezTo>
                <a:close/>
                <a:moveTo>
                  <a:pt x="79" y="5"/>
                </a:moveTo>
                <a:cubicBezTo>
                  <a:pt x="79" y="5"/>
                  <a:pt x="78" y="5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7"/>
                  <a:pt x="78" y="7"/>
                  <a:pt x="78" y="7"/>
                </a:cubicBezTo>
                <a:cubicBezTo>
                  <a:pt x="78" y="7"/>
                  <a:pt x="79" y="7"/>
                  <a:pt x="79" y="7"/>
                </a:cubicBezTo>
                <a:cubicBezTo>
                  <a:pt x="79" y="8"/>
                  <a:pt x="79" y="8"/>
                  <a:pt x="79" y="8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7"/>
                  <a:pt x="79" y="8"/>
                  <a:pt x="79" y="8"/>
                </a:cubicBezTo>
                <a:cubicBezTo>
                  <a:pt x="79" y="8"/>
                  <a:pt x="79" y="8"/>
                  <a:pt x="79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10"/>
                  <a:pt x="78" y="10"/>
                  <a:pt x="78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1" y="7"/>
                </a:cubicBezTo>
                <a:cubicBezTo>
                  <a:pt x="81" y="7"/>
                  <a:pt x="81" y="7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5"/>
                  <a:pt x="79" y="5"/>
                  <a:pt x="79" y="5"/>
                </a:cubicBezTo>
                <a:close/>
                <a:moveTo>
                  <a:pt x="75" y="5"/>
                </a:move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9"/>
                  <a:pt x="74" y="9"/>
                </a:cubicBezTo>
                <a:cubicBezTo>
                  <a:pt x="74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7" y="9"/>
                  <a:pt x="77" y="8"/>
                </a:cubicBezTo>
                <a:cubicBezTo>
                  <a:pt x="78" y="8"/>
                  <a:pt x="78" y="8"/>
                  <a:pt x="78" y="7"/>
                </a:cubicBezTo>
                <a:cubicBezTo>
                  <a:pt x="78" y="7"/>
                  <a:pt x="78" y="7"/>
                  <a:pt x="77" y="7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8" y="6"/>
                  <a:pt x="78" y="5"/>
                </a:cubicBezTo>
                <a:cubicBezTo>
                  <a:pt x="78" y="5"/>
                  <a:pt x="78" y="5"/>
                  <a:pt x="78" y="5"/>
                </a:cubicBezTo>
                <a:cubicBezTo>
                  <a:pt x="78" y="5"/>
                  <a:pt x="78" y="5"/>
                  <a:pt x="7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3"/>
                  <a:pt x="75" y="3"/>
                  <a:pt x="75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4"/>
                  <a:pt x="73" y="5"/>
                  <a:pt x="73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lose/>
                <a:moveTo>
                  <a:pt x="112" y="77"/>
                </a:moveTo>
                <a:cubicBezTo>
                  <a:pt x="113" y="76"/>
                  <a:pt x="113" y="75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2" y="73"/>
                </a:cubicBezTo>
                <a:cubicBezTo>
                  <a:pt x="112" y="74"/>
                  <a:pt x="112" y="74"/>
                  <a:pt x="112" y="74"/>
                </a:cubicBezTo>
                <a:cubicBezTo>
                  <a:pt x="112" y="74"/>
                  <a:pt x="112" y="74"/>
                  <a:pt x="112" y="74"/>
                </a:cubicBezTo>
                <a:cubicBezTo>
                  <a:pt x="112" y="74"/>
                  <a:pt x="112" y="74"/>
                  <a:pt x="111" y="74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11" y="75"/>
                  <a:pt x="110" y="76"/>
                  <a:pt x="110" y="76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10" y="76"/>
                  <a:pt x="110" y="77"/>
                  <a:pt x="110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09" y="78"/>
                  <a:pt x="109" y="78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9"/>
                  <a:pt x="109" y="80"/>
                  <a:pt x="109" y="81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10" y="82"/>
                  <a:pt x="111" y="81"/>
                  <a:pt x="111" y="81"/>
                </a:cubicBezTo>
                <a:cubicBezTo>
                  <a:pt x="111" y="81"/>
                  <a:pt x="111" y="80"/>
                  <a:pt x="111" y="80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0"/>
                  <a:pt x="111" y="80"/>
                  <a:pt x="111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79"/>
                  <a:pt x="111" y="79"/>
                  <a:pt x="111" y="78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8"/>
                  <a:pt x="112" y="78"/>
                  <a:pt x="112" y="78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8" name="Freeform 8"/>
          <p:cNvSpPr>
            <a:spLocks noEditPoints="1"/>
          </p:cNvSpPr>
          <p:nvPr/>
        </p:nvSpPr>
        <p:spPr bwMode="auto">
          <a:xfrm>
            <a:off x="2249488" y="3527425"/>
            <a:ext cx="635000" cy="555625"/>
          </a:xfrm>
          <a:custGeom>
            <a:avLst/>
            <a:gdLst>
              <a:gd name="T0" fmla="*/ 92 w 137"/>
              <a:gd name="T1" fmla="*/ 69 h 120"/>
              <a:gd name="T2" fmla="*/ 76 w 137"/>
              <a:gd name="T3" fmla="*/ 52 h 120"/>
              <a:gd name="T4" fmla="*/ 75 w 137"/>
              <a:gd name="T5" fmla="*/ 38 h 120"/>
              <a:gd name="T6" fmla="*/ 69 w 137"/>
              <a:gd name="T7" fmla="*/ 44 h 120"/>
              <a:gd name="T8" fmla="*/ 52 w 137"/>
              <a:gd name="T9" fmla="*/ 28 h 120"/>
              <a:gd name="T10" fmla="*/ 41 w 137"/>
              <a:gd name="T11" fmla="*/ 37 h 120"/>
              <a:gd name="T12" fmla="*/ 18 w 137"/>
              <a:gd name="T13" fmla="*/ 38 h 120"/>
              <a:gd name="T14" fmla="*/ 16 w 137"/>
              <a:gd name="T15" fmla="*/ 52 h 120"/>
              <a:gd name="T16" fmla="*/ 0 w 137"/>
              <a:gd name="T17" fmla="*/ 69 h 120"/>
              <a:gd name="T18" fmla="*/ 9 w 137"/>
              <a:gd name="T19" fmla="*/ 80 h 120"/>
              <a:gd name="T20" fmla="*/ 10 w 137"/>
              <a:gd name="T21" fmla="*/ 103 h 120"/>
              <a:gd name="T22" fmla="*/ 24 w 137"/>
              <a:gd name="T23" fmla="*/ 104 h 120"/>
              <a:gd name="T24" fmla="*/ 41 w 137"/>
              <a:gd name="T25" fmla="*/ 120 h 120"/>
              <a:gd name="T26" fmla="*/ 52 w 137"/>
              <a:gd name="T27" fmla="*/ 111 h 120"/>
              <a:gd name="T28" fmla="*/ 72 w 137"/>
              <a:gd name="T29" fmla="*/ 107 h 120"/>
              <a:gd name="T30" fmla="*/ 83 w 137"/>
              <a:gd name="T31" fmla="*/ 103 h 120"/>
              <a:gd name="T32" fmla="*/ 83 w 137"/>
              <a:gd name="T33" fmla="*/ 80 h 120"/>
              <a:gd name="T34" fmla="*/ 72 w 137"/>
              <a:gd name="T35" fmla="*/ 84 h 120"/>
              <a:gd name="T36" fmla="*/ 46 w 137"/>
              <a:gd name="T37" fmla="*/ 101 h 120"/>
              <a:gd name="T38" fmla="*/ 46 w 137"/>
              <a:gd name="T39" fmla="*/ 47 h 120"/>
              <a:gd name="T40" fmla="*/ 73 w 137"/>
              <a:gd name="T41" fmla="*/ 74 h 120"/>
              <a:gd name="T42" fmla="*/ 129 w 137"/>
              <a:gd name="T43" fmla="*/ 77 h 120"/>
              <a:gd name="T44" fmla="*/ 137 w 137"/>
              <a:gd name="T45" fmla="*/ 85 h 120"/>
              <a:gd name="T46" fmla="*/ 133 w 137"/>
              <a:gd name="T47" fmla="*/ 91 h 120"/>
              <a:gd name="T48" fmla="*/ 132 w 137"/>
              <a:gd name="T49" fmla="*/ 102 h 120"/>
              <a:gd name="T50" fmla="*/ 125 w 137"/>
              <a:gd name="T51" fmla="*/ 103 h 120"/>
              <a:gd name="T52" fmla="*/ 117 w 137"/>
              <a:gd name="T53" fmla="*/ 111 h 120"/>
              <a:gd name="T54" fmla="*/ 111 w 137"/>
              <a:gd name="T55" fmla="*/ 107 h 120"/>
              <a:gd name="T56" fmla="*/ 100 w 137"/>
              <a:gd name="T57" fmla="*/ 106 h 120"/>
              <a:gd name="T58" fmla="*/ 99 w 137"/>
              <a:gd name="T59" fmla="*/ 99 h 120"/>
              <a:gd name="T60" fmla="*/ 91 w 137"/>
              <a:gd name="T61" fmla="*/ 91 h 120"/>
              <a:gd name="T62" fmla="*/ 96 w 137"/>
              <a:gd name="T63" fmla="*/ 85 h 120"/>
              <a:gd name="T64" fmla="*/ 96 w 137"/>
              <a:gd name="T65" fmla="*/ 74 h 120"/>
              <a:gd name="T66" fmla="*/ 103 w 137"/>
              <a:gd name="T67" fmla="*/ 73 h 120"/>
              <a:gd name="T68" fmla="*/ 111 w 137"/>
              <a:gd name="T69" fmla="*/ 65 h 120"/>
              <a:gd name="T70" fmla="*/ 117 w 137"/>
              <a:gd name="T71" fmla="*/ 70 h 120"/>
              <a:gd name="T72" fmla="*/ 128 w 137"/>
              <a:gd name="T73" fmla="*/ 70 h 120"/>
              <a:gd name="T74" fmla="*/ 129 w 137"/>
              <a:gd name="T75" fmla="*/ 77 h 120"/>
              <a:gd name="T76" fmla="*/ 128 w 137"/>
              <a:gd name="T77" fmla="*/ 88 h 120"/>
              <a:gd name="T78" fmla="*/ 101 w 137"/>
              <a:gd name="T79" fmla="*/ 88 h 120"/>
              <a:gd name="T80" fmla="*/ 114 w 137"/>
              <a:gd name="T81" fmla="*/ 102 h 120"/>
              <a:gd name="T82" fmla="*/ 137 w 137"/>
              <a:gd name="T83" fmla="*/ 27 h 120"/>
              <a:gd name="T84" fmla="*/ 131 w 137"/>
              <a:gd name="T85" fmla="*/ 34 h 120"/>
              <a:gd name="T86" fmla="*/ 131 w 137"/>
              <a:gd name="T87" fmla="*/ 50 h 120"/>
              <a:gd name="T88" fmla="*/ 122 w 137"/>
              <a:gd name="T89" fmla="*/ 51 h 120"/>
              <a:gd name="T90" fmla="*/ 111 w 137"/>
              <a:gd name="T91" fmla="*/ 61 h 120"/>
              <a:gd name="T92" fmla="*/ 103 w 137"/>
              <a:gd name="T93" fmla="*/ 55 h 120"/>
              <a:gd name="T94" fmla="*/ 88 w 137"/>
              <a:gd name="T95" fmla="*/ 55 h 120"/>
              <a:gd name="T96" fmla="*/ 87 w 137"/>
              <a:gd name="T97" fmla="*/ 46 h 120"/>
              <a:gd name="T98" fmla="*/ 76 w 137"/>
              <a:gd name="T99" fmla="*/ 34 h 120"/>
              <a:gd name="T100" fmla="*/ 82 w 137"/>
              <a:gd name="T101" fmla="*/ 27 h 120"/>
              <a:gd name="T102" fmla="*/ 83 w 137"/>
              <a:gd name="T103" fmla="*/ 12 h 120"/>
              <a:gd name="T104" fmla="*/ 92 w 137"/>
              <a:gd name="T105" fmla="*/ 11 h 120"/>
              <a:gd name="T106" fmla="*/ 103 w 137"/>
              <a:gd name="T107" fmla="*/ 0 h 120"/>
              <a:gd name="T108" fmla="*/ 110 w 137"/>
              <a:gd name="T109" fmla="*/ 6 h 120"/>
              <a:gd name="T110" fmla="*/ 126 w 137"/>
              <a:gd name="T111" fmla="*/ 7 h 120"/>
              <a:gd name="T112" fmla="*/ 127 w 137"/>
              <a:gd name="T113" fmla="*/ 16 h 120"/>
              <a:gd name="T114" fmla="*/ 107 w 137"/>
              <a:gd name="T115" fmla="*/ 49 h 120"/>
              <a:gd name="T116" fmla="*/ 89 w 137"/>
              <a:gd name="T117" fmla="*/ 31 h 120"/>
              <a:gd name="T118" fmla="*/ 125 w 137"/>
              <a:gd name="T119" fmla="*/ 3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7" h="120">
                <a:moveTo>
                  <a:pt x="92" y="80"/>
                </a:moveTo>
                <a:cubicBezTo>
                  <a:pt x="92" y="69"/>
                  <a:pt x="92" y="69"/>
                  <a:pt x="92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2" y="62"/>
                  <a:pt x="80" y="57"/>
                  <a:pt x="76" y="52"/>
                </a:cubicBezTo>
                <a:cubicBezTo>
                  <a:pt x="83" y="45"/>
                  <a:pt x="83" y="45"/>
                  <a:pt x="83" y="45"/>
                </a:cubicBezTo>
                <a:cubicBezTo>
                  <a:pt x="75" y="38"/>
                  <a:pt x="75" y="38"/>
                  <a:pt x="75" y="38"/>
                </a:cubicBezTo>
                <a:cubicBezTo>
                  <a:pt x="72" y="41"/>
                  <a:pt x="72" y="41"/>
                  <a:pt x="72" y="41"/>
                </a:cubicBezTo>
                <a:cubicBezTo>
                  <a:pt x="69" y="44"/>
                  <a:pt x="69" y="44"/>
                  <a:pt x="69" y="44"/>
                </a:cubicBezTo>
                <a:cubicBezTo>
                  <a:pt x="64" y="40"/>
                  <a:pt x="58" y="38"/>
                  <a:pt x="52" y="37"/>
                </a:cubicBezTo>
                <a:cubicBezTo>
                  <a:pt x="52" y="28"/>
                  <a:pt x="52" y="28"/>
                  <a:pt x="52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37"/>
                  <a:pt x="41" y="37"/>
                  <a:pt x="41" y="37"/>
                </a:cubicBezTo>
                <a:cubicBezTo>
                  <a:pt x="35" y="38"/>
                  <a:pt x="29" y="40"/>
                  <a:pt x="24" y="44"/>
                </a:cubicBezTo>
                <a:cubicBezTo>
                  <a:pt x="18" y="38"/>
                  <a:pt x="18" y="38"/>
                  <a:pt x="18" y="38"/>
                </a:cubicBezTo>
                <a:cubicBezTo>
                  <a:pt x="10" y="46"/>
                  <a:pt x="10" y="46"/>
                  <a:pt x="10" y="46"/>
                </a:cubicBezTo>
                <a:cubicBezTo>
                  <a:pt x="16" y="52"/>
                  <a:pt x="16" y="52"/>
                  <a:pt x="16" y="52"/>
                </a:cubicBezTo>
                <a:cubicBezTo>
                  <a:pt x="13" y="57"/>
                  <a:pt x="10" y="63"/>
                  <a:pt x="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80"/>
                  <a:pt x="0" y="80"/>
                  <a:pt x="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10" y="86"/>
                  <a:pt x="13" y="92"/>
                  <a:pt x="16" y="97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24" y="104"/>
                  <a:pt x="24" y="104"/>
                  <a:pt x="24" y="104"/>
                </a:cubicBezTo>
                <a:cubicBezTo>
                  <a:pt x="29" y="108"/>
                  <a:pt x="35" y="110"/>
                  <a:pt x="41" y="111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8" y="110"/>
                  <a:pt x="64" y="108"/>
                  <a:pt x="69" y="104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83" y="103"/>
                  <a:pt x="83" y="103"/>
                  <a:pt x="83" y="103"/>
                </a:cubicBezTo>
                <a:cubicBezTo>
                  <a:pt x="77" y="96"/>
                  <a:pt x="77" y="96"/>
                  <a:pt x="77" y="96"/>
                </a:cubicBezTo>
                <a:cubicBezTo>
                  <a:pt x="80" y="91"/>
                  <a:pt x="83" y="86"/>
                  <a:pt x="83" y="80"/>
                </a:cubicBezTo>
                <a:cubicBezTo>
                  <a:pt x="92" y="80"/>
                  <a:pt x="92" y="80"/>
                  <a:pt x="92" y="80"/>
                </a:cubicBezTo>
                <a:close/>
                <a:moveTo>
                  <a:pt x="72" y="84"/>
                </a:moveTo>
                <a:cubicBezTo>
                  <a:pt x="72" y="84"/>
                  <a:pt x="72" y="84"/>
                  <a:pt x="72" y="84"/>
                </a:cubicBezTo>
                <a:cubicBezTo>
                  <a:pt x="68" y="94"/>
                  <a:pt x="58" y="101"/>
                  <a:pt x="46" y="101"/>
                </a:cubicBezTo>
                <a:cubicBezTo>
                  <a:pt x="31" y="101"/>
                  <a:pt x="19" y="89"/>
                  <a:pt x="19" y="74"/>
                </a:cubicBezTo>
                <a:cubicBezTo>
                  <a:pt x="19" y="59"/>
                  <a:pt x="31" y="47"/>
                  <a:pt x="46" y="47"/>
                </a:cubicBezTo>
                <a:cubicBezTo>
                  <a:pt x="58" y="47"/>
                  <a:pt x="68" y="54"/>
                  <a:pt x="72" y="64"/>
                </a:cubicBezTo>
                <a:cubicBezTo>
                  <a:pt x="73" y="67"/>
                  <a:pt x="73" y="71"/>
                  <a:pt x="73" y="74"/>
                </a:cubicBezTo>
                <a:cubicBezTo>
                  <a:pt x="73" y="78"/>
                  <a:pt x="73" y="81"/>
                  <a:pt x="72" y="84"/>
                </a:cubicBezTo>
                <a:close/>
                <a:moveTo>
                  <a:pt x="129" y="77"/>
                </a:moveTo>
                <a:cubicBezTo>
                  <a:pt x="131" y="79"/>
                  <a:pt x="132" y="82"/>
                  <a:pt x="133" y="85"/>
                </a:cubicBezTo>
                <a:cubicBezTo>
                  <a:pt x="137" y="85"/>
                  <a:pt x="137" y="85"/>
                  <a:pt x="137" y="85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3" y="91"/>
                  <a:pt x="133" y="91"/>
                  <a:pt x="133" y="91"/>
                </a:cubicBezTo>
                <a:cubicBezTo>
                  <a:pt x="132" y="94"/>
                  <a:pt x="131" y="97"/>
                  <a:pt x="129" y="99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25" y="103"/>
                  <a:pt x="125" y="103"/>
                  <a:pt x="125" y="103"/>
                </a:cubicBezTo>
                <a:cubicBezTo>
                  <a:pt x="123" y="105"/>
                  <a:pt x="120" y="106"/>
                  <a:pt x="117" y="107"/>
                </a:cubicBezTo>
                <a:cubicBezTo>
                  <a:pt x="117" y="111"/>
                  <a:pt x="117" y="111"/>
                  <a:pt x="117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8" y="106"/>
                  <a:pt x="105" y="105"/>
                  <a:pt x="103" y="103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99" y="99"/>
                  <a:pt x="99" y="99"/>
                  <a:pt x="99" y="99"/>
                </a:cubicBezTo>
                <a:cubicBezTo>
                  <a:pt x="97" y="97"/>
                  <a:pt x="96" y="94"/>
                  <a:pt x="96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85"/>
                  <a:pt x="91" y="85"/>
                  <a:pt x="91" y="85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2"/>
                  <a:pt x="97" y="79"/>
                  <a:pt x="99" y="77"/>
                </a:cubicBezTo>
                <a:cubicBezTo>
                  <a:pt x="96" y="74"/>
                  <a:pt x="96" y="74"/>
                  <a:pt x="96" y="74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05" y="71"/>
                  <a:pt x="108" y="70"/>
                  <a:pt x="111" y="70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17" y="65"/>
                  <a:pt x="117" y="65"/>
                  <a:pt x="117" y="65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20" y="70"/>
                  <a:pt x="123" y="71"/>
                  <a:pt x="125" y="73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29" y="77"/>
                  <a:pt x="129" y="77"/>
                  <a:pt x="129" y="77"/>
                </a:cubicBezTo>
                <a:close/>
                <a:moveTo>
                  <a:pt x="114" y="102"/>
                </a:moveTo>
                <a:cubicBezTo>
                  <a:pt x="122" y="102"/>
                  <a:pt x="128" y="96"/>
                  <a:pt x="128" y="88"/>
                </a:cubicBezTo>
                <a:cubicBezTo>
                  <a:pt x="128" y="81"/>
                  <a:pt x="122" y="75"/>
                  <a:pt x="114" y="75"/>
                </a:cubicBezTo>
                <a:cubicBezTo>
                  <a:pt x="107" y="75"/>
                  <a:pt x="101" y="81"/>
                  <a:pt x="101" y="88"/>
                </a:cubicBezTo>
                <a:cubicBezTo>
                  <a:pt x="101" y="96"/>
                  <a:pt x="107" y="102"/>
                  <a:pt x="114" y="102"/>
                </a:cubicBezTo>
                <a:cubicBezTo>
                  <a:pt x="114" y="102"/>
                  <a:pt x="114" y="102"/>
                  <a:pt x="114" y="102"/>
                </a:cubicBezTo>
                <a:close/>
                <a:moveTo>
                  <a:pt x="131" y="27"/>
                </a:moveTo>
                <a:cubicBezTo>
                  <a:pt x="137" y="27"/>
                  <a:pt x="137" y="27"/>
                  <a:pt x="137" y="27"/>
                </a:cubicBezTo>
                <a:cubicBezTo>
                  <a:pt x="137" y="34"/>
                  <a:pt x="137" y="34"/>
                  <a:pt x="137" y="34"/>
                </a:cubicBezTo>
                <a:cubicBezTo>
                  <a:pt x="131" y="34"/>
                  <a:pt x="131" y="34"/>
                  <a:pt x="131" y="34"/>
                </a:cubicBezTo>
                <a:cubicBezTo>
                  <a:pt x="131" y="38"/>
                  <a:pt x="129" y="42"/>
                  <a:pt x="127" y="45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2" y="51"/>
                  <a:pt x="122" y="51"/>
                  <a:pt x="122" y="51"/>
                </a:cubicBezTo>
                <a:cubicBezTo>
                  <a:pt x="118" y="53"/>
                  <a:pt x="115" y="55"/>
                  <a:pt x="111" y="55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99" y="55"/>
                  <a:pt x="95" y="53"/>
                  <a:pt x="92" y="51"/>
                </a:cubicBezTo>
                <a:cubicBezTo>
                  <a:pt x="88" y="55"/>
                  <a:pt x="88" y="55"/>
                  <a:pt x="88" y="55"/>
                </a:cubicBezTo>
                <a:cubicBezTo>
                  <a:pt x="83" y="50"/>
                  <a:pt x="83" y="50"/>
                  <a:pt x="83" y="50"/>
                </a:cubicBezTo>
                <a:cubicBezTo>
                  <a:pt x="87" y="46"/>
                  <a:pt x="87" y="46"/>
                  <a:pt x="87" y="46"/>
                </a:cubicBezTo>
                <a:cubicBezTo>
                  <a:pt x="85" y="42"/>
                  <a:pt x="83" y="39"/>
                  <a:pt x="82" y="34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27"/>
                  <a:pt x="76" y="27"/>
                  <a:pt x="76" y="27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3"/>
                  <a:pt x="84" y="19"/>
                  <a:pt x="87" y="16"/>
                </a:cubicBezTo>
                <a:cubicBezTo>
                  <a:pt x="83" y="12"/>
                  <a:pt x="83" y="12"/>
                  <a:pt x="83" y="12"/>
                </a:cubicBezTo>
                <a:cubicBezTo>
                  <a:pt x="88" y="7"/>
                  <a:pt x="88" y="7"/>
                  <a:pt x="88" y="7"/>
                </a:cubicBezTo>
                <a:cubicBezTo>
                  <a:pt x="92" y="11"/>
                  <a:pt x="92" y="11"/>
                  <a:pt x="92" y="11"/>
                </a:cubicBezTo>
                <a:cubicBezTo>
                  <a:pt x="95" y="8"/>
                  <a:pt x="99" y="7"/>
                  <a:pt x="103" y="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6"/>
                  <a:pt x="110" y="6"/>
                  <a:pt x="110" y="6"/>
                </a:cubicBezTo>
                <a:cubicBezTo>
                  <a:pt x="115" y="7"/>
                  <a:pt x="118" y="8"/>
                  <a:pt x="121" y="11"/>
                </a:cubicBezTo>
                <a:cubicBezTo>
                  <a:pt x="126" y="7"/>
                  <a:pt x="126" y="7"/>
                  <a:pt x="126" y="7"/>
                </a:cubicBezTo>
                <a:cubicBezTo>
                  <a:pt x="131" y="12"/>
                  <a:pt x="131" y="12"/>
                  <a:pt x="131" y="12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9" y="19"/>
                  <a:pt x="131" y="23"/>
                  <a:pt x="131" y="27"/>
                </a:cubicBezTo>
                <a:close/>
                <a:moveTo>
                  <a:pt x="107" y="49"/>
                </a:moveTo>
                <a:cubicBezTo>
                  <a:pt x="107" y="49"/>
                  <a:pt x="107" y="49"/>
                  <a:pt x="107" y="49"/>
                </a:cubicBezTo>
                <a:cubicBezTo>
                  <a:pt x="97" y="49"/>
                  <a:pt x="89" y="41"/>
                  <a:pt x="89" y="31"/>
                </a:cubicBezTo>
                <a:cubicBezTo>
                  <a:pt x="89" y="21"/>
                  <a:pt x="97" y="13"/>
                  <a:pt x="107" y="13"/>
                </a:cubicBezTo>
                <a:cubicBezTo>
                  <a:pt x="117" y="13"/>
                  <a:pt x="125" y="21"/>
                  <a:pt x="125" y="31"/>
                </a:cubicBezTo>
                <a:cubicBezTo>
                  <a:pt x="125" y="41"/>
                  <a:pt x="117" y="49"/>
                  <a:pt x="107" y="4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6913" y="1793875"/>
            <a:ext cx="1908175" cy="44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kern="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及时回复文章评论，及时的与粉丝互动，增加粉丝粘度。</a:t>
            </a:r>
            <a:endParaRPr kumimoji="0" lang="zh-CN" altLang="en-US" sz="900" b="0" i="0" kern="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0525" y="1352550"/>
            <a:ext cx="1816100" cy="322263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kern="1200" cap="none" spc="0" normalizeH="0" baseline="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及时回复粉丝评论</a:t>
            </a:r>
            <a:endParaRPr kumimoji="0" lang="zh-CN" altLang="en-US" sz="1400" b="0" i="0" kern="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41724" y="1152717"/>
            <a:ext cx="3059785" cy="1518551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3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4429125" y="1735138"/>
            <a:ext cx="663575" cy="415925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67313" y="1793875"/>
            <a:ext cx="1908175" cy="628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kern="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可以搞一些抽奖活动来吸引粉丝，如分享本文章到朋友圈可以参加抽奖之类。</a:t>
            </a:r>
            <a:endParaRPr kumimoji="0" lang="zh-CN" altLang="en-US" sz="900" b="0" i="0" kern="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0488" y="1446213"/>
            <a:ext cx="1395413" cy="34607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kern="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增加活动互动</a:t>
            </a:r>
            <a:endParaRPr kumimoji="0" lang="zh-CN" altLang="en-US" sz="1500" b="0" i="0" kern="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6888" y="3692525"/>
            <a:ext cx="190817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kern="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根据公众号的规模来决定，通过线下活动可以更好地增加粉丝粘度。</a:t>
            </a:r>
            <a:endParaRPr kumimoji="0" lang="zh-CN" altLang="en-US" sz="900" b="0" i="0" kern="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4488" y="3240088"/>
            <a:ext cx="1685925" cy="322263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kern="1200" cap="none" spc="0" normalizeH="0" baseline="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条件允许可以线下</a:t>
            </a:r>
            <a:endParaRPr kumimoji="0" lang="zh-CN" altLang="en-US" sz="1400" b="0" i="0" kern="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23009" y="3045661"/>
            <a:ext cx="3059785" cy="1518551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32" name="Freeform 7"/>
          <p:cNvSpPr>
            <a:spLocks noEditPoints="1"/>
          </p:cNvSpPr>
          <p:nvPr/>
        </p:nvSpPr>
        <p:spPr bwMode="auto">
          <a:xfrm>
            <a:off x="5514975" y="3563938"/>
            <a:ext cx="606425" cy="488950"/>
          </a:xfrm>
          <a:custGeom>
            <a:avLst/>
            <a:gdLst>
              <a:gd name="T0" fmla="*/ 67 w 123"/>
              <a:gd name="T1" fmla="*/ 62 h 100"/>
              <a:gd name="T2" fmla="*/ 67 w 123"/>
              <a:gd name="T3" fmla="*/ 65 h 100"/>
              <a:gd name="T4" fmla="*/ 66 w 123"/>
              <a:gd name="T5" fmla="*/ 67 h 100"/>
              <a:gd name="T6" fmla="*/ 62 w 123"/>
              <a:gd name="T7" fmla="*/ 67 h 100"/>
              <a:gd name="T8" fmla="*/ 58 w 123"/>
              <a:gd name="T9" fmla="*/ 67 h 100"/>
              <a:gd name="T10" fmla="*/ 56 w 123"/>
              <a:gd name="T11" fmla="*/ 65 h 100"/>
              <a:gd name="T12" fmla="*/ 56 w 123"/>
              <a:gd name="T13" fmla="*/ 62 h 100"/>
              <a:gd name="T14" fmla="*/ 0 w 123"/>
              <a:gd name="T15" fmla="*/ 44 h 100"/>
              <a:gd name="T16" fmla="*/ 0 w 123"/>
              <a:gd name="T17" fmla="*/ 81 h 100"/>
              <a:gd name="T18" fmla="*/ 19 w 123"/>
              <a:gd name="T19" fmla="*/ 100 h 100"/>
              <a:gd name="T20" fmla="*/ 62 w 123"/>
              <a:gd name="T21" fmla="*/ 100 h 100"/>
              <a:gd name="T22" fmla="*/ 104 w 123"/>
              <a:gd name="T23" fmla="*/ 100 h 100"/>
              <a:gd name="T24" fmla="*/ 123 w 123"/>
              <a:gd name="T25" fmla="*/ 81 h 100"/>
              <a:gd name="T26" fmla="*/ 123 w 123"/>
              <a:gd name="T27" fmla="*/ 44 h 100"/>
              <a:gd name="T28" fmla="*/ 67 w 123"/>
              <a:gd name="T29" fmla="*/ 62 h 100"/>
              <a:gd name="T30" fmla="*/ 62 w 123"/>
              <a:gd name="T31" fmla="*/ 58 h 100"/>
              <a:gd name="T32" fmla="*/ 64 w 123"/>
              <a:gd name="T33" fmla="*/ 58 h 100"/>
              <a:gd name="T34" fmla="*/ 66 w 123"/>
              <a:gd name="T35" fmla="*/ 59 h 100"/>
              <a:gd name="T36" fmla="*/ 66 w 123"/>
              <a:gd name="T37" fmla="*/ 64 h 100"/>
              <a:gd name="T38" fmla="*/ 64 w 123"/>
              <a:gd name="T39" fmla="*/ 65 h 100"/>
              <a:gd name="T40" fmla="*/ 62 w 123"/>
              <a:gd name="T41" fmla="*/ 65 h 100"/>
              <a:gd name="T42" fmla="*/ 60 w 123"/>
              <a:gd name="T43" fmla="*/ 65 h 100"/>
              <a:gd name="T44" fmla="*/ 58 w 123"/>
              <a:gd name="T45" fmla="*/ 64 h 100"/>
              <a:gd name="T46" fmla="*/ 58 w 123"/>
              <a:gd name="T47" fmla="*/ 59 h 100"/>
              <a:gd name="T48" fmla="*/ 60 w 123"/>
              <a:gd name="T49" fmla="*/ 58 h 100"/>
              <a:gd name="T50" fmla="*/ 62 w 123"/>
              <a:gd name="T51" fmla="*/ 58 h 100"/>
              <a:gd name="T52" fmla="*/ 56 w 123"/>
              <a:gd name="T53" fmla="*/ 58 h 100"/>
              <a:gd name="T54" fmla="*/ 56 w 123"/>
              <a:gd name="T55" fmla="*/ 60 h 100"/>
              <a:gd name="T56" fmla="*/ 1 w 123"/>
              <a:gd name="T57" fmla="*/ 42 h 100"/>
              <a:gd name="T58" fmla="*/ 19 w 123"/>
              <a:gd name="T59" fmla="*/ 24 h 100"/>
              <a:gd name="T60" fmla="*/ 62 w 123"/>
              <a:gd name="T61" fmla="*/ 24 h 100"/>
              <a:gd name="T62" fmla="*/ 104 w 123"/>
              <a:gd name="T63" fmla="*/ 24 h 100"/>
              <a:gd name="T64" fmla="*/ 123 w 123"/>
              <a:gd name="T65" fmla="*/ 42 h 100"/>
              <a:gd name="T66" fmla="*/ 67 w 123"/>
              <a:gd name="T67" fmla="*/ 60 h 100"/>
              <a:gd name="T68" fmla="*/ 67 w 123"/>
              <a:gd name="T69" fmla="*/ 58 h 100"/>
              <a:gd name="T70" fmla="*/ 66 w 123"/>
              <a:gd name="T71" fmla="*/ 56 h 100"/>
              <a:gd name="T72" fmla="*/ 62 w 123"/>
              <a:gd name="T73" fmla="*/ 56 h 100"/>
              <a:gd name="T74" fmla="*/ 58 w 123"/>
              <a:gd name="T75" fmla="*/ 56 h 100"/>
              <a:gd name="T76" fmla="*/ 56 w 123"/>
              <a:gd name="T77" fmla="*/ 58 h 100"/>
              <a:gd name="T78" fmla="*/ 62 w 123"/>
              <a:gd name="T79" fmla="*/ 4 h 100"/>
              <a:gd name="T80" fmla="*/ 62 w 123"/>
              <a:gd name="T81" fmla="*/ 4 h 100"/>
              <a:gd name="T82" fmla="*/ 81 w 123"/>
              <a:gd name="T83" fmla="*/ 23 h 100"/>
              <a:gd name="T84" fmla="*/ 84 w 123"/>
              <a:gd name="T85" fmla="*/ 23 h 100"/>
              <a:gd name="T86" fmla="*/ 62 w 123"/>
              <a:gd name="T87" fmla="*/ 0 h 100"/>
              <a:gd name="T88" fmla="*/ 62 w 123"/>
              <a:gd name="T89" fmla="*/ 0 h 100"/>
              <a:gd name="T90" fmla="*/ 39 w 123"/>
              <a:gd name="T91" fmla="*/ 23 h 100"/>
              <a:gd name="T92" fmla="*/ 43 w 123"/>
              <a:gd name="T93" fmla="*/ 23 h 100"/>
              <a:gd name="T94" fmla="*/ 62 w 123"/>
              <a:gd name="T95" fmla="*/ 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3" h="100">
                <a:moveTo>
                  <a:pt x="67" y="62"/>
                </a:move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7"/>
                  <a:pt x="66" y="67"/>
                </a:cubicBezTo>
                <a:cubicBezTo>
                  <a:pt x="62" y="67"/>
                  <a:pt x="62" y="67"/>
                  <a:pt x="6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7" y="67"/>
                  <a:pt x="56" y="66"/>
                  <a:pt x="56" y="65"/>
                </a:cubicBezTo>
                <a:cubicBezTo>
                  <a:pt x="56" y="62"/>
                  <a:pt x="56" y="62"/>
                  <a:pt x="56" y="6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92"/>
                  <a:pt x="9" y="100"/>
                  <a:pt x="19" y="100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14" y="100"/>
                  <a:pt x="123" y="92"/>
                  <a:pt x="123" y="81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67" y="62"/>
                  <a:pt x="67" y="62"/>
                  <a:pt x="67" y="62"/>
                </a:cubicBezTo>
                <a:close/>
                <a:moveTo>
                  <a:pt x="62" y="58"/>
                </a:move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6" y="58"/>
                  <a:pt x="66" y="59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5"/>
                  <a:pt x="65" y="65"/>
                  <a:pt x="64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59" y="65"/>
                  <a:pt x="58" y="65"/>
                  <a:pt x="58" y="64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2" y="58"/>
                  <a:pt x="62" y="58"/>
                  <a:pt x="62" y="58"/>
                </a:cubicBezTo>
                <a:close/>
                <a:moveTo>
                  <a:pt x="56" y="58"/>
                </a:moveTo>
                <a:cubicBezTo>
                  <a:pt x="56" y="60"/>
                  <a:pt x="56" y="60"/>
                  <a:pt x="56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32"/>
                  <a:pt x="9" y="24"/>
                  <a:pt x="19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14" y="24"/>
                  <a:pt x="122" y="32"/>
                  <a:pt x="123" y="42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56"/>
                  <a:pt x="67" y="56"/>
                  <a:pt x="66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7" y="56"/>
                  <a:pt x="56" y="56"/>
                  <a:pt x="56" y="58"/>
                </a:cubicBezTo>
                <a:close/>
                <a:moveTo>
                  <a:pt x="62" y="4"/>
                </a:moveTo>
                <a:cubicBezTo>
                  <a:pt x="62" y="4"/>
                  <a:pt x="62" y="4"/>
                  <a:pt x="62" y="4"/>
                </a:cubicBezTo>
                <a:cubicBezTo>
                  <a:pt x="72" y="4"/>
                  <a:pt x="81" y="13"/>
                  <a:pt x="81" y="23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11"/>
                  <a:pt x="74" y="1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49" y="0"/>
                  <a:pt x="39" y="11"/>
                  <a:pt x="39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13"/>
                  <a:pt x="51" y="4"/>
                  <a:pt x="62" y="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10313" y="3692525"/>
            <a:ext cx="190817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kern="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根据粉丝的需求来增加公众号内容，能更好地提高用户体坛。</a:t>
            </a:r>
            <a:endParaRPr kumimoji="0" lang="zh-CN" altLang="en-US" sz="900" b="0" i="0" kern="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13488" y="3346450"/>
            <a:ext cx="1395413" cy="34607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kern="0" cap="none" spc="0" normalizeH="0" baseline="0" noProof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关注粉丝需求</a:t>
            </a:r>
            <a:endParaRPr kumimoji="0" lang="zh-CN" altLang="en-US" sz="1500" b="0" i="0" kern="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7" grpId="0" animBg="1"/>
      <p:bldP spid="18" grpId="0" animBg="1"/>
      <p:bldP spid="19" grpId="0"/>
      <p:bldP spid="20" grpId="0"/>
      <p:bldP spid="24" grpId="0" animBg="1"/>
      <p:bldP spid="25" grpId="0"/>
      <p:bldP spid="26" grpId="0"/>
      <p:bldP spid="27" grpId="0"/>
      <p:bldP spid="28" grpId="0"/>
      <p:bldP spid="32" grpId="0" animBg="1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6285995" y="4206958"/>
            <a:ext cx="1179281" cy="108397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58843" y="4657577"/>
            <a:ext cx="630230" cy="57929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37632" y="4993728"/>
            <a:ext cx="890519" cy="81854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60135" y="4787307"/>
            <a:ext cx="685800" cy="63037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6572" y="5088078"/>
            <a:ext cx="588857" cy="54126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63194" y="4550258"/>
            <a:ext cx="252491" cy="2320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81804" y="4369810"/>
            <a:ext cx="529075" cy="4863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65453" y="3926970"/>
            <a:ext cx="1179281" cy="108397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20394" y="4343172"/>
            <a:ext cx="223080" cy="2050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43475" y="4801451"/>
            <a:ext cx="1179281" cy="108397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2" y="760412"/>
              <a:ext cx="3825873" cy="3825873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275416" y="4648685"/>
            <a:ext cx="520192" cy="4781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91128" y="4947368"/>
            <a:ext cx="316877" cy="29126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7164" y="4751255"/>
            <a:ext cx="158438" cy="145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042492" y="1789695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58" name="椭圆 57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42492" y="2187484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61" name="椭圆 60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26188" y="811213"/>
            <a:ext cx="1697037" cy="1668462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t">
            <a:spAutoFit/>
          </a:bodyPr>
          <a:p>
            <a:pPr>
              <a:lnSpc>
                <a:spcPct val="200000"/>
              </a:lnSpc>
            </a:pPr>
            <a:endParaRPr lang="zh-CN" altLang="zh-CN" sz="13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3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分析数据</a:t>
            </a:r>
            <a:endParaRPr lang="zh-CN" altLang="en-US" sz="13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调整方案</a:t>
            </a:r>
            <a:endParaRPr lang="zh-CN" altLang="en-US" sz="13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4"/>
          <p:cNvSpPr txBox="1"/>
          <p:nvPr/>
        </p:nvSpPr>
        <p:spPr>
          <a:xfrm>
            <a:off x="1203325" y="2890838"/>
            <a:ext cx="1922463" cy="796925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ctr"/>
          <a:p>
            <a:pPr algn="ctr">
              <a:buNone/>
            </a:pP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效果分析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4"/>
          <p:cNvSpPr txBox="1"/>
          <p:nvPr/>
        </p:nvSpPr>
        <p:spPr>
          <a:xfrm>
            <a:off x="1477963" y="3411538"/>
            <a:ext cx="1373187" cy="381000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ctr"/>
          <a:p>
            <a:pPr algn="ctr">
              <a:buNone/>
            </a:pPr>
            <a:r>
              <a:rPr lang="en-US" altLang="zh-CN" sz="12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 analysis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9338" y="896938"/>
            <a:ext cx="2076450" cy="2144712"/>
            <a:chOff x="1049020" y="896144"/>
            <a:chExt cx="2076833" cy="2145641"/>
          </a:xfrm>
        </p:grpSpPr>
        <p:grpSp>
          <p:nvGrpSpPr>
            <p:cNvPr id="34836" name="组合 76"/>
            <p:cNvGrpSpPr/>
            <p:nvPr/>
          </p:nvGrpSpPr>
          <p:grpSpPr>
            <a:xfrm>
              <a:off x="1049020" y="896144"/>
              <a:ext cx="2076833" cy="2145641"/>
              <a:chOff x="647673" y="2729597"/>
              <a:chExt cx="1343573" cy="1388087"/>
            </a:xfrm>
          </p:grpSpPr>
          <p:grpSp>
            <p:nvGrpSpPr>
              <p:cNvPr id="34837" name="组合 78"/>
              <p:cNvGrpSpPr/>
              <p:nvPr/>
            </p:nvGrpSpPr>
            <p:grpSpPr>
              <a:xfrm>
                <a:off x="789153" y="2729597"/>
                <a:ext cx="1202093" cy="1388087"/>
                <a:chOff x="3273692" y="1099961"/>
                <a:chExt cx="1202093" cy="1388087"/>
              </a:xfrm>
            </p:grpSpPr>
            <p:sp>
              <p:nvSpPr>
                <p:cNvPr id="34838" name="Freeform 14"/>
                <p:cNvSpPr/>
                <p:nvPr/>
              </p:nvSpPr>
              <p:spPr>
                <a:xfrm>
                  <a:off x="3345550" y="1141029"/>
                  <a:ext cx="529701" cy="237166"/>
                </a:xfrm>
                <a:custGeom>
                  <a:avLst/>
                  <a:gdLst/>
                  <a:ahLst/>
                  <a:cxnLst>
                    <a:cxn ang="0">
                      <a:pos x="0" y="237166"/>
                    </a:cxn>
                    <a:cxn ang="0">
                      <a:pos x="408567" y="0"/>
                    </a:cxn>
                    <a:cxn ang="0">
                      <a:pos x="529701" y="0"/>
                    </a:cxn>
                    <a:cxn ang="0">
                      <a:pos x="529701" y="237166"/>
                    </a:cxn>
                    <a:cxn ang="0">
                      <a:pos x="0" y="237166"/>
                    </a:cxn>
                  </a:cxnLst>
                  <a:pathLst>
                    <a:path w="516" h="231">
                      <a:moveTo>
                        <a:pt x="0" y="231"/>
                      </a:moveTo>
                      <a:lnTo>
                        <a:pt x="398" y="0"/>
                      </a:lnTo>
                      <a:lnTo>
                        <a:pt x="516" y="0"/>
                      </a:lnTo>
                      <a:lnTo>
                        <a:pt x="516" y="231"/>
                      </a:lnTo>
                      <a:lnTo>
                        <a:pt x="0" y="231"/>
                      </a:lnTo>
                      <a:close/>
                    </a:path>
                  </a:pathLst>
                </a:custGeom>
                <a:solidFill>
                  <a:srgbClr val="5F6524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" name="Freeform 15"/>
                <p:cNvSpPr/>
                <p:nvPr/>
              </p:nvSpPr>
              <p:spPr bwMode="auto">
                <a:xfrm>
                  <a:off x="3273692" y="1099961"/>
                  <a:ext cx="1202093" cy="1388087"/>
                </a:xfrm>
                <a:custGeom>
                  <a:avLst/>
                  <a:gdLst>
                    <a:gd name="T0" fmla="*/ 0 w 1171"/>
                    <a:gd name="T1" fmla="*/ 1014 h 1352"/>
                    <a:gd name="T2" fmla="*/ 0 w 1171"/>
                    <a:gd name="T3" fmla="*/ 338 h 1352"/>
                    <a:gd name="T4" fmla="*/ 586 w 1171"/>
                    <a:gd name="T5" fmla="*/ 0 h 1352"/>
                    <a:gd name="T6" fmla="*/ 1171 w 1171"/>
                    <a:gd name="T7" fmla="*/ 338 h 1352"/>
                    <a:gd name="T8" fmla="*/ 1171 w 1171"/>
                    <a:gd name="T9" fmla="*/ 1014 h 1352"/>
                    <a:gd name="T10" fmla="*/ 586 w 1171"/>
                    <a:gd name="T11" fmla="*/ 1352 h 1352"/>
                    <a:gd name="T12" fmla="*/ 0 w 1171"/>
                    <a:gd name="T13" fmla="*/ 1014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1" h="1352">
                      <a:moveTo>
                        <a:pt x="0" y="1014"/>
                      </a:moveTo>
                      <a:lnTo>
                        <a:pt x="0" y="338"/>
                      </a:lnTo>
                      <a:lnTo>
                        <a:pt x="586" y="0"/>
                      </a:lnTo>
                      <a:lnTo>
                        <a:pt x="1171" y="338"/>
                      </a:lnTo>
                      <a:lnTo>
                        <a:pt x="1171" y="1014"/>
                      </a:lnTo>
                      <a:lnTo>
                        <a:pt x="586" y="1352"/>
                      </a:ln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28600" sx="102000" sy="102000" algn="ctr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68589" tIns="34295" rIns="68589" bIns="34295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3" name="Freeform 16"/>
                <p:cNvSpPr/>
                <p:nvPr/>
              </p:nvSpPr>
              <p:spPr bwMode="auto">
                <a:xfrm>
                  <a:off x="3345551" y="1141029"/>
                  <a:ext cx="408568" cy="441478"/>
                </a:xfrm>
                <a:custGeom>
                  <a:avLst/>
                  <a:gdLst>
                    <a:gd name="T0" fmla="*/ 0 w 398"/>
                    <a:gd name="T1" fmla="*/ 430 h 430"/>
                    <a:gd name="T2" fmla="*/ 398 w 398"/>
                    <a:gd name="T3" fmla="*/ 430 h 430"/>
                    <a:gd name="T4" fmla="*/ 398 w 398"/>
                    <a:gd name="T5" fmla="*/ 0 h 430"/>
                    <a:gd name="T6" fmla="*/ 0 w 398"/>
                    <a:gd name="T7" fmla="*/ 231 h 430"/>
                    <a:gd name="T8" fmla="*/ 0 w 398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30">
                      <a:moveTo>
                        <a:pt x="0" y="430"/>
                      </a:moveTo>
                      <a:lnTo>
                        <a:pt x="398" y="430"/>
                      </a:lnTo>
                      <a:lnTo>
                        <a:pt x="398" y="0"/>
                      </a:lnTo>
                      <a:lnTo>
                        <a:pt x="0" y="231"/>
                      </a:lnTo>
                      <a:lnTo>
                        <a:pt x="0" y="43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28575">
                  <a:noFill/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9" tIns="34295" rIns="68589" bIns="34295" rtlCol="0" anchor="ctr"/>
                <a:lstStyle/>
                <a:p>
                  <a:pPr algn="ctr" fontAlgn="base"/>
                  <a:endParaRPr lang="zh-CN" altLang="en-US" strike="noStrike" noProof="1" dirty="0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34841" name="TextBox 79"/>
              <p:cNvSpPr txBox="1"/>
              <p:nvPr/>
            </p:nvSpPr>
            <p:spPr>
              <a:xfrm>
                <a:off x="647673" y="2828190"/>
                <a:ext cx="948647" cy="4380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3800" dirty="0">
                    <a:solidFill>
                      <a:srgbClr val="FFFFFF"/>
                    </a:solidFill>
                    <a:latin typeface="Agency FB" panose="020B0503020202020204" pitchFamily="34" charset="0"/>
                  </a:rPr>
                  <a:t>05</a:t>
                </a:r>
                <a:endParaRPr lang="zh-CN" altLang="en-US" sz="3800" dirty="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784254" y="1556803"/>
              <a:ext cx="898649" cy="859029"/>
              <a:chOff x="3294063" y="754063"/>
              <a:chExt cx="5600701" cy="535305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4" name="Freeform 458"/>
              <p:cNvSpPr/>
              <p:nvPr/>
            </p:nvSpPr>
            <p:spPr bwMode="auto">
              <a:xfrm>
                <a:off x="8235951" y="3122613"/>
                <a:ext cx="658813" cy="307975"/>
              </a:xfrm>
              <a:custGeom>
                <a:avLst/>
                <a:gdLst>
                  <a:gd name="T0" fmla="*/ 135 w 175"/>
                  <a:gd name="T1" fmla="*/ 0 h 82"/>
                  <a:gd name="T2" fmla="*/ 175 w 175"/>
                  <a:gd name="T3" fmla="*/ 41 h 82"/>
                  <a:gd name="T4" fmla="*/ 135 w 175"/>
                  <a:gd name="T5" fmla="*/ 82 h 82"/>
                  <a:gd name="T6" fmla="*/ 41 w 175"/>
                  <a:gd name="T7" fmla="*/ 82 h 82"/>
                  <a:gd name="T8" fmla="*/ 0 w 175"/>
                  <a:gd name="T9" fmla="*/ 41 h 82"/>
                  <a:gd name="T10" fmla="*/ 12 w 175"/>
                  <a:gd name="T11" fmla="*/ 12 h 82"/>
                  <a:gd name="T12" fmla="*/ 41 w 175"/>
                  <a:gd name="T13" fmla="*/ 0 h 82"/>
                  <a:gd name="T14" fmla="*/ 135 w 175"/>
                  <a:gd name="T1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82">
                    <a:moveTo>
                      <a:pt x="135" y="0"/>
                    </a:moveTo>
                    <a:cubicBezTo>
                      <a:pt x="157" y="0"/>
                      <a:pt x="175" y="19"/>
                      <a:pt x="175" y="41"/>
                    </a:cubicBezTo>
                    <a:cubicBezTo>
                      <a:pt x="175" y="64"/>
                      <a:pt x="157" y="82"/>
                      <a:pt x="135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19" y="82"/>
                      <a:pt x="0" y="64"/>
                      <a:pt x="0" y="41"/>
                    </a:cubicBezTo>
                    <a:cubicBezTo>
                      <a:pt x="0" y="30"/>
                      <a:pt x="5" y="20"/>
                      <a:pt x="12" y="12"/>
                    </a:cubicBezTo>
                    <a:cubicBezTo>
                      <a:pt x="20" y="5"/>
                      <a:pt x="30" y="0"/>
                      <a:pt x="41" y="0"/>
                    </a:cubicBezTo>
                    <a:lnTo>
                      <a:pt x="1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Freeform 459"/>
              <p:cNvSpPr/>
              <p:nvPr/>
            </p:nvSpPr>
            <p:spPr bwMode="auto">
              <a:xfrm>
                <a:off x="7646988" y="1539876"/>
                <a:ext cx="571500" cy="587375"/>
              </a:xfrm>
              <a:custGeom>
                <a:avLst/>
                <a:gdLst>
                  <a:gd name="T0" fmla="*/ 136 w 152"/>
                  <a:gd name="T1" fmla="*/ 16 h 156"/>
                  <a:gd name="T2" fmla="*/ 136 w 152"/>
                  <a:gd name="T3" fmla="*/ 74 h 156"/>
                  <a:gd name="T4" fmla="*/ 70 w 152"/>
                  <a:gd name="T5" fmla="*/ 140 h 156"/>
                  <a:gd name="T6" fmla="*/ 12 w 152"/>
                  <a:gd name="T7" fmla="*/ 140 h 156"/>
                  <a:gd name="T8" fmla="*/ 0 w 152"/>
                  <a:gd name="T9" fmla="*/ 111 h 156"/>
                  <a:gd name="T10" fmla="*/ 12 w 152"/>
                  <a:gd name="T11" fmla="*/ 82 h 156"/>
                  <a:gd name="T12" fmla="*/ 78 w 152"/>
                  <a:gd name="T13" fmla="*/ 16 h 156"/>
                  <a:gd name="T14" fmla="*/ 136 w 152"/>
                  <a:gd name="T15" fmla="*/ 1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2" h="156">
                    <a:moveTo>
                      <a:pt x="136" y="16"/>
                    </a:moveTo>
                    <a:cubicBezTo>
                      <a:pt x="152" y="32"/>
                      <a:pt x="152" y="58"/>
                      <a:pt x="136" y="74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54" y="156"/>
                      <a:pt x="28" y="156"/>
                      <a:pt x="12" y="140"/>
                    </a:cubicBezTo>
                    <a:cubicBezTo>
                      <a:pt x="4" y="132"/>
                      <a:pt x="0" y="121"/>
                      <a:pt x="0" y="111"/>
                    </a:cubicBezTo>
                    <a:cubicBezTo>
                      <a:pt x="0" y="100"/>
                      <a:pt x="4" y="90"/>
                      <a:pt x="12" y="82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94" y="0"/>
                      <a:pt x="120" y="0"/>
                      <a:pt x="13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Freeform 460"/>
              <p:cNvSpPr>
                <a:spLocks noEditPoints="1"/>
              </p:cNvSpPr>
              <p:nvPr/>
            </p:nvSpPr>
            <p:spPr bwMode="auto">
              <a:xfrm>
                <a:off x="4174321" y="1537459"/>
                <a:ext cx="3863975" cy="3567113"/>
              </a:xfrm>
              <a:custGeom>
                <a:avLst/>
                <a:gdLst>
                  <a:gd name="T0" fmla="*/ 1028 w 1028"/>
                  <a:gd name="T1" fmla="*/ 514 h 949"/>
                  <a:gd name="T2" fmla="*/ 787 w 1028"/>
                  <a:gd name="T3" fmla="*/ 949 h 949"/>
                  <a:gd name="T4" fmla="*/ 241 w 1028"/>
                  <a:gd name="T5" fmla="*/ 949 h 949"/>
                  <a:gd name="T6" fmla="*/ 0 w 1028"/>
                  <a:gd name="T7" fmla="*/ 514 h 949"/>
                  <a:gd name="T8" fmla="*/ 514 w 1028"/>
                  <a:gd name="T9" fmla="*/ 0 h 949"/>
                  <a:gd name="T10" fmla="*/ 1028 w 1028"/>
                  <a:gd name="T11" fmla="*/ 514 h 949"/>
                  <a:gd name="T12" fmla="*/ 714 w 1028"/>
                  <a:gd name="T13" fmla="*/ 345 h 949"/>
                  <a:gd name="T14" fmla="*/ 714 w 1028"/>
                  <a:gd name="T15" fmla="*/ 251 h 949"/>
                  <a:gd name="T16" fmla="*/ 632 w 1028"/>
                  <a:gd name="T17" fmla="*/ 187 h 949"/>
                  <a:gd name="T18" fmla="*/ 563 w 1028"/>
                  <a:gd name="T19" fmla="*/ 187 h 949"/>
                  <a:gd name="T20" fmla="*/ 563 w 1028"/>
                  <a:gd name="T21" fmla="*/ 153 h 949"/>
                  <a:gd name="T22" fmla="*/ 466 w 1028"/>
                  <a:gd name="T23" fmla="*/ 153 h 949"/>
                  <a:gd name="T24" fmla="*/ 466 w 1028"/>
                  <a:gd name="T25" fmla="*/ 187 h 949"/>
                  <a:gd name="T26" fmla="*/ 397 w 1028"/>
                  <a:gd name="T27" fmla="*/ 187 h 949"/>
                  <a:gd name="T28" fmla="*/ 316 w 1028"/>
                  <a:gd name="T29" fmla="*/ 251 h 949"/>
                  <a:gd name="T30" fmla="*/ 316 w 1028"/>
                  <a:gd name="T31" fmla="*/ 438 h 949"/>
                  <a:gd name="T32" fmla="*/ 397 w 1028"/>
                  <a:gd name="T33" fmla="*/ 503 h 949"/>
                  <a:gd name="T34" fmla="*/ 466 w 1028"/>
                  <a:gd name="T35" fmla="*/ 503 h 949"/>
                  <a:gd name="T36" fmla="*/ 466 w 1028"/>
                  <a:gd name="T37" fmla="*/ 701 h 949"/>
                  <a:gd name="T38" fmla="*/ 440 w 1028"/>
                  <a:gd name="T39" fmla="*/ 701 h 949"/>
                  <a:gd name="T40" fmla="*/ 389 w 1028"/>
                  <a:gd name="T41" fmla="*/ 661 h 949"/>
                  <a:gd name="T42" fmla="*/ 389 w 1028"/>
                  <a:gd name="T43" fmla="*/ 602 h 949"/>
                  <a:gd name="T44" fmla="*/ 315 w 1028"/>
                  <a:gd name="T45" fmla="*/ 602 h 949"/>
                  <a:gd name="T46" fmla="*/ 315 w 1028"/>
                  <a:gd name="T47" fmla="*/ 696 h 949"/>
                  <a:gd name="T48" fmla="*/ 396 w 1028"/>
                  <a:gd name="T49" fmla="*/ 760 h 949"/>
                  <a:gd name="T50" fmla="*/ 466 w 1028"/>
                  <a:gd name="T51" fmla="*/ 760 h 949"/>
                  <a:gd name="T52" fmla="*/ 466 w 1028"/>
                  <a:gd name="T53" fmla="*/ 796 h 949"/>
                  <a:gd name="T54" fmla="*/ 563 w 1028"/>
                  <a:gd name="T55" fmla="*/ 796 h 949"/>
                  <a:gd name="T56" fmla="*/ 563 w 1028"/>
                  <a:gd name="T57" fmla="*/ 760 h 949"/>
                  <a:gd name="T58" fmla="*/ 632 w 1028"/>
                  <a:gd name="T59" fmla="*/ 760 h 949"/>
                  <a:gd name="T60" fmla="*/ 713 w 1028"/>
                  <a:gd name="T61" fmla="*/ 696 h 949"/>
                  <a:gd name="T62" fmla="*/ 713 w 1028"/>
                  <a:gd name="T63" fmla="*/ 509 h 949"/>
                  <a:gd name="T64" fmla="*/ 632 w 1028"/>
                  <a:gd name="T65" fmla="*/ 444 h 949"/>
                  <a:gd name="T66" fmla="*/ 563 w 1028"/>
                  <a:gd name="T67" fmla="*/ 444 h 949"/>
                  <a:gd name="T68" fmla="*/ 563 w 1028"/>
                  <a:gd name="T69" fmla="*/ 246 h 949"/>
                  <a:gd name="T70" fmla="*/ 588 w 1028"/>
                  <a:gd name="T71" fmla="*/ 246 h 949"/>
                  <a:gd name="T72" fmla="*/ 639 w 1028"/>
                  <a:gd name="T73" fmla="*/ 286 h 949"/>
                  <a:gd name="T74" fmla="*/ 639 w 1028"/>
                  <a:gd name="T75" fmla="*/ 345 h 949"/>
                  <a:gd name="T76" fmla="*/ 714 w 1028"/>
                  <a:gd name="T77" fmla="*/ 345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8" h="949">
                    <a:moveTo>
                      <a:pt x="1028" y="514"/>
                    </a:moveTo>
                    <a:cubicBezTo>
                      <a:pt x="1028" y="697"/>
                      <a:pt x="932" y="858"/>
                      <a:pt x="787" y="949"/>
                    </a:cubicBezTo>
                    <a:cubicBezTo>
                      <a:pt x="241" y="949"/>
                      <a:pt x="241" y="949"/>
                      <a:pt x="241" y="949"/>
                    </a:cubicBezTo>
                    <a:cubicBezTo>
                      <a:pt x="97" y="858"/>
                      <a:pt x="0" y="697"/>
                      <a:pt x="0" y="514"/>
                    </a:cubicBezTo>
                    <a:cubicBezTo>
                      <a:pt x="0" y="230"/>
                      <a:pt x="231" y="0"/>
                      <a:pt x="514" y="0"/>
                    </a:cubicBezTo>
                    <a:cubicBezTo>
                      <a:pt x="798" y="0"/>
                      <a:pt x="1028" y="230"/>
                      <a:pt x="1028" y="514"/>
                    </a:cubicBezTo>
                    <a:close/>
                    <a:moveTo>
                      <a:pt x="714" y="345"/>
                    </a:moveTo>
                    <a:cubicBezTo>
                      <a:pt x="714" y="251"/>
                      <a:pt x="714" y="251"/>
                      <a:pt x="714" y="251"/>
                    </a:cubicBezTo>
                    <a:cubicBezTo>
                      <a:pt x="714" y="216"/>
                      <a:pt x="677" y="187"/>
                      <a:pt x="632" y="187"/>
                    </a:cubicBezTo>
                    <a:cubicBezTo>
                      <a:pt x="563" y="187"/>
                      <a:pt x="563" y="187"/>
                      <a:pt x="563" y="187"/>
                    </a:cubicBezTo>
                    <a:cubicBezTo>
                      <a:pt x="563" y="153"/>
                      <a:pt x="563" y="153"/>
                      <a:pt x="563" y="153"/>
                    </a:cubicBezTo>
                    <a:cubicBezTo>
                      <a:pt x="466" y="153"/>
                      <a:pt x="466" y="153"/>
                      <a:pt x="466" y="153"/>
                    </a:cubicBezTo>
                    <a:cubicBezTo>
                      <a:pt x="466" y="187"/>
                      <a:pt x="466" y="187"/>
                      <a:pt x="466" y="187"/>
                    </a:cubicBezTo>
                    <a:cubicBezTo>
                      <a:pt x="397" y="187"/>
                      <a:pt x="397" y="187"/>
                      <a:pt x="397" y="187"/>
                    </a:cubicBezTo>
                    <a:cubicBezTo>
                      <a:pt x="352" y="187"/>
                      <a:pt x="316" y="216"/>
                      <a:pt x="316" y="251"/>
                    </a:cubicBezTo>
                    <a:cubicBezTo>
                      <a:pt x="316" y="438"/>
                      <a:pt x="316" y="438"/>
                      <a:pt x="316" y="438"/>
                    </a:cubicBezTo>
                    <a:cubicBezTo>
                      <a:pt x="316" y="474"/>
                      <a:pt x="352" y="503"/>
                      <a:pt x="397" y="503"/>
                    </a:cubicBezTo>
                    <a:cubicBezTo>
                      <a:pt x="466" y="503"/>
                      <a:pt x="466" y="503"/>
                      <a:pt x="466" y="503"/>
                    </a:cubicBezTo>
                    <a:cubicBezTo>
                      <a:pt x="466" y="701"/>
                      <a:pt x="466" y="701"/>
                      <a:pt x="466" y="701"/>
                    </a:cubicBezTo>
                    <a:cubicBezTo>
                      <a:pt x="440" y="701"/>
                      <a:pt x="440" y="701"/>
                      <a:pt x="440" y="701"/>
                    </a:cubicBezTo>
                    <a:cubicBezTo>
                      <a:pt x="412" y="701"/>
                      <a:pt x="389" y="683"/>
                      <a:pt x="389" y="661"/>
                    </a:cubicBezTo>
                    <a:cubicBezTo>
                      <a:pt x="389" y="602"/>
                      <a:pt x="389" y="602"/>
                      <a:pt x="389" y="602"/>
                    </a:cubicBezTo>
                    <a:cubicBezTo>
                      <a:pt x="315" y="602"/>
                      <a:pt x="315" y="602"/>
                      <a:pt x="315" y="602"/>
                    </a:cubicBezTo>
                    <a:cubicBezTo>
                      <a:pt x="315" y="696"/>
                      <a:pt x="315" y="696"/>
                      <a:pt x="315" y="696"/>
                    </a:cubicBezTo>
                    <a:cubicBezTo>
                      <a:pt x="315" y="731"/>
                      <a:pt x="351" y="760"/>
                      <a:pt x="396" y="760"/>
                    </a:cubicBezTo>
                    <a:cubicBezTo>
                      <a:pt x="466" y="760"/>
                      <a:pt x="466" y="760"/>
                      <a:pt x="466" y="760"/>
                    </a:cubicBezTo>
                    <a:cubicBezTo>
                      <a:pt x="466" y="796"/>
                      <a:pt x="466" y="796"/>
                      <a:pt x="466" y="796"/>
                    </a:cubicBezTo>
                    <a:cubicBezTo>
                      <a:pt x="563" y="796"/>
                      <a:pt x="563" y="796"/>
                      <a:pt x="563" y="796"/>
                    </a:cubicBezTo>
                    <a:cubicBezTo>
                      <a:pt x="563" y="760"/>
                      <a:pt x="563" y="760"/>
                      <a:pt x="563" y="760"/>
                    </a:cubicBezTo>
                    <a:cubicBezTo>
                      <a:pt x="632" y="760"/>
                      <a:pt x="632" y="760"/>
                      <a:pt x="632" y="760"/>
                    </a:cubicBezTo>
                    <a:cubicBezTo>
                      <a:pt x="677" y="760"/>
                      <a:pt x="713" y="731"/>
                      <a:pt x="713" y="696"/>
                    </a:cubicBezTo>
                    <a:cubicBezTo>
                      <a:pt x="713" y="509"/>
                      <a:pt x="713" y="509"/>
                      <a:pt x="713" y="509"/>
                    </a:cubicBezTo>
                    <a:cubicBezTo>
                      <a:pt x="713" y="473"/>
                      <a:pt x="677" y="444"/>
                      <a:pt x="632" y="444"/>
                    </a:cubicBezTo>
                    <a:cubicBezTo>
                      <a:pt x="563" y="444"/>
                      <a:pt x="563" y="444"/>
                      <a:pt x="563" y="444"/>
                    </a:cubicBezTo>
                    <a:cubicBezTo>
                      <a:pt x="563" y="246"/>
                      <a:pt x="563" y="246"/>
                      <a:pt x="563" y="246"/>
                    </a:cubicBezTo>
                    <a:cubicBezTo>
                      <a:pt x="588" y="246"/>
                      <a:pt x="588" y="246"/>
                      <a:pt x="588" y="246"/>
                    </a:cubicBezTo>
                    <a:cubicBezTo>
                      <a:pt x="617" y="246"/>
                      <a:pt x="639" y="264"/>
                      <a:pt x="639" y="286"/>
                    </a:cubicBezTo>
                    <a:cubicBezTo>
                      <a:pt x="639" y="345"/>
                      <a:pt x="639" y="345"/>
                      <a:pt x="639" y="345"/>
                    </a:cubicBezTo>
                    <a:lnTo>
                      <a:pt x="714" y="3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Freeform 461"/>
              <p:cNvSpPr/>
              <p:nvPr/>
            </p:nvSpPr>
            <p:spPr bwMode="auto">
              <a:xfrm>
                <a:off x="5187951" y="5254626"/>
                <a:ext cx="1827213" cy="209550"/>
              </a:xfrm>
              <a:custGeom>
                <a:avLst/>
                <a:gdLst>
                  <a:gd name="T0" fmla="*/ 436 w 486"/>
                  <a:gd name="T1" fmla="*/ 0 h 56"/>
                  <a:gd name="T2" fmla="*/ 486 w 486"/>
                  <a:gd name="T3" fmla="*/ 28 h 56"/>
                  <a:gd name="T4" fmla="*/ 436 w 486"/>
                  <a:gd name="T5" fmla="*/ 56 h 56"/>
                  <a:gd name="T6" fmla="*/ 51 w 486"/>
                  <a:gd name="T7" fmla="*/ 56 h 56"/>
                  <a:gd name="T8" fmla="*/ 0 w 486"/>
                  <a:gd name="T9" fmla="*/ 28 h 56"/>
                  <a:gd name="T10" fmla="*/ 15 w 486"/>
                  <a:gd name="T11" fmla="*/ 8 h 56"/>
                  <a:gd name="T12" fmla="*/ 51 w 486"/>
                  <a:gd name="T13" fmla="*/ 0 h 56"/>
                  <a:gd name="T14" fmla="*/ 436 w 486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6" h="56">
                    <a:moveTo>
                      <a:pt x="436" y="0"/>
                    </a:moveTo>
                    <a:cubicBezTo>
                      <a:pt x="464" y="0"/>
                      <a:pt x="486" y="13"/>
                      <a:pt x="486" y="28"/>
                    </a:cubicBezTo>
                    <a:cubicBezTo>
                      <a:pt x="486" y="44"/>
                      <a:pt x="464" y="56"/>
                      <a:pt x="436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23" y="56"/>
                      <a:pt x="0" y="44"/>
                      <a:pt x="0" y="28"/>
                    </a:cubicBezTo>
                    <a:cubicBezTo>
                      <a:pt x="0" y="20"/>
                      <a:pt x="6" y="13"/>
                      <a:pt x="15" y="8"/>
                    </a:cubicBezTo>
                    <a:cubicBezTo>
                      <a:pt x="24" y="3"/>
                      <a:pt x="37" y="0"/>
                      <a:pt x="51" y="0"/>
                    </a:cubicBezTo>
                    <a:lnTo>
                      <a:pt x="4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Freeform 462"/>
              <p:cNvSpPr/>
              <p:nvPr/>
            </p:nvSpPr>
            <p:spPr bwMode="auto">
              <a:xfrm>
                <a:off x="5368926" y="5576888"/>
                <a:ext cx="1470025" cy="211138"/>
              </a:xfrm>
              <a:custGeom>
                <a:avLst/>
                <a:gdLst>
                  <a:gd name="T0" fmla="*/ 341 w 391"/>
                  <a:gd name="T1" fmla="*/ 0 h 56"/>
                  <a:gd name="T2" fmla="*/ 391 w 391"/>
                  <a:gd name="T3" fmla="*/ 28 h 56"/>
                  <a:gd name="T4" fmla="*/ 341 w 391"/>
                  <a:gd name="T5" fmla="*/ 56 h 56"/>
                  <a:gd name="T6" fmla="*/ 50 w 391"/>
                  <a:gd name="T7" fmla="*/ 56 h 56"/>
                  <a:gd name="T8" fmla="*/ 0 w 391"/>
                  <a:gd name="T9" fmla="*/ 28 h 56"/>
                  <a:gd name="T10" fmla="*/ 14 w 391"/>
                  <a:gd name="T11" fmla="*/ 8 h 56"/>
                  <a:gd name="T12" fmla="*/ 50 w 391"/>
                  <a:gd name="T13" fmla="*/ 0 h 56"/>
                  <a:gd name="T14" fmla="*/ 341 w 391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1" h="56">
                    <a:moveTo>
                      <a:pt x="341" y="0"/>
                    </a:moveTo>
                    <a:cubicBezTo>
                      <a:pt x="369" y="0"/>
                      <a:pt x="391" y="12"/>
                      <a:pt x="391" y="28"/>
                    </a:cubicBezTo>
                    <a:cubicBezTo>
                      <a:pt x="391" y="43"/>
                      <a:pt x="369" y="56"/>
                      <a:pt x="341" y="56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2" y="56"/>
                      <a:pt x="0" y="43"/>
                      <a:pt x="0" y="28"/>
                    </a:cubicBezTo>
                    <a:cubicBezTo>
                      <a:pt x="0" y="20"/>
                      <a:pt x="5" y="13"/>
                      <a:pt x="14" y="8"/>
                    </a:cubicBezTo>
                    <a:cubicBezTo>
                      <a:pt x="24" y="3"/>
                      <a:pt x="36" y="0"/>
                      <a:pt x="50" y="0"/>
                    </a:cubicBezTo>
                    <a:lnTo>
                      <a:pt x="3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Freeform 463"/>
              <p:cNvSpPr/>
              <p:nvPr/>
            </p:nvSpPr>
            <p:spPr bwMode="auto">
              <a:xfrm>
                <a:off x="5556251" y="5895976"/>
                <a:ext cx="1090613" cy="211138"/>
              </a:xfrm>
              <a:custGeom>
                <a:avLst/>
                <a:gdLst>
                  <a:gd name="T0" fmla="*/ 240 w 290"/>
                  <a:gd name="T1" fmla="*/ 0 h 56"/>
                  <a:gd name="T2" fmla="*/ 290 w 290"/>
                  <a:gd name="T3" fmla="*/ 28 h 56"/>
                  <a:gd name="T4" fmla="*/ 240 w 290"/>
                  <a:gd name="T5" fmla="*/ 56 h 56"/>
                  <a:gd name="T6" fmla="*/ 50 w 290"/>
                  <a:gd name="T7" fmla="*/ 56 h 56"/>
                  <a:gd name="T8" fmla="*/ 0 w 290"/>
                  <a:gd name="T9" fmla="*/ 28 h 56"/>
                  <a:gd name="T10" fmla="*/ 15 w 290"/>
                  <a:gd name="T11" fmla="*/ 8 h 56"/>
                  <a:gd name="T12" fmla="*/ 50 w 290"/>
                  <a:gd name="T13" fmla="*/ 0 h 56"/>
                  <a:gd name="T14" fmla="*/ 240 w 29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0" h="56">
                    <a:moveTo>
                      <a:pt x="240" y="0"/>
                    </a:moveTo>
                    <a:cubicBezTo>
                      <a:pt x="268" y="0"/>
                      <a:pt x="290" y="12"/>
                      <a:pt x="290" y="28"/>
                    </a:cubicBezTo>
                    <a:cubicBezTo>
                      <a:pt x="290" y="43"/>
                      <a:pt x="268" y="56"/>
                      <a:pt x="240" y="56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3" y="56"/>
                      <a:pt x="0" y="43"/>
                      <a:pt x="0" y="28"/>
                    </a:cubicBezTo>
                    <a:cubicBezTo>
                      <a:pt x="0" y="20"/>
                      <a:pt x="6" y="13"/>
                      <a:pt x="15" y="8"/>
                    </a:cubicBezTo>
                    <a:cubicBezTo>
                      <a:pt x="24" y="3"/>
                      <a:pt x="37" y="0"/>
                      <a:pt x="50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Freeform 464"/>
              <p:cNvSpPr/>
              <p:nvPr/>
            </p:nvSpPr>
            <p:spPr bwMode="auto">
              <a:xfrm>
                <a:off x="6286501" y="3416301"/>
                <a:ext cx="285750" cy="744538"/>
              </a:xfrm>
              <a:custGeom>
                <a:avLst/>
                <a:gdLst>
                  <a:gd name="T0" fmla="*/ 76 w 76"/>
                  <a:gd name="T1" fmla="*/ 41 h 198"/>
                  <a:gd name="T2" fmla="*/ 76 w 76"/>
                  <a:gd name="T3" fmla="*/ 158 h 198"/>
                  <a:gd name="T4" fmla="*/ 25 w 76"/>
                  <a:gd name="T5" fmla="*/ 198 h 198"/>
                  <a:gd name="T6" fmla="*/ 0 w 76"/>
                  <a:gd name="T7" fmla="*/ 198 h 198"/>
                  <a:gd name="T8" fmla="*/ 0 w 76"/>
                  <a:gd name="T9" fmla="*/ 0 h 198"/>
                  <a:gd name="T10" fmla="*/ 25 w 76"/>
                  <a:gd name="T11" fmla="*/ 0 h 198"/>
                  <a:gd name="T12" fmla="*/ 76 w 76"/>
                  <a:gd name="T13" fmla="*/ 41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98">
                    <a:moveTo>
                      <a:pt x="76" y="41"/>
                    </a:moveTo>
                    <a:cubicBezTo>
                      <a:pt x="76" y="158"/>
                      <a:pt x="76" y="158"/>
                      <a:pt x="76" y="158"/>
                    </a:cubicBezTo>
                    <a:cubicBezTo>
                      <a:pt x="76" y="180"/>
                      <a:pt x="53" y="198"/>
                      <a:pt x="25" y="198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53" y="0"/>
                      <a:pt x="76" y="18"/>
                      <a:pt x="7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Freeform 465"/>
              <p:cNvSpPr/>
              <p:nvPr/>
            </p:nvSpPr>
            <p:spPr bwMode="auto">
              <a:xfrm>
                <a:off x="5948363" y="754063"/>
                <a:ext cx="307975" cy="658813"/>
              </a:xfrm>
              <a:custGeom>
                <a:avLst/>
                <a:gdLst>
                  <a:gd name="T0" fmla="*/ 82 w 82"/>
                  <a:gd name="T1" fmla="*/ 41 h 175"/>
                  <a:gd name="T2" fmla="*/ 82 w 82"/>
                  <a:gd name="T3" fmla="*/ 134 h 175"/>
                  <a:gd name="T4" fmla="*/ 41 w 82"/>
                  <a:gd name="T5" fmla="*/ 175 h 175"/>
                  <a:gd name="T6" fmla="*/ 12 w 82"/>
                  <a:gd name="T7" fmla="*/ 163 h 175"/>
                  <a:gd name="T8" fmla="*/ 0 w 82"/>
                  <a:gd name="T9" fmla="*/ 134 h 175"/>
                  <a:gd name="T10" fmla="*/ 0 w 82"/>
                  <a:gd name="T11" fmla="*/ 41 h 175"/>
                  <a:gd name="T12" fmla="*/ 41 w 82"/>
                  <a:gd name="T13" fmla="*/ 0 h 175"/>
                  <a:gd name="T14" fmla="*/ 82 w 82"/>
                  <a:gd name="T15" fmla="*/ 4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175">
                    <a:moveTo>
                      <a:pt x="82" y="41"/>
                    </a:moveTo>
                    <a:cubicBezTo>
                      <a:pt x="82" y="134"/>
                      <a:pt x="82" y="134"/>
                      <a:pt x="82" y="134"/>
                    </a:cubicBezTo>
                    <a:cubicBezTo>
                      <a:pt x="82" y="157"/>
                      <a:pt x="64" y="175"/>
                      <a:pt x="41" y="175"/>
                    </a:cubicBezTo>
                    <a:cubicBezTo>
                      <a:pt x="30" y="175"/>
                      <a:pt x="20" y="171"/>
                      <a:pt x="12" y="163"/>
                    </a:cubicBezTo>
                    <a:cubicBezTo>
                      <a:pt x="5" y="156"/>
                      <a:pt x="0" y="146"/>
                      <a:pt x="0" y="13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ubicBezTo>
                      <a:pt x="64" y="0"/>
                      <a:pt x="82" y="19"/>
                      <a:pt x="8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Freeform 466"/>
              <p:cNvSpPr/>
              <p:nvPr/>
            </p:nvSpPr>
            <p:spPr bwMode="auto">
              <a:xfrm>
                <a:off x="5635626" y="2449513"/>
                <a:ext cx="285750" cy="744538"/>
              </a:xfrm>
              <a:custGeom>
                <a:avLst/>
                <a:gdLst>
                  <a:gd name="T0" fmla="*/ 76 w 76"/>
                  <a:gd name="T1" fmla="*/ 0 h 198"/>
                  <a:gd name="T2" fmla="*/ 76 w 76"/>
                  <a:gd name="T3" fmla="*/ 198 h 198"/>
                  <a:gd name="T4" fmla="*/ 51 w 76"/>
                  <a:gd name="T5" fmla="*/ 198 h 198"/>
                  <a:gd name="T6" fmla="*/ 0 w 76"/>
                  <a:gd name="T7" fmla="*/ 157 h 198"/>
                  <a:gd name="T8" fmla="*/ 0 w 76"/>
                  <a:gd name="T9" fmla="*/ 40 h 198"/>
                  <a:gd name="T10" fmla="*/ 51 w 76"/>
                  <a:gd name="T11" fmla="*/ 0 h 198"/>
                  <a:gd name="T12" fmla="*/ 76 w 76"/>
                  <a:gd name="T1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98">
                    <a:moveTo>
                      <a:pt x="76" y="0"/>
                    </a:moveTo>
                    <a:cubicBezTo>
                      <a:pt x="76" y="198"/>
                      <a:pt x="76" y="198"/>
                      <a:pt x="76" y="198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23" y="198"/>
                      <a:pt x="0" y="180"/>
                      <a:pt x="0" y="15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23" y="0"/>
                      <a:pt x="51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Freeform 467"/>
              <p:cNvSpPr/>
              <p:nvPr/>
            </p:nvSpPr>
            <p:spPr bwMode="auto">
              <a:xfrm>
                <a:off x="3951288" y="1539876"/>
                <a:ext cx="571500" cy="587375"/>
              </a:xfrm>
              <a:custGeom>
                <a:avLst/>
                <a:gdLst>
                  <a:gd name="T0" fmla="*/ 140 w 152"/>
                  <a:gd name="T1" fmla="*/ 82 h 156"/>
                  <a:gd name="T2" fmla="*/ 152 w 152"/>
                  <a:gd name="T3" fmla="*/ 111 h 156"/>
                  <a:gd name="T4" fmla="*/ 140 w 152"/>
                  <a:gd name="T5" fmla="*/ 140 h 156"/>
                  <a:gd name="T6" fmla="*/ 82 w 152"/>
                  <a:gd name="T7" fmla="*/ 140 h 156"/>
                  <a:gd name="T8" fmla="*/ 16 w 152"/>
                  <a:gd name="T9" fmla="*/ 74 h 156"/>
                  <a:gd name="T10" fmla="*/ 16 w 152"/>
                  <a:gd name="T11" fmla="*/ 16 h 156"/>
                  <a:gd name="T12" fmla="*/ 74 w 152"/>
                  <a:gd name="T13" fmla="*/ 16 h 156"/>
                  <a:gd name="T14" fmla="*/ 140 w 152"/>
                  <a:gd name="T15" fmla="*/ 8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2" h="156">
                    <a:moveTo>
                      <a:pt x="140" y="82"/>
                    </a:moveTo>
                    <a:cubicBezTo>
                      <a:pt x="148" y="90"/>
                      <a:pt x="152" y="100"/>
                      <a:pt x="152" y="111"/>
                    </a:cubicBezTo>
                    <a:cubicBezTo>
                      <a:pt x="152" y="121"/>
                      <a:pt x="148" y="132"/>
                      <a:pt x="140" y="140"/>
                    </a:cubicBezTo>
                    <a:cubicBezTo>
                      <a:pt x="124" y="156"/>
                      <a:pt x="98" y="156"/>
                      <a:pt x="82" y="140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0" y="58"/>
                      <a:pt x="0" y="32"/>
                      <a:pt x="16" y="16"/>
                    </a:cubicBezTo>
                    <a:cubicBezTo>
                      <a:pt x="32" y="0"/>
                      <a:pt x="58" y="0"/>
                      <a:pt x="74" y="16"/>
                    </a:cubicBezTo>
                    <a:lnTo>
                      <a:pt x="14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Freeform 468"/>
              <p:cNvSpPr/>
              <p:nvPr/>
            </p:nvSpPr>
            <p:spPr bwMode="auto">
              <a:xfrm>
                <a:off x="3294063" y="3122613"/>
                <a:ext cx="657225" cy="307975"/>
              </a:xfrm>
              <a:custGeom>
                <a:avLst/>
                <a:gdLst>
                  <a:gd name="T0" fmla="*/ 134 w 175"/>
                  <a:gd name="T1" fmla="*/ 0 h 82"/>
                  <a:gd name="T2" fmla="*/ 175 w 175"/>
                  <a:gd name="T3" fmla="*/ 41 h 82"/>
                  <a:gd name="T4" fmla="*/ 134 w 175"/>
                  <a:gd name="T5" fmla="*/ 82 h 82"/>
                  <a:gd name="T6" fmla="*/ 41 w 175"/>
                  <a:gd name="T7" fmla="*/ 82 h 82"/>
                  <a:gd name="T8" fmla="*/ 0 w 175"/>
                  <a:gd name="T9" fmla="*/ 41 h 82"/>
                  <a:gd name="T10" fmla="*/ 12 w 175"/>
                  <a:gd name="T11" fmla="*/ 12 h 82"/>
                  <a:gd name="T12" fmla="*/ 41 w 175"/>
                  <a:gd name="T13" fmla="*/ 0 h 82"/>
                  <a:gd name="T14" fmla="*/ 134 w 175"/>
                  <a:gd name="T1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82">
                    <a:moveTo>
                      <a:pt x="134" y="0"/>
                    </a:moveTo>
                    <a:cubicBezTo>
                      <a:pt x="156" y="0"/>
                      <a:pt x="175" y="19"/>
                      <a:pt x="175" y="41"/>
                    </a:cubicBezTo>
                    <a:cubicBezTo>
                      <a:pt x="175" y="64"/>
                      <a:pt x="156" y="82"/>
                      <a:pt x="134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18" y="82"/>
                      <a:pt x="0" y="64"/>
                      <a:pt x="0" y="41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19" y="5"/>
                      <a:pt x="29" y="0"/>
                      <a:pt x="41" y="0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453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strike="noStrike" noProof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5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Freeform 27"/>
          <p:cNvSpPr>
            <a:spLocks noEditPoints="1"/>
          </p:cNvSpPr>
          <p:nvPr/>
        </p:nvSpPr>
        <p:spPr bwMode="auto">
          <a:xfrm>
            <a:off x="7202488" y="2776538"/>
            <a:ext cx="2003425" cy="2387600"/>
          </a:xfrm>
          <a:custGeom>
            <a:avLst/>
            <a:gdLst>
              <a:gd name="T0" fmla="*/ 405 w 633"/>
              <a:gd name="T1" fmla="*/ 470 h 730"/>
              <a:gd name="T2" fmla="*/ 483 w 633"/>
              <a:gd name="T3" fmla="*/ 380 h 730"/>
              <a:gd name="T4" fmla="*/ 501 w 633"/>
              <a:gd name="T5" fmla="*/ 293 h 730"/>
              <a:gd name="T6" fmla="*/ 437 w 633"/>
              <a:gd name="T7" fmla="*/ 133 h 730"/>
              <a:gd name="T8" fmla="*/ 316 w 633"/>
              <a:gd name="T9" fmla="*/ 8 h 730"/>
              <a:gd name="T10" fmla="*/ 316 w 633"/>
              <a:gd name="T11" fmla="*/ 40 h 730"/>
              <a:gd name="T12" fmla="*/ 316 w 633"/>
              <a:gd name="T13" fmla="*/ 66 h 730"/>
              <a:gd name="T14" fmla="*/ 237 w 633"/>
              <a:gd name="T15" fmla="*/ 95 h 730"/>
              <a:gd name="T16" fmla="*/ 192 w 633"/>
              <a:gd name="T17" fmla="*/ 135 h 730"/>
              <a:gd name="T18" fmla="*/ 141 w 633"/>
              <a:gd name="T19" fmla="*/ 264 h 730"/>
              <a:gd name="T20" fmla="*/ 133 w 633"/>
              <a:gd name="T21" fmla="*/ 339 h 730"/>
              <a:gd name="T22" fmla="*/ 175 w 633"/>
              <a:gd name="T23" fmla="*/ 399 h 730"/>
              <a:gd name="T24" fmla="*/ 181 w 633"/>
              <a:gd name="T25" fmla="*/ 534 h 730"/>
              <a:gd name="T26" fmla="*/ 24 w 633"/>
              <a:gd name="T27" fmla="*/ 730 h 730"/>
              <a:gd name="T28" fmla="*/ 610 w 633"/>
              <a:gd name="T29" fmla="*/ 730 h 730"/>
              <a:gd name="T30" fmla="*/ 453 w 633"/>
              <a:gd name="T31" fmla="*/ 534 h 730"/>
              <a:gd name="T32" fmla="*/ 156 w 633"/>
              <a:gd name="T33" fmla="*/ 275 h 730"/>
              <a:gd name="T34" fmla="*/ 189 w 633"/>
              <a:gd name="T35" fmla="*/ 335 h 730"/>
              <a:gd name="T36" fmla="*/ 195 w 633"/>
              <a:gd name="T37" fmla="*/ 273 h 730"/>
              <a:gd name="T38" fmla="*/ 211 w 633"/>
              <a:gd name="T39" fmla="*/ 190 h 730"/>
              <a:gd name="T40" fmla="*/ 316 w 633"/>
              <a:gd name="T41" fmla="*/ 195 h 730"/>
              <a:gd name="T42" fmla="*/ 380 w 633"/>
              <a:gd name="T43" fmla="*/ 173 h 730"/>
              <a:gd name="T44" fmla="*/ 424 w 633"/>
              <a:gd name="T45" fmla="*/ 192 h 730"/>
              <a:gd name="T46" fmla="*/ 439 w 633"/>
              <a:gd name="T47" fmla="*/ 273 h 730"/>
              <a:gd name="T48" fmla="*/ 445 w 633"/>
              <a:gd name="T49" fmla="*/ 335 h 730"/>
              <a:gd name="T50" fmla="*/ 477 w 633"/>
              <a:gd name="T51" fmla="*/ 275 h 730"/>
              <a:gd name="T52" fmla="*/ 317 w 633"/>
              <a:gd name="T53" fmla="*/ 482 h 730"/>
              <a:gd name="T54" fmla="*/ 189 w 633"/>
              <a:gd name="T55" fmla="*/ 384 h 730"/>
              <a:gd name="T56" fmla="*/ 316 w 633"/>
              <a:gd name="T57" fmla="*/ 503 h 730"/>
              <a:gd name="T58" fmla="*/ 387 w 633"/>
              <a:gd name="T59" fmla="*/ 483 h 730"/>
              <a:gd name="T60" fmla="*/ 319 w 633"/>
              <a:gd name="T61" fmla="*/ 630 h 730"/>
              <a:gd name="T62" fmla="*/ 224 w 633"/>
              <a:gd name="T63" fmla="*/ 525 h 730"/>
              <a:gd name="T64" fmla="*/ 403 w 633"/>
              <a:gd name="T65" fmla="*/ 669 h 730"/>
              <a:gd name="T66" fmla="*/ 318 w 633"/>
              <a:gd name="T67" fmla="*/ 687 h 730"/>
              <a:gd name="T68" fmla="*/ 272 w 633"/>
              <a:gd name="T69" fmla="*/ 626 h 730"/>
              <a:gd name="T70" fmla="*/ 172 w 633"/>
              <a:gd name="T71" fmla="*/ 556 h 730"/>
              <a:gd name="T72" fmla="*/ 214 w 633"/>
              <a:gd name="T73" fmla="*/ 538 h 730"/>
              <a:gd name="T74" fmla="*/ 319 w 633"/>
              <a:gd name="T75" fmla="*/ 655 h 730"/>
              <a:gd name="T76" fmla="*/ 459 w 633"/>
              <a:gd name="T77" fmla="*/ 55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87194" y="1322093"/>
            <a:ext cx="2368253" cy="236825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3" cy="3825873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90764" y="1032790"/>
            <a:ext cx="956002" cy="8385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32664" y="762926"/>
            <a:ext cx="1240330" cy="10879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04192" y="3258344"/>
            <a:ext cx="1125656" cy="9873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54302" y="4072557"/>
            <a:ext cx="398984" cy="3499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440327" y="3482858"/>
            <a:ext cx="398984" cy="3499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6919913" y="1116013"/>
            <a:ext cx="903288" cy="64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总结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经验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064250" y="3452813"/>
            <a:ext cx="812800" cy="6445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享受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成果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116513" y="1011238"/>
            <a:ext cx="871538" cy="9223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分析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效果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4927178" y="2351967"/>
            <a:ext cx="781445" cy="6854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5" name="同心圆 10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4954588" y="2430463"/>
            <a:ext cx="749300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再接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再厉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9" name="Rectangle 370" descr="2"/>
          <p:cNvSpPr>
            <a:spLocks noChangeArrowheads="1"/>
          </p:cNvSpPr>
          <p:nvPr/>
        </p:nvSpPr>
        <p:spPr bwMode="gray">
          <a:xfrm>
            <a:off x="5792788" y="1735138"/>
            <a:ext cx="1554163" cy="920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54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方正粗谭黑简体" pitchFamily="2" charset="-122"/>
                <a:ea typeface="方正粗谭黑简体" pitchFamily="2" charset="-122"/>
                <a:cs typeface="+mn-cs"/>
                <a:sym typeface="+mn-ea"/>
              </a:rPr>
              <a:t>效果</a:t>
            </a:r>
            <a:endParaRPr kumimoji="0" lang="zh-CN" altLang="en-US" sz="54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方正粗谭黑简体" pitchFamily="2" charset="-122"/>
              <a:ea typeface="方正粗谭黑简体" pitchFamily="2" charset="-122"/>
              <a:cs typeface="+mn-cs"/>
              <a:sym typeface="+mn-ea"/>
            </a:endParaRPr>
          </a:p>
        </p:txBody>
      </p:sp>
      <p:sp>
        <p:nvSpPr>
          <p:cNvPr id="110" name="Rectangle 371" descr="2"/>
          <p:cNvSpPr>
            <a:spLocks noChangeArrowheads="1"/>
          </p:cNvSpPr>
          <p:nvPr/>
        </p:nvSpPr>
        <p:spPr bwMode="gray">
          <a:xfrm>
            <a:off x="6446838" y="2420938"/>
            <a:ext cx="868363" cy="5064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7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方正粗谭黑简体" pitchFamily="2" charset="-122"/>
                <a:ea typeface="方正粗谭黑简体" pitchFamily="2" charset="-122"/>
                <a:cs typeface="+mn-cs"/>
                <a:sym typeface="+mn-ea"/>
              </a:rPr>
              <a:t>分析</a:t>
            </a:r>
            <a:endParaRPr kumimoji="0" lang="zh-CN" altLang="en-US" sz="27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方正粗谭黑简体" pitchFamily="2" charset="-122"/>
              <a:ea typeface="方正粗谭黑简体" pitchFamily="2" charset="-122"/>
              <a:cs typeface="+mn-cs"/>
              <a:sym typeface="+mn-ea"/>
            </a:endParaRPr>
          </a:p>
        </p:txBody>
      </p:sp>
      <p:sp>
        <p:nvSpPr>
          <p:cNvPr id="112" name="Rectangle 371" descr="2"/>
          <p:cNvSpPr/>
          <p:nvPr/>
        </p:nvSpPr>
        <p:spPr>
          <a:xfrm>
            <a:off x="6146800" y="2900363"/>
            <a:ext cx="1457325" cy="55245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none" anchor="t">
            <a:spAutoFit/>
          </a:bodyPr>
          <a:p>
            <a:r>
              <a:rPr lang="en-US" altLang="zh-CN" sz="1500" b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Effect analysis</a:t>
            </a:r>
            <a:endParaRPr lang="en-US" altLang="zh-CN" sz="1500" b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en-US" altLang="zh-CN" sz="1500" b="0" baseline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11188" y="1303338"/>
            <a:ext cx="1728788" cy="530225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kern="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效果分析：</a:t>
            </a:r>
            <a:endParaRPr kumimoji="0" lang="zh-CN" altLang="en-US" sz="2000" b="0" i="0" kern="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5475" y="1903413"/>
            <a:ext cx="4006850" cy="1506538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R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kern="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通过对推广的分析，以检验推广是否取得了预期效果。是否突出了公众号在用户心目中的地位，提高了公众号的知名度。是否激发了用户的欲望，有效地引导用户产生关注公众号的行为。合理的分析能使推广更好地进行。本次公众号推广方案到此就结束了，希望大家的公众号能更好地发展</a:t>
            </a:r>
            <a:r>
              <a:rPr kumimoji="0" lang="en-US" altLang="zh-CN" sz="1200" b="0" i="0" kern="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!</a:t>
            </a:r>
            <a:endParaRPr kumimoji="0" lang="en-US" altLang="zh-CN" sz="1200" b="0" i="0" kern="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95901" y="249943"/>
            <a:ext cx="3495893" cy="679699"/>
            <a:chOff x="903371" y="249943"/>
            <a:chExt cx="2831223" cy="679699"/>
          </a:xfrm>
        </p:grpSpPr>
        <p:sp>
          <p:nvSpPr>
            <p:cNvPr id="45" name="任意多边形 44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6" name="任意多边形 45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6200000">
            <a:off x="367054" y="158162"/>
            <a:ext cx="765103" cy="863262"/>
            <a:chOff x="8439634" y="3544648"/>
            <a:chExt cx="1611146" cy="1817848"/>
          </a:xfrm>
        </p:grpSpPr>
        <p:sp>
          <p:nvSpPr>
            <p:cNvPr id="48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9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0" name="Group 17"/>
          <p:cNvGrpSpPr>
            <a:grpSpLocks noChangeAspect="1"/>
          </p:cNvGrpSpPr>
          <p:nvPr/>
        </p:nvGrpSpPr>
        <p:grpSpPr bwMode="auto">
          <a:xfrm>
            <a:off x="619936" y="455655"/>
            <a:ext cx="259340" cy="278386"/>
            <a:chOff x="231" y="1205"/>
            <a:chExt cx="640" cy="687"/>
          </a:xfrm>
          <a:solidFill>
            <a:srgbClr val="00B0F0"/>
          </a:solidFill>
          <a:effectLst/>
        </p:grpSpPr>
        <p:sp>
          <p:nvSpPr>
            <p:cNvPr id="51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53" name="矩形 3"/>
          <p:cNvSpPr>
            <a:spLocks noChangeArrowheads="1"/>
          </p:cNvSpPr>
          <p:nvPr/>
        </p:nvSpPr>
        <p:spPr bwMode="auto">
          <a:xfrm>
            <a:off x="1220788" y="442913"/>
            <a:ext cx="11525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效果分析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4" name="文本框 37"/>
          <p:cNvSpPr/>
          <p:nvPr/>
        </p:nvSpPr>
        <p:spPr>
          <a:xfrm>
            <a:off x="2460625" y="546100"/>
            <a:ext cx="1730375" cy="322263"/>
          </a:xfrm>
          <a:prstGeom prst="rect">
            <a:avLst/>
          </a:prstGeom>
          <a:noFill/>
          <a:ln w="9525">
            <a:noFill/>
          </a:ln>
        </p:spPr>
        <p:txBody>
          <a:bodyPr lIns="68582" tIns="34292" rIns="68582" bIns="34292" anchor="t">
            <a:spAutoFit/>
          </a:bodyPr>
          <a:p>
            <a:r>
              <a:rPr lang="en-US" altLang="zh-CN" sz="1000" b="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Effect analysis</a:t>
            </a:r>
            <a:endParaRPr lang="en-US" altLang="zh-CN" sz="1000" b="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en-US" altLang="zh-CN" sz="1000" b="0" baseline="-3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4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900"/>
                            </p:stCondLst>
                            <p:childTnLst>
                              <p:par>
                                <p:cTn id="9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4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4" grpId="0"/>
      <p:bldP spid="97" grpId="0"/>
      <p:bldP spid="100" grpId="0"/>
      <p:bldP spid="108" grpId="0"/>
      <p:bldP spid="109" grpId="0" bldLvl="0" animBg="1"/>
      <p:bldP spid="110" grpId="0" bldLvl="0" animBg="1"/>
      <p:bldP spid="112" grpId="0" bldLvl="0" animBg="1"/>
      <p:bldP spid="113" grpId="0"/>
      <p:bldP spid="114" grpId="0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104043" y="1646598"/>
            <a:ext cx="1535551" cy="1383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01194" y="2484798"/>
            <a:ext cx="1535551" cy="1383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75243" y="1734344"/>
            <a:ext cx="1535551" cy="1383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58594" y="2115344"/>
            <a:ext cx="1535551" cy="1383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584450" y="1935163"/>
            <a:ext cx="890588" cy="939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5500" b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5500" b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27425" y="2711450"/>
            <a:ext cx="890588" cy="939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5500" b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5500" b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22775" y="1873250"/>
            <a:ext cx="889000" cy="939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5500" b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endParaRPr lang="zh-CN" altLang="en-US" sz="5500" b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88000" y="2344738"/>
            <a:ext cx="890588" cy="9382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5500" b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5500" b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4724400" y="4084638"/>
            <a:ext cx="500063" cy="412750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" name="六边形 18"/>
          <p:cNvSpPr/>
          <p:nvPr/>
        </p:nvSpPr>
        <p:spPr>
          <a:xfrm>
            <a:off x="5865813" y="4310063"/>
            <a:ext cx="274638" cy="225425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" name="六边形 19"/>
          <p:cNvSpPr/>
          <p:nvPr/>
        </p:nvSpPr>
        <p:spPr>
          <a:xfrm>
            <a:off x="2701925" y="4310063"/>
            <a:ext cx="274638" cy="225425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1" name="六边形 20"/>
          <p:cNvSpPr/>
          <p:nvPr/>
        </p:nvSpPr>
        <p:spPr>
          <a:xfrm>
            <a:off x="2405063" y="4427538"/>
            <a:ext cx="136525" cy="11271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2" name="六边形 21"/>
          <p:cNvSpPr/>
          <p:nvPr/>
        </p:nvSpPr>
        <p:spPr>
          <a:xfrm>
            <a:off x="6324600" y="4314825"/>
            <a:ext cx="274638" cy="225425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3" name="六边形 22"/>
          <p:cNvSpPr/>
          <p:nvPr/>
        </p:nvSpPr>
        <p:spPr>
          <a:xfrm>
            <a:off x="3211513" y="4306888"/>
            <a:ext cx="136525" cy="11271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4" name="六边形 23"/>
          <p:cNvSpPr/>
          <p:nvPr/>
        </p:nvSpPr>
        <p:spPr>
          <a:xfrm>
            <a:off x="6702425" y="4438650"/>
            <a:ext cx="136525" cy="11271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5" name="六边形 24"/>
          <p:cNvSpPr/>
          <p:nvPr/>
        </p:nvSpPr>
        <p:spPr>
          <a:xfrm>
            <a:off x="3998913" y="4341813"/>
            <a:ext cx="250825" cy="204788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6" name="六边形 25"/>
          <p:cNvSpPr/>
          <p:nvPr/>
        </p:nvSpPr>
        <p:spPr>
          <a:xfrm>
            <a:off x="6875463" y="4308475"/>
            <a:ext cx="274638" cy="225425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7" name="六边形 26"/>
          <p:cNvSpPr/>
          <p:nvPr/>
        </p:nvSpPr>
        <p:spPr>
          <a:xfrm>
            <a:off x="4300538" y="4316413"/>
            <a:ext cx="274638" cy="225425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" name="六边形 27"/>
          <p:cNvSpPr/>
          <p:nvPr/>
        </p:nvSpPr>
        <p:spPr>
          <a:xfrm>
            <a:off x="7508875" y="4365625"/>
            <a:ext cx="136525" cy="11271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9" name="椭圆 28"/>
          <p:cNvSpPr/>
          <p:nvPr/>
        </p:nvSpPr>
        <p:spPr>
          <a:xfrm>
            <a:off x="6049963" y="4084638"/>
            <a:ext cx="274638" cy="266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" name="六边形 29"/>
          <p:cNvSpPr/>
          <p:nvPr/>
        </p:nvSpPr>
        <p:spPr>
          <a:xfrm>
            <a:off x="2219325" y="4438650"/>
            <a:ext cx="138113" cy="11271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1" name="六边形 30"/>
          <p:cNvSpPr/>
          <p:nvPr/>
        </p:nvSpPr>
        <p:spPr>
          <a:xfrm>
            <a:off x="4654550" y="4162425"/>
            <a:ext cx="138113" cy="11271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2" name="六边形 31"/>
          <p:cNvSpPr/>
          <p:nvPr/>
        </p:nvSpPr>
        <p:spPr>
          <a:xfrm>
            <a:off x="3354388" y="4252913"/>
            <a:ext cx="322263" cy="26511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3" name="六边形 32"/>
          <p:cNvSpPr/>
          <p:nvPr/>
        </p:nvSpPr>
        <p:spPr>
          <a:xfrm>
            <a:off x="5224463" y="4306888"/>
            <a:ext cx="274638" cy="225425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4" name="六边形 33"/>
          <p:cNvSpPr/>
          <p:nvPr/>
        </p:nvSpPr>
        <p:spPr>
          <a:xfrm>
            <a:off x="1355725" y="4310063"/>
            <a:ext cx="274638" cy="225425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5" name="六边形 34"/>
          <p:cNvSpPr/>
          <p:nvPr/>
        </p:nvSpPr>
        <p:spPr>
          <a:xfrm>
            <a:off x="1069975" y="4440238"/>
            <a:ext cx="138113" cy="114300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6" name="六边形 35"/>
          <p:cNvSpPr/>
          <p:nvPr/>
        </p:nvSpPr>
        <p:spPr>
          <a:xfrm>
            <a:off x="2921000" y="4125913"/>
            <a:ext cx="274638" cy="22701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7" name="六边形 36"/>
          <p:cNvSpPr/>
          <p:nvPr/>
        </p:nvSpPr>
        <p:spPr>
          <a:xfrm>
            <a:off x="1839913" y="4362450"/>
            <a:ext cx="136525" cy="11271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8" name="六边形 37"/>
          <p:cNvSpPr/>
          <p:nvPr/>
        </p:nvSpPr>
        <p:spPr>
          <a:xfrm>
            <a:off x="6342063" y="4168775"/>
            <a:ext cx="138113" cy="11271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9" name="六边形 38"/>
          <p:cNvSpPr/>
          <p:nvPr/>
        </p:nvSpPr>
        <p:spPr>
          <a:xfrm>
            <a:off x="7878763" y="4300538"/>
            <a:ext cx="276225" cy="225425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 spd="slow" advTm="0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6" name="组合 175"/>
          <p:cNvGrpSpPr/>
          <p:nvPr/>
        </p:nvGrpSpPr>
        <p:grpSpPr>
          <a:xfrm>
            <a:off x="534988" y="2039938"/>
            <a:ext cx="1379537" cy="1387475"/>
            <a:chOff x="610393" y="2729597"/>
            <a:chExt cx="1380853" cy="1388087"/>
          </a:xfrm>
        </p:grpSpPr>
        <p:grpSp>
          <p:nvGrpSpPr>
            <p:cNvPr id="16386" name="组合 104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6387" name="Freeform 14"/>
              <p:cNvSpPr/>
              <p:nvPr/>
            </p:nvSpPr>
            <p:spPr>
              <a:xfrm>
                <a:off x="3345550" y="1141029"/>
                <a:ext cx="529701" cy="237166"/>
              </a:xfrm>
              <a:custGeom>
                <a:avLst/>
                <a:gdLst/>
                <a:ahLst/>
                <a:cxnLst>
                  <a:cxn ang="0">
                    <a:pos x="0" y="237166"/>
                  </a:cxn>
                  <a:cxn ang="0">
                    <a:pos x="408567" y="0"/>
                  </a:cxn>
                  <a:cxn ang="0">
                    <a:pos x="529701" y="0"/>
                  </a:cxn>
                  <a:cxn ang="0">
                    <a:pos x="529701" y="237166"/>
                  </a:cxn>
                  <a:cxn ang="0">
                    <a:pos x="0" y="237166"/>
                  </a:cxn>
                </a:cxnLst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" name="Freeform 15"/>
              <p:cNvSpPr/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" name="Freeform 16"/>
              <p:cNvSpPr/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390" name="TextBox 174"/>
            <p:cNvSpPr txBox="1"/>
            <p:nvPr/>
          </p:nvSpPr>
          <p:spPr>
            <a:xfrm>
              <a:off x="610393" y="2889012"/>
              <a:ext cx="94864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01</a:t>
              </a:r>
              <a:endParaRPr lang="zh-CN" altLang="en-US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2135188" y="2039938"/>
            <a:ext cx="1379537" cy="1387475"/>
            <a:chOff x="610393" y="2729597"/>
            <a:chExt cx="1380853" cy="1388087"/>
          </a:xfrm>
        </p:grpSpPr>
        <p:grpSp>
          <p:nvGrpSpPr>
            <p:cNvPr id="16392" name="组合 177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6393" name="Freeform 14"/>
              <p:cNvSpPr/>
              <p:nvPr/>
            </p:nvSpPr>
            <p:spPr>
              <a:xfrm>
                <a:off x="3345550" y="1141029"/>
                <a:ext cx="529701" cy="237166"/>
              </a:xfrm>
              <a:custGeom>
                <a:avLst/>
                <a:gdLst/>
                <a:ahLst/>
                <a:cxnLst>
                  <a:cxn ang="0">
                    <a:pos x="0" y="237166"/>
                  </a:cxn>
                  <a:cxn ang="0">
                    <a:pos x="408567" y="0"/>
                  </a:cxn>
                  <a:cxn ang="0">
                    <a:pos x="529701" y="0"/>
                  </a:cxn>
                  <a:cxn ang="0">
                    <a:pos x="529701" y="237166"/>
                  </a:cxn>
                  <a:cxn ang="0">
                    <a:pos x="0" y="237166"/>
                  </a:cxn>
                </a:cxnLst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1" name="Freeform 15"/>
              <p:cNvSpPr/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2" name="Freeform 16"/>
              <p:cNvSpPr/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396" name="TextBox 178"/>
            <p:cNvSpPr txBox="1"/>
            <p:nvPr/>
          </p:nvSpPr>
          <p:spPr>
            <a:xfrm>
              <a:off x="610393" y="2889012"/>
              <a:ext cx="94864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02</a:t>
              </a:r>
              <a:endParaRPr lang="zh-CN" altLang="en-US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3735388" y="2039938"/>
            <a:ext cx="1379537" cy="1387475"/>
            <a:chOff x="610393" y="2729597"/>
            <a:chExt cx="1380853" cy="1388087"/>
          </a:xfrm>
        </p:grpSpPr>
        <p:grpSp>
          <p:nvGrpSpPr>
            <p:cNvPr id="16398" name="组合 183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6399" name="Freeform 14"/>
              <p:cNvSpPr/>
              <p:nvPr/>
            </p:nvSpPr>
            <p:spPr>
              <a:xfrm>
                <a:off x="3345550" y="1141029"/>
                <a:ext cx="529701" cy="237166"/>
              </a:xfrm>
              <a:custGeom>
                <a:avLst/>
                <a:gdLst/>
                <a:ahLst/>
                <a:cxnLst>
                  <a:cxn ang="0">
                    <a:pos x="0" y="237166"/>
                  </a:cxn>
                  <a:cxn ang="0">
                    <a:pos x="408567" y="0"/>
                  </a:cxn>
                  <a:cxn ang="0">
                    <a:pos x="529701" y="0"/>
                  </a:cxn>
                  <a:cxn ang="0">
                    <a:pos x="529701" y="237166"/>
                  </a:cxn>
                  <a:cxn ang="0">
                    <a:pos x="0" y="237166"/>
                  </a:cxn>
                </a:cxnLst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7" name="Freeform 15"/>
              <p:cNvSpPr/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8" name="Freeform 16"/>
              <p:cNvSpPr/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402" name="TextBox 184"/>
            <p:cNvSpPr txBox="1"/>
            <p:nvPr/>
          </p:nvSpPr>
          <p:spPr>
            <a:xfrm>
              <a:off x="610393" y="2889012"/>
              <a:ext cx="94864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03</a:t>
              </a:r>
              <a:endParaRPr lang="zh-CN" altLang="en-US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5335588" y="2039938"/>
            <a:ext cx="1379537" cy="1387475"/>
            <a:chOff x="610393" y="2729597"/>
            <a:chExt cx="1380853" cy="1388087"/>
          </a:xfrm>
        </p:grpSpPr>
        <p:grpSp>
          <p:nvGrpSpPr>
            <p:cNvPr id="16404" name="组合 189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6405" name="Freeform 14"/>
              <p:cNvSpPr/>
              <p:nvPr/>
            </p:nvSpPr>
            <p:spPr>
              <a:xfrm>
                <a:off x="3345550" y="1141029"/>
                <a:ext cx="529701" cy="237166"/>
              </a:xfrm>
              <a:custGeom>
                <a:avLst/>
                <a:gdLst/>
                <a:ahLst/>
                <a:cxnLst>
                  <a:cxn ang="0">
                    <a:pos x="0" y="237166"/>
                  </a:cxn>
                  <a:cxn ang="0">
                    <a:pos x="408567" y="0"/>
                  </a:cxn>
                  <a:cxn ang="0">
                    <a:pos x="529701" y="0"/>
                  </a:cxn>
                  <a:cxn ang="0">
                    <a:pos x="529701" y="237166"/>
                  </a:cxn>
                  <a:cxn ang="0">
                    <a:pos x="0" y="237166"/>
                  </a:cxn>
                </a:cxnLst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3" name="Freeform 15"/>
              <p:cNvSpPr/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4" name="Freeform 16"/>
              <p:cNvSpPr/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408" name="TextBox 190"/>
            <p:cNvSpPr txBox="1"/>
            <p:nvPr/>
          </p:nvSpPr>
          <p:spPr>
            <a:xfrm>
              <a:off x="610393" y="2889012"/>
              <a:ext cx="94864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04</a:t>
              </a:r>
              <a:endParaRPr lang="zh-CN" altLang="en-US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6935788" y="2039938"/>
            <a:ext cx="1379537" cy="1387475"/>
            <a:chOff x="610393" y="2729597"/>
            <a:chExt cx="1380853" cy="1388087"/>
          </a:xfrm>
        </p:grpSpPr>
        <p:grpSp>
          <p:nvGrpSpPr>
            <p:cNvPr id="16410" name="组合 195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6411" name="Freeform 14"/>
              <p:cNvSpPr/>
              <p:nvPr/>
            </p:nvSpPr>
            <p:spPr>
              <a:xfrm>
                <a:off x="3345550" y="1141029"/>
                <a:ext cx="529701" cy="237166"/>
              </a:xfrm>
              <a:custGeom>
                <a:avLst/>
                <a:gdLst/>
                <a:ahLst/>
                <a:cxnLst>
                  <a:cxn ang="0">
                    <a:pos x="0" y="237166"/>
                  </a:cxn>
                  <a:cxn ang="0">
                    <a:pos x="408567" y="0"/>
                  </a:cxn>
                  <a:cxn ang="0">
                    <a:pos x="529701" y="0"/>
                  </a:cxn>
                  <a:cxn ang="0">
                    <a:pos x="529701" y="237166"/>
                  </a:cxn>
                  <a:cxn ang="0">
                    <a:pos x="0" y="237166"/>
                  </a:cxn>
                </a:cxnLst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9" name="Freeform 15"/>
              <p:cNvSpPr/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0" name="Freeform 16"/>
              <p:cNvSpPr/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414" name="TextBox 196"/>
            <p:cNvSpPr txBox="1"/>
            <p:nvPr/>
          </p:nvSpPr>
          <p:spPr>
            <a:xfrm>
              <a:off x="610393" y="2889012"/>
              <a:ext cx="94864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05</a:t>
              </a:r>
              <a:endParaRPr lang="zh-CN" altLang="en-US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01" name="Freeform 21"/>
          <p:cNvSpPr>
            <a:spLocks noEditPoints="1"/>
          </p:cNvSpPr>
          <p:nvPr/>
        </p:nvSpPr>
        <p:spPr>
          <a:xfrm>
            <a:off x="1068388" y="2535238"/>
            <a:ext cx="461962" cy="477837"/>
          </a:xfrm>
          <a:custGeom>
            <a:avLst/>
            <a:gdLst/>
            <a:ahLst/>
            <a:cxnLst>
              <a:cxn ang="0">
                <a:pos x="184816" y="54003"/>
              </a:cxn>
              <a:cxn ang="0">
                <a:pos x="292625" y="54003"/>
              </a:cxn>
              <a:cxn ang="0">
                <a:pos x="361932" y="54003"/>
              </a:cxn>
              <a:cxn ang="0">
                <a:pos x="361932" y="138865"/>
              </a:cxn>
              <a:cxn ang="0">
                <a:pos x="361932" y="54003"/>
              </a:cxn>
              <a:cxn ang="0">
                <a:pos x="154013" y="285446"/>
              </a:cxn>
              <a:cxn ang="0">
                <a:pos x="161714" y="447455"/>
              </a:cxn>
              <a:cxn ang="0">
                <a:pos x="115510" y="308590"/>
              </a:cxn>
              <a:cxn ang="0">
                <a:pos x="92408" y="447455"/>
              </a:cxn>
              <a:cxn ang="0">
                <a:pos x="53904" y="285446"/>
              </a:cxn>
              <a:cxn ang="0">
                <a:pos x="15401" y="277731"/>
              </a:cxn>
              <a:cxn ang="0">
                <a:pos x="53904" y="146580"/>
              </a:cxn>
              <a:cxn ang="0">
                <a:pos x="107809" y="185154"/>
              </a:cxn>
              <a:cxn ang="0">
                <a:pos x="161714" y="146580"/>
              </a:cxn>
              <a:cxn ang="0">
                <a:pos x="223319" y="123436"/>
              </a:cxn>
              <a:cxn ang="0">
                <a:pos x="231020" y="146580"/>
              </a:cxn>
              <a:cxn ang="0">
                <a:pos x="231020" y="246872"/>
              </a:cxn>
              <a:cxn ang="0">
                <a:pos x="238721" y="246872"/>
              </a:cxn>
              <a:cxn ang="0">
                <a:pos x="238721" y="246872"/>
              </a:cxn>
              <a:cxn ang="0">
                <a:pos x="246421" y="146580"/>
              </a:cxn>
              <a:cxn ang="0">
                <a:pos x="246421" y="123436"/>
              </a:cxn>
              <a:cxn ang="0">
                <a:pos x="308027" y="146580"/>
              </a:cxn>
              <a:cxn ang="0">
                <a:pos x="361932" y="185154"/>
              </a:cxn>
              <a:cxn ang="0">
                <a:pos x="415836" y="146580"/>
              </a:cxn>
              <a:cxn ang="0">
                <a:pos x="446639" y="270016"/>
              </a:cxn>
              <a:cxn ang="0">
                <a:pos x="408136" y="285446"/>
              </a:cxn>
              <a:cxn ang="0">
                <a:pos x="415836" y="447455"/>
              </a:cxn>
              <a:cxn ang="0">
                <a:pos x="369632" y="308590"/>
              </a:cxn>
              <a:cxn ang="0">
                <a:pos x="346530" y="447455"/>
              </a:cxn>
              <a:cxn ang="0">
                <a:pos x="308027" y="285446"/>
              </a:cxn>
              <a:cxn ang="0">
                <a:pos x="292625" y="293160"/>
              </a:cxn>
              <a:cxn ang="0">
                <a:pos x="254122" y="478315"/>
              </a:cxn>
              <a:cxn ang="0">
                <a:pos x="223319" y="316305"/>
              </a:cxn>
              <a:cxn ang="0">
                <a:pos x="169415" y="478315"/>
              </a:cxn>
              <a:cxn ang="0">
                <a:pos x="154013" y="277731"/>
              </a:cxn>
              <a:cxn ang="0">
                <a:pos x="69306" y="100291"/>
              </a:cxn>
              <a:cxn ang="0">
                <a:pos x="154013" y="100291"/>
              </a:cxn>
            </a:cxnLst>
            <a:pathLst>
              <a:path w="60" h="62">
                <a:moveTo>
                  <a:pt x="31" y="0"/>
                </a:moveTo>
                <a:cubicBezTo>
                  <a:pt x="27" y="0"/>
                  <a:pt x="24" y="4"/>
                  <a:pt x="24" y="7"/>
                </a:cubicBezTo>
                <a:cubicBezTo>
                  <a:pt x="24" y="11"/>
                  <a:pt x="27" y="14"/>
                  <a:pt x="31" y="14"/>
                </a:cubicBezTo>
                <a:cubicBezTo>
                  <a:pt x="35" y="14"/>
                  <a:pt x="38" y="11"/>
                  <a:pt x="38" y="7"/>
                </a:cubicBezTo>
                <a:cubicBezTo>
                  <a:pt x="38" y="4"/>
                  <a:pt x="35" y="0"/>
                  <a:pt x="31" y="0"/>
                </a:cubicBezTo>
                <a:close/>
                <a:moveTo>
                  <a:pt x="47" y="7"/>
                </a:moveTo>
                <a:cubicBezTo>
                  <a:pt x="44" y="7"/>
                  <a:pt x="41" y="10"/>
                  <a:pt x="41" y="13"/>
                </a:cubicBezTo>
                <a:cubicBezTo>
                  <a:pt x="41" y="16"/>
                  <a:pt x="44" y="18"/>
                  <a:pt x="47" y="18"/>
                </a:cubicBezTo>
                <a:cubicBezTo>
                  <a:pt x="50" y="18"/>
                  <a:pt x="53" y="16"/>
                  <a:pt x="53" y="13"/>
                </a:cubicBezTo>
                <a:cubicBezTo>
                  <a:pt x="53" y="10"/>
                  <a:pt x="50" y="7"/>
                  <a:pt x="47" y="7"/>
                </a:cubicBezTo>
                <a:close/>
                <a:moveTo>
                  <a:pt x="20" y="36"/>
                </a:move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1" y="58"/>
                  <a:pt x="21" y="58"/>
                  <a:pt x="21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40"/>
                  <a:pt x="15" y="40"/>
                  <a:pt x="15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58"/>
                  <a:pt x="12" y="58"/>
                  <a:pt x="1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19"/>
                  <a:pt x="7" y="19"/>
                  <a:pt x="7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4" y="24"/>
                  <a:pt x="14" y="24"/>
                  <a:pt x="14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16"/>
                  <a:pt x="22" y="16"/>
                  <a:pt x="22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9" y="17"/>
                  <a:pt x="29" y="17"/>
                </a:cubicBezTo>
                <a:cubicBezTo>
                  <a:pt x="30" y="19"/>
                  <a:pt x="30" y="19"/>
                  <a:pt x="30" y="19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3"/>
                  <a:pt x="30" y="33"/>
                  <a:pt x="30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3" y="30"/>
                  <a:pt x="33" y="30"/>
                  <a:pt x="33" y="3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7" y="24"/>
                  <a:pt x="47" y="24"/>
                  <a:pt x="47" y="24"/>
                </a:cubicBezTo>
                <a:cubicBezTo>
                  <a:pt x="51" y="19"/>
                  <a:pt x="51" y="19"/>
                  <a:pt x="51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60" y="33"/>
                  <a:pt x="60" y="33"/>
                  <a:pt x="60" y="33"/>
                </a:cubicBezTo>
                <a:cubicBezTo>
                  <a:pt x="58" y="35"/>
                  <a:pt x="58" y="35"/>
                  <a:pt x="58" y="35"/>
                </a:cubicBezTo>
                <a:cubicBezTo>
                  <a:pt x="54" y="28"/>
                  <a:pt x="54" y="28"/>
                  <a:pt x="54" y="28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58"/>
                  <a:pt x="54" y="58"/>
                  <a:pt x="54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8" y="40"/>
                  <a:pt x="48" y="40"/>
                  <a:pt x="48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58"/>
                  <a:pt x="45" y="58"/>
                  <a:pt x="4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6"/>
                  <a:pt x="40" y="36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62"/>
                  <a:pt x="39" y="62"/>
                  <a:pt x="39" y="62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41"/>
                  <a:pt x="32" y="41"/>
                  <a:pt x="32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62"/>
                  <a:pt x="28" y="62"/>
                  <a:pt x="28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38"/>
                  <a:pt x="23" y="38"/>
                  <a:pt x="23" y="38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14" y="7"/>
                </a:moveTo>
                <a:cubicBezTo>
                  <a:pt x="11" y="7"/>
                  <a:pt x="9" y="10"/>
                  <a:pt x="9" y="13"/>
                </a:cubicBezTo>
                <a:cubicBezTo>
                  <a:pt x="9" y="16"/>
                  <a:pt x="11" y="18"/>
                  <a:pt x="14" y="18"/>
                </a:cubicBezTo>
                <a:cubicBezTo>
                  <a:pt x="17" y="18"/>
                  <a:pt x="20" y="16"/>
                  <a:pt x="20" y="13"/>
                </a:cubicBezTo>
                <a:cubicBezTo>
                  <a:pt x="20" y="10"/>
                  <a:pt x="17" y="7"/>
                  <a:pt x="14" y="7"/>
                </a:cubicBezTo>
                <a:close/>
              </a:path>
            </a:pathLst>
          </a:custGeom>
          <a:solidFill>
            <a:srgbClr val="77777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2" name="组合 201"/>
          <p:cNvGrpSpPr/>
          <p:nvPr/>
        </p:nvGrpSpPr>
        <p:grpSpPr>
          <a:xfrm>
            <a:off x="2667795" y="2513590"/>
            <a:ext cx="450871" cy="487070"/>
            <a:chOff x="2782033" y="2877344"/>
            <a:chExt cx="571561" cy="617451"/>
          </a:xfrm>
          <a:solidFill>
            <a:srgbClr val="777777"/>
          </a:solidFill>
        </p:grpSpPr>
        <p:sp>
          <p:nvSpPr>
            <p:cNvPr id="203" name="Freeform 884"/>
            <p:cNvSpPr>
              <a:spLocks noEditPoints="1"/>
            </p:cNvSpPr>
            <p:nvPr/>
          </p:nvSpPr>
          <p:spPr bwMode="auto">
            <a:xfrm>
              <a:off x="2946844" y="2877344"/>
              <a:ext cx="406750" cy="411147"/>
            </a:xfrm>
            <a:custGeom>
              <a:avLst/>
              <a:gdLst>
                <a:gd name="T0" fmla="*/ 90 w 174"/>
                <a:gd name="T1" fmla="*/ 14 h 176"/>
                <a:gd name="T2" fmla="*/ 90 w 174"/>
                <a:gd name="T3" fmla="*/ 0 h 176"/>
                <a:gd name="T4" fmla="*/ 80 w 174"/>
                <a:gd name="T5" fmla="*/ 0 h 176"/>
                <a:gd name="T6" fmla="*/ 80 w 174"/>
                <a:gd name="T7" fmla="*/ 14 h 176"/>
                <a:gd name="T8" fmla="*/ 0 w 174"/>
                <a:gd name="T9" fmla="*/ 14 h 176"/>
                <a:gd name="T10" fmla="*/ 0 w 174"/>
                <a:gd name="T11" fmla="*/ 40 h 176"/>
                <a:gd name="T12" fmla="*/ 9 w 174"/>
                <a:gd name="T13" fmla="*/ 40 h 176"/>
                <a:gd name="T14" fmla="*/ 9 w 174"/>
                <a:gd name="T15" fmla="*/ 138 h 176"/>
                <a:gd name="T16" fmla="*/ 70 w 174"/>
                <a:gd name="T17" fmla="*/ 138 h 176"/>
                <a:gd name="T18" fmla="*/ 33 w 174"/>
                <a:gd name="T19" fmla="*/ 168 h 176"/>
                <a:gd name="T20" fmla="*/ 39 w 174"/>
                <a:gd name="T21" fmla="*/ 176 h 176"/>
                <a:gd name="T22" fmla="*/ 86 w 174"/>
                <a:gd name="T23" fmla="*/ 138 h 176"/>
                <a:gd name="T24" fmla="*/ 86 w 174"/>
                <a:gd name="T25" fmla="*/ 138 h 176"/>
                <a:gd name="T26" fmla="*/ 133 w 174"/>
                <a:gd name="T27" fmla="*/ 176 h 176"/>
                <a:gd name="T28" fmla="*/ 140 w 174"/>
                <a:gd name="T29" fmla="*/ 168 h 176"/>
                <a:gd name="T30" fmla="*/ 102 w 174"/>
                <a:gd name="T31" fmla="*/ 138 h 176"/>
                <a:gd name="T32" fmla="*/ 164 w 174"/>
                <a:gd name="T33" fmla="*/ 138 h 176"/>
                <a:gd name="T34" fmla="*/ 164 w 174"/>
                <a:gd name="T35" fmla="*/ 40 h 176"/>
                <a:gd name="T36" fmla="*/ 174 w 174"/>
                <a:gd name="T37" fmla="*/ 40 h 176"/>
                <a:gd name="T38" fmla="*/ 174 w 174"/>
                <a:gd name="T39" fmla="*/ 14 h 176"/>
                <a:gd name="T40" fmla="*/ 90 w 174"/>
                <a:gd name="T41" fmla="*/ 14 h 176"/>
                <a:gd name="T42" fmla="*/ 154 w 174"/>
                <a:gd name="T43" fmla="*/ 128 h 176"/>
                <a:gd name="T44" fmla="*/ 19 w 174"/>
                <a:gd name="T45" fmla="*/ 128 h 176"/>
                <a:gd name="T46" fmla="*/ 19 w 174"/>
                <a:gd name="T47" fmla="*/ 40 h 176"/>
                <a:gd name="T48" fmla="*/ 154 w 174"/>
                <a:gd name="T49" fmla="*/ 40 h 176"/>
                <a:gd name="T50" fmla="*/ 154 w 174"/>
                <a:gd name="T51" fmla="*/ 128 h 176"/>
                <a:gd name="T52" fmla="*/ 51 w 174"/>
                <a:gd name="T53" fmla="*/ 105 h 176"/>
                <a:gd name="T54" fmla="*/ 51 w 174"/>
                <a:gd name="T55" fmla="*/ 79 h 176"/>
                <a:gd name="T56" fmla="*/ 77 w 174"/>
                <a:gd name="T57" fmla="*/ 79 h 176"/>
                <a:gd name="T58" fmla="*/ 51 w 174"/>
                <a:gd name="T59" fmla="*/ 53 h 176"/>
                <a:gd name="T60" fmla="*/ 25 w 174"/>
                <a:gd name="T61" fmla="*/ 79 h 176"/>
                <a:gd name="T62" fmla="*/ 51 w 174"/>
                <a:gd name="T63" fmla="*/ 105 h 176"/>
                <a:gd name="T64" fmla="*/ 59 w 174"/>
                <a:gd name="T65" fmla="*/ 112 h 176"/>
                <a:gd name="T66" fmla="*/ 85 w 174"/>
                <a:gd name="T67" fmla="*/ 86 h 176"/>
                <a:gd name="T68" fmla="*/ 59 w 174"/>
                <a:gd name="T69" fmla="*/ 86 h 176"/>
                <a:gd name="T70" fmla="*/ 59 w 174"/>
                <a:gd name="T71" fmla="*/ 112 h 176"/>
                <a:gd name="T72" fmla="*/ 138 w 174"/>
                <a:gd name="T73" fmla="*/ 59 h 176"/>
                <a:gd name="T74" fmla="*/ 105 w 174"/>
                <a:gd name="T75" fmla="*/ 59 h 176"/>
                <a:gd name="T76" fmla="*/ 105 w 174"/>
                <a:gd name="T77" fmla="*/ 69 h 176"/>
                <a:gd name="T78" fmla="*/ 138 w 174"/>
                <a:gd name="T79" fmla="*/ 69 h 176"/>
                <a:gd name="T80" fmla="*/ 138 w 174"/>
                <a:gd name="T81" fmla="*/ 59 h 176"/>
                <a:gd name="T82" fmla="*/ 138 w 174"/>
                <a:gd name="T83" fmla="*/ 77 h 176"/>
                <a:gd name="T84" fmla="*/ 105 w 174"/>
                <a:gd name="T85" fmla="*/ 77 h 176"/>
                <a:gd name="T86" fmla="*/ 105 w 174"/>
                <a:gd name="T87" fmla="*/ 87 h 176"/>
                <a:gd name="T88" fmla="*/ 138 w 174"/>
                <a:gd name="T89" fmla="*/ 87 h 176"/>
                <a:gd name="T90" fmla="*/ 138 w 174"/>
                <a:gd name="T91" fmla="*/ 77 h 176"/>
                <a:gd name="T92" fmla="*/ 138 w 174"/>
                <a:gd name="T93" fmla="*/ 96 h 176"/>
                <a:gd name="T94" fmla="*/ 105 w 174"/>
                <a:gd name="T95" fmla="*/ 96 h 176"/>
                <a:gd name="T96" fmla="*/ 105 w 174"/>
                <a:gd name="T97" fmla="*/ 106 h 176"/>
                <a:gd name="T98" fmla="*/ 138 w 174"/>
                <a:gd name="T99" fmla="*/ 106 h 176"/>
                <a:gd name="T100" fmla="*/ 138 w 174"/>
                <a:gd name="T101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" h="176">
                  <a:moveTo>
                    <a:pt x="90" y="1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133" y="176"/>
                    <a:pt x="133" y="176"/>
                    <a:pt x="133" y="176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102" y="138"/>
                    <a:pt x="102" y="138"/>
                    <a:pt x="102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14"/>
                    <a:pt x="174" y="14"/>
                    <a:pt x="174" y="14"/>
                  </a:cubicBezTo>
                  <a:lnTo>
                    <a:pt x="90" y="14"/>
                  </a:lnTo>
                  <a:close/>
                  <a:moveTo>
                    <a:pt x="154" y="128"/>
                  </a:moveTo>
                  <a:cubicBezTo>
                    <a:pt x="19" y="128"/>
                    <a:pt x="19" y="128"/>
                    <a:pt x="19" y="12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54" y="40"/>
                    <a:pt x="154" y="40"/>
                    <a:pt x="154" y="40"/>
                  </a:cubicBezTo>
                  <a:lnTo>
                    <a:pt x="154" y="128"/>
                  </a:lnTo>
                  <a:close/>
                  <a:moveTo>
                    <a:pt x="51" y="105"/>
                  </a:moveTo>
                  <a:cubicBezTo>
                    <a:pt x="51" y="79"/>
                    <a:pt x="51" y="79"/>
                    <a:pt x="5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65"/>
                    <a:pt x="66" y="53"/>
                    <a:pt x="51" y="53"/>
                  </a:cubicBezTo>
                  <a:cubicBezTo>
                    <a:pt x="37" y="53"/>
                    <a:pt x="25" y="65"/>
                    <a:pt x="25" y="79"/>
                  </a:cubicBezTo>
                  <a:cubicBezTo>
                    <a:pt x="25" y="94"/>
                    <a:pt x="37" y="105"/>
                    <a:pt x="51" y="105"/>
                  </a:cubicBezTo>
                  <a:close/>
                  <a:moveTo>
                    <a:pt x="59" y="112"/>
                  </a:moveTo>
                  <a:cubicBezTo>
                    <a:pt x="73" y="112"/>
                    <a:pt x="85" y="101"/>
                    <a:pt x="85" y="86"/>
                  </a:cubicBezTo>
                  <a:cubicBezTo>
                    <a:pt x="59" y="86"/>
                    <a:pt x="59" y="86"/>
                    <a:pt x="59" y="86"/>
                  </a:cubicBezTo>
                  <a:lnTo>
                    <a:pt x="59" y="112"/>
                  </a:lnTo>
                  <a:close/>
                  <a:moveTo>
                    <a:pt x="138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38" y="69"/>
                    <a:pt x="138" y="69"/>
                    <a:pt x="138" y="69"/>
                  </a:cubicBezTo>
                  <a:lnTo>
                    <a:pt x="138" y="59"/>
                  </a:lnTo>
                  <a:close/>
                  <a:moveTo>
                    <a:pt x="138" y="77"/>
                  </a:moveTo>
                  <a:cubicBezTo>
                    <a:pt x="105" y="77"/>
                    <a:pt x="105" y="77"/>
                    <a:pt x="105" y="7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38" y="87"/>
                    <a:pt x="138" y="87"/>
                    <a:pt x="138" y="87"/>
                  </a:cubicBezTo>
                  <a:lnTo>
                    <a:pt x="138" y="77"/>
                  </a:lnTo>
                  <a:close/>
                  <a:moveTo>
                    <a:pt x="138" y="96"/>
                  </a:moveTo>
                  <a:cubicBezTo>
                    <a:pt x="105" y="96"/>
                    <a:pt x="105" y="96"/>
                    <a:pt x="105" y="96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38" y="106"/>
                    <a:pt x="138" y="106"/>
                    <a:pt x="138" y="106"/>
                  </a:cubicBezTo>
                  <a:lnTo>
                    <a:pt x="13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pPr fontAlgn="base"/>
              <a:endParaRPr lang="zh-CN" altLang="en-US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204" name="Freeform 40"/>
            <p:cNvSpPr>
              <a:spLocks noEditPoints="1"/>
            </p:cNvSpPr>
            <p:nvPr/>
          </p:nvSpPr>
          <p:spPr bwMode="auto">
            <a:xfrm>
              <a:off x="2782033" y="2992399"/>
              <a:ext cx="317694" cy="502396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4267995" y="2555848"/>
            <a:ext cx="469175" cy="469242"/>
            <a:chOff x="5699322" y="3963624"/>
            <a:chExt cx="132182" cy="132201"/>
          </a:xfrm>
          <a:solidFill>
            <a:srgbClr val="777777"/>
          </a:solidFill>
        </p:grpSpPr>
        <p:sp>
          <p:nvSpPr>
            <p:cNvPr id="206" name="Freeform 412"/>
            <p:cNvSpPr>
              <a:spLocks noEditPoints="1"/>
            </p:cNvSpPr>
            <p:nvPr/>
          </p:nvSpPr>
          <p:spPr bwMode="auto">
            <a:xfrm>
              <a:off x="5781489" y="3963624"/>
              <a:ext cx="50015" cy="50022"/>
            </a:xfrm>
            <a:custGeom>
              <a:avLst/>
              <a:gdLst>
                <a:gd name="T0" fmla="*/ 105 w 108"/>
                <a:gd name="T1" fmla="*/ 44 h 108"/>
                <a:gd name="T2" fmla="*/ 89 w 108"/>
                <a:gd name="T3" fmla="*/ 41 h 108"/>
                <a:gd name="T4" fmla="*/ 88 w 108"/>
                <a:gd name="T5" fmla="*/ 38 h 108"/>
                <a:gd name="T6" fmla="*/ 97 w 108"/>
                <a:gd name="T7" fmla="*/ 25 h 108"/>
                <a:gd name="T8" fmla="*/ 96 w 108"/>
                <a:gd name="T9" fmla="*/ 20 h 108"/>
                <a:gd name="T10" fmla="*/ 87 w 108"/>
                <a:gd name="T11" fmla="*/ 11 h 108"/>
                <a:gd name="T12" fmla="*/ 83 w 108"/>
                <a:gd name="T13" fmla="*/ 11 h 108"/>
                <a:gd name="T14" fmla="*/ 69 w 108"/>
                <a:gd name="T15" fmla="*/ 20 h 108"/>
                <a:gd name="T16" fmla="*/ 66 w 108"/>
                <a:gd name="T17" fmla="*/ 19 h 108"/>
                <a:gd name="T18" fmla="*/ 64 w 108"/>
                <a:gd name="T19" fmla="*/ 3 h 108"/>
                <a:gd name="T20" fmla="*/ 60 w 108"/>
                <a:gd name="T21" fmla="*/ 0 h 108"/>
                <a:gd name="T22" fmla="*/ 48 w 108"/>
                <a:gd name="T23" fmla="*/ 0 h 108"/>
                <a:gd name="T24" fmla="*/ 44 w 108"/>
                <a:gd name="T25" fmla="*/ 3 h 108"/>
                <a:gd name="T26" fmla="*/ 41 w 108"/>
                <a:gd name="T27" fmla="*/ 19 h 108"/>
                <a:gd name="T28" fmla="*/ 38 w 108"/>
                <a:gd name="T29" fmla="*/ 20 h 108"/>
                <a:gd name="T30" fmla="*/ 25 w 108"/>
                <a:gd name="T31" fmla="*/ 11 h 108"/>
                <a:gd name="T32" fmla="*/ 20 w 108"/>
                <a:gd name="T33" fmla="*/ 11 h 108"/>
                <a:gd name="T34" fmla="*/ 11 w 108"/>
                <a:gd name="T35" fmla="*/ 20 h 108"/>
                <a:gd name="T36" fmla="*/ 11 w 108"/>
                <a:gd name="T37" fmla="*/ 25 h 108"/>
                <a:gd name="T38" fmla="*/ 20 w 108"/>
                <a:gd name="T39" fmla="*/ 38 h 108"/>
                <a:gd name="T40" fmla="*/ 19 w 108"/>
                <a:gd name="T41" fmla="*/ 41 h 108"/>
                <a:gd name="T42" fmla="*/ 3 w 108"/>
                <a:gd name="T43" fmla="*/ 44 h 108"/>
                <a:gd name="T44" fmla="*/ 0 w 108"/>
                <a:gd name="T45" fmla="*/ 48 h 108"/>
                <a:gd name="T46" fmla="*/ 0 w 108"/>
                <a:gd name="T47" fmla="*/ 60 h 108"/>
                <a:gd name="T48" fmla="*/ 3 w 108"/>
                <a:gd name="T49" fmla="*/ 64 h 108"/>
                <a:gd name="T50" fmla="*/ 19 w 108"/>
                <a:gd name="T51" fmla="*/ 67 h 108"/>
                <a:gd name="T52" fmla="*/ 20 w 108"/>
                <a:gd name="T53" fmla="*/ 69 h 108"/>
                <a:gd name="T54" fmla="*/ 11 w 108"/>
                <a:gd name="T55" fmla="*/ 83 h 108"/>
                <a:gd name="T56" fmla="*/ 11 w 108"/>
                <a:gd name="T57" fmla="*/ 88 h 108"/>
                <a:gd name="T58" fmla="*/ 20 w 108"/>
                <a:gd name="T59" fmla="*/ 96 h 108"/>
                <a:gd name="T60" fmla="*/ 25 w 108"/>
                <a:gd name="T61" fmla="*/ 97 h 108"/>
                <a:gd name="T62" fmla="*/ 38 w 108"/>
                <a:gd name="T63" fmla="*/ 88 h 108"/>
                <a:gd name="T64" fmla="*/ 41 w 108"/>
                <a:gd name="T65" fmla="*/ 89 h 108"/>
                <a:gd name="T66" fmla="*/ 44 w 108"/>
                <a:gd name="T67" fmla="*/ 105 h 108"/>
                <a:gd name="T68" fmla="*/ 48 w 108"/>
                <a:gd name="T69" fmla="*/ 108 h 108"/>
                <a:gd name="T70" fmla="*/ 60 w 108"/>
                <a:gd name="T71" fmla="*/ 108 h 108"/>
                <a:gd name="T72" fmla="*/ 64 w 108"/>
                <a:gd name="T73" fmla="*/ 105 h 108"/>
                <a:gd name="T74" fmla="*/ 66 w 108"/>
                <a:gd name="T75" fmla="*/ 89 h 108"/>
                <a:gd name="T76" fmla="*/ 69 w 108"/>
                <a:gd name="T77" fmla="*/ 88 h 108"/>
                <a:gd name="T78" fmla="*/ 83 w 108"/>
                <a:gd name="T79" fmla="*/ 97 h 108"/>
                <a:gd name="T80" fmla="*/ 87 w 108"/>
                <a:gd name="T81" fmla="*/ 96 h 108"/>
                <a:gd name="T82" fmla="*/ 96 w 108"/>
                <a:gd name="T83" fmla="*/ 88 h 108"/>
                <a:gd name="T84" fmla="*/ 97 w 108"/>
                <a:gd name="T85" fmla="*/ 83 h 108"/>
                <a:gd name="T86" fmla="*/ 88 w 108"/>
                <a:gd name="T87" fmla="*/ 69 h 108"/>
                <a:gd name="T88" fmla="*/ 89 w 108"/>
                <a:gd name="T89" fmla="*/ 67 h 108"/>
                <a:gd name="T90" fmla="*/ 105 w 108"/>
                <a:gd name="T91" fmla="*/ 64 h 108"/>
                <a:gd name="T92" fmla="*/ 108 w 108"/>
                <a:gd name="T93" fmla="*/ 60 h 108"/>
                <a:gd name="T94" fmla="*/ 108 w 108"/>
                <a:gd name="T95" fmla="*/ 48 h 108"/>
                <a:gd name="T96" fmla="*/ 105 w 108"/>
                <a:gd name="T97" fmla="*/ 44 h 108"/>
                <a:gd name="T98" fmla="*/ 54 w 108"/>
                <a:gd name="T99" fmla="*/ 71 h 108"/>
                <a:gd name="T100" fmla="*/ 37 w 108"/>
                <a:gd name="T101" fmla="*/ 54 h 108"/>
                <a:gd name="T102" fmla="*/ 54 w 108"/>
                <a:gd name="T103" fmla="*/ 37 h 108"/>
                <a:gd name="T104" fmla="*/ 71 w 108"/>
                <a:gd name="T105" fmla="*/ 54 h 108"/>
                <a:gd name="T106" fmla="*/ 54 w 108"/>
                <a:gd name="T107" fmla="*/ 7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108">
                  <a:moveTo>
                    <a:pt x="105" y="44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0"/>
                    <a:pt x="88" y="3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8" y="23"/>
                    <a:pt x="97" y="21"/>
                    <a:pt x="96" y="20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0"/>
                    <a:pt x="84" y="10"/>
                    <a:pt x="83" y="11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1"/>
                    <a:pt x="67" y="21"/>
                    <a:pt x="66" y="1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1"/>
                    <a:pt x="62" y="0"/>
                    <a:pt x="6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4" y="1"/>
                    <a:pt x="44" y="3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21"/>
                    <a:pt x="40" y="21"/>
                    <a:pt x="38" y="2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0"/>
                    <a:pt x="21" y="10"/>
                    <a:pt x="20" y="1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1"/>
                    <a:pt x="10" y="23"/>
                    <a:pt x="11" y="25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40"/>
                    <a:pt x="21" y="41"/>
                    <a:pt x="19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5"/>
                    <a:pt x="0" y="46"/>
                    <a:pt x="0" y="4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3"/>
                    <a:pt x="3" y="64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1" y="67"/>
                    <a:pt x="21" y="68"/>
                    <a:pt x="20" y="69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0" y="84"/>
                    <a:pt x="10" y="86"/>
                    <a:pt x="11" y="88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1" y="97"/>
                    <a:pt x="23" y="98"/>
                    <a:pt x="25" y="97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0" y="87"/>
                    <a:pt x="41" y="87"/>
                    <a:pt x="41" y="89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4" y="106"/>
                    <a:pt x="46" y="108"/>
                    <a:pt x="48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2" y="108"/>
                    <a:pt x="63" y="106"/>
                    <a:pt x="64" y="10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7" y="87"/>
                    <a:pt x="68" y="87"/>
                    <a:pt x="69" y="88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4" y="98"/>
                    <a:pt x="86" y="97"/>
                    <a:pt x="87" y="96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86"/>
                    <a:pt x="98" y="84"/>
                    <a:pt x="97" y="8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87" y="68"/>
                    <a:pt x="87" y="67"/>
                    <a:pt x="89" y="67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6" y="63"/>
                    <a:pt x="108" y="62"/>
                    <a:pt x="108" y="6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46"/>
                    <a:pt x="106" y="45"/>
                    <a:pt x="105" y="44"/>
                  </a:cubicBezTo>
                  <a:close/>
                  <a:moveTo>
                    <a:pt x="54" y="71"/>
                  </a:moveTo>
                  <a:cubicBezTo>
                    <a:pt x="45" y="71"/>
                    <a:pt x="37" y="63"/>
                    <a:pt x="37" y="54"/>
                  </a:cubicBezTo>
                  <a:cubicBezTo>
                    <a:pt x="37" y="45"/>
                    <a:pt x="45" y="37"/>
                    <a:pt x="54" y="37"/>
                  </a:cubicBezTo>
                  <a:cubicBezTo>
                    <a:pt x="63" y="37"/>
                    <a:pt x="71" y="45"/>
                    <a:pt x="71" y="54"/>
                  </a:cubicBezTo>
                  <a:cubicBezTo>
                    <a:pt x="71" y="63"/>
                    <a:pt x="63" y="71"/>
                    <a:pt x="54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pPr fontAlgn="base"/>
              <a:endParaRPr lang="zh-CN" altLang="en-US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207" name="Freeform 413"/>
            <p:cNvSpPr>
              <a:spLocks noEditPoints="1"/>
            </p:cNvSpPr>
            <p:nvPr/>
          </p:nvSpPr>
          <p:spPr bwMode="auto">
            <a:xfrm>
              <a:off x="5699322" y="3996972"/>
              <a:ext cx="98839" cy="98853"/>
            </a:xfrm>
            <a:custGeom>
              <a:avLst/>
              <a:gdLst>
                <a:gd name="T0" fmla="*/ 210 w 216"/>
                <a:gd name="T1" fmla="*/ 89 h 216"/>
                <a:gd name="T2" fmla="*/ 178 w 216"/>
                <a:gd name="T3" fmla="*/ 83 h 216"/>
                <a:gd name="T4" fmla="*/ 176 w 216"/>
                <a:gd name="T5" fmla="*/ 77 h 216"/>
                <a:gd name="T6" fmla="*/ 194 w 216"/>
                <a:gd name="T7" fmla="*/ 49 h 216"/>
                <a:gd name="T8" fmla="*/ 193 w 216"/>
                <a:gd name="T9" fmla="*/ 41 h 216"/>
                <a:gd name="T10" fmla="*/ 175 w 216"/>
                <a:gd name="T11" fmla="*/ 23 h 216"/>
                <a:gd name="T12" fmla="*/ 167 w 216"/>
                <a:gd name="T13" fmla="*/ 22 h 216"/>
                <a:gd name="T14" fmla="*/ 139 w 216"/>
                <a:gd name="T15" fmla="*/ 40 h 216"/>
                <a:gd name="T16" fmla="*/ 133 w 216"/>
                <a:gd name="T17" fmla="*/ 38 h 216"/>
                <a:gd name="T18" fmla="*/ 127 w 216"/>
                <a:gd name="T19" fmla="*/ 6 h 216"/>
                <a:gd name="T20" fmla="*/ 121 w 216"/>
                <a:gd name="T21" fmla="*/ 0 h 216"/>
                <a:gd name="T22" fmla="*/ 95 w 216"/>
                <a:gd name="T23" fmla="*/ 0 h 216"/>
                <a:gd name="T24" fmla="*/ 89 w 216"/>
                <a:gd name="T25" fmla="*/ 6 h 216"/>
                <a:gd name="T26" fmla="*/ 83 w 216"/>
                <a:gd name="T27" fmla="*/ 38 h 216"/>
                <a:gd name="T28" fmla="*/ 77 w 216"/>
                <a:gd name="T29" fmla="*/ 40 h 216"/>
                <a:gd name="T30" fmla="*/ 49 w 216"/>
                <a:gd name="T31" fmla="*/ 22 h 216"/>
                <a:gd name="T32" fmla="*/ 41 w 216"/>
                <a:gd name="T33" fmla="*/ 23 h 216"/>
                <a:gd name="T34" fmla="*/ 23 w 216"/>
                <a:gd name="T35" fmla="*/ 41 h 216"/>
                <a:gd name="T36" fmla="*/ 22 w 216"/>
                <a:gd name="T37" fmla="*/ 49 h 216"/>
                <a:gd name="T38" fmla="*/ 40 w 216"/>
                <a:gd name="T39" fmla="*/ 77 h 216"/>
                <a:gd name="T40" fmla="*/ 38 w 216"/>
                <a:gd name="T41" fmla="*/ 83 h 216"/>
                <a:gd name="T42" fmla="*/ 6 w 216"/>
                <a:gd name="T43" fmla="*/ 89 h 216"/>
                <a:gd name="T44" fmla="*/ 0 w 216"/>
                <a:gd name="T45" fmla="*/ 95 h 216"/>
                <a:gd name="T46" fmla="*/ 0 w 216"/>
                <a:gd name="T47" fmla="*/ 121 h 216"/>
                <a:gd name="T48" fmla="*/ 6 w 216"/>
                <a:gd name="T49" fmla="*/ 127 h 216"/>
                <a:gd name="T50" fmla="*/ 38 w 216"/>
                <a:gd name="T51" fmla="*/ 133 h 216"/>
                <a:gd name="T52" fmla="*/ 40 w 216"/>
                <a:gd name="T53" fmla="*/ 139 h 216"/>
                <a:gd name="T54" fmla="*/ 22 w 216"/>
                <a:gd name="T55" fmla="*/ 167 h 216"/>
                <a:gd name="T56" fmla="*/ 23 w 216"/>
                <a:gd name="T57" fmla="*/ 175 h 216"/>
                <a:gd name="T58" fmla="*/ 41 w 216"/>
                <a:gd name="T59" fmla="*/ 193 h 216"/>
                <a:gd name="T60" fmla="*/ 49 w 216"/>
                <a:gd name="T61" fmla="*/ 194 h 216"/>
                <a:gd name="T62" fmla="*/ 77 w 216"/>
                <a:gd name="T63" fmla="*/ 176 h 216"/>
                <a:gd name="T64" fmla="*/ 83 w 216"/>
                <a:gd name="T65" fmla="*/ 178 h 216"/>
                <a:gd name="T66" fmla="*/ 89 w 216"/>
                <a:gd name="T67" fmla="*/ 210 h 216"/>
                <a:gd name="T68" fmla="*/ 95 w 216"/>
                <a:gd name="T69" fmla="*/ 216 h 216"/>
                <a:gd name="T70" fmla="*/ 121 w 216"/>
                <a:gd name="T71" fmla="*/ 216 h 216"/>
                <a:gd name="T72" fmla="*/ 127 w 216"/>
                <a:gd name="T73" fmla="*/ 210 h 216"/>
                <a:gd name="T74" fmla="*/ 133 w 216"/>
                <a:gd name="T75" fmla="*/ 178 h 216"/>
                <a:gd name="T76" fmla="*/ 139 w 216"/>
                <a:gd name="T77" fmla="*/ 176 h 216"/>
                <a:gd name="T78" fmla="*/ 167 w 216"/>
                <a:gd name="T79" fmla="*/ 194 h 216"/>
                <a:gd name="T80" fmla="*/ 175 w 216"/>
                <a:gd name="T81" fmla="*/ 193 h 216"/>
                <a:gd name="T82" fmla="*/ 193 w 216"/>
                <a:gd name="T83" fmla="*/ 175 h 216"/>
                <a:gd name="T84" fmla="*/ 194 w 216"/>
                <a:gd name="T85" fmla="*/ 167 h 216"/>
                <a:gd name="T86" fmla="*/ 176 w 216"/>
                <a:gd name="T87" fmla="*/ 139 h 216"/>
                <a:gd name="T88" fmla="*/ 178 w 216"/>
                <a:gd name="T89" fmla="*/ 133 h 216"/>
                <a:gd name="T90" fmla="*/ 210 w 216"/>
                <a:gd name="T91" fmla="*/ 127 h 216"/>
                <a:gd name="T92" fmla="*/ 216 w 216"/>
                <a:gd name="T93" fmla="*/ 121 h 216"/>
                <a:gd name="T94" fmla="*/ 216 w 216"/>
                <a:gd name="T95" fmla="*/ 95 h 216"/>
                <a:gd name="T96" fmla="*/ 210 w 216"/>
                <a:gd name="T97" fmla="*/ 89 h 216"/>
                <a:gd name="T98" fmla="*/ 108 w 216"/>
                <a:gd name="T99" fmla="*/ 147 h 216"/>
                <a:gd name="T100" fmla="*/ 69 w 216"/>
                <a:gd name="T101" fmla="*/ 108 h 216"/>
                <a:gd name="T102" fmla="*/ 108 w 216"/>
                <a:gd name="T103" fmla="*/ 69 h 216"/>
                <a:gd name="T104" fmla="*/ 147 w 216"/>
                <a:gd name="T105" fmla="*/ 108 h 216"/>
                <a:gd name="T106" fmla="*/ 108 w 216"/>
                <a:gd name="T107" fmla="*/ 1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6" h="216">
                  <a:moveTo>
                    <a:pt x="210" y="89"/>
                  </a:moveTo>
                  <a:cubicBezTo>
                    <a:pt x="178" y="83"/>
                    <a:pt x="178" y="83"/>
                    <a:pt x="178" y="83"/>
                  </a:cubicBezTo>
                  <a:cubicBezTo>
                    <a:pt x="175" y="82"/>
                    <a:pt x="174" y="80"/>
                    <a:pt x="176" y="77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6" y="47"/>
                    <a:pt x="195" y="43"/>
                    <a:pt x="193" y="41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3" y="21"/>
                    <a:pt x="169" y="20"/>
                    <a:pt x="167" y="22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2"/>
                    <a:pt x="134" y="41"/>
                    <a:pt x="133" y="3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3"/>
                    <a:pt x="124" y="0"/>
                    <a:pt x="12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2" y="0"/>
                    <a:pt x="89" y="3"/>
                    <a:pt x="89" y="6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0" y="42"/>
                    <a:pt x="77" y="4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20"/>
                    <a:pt x="43" y="21"/>
                    <a:pt x="41" y="23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43"/>
                    <a:pt x="20" y="47"/>
                    <a:pt x="22" y="49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2" y="80"/>
                    <a:pt x="41" y="82"/>
                    <a:pt x="38" y="8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3" y="89"/>
                    <a:pt x="0" y="92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3" y="127"/>
                    <a:pt x="6" y="127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41" y="134"/>
                    <a:pt x="42" y="137"/>
                    <a:pt x="40" y="139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0" y="169"/>
                    <a:pt x="21" y="173"/>
                    <a:pt x="23" y="175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3" y="195"/>
                    <a:pt x="47" y="196"/>
                    <a:pt x="49" y="194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80" y="174"/>
                    <a:pt x="82" y="175"/>
                    <a:pt x="83" y="178"/>
                  </a:cubicBezTo>
                  <a:cubicBezTo>
                    <a:pt x="89" y="210"/>
                    <a:pt x="89" y="210"/>
                    <a:pt x="89" y="210"/>
                  </a:cubicBezTo>
                  <a:cubicBezTo>
                    <a:pt x="89" y="213"/>
                    <a:pt x="92" y="216"/>
                    <a:pt x="95" y="216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4" y="216"/>
                    <a:pt x="127" y="213"/>
                    <a:pt x="127" y="210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34" y="175"/>
                    <a:pt x="137" y="174"/>
                    <a:pt x="139" y="176"/>
                  </a:cubicBezTo>
                  <a:cubicBezTo>
                    <a:pt x="167" y="194"/>
                    <a:pt x="167" y="194"/>
                    <a:pt x="167" y="194"/>
                  </a:cubicBezTo>
                  <a:cubicBezTo>
                    <a:pt x="169" y="196"/>
                    <a:pt x="173" y="195"/>
                    <a:pt x="175" y="193"/>
                  </a:cubicBezTo>
                  <a:cubicBezTo>
                    <a:pt x="193" y="175"/>
                    <a:pt x="193" y="175"/>
                    <a:pt x="193" y="175"/>
                  </a:cubicBezTo>
                  <a:cubicBezTo>
                    <a:pt x="195" y="173"/>
                    <a:pt x="196" y="169"/>
                    <a:pt x="194" y="167"/>
                  </a:cubicBezTo>
                  <a:cubicBezTo>
                    <a:pt x="176" y="139"/>
                    <a:pt x="176" y="139"/>
                    <a:pt x="176" y="139"/>
                  </a:cubicBezTo>
                  <a:cubicBezTo>
                    <a:pt x="174" y="137"/>
                    <a:pt x="175" y="134"/>
                    <a:pt x="178" y="133"/>
                  </a:cubicBezTo>
                  <a:cubicBezTo>
                    <a:pt x="210" y="127"/>
                    <a:pt x="210" y="127"/>
                    <a:pt x="210" y="127"/>
                  </a:cubicBezTo>
                  <a:cubicBezTo>
                    <a:pt x="213" y="127"/>
                    <a:pt x="216" y="124"/>
                    <a:pt x="216" y="121"/>
                  </a:cubicBezTo>
                  <a:cubicBezTo>
                    <a:pt x="216" y="95"/>
                    <a:pt x="216" y="95"/>
                    <a:pt x="216" y="95"/>
                  </a:cubicBezTo>
                  <a:cubicBezTo>
                    <a:pt x="216" y="92"/>
                    <a:pt x="213" y="89"/>
                    <a:pt x="210" y="89"/>
                  </a:cubicBezTo>
                  <a:close/>
                  <a:moveTo>
                    <a:pt x="108" y="147"/>
                  </a:moveTo>
                  <a:cubicBezTo>
                    <a:pt x="86" y="147"/>
                    <a:pt x="69" y="130"/>
                    <a:pt x="69" y="108"/>
                  </a:cubicBezTo>
                  <a:cubicBezTo>
                    <a:pt x="69" y="87"/>
                    <a:pt x="86" y="69"/>
                    <a:pt x="108" y="69"/>
                  </a:cubicBezTo>
                  <a:cubicBezTo>
                    <a:pt x="130" y="69"/>
                    <a:pt x="147" y="87"/>
                    <a:pt x="147" y="108"/>
                  </a:cubicBezTo>
                  <a:cubicBezTo>
                    <a:pt x="147" y="130"/>
                    <a:pt x="130" y="147"/>
                    <a:pt x="108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pPr fontAlgn="base"/>
              <a:endParaRPr lang="zh-CN" altLang="en-US" strike="noStrike" noProof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5916001" y="2538382"/>
            <a:ext cx="485594" cy="474666"/>
            <a:chOff x="5710238" y="3049588"/>
            <a:chExt cx="771526" cy="754062"/>
          </a:xfrm>
          <a:solidFill>
            <a:srgbClr val="777777"/>
          </a:solidFill>
        </p:grpSpPr>
        <p:sp>
          <p:nvSpPr>
            <p:cNvPr id="209" name="Freeform 355"/>
            <p:cNvSpPr/>
            <p:nvPr/>
          </p:nvSpPr>
          <p:spPr bwMode="auto">
            <a:xfrm>
              <a:off x="6026151" y="3049588"/>
              <a:ext cx="106363" cy="125413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0" name="Freeform 356"/>
            <p:cNvSpPr/>
            <p:nvPr/>
          </p:nvSpPr>
          <p:spPr bwMode="auto">
            <a:xfrm>
              <a:off x="5797551" y="3160713"/>
              <a:ext cx="479425" cy="49847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1" name="Freeform 357"/>
            <p:cNvSpPr>
              <a:spLocks noEditPoints="1"/>
            </p:cNvSpPr>
            <p:nvPr/>
          </p:nvSpPr>
          <p:spPr bwMode="auto">
            <a:xfrm>
              <a:off x="5710238" y="3370263"/>
              <a:ext cx="169863" cy="155575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2" name="Freeform 358"/>
            <p:cNvSpPr/>
            <p:nvPr/>
          </p:nvSpPr>
          <p:spPr bwMode="auto">
            <a:xfrm>
              <a:off x="5721351" y="3340100"/>
              <a:ext cx="760413" cy="463550"/>
            </a:xfrm>
            <a:custGeom>
              <a:avLst/>
              <a:gdLst>
                <a:gd name="T0" fmla="*/ 479 w 479"/>
                <a:gd name="T1" fmla="*/ 0 h 292"/>
                <a:gd name="T2" fmla="*/ 395 w 479"/>
                <a:gd name="T3" fmla="*/ 33 h 292"/>
                <a:gd name="T4" fmla="*/ 412 w 479"/>
                <a:gd name="T5" fmla="*/ 45 h 292"/>
                <a:gd name="T6" fmla="*/ 307 w 479"/>
                <a:gd name="T7" fmla="*/ 158 h 292"/>
                <a:gd name="T8" fmla="*/ 213 w 479"/>
                <a:gd name="T9" fmla="*/ 148 h 292"/>
                <a:gd name="T10" fmla="*/ 139 w 479"/>
                <a:gd name="T11" fmla="*/ 225 h 292"/>
                <a:gd name="T12" fmla="*/ 62 w 479"/>
                <a:gd name="T13" fmla="*/ 187 h 292"/>
                <a:gd name="T14" fmla="*/ 0 w 479"/>
                <a:gd name="T15" fmla="*/ 266 h 292"/>
                <a:gd name="T16" fmla="*/ 33 w 479"/>
                <a:gd name="T17" fmla="*/ 292 h 292"/>
                <a:gd name="T18" fmla="*/ 74 w 479"/>
                <a:gd name="T19" fmla="*/ 242 h 292"/>
                <a:gd name="T20" fmla="*/ 148 w 479"/>
                <a:gd name="T21" fmla="*/ 278 h 292"/>
                <a:gd name="T22" fmla="*/ 230 w 479"/>
                <a:gd name="T23" fmla="*/ 194 h 292"/>
                <a:gd name="T24" fmla="*/ 323 w 479"/>
                <a:gd name="T25" fmla="*/ 204 h 292"/>
                <a:gd name="T26" fmla="*/ 448 w 479"/>
                <a:gd name="T27" fmla="*/ 72 h 292"/>
                <a:gd name="T28" fmla="*/ 472 w 479"/>
                <a:gd name="T29" fmla="*/ 88 h 292"/>
                <a:gd name="T30" fmla="*/ 479 w 479"/>
                <a:gd name="T3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292">
                  <a:moveTo>
                    <a:pt x="479" y="0"/>
                  </a:moveTo>
                  <a:lnTo>
                    <a:pt x="395" y="33"/>
                  </a:lnTo>
                  <a:lnTo>
                    <a:pt x="412" y="45"/>
                  </a:lnTo>
                  <a:lnTo>
                    <a:pt x="307" y="158"/>
                  </a:lnTo>
                  <a:lnTo>
                    <a:pt x="213" y="148"/>
                  </a:lnTo>
                  <a:lnTo>
                    <a:pt x="139" y="225"/>
                  </a:lnTo>
                  <a:lnTo>
                    <a:pt x="62" y="187"/>
                  </a:lnTo>
                  <a:lnTo>
                    <a:pt x="0" y="266"/>
                  </a:lnTo>
                  <a:lnTo>
                    <a:pt x="33" y="292"/>
                  </a:lnTo>
                  <a:lnTo>
                    <a:pt x="74" y="242"/>
                  </a:lnTo>
                  <a:lnTo>
                    <a:pt x="148" y="278"/>
                  </a:lnTo>
                  <a:lnTo>
                    <a:pt x="230" y="194"/>
                  </a:lnTo>
                  <a:lnTo>
                    <a:pt x="323" y="204"/>
                  </a:lnTo>
                  <a:lnTo>
                    <a:pt x="448" y="72"/>
                  </a:lnTo>
                  <a:lnTo>
                    <a:pt x="472" y="88"/>
                  </a:lnTo>
                  <a:lnTo>
                    <a:pt x="4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7516086" y="2527235"/>
            <a:ext cx="485709" cy="464295"/>
            <a:chOff x="3294063" y="754063"/>
            <a:chExt cx="5600701" cy="5353051"/>
          </a:xfrm>
          <a:solidFill>
            <a:srgbClr val="777777"/>
          </a:solidFill>
        </p:grpSpPr>
        <p:sp>
          <p:nvSpPr>
            <p:cNvPr id="214" name="Freeform 458"/>
            <p:cNvSpPr/>
            <p:nvPr/>
          </p:nvSpPr>
          <p:spPr bwMode="auto">
            <a:xfrm>
              <a:off x="8235951" y="3122613"/>
              <a:ext cx="658813" cy="307975"/>
            </a:xfrm>
            <a:custGeom>
              <a:avLst/>
              <a:gdLst>
                <a:gd name="T0" fmla="*/ 135 w 175"/>
                <a:gd name="T1" fmla="*/ 0 h 82"/>
                <a:gd name="T2" fmla="*/ 175 w 175"/>
                <a:gd name="T3" fmla="*/ 41 h 82"/>
                <a:gd name="T4" fmla="*/ 135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5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5" y="0"/>
                  </a:moveTo>
                  <a:cubicBezTo>
                    <a:pt x="157" y="0"/>
                    <a:pt x="175" y="19"/>
                    <a:pt x="175" y="41"/>
                  </a:cubicBezTo>
                  <a:cubicBezTo>
                    <a:pt x="175" y="64"/>
                    <a:pt x="157" y="82"/>
                    <a:pt x="13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30"/>
                    <a:pt x="5" y="20"/>
                    <a:pt x="12" y="12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5" name="Freeform 459"/>
            <p:cNvSpPr/>
            <p:nvPr/>
          </p:nvSpPr>
          <p:spPr bwMode="auto">
            <a:xfrm>
              <a:off x="7646988" y="1539876"/>
              <a:ext cx="571500" cy="587375"/>
            </a:xfrm>
            <a:custGeom>
              <a:avLst/>
              <a:gdLst>
                <a:gd name="T0" fmla="*/ 136 w 152"/>
                <a:gd name="T1" fmla="*/ 16 h 156"/>
                <a:gd name="T2" fmla="*/ 136 w 152"/>
                <a:gd name="T3" fmla="*/ 74 h 156"/>
                <a:gd name="T4" fmla="*/ 70 w 152"/>
                <a:gd name="T5" fmla="*/ 140 h 156"/>
                <a:gd name="T6" fmla="*/ 12 w 152"/>
                <a:gd name="T7" fmla="*/ 140 h 156"/>
                <a:gd name="T8" fmla="*/ 0 w 152"/>
                <a:gd name="T9" fmla="*/ 111 h 156"/>
                <a:gd name="T10" fmla="*/ 12 w 152"/>
                <a:gd name="T11" fmla="*/ 82 h 156"/>
                <a:gd name="T12" fmla="*/ 78 w 152"/>
                <a:gd name="T13" fmla="*/ 16 h 156"/>
                <a:gd name="T14" fmla="*/ 136 w 152"/>
                <a:gd name="T15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36" y="16"/>
                  </a:moveTo>
                  <a:cubicBezTo>
                    <a:pt x="152" y="32"/>
                    <a:pt x="152" y="58"/>
                    <a:pt x="136" y="74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54" y="156"/>
                    <a:pt x="28" y="156"/>
                    <a:pt x="12" y="140"/>
                  </a:cubicBezTo>
                  <a:cubicBezTo>
                    <a:pt x="4" y="132"/>
                    <a:pt x="0" y="121"/>
                    <a:pt x="0" y="111"/>
                  </a:cubicBezTo>
                  <a:cubicBezTo>
                    <a:pt x="0" y="100"/>
                    <a:pt x="4" y="90"/>
                    <a:pt x="12" y="8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94" y="0"/>
                    <a:pt x="120" y="0"/>
                    <a:pt x="1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6" name="Freeform 460"/>
            <p:cNvSpPr>
              <a:spLocks noEditPoints="1"/>
            </p:cNvSpPr>
            <p:nvPr/>
          </p:nvSpPr>
          <p:spPr bwMode="auto">
            <a:xfrm>
              <a:off x="4170363" y="1525588"/>
              <a:ext cx="3863975" cy="3567113"/>
            </a:xfrm>
            <a:custGeom>
              <a:avLst/>
              <a:gdLst>
                <a:gd name="T0" fmla="*/ 1028 w 1028"/>
                <a:gd name="T1" fmla="*/ 514 h 949"/>
                <a:gd name="T2" fmla="*/ 787 w 1028"/>
                <a:gd name="T3" fmla="*/ 949 h 949"/>
                <a:gd name="T4" fmla="*/ 241 w 1028"/>
                <a:gd name="T5" fmla="*/ 949 h 949"/>
                <a:gd name="T6" fmla="*/ 0 w 1028"/>
                <a:gd name="T7" fmla="*/ 514 h 949"/>
                <a:gd name="T8" fmla="*/ 514 w 1028"/>
                <a:gd name="T9" fmla="*/ 0 h 949"/>
                <a:gd name="T10" fmla="*/ 1028 w 1028"/>
                <a:gd name="T11" fmla="*/ 514 h 949"/>
                <a:gd name="T12" fmla="*/ 714 w 1028"/>
                <a:gd name="T13" fmla="*/ 345 h 949"/>
                <a:gd name="T14" fmla="*/ 714 w 1028"/>
                <a:gd name="T15" fmla="*/ 251 h 949"/>
                <a:gd name="T16" fmla="*/ 632 w 1028"/>
                <a:gd name="T17" fmla="*/ 187 h 949"/>
                <a:gd name="T18" fmla="*/ 563 w 1028"/>
                <a:gd name="T19" fmla="*/ 187 h 949"/>
                <a:gd name="T20" fmla="*/ 563 w 1028"/>
                <a:gd name="T21" fmla="*/ 153 h 949"/>
                <a:gd name="T22" fmla="*/ 466 w 1028"/>
                <a:gd name="T23" fmla="*/ 153 h 949"/>
                <a:gd name="T24" fmla="*/ 466 w 1028"/>
                <a:gd name="T25" fmla="*/ 187 h 949"/>
                <a:gd name="T26" fmla="*/ 397 w 1028"/>
                <a:gd name="T27" fmla="*/ 187 h 949"/>
                <a:gd name="T28" fmla="*/ 316 w 1028"/>
                <a:gd name="T29" fmla="*/ 251 h 949"/>
                <a:gd name="T30" fmla="*/ 316 w 1028"/>
                <a:gd name="T31" fmla="*/ 438 h 949"/>
                <a:gd name="T32" fmla="*/ 397 w 1028"/>
                <a:gd name="T33" fmla="*/ 503 h 949"/>
                <a:gd name="T34" fmla="*/ 466 w 1028"/>
                <a:gd name="T35" fmla="*/ 503 h 949"/>
                <a:gd name="T36" fmla="*/ 466 w 1028"/>
                <a:gd name="T37" fmla="*/ 701 h 949"/>
                <a:gd name="T38" fmla="*/ 440 w 1028"/>
                <a:gd name="T39" fmla="*/ 701 h 949"/>
                <a:gd name="T40" fmla="*/ 389 w 1028"/>
                <a:gd name="T41" fmla="*/ 661 h 949"/>
                <a:gd name="T42" fmla="*/ 389 w 1028"/>
                <a:gd name="T43" fmla="*/ 602 h 949"/>
                <a:gd name="T44" fmla="*/ 315 w 1028"/>
                <a:gd name="T45" fmla="*/ 602 h 949"/>
                <a:gd name="T46" fmla="*/ 315 w 1028"/>
                <a:gd name="T47" fmla="*/ 696 h 949"/>
                <a:gd name="T48" fmla="*/ 396 w 1028"/>
                <a:gd name="T49" fmla="*/ 760 h 949"/>
                <a:gd name="T50" fmla="*/ 466 w 1028"/>
                <a:gd name="T51" fmla="*/ 760 h 949"/>
                <a:gd name="T52" fmla="*/ 466 w 1028"/>
                <a:gd name="T53" fmla="*/ 796 h 949"/>
                <a:gd name="T54" fmla="*/ 563 w 1028"/>
                <a:gd name="T55" fmla="*/ 796 h 949"/>
                <a:gd name="T56" fmla="*/ 563 w 1028"/>
                <a:gd name="T57" fmla="*/ 760 h 949"/>
                <a:gd name="T58" fmla="*/ 632 w 1028"/>
                <a:gd name="T59" fmla="*/ 760 h 949"/>
                <a:gd name="T60" fmla="*/ 713 w 1028"/>
                <a:gd name="T61" fmla="*/ 696 h 949"/>
                <a:gd name="T62" fmla="*/ 713 w 1028"/>
                <a:gd name="T63" fmla="*/ 509 h 949"/>
                <a:gd name="T64" fmla="*/ 632 w 1028"/>
                <a:gd name="T65" fmla="*/ 444 h 949"/>
                <a:gd name="T66" fmla="*/ 563 w 1028"/>
                <a:gd name="T67" fmla="*/ 444 h 949"/>
                <a:gd name="T68" fmla="*/ 563 w 1028"/>
                <a:gd name="T69" fmla="*/ 246 h 949"/>
                <a:gd name="T70" fmla="*/ 588 w 1028"/>
                <a:gd name="T71" fmla="*/ 246 h 949"/>
                <a:gd name="T72" fmla="*/ 639 w 1028"/>
                <a:gd name="T73" fmla="*/ 286 h 949"/>
                <a:gd name="T74" fmla="*/ 639 w 1028"/>
                <a:gd name="T75" fmla="*/ 345 h 949"/>
                <a:gd name="T76" fmla="*/ 714 w 1028"/>
                <a:gd name="T77" fmla="*/ 34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8" h="949">
                  <a:moveTo>
                    <a:pt x="1028" y="514"/>
                  </a:moveTo>
                  <a:cubicBezTo>
                    <a:pt x="1028" y="697"/>
                    <a:pt x="932" y="858"/>
                    <a:pt x="787" y="949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97" y="858"/>
                    <a:pt x="0" y="697"/>
                    <a:pt x="0" y="514"/>
                  </a:cubicBezTo>
                  <a:cubicBezTo>
                    <a:pt x="0" y="230"/>
                    <a:pt x="231" y="0"/>
                    <a:pt x="514" y="0"/>
                  </a:cubicBezTo>
                  <a:cubicBezTo>
                    <a:pt x="798" y="0"/>
                    <a:pt x="1028" y="230"/>
                    <a:pt x="1028" y="514"/>
                  </a:cubicBezTo>
                  <a:close/>
                  <a:moveTo>
                    <a:pt x="714" y="345"/>
                  </a:moveTo>
                  <a:cubicBezTo>
                    <a:pt x="714" y="251"/>
                    <a:pt x="714" y="251"/>
                    <a:pt x="714" y="251"/>
                  </a:cubicBezTo>
                  <a:cubicBezTo>
                    <a:pt x="714" y="216"/>
                    <a:pt x="677" y="187"/>
                    <a:pt x="632" y="187"/>
                  </a:cubicBezTo>
                  <a:cubicBezTo>
                    <a:pt x="563" y="187"/>
                    <a:pt x="563" y="187"/>
                    <a:pt x="563" y="187"/>
                  </a:cubicBezTo>
                  <a:cubicBezTo>
                    <a:pt x="563" y="153"/>
                    <a:pt x="563" y="153"/>
                    <a:pt x="563" y="153"/>
                  </a:cubicBezTo>
                  <a:cubicBezTo>
                    <a:pt x="466" y="153"/>
                    <a:pt x="466" y="153"/>
                    <a:pt x="466" y="153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397" y="187"/>
                    <a:pt x="397" y="187"/>
                    <a:pt x="397" y="187"/>
                  </a:cubicBezTo>
                  <a:cubicBezTo>
                    <a:pt x="352" y="187"/>
                    <a:pt x="316" y="216"/>
                    <a:pt x="316" y="251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316" y="474"/>
                    <a:pt x="352" y="503"/>
                    <a:pt x="397" y="503"/>
                  </a:cubicBezTo>
                  <a:cubicBezTo>
                    <a:pt x="466" y="503"/>
                    <a:pt x="466" y="503"/>
                    <a:pt x="466" y="503"/>
                  </a:cubicBezTo>
                  <a:cubicBezTo>
                    <a:pt x="466" y="701"/>
                    <a:pt x="466" y="701"/>
                    <a:pt x="466" y="701"/>
                  </a:cubicBezTo>
                  <a:cubicBezTo>
                    <a:pt x="440" y="701"/>
                    <a:pt x="440" y="701"/>
                    <a:pt x="440" y="701"/>
                  </a:cubicBezTo>
                  <a:cubicBezTo>
                    <a:pt x="412" y="701"/>
                    <a:pt x="389" y="683"/>
                    <a:pt x="389" y="661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15" y="602"/>
                    <a:pt x="315" y="602"/>
                    <a:pt x="315" y="602"/>
                  </a:cubicBezTo>
                  <a:cubicBezTo>
                    <a:pt x="315" y="696"/>
                    <a:pt x="315" y="696"/>
                    <a:pt x="315" y="696"/>
                  </a:cubicBezTo>
                  <a:cubicBezTo>
                    <a:pt x="315" y="731"/>
                    <a:pt x="351" y="760"/>
                    <a:pt x="396" y="760"/>
                  </a:cubicBezTo>
                  <a:cubicBezTo>
                    <a:pt x="466" y="760"/>
                    <a:pt x="466" y="760"/>
                    <a:pt x="466" y="760"/>
                  </a:cubicBezTo>
                  <a:cubicBezTo>
                    <a:pt x="466" y="796"/>
                    <a:pt x="466" y="796"/>
                    <a:pt x="466" y="796"/>
                  </a:cubicBezTo>
                  <a:cubicBezTo>
                    <a:pt x="563" y="796"/>
                    <a:pt x="563" y="796"/>
                    <a:pt x="563" y="796"/>
                  </a:cubicBezTo>
                  <a:cubicBezTo>
                    <a:pt x="563" y="760"/>
                    <a:pt x="563" y="760"/>
                    <a:pt x="563" y="760"/>
                  </a:cubicBezTo>
                  <a:cubicBezTo>
                    <a:pt x="632" y="760"/>
                    <a:pt x="632" y="760"/>
                    <a:pt x="632" y="760"/>
                  </a:cubicBezTo>
                  <a:cubicBezTo>
                    <a:pt x="677" y="760"/>
                    <a:pt x="713" y="731"/>
                    <a:pt x="713" y="696"/>
                  </a:cubicBezTo>
                  <a:cubicBezTo>
                    <a:pt x="713" y="509"/>
                    <a:pt x="713" y="509"/>
                    <a:pt x="713" y="509"/>
                  </a:cubicBezTo>
                  <a:cubicBezTo>
                    <a:pt x="713" y="473"/>
                    <a:pt x="677" y="444"/>
                    <a:pt x="632" y="444"/>
                  </a:cubicBezTo>
                  <a:cubicBezTo>
                    <a:pt x="563" y="444"/>
                    <a:pt x="563" y="444"/>
                    <a:pt x="563" y="444"/>
                  </a:cubicBezTo>
                  <a:cubicBezTo>
                    <a:pt x="563" y="246"/>
                    <a:pt x="563" y="246"/>
                    <a:pt x="563" y="246"/>
                  </a:cubicBezTo>
                  <a:cubicBezTo>
                    <a:pt x="588" y="246"/>
                    <a:pt x="588" y="246"/>
                    <a:pt x="588" y="246"/>
                  </a:cubicBezTo>
                  <a:cubicBezTo>
                    <a:pt x="617" y="246"/>
                    <a:pt x="639" y="264"/>
                    <a:pt x="639" y="286"/>
                  </a:cubicBezTo>
                  <a:cubicBezTo>
                    <a:pt x="639" y="345"/>
                    <a:pt x="639" y="345"/>
                    <a:pt x="639" y="345"/>
                  </a:cubicBezTo>
                  <a:lnTo>
                    <a:pt x="714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7" name="Freeform 461"/>
            <p:cNvSpPr/>
            <p:nvPr/>
          </p:nvSpPr>
          <p:spPr bwMode="auto">
            <a:xfrm>
              <a:off x="5187951" y="5254626"/>
              <a:ext cx="1827213" cy="209550"/>
            </a:xfrm>
            <a:custGeom>
              <a:avLst/>
              <a:gdLst>
                <a:gd name="T0" fmla="*/ 436 w 486"/>
                <a:gd name="T1" fmla="*/ 0 h 56"/>
                <a:gd name="T2" fmla="*/ 486 w 486"/>
                <a:gd name="T3" fmla="*/ 28 h 56"/>
                <a:gd name="T4" fmla="*/ 436 w 486"/>
                <a:gd name="T5" fmla="*/ 56 h 56"/>
                <a:gd name="T6" fmla="*/ 51 w 486"/>
                <a:gd name="T7" fmla="*/ 56 h 56"/>
                <a:gd name="T8" fmla="*/ 0 w 486"/>
                <a:gd name="T9" fmla="*/ 28 h 56"/>
                <a:gd name="T10" fmla="*/ 15 w 486"/>
                <a:gd name="T11" fmla="*/ 8 h 56"/>
                <a:gd name="T12" fmla="*/ 51 w 486"/>
                <a:gd name="T13" fmla="*/ 0 h 56"/>
                <a:gd name="T14" fmla="*/ 436 w 48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56">
                  <a:moveTo>
                    <a:pt x="436" y="0"/>
                  </a:moveTo>
                  <a:cubicBezTo>
                    <a:pt x="464" y="0"/>
                    <a:pt x="486" y="13"/>
                    <a:pt x="486" y="28"/>
                  </a:cubicBezTo>
                  <a:cubicBezTo>
                    <a:pt x="486" y="44"/>
                    <a:pt x="464" y="56"/>
                    <a:pt x="436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23" y="56"/>
                    <a:pt x="0" y="44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1" y="0"/>
                  </a:cubicBezTo>
                  <a:lnTo>
                    <a:pt x="4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8" name="Freeform 462"/>
            <p:cNvSpPr/>
            <p:nvPr/>
          </p:nvSpPr>
          <p:spPr bwMode="auto">
            <a:xfrm>
              <a:off x="5368926" y="5576888"/>
              <a:ext cx="1470025" cy="211138"/>
            </a:xfrm>
            <a:custGeom>
              <a:avLst/>
              <a:gdLst>
                <a:gd name="T0" fmla="*/ 341 w 391"/>
                <a:gd name="T1" fmla="*/ 0 h 56"/>
                <a:gd name="T2" fmla="*/ 391 w 391"/>
                <a:gd name="T3" fmla="*/ 28 h 56"/>
                <a:gd name="T4" fmla="*/ 341 w 391"/>
                <a:gd name="T5" fmla="*/ 56 h 56"/>
                <a:gd name="T6" fmla="*/ 50 w 391"/>
                <a:gd name="T7" fmla="*/ 56 h 56"/>
                <a:gd name="T8" fmla="*/ 0 w 391"/>
                <a:gd name="T9" fmla="*/ 28 h 56"/>
                <a:gd name="T10" fmla="*/ 14 w 391"/>
                <a:gd name="T11" fmla="*/ 8 h 56"/>
                <a:gd name="T12" fmla="*/ 50 w 391"/>
                <a:gd name="T13" fmla="*/ 0 h 56"/>
                <a:gd name="T14" fmla="*/ 341 w 391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56">
                  <a:moveTo>
                    <a:pt x="341" y="0"/>
                  </a:moveTo>
                  <a:cubicBezTo>
                    <a:pt x="369" y="0"/>
                    <a:pt x="391" y="12"/>
                    <a:pt x="391" y="28"/>
                  </a:cubicBezTo>
                  <a:cubicBezTo>
                    <a:pt x="391" y="43"/>
                    <a:pt x="369" y="56"/>
                    <a:pt x="34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2" y="56"/>
                    <a:pt x="0" y="43"/>
                    <a:pt x="0" y="28"/>
                  </a:cubicBezTo>
                  <a:cubicBezTo>
                    <a:pt x="0" y="20"/>
                    <a:pt x="5" y="13"/>
                    <a:pt x="14" y="8"/>
                  </a:cubicBezTo>
                  <a:cubicBezTo>
                    <a:pt x="24" y="3"/>
                    <a:pt x="36" y="0"/>
                    <a:pt x="50" y="0"/>
                  </a:cubicBez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9" name="Freeform 463"/>
            <p:cNvSpPr/>
            <p:nvPr/>
          </p:nvSpPr>
          <p:spPr bwMode="auto">
            <a:xfrm>
              <a:off x="5556251" y="5895976"/>
              <a:ext cx="1090613" cy="211138"/>
            </a:xfrm>
            <a:custGeom>
              <a:avLst/>
              <a:gdLst>
                <a:gd name="T0" fmla="*/ 240 w 290"/>
                <a:gd name="T1" fmla="*/ 0 h 56"/>
                <a:gd name="T2" fmla="*/ 290 w 290"/>
                <a:gd name="T3" fmla="*/ 28 h 56"/>
                <a:gd name="T4" fmla="*/ 240 w 290"/>
                <a:gd name="T5" fmla="*/ 56 h 56"/>
                <a:gd name="T6" fmla="*/ 50 w 290"/>
                <a:gd name="T7" fmla="*/ 56 h 56"/>
                <a:gd name="T8" fmla="*/ 0 w 290"/>
                <a:gd name="T9" fmla="*/ 28 h 56"/>
                <a:gd name="T10" fmla="*/ 15 w 290"/>
                <a:gd name="T11" fmla="*/ 8 h 56"/>
                <a:gd name="T12" fmla="*/ 50 w 290"/>
                <a:gd name="T13" fmla="*/ 0 h 56"/>
                <a:gd name="T14" fmla="*/ 240 w 29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56">
                  <a:moveTo>
                    <a:pt x="240" y="0"/>
                  </a:moveTo>
                  <a:cubicBezTo>
                    <a:pt x="268" y="0"/>
                    <a:pt x="290" y="12"/>
                    <a:pt x="290" y="28"/>
                  </a:cubicBezTo>
                  <a:cubicBezTo>
                    <a:pt x="290" y="43"/>
                    <a:pt x="268" y="56"/>
                    <a:pt x="24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3" y="56"/>
                    <a:pt x="0" y="43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0" y="0"/>
                  </a:cubicBez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0" name="Freeform 464"/>
            <p:cNvSpPr/>
            <p:nvPr/>
          </p:nvSpPr>
          <p:spPr bwMode="auto">
            <a:xfrm>
              <a:off x="6286501" y="3416301"/>
              <a:ext cx="285750" cy="744538"/>
            </a:xfrm>
            <a:custGeom>
              <a:avLst/>
              <a:gdLst>
                <a:gd name="T0" fmla="*/ 76 w 76"/>
                <a:gd name="T1" fmla="*/ 41 h 198"/>
                <a:gd name="T2" fmla="*/ 76 w 76"/>
                <a:gd name="T3" fmla="*/ 158 h 198"/>
                <a:gd name="T4" fmla="*/ 25 w 76"/>
                <a:gd name="T5" fmla="*/ 198 h 198"/>
                <a:gd name="T6" fmla="*/ 0 w 76"/>
                <a:gd name="T7" fmla="*/ 198 h 198"/>
                <a:gd name="T8" fmla="*/ 0 w 76"/>
                <a:gd name="T9" fmla="*/ 0 h 198"/>
                <a:gd name="T10" fmla="*/ 25 w 76"/>
                <a:gd name="T11" fmla="*/ 0 h 198"/>
                <a:gd name="T12" fmla="*/ 76 w 76"/>
                <a:gd name="T1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41"/>
                  </a:moveTo>
                  <a:cubicBezTo>
                    <a:pt x="76" y="158"/>
                    <a:pt x="76" y="158"/>
                    <a:pt x="76" y="158"/>
                  </a:cubicBezTo>
                  <a:cubicBezTo>
                    <a:pt x="76" y="180"/>
                    <a:pt x="53" y="198"/>
                    <a:pt x="2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3" y="0"/>
                    <a:pt x="76" y="18"/>
                    <a:pt x="7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1" name="Freeform 465"/>
            <p:cNvSpPr/>
            <p:nvPr/>
          </p:nvSpPr>
          <p:spPr bwMode="auto">
            <a:xfrm>
              <a:off x="5948363" y="754063"/>
              <a:ext cx="307975" cy="658813"/>
            </a:xfrm>
            <a:custGeom>
              <a:avLst/>
              <a:gdLst>
                <a:gd name="T0" fmla="*/ 82 w 82"/>
                <a:gd name="T1" fmla="*/ 41 h 175"/>
                <a:gd name="T2" fmla="*/ 82 w 82"/>
                <a:gd name="T3" fmla="*/ 134 h 175"/>
                <a:gd name="T4" fmla="*/ 41 w 82"/>
                <a:gd name="T5" fmla="*/ 175 h 175"/>
                <a:gd name="T6" fmla="*/ 12 w 82"/>
                <a:gd name="T7" fmla="*/ 163 h 175"/>
                <a:gd name="T8" fmla="*/ 0 w 82"/>
                <a:gd name="T9" fmla="*/ 134 h 175"/>
                <a:gd name="T10" fmla="*/ 0 w 82"/>
                <a:gd name="T11" fmla="*/ 41 h 175"/>
                <a:gd name="T12" fmla="*/ 41 w 82"/>
                <a:gd name="T13" fmla="*/ 0 h 175"/>
                <a:gd name="T14" fmla="*/ 82 w 82"/>
                <a:gd name="T15" fmla="*/ 4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75">
                  <a:moveTo>
                    <a:pt x="82" y="41"/>
                  </a:moveTo>
                  <a:cubicBezTo>
                    <a:pt x="82" y="134"/>
                    <a:pt x="82" y="134"/>
                    <a:pt x="82" y="134"/>
                  </a:cubicBezTo>
                  <a:cubicBezTo>
                    <a:pt x="82" y="157"/>
                    <a:pt x="64" y="175"/>
                    <a:pt x="41" y="175"/>
                  </a:cubicBezTo>
                  <a:cubicBezTo>
                    <a:pt x="30" y="175"/>
                    <a:pt x="20" y="171"/>
                    <a:pt x="12" y="163"/>
                  </a:cubicBezTo>
                  <a:cubicBezTo>
                    <a:pt x="5" y="156"/>
                    <a:pt x="0" y="146"/>
                    <a:pt x="0" y="1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2" name="Freeform 466"/>
            <p:cNvSpPr/>
            <p:nvPr/>
          </p:nvSpPr>
          <p:spPr bwMode="auto">
            <a:xfrm>
              <a:off x="5635626" y="2449513"/>
              <a:ext cx="285750" cy="744538"/>
            </a:xfrm>
            <a:custGeom>
              <a:avLst/>
              <a:gdLst>
                <a:gd name="T0" fmla="*/ 76 w 76"/>
                <a:gd name="T1" fmla="*/ 0 h 198"/>
                <a:gd name="T2" fmla="*/ 76 w 76"/>
                <a:gd name="T3" fmla="*/ 198 h 198"/>
                <a:gd name="T4" fmla="*/ 51 w 76"/>
                <a:gd name="T5" fmla="*/ 198 h 198"/>
                <a:gd name="T6" fmla="*/ 0 w 76"/>
                <a:gd name="T7" fmla="*/ 157 h 198"/>
                <a:gd name="T8" fmla="*/ 0 w 76"/>
                <a:gd name="T9" fmla="*/ 40 h 198"/>
                <a:gd name="T10" fmla="*/ 51 w 76"/>
                <a:gd name="T11" fmla="*/ 0 h 198"/>
                <a:gd name="T12" fmla="*/ 76 w 76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0"/>
                  </a:moveTo>
                  <a:cubicBezTo>
                    <a:pt x="76" y="198"/>
                    <a:pt x="76" y="198"/>
                    <a:pt x="76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23" y="198"/>
                    <a:pt x="0" y="180"/>
                    <a:pt x="0" y="15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23" y="0"/>
                    <a:pt x="51" y="0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3" name="Freeform 467"/>
            <p:cNvSpPr/>
            <p:nvPr/>
          </p:nvSpPr>
          <p:spPr bwMode="auto">
            <a:xfrm>
              <a:off x="3951288" y="1539876"/>
              <a:ext cx="571500" cy="587375"/>
            </a:xfrm>
            <a:custGeom>
              <a:avLst/>
              <a:gdLst>
                <a:gd name="T0" fmla="*/ 140 w 152"/>
                <a:gd name="T1" fmla="*/ 82 h 156"/>
                <a:gd name="T2" fmla="*/ 152 w 152"/>
                <a:gd name="T3" fmla="*/ 111 h 156"/>
                <a:gd name="T4" fmla="*/ 140 w 152"/>
                <a:gd name="T5" fmla="*/ 140 h 156"/>
                <a:gd name="T6" fmla="*/ 82 w 152"/>
                <a:gd name="T7" fmla="*/ 140 h 156"/>
                <a:gd name="T8" fmla="*/ 16 w 152"/>
                <a:gd name="T9" fmla="*/ 74 h 156"/>
                <a:gd name="T10" fmla="*/ 16 w 152"/>
                <a:gd name="T11" fmla="*/ 16 h 156"/>
                <a:gd name="T12" fmla="*/ 74 w 152"/>
                <a:gd name="T13" fmla="*/ 16 h 156"/>
                <a:gd name="T14" fmla="*/ 140 w 152"/>
                <a:gd name="T15" fmla="*/ 8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40" y="82"/>
                  </a:moveTo>
                  <a:cubicBezTo>
                    <a:pt x="148" y="90"/>
                    <a:pt x="152" y="100"/>
                    <a:pt x="152" y="111"/>
                  </a:cubicBezTo>
                  <a:cubicBezTo>
                    <a:pt x="152" y="121"/>
                    <a:pt x="148" y="132"/>
                    <a:pt x="140" y="140"/>
                  </a:cubicBezTo>
                  <a:cubicBezTo>
                    <a:pt x="124" y="156"/>
                    <a:pt x="98" y="156"/>
                    <a:pt x="82" y="14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0" y="58"/>
                    <a:pt x="0" y="32"/>
                    <a:pt x="16" y="16"/>
                  </a:cubicBezTo>
                  <a:cubicBezTo>
                    <a:pt x="32" y="0"/>
                    <a:pt x="58" y="0"/>
                    <a:pt x="74" y="16"/>
                  </a:cubicBezTo>
                  <a:lnTo>
                    <a:pt x="14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4" name="Freeform 468"/>
            <p:cNvSpPr/>
            <p:nvPr/>
          </p:nvSpPr>
          <p:spPr bwMode="auto">
            <a:xfrm>
              <a:off x="3294063" y="3122613"/>
              <a:ext cx="657225" cy="307975"/>
            </a:xfrm>
            <a:custGeom>
              <a:avLst/>
              <a:gdLst>
                <a:gd name="T0" fmla="*/ 134 w 175"/>
                <a:gd name="T1" fmla="*/ 0 h 82"/>
                <a:gd name="T2" fmla="*/ 175 w 175"/>
                <a:gd name="T3" fmla="*/ 41 h 82"/>
                <a:gd name="T4" fmla="*/ 134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4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4" y="0"/>
                  </a:moveTo>
                  <a:cubicBezTo>
                    <a:pt x="156" y="0"/>
                    <a:pt x="175" y="19"/>
                    <a:pt x="175" y="41"/>
                  </a:cubicBezTo>
                  <a:cubicBezTo>
                    <a:pt x="175" y="64"/>
                    <a:pt x="156" y="82"/>
                    <a:pt x="13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strike="noStrike" noProof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2" name="Rectangle 4"/>
          <p:cNvSpPr txBox="1">
            <a:spLocks noChangeArrowheads="1"/>
          </p:cNvSpPr>
          <p:nvPr/>
        </p:nvSpPr>
        <p:spPr bwMode="auto">
          <a:xfrm>
            <a:off x="455613" y="3406775"/>
            <a:ext cx="15271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公众号搭建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43" name="Rectangle 4"/>
          <p:cNvSpPr txBox="1"/>
          <p:nvPr/>
        </p:nvSpPr>
        <p:spPr>
          <a:xfrm>
            <a:off x="611188" y="3635375"/>
            <a:ext cx="1371600" cy="381000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ctr"/>
          <a:p>
            <a:pPr algn="ctr">
              <a:buNone/>
            </a:pPr>
            <a:r>
              <a:rPr lang="en-US" altLang="zh-CN" sz="9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number building</a:t>
            </a:r>
            <a:endParaRPr lang="en-US" altLang="zh-CN" sz="9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Rectangle 4"/>
          <p:cNvSpPr txBox="1">
            <a:spLocks noChangeArrowheads="1"/>
          </p:cNvSpPr>
          <p:nvPr/>
        </p:nvSpPr>
        <p:spPr bwMode="auto">
          <a:xfrm>
            <a:off x="2211388" y="3406775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确定用户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45" name="Rectangle 4"/>
          <p:cNvSpPr txBox="1"/>
          <p:nvPr/>
        </p:nvSpPr>
        <p:spPr>
          <a:xfrm>
            <a:off x="2228850" y="3635375"/>
            <a:ext cx="1371600" cy="381000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ctr"/>
          <a:p>
            <a:pPr algn="ctr">
              <a:buNone/>
            </a:pPr>
            <a:r>
              <a:rPr lang="en-US" altLang="zh-CN" sz="9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Determine the user</a:t>
            </a:r>
            <a:endParaRPr lang="en-US" altLang="zh-CN" sz="9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Rectangle 4"/>
          <p:cNvSpPr txBox="1">
            <a:spLocks noChangeArrowheads="1"/>
          </p:cNvSpPr>
          <p:nvPr/>
        </p:nvSpPr>
        <p:spPr bwMode="auto">
          <a:xfrm>
            <a:off x="3811588" y="3406775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推广方式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47" name="Rectangle 4"/>
          <p:cNvSpPr txBox="1">
            <a:spLocks noChangeArrowheads="1"/>
          </p:cNvSpPr>
          <p:nvPr/>
        </p:nvSpPr>
        <p:spPr bwMode="auto">
          <a:xfrm>
            <a:off x="3811588" y="3635375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Extension method</a:t>
            </a:r>
            <a:endParaRPr kumimoji="0" lang="en-US" altLang="zh-CN" sz="900" b="0" i="0" u="none" strike="noStrike" kern="0" cap="none" spc="0" normalizeH="0" baseline="0" noProof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48" name="Rectangle 4"/>
          <p:cNvSpPr txBox="1">
            <a:spLocks noChangeArrowheads="1"/>
          </p:cNvSpPr>
          <p:nvPr/>
        </p:nvSpPr>
        <p:spPr bwMode="auto">
          <a:xfrm>
            <a:off x="5411788" y="3406775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粉丝互动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49" name="Rectangle 4"/>
          <p:cNvSpPr txBox="1">
            <a:spLocks noChangeArrowheads="1"/>
          </p:cNvSpPr>
          <p:nvPr/>
        </p:nvSpPr>
        <p:spPr bwMode="auto">
          <a:xfrm>
            <a:off x="5403850" y="3635375"/>
            <a:ext cx="13731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Fan interaction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50" name="Rectangle 4"/>
          <p:cNvSpPr txBox="1">
            <a:spLocks noChangeArrowheads="1"/>
          </p:cNvSpPr>
          <p:nvPr/>
        </p:nvSpPr>
        <p:spPr bwMode="auto">
          <a:xfrm>
            <a:off x="7086600" y="3406775"/>
            <a:ext cx="13731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效果分析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51" name="Rectangle 4"/>
          <p:cNvSpPr txBox="1"/>
          <p:nvPr/>
        </p:nvSpPr>
        <p:spPr>
          <a:xfrm>
            <a:off x="7073900" y="3635375"/>
            <a:ext cx="1371600" cy="381000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ctr"/>
          <a:p>
            <a:pPr algn="ctr">
              <a:buNone/>
            </a:pPr>
            <a:r>
              <a:rPr lang="en-US" altLang="zh-CN" sz="9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 analysis</a:t>
            </a:r>
            <a:endParaRPr lang="en-US" altLang="zh-CN" sz="9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4"/>
          <p:cNvSpPr txBox="1">
            <a:spLocks noChangeArrowheads="1"/>
          </p:cNvSpPr>
          <p:nvPr/>
        </p:nvSpPr>
        <p:spPr bwMode="auto">
          <a:xfrm>
            <a:off x="3482975" y="498475"/>
            <a:ext cx="192087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0" cap="none" spc="0" normalizeH="0" baseline="0" noProof="1" dirty="0">
                <a:solidFill>
                  <a:schemeClr val="bg1">
                    <a:lumMod val="95000"/>
                  </a:schemeClr>
                </a:solidFill>
                <a:latin typeface="方正兰亭粗黑_GBK" pitchFamily="2" charset="-122"/>
                <a:ea typeface="方正兰亭粗黑_GBK" pitchFamily="2" charset="-122"/>
                <a:cs typeface="+mj-cs"/>
                <a:sym typeface="+mn-ea"/>
              </a:rPr>
              <a:t>目录</a:t>
            </a:r>
            <a:endParaRPr kumimoji="0" lang="zh-CN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方正兰亭粗黑_GBK" pitchFamily="2" charset="-122"/>
              <a:ea typeface="方正兰亭粗黑_GBK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spd="slow" advTm="0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42" grpId="0" bldLvl="0" animBg="1"/>
      <p:bldP spid="243" grpId="0" bldLvl="0" animBg="1"/>
      <p:bldP spid="244" grpId="0" bldLvl="0" animBg="1"/>
      <p:bldP spid="245" grpId="0" bldLvl="0" animBg="1"/>
      <p:bldP spid="246" grpId="0"/>
      <p:bldP spid="247" grpId="0"/>
      <p:bldP spid="248" grpId="0"/>
      <p:bldP spid="249" grpId="0" bldLvl="0" animBg="1"/>
      <p:bldP spid="250" grpId="0"/>
      <p:bldP spid="251" grpId="0" bldLvl="0" animBg="1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5" name="组合 164"/>
          <p:cNvGrpSpPr/>
          <p:nvPr/>
        </p:nvGrpSpPr>
        <p:grpSpPr>
          <a:xfrm>
            <a:off x="6035507" y="1704047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166" name="椭圆 165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6035507" y="2101836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169" name="椭圆 168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6035507" y="2499625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173" name="椭圆 172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035507" y="2897414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176" name="椭圆 175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6354763" y="1474788"/>
            <a:ext cx="1698625" cy="2867660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名称选择</a:t>
            </a:r>
            <a:endParaRPr lang="zh-CN" altLang="en-US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类别选择</a:t>
            </a:r>
            <a:endParaRPr lang="zh-CN" altLang="en-US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微信号选择</a:t>
            </a:r>
            <a:endParaRPr lang="zh-CN" altLang="en-US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头像选择</a:t>
            </a:r>
            <a:endParaRPr lang="zh-CN" altLang="en-US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92188" y="896938"/>
            <a:ext cx="2133600" cy="2144712"/>
            <a:chOff x="1219135" y="1132124"/>
            <a:chExt cx="1380853" cy="1388087"/>
          </a:xfrm>
        </p:grpSpPr>
        <p:grpSp>
          <p:nvGrpSpPr>
            <p:cNvPr id="18439" name="组合 71"/>
            <p:cNvGrpSpPr/>
            <p:nvPr/>
          </p:nvGrpSpPr>
          <p:grpSpPr>
            <a:xfrm>
              <a:off x="1219135" y="1132124"/>
              <a:ext cx="1380853" cy="1388087"/>
              <a:chOff x="610393" y="2729597"/>
              <a:chExt cx="1380853" cy="1388087"/>
            </a:xfrm>
          </p:grpSpPr>
          <p:grpSp>
            <p:nvGrpSpPr>
              <p:cNvPr id="18440" name="组合 72"/>
              <p:cNvGrpSpPr/>
              <p:nvPr/>
            </p:nvGrpSpPr>
            <p:grpSpPr>
              <a:xfrm>
                <a:off x="789153" y="2729597"/>
                <a:ext cx="1202093" cy="1388087"/>
                <a:chOff x="3273692" y="1099961"/>
                <a:chExt cx="1202093" cy="1388087"/>
              </a:xfrm>
            </p:grpSpPr>
            <p:sp>
              <p:nvSpPr>
                <p:cNvPr id="18441" name="Freeform 14"/>
                <p:cNvSpPr/>
                <p:nvPr/>
              </p:nvSpPr>
              <p:spPr>
                <a:xfrm>
                  <a:off x="3345550" y="1141029"/>
                  <a:ext cx="529701" cy="237166"/>
                </a:xfrm>
                <a:custGeom>
                  <a:avLst/>
                  <a:gdLst/>
                  <a:ahLst/>
                  <a:cxnLst>
                    <a:cxn ang="0">
                      <a:pos x="0" y="237166"/>
                    </a:cxn>
                    <a:cxn ang="0">
                      <a:pos x="408567" y="0"/>
                    </a:cxn>
                    <a:cxn ang="0">
                      <a:pos x="529701" y="0"/>
                    </a:cxn>
                    <a:cxn ang="0">
                      <a:pos x="529701" y="237166"/>
                    </a:cxn>
                    <a:cxn ang="0">
                      <a:pos x="0" y="237166"/>
                    </a:cxn>
                  </a:cxnLst>
                  <a:pathLst>
                    <a:path w="516" h="231">
                      <a:moveTo>
                        <a:pt x="0" y="231"/>
                      </a:moveTo>
                      <a:lnTo>
                        <a:pt x="398" y="0"/>
                      </a:lnTo>
                      <a:lnTo>
                        <a:pt x="516" y="0"/>
                      </a:lnTo>
                      <a:lnTo>
                        <a:pt x="516" y="231"/>
                      </a:lnTo>
                      <a:lnTo>
                        <a:pt x="0" y="231"/>
                      </a:lnTo>
                      <a:close/>
                    </a:path>
                  </a:pathLst>
                </a:custGeom>
                <a:solidFill>
                  <a:srgbClr val="5F6524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6" name="Freeform 15"/>
                <p:cNvSpPr/>
                <p:nvPr/>
              </p:nvSpPr>
              <p:spPr bwMode="auto">
                <a:xfrm>
                  <a:off x="3273692" y="1099961"/>
                  <a:ext cx="1202093" cy="1388087"/>
                </a:xfrm>
                <a:custGeom>
                  <a:avLst/>
                  <a:gdLst>
                    <a:gd name="T0" fmla="*/ 0 w 1171"/>
                    <a:gd name="T1" fmla="*/ 1014 h 1352"/>
                    <a:gd name="T2" fmla="*/ 0 w 1171"/>
                    <a:gd name="T3" fmla="*/ 338 h 1352"/>
                    <a:gd name="T4" fmla="*/ 586 w 1171"/>
                    <a:gd name="T5" fmla="*/ 0 h 1352"/>
                    <a:gd name="T6" fmla="*/ 1171 w 1171"/>
                    <a:gd name="T7" fmla="*/ 338 h 1352"/>
                    <a:gd name="T8" fmla="*/ 1171 w 1171"/>
                    <a:gd name="T9" fmla="*/ 1014 h 1352"/>
                    <a:gd name="T10" fmla="*/ 586 w 1171"/>
                    <a:gd name="T11" fmla="*/ 1352 h 1352"/>
                    <a:gd name="T12" fmla="*/ 0 w 1171"/>
                    <a:gd name="T13" fmla="*/ 1014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1" h="1352">
                      <a:moveTo>
                        <a:pt x="0" y="1014"/>
                      </a:moveTo>
                      <a:lnTo>
                        <a:pt x="0" y="338"/>
                      </a:lnTo>
                      <a:lnTo>
                        <a:pt x="586" y="0"/>
                      </a:lnTo>
                      <a:lnTo>
                        <a:pt x="1171" y="338"/>
                      </a:lnTo>
                      <a:lnTo>
                        <a:pt x="1171" y="1014"/>
                      </a:lnTo>
                      <a:lnTo>
                        <a:pt x="586" y="1352"/>
                      </a:ln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28600" sx="102000" sy="102000" algn="ctr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68589" tIns="34295" rIns="68589" bIns="34295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7" name="Freeform 16"/>
                <p:cNvSpPr/>
                <p:nvPr/>
              </p:nvSpPr>
              <p:spPr bwMode="auto">
                <a:xfrm>
                  <a:off x="3345551" y="1141029"/>
                  <a:ext cx="408568" cy="441478"/>
                </a:xfrm>
                <a:custGeom>
                  <a:avLst/>
                  <a:gdLst>
                    <a:gd name="T0" fmla="*/ 0 w 398"/>
                    <a:gd name="T1" fmla="*/ 430 h 430"/>
                    <a:gd name="T2" fmla="*/ 398 w 398"/>
                    <a:gd name="T3" fmla="*/ 430 h 430"/>
                    <a:gd name="T4" fmla="*/ 398 w 398"/>
                    <a:gd name="T5" fmla="*/ 0 h 430"/>
                    <a:gd name="T6" fmla="*/ 0 w 398"/>
                    <a:gd name="T7" fmla="*/ 231 h 430"/>
                    <a:gd name="T8" fmla="*/ 0 w 398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30">
                      <a:moveTo>
                        <a:pt x="0" y="430"/>
                      </a:moveTo>
                      <a:lnTo>
                        <a:pt x="398" y="430"/>
                      </a:lnTo>
                      <a:lnTo>
                        <a:pt x="398" y="0"/>
                      </a:lnTo>
                      <a:lnTo>
                        <a:pt x="0" y="231"/>
                      </a:lnTo>
                      <a:lnTo>
                        <a:pt x="0" y="43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28575">
                  <a:noFill/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9" tIns="34295" rIns="68589" bIns="34295" rtlCol="0" anchor="ctr"/>
                <a:lstStyle/>
                <a:p>
                  <a:pPr algn="ctr" fontAlgn="base"/>
                  <a:endParaRPr lang="zh-CN" altLang="en-US" strike="noStrike" noProof="1" dirty="0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8444" name="TextBox 73"/>
              <p:cNvSpPr txBox="1"/>
              <p:nvPr/>
            </p:nvSpPr>
            <p:spPr>
              <a:xfrm>
                <a:off x="610393" y="2828190"/>
                <a:ext cx="948647" cy="4380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3800" dirty="0">
                    <a:solidFill>
                      <a:srgbClr val="FFFFFF"/>
                    </a:solidFill>
                    <a:latin typeface="Agency FB" panose="020B0503020202020204" pitchFamily="34" charset="0"/>
                  </a:rPr>
                  <a:t>01</a:t>
                </a:r>
                <a:endParaRPr lang="zh-CN" altLang="en-US" sz="3800" dirty="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8445" name="Freeform 21"/>
            <p:cNvSpPr>
              <a:spLocks noEditPoints="1"/>
            </p:cNvSpPr>
            <p:nvPr/>
          </p:nvSpPr>
          <p:spPr>
            <a:xfrm>
              <a:off x="1752536" y="1627713"/>
              <a:ext cx="462041" cy="478315"/>
            </a:xfrm>
            <a:custGeom>
              <a:avLst/>
              <a:gdLst/>
              <a:ahLst/>
              <a:cxnLst>
                <a:cxn ang="0">
                  <a:pos x="184816" y="54003"/>
                </a:cxn>
                <a:cxn ang="0">
                  <a:pos x="292625" y="54003"/>
                </a:cxn>
                <a:cxn ang="0">
                  <a:pos x="361932" y="54003"/>
                </a:cxn>
                <a:cxn ang="0">
                  <a:pos x="361932" y="138865"/>
                </a:cxn>
                <a:cxn ang="0">
                  <a:pos x="361932" y="54003"/>
                </a:cxn>
                <a:cxn ang="0">
                  <a:pos x="154013" y="285446"/>
                </a:cxn>
                <a:cxn ang="0">
                  <a:pos x="161714" y="447455"/>
                </a:cxn>
                <a:cxn ang="0">
                  <a:pos x="115510" y="308590"/>
                </a:cxn>
                <a:cxn ang="0">
                  <a:pos x="92408" y="447455"/>
                </a:cxn>
                <a:cxn ang="0">
                  <a:pos x="53904" y="285446"/>
                </a:cxn>
                <a:cxn ang="0">
                  <a:pos x="15401" y="277731"/>
                </a:cxn>
                <a:cxn ang="0">
                  <a:pos x="53904" y="146580"/>
                </a:cxn>
                <a:cxn ang="0">
                  <a:pos x="107809" y="185154"/>
                </a:cxn>
                <a:cxn ang="0">
                  <a:pos x="161714" y="146580"/>
                </a:cxn>
                <a:cxn ang="0">
                  <a:pos x="223319" y="123436"/>
                </a:cxn>
                <a:cxn ang="0">
                  <a:pos x="231020" y="146580"/>
                </a:cxn>
                <a:cxn ang="0">
                  <a:pos x="231020" y="246872"/>
                </a:cxn>
                <a:cxn ang="0">
                  <a:pos x="238721" y="246872"/>
                </a:cxn>
                <a:cxn ang="0">
                  <a:pos x="238721" y="246872"/>
                </a:cxn>
                <a:cxn ang="0">
                  <a:pos x="246421" y="146580"/>
                </a:cxn>
                <a:cxn ang="0">
                  <a:pos x="246421" y="123436"/>
                </a:cxn>
                <a:cxn ang="0">
                  <a:pos x="308027" y="146580"/>
                </a:cxn>
                <a:cxn ang="0">
                  <a:pos x="361932" y="185154"/>
                </a:cxn>
                <a:cxn ang="0">
                  <a:pos x="415836" y="146580"/>
                </a:cxn>
                <a:cxn ang="0">
                  <a:pos x="446639" y="270016"/>
                </a:cxn>
                <a:cxn ang="0">
                  <a:pos x="408136" y="285446"/>
                </a:cxn>
                <a:cxn ang="0">
                  <a:pos x="415836" y="447455"/>
                </a:cxn>
                <a:cxn ang="0">
                  <a:pos x="369632" y="308590"/>
                </a:cxn>
                <a:cxn ang="0">
                  <a:pos x="346530" y="447455"/>
                </a:cxn>
                <a:cxn ang="0">
                  <a:pos x="308027" y="285446"/>
                </a:cxn>
                <a:cxn ang="0">
                  <a:pos x="292625" y="293160"/>
                </a:cxn>
                <a:cxn ang="0">
                  <a:pos x="254122" y="478315"/>
                </a:cxn>
                <a:cxn ang="0">
                  <a:pos x="223319" y="316305"/>
                </a:cxn>
                <a:cxn ang="0">
                  <a:pos x="169415" y="478315"/>
                </a:cxn>
                <a:cxn ang="0">
                  <a:pos x="154013" y="277731"/>
                </a:cxn>
                <a:cxn ang="0">
                  <a:pos x="69306" y="100291"/>
                </a:cxn>
                <a:cxn ang="0">
                  <a:pos x="154013" y="100291"/>
                </a:cxn>
              </a:cxnLst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77777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" name="Rectangle 4"/>
          <p:cNvSpPr txBox="1">
            <a:spLocks noChangeArrowheads="1"/>
          </p:cNvSpPr>
          <p:nvPr/>
        </p:nvSpPr>
        <p:spPr bwMode="auto">
          <a:xfrm>
            <a:off x="1203325" y="2890838"/>
            <a:ext cx="1922463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方正兰亭粗黑_GBK" pitchFamily="2" charset="-122"/>
                <a:ea typeface="方正兰亭粗黑_GBK" pitchFamily="2" charset="-122"/>
                <a:cs typeface="+mj-cs"/>
                <a:sym typeface="+mn-ea"/>
              </a:rPr>
              <a:t>公众号搭建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方正兰亭粗黑_GBK" pitchFamily="2" charset="-122"/>
              <a:ea typeface="方正兰亭粗黑_GBK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reeform 5"/>
          <p:cNvSpPr/>
          <p:nvPr/>
        </p:nvSpPr>
        <p:spPr bwMode="auto">
          <a:xfrm>
            <a:off x="3916734" y="2232524"/>
            <a:ext cx="1325530" cy="1531157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fontAlgn="base"/>
            <a:endParaRPr lang="zh-CN" altLang="en-US" strike="noStrike" noProof="1">
              <a:solidFill>
                <a:schemeClr val="lt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039389" y="2619059"/>
            <a:ext cx="1052846" cy="651019"/>
            <a:chOff x="8513763" y="2622551"/>
            <a:chExt cx="765175" cy="473075"/>
          </a:xfr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4" name="Freeform 36"/>
            <p:cNvSpPr/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37" name="Freeform 39"/>
            <p:cNvSpPr/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40"/>
            <p:cNvSpPr/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Freeform 41"/>
            <p:cNvSpPr/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3273425" y="1100138"/>
            <a:ext cx="1201738" cy="1387475"/>
            <a:chOff x="3273692" y="1099961"/>
            <a:chExt cx="1202093" cy="1388087"/>
          </a:xfrm>
        </p:grpSpPr>
        <p:sp>
          <p:nvSpPr>
            <p:cNvPr id="20484" name="Freeform 14"/>
            <p:cNvSpPr/>
            <p:nvPr/>
          </p:nvSpPr>
          <p:spPr>
            <a:xfrm>
              <a:off x="3345550" y="1141029"/>
              <a:ext cx="529701" cy="237166"/>
            </a:xfrm>
            <a:custGeom>
              <a:avLst/>
              <a:gdLst/>
              <a:ahLst/>
              <a:cxnLst>
                <a:cxn ang="0">
                  <a:pos x="0" y="237166"/>
                </a:cxn>
                <a:cxn ang="0">
                  <a:pos x="408567" y="0"/>
                </a:cxn>
                <a:cxn ang="0">
                  <a:pos x="529701" y="0"/>
                </a:cxn>
                <a:cxn ang="0">
                  <a:pos x="529701" y="237166"/>
                </a:cxn>
                <a:cxn ang="0">
                  <a:pos x="0" y="237166"/>
                </a:cxn>
              </a:cxnLst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F65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485" name="组合 144"/>
            <p:cNvGrpSpPr/>
            <p:nvPr/>
          </p:nvGrpSpPr>
          <p:grpSpPr>
            <a:xfrm>
              <a:off x="3273692" y="1099961"/>
              <a:ext cx="1202093" cy="1388087"/>
              <a:chOff x="3273692" y="1099961"/>
              <a:chExt cx="1202093" cy="1388087"/>
            </a:xfrm>
          </p:grpSpPr>
          <p:sp>
            <p:nvSpPr>
              <p:cNvPr id="12" name="Freeform 15"/>
              <p:cNvSpPr/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" name="Freeform 16"/>
              <p:cNvSpPr/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>
                  <a:solidFill>
                    <a:schemeClr val="lt1"/>
                  </a:solidFill>
                </a:endParaRPr>
              </a:p>
            </p:txBody>
          </p:sp>
          <p:sp>
            <p:nvSpPr>
              <p:cNvPr id="20488" name="Freeform 24"/>
              <p:cNvSpPr>
                <a:spLocks noEditPoints="1"/>
              </p:cNvSpPr>
              <p:nvPr/>
            </p:nvSpPr>
            <p:spPr>
              <a:xfrm>
                <a:off x="3541622" y="1353554"/>
                <a:ext cx="94443" cy="200205"/>
              </a:xfrm>
              <a:custGeom>
                <a:avLst/>
                <a:gdLst/>
                <a:ahLst/>
                <a:cxnLst>
                  <a:cxn ang="0">
                    <a:pos x="94443" y="153428"/>
                  </a:cxn>
                  <a:cxn ang="0">
                    <a:pos x="79332" y="185236"/>
                  </a:cxn>
                  <a:cxn ang="0">
                    <a:pos x="47221" y="200205"/>
                  </a:cxn>
                  <a:cxn ang="0">
                    <a:pos x="13222" y="185236"/>
                  </a:cxn>
                  <a:cxn ang="0">
                    <a:pos x="0" y="153428"/>
                  </a:cxn>
                  <a:cxn ang="0">
                    <a:pos x="0" y="46776"/>
                  </a:cxn>
                  <a:cxn ang="0">
                    <a:pos x="13222" y="13097"/>
                  </a:cxn>
                  <a:cxn ang="0">
                    <a:pos x="47221" y="0"/>
                  </a:cxn>
                  <a:cxn ang="0">
                    <a:pos x="79332" y="13097"/>
                  </a:cxn>
                  <a:cxn ang="0">
                    <a:pos x="94443" y="46776"/>
                  </a:cxn>
                  <a:cxn ang="0">
                    <a:pos x="94443" y="153428"/>
                  </a:cxn>
                  <a:cxn ang="0">
                    <a:pos x="62332" y="44905"/>
                  </a:cxn>
                  <a:cxn ang="0">
                    <a:pos x="58554" y="33679"/>
                  </a:cxn>
                  <a:cxn ang="0">
                    <a:pos x="45332" y="28066"/>
                  </a:cxn>
                  <a:cxn ang="0">
                    <a:pos x="33999" y="33679"/>
                  </a:cxn>
                  <a:cxn ang="0">
                    <a:pos x="28332" y="44905"/>
                  </a:cxn>
                  <a:cxn ang="0">
                    <a:pos x="28332" y="153428"/>
                  </a:cxn>
                  <a:cxn ang="0">
                    <a:pos x="33999" y="164654"/>
                  </a:cxn>
                  <a:cxn ang="0">
                    <a:pos x="45332" y="170267"/>
                  </a:cxn>
                  <a:cxn ang="0">
                    <a:pos x="58554" y="164654"/>
                  </a:cxn>
                  <a:cxn ang="0">
                    <a:pos x="62332" y="153428"/>
                  </a:cxn>
                  <a:cxn ang="0">
                    <a:pos x="62332" y="44905"/>
                  </a:cxn>
                </a:cxnLst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1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7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489" name="Freeform 25"/>
              <p:cNvSpPr/>
              <p:nvPr/>
            </p:nvSpPr>
            <p:spPr>
              <a:xfrm>
                <a:off x="3658649" y="1355607"/>
                <a:ext cx="53381" cy="196099"/>
              </a:xfrm>
              <a:custGeom>
                <a:avLst/>
                <a:gdLst/>
                <a:ahLst/>
                <a:cxnLst>
                  <a:cxn ang="0">
                    <a:pos x="25770" y="196099"/>
                  </a:cxn>
                  <a:cxn ang="0">
                    <a:pos x="25770" y="44822"/>
                  </a:cxn>
                  <a:cxn ang="0">
                    <a:pos x="0" y="44822"/>
                  </a:cxn>
                  <a:cxn ang="0">
                    <a:pos x="0" y="24278"/>
                  </a:cxn>
                  <a:cxn ang="0">
                    <a:pos x="20247" y="16808"/>
                  </a:cxn>
                  <a:cxn ang="0">
                    <a:pos x="33133" y="0"/>
                  </a:cxn>
                  <a:cxn ang="0">
                    <a:pos x="53381" y="0"/>
                  </a:cxn>
                  <a:cxn ang="0">
                    <a:pos x="53381" y="196099"/>
                  </a:cxn>
                  <a:cxn ang="0">
                    <a:pos x="25770" y="196099"/>
                  </a:cxn>
                </a:cxnLst>
                <a:pathLst>
                  <a:path w="29" h="105">
                    <a:moveTo>
                      <a:pt x="14" y="105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3"/>
                      <a:pt x="8" y="11"/>
                      <a:pt x="11" y="9"/>
                    </a:cubicBezTo>
                    <a:cubicBezTo>
                      <a:pt x="15" y="7"/>
                      <a:pt x="17" y="4"/>
                      <a:pt x="1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05"/>
                      <a:pt x="29" y="105"/>
                      <a:pt x="29" y="105"/>
                    </a:cubicBezTo>
                    <a:lnTo>
                      <a:pt x="14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3636343" y="1711343"/>
                <a:ext cx="476975" cy="401341"/>
                <a:chOff x="5146675" y="766763"/>
                <a:chExt cx="1590676" cy="1338263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1" name="Oval 18"/>
                <p:cNvSpPr>
                  <a:spLocks noChangeArrowheads="1"/>
                </p:cNvSpPr>
                <p:nvPr/>
              </p:nvSpPr>
              <p:spPr bwMode="auto">
                <a:xfrm>
                  <a:off x="5675313" y="766763"/>
                  <a:ext cx="533400" cy="5349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5511799" y="1344611"/>
                  <a:ext cx="860424" cy="760415"/>
                </a:xfrm>
                <a:custGeom>
                  <a:avLst/>
                  <a:gdLst>
                    <a:gd name="T0" fmla="*/ 201 w 301"/>
                    <a:gd name="T1" fmla="*/ 0 h 266"/>
                    <a:gd name="T2" fmla="*/ 151 w 301"/>
                    <a:gd name="T3" fmla="*/ 67 h 266"/>
                    <a:gd name="T4" fmla="*/ 101 w 301"/>
                    <a:gd name="T5" fmla="*/ 0 h 266"/>
                    <a:gd name="T6" fmla="*/ 0 w 301"/>
                    <a:gd name="T7" fmla="*/ 144 h 266"/>
                    <a:gd name="T8" fmla="*/ 0 w 301"/>
                    <a:gd name="T9" fmla="*/ 235 h 266"/>
                    <a:gd name="T10" fmla="*/ 0 w 301"/>
                    <a:gd name="T11" fmla="*/ 235 h 266"/>
                    <a:gd name="T12" fmla="*/ 151 w 301"/>
                    <a:gd name="T13" fmla="*/ 266 h 266"/>
                    <a:gd name="T14" fmla="*/ 301 w 301"/>
                    <a:gd name="T15" fmla="*/ 235 h 266"/>
                    <a:gd name="T16" fmla="*/ 301 w 301"/>
                    <a:gd name="T17" fmla="*/ 235 h 266"/>
                    <a:gd name="T18" fmla="*/ 301 w 301"/>
                    <a:gd name="T19" fmla="*/ 144 h 266"/>
                    <a:gd name="T20" fmla="*/ 201 w 301"/>
                    <a:gd name="T21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1" h="266">
                      <a:moveTo>
                        <a:pt x="201" y="0"/>
                      </a:moveTo>
                      <a:cubicBezTo>
                        <a:pt x="151" y="67"/>
                        <a:pt x="151" y="67"/>
                        <a:pt x="151" y="67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42" y="21"/>
                        <a:pt x="0" y="78"/>
                        <a:pt x="0" y="144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3" y="252"/>
                        <a:pt x="69" y="266"/>
                        <a:pt x="151" y="266"/>
                      </a:cubicBezTo>
                      <a:cubicBezTo>
                        <a:pt x="232" y="266"/>
                        <a:pt x="298" y="252"/>
                        <a:pt x="301" y="235"/>
                      </a:cubicBezTo>
                      <a:cubicBezTo>
                        <a:pt x="301" y="235"/>
                        <a:pt x="301" y="235"/>
                        <a:pt x="301" y="235"/>
                      </a:cubicBezTo>
                      <a:cubicBezTo>
                        <a:pt x="301" y="144"/>
                        <a:pt x="301" y="144"/>
                        <a:pt x="301" y="144"/>
                      </a:cubicBezTo>
                      <a:cubicBezTo>
                        <a:pt x="301" y="78"/>
                        <a:pt x="259" y="21"/>
                        <a:pt x="201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5900738" y="1319213"/>
                  <a:ext cx="85725" cy="50800"/>
                </a:xfrm>
                <a:custGeom>
                  <a:avLst/>
                  <a:gdLst>
                    <a:gd name="T0" fmla="*/ 30 w 30"/>
                    <a:gd name="T1" fmla="*/ 1 h 18"/>
                    <a:gd name="T2" fmla="*/ 15 w 30"/>
                    <a:gd name="T3" fmla="*/ 0 h 18"/>
                    <a:gd name="T4" fmla="*/ 1 w 30"/>
                    <a:gd name="T5" fmla="*/ 1 h 18"/>
                    <a:gd name="T6" fmla="*/ 7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0" y="1"/>
                      </a:move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0" y="0"/>
                        <a:pt x="6" y="0"/>
                        <a:pt x="1" y="1"/>
                      </a:cubicBezTo>
                      <a:cubicBezTo>
                        <a:pt x="1" y="1"/>
                        <a:pt x="0" y="11"/>
                        <a:pt x="7" y="18"/>
                      </a:cubicBezTo>
                      <a:cubicBezTo>
                        <a:pt x="7" y="18"/>
                        <a:pt x="18" y="18"/>
                        <a:pt x="24" y="18"/>
                      </a:cubicBezTo>
                      <a:cubicBezTo>
                        <a:pt x="24" y="18"/>
                        <a:pt x="30" y="12"/>
                        <a:pt x="30" y="1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4" name="Freeform 21"/>
                <p:cNvSpPr/>
                <p:nvPr/>
              </p:nvSpPr>
              <p:spPr bwMode="auto">
                <a:xfrm>
                  <a:off x="5894388" y="1377951"/>
                  <a:ext cx="95250" cy="130175"/>
                </a:xfrm>
                <a:custGeom>
                  <a:avLst/>
                  <a:gdLst>
                    <a:gd name="T0" fmla="*/ 15 w 60"/>
                    <a:gd name="T1" fmla="*/ 0 h 82"/>
                    <a:gd name="T2" fmla="*/ 47 w 60"/>
                    <a:gd name="T3" fmla="*/ 0 h 82"/>
                    <a:gd name="T4" fmla="*/ 60 w 60"/>
                    <a:gd name="T5" fmla="*/ 47 h 82"/>
                    <a:gd name="T6" fmla="*/ 31 w 60"/>
                    <a:gd name="T7" fmla="*/ 82 h 82"/>
                    <a:gd name="T8" fmla="*/ 0 w 60"/>
                    <a:gd name="T9" fmla="*/ 47 h 82"/>
                    <a:gd name="T10" fmla="*/ 15 w 6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82">
                      <a:moveTo>
                        <a:pt x="15" y="0"/>
                      </a:moveTo>
                      <a:lnTo>
                        <a:pt x="47" y="0"/>
                      </a:lnTo>
                      <a:lnTo>
                        <a:pt x="60" y="47"/>
                      </a:lnTo>
                      <a:lnTo>
                        <a:pt x="31" y="82"/>
                      </a:lnTo>
                      <a:lnTo>
                        <a:pt x="0" y="4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432425" y="1427163"/>
                  <a:ext cx="71438" cy="96838"/>
                </a:xfrm>
                <a:custGeom>
                  <a:avLst/>
                  <a:gdLst>
                    <a:gd name="T0" fmla="*/ 23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3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3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3" y="6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146675" y="1401763"/>
                  <a:ext cx="465138" cy="568325"/>
                </a:xfrm>
                <a:custGeom>
                  <a:avLst/>
                  <a:gdLst>
                    <a:gd name="T0" fmla="*/ 150 w 163"/>
                    <a:gd name="T1" fmla="*/ 0 h 199"/>
                    <a:gd name="T2" fmla="*/ 113 w 163"/>
                    <a:gd name="T3" fmla="*/ 50 h 199"/>
                    <a:gd name="T4" fmla="*/ 75 w 163"/>
                    <a:gd name="T5" fmla="*/ 0 h 199"/>
                    <a:gd name="T6" fmla="*/ 0 w 163"/>
                    <a:gd name="T7" fmla="*/ 108 h 199"/>
                    <a:gd name="T8" fmla="*/ 0 w 163"/>
                    <a:gd name="T9" fmla="*/ 176 h 199"/>
                    <a:gd name="T10" fmla="*/ 0 w 163"/>
                    <a:gd name="T11" fmla="*/ 176 h 199"/>
                    <a:gd name="T12" fmla="*/ 113 w 163"/>
                    <a:gd name="T13" fmla="*/ 199 h 199"/>
                    <a:gd name="T14" fmla="*/ 114 w 163"/>
                    <a:gd name="T15" fmla="*/ 199 h 199"/>
                    <a:gd name="T16" fmla="*/ 114 w 163"/>
                    <a:gd name="T17" fmla="*/ 124 h 199"/>
                    <a:gd name="T18" fmla="*/ 163 w 163"/>
                    <a:gd name="T19" fmla="*/ 6 h 199"/>
                    <a:gd name="T20" fmla="*/ 150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150" y="0"/>
                      </a:move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1" y="16"/>
                        <a:pt x="0" y="58"/>
                        <a:pt x="0" y="108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2" y="189"/>
                        <a:pt x="52" y="199"/>
                        <a:pt x="113" y="199"/>
                      </a:cubicBezTo>
                      <a:cubicBezTo>
                        <a:pt x="113" y="199"/>
                        <a:pt x="114" y="199"/>
                        <a:pt x="114" y="199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4" y="78"/>
                        <a:pt x="133" y="36"/>
                        <a:pt x="163" y="6"/>
                      </a:cubicBezTo>
                      <a:cubicBezTo>
                        <a:pt x="159" y="3"/>
                        <a:pt x="155" y="2"/>
                        <a:pt x="15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438775" y="1381126"/>
                  <a:ext cx="61913" cy="41275"/>
                </a:xfrm>
                <a:custGeom>
                  <a:avLst/>
                  <a:gdLst>
                    <a:gd name="T0" fmla="*/ 18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8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8" y="14"/>
                      </a:moveTo>
                      <a:cubicBezTo>
                        <a:pt x="18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8" y="1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8" name="Oval 25"/>
                <p:cNvSpPr>
                  <a:spLocks noChangeArrowheads="1"/>
                </p:cNvSpPr>
                <p:nvPr/>
              </p:nvSpPr>
              <p:spPr bwMode="auto">
                <a:xfrm>
                  <a:off x="5267325" y="966788"/>
                  <a:ext cx="401638" cy="40322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9" name="Freeform 26"/>
                <p:cNvSpPr/>
                <p:nvPr/>
              </p:nvSpPr>
              <p:spPr bwMode="auto">
                <a:xfrm>
                  <a:off x="6386513" y="1381126"/>
                  <a:ext cx="61913" cy="41275"/>
                </a:xfrm>
                <a:custGeom>
                  <a:avLst/>
                  <a:gdLst>
                    <a:gd name="T0" fmla="*/ 17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7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7" y="14"/>
                      </a:moveTo>
                      <a:cubicBezTo>
                        <a:pt x="17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7" y="1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27"/>
                <p:cNvSpPr/>
                <p:nvPr/>
              </p:nvSpPr>
              <p:spPr bwMode="auto">
                <a:xfrm>
                  <a:off x="6380163" y="1427163"/>
                  <a:ext cx="71438" cy="96838"/>
                </a:xfrm>
                <a:custGeom>
                  <a:avLst/>
                  <a:gdLst>
                    <a:gd name="T0" fmla="*/ 24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4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4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4" y="6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1" name="Oval 28"/>
                <p:cNvSpPr>
                  <a:spLocks noChangeArrowheads="1"/>
                </p:cNvSpPr>
                <p:nvPr/>
              </p:nvSpPr>
              <p:spPr bwMode="auto">
                <a:xfrm>
                  <a:off x="6215063" y="966788"/>
                  <a:ext cx="403225" cy="40322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2" name="Freeform 29"/>
                <p:cNvSpPr/>
                <p:nvPr/>
              </p:nvSpPr>
              <p:spPr bwMode="auto">
                <a:xfrm>
                  <a:off x="6272213" y="1401763"/>
                  <a:ext cx="465138" cy="568325"/>
                </a:xfrm>
                <a:custGeom>
                  <a:avLst/>
                  <a:gdLst>
                    <a:gd name="T0" fmla="*/ 88 w 163"/>
                    <a:gd name="T1" fmla="*/ 0 h 199"/>
                    <a:gd name="T2" fmla="*/ 51 w 163"/>
                    <a:gd name="T3" fmla="*/ 50 h 199"/>
                    <a:gd name="T4" fmla="*/ 13 w 163"/>
                    <a:gd name="T5" fmla="*/ 0 h 199"/>
                    <a:gd name="T6" fmla="*/ 0 w 163"/>
                    <a:gd name="T7" fmla="*/ 6 h 199"/>
                    <a:gd name="T8" fmla="*/ 49 w 163"/>
                    <a:gd name="T9" fmla="*/ 124 h 199"/>
                    <a:gd name="T10" fmla="*/ 49 w 163"/>
                    <a:gd name="T11" fmla="*/ 199 h 199"/>
                    <a:gd name="T12" fmla="*/ 51 w 163"/>
                    <a:gd name="T13" fmla="*/ 199 h 199"/>
                    <a:gd name="T14" fmla="*/ 163 w 163"/>
                    <a:gd name="T15" fmla="*/ 176 h 199"/>
                    <a:gd name="T16" fmla="*/ 163 w 163"/>
                    <a:gd name="T17" fmla="*/ 176 h 199"/>
                    <a:gd name="T18" fmla="*/ 163 w 163"/>
                    <a:gd name="T19" fmla="*/ 108 h 199"/>
                    <a:gd name="T20" fmla="*/ 88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88" y="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2"/>
                        <a:pt x="4" y="3"/>
                        <a:pt x="0" y="6"/>
                      </a:cubicBezTo>
                      <a:cubicBezTo>
                        <a:pt x="30" y="36"/>
                        <a:pt x="49" y="78"/>
                        <a:pt x="49" y="124"/>
                      </a:cubicBezTo>
                      <a:cubicBezTo>
                        <a:pt x="49" y="199"/>
                        <a:pt x="49" y="199"/>
                        <a:pt x="49" y="199"/>
                      </a:cubicBezTo>
                      <a:cubicBezTo>
                        <a:pt x="50" y="199"/>
                        <a:pt x="50" y="199"/>
                        <a:pt x="51" y="199"/>
                      </a:cubicBezTo>
                      <a:cubicBezTo>
                        <a:pt x="112" y="199"/>
                        <a:pt x="161" y="189"/>
                        <a:pt x="163" y="176"/>
                      </a:cubicBezTo>
                      <a:cubicBezTo>
                        <a:pt x="163" y="176"/>
                        <a:pt x="163" y="176"/>
                        <a:pt x="163" y="176"/>
                      </a:cubicBezTo>
                      <a:cubicBezTo>
                        <a:pt x="163" y="108"/>
                        <a:pt x="163" y="108"/>
                        <a:pt x="163" y="108"/>
                      </a:cubicBezTo>
                      <a:cubicBezTo>
                        <a:pt x="163" y="58"/>
                        <a:pt x="132" y="16"/>
                        <a:pt x="8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03" name="组合 102"/>
          <p:cNvGrpSpPr/>
          <p:nvPr/>
        </p:nvGrpSpPr>
        <p:grpSpPr>
          <a:xfrm>
            <a:off x="903370" y="249943"/>
            <a:ext cx="3363830" cy="679699"/>
            <a:chOff x="903371" y="249943"/>
            <a:chExt cx="2831223" cy="679699"/>
          </a:xfrm>
        </p:grpSpPr>
        <p:sp>
          <p:nvSpPr>
            <p:cNvPr id="104" name="任意多边形 103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5" name="任意多边形 104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 rot="16200000">
            <a:off x="574523" y="158162"/>
            <a:ext cx="765103" cy="863262"/>
            <a:chOff x="8439634" y="3544648"/>
            <a:chExt cx="1611146" cy="1817848"/>
          </a:xfrm>
        </p:grpSpPr>
        <p:sp>
          <p:nvSpPr>
            <p:cNvPr id="107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8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9" name="Group 17"/>
          <p:cNvGrpSpPr>
            <a:grpSpLocks noChangeAspect="1"/>
          </p:cNvGrpSpPr>
          <p:nvPr/>
        </p:nvGrpSpPr>
        <p:grpSpPr bwMode="auto">
          <a:xfrm>
            <a:off x="827405" y="455655"/>
            <a:ext cx="259340" cy="278386"/>
            <a:chOff x="231" y="1205"/>
            <a:chExt cx="640" cy="687"/>
          </a:xfrm>
          <a:solidFill>
            <a:srgbClr val="00B0F0"/>
          </a:solidFill>
          <a:effectLst/>
        </p:grpSpPr>
        <p:sp>
          <p:nvSpPr>
            <p:cNvPr id="110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2" name="矩形 3"/>
          <p:cNvSpPr>
            <a:spLocks noChangeArrowheads="1"/>
          </p:cNvSpPr>
          <p:nvPr/>
        </p:nvSpPr>
        <p:spPr bwMode="auto">
          <a:xfrm>
            <a:off x="1449388" y="442913"/>
            <a:ext cx="14065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公众号搭建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3" name="文本框 37"/>
          <p:cNvSpPr/>
          <p:nvPr/>
        </p:nvSpPr>
        <p:spPr>
          <a:xfrm>
            <a:off x="2916238" y="409575"/>
            <a:ext cx="1198562" cy="37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2" tIns="34292" rIns="68582" bIns="34292" anchor="t">
            <a:spAutoFit/>
          </a:bodyPr>
          <a:p>
            <a:pPr algn="ctr"/>
            <a:r>
              <a:rPr lang="en-US" altLang="zh-CN" sz="1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number building</a:t>
            </a:r>
            <a:endParaRPr lang="en-US" altLang="zh-CN" sz="1000" b="0" baseline="-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4670425" y="1100138"/>
            <a:ext cx="1201738" cy="1387475"/>
            <a:chOff x="4669803" y="1099961"/>
            <a:chExt cx="1202093" cy="1388087"/>
          </a:xfrm>
        </p:grpSpPr>
        <p:sp>
          <p:nvSpPr>
            <p:cNvPr id="20497" name="Freeform 17"/>
            <p:cNvSpPr/>
            <p:nvPr/>
          </p:nvSpPr>
          <p:spPr>
            <a:xfrm>
              <a:off x="4741662" y="1141029"/>
              <a:ext cx="528675" cy="237166"/>
            </a:xfrm>
            <a:custGeom>
              <a:avLst/>
              <a:gdLst/>
              <a:ahLst/>
              <a:cxnLst>
                <a:cxn ang="0">
                  <a:pos x="0" y="237166"/>
                </a:cxn>
                <a:cxn ang="0">
                  <a:pos x="408568" y="0"/>
                </a:cxn>
                <a:cxn ang="0">
                  <a:pos x="528675" y="0"/>
                </a:cxn>
                <a:cxn ang="0">
                  <a:pos x="528675" y="237166"/>
                </a:cxn>
                <a:cxn ang="0">
                  <a:pos x="0" y="237166"/>
                </a:cxn>
              </a:cxnLst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765E0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498" name="组合 146"/>
            <p:cNvGrpSpPr/>
            <p:nvPr/>
          </p:nvGrpSpPr>
          <p:grpSpPr>
            <a:xfrm>
              <a:off x="4669803" y="1099961"/>
              <a:ext cx="1202093" cy="1388087"/>
              <a:chOff x="4669803" y="1099961"/>
              <a:chExt cx="1202093" cy="1388087"/>
            </a:xfrm>
          </p:grpSpPr>
          <p:sp>
            <p:nvSpPr>
              <p:cNvPr id="15" name="Freeform 18"/>
              <p:cNvSpPr/>
              <p:nvPr/>
            </p:nvSpPr>
            <p:spPr bwMode="auto">
              <a:xfrm>
                <a:off x="4669803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Freeform 19"/>
              <p:cNvSpPr/>
              <p:nvPr/>
            </p:nvSpPr>
            <p:spPr bwMode="auto">
              <a:xfrm>
                <a:off x="4741662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>
                  <a:solidFill>
                    <a:schemeClr val="lt1"/>
                  </a:solidFill>
                </a:endParaRPr>
              </a:p>
            </p:txBody>
          </p:sp>
          <p:sp>
            <p:nvSpPr>
              <p:cNvPr id="20501" name="Freeform 26"/>
              <p:cNvSpPr>
                <a:spLocks noEditPoints="1"/>
              </p:cNvSpPr>
              <p:nvPr/>
            </p:nvSpPr>
            <p:spPr>
              <a:xfrm>
                <a:off x="4895645" y="1353554"/>
                <a:ext cx="93416" cy="200205"/>
              </a:xfrm>
              <a:custGeom>
                <a:avLst/>
                <a:gdLst/>
                <a:ahLst/>
                <a:cxnLst>
                  <a:cxn ang="0">
                    <a:pos x="93416" y="153428"/>
                  </a:cxn>
                  <a:cxn ang="0">
                    <a:pos x="80337" y="185236"/>
                  </a:cxn>
                  <a:cxn ang="0">
                    <a:pos x="46708" y="200205"/>
                  </a:cxn>
                  <a:cxn ang="0">
                    <a:pos x="14946" y="185236"/>
                  </a:cxn>
                  <a:cxn ang="0">
                    <a:pos x="0" y="153428"/>
                  </a:cxn>
                  <a:cxn ang="0">
                    <a:pos x="0" y="46776"/>
                  </a:cxn>
                  <a:cxn ang="0">
                    <a:pos x="14946" y="13097"/>
                  </a:cxn>
                  <a:cxn ang="0">
                    <a:pos x="46708" y="0"/>
                  </a:cxn>
                  <a:cxn ang="0">
                    <a:pos x="80337" y="13097"/>
                  </a:cxn>
                  <a:cxn ang="0">
                    <a:pos x="93416" y="46776"/>
                  </a:cxn>
                  <a:cxn ang="0">
                    <a:pos x="93416" y="153428"/>
                  </a:cxn>
                  <a:cxn ang="0">
                    <a:pos x="63522" y="44905"/>
                  </a:cxn>
                  <a:cxn ang="0">
                    <a:pos x="57917" y="33679"/>
                  </a:cxn>
                  <a:cxn ang="0">
                    <a:pos x="46708" y="28066"/>
                  </a:cxn>
                  <a:cxn ang="0">
                    <a:pos x="35498" y="33679"/>
                  </a:cxn>
                  <a:cxn ang="0">
                    <a:pos x="29893" y="44905"/>
                  </a:cxn>
                  <a:cxn ang="0">
                    <a:pos x="29893" y="153428"/>
                  </a:cxn>
                  <a:cxn ang="0">
                    <a:pos x="35498" y="164654"/>
                  </a:cxn>
                  <a:cxn ang="0">
                    <a:pos x="46708" y="170267"/>
                  </a:cxn>
                  <a:cxn ang="0">
                    <a:pos x="57917" y="164654"/>
                  </a:cxn>
                  <a:cxn ang="0">
                    <a:pos x="63522" y="153428"/>
                  </a:cxn>
                  <a:cxn ang="0">
                    <a:pos x="63522" y="44905"/>
                  </a:cxn>
                </a:cxnLst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8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9" y="107"/>
                      <a:pt x="13" y="104"/>
                      <a:pt x="8" y="99"/>
                    </a:cubicBezTo>
                    <a:cubicBezTo>
                      <a:pt x="3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3" y="2"/>
                      <a:pt x="19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30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9" y="18"/>
                    </a:cubicBezTo>
                    <a:cubicBezTo>
                      <a:pt x="17" y="20"/>
                      <a:pt x="16" y="22"/>
                      <a:pt x="16" y="2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4"/>
                      <a:pt x="17" y="86"/>
                      <a:pt x="19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30" y="90"/>
                      <a:pt x="31" y="88"/>
                    </a:cubicBezTo>
                    <a:cubicBezTo>
                      <a:pt x="33" y="86"/>
                      <a:pt x="34" y="84"/>
                      <a:pt x="34" y="82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02" name="Freeform 27"/>
              <p:cNvSpPr/>
              <p:nvPr/>
            </p:nvSpPr>
            <p:spPr>
              <a:xfrm>
                <a:off x="5013699" y="1355607"/>
                <a:ext cx="95469" cy="196099"/>
              </a:xfrm>
              <a:custGeom>
                <a:avLst/>
                <a:gdLst/>
                <a:ahLst/>
                <a:cxnLst>
                  <a:cxn ang="0">
                    <a:pos x="0" y="56028"/>
                  </a:cxn>
                  <a:cxn ang="0">
                    <a:pos x="14975" y="13073"/>
                  </a:cxn>
                  <a:cxn ang="0">
                    <a:pos x="48670" y="0"/>
                  </a:cxn>
                  <a:cxn ang="0">
                    <a:pos x="82365" y="14940"/>
                  </a:cxn>
                  <a:cxn ang="0">
                    <a:pos x="95469" y="48557"/>
                  </a:cxn>
                  <a:cxn ang="0">
                    <a:pos x="87981" y="85910"/>
                  </a:cxn>
                  <a:cxn ang="0">
                    <a:pos x="63646" y="121394"/>
                  </a:cxn>
                  <a:cxn ang="0">
                    <a:pos x="50542" y="143805"/>
                  </a:cxn>
                  <a:cxn ang="0">
                    <a:pos x="44926" y="151276"/>
                  </a:cxn>
                  <a:cxn ang="0">
                    <a:pos x="37438" y="164349"/>
                  </a:cxn>
                  <a:cxn ang="0">
                    <a:pos x="35566" y="166217"/>
                  </a:cxn>
                  <a:cxn ang="0">
                    <a:pos x="93597" y="166217"/>
                  </a:cxn>
                  <a:cxn ang="0">
                    <a:pos x="93597" y="196099"/>
                  </a:cxn>
                  <a:cxn ang="0">
                    <a:pos x="0" y="196099"/>
                  </a:cxn>
                  <a:cxn ang="0">
                    <a:pos x="0" y="168084"/>
                  </a:cxn>
                  <a:cxn ang="0">
                    <a:pos x="5615" y="156879"/>
                  </a:cxn>
                  <a:cxn ang="0">
                    <a:pos x="13103" y="147541"/>
                  </a:cxn>
                  <a:cxn ang="0">
                    <a:pos x="20591" y="136335"/>
                  </a:cxn>
                  <a:cxn ang="0">
                    <a:pos x="41182" y="106453"/>
                  </a:cxn>
                  <a:cxn ang="0">
                    <a:pos x="61774" y="72836"/>
                  </a:cxn>
                  <a:cxn ang="0">
                    <a:pos x="67389" y="48557"/>
                  </a:cxn>
                  <a:cxn ang="0">
                    <a:pos x="61774" y="33616"/>
                  </a:cxn>
                  <a:cxn ang="0">
                    <a:pos x="48670" y="28014"/>
                  </a:cxn>
                  <a:cxn ang="0">
                    <a:pos x="31823" y="41087"/>
                  </a:cxn>
                  <a:cxn ang="0">
                    <a:pos x="29951" y="52293"/>
                  </a:cxn>
                  <a:cxn ang="0">
                    <a:pos x="29951" y="59763"/>
                  </a:cxn>
                  <a:cxn ang="0">
                    <a:pos x="0" y="59763"/>
                  </a:cxn>
                  <a:cxn ang="0">
                    <a:pos x="0" y="56028"/>
                  </a:cxn>
                </a:cxnLst>
                <a:pathLst>
                  <a:path w="51" h="105">
                    <a:moveTo>
                      <a:pt x="0" y="30"/>
                    </a:moveTo>
                    <a:cubicBezTo>
                      <a:pt x="0" y="20"/>
                      <a:pt x="3" y="12"/>
                      <a:pt x="8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3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33"/>
                      <a:pt x="50" y="40"/>
                      <a:pt x="47" y="46"/>
                    </a:cubicBezTo>
                    <a:cubicBezTo>
                      <a:pt x="45" y="50"/>
                      <a:pt x="41" y="56"/>
                      <a:pt x="34" y="65"/>
                    </a:cubicBezTo>
                    <a:cubicBezTo>
                      <a:pt x="33" y="68"/>
                      <a:pt x="30" y="72"/>
                      <a:pt x="27" y="77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2" y="84"/>
                      <a:pt x="21" y="86"/>
                      <a:pt x="20" y="88"/>
                    </a:cubicBezTo>
                    <a:cubicBezTo>
                      <a:pt x="19" y="88"/>
                      <a:pt x="19" y="89"/>
                      <a:pt x="19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1" y="88"/>
                      <a:pt x="3" y="84"/>
                    </a:cubicBezTo>
                    <a:cubicBezTo>
                      <a:pt x="4" y="83"/>
                      <a:pt x="6" y="81"/>
                      <a:pt x="7" y="79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3" y="70"/>
                      <a:pt x="17" y="65"/>
                      <a:pt x="22" y="57"/>
                    </a:cubicBezTo>
                    <a:cubicBezTo>
                      <a:pt x="27" y="51"/>
                      <a:pt x="31" y="44"/>
                      <a:pt x="33" y="39"/>
                    </a:cubicBezTo>
                    <a:cubicBezTo>
                      <a:pt x="35" y="34"/>
                      <a:pt x="36" y="30"/>
                      <a:pt x="36" y="26"/>
                    </a:cubicBezTo>
                    <a:cubicBezTo>
                      <a:pt x="36" y="23"/>
                      <a:pt x="35" y="21"/>
                      <a:pt x="33" y="18"/>
                    </a:cubicBezTo>
                    <a:cubicBezTo>
                      <a:pt x="31" y="16"/>
                      <a:pt x="29" y="15"/>
                      <a:pt x="26" y="15"/>
                    </a:cubicBezTo>
                    <a:cubicBezTo>
                      <a:pt x="22" y="15"/>
                      <a:pt x="18" y="17"/>
                      <a:pt x="17" y="22"/>
                    </a:cubicBezTo>
                    <a:cubicBezTo>
                      <a:pt x="16" y="24"/>
                      <a:pt x="16" y="26"/>
                      <a:pt x="16" y="28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4" name="Freeform 8"/>
              <p:cNvSpPr>
                <a:spLocks noEditPoints="1"/>
              </p:cNvSpPr>
              <p:nvPr/>
            </p:nvSpPr>
            <p:spPr bwMode="auto">
              <a:xfrm>
                <a:off x="5106194" y="1640919"/>
                <a:ext cx="414831" cy="501006"/>
              </a:xfrm>
              <a:custGeom>
                <a:avLst/>
                <a:gdLst>
                  <a:gd name="T0" fmla="*/ 85 w 94"/>
                  <a:gd name="T1" fmla="*/ 44 h 140"/>
                  <a:gd name="T2" fmla="*/ 45 w 94"/>
                  <a:gd name="T3" fmla="*/ 90 h 140"/>
                  <a:gd name="T4" fmla="*/ 26 w 94"/>
                  <a:gd name="T5" fmla="*/ 105 h 140"/>
                  <a:gd name="T6" fmla="*/ 26 w 94"/>
                  <a:gd name="T7" fmla="*/ 108 h 140"/>
                  <a:gd name="T8" fmla="*/ 35 w 94"/>
                  <a:gd name="T9" fmla="*/ 123 h 140"/>
                  <a:gd name="T10" fmla="*/ 17 w 94"/>
                  <a:gd name="T11" fmla="*/ 140 h 140"/>
                  <a:gd name="T12" fmla="*/ 0 w 94"/>
                  <a:gd name="T13" fmla="*/ 123 h 140"/>
                  <a:gd name="T14" fmla="*/ 9 w 94"/>
                  <a:gd name="T15" fmla="*/ 108 h 140"/>
                  <a:gd name="T16" fmla="*/ 9 w 94"/>
                  <a:gd name="T17" fmla="*/ 33 h 140"/>
                  <a:gd name="T18" fmla="*/ 0 w 94"/>
                  <a:gd name="T19" fmla="*/ 17 h 140"/>
                  <a:gd name="T20" fmla="*/ 17 w 94"/>
                  <a:gd name="T21" fmla="*/ 0 h 140"/>
                  <a:gd name="T22" fmla="*/ 35 w 94"/>
                  <a:gd name="T23" fmla="*/ 17 h 140"/>
                  <a:gd name="T24" fmla="*/ 26 w 94"/>
                  <a:gd name="T25" fmla="*/ 33 h 140"/>
                  <a:gd name="T26" fmla="*/ 26 w 94"/>
                  <a:gd name="T27" fmla="*/ 78 h 140"/>
                  <a:gd name="T28" fmla="*/ 40 w 94"/>
                  <a:gd name="T29" fmla="*/ 73 h 140"/>
                  <a:gd name="T30" fmla="*/ 67 w 94"/>
                  <a:gd name="T31" fmla="*/ 44 h 140"/>
                  <a:gd name="T32" fmla="*/ 58 w 94"/>
                  <a:gd name="T33" fmla="*/ 29 h 140"/>
                  <a:gd name="T34" fmla="*/ 76 w 94"/>
                  <a:gd name="T35" fmla="*/ 11 h 140"/>
                  <a:gd name="T36" fmla="*/ 94 w 94"/>
                  <a:gd name="T37" fmla="*/ 29 h 140"/>
                  <a:gd name="T38" fmla="*/ 85 w 94"/>
                  <a:gd name="T39" fmla="*/ 44 h 140"/>
                  <a:gd name="T40" fmla="*/ 17 w 94"/>
                  <a:gd name="T41" fmla="*/ 9 h 140"/>
                  <a:gd name="T42" fmla="*/ 9 w 94"/>
                  <a:gd name="T43" fmla="*/ 17 h 140"/>
                  <a:gd name="T44" fmla="*/ 17 w 94"/>
                  <a:gd name="T45" fmla="*/ 26 h 140"/>
                  <a:gd name="T46" fmla="*/ 26 w 94"/>
                  <a:gd name="T47" fmla="*/ 17 h 140"/>
                  <a:gd name="T48" fmla="*/ 17 w 94"/>
                  <a:gd name="T49" fmla="*/ 9 h 140"/>
                  <a:gd name="T50" fmla="*/ 17 w 94"/>
                  <a:gd name="T51" fmla="*/ 114 h 140"/>
                  <a:gd name="T52" fmla="*/ 9 w 94"/>
                  <a:gd name="T53" fmla="*/ 123 h 140"/>
                  <a:gd name="T54" fmla="*/ 17 w 94"/>
                  <a:gd name="T55" fmla="*/ 132 h 140"/>
                  <a:gd name="T56" fmla="*/ 26 w 94"/>
                  <a:gd name="T57" fmla="*/ 123 h 140"/>
                  <a:gd name="T58" fmla="*/ 17 w 94"/>
                  <a:gd name="T59" fmla="*/ 114 h 140"/>
                  <a:gd name="T60" fmla="*/ 76 w 94"/>
                  <a:gd name="T61" fmla="*/ 20 h 140"/>
                  <a:gd name="T62" fmla="*/ 67 w 94"/>
                  <a:gd name="T63" fmla="*/ 29 h 140"/>
                  <a:gd name="T64" fmla="*/ 76 w 94"/>
                  <a:gd name="T65" fmla="*/ 38 h 140"/>
                  <a:gd name="T66" fmla="*/ 85 w 94"/>
                  <a:gd name="T67" fmla="*/ 29 h 140"/>
                  <a:gd name="T68" fmla="*/ 76 w 94"/>
                  <a:gd name="T69" fmla="*/ 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" h="140">
                    <a:moveTo>
                      <a:pt x="85" y="44"/>
                    </a:moveTo>
                    <a:cubicBezTo>
                      <a:pt x="84" y="77"/>
                      <a:pt x="61" y="85"/>
                      <a:pt x="45" y="90"/>
                    </a:cubicBezTo>
                    <a:cubicBezTo>
                      <a:pt x="31" y="94"/>
                      <a:pt x="26" y="96"/>
                      <a:pt x="26" y="105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1"/>
                      <a:pt x="35" y="116"/>
                      <a:pt x="35" y="123"/>
                    </a:cubicBezTo>
                    <a:cubicBezTo>
                      <a:pt x="35" y="132"/>
                      <a:pt x="27" y="140"/>
                      <a:pt x="17" y="140"/>
                    </a:cubicBezTo>
                    <a:cubicBezTo>
                      <a:pt x="8" y="140"/>
                      <a:pt x="0" y="132"/>
                      <a:pt x="0" y="123"/>
                    </a:cubicBezTo>
                    <a:cubicBezTo>
                      <a:pt x="0" y="116"/>
                      <a:pt x="3" y="111"/>
                      <a:pt x="9" y="10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29"/>
                      <a:pt x="0" y="2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ubicBezTo>
                      <a:pt x="35" y="24"/>
                      <a:pt x="31" y="29"/>
                      <a:pt x="26" y="3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1" y="76"/>
                      <a:pt x="36" y="74"/>
                      <a:pt x="40" y="73"/>
                    </a:cubicBezTo>
                    <a:cubicBezTo>
                      <a:pt x="57" y="67"/>
                      <a:pt x="67" y="63"/>
                      <a:pt x="67" y="44"/>
                    </a:cubicBezTo>
                    <a:cubicBezTo>
                      <a:pt x="62" y="41"/>
                      <a:pt x="58" y="36"/>
                      <a:pt x="58" y="29"/>
                    </a:cubicBezTo>
                    <a:cubicBezTo>
                      <a:pt x="58" y="19"/>
                      <a:pt x="66" y="11"/>
                      <a:pt x="76" y="11"/>
                    </a:cubicBezTo>
                    <a:cubicBezTo>
                      <a:pt x="86" y="11"/>
                      <a:pt x="94" y="19"/>
                      <a:pt x="94" y="29"/>
                    </a:cubicBezTo>
                    <a:cubicBezTo>
                      <a:pt x="94" y="36"/>
                      <a:pt x="90" y="41"/>
                      <a:pt x="85" y="44"/>
                    </a:cubicBezTo>
                    <a:close/>
                    <a:moveTo>
                      <a:pt x="17" y="9"/>
                    </a:moveTo>
                    <a:cubicBezTo>
                      <a:pt x="13" y="9"/>
                      <a:pt x="9" y="12"/>
                      <a:pt x="9" y="17"/>
                    </a:cubicBezTo>
                    <a:cubicBezTo>
                      <a:pt x="9" y="22"/>
                      <a:pt x="13" y="26"/>
                      <a:pt x="17" y="26"/>
                    </a:cubicBezTo>
                    <a:cubicBezTo>
                      <a:pt x="22" y="26"/>
                      <a:pt x="26" y="22"/>
                      <a:pt x="26" y="17"/>
                    </a:cubicBezTo>
                    <a:cubicBezTo>
                      <a:pt x="26" y="12"/>
                      <a:pt x="22" y="9"/>
                      <a:pt x="17" y="9"/>
                    </a:cubicBezTo>
                    <a:close/>
                    <a:moveTo>
                      <a:pt x="17" y="114"/>
                    </a:moveTo>
                    <a:cubicBezTo>
                      <a:pt x="13" y="114"/>
                      <a:pt x="9" y="118"/>
                      <a:pt x="9" y="123"/>
                    </a:cubicBezTo>
                    <a:cubicBezTo>
                      <a:pt x="9" y="128"/>
                      <a:pt x="13" y="132"/>
                      <a:pt x="17" y="132"/>
                    </a:cubicBezTo>
                    <a:cubicBezTo>
                      <a:pt x="22" y="132"/>
                      <a:pt x="26" y="128"/>
                      <a:pt x="26" y="123"/>
                    </a:cubicBezTo>
                    <a:cubicBezTo>
                      <a:pt x="26" y="118"/>
                      <a:pt x="22" y="114"/>
                      <a:pt x="17" y="114"/>
                    </a:cubicBezTo>
                    <a:close/>
                    <a:moveTo>
                      <a:pt x="76" y="20"/>
                    </a:moveTo>
                    <a:cubicBezTo>
                      <a:pt x="71" y="20"/>
                      <a:pt x="67" y="24"/>
                      <a:pt x="67" y="29"/>
                    </a:cubicBezTo>
                    <a:cubicBezTo>
                      <a:pt x="67" y="34"/>
                      <a:pt x="71" y="38"/>
                      <a:pt x="76" y="38"/>
                    </a:cubicBezTo>
                    <a:cubicBezTo>
                      <a:pt x="81" y="38"/>
                      <a:pt x="85" y="34"/>
                      <a:pt x="85" y="29"/>
                    </a:cubicBezTo>
                    <a:cubicBezTo>
                      <a:pt x="85" y="24"/>
                      <a:pt x="81" y="20"/>
                      <a:pt x="76" y="2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00" strike="noStrike" kern="0" noProof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2593975" y="2311400"/>
            <a:ext cx="1200150" cy="1387475"/>
            <a:chOff x="5368886" y="2309403"/>
            <a:chExt cx="1200040" cy="1388087"/>
          </a:xfrm>
        </p:grpSpPr>
        <p:sp>
          <p:nvSpPr>
            <p:cNvPr id="20505" name="Freeform 8"/>
            <p:cNvSpPr/>
            <p:nvPr/>
          </p:nvSpPr>
          <p:spPr>
            <a:xfrm>
              <a:off x="5438692" y="2350471"/>
              <a:ext cx="530728" cy="237166"/>
            </a:xfrm>
            <a:custGeom>
              <a:avLst/>
              <a:gdLst/>
              <a:ahLst/>
              <a:cxnLst>
                <a:cxn ang="0">
                  <a:pos x="0" y="237166"/>
                </a:cxn>
                <a:cxn ang="0">
                  <a:pos x="408568" y="0"/>
                </a:cxn>
                <a:cxn ang="0">
                  <a:pos x="530728" y="0"/>
                </a:cxn>
                <a:cxn ang="0">
                  <a:pos x="530728" y="237166"/>
                </a:cxn>
                <a:cxn ang="0">
                  <a:pos x="0" y="237166"/>
                </a:cxn>
              </a:cxnLst>
              <a:pathLst>
                <a:path w="517" h="231">
                  <a:moveTo>
                    <a:pt x="0" y="231"/>
                  </a:moveTo>
                  <a:lnTo>
                    <a:pt x="398" y="0"/>
                  </a:lnTo>
                  <a:lnTo>
                    <a:pt x="517" y="0"/>
                  </a:lnTo>
                  <a:lnTo>
                    <a:pt x="517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0571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06" name="组合 148"/>
            <p:cNvGrpSpPr/>
            <p:nvPr/>
          </p:nvGrpSpPr>
          <p:grpSpPr>
            <a:xfrm>
              <a:off x="5368886" y="2309403"/>
              <a:ext cx="1200040" cy="1388087"/>
              <a:chOff x="5368886" y="2309403"/>
              <a:chExt cx="1200040" cy="1388087"/>
            </a:xfrm>
          </p:grpSpPr>
          <p:sp>
            <p:nvSpPr>
              <p:cNvPr id="4" name="Freeform 9"/>
              <p:cNvSpPr/>
              <p:nvPr/>
            </p:nvSpPr>
            <p:spPr bwMode="auto">
              <a:xfrm>
                <a:off x="5368886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5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5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Freeform 23"/>
              <p:cNvSpPr/>
              <p:nvPr/>
            </p:nvSpPr>
            <p:spPr bwMode="auto">
              <a:xfrm>
                <a:off x="5438692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>
                  <a:solidFill>
                    <a:schemeClr val="lt1"/>
                  </a:solidFill>
                </a:endParaRPr>
              </a:p>
            </p:txBody>
          </p:sp>
          <p:sp>
            <p:nvSpPr>
              <p:cNvPr id="20509" name="Freeform 32"/>
              <p:cNvSpPr>
                <a:spLocks noEditPoints="1"/>
              </p:cNvSpPr>
              <p:nvPr/>
            </p:nvSpPr>
            <p:spPr>
              <a:xfrm>
                <a:off x="5597808" y="2562997"/>
                <a:ext cx="93416" cy="200205"/>
              </a:xfrm>
              <a:custGeom>
                <a:avLst/>
                <a:gdLst/>
                <a:ahLst/>
                <a:cxnLst>
                  <a:cxn ang="0">
                    <a:pos x="93416" y="153428"/>
                  </a:cxn>
                  <a:cxn ang="0">
                    <a:pos x="78469" y="185236"/>
                  </a:cxn>
                  <a:cxn ang="0">
                    <a:pos x="46708" y="200205"/>
                  </a:cxn>
                  <a:cxn ang="0">
                    <a:pos x="13078" y="185236"/>
                  </a:cxn>
                  <a:cxn ang="0">
                    <a:pos x="0" y="153428"/>
                  </a:cxn>
                  <a:cxn ang="0">
                    <a:pos x="0" y="46776"/>
                  </a:cxn>
                  <a:cxn ang="0">
                    <a:pos x="13078" y="13097"/>
                  </a:cxn>
                  <a:cxn ang="0">
                    <a:pos x="46708" y="0"/>
                  </a:cxn>
                  <a:cxn ang="0">
                    <a:pos x="78469" y="13097"/>
                  </a:cxn>
                  <a:cxn ang="0">
                    <a:pos x="93416" y="46776"/>
                  </a:cxn>
                  <a:cxn ang="0">
                    <a:pos x="93416" y="153428"/>
                  </a:cxn>
                  <a:cxn ang="0">
                    <a:pos x="61654" y="44905"/>
                  </a:cxn>
                  <a:cxn ang="0">
                    <a:pos x="57917" y="33679"/>
                  </a:cxn>
                  <a:cxn ang="0">
                    <a:pos x="44839" y="28066"/>
                  </a:cxn>
                  <a:cxn ang="0">
                    <a:pos x="33629" y="33679"/>
                  </a:cxn>
                  <a:cxn ang="0">
                    <a:pos x="28024" y="44905"/>
                  </a:cxn>
                  <a:cxn ang="0">
                    <a:pos x="28024" y="151557"/>
                  </a:cxn>
                  <a:cxn ang="0">
                    <a:pos x="33629" y="164654"/>
                  </a:cxn>
                  <a:cxn ang="0">
                    <a:pos x="44839" y="170267"/>
                  </a:cxn>
                  <a:cxn ang="0">
                    <a:pos x="57917" y="164654"/>
                  </a:cxn>
                  <a:cxn ang="0">
                    <a:pos x="61654" y="151557"/>
                  </a:cxn>
                  <a:cxn ang="0">
                    <a:pos x="61654" y="44905"/>
                  </a:cxn>
                </a:cxnLst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1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10" name="Freeform 33"/>
              <p:cNvSpPr/>
              <p:nvPr/>
            </p:nvSpPr>
            <p:spPr>
              <a:xfrm>
                <a:off x="5712781" y="2562997"/>
                <a:ext cx="95469" cy="200205"/>
              </a:xfrm>
              <a:custGeom>
                <a:avLst/>
                <a:gdLst/>
                <a:ahLst/>
                <a:cxnLst>
                  <a:cxn ang="0">
                    <a:pos x="44926" y="170267"/>
                  </a:cxn>
                  <a:cxn ang="0">
                    <a:pos x="65517" y="151557"/>
                  </a:cxn>
                  <a:cxn ang="0">
                    <a:pos x="65517" y="138459"/>
                  </a:cxn>
                  <a:cxn ang="0">
                    <a:pos x="33694" y="108522"/>
                  </a:cxn>
                  <a:cxn ang="0">
                    <a:pos x="33694" y="84198"/>
                  </a:cxn>
                  <a:cxn ang="0">
                    <a:pos x="58030" y="74842"/>
                  </a:cxn>
                  <a:cxn ang="0">
                    <a:pos x="65517" y="50519"/>
                  </a:cxn>
                  <a:cxn ang="0">
                    <a:pos x="65517" y="44905"/>
                  </a:cxn>
                  <a:cxn ang="0">
                    <a:pos x="48670" y="26195"/>
                  </a:cxn>
                  <a:cxn ang="0">
                    <a:pos x="35566" y="33679"/>
                  </a:cxn>
                  <a:cxn ang="0">
                    <a:pos x="31823" y="48647"/>
                  </a:cxn>
                  <a:cxn ang="0">
                    <a:pos x="31823" y="52390"/>
                  </a:cxn>
                  <a:cxn ang="0">
                    <a:pos x="3743" y="52390"/>
                  </a:cxn>
                  <a:cxn ang="0">
                    <a:pos x="3743" y="48647"/>
                  </a:cxn>
                  <a:cxn ang="0">
                    <a:pos x="14975" y="14968"/>
                  </a:cxn>
                  <a:cxn ang="0">
                    <a:pos x="48670" y="0"/>
                  </a:cxn>
                  <a:cxn ang="0">
                    <a:pos x="80493" y="13097"/>
                  </a:cxn>
                  <a:cxn ang="0">
                    <a:pos x="91725" y="44905"/>
                  </a:cxn>
                  <a:cxn ang="0">
                    <a:pos x="91725" y="52390"/>
                  </a:cxn>
                  <a:cxn ang="0">
                    <a:pos x="82365" y="84198"/>
                  </a:cxn>
                  <a:cxn ang="0">
                    <a:pos x="71133" y="93553"/>
                  </a:cxn>
                  <a:cxn ang="0">
                    <a:pos x="91725" y="116006"/>
                  </a:cxn>
                  <a:cxn ang="0">
                    <a:pos x="95469" y="134717"/>
                  </a:cxn>
                  <a:cxn ang="0">
                    <a:pos x="95469" y="149685"/>
                  </a:cxn>
                  <a:cxn ang="0">
                    <a:pos x="80493" y="187107"/>
                  </a:cxn>
                  <a:cxn ang="0">
                    <a:pos x="44926" y="200205"/>
                  </a:cxn>
                  <a:cxn ang="0">
                    <a:pos x="13103" y="185236"/>
                  </a:cxn>
                  <a:cxn ang="0">
                    <a:pos x="0" y="153428"/>
                  </a:cxn>
                  <a:cxn ang="0">
                    <a:pos x="0" y="147814"/>
                  </a:cxn>
                  <a:cxn ang="0">
                    <a:pos x="28079" y="145943"/>
                  </a:cxn>
                  <a:cxn ang="0">
                    <a:pos x="28079" y="153428"/>
                  </a:cxn>
                  <a:cxn ang="0">
                    <a:pos x="33694" y="164654"/>
                  </a:cxn>
                  <a:cxn ang="0">
                    <a:pos x="44926" y="170267"/>
                  </a:cxn>
                </a:cxnLst>
                <a:pathLst>
                  <a:path w="51" h="107">
                    <a:moveTo>
                      <a:pt x="24" y="91"/>
                    </a:moveTo>
                    <a:cubicBezTo>
                      <a:pt x="31" y="91"/>
                      <a:pt x="35" y="87"/>
                      <a:pt x="35" y="81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64"/>
                      <a:pt x="29" y="58"/>
                      <a:pt x="18" y="58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4" y="45"/>
                      <a:pt x="29" y="43"/>
                      <a:pt x="31" y="40"/>
                    </a:cubicBezTo>
                    <a:cubicBezTo>
                      <a:pt x="34" y="37"/>
                      <a:pt x="35" y="32"/>
                      <a:pt x="35" y="27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18"/>
                      <a:pt x="32" y="14"/>
                      <a:pt x="26" y="14"/>
                    </a:cubicBezTo>
                    <a:cubicBezTo>
                      <a:pt x="23" y="14"/>
                      <a:pt x="21" y="15"/>
                      <a:pt x="19" y="18"/>
                    </a:cubicBezTo>
                    <a:cubicBezTo>
                      <a:pt x="18" y="20"/>
                      <a:pt x="17" y="22"/>
                      <a:pt x="17" y="2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18"/>
                      <a:pt x="4" y="12"/>
                      <a:pt x="8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3" y="0"/>
                      <a:pt x="39" y="2"/>
                      <a:pt x="43" y="7"/>
                    </a:cubicBezTo>
                    <a:cubicBezTo>
                      <a:pt x="47" y="12"/>
                      <a:pt x="49" y="17"/>
                      <a:pt x="49" y="24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35"/>
                      <a:pt x="48" y="41"/>
                      <a:pt x="44" y="45"/>
                    </a:cubicBezTo>
                    <a:cubicBezTo>
                      <a:pt x="42" y="47"/>
                      <a:pt x="40" y="49"/>
                      <a:pt x="38" y="50"/>
                    </a:cubicBezTo>
                    <a:cubicBezTo>
                      <a:pt x="42" y="53"/>
                      <a:pt x="46" y="57"/>
                      <a:pt x="49" y="62"/>
                    </a:cubicBezTo>
                    <a:cubicBezTo>
                      <a:pt x="50" y="65"/>
                      <a:pt x="51" y="68"/>
                      <a:pt x="51" y="72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88"/>
                      <a:pt x="48" y="95"/>
                      <a:pt x="43" y="100"/>
                    </a:cubicBezTo>
                    <a:cubicBezTo>
                      <a:pt x="38" y="104"/>
                      <a:pt x="32" y="107"/>
                      <a:pt x="24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19" y="90"/>
                      <a:pt x="21" y="91"/>
                      <a:pt x="24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" name="Freeform 10"/>
              <p:cNvSpPr>
                <a:spLocks noEditPoints="1"/>
              </p:cNvSpPr>
              <p:nvPr/>
            </p:nvSpPr>
            <p:spPr bwMode="auto">
              <a:xfrm>
                <a:off x="5791994" y="2953544"/>
                <a:ext cx="381000" cy="267224"/>
              </a:xfrm>
              <a:custGeom>
                <a:avLst/>
                <a:gdLst>
                  <a:gd name="T0" fmla="*/ 164 w 164"/>
                  <a:gd name="T1" fmla="*/ 114 h 128"/>
                  <a:gd name="T2" fmla="*/ 149 w 164"/>
                  <a:gd name="T3" fmla="*/ 128 h 128"/>
                  <a:gd name="T4" fmla="*/ 15 w 164"/>
                  <a:gd name="T5" fmla="*/ 128 h 128"/>
                  <a:gd name="T6" fmla="*/ 0 w 164"/>
                  <a:gd name="T7" fmla="*/ 114 h 128"/>
                  <a:gd name="T8" fmla="*/ 0 w 164"/>
                  <a:gd name="T9" fmla="*/ 14 h 128"/>
                  <a:gd name="T10" fmla="*/ 15 w 164"/>
                  <a:gd name="T11" fmla="*/ 0 h 128"/>
                  <a:gd name="T12" fmla="*/ 149 w 164"/>
                  <a:gd name="T13" fmla="*/ 0 h 128"/>
                  <a:gd name="T14" fmla="*/ 164 w 164"/>
                  <a:gd name="T15" fmla="*/ 14 h 128"/>
                  <a:gd name="T16" fmla="*/ 164 w 164"/>
                  <a:gd name="T17" fmla="*/ 114 h 128"/>
                  <a:gd name="T18" fmla="*/ 149 w 164"/>
                  <a:gd name="T19" fmla="*/ 11 h 128"/>
                  <a:gd name="T20" fmla="*/ 15 w 164"/>
                  <a:gd name="T21" fmla="*/ 11 h 128"/>
                  <a:gd name="T22" fmla="*/ 12 w 164"/>
                  <a:gd name="T23" fmla="*/ 14 h 128"/>
                  <a:gd name="T24" fmla="*/ 25 w 164"/>
                  <a:gd name="T25" fmla="*/ 40 h 128"/>
                  <a:gd name="T26" fmla="*/ 62 w 164"/>
                  <a:gd name="T27" fmla="*/ 69 h 128"/>
                  <a:gd name="T28" fmla="*/ 82 w 164"/>
                  <a:gd name="T29" fmla="*/ 82 h 128"/>
                  <a:gd name="T30" fmla="*/ 82 w 164"/>
                  <a:gd name="T31" fmla="*/ 82 h 128"/>
                  <a:gd name="T32" fmla="*/ 82 w 164"/>
                  <a:gd name="T33" fmla="*/ 82 h 128"/>
                  <a:gd name="T34" fmla="*/ 102 w 164"/>
                  <a:gd name="T35" fmla="*/ 69 h 128"/>
                  <a:gd name="T36" fmla="*/ 139 w 164"/>
                  <a:gd name="T37" fmla="*/ 40 h 128"/>
                  <a:gd name="T38" fmla="*/ 152 w 164"/>
                  <a:gd name="T39" fmla="*/ 18 h 128"/>
                  <a:gd name="T40" fmla="*/ 149 w 164"/>
                  <a:gd name="T41" fmla="*/ 11 h 128"/>
                  <a:gd name="T42" fmla="*/ 152 w 164"/>
                  <a:gd name="T43" fmla="*/ 43 h 128"/>
                  <a:gd name="T44" fmla="*/ 146 w 164"/>
                  <a:gd name="T45" fmla="*/ 50 h 128"/>
                  <a:gd name="T46" fmla="*/ 107 w 164"/>
                  <a:gd name="T47" fmla="*/ 80 h 128"/>
                  <a:gd name="T48" fmla="*/ 82 w 164"/>
                  <a:gd name="T49" fmla="*/ 93 h 128"/>
                  <a:gd name="T50" fmla="*/ 82 w 164"/>
                  <a:gd name="T51" fmla="*/ 93 h 128"/>
                  <a:gd name="T52" fmla="*/ 82 w 164"/>
                  <a:gd name="T53" fmla="*/ 93 h 128"/>
                  <a:gd name="T54" fmla="*/ 57 w 164"/>
                  <a:gd name="T55" fmla="*/ 80 h 128"/>
                  <a:gd name="T56" fmla="*/ 18 w 164"/>
                  <a:gd name="T57" fmla="*/ 50 h 128"/>
                  <a:gd name="T58" fmla="*/ 12 w 164"/>
                  <a:gd name="T59" fmla="*/ 43 h 128"/>
                  <a:gd name="T60" fmla="*/ 12 w 164"/>
                  <a:gd name="T61" fmla="*/ 114 h 128"/>
                  <a:gd name="T62" fmla="*/ 15 w 164"/>
                  <a:gd name="T63" fmla="*/ 117 h 128"/>
                  <a:gd name="T64" fmla="*/ 149 w 164"/>
                  <a:gd name="T65" fmla="*/ 117 h 128"/>
                  <a:gd name="T66" fmla="*/ 152 w 164"/>
                  <a:gd name="T67" fmla="*/ 114 h 128"/>
                  <a:gd name="T68" fmla="*/ 152 w 164"/>
                  <a:gd name="T6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28">
                    <a:moveTo>
                      <a:pt x="164" y="114"/>
                    </a:moveTo>
                    <a:cubicBezTo>
                      <a:pt x="164" y="122"/>
                      <a:pt x="157" y="128"/>
                      <a:pt x="149" y="128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7" y="128"/>
                      <a:pt x="0" y="122"/>
                      <a:pt x="0" y="1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7" y="0"/>
                      <a:pt x="164" y="6"/>
                      <a:pt x="164" y="14"/>
                    </a:cubicBezTo>
                    <a:lnTo>
                      <a:pt x="164" y="114"/>
                    </a:lnTo>
                    <a:close/>
                    <a:moveTo>
                      <a:pt x="14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3" y="11"/>
                      <a:pt x="12" y="13"/>
                      <a:pt x="12" y="14"/>
                    </a:cubicBezTo>
                    <a:cubicBezTo>
                      <a:pt x="12" y="25"/>
                      <a:pt x="17" y="34"/>
                      <a:pt x="25" y="40"/>
                    </a:cubicBezTo>
                    <a:cubicBezTo>
                      <a:pt x="37" y="50"/>
                      <a:pt x="50" y="59"/>
                      <a:pt x="62" y="69"/>
                    </a:cubicBezTo>
                    <a:cubicBezTo>
                      <a:pt x="67" y="73"/>
                      <a:pt x="76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9" y="82"/>
                      <a:pt x="97" y="73"/>
                      <a:pt x="102" y="69"/>
                    </a:cubicBezTo>
                    <a:cubicBezTo>
                      <a:pt x="114" y="59"/>
                      <a:pt x="127" y="50"/>
                      <a:pt x="139" y="40"/>
                    </a:cubicBezTo>
                    <a:cubicBezTo>
                      <a:pt x="145" y="36"/>
                      <a:pt x="152" y="25"/>
                      <a:pt x="152" y="18"/>
                    </a:cubicBezTo>
                    <a:cubicBezTo>
                      <a:pt x="152" y="15"/>
                      <a:pt x="153" y="11"/>
                      <a:pt x="149" y="11"/>
                    </a:cubicBezTo>
                    <a:close/>
                    <a:moveTo>
                      <a:pt x="152" y="43"/>
                    </a:moveTo>
                    <a:cubicBezTo>
                      <a:pt x="150" y="46"/>
                      <a:pt x="148" y="48"/>
                      <a:pt x="146" y="50"/>
                    </a:cubicBezTo>
                    <a:cubicBezTo>
                      <a:pt x="133" y="60"/>
                      <a:pt x="120" y="70"/>
                      <a:pt x="107" y="80"/>
                    </a:cubicBezTo>
                    <a:cubicBezTo>
                      <a:pt x="100" y="86"/>
                      <a:pt x="9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72" y="93"/>
                      <a:pt x="64" y="86"/>
                      <a:pt x="57" y="80"/>
                    </a:cubicBezTo>
                    <a:cubicBezTo>
                      <a:pt x="44" y="70"/>
                      <a:pt x="31" y="60"/>
                      <a:pt x="18" y="50"/>
                    </a:cubicBezTo>
                    <a:cubicBezTo>
                      <a:pt x="16" y="48"/>
                      <a:pt x="14" y="46"/>
                      <a:pt x="12" y="4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3" y="117"/>
                      <a:pt x="15" y="117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51" y="117"/>
                      <a:pt x="152" y="115"/>
                      <a:pt x="152" y="114"/>
                    </a:cubicBezTo>
                    <a:lnTo>
                      <a:pt x="152" y="43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00" strike="noStrike" kern="0" noProof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5386388" y="2352675"/>
            <a:ext cx="1201737" cy="1387475"/>
            <a:chOff x="4669803" y="3518846"/>
            <a:chExt cx="1202093" cy="1388087"/>
          </a:xfrm>
        </p:grpSpPr>
        <p:sp>
          <p:nvSpPr>
            <p:cNvPr id="20513" name="Freeform 12"/>
            <p:cNvSpPr/>
            <p:nvPr/>
          </p:nvSpPr>
          <p:spPr>
            <a:xfrm>
              <a:off x="4741662" y="3559913"/>
              <a:ext cx="528675" cy="237166"/>
            </a:xfrm>
            <a:custGeom>
              <a:avLst/>
              <a:gdLst/>
              <a:ahLst/>
              <a:cxnLst>
                <a:cxn ang="0">
                  <a:pos x="0" y="237166"/>
                </a:cxn>
                <a:cxn ang="0">
                  <a:pos x="408568" y="0"/>
                </a:cxn>
                <a:cxn ang="0">
                  <a:pos x="528675" y="0"/>
                </a:cxn>
                <a:cxn ang="0">
                  <a:pos x="528675" y="237166"/>
                </a:cxn>
                <a:cxn ang="0">
                  <a:pos x="0" y="237166"/>
                </a:cxn>
              </a:cxnLst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6B3C1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14" name="组合 150"/>
            <p:cNvGrpSpPr/>
            <p:nvPr/>
          </p:nvGrpSpPr>
          <p:grpSpPr>
            <a:xfrm>
              <a:off x="4669803" y="3518846"/>
              <a:ext cx="1202093" cy="1388087"/>
              <a:chOff x="4669803" y="3518846"/>
              <a:chExt cx="1202093" cy="1388087"/>
            </a:xfrm>
          </p:grpSpPr>
          <p:sp>
            <p:nvSpPr>
              <p:cNvPr id="10" name="Freeform 13"/>
              <p:cNvSpPr/>
              <p:nvPr/>
            </p:nvSpPr>
            <p:spPr bwMode="auto">
              <a:xfrm>
                <a:off x="4669803" y="3518846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" name="Freeform 20"/>
              <p:cNvSpPr/>
              <p:nvPr/>
            </p:nvSpPr>
            <p:spPr bwMode="auto">
              <a:xfrm>
                <a:off x="4741662" y="3559913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 cap="flat">
                <a:noFill/>
                <a:prstDash val="solid"/>
                <a:miter lim="800000"/>
              </a:ln>
              <a:effectLst>
                <a:outerShdw blurRad="279400" dist="762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517" name="Freeform 30"/>
              <p:cNvSpPr>
                <a:spLocks noEditPoints="1"/>
              </p:cNvSpPr>
              <p:nvPr/>
            </p:nvSpPr>
            <p:spPr>
              <a:xfrm>
                <a:off x="4895645" y="3772439"/>
                <a:ext cx="93416" cy="200205"/>
              </a:xfrm>
              <a:custGeom>
                <a:avLst/>
                <a:gdLst/>
                <a:ahLst/>
                <a:cxnLst>
                  <a:cxn ang="0">
                    <a:pos x="93416" y="153428"/>
                  </a:cxn>
                  <a:cxn ang="0">
                    <a:pos x="78469" y="185236"/>
                  </a:cxn>
                  <a:cxn ang="0">
                    <a:pos x="46708" y="200205"/>
                  </a:cxn>
                  <a:cxn ang="0">
                    <a:pos x="13078" y="185236"/>
                  </a:cxn>
                  <a:cxn ang="0">
                    <a:pos x="0" y="153428"/>
                  </a:cxn>
                  <a:cxn ang="0">
                    <a:pos x="0" y="46776"/>
                  </a:cxn>
                  <a:cxn ang="0">
                    <a:pos x="13078" y="13097"/>
                  </a:cxn>
                  <a:cxn ang="0">
                    <a:pos x="46708" y="0"/>
                  </a:cxn>
                  <a:cxn ang="0">
                    <a:pos x="78469" y="13097"/>
                  </a:cxn>
                  <a:cxn ang="0">
                    <a:pos x="93416" y="46776"/>
                  </a:cxn>
                  <a:cxn ang="0">
                    <a:pos x="93416" y="153428"/>
                  </a:cxn>
                  <a:cxn ang="0">
                    <a:pos x="61654" y="44905"/>
                  </a:cxn>
                  <a:cxn ang="0">
                    <a:pos x="57917" y="33679"/>
                  </a:cxn>
                  <a:cxn ang="0">
                    <a:pos x="44839" y="28066"/>
                  </a:cxn>
                  <a:cxn ang="0">
                    <a:pos x="33629" y="33679"/>
                  </a:cxn>
                  <a:cxn ang="0">
                    <a:pos x="28024" y="44905"/>
                  </a:cxn>
                  <a:cxn ang="0">
                    <a:pos x="28024" y="153428"/>
                  </a:cxn>
                  <a:cxn ang="0">
                    <a:pos x="33629" y="164654"/>
                  </a:cxn>
                  <a:cxn ang="0">
                    <a:pos x="44839" y="170267"/>
                  </a:cxn>
                  <a:cxn ang="0">
                    <a:pos x="57917" y="164654"/>
                  </a:cxn>
                  <a:cxn ang="0">
                    <a:pos x="61654" y="153428"/>
                  </a:cxn>
                  <a:cxn ang="0">
                    <a:pos x="61654" y="44905"/>
                  </a:cxn>
                </a:cxnLst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18" name="Freeform 31"/>
              <p:cNvSpPr>
                <a:spLocks noEditPoints="1"/>
              </p:cNvSpPr>
              <p:nvPr/>
            </p:nvSpPr>
            <p:spPr>
              <a:xfrm>
                <a:off x="5009593" y="3774492"/>
                <a:ext cx="99575" cy="196099"/>
              </a:xfrm>
              <a:custGeom>
                <a:avLst/>
                <a:gdLst/>
                <a:ahLst/>
                <a:cxnLst>
                  <a:cxn ang="0">
                    <a:pos x="0" y="123203"/>
                  </a:cxn>
                  <a:cxn ang="0">
                    <a:pos x="50300" y="0"/>
                  </a:cxn>
                  <a:cxn ang="0">
                    <a:pos x="80070" y="0"/>
                  </a:cxn>
                  <a:cxn ang="0">
                    <a:pos x="80070" y="123203"/>
                  </a:cxn>
                  <a:cxn ang="0">
                    <a:pos x="99575" y="123203"/>
                  </a:cxn>
                  <a:cxn ang="0">
                    <a:pos x="99575" y="152977"/>
                  </a:cxn>
                  <a:cxn ang="0">
                    <a:pos x="80070" y="152977"/>
                  </a:cxn>
                  <a:cxn ang="0">
                    <a:pos x="80070" y="196099"/>
                  </a:cxn>
                  <a:cxn ang="0">
                    <a:pos x="50300" y="196099"/>
                  </a:cxn>
                  <a:cxn ang="0">
                    <a:pos x="50300" y="152977"/>
                  </a:cxn>
                  <a:cxn ang="0">
                    <a:pos x="0" y="152977"/>
                  </a:cxn>
                  <a:cxn ang="0">
                    <a:pos x="0" y="123203"/>
                  </a:cxn>
                  <a:cxn ang="0">
                    <a:pos x="50300" y="123203"/>
                  </a:cxn>
                  <a:cxn ang="0">
                    <a:pos x="50300" y="63655"/>
                  </a:cxn>
                  <a:cxn ang="0">
                    <a:pos x="25663" y="123203"/>
                  </a:cxn>
                  <a:cxn ang="0">
                    <a:pos x="50300" y="123203"/>
                  </a:cxn>
                </a:cxnLst>
                <a:pathLst>
                  <a:path w="97" h="191">
                    <a:moveTo>
                      <a:pt x="0" y="120"/>
                    </a:moveTo>
                    <a:lnTo>
                      <a:pt x="49" y="0"/>
                    </a:lnTo>
                    <a:lnTo>
                      <a:pt x="78" y="0"/>
                    </a:lnTo>
                    <a:lnTo>
                      <a:pt x="78" y="120"/>
                    </a:lnTo>
                    <a:lnTo>
                      <a:pt x="97" y="120"/>
                    </a:lnTo>
                    <a:lnTo>
                      <a:pt x="97" y="149"/>
                    </a:lnTo>
                    <a:lnTo>
                      <a:pt x="78" y="149"/>
                    </a:lnTo>
                    <a:lnTo>
                      <a:pt x="78" y="191"/>
                    </a:lnTo>
                    <a:lnTo>
                      <a:pt x="49" y="191"/>
                    </a:lnTo>
                    <a:lnTo>
                      <a:pt x="49" y="149"/>
                    </a:lnTo>
                    <a:lnTo>
                      <a:pt x="0" y="149"/>
                    </a:lnTo>
                    <a:lnTo>
                      <a:pt x="0" y="120"/>
                    </a:lnTo>
                    <a:close/>
                    <a:moveTo>
                      <a:pt x="49" y="120"/>
                    </a:moveTo>
                    <a:lnTo>
                      <a:pt x="49" y="62"/>
                    </a:lnTo>
                    <a:lnTo>
                      <a:pt x="25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5039839" y="4141748"/>
                <a:ext cx="447355" cy="330885"/>
              </a:xfrm>
              <a:custGeom>
                <a:avLst/>
                <a:gdLst>
                  <a:gd name="T0" fmla="*/ 176 w 176"/>
                  <a:gd name="T1" fmla="*/ 99 h 117"/>
                  <a:gd name="T2" fmla="*/ 176 w 176"/>
                  <a:gd name="T3" fmla="*/ 108 h 117"/>
                  <a:gd name="T4" fmla="*/ 161 w 176"/>
                  <a:gd name="T5" fmla="*/ 117 h 117"/>
                  <a:gd name="T6" fmla="*/ 15 w 176"/>
                  <a:gd name="T7" fmla="*/ 117 h 117"/>
                  <a:gd name="T8" fmla="*/ 0 w 176"/>
                  <a:gd name="T9" fmla="*/ 108 h 117"/>
                  <a:gd name="T10" fmla="*/ 0 w 176"/>
                  <a:gd name="T11" fmla="*/ 99 h 117"/>
                  <a:gd name="T12" fmla="*/ 15 w 176"/>
                  <a:gd name="T13" fmla="*/ 99 h 117"/>
                  <a:gd name="T14" fmla="*/ 161 w 176"/>
                  <a:gd name="T15" fmla="*/ 99 h 117"/>
                  <a:gd name="T16" fmla="*/ 176 w 176"/>
                  <a:gd name="T17" fmla="*/ 99 h 117"/>
                  <a:gd name="T18" fmla="*/ 24 w 176"/>
                  <a:gd name="T19" fmla="*/ 79 h 117"/>
                  <a:gd name="T20" fmla="*/ 24 w 176"/>
                  <a:gd name="T21" fmla="*/ 14 h 117"/>
                  <a:gd name="T22" fmla="*/ 38 w 176"/>
                  <a:gd name="T23" fmla="*/ 0 h 117"/>
                  <a:gd name="T24" fmla="*/ 138 w 176"/>
                  <a:gd name="T25" fmla="*/ 0 h 117"/>
                  <a:gd name="T26" fmla="*/ 152 w 176"/>
                  <a:gd name="T27" fmla="*/ 14 h 117"/>
                  <a:gd name="T28" fmla="*/ 152 w 176"/>
                  <a:gd name="T29" fmla="*/ 79 h 117"/>
                  <a:gd name="T30" fmla="*/ 138 w 176"/>
                  <a:gd name="T31" fmla="*/ 93 h 117"/>
                  <a:gd name="T32" fmla="*/ 38 w 176"/>
                  <a:gd name="T33" fmla="*/ 93 h 117"/>
                  <a:gd name="T34" fmla="*/ 24 w 176"/>
                  <a:gd name="T35" fmla="*/ 79 h 117"/>
                  <a:gd name="T36" fmla="*/ 35 w 176"/>
                  <a:gd name="T37" fmla="*/ 79 h 117"/>
                  <a:gd name="T38" fmla="*/ 38 w 176"/>
                  <a:gd name="T39" fmla="*/ 82 h 117"/>
                  <a:gd name="T40" fmla="*/ 138 w 176"/>
                  <a:gd name="T41" fmla="*/ 82 h 117"/>
                  <a:gd name="T42" fmla="*/ 141 w 176"/>
                  <a:gd name="T43" fmla="*/ 79 h 117"/>
                  <a:gd name="T44" fmla="*/ 141 w 176"/>
                  <a:gd name="T45" fmla="*/ 14 h 117"/>
                  <a:gd name="T46" fmla="*/ 138 w 176"/>
                  <a:gd name="T47" fmla="*/ 11 h 117"/>
                  <a:gd name="T48" fmla="*/ 38 w 176"/>
                  <a:gd name="T49" fmla="*/ 11 h 117"/>
                  <a:gd name="T50" fmla="*/ 35 w 176"/>
                  <a:gd name="T51" fmla="*/ 14 h 117"/>
                  <a:gd name="T52" fmla="*/ 35 w 176"/>
                  <a:gd name="T53" fmla="*/ 79 h 117"/>
                  <a:gd name="T54" fmla="*/ 97 w 176"/>
                  <a:gd name="T55" fmla="*/ 107 h 117"/>
                  <a:gd name="T56" fmla="*/ 95 w 176"/>
                  <a:gd name="T57" fmla="*/ 105 h 117"/>
                  <a:gd name="T58" fmla="*/ 81 w 176"/>
                  <a:gd name="T59" fmla="*/ 105 h 117"/>
                  <a:gd name="T60" fmla="*/ 79 w 176"/>
                  <a:gd name="T61" fmla="*/ 107 h 117"/>
                  <a:gd name="T62" fmla="*/ 81 w 176"/>
                  <a:gd name="T63" fmla="*/ 108 h 117"/>
                  <a:gd name="T64" fmla="*/ 95 w 176"/>
                  <a:gd name="T65" fmla="*/ 108 h 117"/>
                  <a:gd name="T66" fmla="*/ 97 w 176"/>
                  <a:gd name="T67" fmla="*/ 10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17">
                    <a:moveTo>
                      <a:pt x="176" y="99"/>
                    </a:moveTo>
                    <a:cubicBezTo>
                      <a:pt x="176" y="108"/>
                      <a:pt x="176" y="108"/>
                      <a:pt x="176" y="108"/>
                    </a:cubicBezTo>
                    <a:cubicBezTo>
                      <a:pt x="176" y="113"/>
                      <a:pt x="169" y="117"/>
                      <a:pt x="161" y="11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7" y="117"/>
                      <a:pt x="0" y="113"/>
                      <a:pt x="0" y="108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1" y="99"/>
                      <a:pt x="161" y="99"/>
                      <a:pt x="161" y="99"/>
                    </a:cubicBezTo>
                    <a:lnTo>
                      <a:pt x="176" y="99"/>
                    </a:lnTo>
                    <a:close/>
                    <a:moveTo>
                      <a:pt x="24" y="7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6"/>
                      <a:pt x="30" y="0"/>
                      <a:pt x="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6" y="0"/>
                      <a:pt x="152" y="6"/>
                      <a:pt x="152" y="14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2" y="87"/>
                      <a:pt x="146" y="93"/>
                      <a:pt x="138" y="93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0" y="93"/>
                      <a:pt x="24" y="87"/>
                      <a:pt x="24" y="79"/>
                    </a:cubicBezTo>
                    <a:close/>
                    <a:moveTo>
                      <a:pt x="35" y="79"/>
                    </a:moveTo>
                    <a:cubicBezTo>
                      <a:pt x="35" y="80"/>
                      <a:pt x="37" y="82"/>
                      <a:pt x="38" y="82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39" y="82"/>
                      <a:pt x="141" y="80"/>
                      <a:pt x="141" y="79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41" y="13"/>
                      <a:pt x="139" y="11"/>
                      <a:pt x="1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5" y="13"/>
                      <a:pt x="35" y="14"/>
                    </a:cubicBezTo>
                    <a:lnTo>
                      <a:pt x="35" y="79"/>
                    </a:lnTo>
                    <a:close/>
                    <a:moveTo>
                      <a:pt x="97" y="107"/>
                    </a:moveTo>
                    <a:cubicBezTo>
                      <a:pt x="97" y="106"/>
                      <a:pt x="96" y="105"/>
                      <a:pt x="95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5"/>
                      <a:pt x="79" y="106"/>
                      <a:pt x="79" y="107"/>
                    </a:cubicBezTo>
                    <a:cubicBezTo>
                      <a:pt x="79" y="107"/>
                      <a:pt x="80" y="108"/>
                      <a:pt x="81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6" y="108"/>
                      <a:pt x="97" y="107"/>
                      <a:pt x="97" y="10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00" strike="noStrike" kern="0" noProof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121" name="Group 19"/>
          <p:cNvGrpSpPr/>
          <p:nvPr/>
        </p:nvGrpSpPr>
        <p:grpSpPr>
          <a:xfrm>
            <a:off x="1449388" y="1201738"/>
            <a:ext cx="1517650" cy="1031875"/>
            <a:chOff x="552376" y="2667382"/>
            <a:chExt cx="1499240" cy="1033020"/>
          </a:xfrm>
        </p:grpSpPr>
        <p:sp>
          <p:nvSpPr>
            <p:cNvPr id="20521" name="Rectangle 26"/>
            <p:cNvSpPr/>
            <p:nvPr/>
          </p:nvSpPr>
          <p:spPr>
            <a:xfrm>
              <a:off x="552376" y="2954983"/>
              <a:ext cx="1499240" cy="7454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选择项目名称做为公众号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22" name="Rectangle 27"/>
            <p:cNvSpPr/>
            <p:nvPr/>
          </p:nvSpPr>
          <p:spPr>
            <a:xfrm>
              <a:off x="6205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r>
                <a:rPr lang="zh-CN" altLang="en-US" sz="17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Bebas Neue" charset="0"/>
                </a:rPr>
                <a:t>名称选择</a:t>
              </a:r>
              <a:endParaRPr lang="zh-CN" altLang="en-US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24" name="Group 129"/>
          <p:cNvGrpSpPr/>
          <p:nvPr/>
        </p:nvGrpSpPr>
        <p:grpSpPr>
          <a:xfrm>
            <a:off x="6164263" y="1214438"/>
            <a:ext cx="1381125" cy="852487"/>
            <a:chOff x="696724" y="2667382"/>
            <a:chExt cx="1362945" cy="852351"/>
          </a:xfrm>
        </p:grpSpPr>
        <p:sp>
          <p:nvSpPr>
            <p:cNvPr id="20524" name="Rectangle 26"/>
            <p:cNvSpPr/>
            <p:nvPr/>
          </p:nvSpPr>
          <p:spPr>
            <a:xfrm>
              <a:off x="696724" y="2920895"/>
              <a:ext cx="1354892" cy="5988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选择目前比较热门的订阅号类别，每天都可以发送文章，比较容易吸引粉丝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25" name="Rectangle 27"/>
            <p:cNvSpPr/>
            <p:nvPr/>
          </p:nvSpPr>
          <p:spPr>
            <a:xfrm>
              <a:off x="6967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r>
                <a:rPr lang="zh-CN" altLang="en-US" sz="17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Bebas Neue" charset="0"/>
                </a:rPr>
                <a:t>类别选择</a:t>
              </a:r>
              <a:endParaRPr lang="zh-CN" altLang="en-US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27" name="Group 135"/>
          <p:cNvGrpSpPr/>
          <p:nvPr/>
        </p:nvGrpSpPr>
        <p:grpSpPr>
          <a:xfrm>
            <a:off x="6634163" y="2671763"/>
            <a:ext cx="1517650" cy="830262"/>
            <a:chOff x="552376" y="2667382"/>
            <a:chExt cx="1499240" cy="830586"/>
          </a:xfrm>
        </p:grpSpPr>
        <p:sp>
          <p:nvSpPr>
            <p:cNvPr id="20527" name="Rectangle 26"/>
            <p:cNvSpPr/>
            <p:nvPr/>
          </p:nvSpPr>
          <p:spPr>
            <a:xfrm>
              <a:off x="552376" y="2907455"/>
              <a:ext cx="1499240" cy="5905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选择项目</a:t>
              </a:r>
              <a:r>
                <a:rPr lang="en-US" altLang="zh-CN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logo</a:t>
              </a: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作为头像，简单明确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28" name="Rectangle 27"/>
            <p:cNvSpPr/>
            <p:nvPr/>
          </p:nvSpPr>
          <p:spPr>
            <a:xfrm>
              <a:off x="6205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r>
                <a:rPr lang="zh-CN" altLang="en-US" sz="17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Bebas Neue" charset="0"/>
                </a:rPr>
                <a:t>头像选择</a:t>
              </a:r>
              <a:endParaRPr lang="zh-CN" altLang="en-US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30" name="Group 132"/>
          <p:cNvGrpSpPr/>
          <p:nvPr/>
        </p:nvGrpSpPr>
        <p:grpSpPr>
          <a:xfrm>
            <a:off x="6013450" y="4173538"/>
            <a:ext cx="1379538" cy="866775"/>
            <a:chOff x="696724" y="2667382"/>
            <a:chExt cx="1362945" cy="867353"/>
          </a:xfrm>
        </p:grpSpPr>
        <p:sp>
          <p:nvSpPr>
            <p:cNvPr id="20530" name="Rectangle 26"/>
            <p:cNvSpPr/>
            <p:nvPr/>
          </p:nvSpPr>
          <p:spPr>
            <a:xfrm>
              <a:off x="696724" y="2935897"/>
              <a:ext cx="1354892" cy="5988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endParaRPr lang="en-US" altLang="zh-CN" sz="9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31" name="Rectangle 27"/>
            <p:cNvSpPr/>
            <p:nvPr/>
          </p:nvSpPr>
          <p:spPr>
            <a:xfrm>
              <a:off x="6967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endParaRPr lang="en-US" altLang="zh-CN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33" name="Group 138"/>
          <p:cNvGrpSpPr/>
          <p:nvPr/>
        </p:nvGrpSpPr>
        <p:grpSpPr>
          <a:xfrm>
            <a:off x="1606550" y="4102100"/>
            <a:ext cx="1519238" cy="833438"/>
            <a:chOff x="552376" y="2667382"/>
            <a:chExt cx="1499240" cy="832026"/>
          </a:xfrm>
        </p:grpSpPr>
        <p:sp>
          <p:nvSpPr>
            <p:cNvPr id="20533" name="Rectangle 26"/>
            <p:cNvSpPr/>
            <p:nvPr/>
          </p:nvSpPr>
          <p:spPr>
            <a:xfrm>
              <a:off x="552376" y="2908895"/>
              <a:ext cx="1499240" cy="5905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endParaRPr lang="en-US" altLang="zh-CN" sz="9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34" name="Rectangle 27"/>
            <p:cNvSpPr/>
            <p:nvPr/>
          </p:nvSpPr>
          <p:spPr>
            <a:xfrm>
              <a:off x="6205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endParaRPr lang="en-US" altLang="zh-CN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36" name="Group 141"/>
          <p:cNvGrpSpPr/>
          <p:nvPr/>
        </p:nvGrpSpPr>
        <p:grpSpPr>
          <a:xfrm>
            <a:off x="911225" y="2663825"/>
            <a:ext cx="1517650" cy="838200"/>
            <a:chOff x="552376" y="2667382"/>
            <a:chExt cx="1499240" cy="838333"/>
          </a:xfrm>
        </p:grpSpPr>
        <p:sp>
          <p:nvSpPr>
            <p:cNvPr id="20536" name="Rectangle 26"/>
            <p:cNvSpPr/>
            <p:nvPr/>
          </p:nvSpPr>
          <p:spPr>
            <a:xfrm>
              <a:off x="552376" y="2915202"/>
              <a:ext cx="1499240" cy="5905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最好是公众号名称的全拼或者简拼，能让用户记住。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37" name="Rectangle 27"/>
            <p:cNvSpPr/>
            <p:nvPr/>
          </p:nvSpPr>
          <p:spPr>
            <a:xfrm>
              <a:off x="6205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r>
                <a:rPr lang="zh-CN" altLang="en-US" sz="17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Bebas Neue" charset="0"/>
                </a:rPr>
                <a:t>微信号选择</a:t>
              </a:r>
              <a:endParaRPr lang="zh-CN" altLang="en-US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</p:spTree>
  </p:cSld>
  <p:clrMapOvr>
    <a:masterClrMapping/>
  </p:clrMapOvr>
  <p:transition spd="slow" advTm="0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2" grpId="0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 rot="0">
            <a:off x="160655" y="2324100"/>
            <a:ext cx="1566545" cy="600075"/>
            <a:chOff x="903371" y="249943"/>
            <a:chExt cx="2831223" cy="679699"/>
          </a:xfrm>
        </p:grpSpPr>
        <p:sp>
          <p:nvSpPr>
            <p:cNvPr id="53" name="任意多边形 52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任意多边形 53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6572" y="5088078"/>
            <a:ext cx="588857" cy="54126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91128" y="4947368"/>
            <a:ext cx="316877" cy="29126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7164" y="4751255"/>
            <a:ext cx="158438" cy="145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1" name="矩形 33"/>
          <p:cNvSpPr/>
          <p:nvPr/>
        </p:nvSpPr>
        <p:spPr>
          <a:xfrm>
            <a:off x="2185988" y="3659188"/>
            <a:ext cx="1143000" cy="642937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>
            <a:outerShdw dist="53882" dir="13499999" algn="ctr" rotWithShape="0">
              <a:schemeClr val="bg2">
                <a:alpha val="50000"/>
              </a:schemeClr>
            </a:outerShdw>
          </a:effectLst>
        </p:spPr>
        <p:txBody>
          <a:bodyPr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矩形 32"/>
          <p:cNvSpPr/>
          <p:nvPr/>
        </p:nvSpPr>
        <p:spPr>
          <a:xfrm>
            <a:off x="2185988" y="2425700"/>
            <a:ext cx="1143000" cy="642938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>
            <a:outerShdw dist="53882" dir="13499999" algn="ctr" rotWithShape="0">
              <a:schemeClr val="bg2">
                <a:alpha val="50000"/>
              </a:schemeClr>
            </a:outerShdw>
          </a:effectLst>
        </p:spPr>
        <p:txBody>
          <a:bodyPr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矩形 31"/>
          <p:cNvSpPr/>
          <p:nvPr/>
        </p:nvSpPr>
        <p:spPr>
          <a:xfrm>
            <a:off x="2185988" y="1095375"/>
            <a:ext cx="1143000" cy="571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>
            <a:outerShdw dist="53882" dir="13499999" algn="ctr" rotWithShape="0">
              <a:schemeClr val="bg2">
                <a:alpha val="50000"/>
              </a:schemeClr>
            </a:outerShdw>
          </a:effectLst>
        </p:spPr>
        <p:txBody>
          <a:bodyPr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TextBox 9"/>
          <p:cNvSpPr txBox="1"/>
          <p:nvPr/>
        </p:nvSpPr>
        <p:spPr>
          <a:xfrm>
            <a:off x="2257425" y="1105218"/>
            <a:ext cx="10001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dist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微官网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TextBox 10"/>
          <p:cNvSpPr txBox="1"/>
          <p:nvPr/>
        </p:nvSpPr>
        <p:spPr>
          <a:xfrm>
            <a:off x="2257425" y="2586038"/>
            <a:ext cx="1071563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dist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最新动态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6" name="TextBox 11"/>
          <p:cNvSpPr txBox="1"/>
          <p:nvPr/>
        </p:nvSpPr>
        <p:spPr>
          <a:xfrm>
            <a:off x="2257425" y="3821113"/>
            <a:ext cx="1071563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dist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TextBox 14"/>
          <p:cNvSpPr txBox="1"/>
          <p:nvPr/>
        </p:nvSpPr>
        <p:spPr>
          <a:xfrm>
            <a:off x="4114800" y="812483"/>
            <a:ext cx="4214813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（以图文的方式介绍项目的区位、环境、优势等方面信息，方便客户了解）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矩形 18"/>
          <p:cNvSpPr/>
          <p:nvPr/>
        </p:nvSpPr>
        <p:spPr>
          <a:xfrm>
            <a:off x="3405505" y="635000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矩形 19"/>
          <p:cNvSpPr/>
          <p:nvPr/>
        </p:nvSpPr>
        <p:spPr>
          <a:xfrm>
            <a:off x="3400108" y="3314383"/>
            <a:ext cx="79502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预约看房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互动留言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咨询热线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0" name="矩形 21"/>
          <p:cNvSpPr/>
          <p:nvPr/>
        </p:nvSpPr>
        <p:spPr>
          <a:xfrm>
            <a:off x="3400425" y="2323148"/>
            <a:ext cx="7950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楼盘动态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7" name="左大括号 34"/>
          <p:cNvSpPr/>
          <p:nvPr/>
        </p:nvSpPr>
        <p:spPr>
          <a:xfrm>
            <a:off x="1614488" y="1397000"/>
            <a:ext cx="436562" cy="2735263"/>
          </a:xfrm>
          <a:prstGeom prst="leftBrace">
            <a:avLst>
              <a:gd name="adj1" fmla="val 8353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53882" dir="13499999" algn="ctr" rotWithShape="0">
              <a:schemeClr val="bg2">
                <a:alpha val="50000"/>
              </a:schemeClr>
            </a:outerShdw>
          </a:effectLst>
        </p:spPr>
        <p:txBody>
          <a:bodyPr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8" name="矩形 35"/>
          <p:cNvSpPr/>
          <p:nvPr/>
        </p:nvSpPr>
        <p:spPr>
          <a:xfrm>
            <a:off x="160655" y="2257425"/>
            <a:ext cx="1559560" cy="73723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marL="342900" indent="-34290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微信自定义菜单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系统构架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89" name="直接连接符 37"/>
          <p:cNvCxnSpPr>
            <a:stCxn id="7187" idx="1"/>
            <a:endCxn id="7172" idx="1"/>
          </p:cNvCxnSpPr>
          <p:nvPr/>
        </p:nvCxnSpPr>
        <p:spPr>
          <a:xfrm flipV="1">
            <a:off x="1614488" y="2746375"/>
            <a:ext cx="571500" cy="19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53882" dir="13499999" algn="ctr" rotWithShape="0">
              <a:schemeClr val="bg2">
                <a:alpha val="50000"/>
              </a:schemeClr>
            </a:outerShdw>
          </a:effectLst>
        </p:spPr>
      </p:cxnSp>
      <p:sp>
        <p:nvSpPr>
          <p:cNvPr id="2" name="矩形 18"/>
          <p:cNvSpPr/>
          <p:nvPr/>
        </p:nvSpPr>
        <p:spPr>
          <a:xfrm>
            <a:off x="3405505" y="982345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户型欣赏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18"/>
          <p:cNvSpPr/>
          <p:nvPr/>
        </p:nvSpPr>
        <p:spPr>
          <a:xfrm>
            <a:off x="3405505" y="1397000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楼盘相册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4114800" y="1166813"/>
            <a:ext cx="4214813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（户型图、效果图、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</a:rPr>
              <a:t>°全景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，配以文字解读，介绍户型功能分区）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4098290" y="1581150"/>
            <a:ext cx="5000625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（拍摄楼盘环境美景、活动和重要节点的相关照片，与客户一同分享见证构筑家园的点点滴滴）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1"/>
          <p:cNvSpPr/>
          <p:nvPr/>
        </p:nvSpPr>
        <p:spPr>
          <a:xfrm>
            <a:off x="3383915" y="2721928"/>
            <a:ext cx="7950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最新活动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4081780" y="2433320"/>
            <a:ext cx="5000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just">
              <a:lnSpc>
                <a:spcPct val="1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（及时发布项目建设相关动态，方便客户了解进度，同时收集发布与购房市场相关的时事政策等信息，为客户提供一定的知识科普和便利）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4081780" y="2848610"/>
            <a:ext cx="5000625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（发布跟进线下活动和优惠政策等信息，有利于项目的宣传推广，增加客户对项目的关注度）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4065270" y="3489325"/>
            <a:ext cx="5000625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（以表单或留言的方式收集客户信息，方便客户预约登记，有效的发掘潜在客户）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TextBox 14"/>
          <p:cNvSpPr txBox="1"/>
          <p:nvPr/>
        </p:nvSpPr>
        <p:spPr>
          <a:xfrm>
            <a:off x="4048760" y="3756025"/>
            <a:ext cx="5000625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（构建客户与项目的互动空间，便于搜集客户对项目的意见，增加客户粘性，维护项目形象）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TextBox 14"/>
          <p:cNvSpPr txBox="1"/>
          <p:nvPr/>
        </p:nvSpPr>
        <p:spPr>
          <a:xfrm>
            <a:off x="4032250" y="4170045"/>
            <a:ext cx="5000625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（提供咨询热线，方便客户电话咨询，更可以及时收录客户的信息，从而实现营销目的）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reeform 5"/>
          <p:cNvSpPr/>
          <p:nvPr/>
        </p:nvSpPr>
        <p:spPr bwMode="auto">
          <a:xfrm>
            <a:off x="3916734" y="2232524"/>
            <a:ext cx="1325530" cy="1531157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fontAlgn="base"/>
            <a:endParaRPr lang="zh-CN" altLang="en-US" strike="noStrike" noProof="1">
              <a:solidFill>
                <a:schemeClr val="lt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039389" y="2619059"/>
            <a:ext cx="1052846" cy="651019"/>
            <a:chOff x="8513763" y="2622551"/>
            <a:chExt cx="765175" cy="473075"/>
          </a:xfr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4" name="Freeform 36"/>
            <p:cNvSpPr/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37" name="Freeform 39"/>
            <p:cNvSpPr/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40"/>
            <p:cNvSpPr/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Freeform 41"/>
            <p:cNvSpPr/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2400" strike="noStrike" noProof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3273425" y="1100138"/>
            <a:ext cx="1201738" cy="1387475"/>
            <a:chOff x="3273692" y="1099961"/>
            <a:chExt cx="1202093" cy="1388087"/>
          </a:xfrm>
        </p:grpSpPr>
        <p:sp>
          <p:nvSpPr>
            <p:cNvPr id="20484" name="Freeform 14"/>
            <p:cNvSpPr/>
            <p:nvPr/>
          </p:nvSpPr>
          <p:spPr>
            <a:xfrm>
              <a:off x="3345550" y="1141029"/>
              <a:ext cx="529701" cy="237166"/>
            </a:xfrm>
            <a:custGeom>
              <a:avLst/>
              <a:gdLst/>
              <a:ahLst/>
              <a:cxnLst>
                <a:cxn ang="0">
                  <a:pos x="0" y="237166"/>
                </a:cxn>
                <a:cxn ang="0">
                  <a:pos x="408567" y="0"/>
                </a:cxn>
                <a:cxn ang="0">
                  <a:pos x="529701" y="0"/>
                </a:cxn>
                <a:cxn ang="0">
                  <a:pos x="529701" y="237166"/>
                </a:cxn>
                <a:cxn ang="0">
                  <a:pos x="0" y="237166"/>
                </a:cxn>
              </a:cxnLst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F65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485" name="组合 144"/>
            <p:cNvGrpSpPr/>
            <p:nvPr/>
          </p:nvGrpSpPr>
          <p:grpSpPr>
            <a:xfrm>
              <a:off x="3273692" y="1099961"/>
              <a:ext cx="1202093" cy="1388087"/>
              <a:chOff x="3273692" y="1099961"/>
              <a:chExt cx="1202093" cy="1388087"/>
            </a:xfrm>
          </p:grpSpPr>
          <p:sp>
            <p:nvSpPr>
              <p:cNvPr id="12" name="Freeform 15"/>
              <p:cNvSpPr/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" name="Freeform 16"/>
              <p:cNvSpPr/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>
                  <a:solidFill>
                    <a:schemeClr val="lt1"/>
                  </a:solidFill>
                </a:endParaRPr>
              </a:p>
            </p:txBody>
          </p:sp>
          <p:sp>
            <p:nvSpPr>
              <p:cNvPr id="20488" name="Freeform 24"/>
              <p:cNvSpPr>
                <a:spLocks noEditPoints="1"/>
              </p:cNvSpPr>
              <p:nvPr/>
            </p:nvSpPr>
            <p:spPr>
              <a:xfrm>
                <a:off x="3541622" y="1353554"/>
                <a:ext cx="94443" cy="200205"/>
              </a:xfrm>
              <a:custGeom>
                <a:avLst/>
                <a:gdLst/>
                <a:ahLst/>
                <a:cxnLst>
                  <a:cxn ang="0">
                    <a:pos x="94443" y="153428"/>
                  </a:cxn>
                  <a:cxn ang="0">
                    <a:pos x="79332" y="185236"/>
                  </a:cxn>
                  <a:cxn ang="0">
                    <a:pos x="47221" y="200205"/>
                  </a:cxn>
                  <a:cxn ang="0">
                    <a:pos x="13222" y="185236"/>
                  </a:cxn>
                  <a:cxn ang="0">
                    <a:pos x="0" y="153428"/>
                  </a:cxn>
                  <a:cxn ang="0">
                    <a:pos x="0" y="46776"/>
                  </a:cxn>
                  <a:cxn ang="0">
                    <a:pos x="13222" y="13097"/>
                  </a:cxn>
                  <a:cxn ang="0">
                    <a:pos x="47221" y="0"/>
                  </a:cxn>
                  <a:cxn ang="0">
                    <a:pos x="79332" y="13097"/>
                  </a:cxn>
                  <a:cxn ang="0">
                    <a:pos x="94443" y="46776"/>
                  </a:cxn>
                  <a:cxn ang="0">
                    <a:pos x="94443" y="153428"/>
                  </a:cxn>
                  <a:cxn ang="0">
                    <a:pos x="62332" y="44905"/>
                  </a:cxn>
                  <a:cxn ang="0">
                    <a:pos x="58554" y="33679"/>
                  </a:cxn>
                  <a:cxn ang="0">
                    <a:pos x="45332" y="28066"/>
                  </a:cxn>
                  <a:cxn ang="0">
                    <a:pos x="33999" y="33679"/>
                  </a:cxn>
                  <a:cxn ang="0">
                    <a:pos x="28332" y="44905"/>
                  </a:cxn>
                  <a:cxn ang="0">
                    <a:pos x="28332" y="153428"/>
                  </a:cxn>
                  <a:cxn ang="0">
                    <a:pos x="33999" y="164654"/>
                  </a:cxn>
                  <a:cxn ang="0">
                    <a:pos x="45332" y="170267"/>
                  </a:cxn>
                  <a:cxn ang="0">
                    <a:pos x="58554" y="164654"/>
                  </a:cxn>
                  <a:cxn ang="0">
                    <a:pos x="62332" y="153428"/>
                  </a:cxn>
                  <a:cxn ang="0">
                    <a:pos x="62332" y="44905"/>
                  </a:cxn>
                </a:cxnLst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1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7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489" name="Freeform 25"/>
              <p:cNvSpPr/>
              <p:nvPr/>
            </p:nvSpPr>
            <p:spPr>
              <a:xfrm>
                <a:off x="3658649" y="1355607"/>
                <a:ext cx="53381" cy="196099"/>
              </a:xfrm>
              <a:custGeom>
                <a:avLst/>
                <a:gdLst/>
                <a:ahLst/>
                <a:cxnLst>
                  <a:cxn ang="0">
                    <a:pos x="25770" y="196099"/>
                  </a:cxn>
                  <a:cxn ang="0">
                    <a:pos x="25770" y="44822"/>
                  </a:cxn>
                  <a:cxn ang="0">
                    <a:pos x="0" y="44822"/>
                  </a:cxn>
                  <a:cxn ang="0">
                    <a:pos x="0" y="24278"/>
                  </a:cxn>
                  <a:cxn ang="0">
                    <a:pos x="20247" y="16808"/>
                  </a:cxn>
                  <a:cxn ang="0">
                    <a:pos x="33133" y="0"/>
                  </a:cxn>
                  <a:cxn ang="0">
                    <a:pos x="53381" y="0"/>
                  </a:cxn>
                  <a:cxn ang="0">
                    <a:pos x="53381" y="196099"/>
                  </a:cxn>
                  <a:cxn ang="0">
                    <a:pos x="25770" y="196099"/>
                  </a:cxn>
                </a:cxnLst>
                <a:pathLst>
                  <a:path w="29" h="105">
                    <a:moveTo>
                      <a:pt x="14" y="105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3"/>
                      <a:pt x="8" y="11"/>
                      <a:pt x="11" y="9"/>
                    </a:cubicBezTo>
                    <a:cubicBezTo>
                      <a:pt x="15" y="7"/>
                      <a:pt x="17" y="4"/>
                      <a:pt x="1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05"/>
                      <a:pt x="29" y="105"/>
                      <a:pt x="29" y="105"/>
                    </a:cubicBezTo>
                    <a:lnTo>
                      <a:pt x="14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3636343" y="1711343"/>
                <a:ext cx="476975" cy="401341"/>
                <a:chOff x="5146675" y="766763"/>
                <a:chExt cx="1590676" cy="1338263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1" name="Oval 18"/>
                <p:cNvSpPr>
                  <a:spLocks noChangeArrowheads="1"/>
                </p:cNvSpPr>
                <p:nvPr/>
              </p:nvSpPr>
              <p:spPr bwMode="auto">
                <a:xfrm>
                  <a:off x="5675313" y="766763"/>
                  <a:ext cx="533400" cy="5349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5511799" y="1344611"/>
                  <a:ext cx="860424" cy="760415"/>
                </a:xfrm>
                <a:custGeom>
                  <a:avLst/>
                  <a:gdLst>
                    <a:gd name="T0" fmla="*/ 201 w 301"/>
                    <a:gd name="T1" fmla="*/ 0 h 266"/>
                    <a:gd name="T2" fmla="*/ 151 w 301"/>
                    <a:gd name="T3" fmla="*/ 67 h 266"/>
                    <a:gd name="T4" fmla="*/ 101 w 301"/>
                    <a:gd name="T5" fmla="*/ 0 h 266"/>
                    <a:gd name="T6" fmla="*/ 0 w 301"/>
                    <a:gd name="T7" fmla="*/ 144 h 266"/>
                    <a:gd name="T8" fmla="*/ 0 w 301"/>
                    <a:gd name="T9" fmla="*/ 235 h 266"/>
                    <a:gd name="T10" fmla="*/ 0 w 301"/>
                    <a:gd name="T11" fmla="*/ 235 h 266"/>
                    <a:gd name="T12" fmla="*/ 151 w 301"/>
                    <a:gd name="T13" fmla="*/ 266 h 266"/>
                    <a:gd name="T14" fmla="*/ 301 w 301"/>
                    <a:gd name="T15" fmla="*/ 235 h 266"/>
                    <a:gd name="T16" fmla="*/ 301 w 301"/>
                    <a:gd name="T17" fmla="*/ 235 h 266"/>
                    <a:gd name="T18" fmla="*/ 301 w 301"/>
                    <a:gd name="T19" fmla="*/ 144 h 266"/>
                    <a:gd name="T20" fmla="*/ 201 w 301"/>
                    <a:gd name="T21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1" h="266">
                      <a:moveTo>
                        <a:pt x="201" y="0"/>
                      </a:moveTo>
                      <a:cubicBezTo>
                        <a:pt x="151" y="67"/>
                        <a:pt x="151" y="67"/>
                        <a:pt x="151" y="67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42" y="21"/>
                        <a:pt x="0" y="78"/>
                        <a:pt x="0" y="144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3" y="252"/>
                        <a:pt x="69" y="266"/>
                        <a:pt x="151" y="266"/>
                      </a:cubicBezTo>
                      <a:cubicBezTo>
                        <a:pt x="232" y="266"/>
                        <a:pt x="298" y="252"/>
                        <a:pt x="301" y="235"/>
                      </a:cubicBezTo>
                      <a:cubicBezTo>
                        <a:pt x="301" y="235"/>
                        <a:pt x="301" y="235"/>
                        <a:pt x="301" y="235"/>
                      </a:cubicBezTo>
                      <a:cubicBezTo>
                        <a:pt x="301" y="144"/>
                        <a:pt x="301" y="144"/>
                        <a:pt x="301" y="144"/>
                      </a:cubicBezTo>
                      <a:cubicBezTo>
                        <a:pt x="301" y="78"/>
                        <a:pt x="259" y="21"/>
                        <a:pt x="201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5900738" y="1319213"/>
                  <a:ext cx="85725" cy="50800"/>
                </a:xfrm>
                <a:custGeom>
                  <a:avLst/>
                  <a:gdLst>
                    <a:gd name="T0" fmla="*/ 30 w 30"/>
                    <a:gd name="T1" fmla="*/ 1 h 18"/>
                    <a:gd name="T2" fmla="*/ 15 w 30"/>
                    <a:gd name="T3" fmla="*/ 0 h 18"/>
                    <a:gd name="T4" fmla="*/ 1 w 30"/>
                    <a:gd name="T5" fmla="*/ 1 h 18"/>
                    <a:gd name="T6" fmla="*/ 7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0" y="1"/>
                      </a:move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0" y="0"/>
                        <a:pt x="6" y="0"/>
                        <a:pt x="1" y="1"/>
                      </a:cubicBezTo>
                      <a:cubicBezTo>
                        <a:pt x="1" y="1"/>
                        <a:pt x="0" y="11"/>
                        <a:pt x="7" y="18"/>
                      </a:cubicBezTo>
                      <a:cubicBezTo>
                        <a:pt x="7" y="18"/>
                        <a:pt x="18" y="18"/>
                        <a:pt x="24" y="18"/>
                      </a:cubicBezTo>
                      <a:cubicBezTo>
                        <a:pt x="24" y="18"/>
                        <a:pt x="30" y="12"/>
                        <a:pt x="30" y="1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4" name="Freeform 21"/>
                <p:cNvSpPr/>
                <p:nvPr/>
              </p:nvSpPr>
              <p:spPr bwMode="auto">
                <a:xfrm>
                  <a:off x="5894388" y="1377951"/>
                  <a:ext cx="95250" cy="130175"/>
                </a:xfrm>
                <a:custGeom>
                  <a:avLst/>
                  <a:gdLst>
                    <a:gd name="T0" fmla="*/ 15 w 60"/>
                    <a:gd name="T1" fmla="*/ 0 h 82"/>
                    <a:gd name="T2" fmla="*/ 47 w 60"/>
                    <a:gd name="T3" fmla="*/ 0 h 82"/>
                    <a:gd name="T4" fmla="*/ 60 w 60"/>
                    <a:gd name="T5" fmla="*/ 47 h 82"/>
                    <a:gd name="T6" fmla="*/ 31 w 60"/>
                    <a:gd name="T7" fmla="*/ 82 h 82"/>
                    <a:gd name="T8" fmla="*/ 0 w 60"/>
                    <a:gd name="T9" fmla="*/ 47 h 82"/>
                    <a:gd name="T10" fmla="*/ 15 w 6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82">
                      <a:moveTo>
                        <a:pt x="15" y="0"/>
                      </a:moveTo>
                      <a:lnTo>
                        <a:pt x="47" y="0"/>
                      </a:lnTo>
                      <a:lnTo>
                        <a:pt x="60" y="47"/>
                      </a:lnTo>
                      <a:lnTo>
                        <a:pt x="31" y="82"/>
                      </a:lnTo>
                      <a:lnTo>
                        <a:pt x="0" y="4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432425" y="1427163"/>
                  <a:ext cx="71438" cy="96838"/>
                </a:xfrm>
                <a:custGeom>
                  <a:avLst/>
                  <a:gdLst>
                    <a:gd name="T0" fmla="*/ 23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3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3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3" y="6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146675" y="1401763"/>
                  <a:ext cx="465138" cy="568325"/>
                </a:xfrm>
                <a:custGeom>
                  <a:avLst/>
                  <a:gdLst>
                    <a:gd name="T0" fmla="*/ 150 w 163"/>
                    <a:gd name="T1" fmla="*/ 0 h 199"/>
                    <a:gd name="T2" fmla="*/ 113 w 163"/>
                    <a:gd name="T3" fmla="*/ 50 h 199"/>
                    <a:gd name="T4" fmla="*/ 75 w 163"/>
                    <a:gd name="T5" fmla="*/ 0 h 199"/>
                    <a:gd name="T6" fmla="*/ 0 w 163"/>
                    <a:gd name="T7" fmla="*/ 108 h 199"/>
                    <a:gd name="T8" fmla="*/ 0 w 163"/>
                    <a:gd name="T9" fmla="*/ 176 h 199"/>
                    <a:gd name="T10" fmla="*/ 0 w 163"/>
                    <a:gd name="T11" fmla="*/ 176 h 199"/>
                    <a:gd name="T12" fmla="*/ 113 w 163"/>
                    <a:gd name="T13" fmla="*/ 199 h 199"/>
                    <a:gd name="T14" fmla="*/ 114 w 163"/>
                    <a:gd name="T15" fmla="*/ 199 h 199"/>
                    <a:gd name="T16" fmla="*/ 114 w 163"/>
                    <a:gd name="T17" fmla="*/ 124 h 199"/>
                    <a:gd name="T18" fmla="*/ 163 w 163"/>
                    <a:gd name="T19" fmla="*/ 6 h 199"/>
                    <a:gd name="T20" fmla="*/ 150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150" y="0"/>
                      </a:move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1" y="16"/>
                        <a:pt x="0" y="58"/>
                        <a:pt x="0" y="108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2" y="189"/>
                        <a:pt x="52" y="199"/>
                        <a:pt x="113" y="199"/>
                      </a:cubicBezTo>
                      <a:cubicBezTo>
                        <a:pt x="113" y="199"/>
                        <a:pt x="114" y="199"/>
                        <a:pt x="114" y="199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4" y="78"/>
                        <a:pt x="133" y="36"/>
                        <a:pt x="163" y="6"/>
                      </a:cubicBezTo>
                      <a:cubicBezTo>
                        <a:pt x="159" y="3"/>
                        <a:pt x="155" y="2"/>
                        <a:pt x="15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438775" y="1381126"/>
                  <a:ext cx="61913" cy="41275"/>
                </a:xfrm>
                <a:custGeom>
                  <a:avLst/>
                  <a:gdLst>
                    <a:gd name="T0" fmla="*/ 18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8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8" y="14"/>
                      </a:moveTo>
                      <a:cubicBezTo>
                        <a:pt x="18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8" y="1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8" name="Oval 25"/>
                <p:cNvSpPr>
                  <a:spLocks noChangeArrowheads="1"/>
                </p:cNvSpPr>
                <p:nvPr/>
              </p:nvSpPr>
              <p:spPr bwMode="auto">
                <a:xfrm>
                  <a:off x="5267325" y="966788"/>
                  <a:ext cx="401638" cy="40322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9" name="Freeform 26"/>
                <p:cNvSpPr/>
                <p:nvPr/>
              </p:nvSpPr>
              <p:spPr bwMode="auto">
                <a:xfrm>
                  <a:off x="6386513" y="1381126"/>
                  <a:ext cx="61913" cy="41275"/>
                </a:xfrm>
                <a:custGeom>
                  <a:avLst/>
                  <a:gdLst>
                    <a:gd name="T0" fmla="*/ 17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7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7" y="14"/>
                      </a:moveTo>
                      <a:cubicBezTo>
                        <a:pt x="17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7" y="1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27"/>
                <p:cNvSpPr/>
                <p:nvPr/>
              </p:nvSpPr>
              <p:spPr bwMode="auto">
                <a:xfrm>
                  <a:off x="6380163" y="1427163"/>
                  <a:ext cx="71438" cy="96838"/>
                </a:xfrm>
                <a:custGeom>
                  <a:avLst/>
                  <a:gdLst>
                    <a:gd name="T0" fmla="*/ 24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4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4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4" y="6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1" name="Oval 28"/>
                <p:cNvSpPr>
                  <a:spLocks noChangeArrowheads="1"/>
                </p:cNvSpPr>
                <p:nvPr/>
              </p:nvSpPr>
              <p:spPr bwMode="auto">
                <a:xfrm>
                  <a:off x="6215063" y="966788"/>
                  <a:ext cx="403225" cy="40322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2" name="Freeform 29"/>
                <p:cNvSpPr/>
                <p:nvPr/>
              </p:nvSpPr>
              <p:spPr bwMode="auto">
                <a:xfrm>
                  <a:off x="6272213" y="1401763"/>
                  <a:ext cx="465138" cy="568325"/>
                </a:xfrm>
                <a:custGeom>
                  <a:avLst/>
                  <a:gdLst>
                    <a:gd name="T0" fmla="*/ 88 w 163"/>
                    <a:gd name="T1" fmla="*/ 0 h 199"/>
                    <a:gd name="T2" fmla="*/ 51 w 163"/>
                    <a:gd name="T3" fmla="*/ 50 h 199"/>
                    <a:gd name="T4" fmla="*/ 13 w 163"/>
                    <a:gd name="T5" fmla="*/ 0 h 199"/>
                    <a:gd name="T6" fmla="*/ 0 w 163"/>
                    <a:gd name="T7" fmla="*/ 6 h 199"/>
                    <a:gd name="T8" fmla="*/ 49 w 163"/>
                    <a:gd name="T9" fmla="*/ 124 h 199"/>
                    <a:gd name="T10" fmla="*/ 49 w 163"/>
                    <a:gd name="T11" fmla="*/ 199 h 199"/>
                    <a:gd name="T12" fmla="*/ 51 w 163"/>
                    <a:gd name="T13" fmla="*/ 199 h 199"/>
                    <a:gd name="T14" fmla="*/ 163 w 163"/>
                    <a:gd name="T15" fmla="*/ 176 h 199"/>
                    <a:gd name="T16" fmla="*/ 163 w 163"/>
                    <a:gd name="T17" fmla="*/ 176 h 199"/>
                    <a:gd name="T18" fmla="*/ 163 w 163"/>
                    <a:gd name="T19" fmla="*/ 108 h 199"/>
                    <a:gd name="T20" fmla="*/ 88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88" y="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2"/>
                        <a:pt x="4" y="3"/>
                        <a:pt x="0" y="6"/>
                      </a:cubicBezTo>
                      <a:cubicBezTo>
                        <a:pt x="30" y="36"/>
                        <a:pt x="49" y="78"/>
                        <a:pt x="49" y="124"/>
                      </a:cubicBezTo>
                      <a:cubicBezTo>
                        <a:pt x="49" y="199"/>
                        <a:pt x="49" y="199"/>
                        <a:pt x="49" y="199"/>
                      </a:cubicBezTo>
                      <a:cubicBezTo>
                        <a:pt x="50" y="199"/>
                        <a:pt x="50" y="199"/>
                        <a:pt x="51" y="199"/>
                      </a:cubicBezTo>
                      <a:cubicBezTo>
                        <a:pt x="112" y="199"/>
                        <a:pt x="161" y="189"/>
                        <a:pt x="163" y="176"/>
                      </a:cubicBezTo>
                      <a:cubicBezTo>
                        <a:pt x="163" y="176"/>
                        <a:pt x="163" y="176"/>
                        <a:pt x="163" y="176"/>
                      </a:cubicBezTo>
                      <a:cubicBezTo>
                        <a:pt x="163" y="108"/>
                        <a:pt x="163" y="108"/>
                        <a:pt x="163" y="108"/>
                      </a:cubicBezTo>
                      <a:cubicBezTo>
                        <a:pt x="163" y="58"/>
                        <a:pt x="132" y="16"/>
                        <a:pt x="8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03" name="组合 102"/>
          <p:cNvGrpSpPr/>
          <p:nvPr/>
        </p:nvGrpSpPr>
        <p:grpSpPr>
          <a:xfrm>
            <a:off x="903370" y="249943"/>
            <a:ext cx="3363830" cy="679699"/>
            <a:chOff x="903371" y="249943"/>
            <a:chExt cx="2831223" cy="679699"/>
          </a:xfrm>
        </p:grpSpPr>
        <p:sp>
          <p:nvSpPr>
            <p:cNvPr id="104" name="任意多边形 103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5" name="任意多边形 104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 rot="16200000">
            <a:off x="574523" y="158162"/>
            <a:ext cx="765103" cy="863262"/>
            <a:chOff x="8439634" y="3544648"/>
            <a:chExt cx="1611146" cy="1817848"/>
          </a:xfrm>
        </p:grpSpPr>
        <p:sp>
          <p:nvSpPr>
            <p:cNvPr id="107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8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9" name="Group 17"/>
          <p:cNvGrpSpPr>
            <a:grpSpLocks noChangeAspect="1"/>
          </p:cNvGrpSpPr>
          <p:nvPr/>
        </p:nvGrpSpPr>
        <p:grpSpPr bwMode="auto">
          <a:xfrm>
            <a:off x="827405" y="455655"/>
            <a:ext cx="259340" cy="278386"/>
            <a:chOff x="231" y="1205"/>
            <a:chExt cx="640" cy="687"/>
          </a:xfrm>
          <a:solidFill>
            <a:srgbClr val="00B0F0"/>
          </a:solidFill>
          <a:effectLst/>
        </p:grpSpPr>
        <p:sp>
          <p:nvSpPr>
            <p:cNvPr id="110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2" name="矩形 3"/>
          <p:cNvSpPr>
            <a:spLocks noChangeArrowheads="1"/>
          </p:cNvSpPr>
          <p:nvPr/>
        </p:nvSpPr>
        <p:spPr bwMode="auto">
          <a:xfrm>
            <a:off x="1449388" y="442913"/>
            <a:ext cx="1407160" cy="37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公众号功能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3" name="文本框 37"/>
          <p:cNvSpPr/>
          <p:nvPr/>
        </p:nvSpPr>
        <p:spPr>
          <a:xfrm>
            <a:off x="2916238" y="409575"/>
            <a:ext cx="1198562" cy="37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2" tIns="34292" rIns="68582" bIns="34292" anchor="t">
            <a:spAutoFit/>
          </a:bodyPr>
          <a:p>
            <a:pPr algn="ctr"/>
            <a:r>
              <a:rPr lang="en-US" altLang="zh-CN" sz="1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number building</a:t>
            </a:r>
            <a:endParaRPr lang="en-US" altLang="zh-CN" sz="1000" b="0" baseline="-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4670425" y="1100138"/>
            <a:ext cx="1201738" cy="1387475"/>
            <a:chOff x="4669803" y="1099961"/>
            <a:chExt cx="1202093" cy="1388087"/>
          </a:xfrm>
        </p:grpSpPr>
        <p:sp>
          <p:nvSpPr>
            <p:cNvPr id="20497" name="Freeform 17"/>
            <p:cNvSpPr/>
            <p:nvPr/>
          </p:nvSpPr>
          <p:spPr>
            <a:xfrm>
              <a:off x="4741662" y="1141029"/>
              <a:ext cx="528675" cy="237166"/>
            </a:xfrm>
            <a:custGeom>
              <a:avLst/>
              <a:gdLst/>
              <a:ahLst/>
              <a:cxnLst>
                <a:cxn ang="0">
                  <a:pos x="0" y="237166"/>
                </a:cxn>
                <a:cxn ang="0">
                  <a:pos x="408568" y="0"/>
                </a:cxn>
                <a:cxn ang="0">
                  <a:pos x="528675" y="0"/>
                </a:cxn>
                <a:cxn ang="0">
                  <a:pos x="528675" y="237166"/>
                </a:cxn>
                <a:cxn ang="0">
                  <a:pos x="0" y="237166"/>
                </a:cxn>
              </a:cxnLst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765E0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498" name="组合 146"/>
            <p:cNvGrpSpPr/>
            <p:nvPr/>
          </p:nvGrpSpPr>
          <p:grpSpPr>
            <a:xfrm>
              <a:off x="4669803" y="1099961"/>
              <a:ext cx="1202093" cy="1388087"/>
              <a:chOff x="4669803" y="1099961"/>
              <a:chExt cx="1202093" cy="1388087"/>
            </a:xfrm>
          </p:grpSpPr>
          <p:sp>
            <p:nvSpPr>
              <p:cNvPr id="15" name="Freeform 18"/>
              <p:cNvSpPr/>
              <p:nvPr/>
            </p:nvSpPr>
            <p:spPr bwMode="auto">
              <a:xfrm>
                <a:off x="4669803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Freeform 19"/>
              <p:cNvSpPr/>
              <p:nvPr/>
            </p:nvSpPr>
            <p:spPr bwMode="auto">
              <a:xfrm>
                <a:off x="4741662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>
                  <a:solidFill>
                    <a:schemeClr val="lt1"/>
                  </a:solidFill>
                </a:endParaRPr>
              </a:p>
            </p:txBody>
          </p:sp>
          <p:sp>
            <p:nvSpPr>
              <p:cNvPr id="20501" name="Freeform 26"/>
              <p:cNvSpPr>
                <a:spLocks noEditPoints="1"/>
              </p:cNvSpPr>
              <p:nvPr/>
            </p:nvSpPr>
            <p:spPr>
              <a:xfrm>
                <a:off x="4895645" y="1353554"/>
                <a:ext cx="93416" cy="200205"/>
              </a:xfrm>
              <a:custGeom>
                <a:avLst/>
                <a:gdLst/>
                <a:ahLst/>
                <a:cxnLst>
                  <a:cxn ang="0">
                    <a:pos x="93416" y="153428"/>
                  </a:cxn>
                  <a:cxn ang="0">
                    <a:pos x="80337" y="185236"/>
                  </a:cxn>
                  <a:cxn ang="0">
                    <a:pos x="46708" y="200205"/>
                  </a:cxn>
                  <a:cxn ang="0">
                    <a:pos x="14946" y="185236"/>
                  </a:cxn>
                  <a:cxn ang="0">
                    <a:pos x="0" y="153428"/>
                  </a:cxn>
                  <a:cxn ang="0">
                    <a:pos x="0" y="46776"/>
                  </a:cxn>
                  <a:cxn ang="0">
                    <a:pos x="14946" y="13097"/>
                  </a:cxn>
                  <a:cxn ang="0">
                    <a:pos x="46708" y="0"/>
                  </a:cxn>
                  <a:cxn ang="0">
                    <a:pos x="80337" y="13097"/>
                  </a:cxn>
                  <a:cxn ang="0">
                    <a:pos x="93416" y="46776"/>
                  </a:cxn>
                  <a:cxn ang="0">
                    <a:pos x="93416" y="153428"/>
                  </a:cxn>
                  <a:cxn ang="0">
                    <a:pos x="63522" y="44905"/>
                  </a:cxn>
                  <a:cxn ang="0">
                    <a:pos x="57917" y="33679"/>
                  </a:cxn>
                  <a:cxn ang="0">
                    <a:pos x="46708" y="28066"/>
                  </a:cxn>
                  <a:cxn ang="0">
                    <a:pos x="35498" y="33679"/>
                  </a:cxn>
                  <a:cxn ang="0">
                    <a:pos x="29893" y="44905"/>
                  </a:cxn>
                  <a:cxn ang="0">
                    <a:pos x="29893" y="153428"/>
                  </a:cxn>
                  <a:cxn ang="0">
                    <a:pos x="35498" y="164654"/>
                  </a:cxn>
                  <a:cxn ang="0">
                    <a:pos x="46708" y="170267"/>
                  </a:cxn>
                  <a:cxn ang="0">
                    <a:pos x="57917" y="164654"/>
                  </a:cxn>
                  <a:cxn ang="0">
                    <a:pos x="63522" y="153428"/>
                  </a:cxn>
                  <a:cxn ang="0">
                    <a:pos x="63522" y="44905"/>
                  </a:cxn>
                </a:cxnLst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8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9" y="107"/>
                      <a:pt x="13" y="104"/>
                      <a:pt x="8" y="99"/>
                    </a:cubicBezTo>
                    <a:cubicBezTo>
                      <a:pt x="3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3" y="2"/>
                      <a:pt x="19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30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9" y="18"/>
                    </a:cubicBezTo>
                    <a:cubicBezTo>
                      <a:pt x="17" y="20"/>
                      <a:pt x="16" y="22"/>
                      <a:pt x="16" y="2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4"/>
                      <a:pt x="17" y="86"/>
                      <a:pt x="19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30" y="90"/>
                      <a:pt x="31" y="88"/>
                    </a:cubicBezTo>
                    <a:cubicBezTo>
                      <a:pt x="33" y="86"/>
                      <a:pt x="34" y="84"/>
                      <a:pt x="34" y="82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02" name="Freeform 27"/>
              <p:cNvSpPr/>
              <p:nvPr/>
            </p:nvSpPr>
            <p:spPr>
              <a:xfrm>
                <a:off x="5013699" y="1355607"/>
                <a:ext cx="95469" cy="196099"/>
              </a:xfrm>
              <a:custGeom>
                <a:avLst/>
                <a:gdLst/>
                <a:ahLst/>
                <a:cxnLst>
                  <a:cxn ang="0">
                    <a:pos x="0" y="56028"/>
                  </a:cxn>
                  <a:cxn ang="0">
                    <a:pos x="14975" y="13073"/>
                  </a:cxn>
                  <a:cxn ang="0">
                    <a:pos x="48670" y="0"/>
                  </a:cxn>
                  <a:cxn ang="0">
                    <a:pos x="82365" y="14940"/>
                  </a:cxn>
                  <a:cxn ang="0">
                    <a:pos x="95469" y="48557"/>
                  </a:cxn>
                  <a:cxn ang="0">
                    <a:pos x="87981" y="85910"/>
                  </a:cxn>
                  <a:cxn ang="0">
                    <a:pos x="63646" y="121394"/>
                  </a:cxn>
                  <a:cxn ang="0">
                    <a:pos x="50542" y="143805"/>
                  </a:cxn>
                  <a:cxn ang="0">
                    <a:pos x="44926" y="151276"/>
                  </a:cxn>
                  <a:cxn ang="0">
                    <a:pos x="37438" y="164349"/>
                  </a:cxn>
                  <a:cxn ang="0">
                    <a:pos x="35566" y="166217"/>
                  </a:cxn>
                  <a:cxn ang="0">
                    <a:pos x="93597" y="166217"/>
                  </a:cxn>
                  <a:cxn ang="0">
                    <a:pos x="93597" y="196099"/>
                  </a:cxn>
                  <a:cxn ang="0">
                    <a:pos x="0" y="196099"/>
                  </a:cxn>
                  <a:cxn ang="0">
                    <a:pos x="0" y="168084"/>
                  </a:cxn>
                  <a:cxn ang="0">
                    <a:pos x="5615" y="156879"/>
                  </a:cxn>
                  <a:cxn ang="0">
                    <a:pos x="13103" y="147541"/>
                  </a:cxn>
                  <a:cxn ang="0">
                    <a:pos x="20591" y="136335"/>
                  </a:cxn>
                  <a:cxn ang="0">
                    <a:pos x="41182" y="106453"/>
                  </a:cxn>
                  <a:cxn ang="0">
                    <a:pos x="61774" y="72836"/>
                  </a:cxn>
                  <a:cxn ang="0">
                    <a:pos x="67389" y="48557"/>
                  </a:cxn>
                  <a:cxn ang="0">
                    <a:pos x="61774" y="33616"/>
                  </a:cxn>
                  <a:cxn ang="0">
                    <a:pos x="48670" y="28014"/>
                  </a:cxn>
                  <a:cxn ang="0">
                    <a:pos x="31823" y="41087"/>
                  </a:cxn>
                  <a:cxn ang="0">
                    <a:pos x="29951" y="52293"/>
                  </a:cxn>
                  <a:cxn ang="0">
                    <a:pos x="29951" y="59763"/>
                  </a:cxn>
                  <a:cxn ang="0">
                    <a:pos x="0" y="59763"/>
                  </a:cxn>
                  <a:cxn ang="0">
                    <a:pos x="0" y="56028"/>
                  </a:cxn>
                </a:cxnLst>
                <a:pathLst>
                  <a:path w="51" h="105">
                    <a:moveTo>
                      <a:pt x="0" y="30"/>
                    </a:moveTo>
                    <a:cubicBezTo>
                      <a:pt x="0" y="20"/>
                      <a:pt x="3" y="12"/>
                      <a:pt x="8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3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33"/>
                      <a:pt x="50" y="40"/>
                      <a:pt x="47" y="46"/>
                    </a:cubicBezTo>
                    <a:cubicBezTo>
                      <a:pt x="45" y="50"/>
                      <a:pt x="41" y="56"/>
                      <a:pt x="34" y="65"/>
                    </a:cubicBezTo>
                    <a:cubicBezTo>
                      <a:pt x="33" y="68"/>
                      <a:pt x="30" y="72"/>
                      <a:pt x="27" y="77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2" y="84"/>
                      <a:pt x="21" y="86"/>
                      <a:pt x="20" y="88"/>
                    </a:cubicBezTo>
                    <a:cubicBezTo>
                      <a:pt x="19" y="88"/>
                      <a:pt x="19" y="89"/>
                      <a:pt x="19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1" y="88"/>
                      <a:pt x="3" y="84"/>
                    </a:cubicBezTo>
                    <a:cubicBezTo>
                      <a:pt x="4" y="83"/>
                      <a:pt x="6" y="81"/>
                      <a:pt x="7" y="79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3" y="70"/>
                      <a:pt x="17" y="65"/>
                      <a:pt x="22" y="57"/>
                    </a:cubicBezTo>
                    <a:cubicBezTo>
                      <a:pt x="27" y="51"/>
                      <a:pt x="31" y="44"/>
                      <a:pt x="33" y="39"/>
                    </a:cubicBezTo>
                    <a:cubicBezTo>
                      <a:pt x="35" y="34"/>
                      <a:pt x="36" y="30"/>
                      <a:pt x="36" y="26"/>
                    </a:cubicBezTo>
                    <a:cubicBezTo>
                      <a:pt x="36" y="23"/>
                      <a:pt x="35" y="21"/>
                      <a:pt x="33" y="18"/>
                    </a:cubicBezTo>
                    <a:cubicBezTo>
                      <a:pt x="31" y="16"/>
                      <a:pt x="29" y="15"/>
                      <a:pt x="26" y="15"/>
                    </a:cubicBezTo>
                    <a:cubicBezTo>
                      <a:pt x="22" y="15"/>
                      <a:pt x="18" y="17"/>
                      <a:pt x="17" y="22"/>
                    </a:cubicBezTo>
                    <a:cubicBezTo>
                      <a:pt x="16" y="24"/>
                      <a:pt x="16" y="26"/>
                      <a:pt x="16" y="28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4" name="Freeform 8"/>
              <p:cNvSpPr>
                <a:spLocks noEditPoints="1"/>
              </p:cNvSpPr>
              <p:nvPr/>
            </p:nvSpPr>
            <p:spPr bwMode="auto">
              <a:xfrm>
                <a:off x="5106194" y="1640919"/>
                <a:ext cx="414831" cy="501006"/>
              </a:xfrm>
              <a:custGeom>
                <a:avLst/>
                <a:gdLst>
                  <a:gd name="T0" fmla="*/ 85 w 94"/>
                  <a:gd name="T1" fmla="*/ 44 h 140"/>
                  <a:gd name="T2" fmla="*/ 45 w 94"/>
                  <a:gd name="T3" fmla="*/ 90 h 140"/>
                  <a:gd name="T4" fmla="*/ 26 w 94"/>
                  <a:gd name="T5" fmla="*/ 105 h 140"/>
                  <a:gd name="T6" fmla="*/ 26 w 94"/>
                  <a:gd name="T7" fmla="*/ 108 h 140"/>
                  <a:gd name="T8" fmla="*/ 35 w 94"/>
                  <a:gd name="T9" fmla="*/ 123 h 140"/>
                  <a:gd name="T10" fmla="*/ 17 w 94"/>
                  <a:gd name="T11" fmla="*/ 140 h 140"/>
                  <a:gd name="T12" fmla="*/ 0 w 94"/>
                  <a:gd name="T13" fmla="*/ 123 h 140"/>
                  <a:gd name="T14" fmla="*/ 9 w 94"/>
                  <a:gd name="T15" fmla="*/ 108 h 140"/>
                  <a:gd name="T16" fmla="*/ 9 w 94"/>
                  <a:gd name="T17" fmla="*/ 33 h 140"/>
                  <a:gd name="T18" fmla="*/ 0 w 94"/>
                  <a:gd name="T19" fmla="*/ 17 h 140"/>
                  <a:gd name="T20" fmla="*/ 17 w 94"/>
                  <a:gd name="T21" fmla="*/ 0 h 140"/>
                  <a:gd name="T22" fmla="*/ 35 w 94"/>
                  <a:gd name="T23" fmla="*/ 17 h 140"/>
                  <a:gd name="T24" fmla="*/ 26 w 94"/>
                  <a:gd name="T25" fmla="*/ 33 h 140"/>
                  <a:gd name="T26" fmla="*/ 26 w 94"/>
                  <a:gd name="T27" fmla="*/ 78 h 140"/>
                  <a:gd name="T28" fmla="*/ 40 w 94"/>
                  <a:gd name="T29" fmla="*/ 73 h 140"/>
                  <a:gd name="T30" fmla="*/ 67 w 94"/>
                  <a:gd name="T31" fmla="*/ 44 h 140"/>
                  <a:gd name="T32" fmla="*/ 58 w 94"/>
                  <a:gd name="T33" fmla="*/ 29 h 140"/>
                  <a:gd name="T34" fmla="*/ 76 w 94"/>
                  <a:gd name="T35" fmla="*/ 11 h 140"/>
                  <a:gd name="T36" fmla="*/ 94 w 94"/>
                  <a:gd name="T37" fmla="*/ 29 h 140"/>
                  <a:gd name="T38" fmla="*/ 85 w 94"/>
                  <a:gd name="T39" fmla="*/ 44 h 140"/>
                  <a:gd name="T40" fmla="*/ 17 w 94"/>
                  <a:gd name="T41" fmla="*/ 9 h 140"/>
                  <a:gd name="T42" fmla="*/ 9 w 94"/>
                  <a:gd name="T43" fmla="*/ 17 h 140"/>
                  <a:gd name="T44" fmla="*/ 17 w 94"/>
                  <a:gd name="T45" fmla="*/ 26 h 140"/>
                  <a:gd name="T46" fmla="*/ 26 w 94"/>
                  <a:gd name="T47" fmla="*/ 17 h 140"/>
                  <a:gd name="T48" fmla="*/ 17 w 94"/>
                  <a:gd name="T49" fmla="*/ 9 h 140"/>
                  <a:gd name="T50" fmla="*/ 17 w 94"/>
                  <a:gd name="T51" fmla="*/ 114 h 140"/>
                  <a:gd name="T52" fmla="*/ 9 w 94"/>
                  <a:gd name="T53" fmla="*/ 123 h 140"/>
                  <a:gd name="T54" fmla="*/ 17 w 94"/>
                  <a:gd name="T55" fmla="*/ 132 h 140"/>
                  <a:gd name="T56" fmla="*/ 26 w 94"/>
                  <a:gd name="T57" fmla="*/ 123 h 140"/>
                  <a:gd name="T58" fmla="*/ 17 w 94"/>
                  <a:gd name="T59" fmla="*/ 114 h 140"/>
                  <a:gd name="T60" fmla="*/ 76 w 94"/>
                  <a:gd name="T61" fmla="*/ 20 h 140"/>
                  <a:gd name="T62" fmla="*/ 67 w 94"/>
                  <a:gd name="T63" fmla="*/ 29 h 140"/>
                  <a:gd name="T64" fmla="*/ 76 w 94"/>
                  <a:gd name="T65" fmla="*/ 38 h 140"/>
                  <a:gd name="T66" fmla="*/ 85 w 94"/>
                  <a:gd name="T67" fmla="*/ 29 h 140"/>
                  <a:gd name="T68" fmla="*/ 76 w 94"/>
                  <a:gd name="T69" fmla="*/ 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" h="140">
                    <a:moveTo>
                      <a:pt x="85" y="44"/>
                    </a:moveTo>
                    <a:cubicBezTo>
                      <a:pt x="84" y="77"/>
                      <a:pt x="61" y="85"/>
                      <a:pt x="45" y="90"/>
                    </a:cubicBezTo>
                    <a:cubicBezTo>
                      <a:pt x="31" y="94"/>
                      <a:pt x="26" y="96"/>
                      <a:pt x="26" y="105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1"/>
                      <a:pt x="35" y="116"/>
                      <a:pt x="35" y="123"/>
                    </a:cubicBezTo>
                    <a:cubicBezTo>
                      <a:pt x="35" y="132"/>
                      <a:pt x="27" y="140"/>
                      <a:pt x="17" y="140"/>
                    </a:cubicBezTo>
                    <a:cubicBezTo>
                      <a:pt x="8" y="140"/>
                      <a:pt x="0" y="132"/>
                      <a:pt x="0" y="123"/>
                    </a:cubicBezTo>
                    <a:cubicBezTo>
                      <a:pt x="0" y="116"/>
                      <a:pt x="3" y="111"/>
                      <a:pt x="9" y="10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29"/>
                      <a:pt x="0" y="2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ubicBezTo>
                      <a:pt x="35" y="24"/>
                      <a:pt x="31" y="29"/>
                      <a:pt x="26" y="3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1" y="76"/>
                      <a:pt x="36" y="74"/>
                      <a:pt x="40" y="73"/>
                    </a:cubicBezTo>
                    <a:cubicBezTo>
                      <a:pt x="57" y="67"/>
                      <a:pt x="67" y="63"/>
                      <a:pt x="67" y="44"/>
                    </a:cubicBezTo>
                    <a:cubicBezTo>
                      <a:pt x="62" y="41"/>
                      <a:pt x="58" y="36"/>
                      <a:pt x="58" y="29"/>
                    </a:cubicBezTo>
                    <a:cubicBezTo>
                      <a:pt x="58" y="19"/>
                      <a:pt x="66" y="11"/>
                      <a:pt x="76" y="11"/>
                    </a:cubicBezTo>
                    <a:cubicBezTo>
                      <a:pt x="86" y="11"/>
                      <a:pt x="94" y="19"/>
                      <a:pt x="94" y="29"/>
                    </a:cubicBezTo>
                    <a:cubicBezTo>
                      <a:pt x="94" y="36"/>
                      <a:pt x="90" y="41"/>
                      <a:pt x="85" y="44"/>
                    </a:cubicBezTo>
                    <a:close/>
                    <a:moveTo>
                      <a:pt x="17" y="9"/>
                    </a:moveTo>
                    <a:cubicBezTo>
                      <a:pt x="13" y="9"/>
                      <a:pt x="9" y="12"/>
                      <a:pt x="9" y="17"/>
                    </a:cubicBezTo>
                    <a:cubicBezTo>
                      <a:pt x="9" y="22"/>
                      <a:pt x="13" y="26"/>
                      <a:pt x="17" y="26"/>
                    </a:cubicBezTo>
                    <a:cubicBezTo>
                      <a:pt x="22" y="26"/>
                      <a:pt x="26" y="22"/>
                      <a:pt x="26" y="17"/>
                    </a:cubicBezTo>
                    <a:cubicBezTo>
                      <a:pt x="26" y="12"/>
                      <a:pt x="22" y="9"/>
                      <a:pt x="17" y="9"/>
                    </a:cubicBezTo>
                    <a:close/>
                    <a:moveTo>
                      <a:pt x="17" y="114"/>
                    </a:moveTo>
                    <a:cubicBezTo>
                      <a:pt x="13" y="114"/>
                      <a:pt x="9" y="118"/>
                      <a:pt x="9" y="123"/>
                    </a:cubicBezTo>
                    <a:cubicBezTo>
                      <a:pt x="9" y="128"/>
                      <a:pt x="13" y="132"/>
                      <a:pt x="17" y="132"/>
                    </a:cubicBezTo>
                    <a:cubicBezTo>
                      <a:pt x="22" y="132"/>
                      <a:pt x="26" y="128"/>
                      <a:pt x="26" y="123"/>
                    </a:cubicBezTo>
                    <a:cubicBezTo>
                      <a:pt x="26" y="118"/>
                      <a:pt x="22" y="114"/>
                      <a:pt x="17" y="114"/>
                    </a:cubicBezTo>
                    <a:close/>
                    <a:moveTo>
                      <a:pt x="76" y="20"/>
                    </a:moveTo>
                    <a:cubicBezTo>
                      <a:pt x="71" y="20"/>
                      <a:pt x="67" y="24"/>
                      <a:pt x="67" y="29"/>
                    </a:cubicBezTo>
                    <a:cubicBezTo>
                      <a:pt x="67" y="34"/>
                      <a:pt x="71" y="38"/>
                      <a:pt x="76" y="38"/>
                    </a:cubicBezTo>
                    <a:cubicBezTo>
                      <a:pt x="81" y="38"/>
                      <a:pt x="85" y="34"/>
                      <a:pt x="85" y="29"/>
                    </a:cubicBezTo>
                    <a:cubicBezTo>
                      <a:pt x="85" y="24"/>
                      <a:pt x="81" y="20"/>
                      <a:pt x="76" y="2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00" strike="noStrike" kern="0" noProof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2593975" y="2311400"/>
            <a:ext cx="1200150" cy="1387475"/>
            <a:chOff x="5368886" y="2309403"/>
            <a:chExt cx="1200040" cy="1388087"/>
          </a:xfrm>
        </p:grpSpPr>
        <p:sp>
          <p:nvSpPr>
            <p:cNvPr id="20505" name="Freeform 8"/>
            <p:cNvSpPr/>
            <p:nvPr/>
          </p:nvSpPr>
          <p:spPr>
            <a:xfrm>
              <a:off x="5438692" y="2350471"/>
              <a:ext cx="530728" cy="237166"/>
            </a:xfrm>
            <a:custGeom>
              <a:avLst/>
              <a:gdLst/>
              <a:ahLst/>
              <a:cxnLst>
                <a:cxn ang="0">
                  <a:pos x="0" y="237166"/>
                </a:cxn>
                <a:cxn ang="0">
                  <a:pos x="408568" y="0"/>
                </a:cxn>
                <a:cxn ang="0">
                  <a:pos x="530728" y="0"/>
                </a:cxn>
                <a:cxn ang="0">
                  <a:pos x="530728" y="237166"/>
                </a:cxn>
                <a:cxn ang="0">
                  <a:pos x="0" y="237166"/>
                </a:cxn>
              </a:cxnLst>
              <a:pathLst>
                <a:path w="517" h="231">
                  <a:moveTo>
                    <a:pt x="0" y="231"/>
                  </a:moveTo>
                  <a:lnTo>
                    <a:pt x="398" y="0"/>
                  </a:lnTo>
                  <a:lnTo>
                    <a:pt x="517" y="0"/>
                  </a:lnTo>
                  <a:lnTo>
                    <a:pt x="517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0571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06" name="组合 148"/>
            <p:cNvGrpSpPr/>
            <p:nvPr/>
          </p:nvGrpSpPr>
          <p:grpSpPr>
            <a:xfrm>
              <a:off x="5368886" y="2309403"/>
              <a:ext cx="1200040" cy="1388087"/>
              <a:chOff x="5368886" y="2309403"/>
              <a:chExt cx="1200040" cy="1388087"/>
            </a:xfrm>
          </p:grpSpPr>
          <p:sp>
            <p:nvSpPr>
              <p:cNvPr id="4" name="Freeform 9"/>
              <p:cNvSpPr/>
              <p:nvPr/>
            </p:nvSpPr>
            <p:spPr bwMode="auto">
              <a:xfrm>
                <a:off x="5368886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5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5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Freeform 23"/>
              <p:cNvSpPr/>
              <p:nvPr/>
            </p:nvSpPr>
            <p:spPr bwMode="auto">
              <a:xfrm>
                <a:off x="5438692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 fontAlgn="base"/>
                <a:endParaRPr lang="zh-CN" altLang="en-US" strike="noStrike" noProof="1">
                  <a:solidFill>
                    <a:schemeClr val="lt1"/>
                  </a:solidFill>
                </a:endParaRPr>
              </a:p>
            </p:txBody>
          </p:sp>
          <p:sp>
            <p:nvSpPr>
              <p:cNvPr id="20509" name="Freeform 32"/>
              <p:cNvSpPr>
                <a:spLocks noEditPoints="1"/>
              </p:cNvSpPr>
              <p:nvPr/>
            </p:nvSpPr>
            <p:spPr>
              <a:xfrm>
                <a:off x="5597808" y="2562997"/>
                <a:ext cx="93416" cy="200205"/>
              </a:xfrm>
              <a:custGeom>
                <a:avLst/>
                <a:gdLst/>
                <a:ahLst/>
                <a:cxnLst>
                  <a:cxn ang="0">
                    <a:pos x="93416" y="153428"/>
                  </a:cxn>
                  <a:cxn ang="0">
                    <a:pos x="78469" y="185236"/>
                  </a:cxn>
                  <a:cxn ang="0">
                    <a:pos x="46708" y="200205"/>
                  </a:cxn>
                  <a:cxn ang="0">
                    <a:pos x="13078" y="185236"/>
                  </a:cxn>
                  <a:cxn ang="0">
                    <a:pos x="0" y="153428"/>
                  </a:cxn>
                  <a:cxn ang="0">
                    <a:pos x="0" y="46776"/>
                  </a:cxn>
                  <a:cxn ang="0">
                    <a:pos x="13078" y="13097"/>
                  </a:cxn>
                  <a:cxn ang="0">
                    <a:pos x="46708" y="0"/>
                  </a:cxn>
                  <a:cxn ang="0">
                    <a:pos x="78469" y="13097"/>
                  </a:cxn>
                  <a:cxn ang="0">
                    <a:pos x="93416" y="46776"/>
                  </a:cxn>
                  <a:cxn ang="0">
                    <a:pos x="93416" y="153428"/>
                  </a:cxn>
                  <a:cxn ang="0">
                    <a:pos x="61654" y="44905"/>
                  </a:cxn>
                  <a:cxn ang="0">
                    <a:pos x="57917" y="33679"/>
                  </a:cxn>
                  <a:cxn ang="0">
                    <a:pos x="44839" y="28066"/>
                  </a:cxn>
                  <a:cxn ang="0">
                    <a:pos x="33629" y="33679"/>
                  </a:cxn>
                  <a:cxn ang="0">
                    <a:pos x="28024" y="44905"/>
                  </a:cxn>
                  <a:cxn ang="0">
                    <a:pos x="28024" y="151557"/>
                  </a:cxn>
                  <a:cxn ang="0">
                    <a:pos x="33629" y="164654"/>
                  </a:cxn>
                  <a:cxn ang="0">
                    <a:pos x="44839" y="170267"/>
                  </a:cxn>
                  <a:cxn ang="0">
                    <a:pos x="57917" y="164654"/>
                  </a:cxn>
                  <a:cxn ang="0">
                    <a:pos x="61654" y="151557"/>
                  </a:cxn>
                  <a:cxn ang="0">
                    <a:pos x="61654" y="44905"/>
                  </a:cxn>
                </a:cxnLst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1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10" name="Freeform 33"/>
              <p:cNvSpPr/>
              <p:nvPr/>
            </p:nvSpPr>
            <p:spPr>
              <a:xfrm>
                <a:off x="5712781" y="2562997"/>
                <a:ext cx="95469" cy="200205"/>
              </a:xfrm>
              <a:custGeom>
                <a:avLst/>
                <a:gdLst/>
                <a:ahLst/>
                <a:cxnLst>
                  <a:cxn ang="0">
                    <a:pos x="44926" y="170267"/>
                  </a:cxn>
                  <a:cxn ang="0">
                    <a:pos x="65517" y="151557"/>
                  </a:cxn>
                  <a:cxn ang="0">
                    <a:pos x="65517" y="138459"/>
                  </a:cxn>
                  <a:cxn ang="0">
                    <a:pos x="33694" y="108522"/>
                  </a:cxn>
                  <a:cxn ang="0">
                    <a:pos x="33694" y="84198"/>
                  </a:cxn>
                  <a:cxn ang="0">
                    <a:pos x="58030" y="74842"/>
                  </a:cxn>
                  <a:cxn ang="0">
                    <a:pos x="65517" y="50519"/>
                  </a:cxn>
                  <a:cxn ang="0">
                    <a:pos x="65517" y="44905"/>
                  </a:cxn>
                  <a:cxn ang="0">
                    <a:pos x="48670" y="26195"/>
                  </a:cxn>
                  <a:cxn ang="0">
                    <a:pos x="35566" y="33679"/>
                  </a:cxn>
                  <a:cxn ang="0">
                    <a:pos x="31823" y="48647"/>
                  </a:cxn>
                  <a:cxn ang="0">
                    <a:pos x="31823" y="52390"/>
                  </a:cxn>
                  <a:cxn ang="0">
                    <a:pos x="3743" y="52390"/>
                  </a:cxn>
                  <a:cxn ang="0">
                    <a:pos x="3743" y="48647"/>
                  </a:cxn>
                  <a:cxn ang="0">
                    <a:pos x="14975" y="14968"/>
                  </a:cxn>
                  <a:cxn ang="0">
                    <a:pos x="48670" y="0"/>
                  </a:cxn>
                  <a:cxn ang="0">
                    <a:pos x="80493" y="13097"/>
                  </a:cxn>
                  <a:cxn ang="0">
                    <a:pos x="91725" y="44905"/>
                  </a:cxn>
                  <a:cxn ang="0">
                    <a:pos x="91725" y="52390"/>
                  </a:cxn>
                  <a:cxn ang="0">
                    <a:pos x="82365" y="84198"/>
                  </a:cxn>
                  <a:cxn ang="0">
                    <a:pos x="71133" y="93553"/>
                  </a:cxn>
                  <a:cxn ang="0">
                    <a:pos x="91725" y="116006"/>
                  </a:cxn>
                  <a:cxn ang="0">
                    <a:pos x="95469" y="134717"/>
                  </a:cxn>
                  <a:cxn ang="0">
                    <a:pos x="95469" y="149685"/>
                  </a:cxn>
                  <a:cxn ang="0">
                    <a:pos x="80493" y="187107"/>
                  </a:cxn>
                  <a:cxn ang="0">
                    <a:pos x="44926" y="200205"/>
                  </a:cxn>
                  <a:cxn ang="0">
                    <a:pos x="13103" y="185236"/>
                  </a:cxn>
                  <a:cxn ang="0">
                    <a:pos x="0" y="153428"/>
                  </a:cxn>
                  <a:cxn ang="0">
                    <a:pos x="0" y="147814"/>
                  </a:cxn>
                  <a:cxn ang="0">
                    <a:pos x="28079" y="145943"/>
                  </a:cxn>
                  <a:cxn ang="0">
                    <a:pos x="28079" y="153428"/>
                  </a:cxn>
                  <a:cxn ang="0">
                    <a:pos x="33694" y="164654"/>
                  </a:cxn>
                  <a:cxn ang="0">
                    <a:pos x="44926" y="170267"/>
                  </a:cxn>
                </a:cxnLst>
                <a:pathLst>
                  <a:path w="51" h="107">
                    <a:moveTo>
                      <a:pt x="24" y="91"/>
                    </a:moveTo>
                    <a:cubicBezTo>
                      <a:pt x="31" y="91"/>
                      <a:pt x="35" y="87"/>
                      <a:pt x="35" y="81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64"/>
                      <a:pt x="29" y="58"/>
                      <a:pt x="18" y="58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4" y="45"/>
                      <a:pt x="29" y="43"/>
                      <a:pt x="31" y="40"/>
                    </a:cubicBezTo>
                    <a:cubicBezTo>
                      <a:pt x="34" y="37"/>
                      <a:pt x="35" y="32"/>
                      <a:pt x="35" y="27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18"/>
                      <a:pt x="32" y="14"/>
                      <a:pt x="26" y="14"/>
                    </a:cubicBezTo>
                    <a:cubicBezTo>
                      <a:pt x="23" y="14"/>
                      <a:pt x="21" y="15"/>
                      <a:pt x="19" y="18"/>
                    </a:cubicBezTo>
                    <a:cubicBezTo>
                      <a:pt x="18" y="20"/>
                      <a:pt x="17" y="22"/>
                      <a:pt x="17" y="2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18"/>
                      <a:pt x="4" y="12"/>
                      <a:pt x="8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3" y="0"/>
                      <a:pt x="39" y="2"/>
                      <a:pt x="43" y="7"/>
                    </a:cubicBezTo>
                    <a:cubicBezTo>
                      <a:pt x="47" y="12"/>
                      <a:pt x="49" y="17"/>
                      <a:pt x="49" y="24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35"/>
                      <a:pt x="48" y="41"/>
                      <a:pt x="44" y="45"/>
                    </a:cubicBezTo>
                    <a:cubicBezTo>
                      <a:pt x="42" y="47"/>
                      <a:pt x="40" y="49"/>
                      <a:pt x="38" y="50"/>
                    </a:cubicBezTo>
                    <a:cubicBezTo>
                      <a:pt x="42" y="53"/>
                      <a:pt x="46" y="57"/>
                      <a:pt x="49" y="62"/>
                    </a:cubicBezTo>
                    <a:cubicBezTo>
                      <a:pt x="50" y="65"/>
                      <a:pt x="51" y="68"/>
                      <a:pt x="51" y="72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88"/>
                      <a:pt x="48" y="95"/>
                      <a:pt x="43" y="100"/>
                    </a:cubicBezTo>
                    <a:cubicBezTo>
                      <a:pt x="38" y="104"/>
                      <a:pt x="32" y="107"/>
                      <a:pt x="24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19" y="90"/>
                      <a:pt x="21" y="91"/>
                      <a:pt x="24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" name="Freeform 10"/>
              <p:cNvSpPr>
                <a:spLocks noEditPoints="1"/>
              </p:cNvSpPr>
              <p:nvPr/>
            </p:nvSpPr>
            <p:spPr bwMode="auto">
              <a:xfrm>
                <a:off x="5791994" y="2953544"/>
                <a:ext cx="381000" cy="267224"/>
              </a:xfrm>
              <a:custGeom>
                <a:avLst/>
                <a:gdLst>
                  <a:gd name="T0" fmla="*/ 164 w 164"/>
                  <a:gd name="T1" fmla="*/ 114 h 128"/>
                  <a:gd name="T2" fmla="*/ 149 w 164"/>
                  <a:gd name="T3" fmla="*/ 128 h 128"/>
                  <a:gd name="T4" fmla="*/ 15 w 164"/>
                  <a:gd name="T5" fmla="*/ 128 h 128"/>
                  <a:gd name="T6" fmla="*/ 0 w 164"/>
                  <a:gd name="T7" fmla="*/ 114 h 128"/>
                  <a:gd name="T8" fmla="*/ 0 w 164"/>
                  <a:gd name="T9" fmla="*/ 14 h 128"/>
                  <a:gd name="T10" fmla="*/ 15 w 164"/>
                  <a:gd name="T11" fmla="*/ 0 h 128"/>
                  <a:gd name="T12" fmla="*/ 149 w 164"/>
                  <a:gd name="T13" fmla="*/ 0 h 128"/>
                  <a:gd name="T14" fmla="*/ 164 w 164"/>
                  <a:gd name="T15" fmla="*/ 14 h 128"/>
                  <a:gd name="T16" fmla="*/ 164 w 164"/>
                  <a:gd name="T17" fmla="*/ 114 h 128"/>
                  <a:gd name="T18" fmla="*/ 149 w 164"/>
                  <a:gd name="T19" fmla="*/ 11 h 128"/>
                  <a:gd name="T20" fmla="*/ 15 w 164"/>
                  <a:gd name="T21" fmla="*/ 11 h 128"/>
                  <a:gd name="T22" fmla="*/ 12 w 164"/>
                  <a:gd name="T23" fmla="*/ 14 h 128"/>
                  <a:gd name="T24" fmla="*/ 25 w 164"/>
                  <a:gd name="T25" fmla="*/ 40 h 128"/>
                  <a:gd name="T26" fmla="*/ 62 w 164"/>
                  <a:gd name="T27" fmla="*/ 69 h 128"/>
                  <a:gd name="T28" fmla="*/ 82 w 164"/>
                  <a:gd name="T29" fmla="*/ 82 h 128"/>
                  <a:gd name="T30" fmla="*/ 82 w 164"/>
                  <a:gd name="T31" fmla="*/ 82 h 128"/>
                  <a:gd name="T32" fmla="*/ 82 w 164"/>
                  <a:gd name="T33" fmla="*/ 82 h 128"/>
                  <a:gd name="T34" fmla="*/ 102 w 164"/>
                  <a:gd name="T35" fmla="*/ 69 h 128"/>
                  <a:gd name="T36" fmla="*/ 139 w 164"/>
                  <a:gd name="T37" fmla="*/ 40 h 128"/>
                  <a:gd name="T38" fmla="*/ 152 w 164"/>
                  <a:gd name="T39" fmla="*/ 18 h 128"/>
                  <a:gd name="T40" fmla="*/ 149 w 164"/>
                  <a:gd name="T41" fmla="*/ 11 h 128"/>
                  <a:gd name="T42" fmla="*/ 152 w 164"/>
                  <a:gd name="T43" fmla="*/ 43 h 128"/>
                  <a:gd name="T44" fmla="*/ 146 w 164"/>
                  <a:gd name="T45" fmla="*/ 50 h 128"/>
                  <a:gd name="T46" fmla="*/ 107 w 164"/>
                  <a:gd name="T47" fmla="*/ 80 h 128"/>
                  <a:gd name="T48" fmla="*/ 82 w 164"/>
                  <a:gd name="T49" fmla="*/ 93 h 128"/>
                  <a:gd name="T50" fmla="*/ 82 w 164"/>
                  <a:gd name="T51" fmla="*/ 93 h 128"/>
                  <a:gd name="T52" fmla="*/ 82 w 164"/>
                  <a:gd name="T53" fmla="*/ 93 h 128"/>
                  <a:gd name="T54" fmla="*/ 57 w 164"/>
                  <a:gd name="T55" fmla="*/ 80 h 128"/>
                  <a:gd name="T56" fmla="*/ 18 w 164"/>
                  <a:gd name="T57" fmla="*/ 50 h 128"/>
                  <a:gd name="T58" fmla="*/ 12 w 164"/>
                  <a:gd name="T59" fmla="*/ 43 h 128"/>
                  <a:gd name="T60" fmla="*/ 12 w 164"/>
                  <a:gd name="T61" fmla="*/ 114 h 128"/>
                  <a:gd name="T62" fmla="*/ 15 w 164"/>
                  <a:gd name="T63" fmla="*/ 117 h 128"/>
                  <a:gd name="T64" fmla="*/ 149 w 164"/>
                  <a:gd name="T65" fmla="*/ 117 h 128"/>
                  <a:gd name="T66" fmla="*/ 152 w 164"/>
                  <a:gd name="T67" fmla="*/ 114 h 128"/>
                  <a:gd name="T68" fmla="*/ 152 w 164"/>
                  <a:gd name="T6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28">
                    <a:moveTo>
                      <a:pt x="164" y="114"/>
                    </a:moveTo>
                    <a:cubicBezTo>
                      <a:pt x="164" y="122"/>
                      <a:pt x="157" y="128"/>
                      <a:pt x="149" y="128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7" y="128"/>
                      <a:pt x="0" y="122"/>
                      <a:pt x="0" y="1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7" y="0"/>
                      <a:pt x="164" y="6"/>
                      <a:pt x="164" y="14"/>
                    </a:cubicBezTo>
                    <a:lnTo>
                      <a:pt x="164" y="114"/>
                    </a:lnTo>
                    <a:close/>
                    <a:moveTo>
                      <a:pt x="14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3" y="11"/>
                      <a:pt x="12" y="13"/>
                      <a:pt x="12" y="14"/>
                    </a:cubicBezTo>
                    <a:cubicBezTo>
                      <a:pt x="12" y="25"/>
                      <a:pt x="17" y="34"/>
                      <a:pt x="25" y="40"/>
                    </a:cubicBezTo>
                    <a:cubicBezTo>
                      <a:pt x="37" y="50"/>
                      <a:pt x="50" y="59"/>
                      <a:pt x="62" y="69"/>
                    </a:cubicBezTo>
                    <a:cubicBezTo>
                      <a:pt x="67" y="73"/>
                      <a:pt x="76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9" y="82"/>
                      <a:pt x="97" y="73"/>
                      <a:pt x="102" y="69"/>
                    </a:cubicBezTo>
                    <a:cubicBezTo>
                      <a:pt x="114" y="59"/>
                      <a:pt x="127" y="50"/>
                      <a:pt x="139" y="40"/>
                    </a:cubicBezTo>
                    <a:cubicBezTo>
                      <a:pt x="145" y="36"/>
                      <a:pt x="152" y="25"/>
                      <a:pt x="152" y="18"/>
                    </a:cubicBezTo>
                    <a:cubicBezTo>
                      <a:pt x="152" y="15"/>
                      <a:pt x="153" y="11"/>
                      <a:pt x="149" y="11"/>
                    </a:cubicBezTo>
                    <a:close/>
                    <a:moveTo>
                      <a:pt x="152" y="43"/>
                    </a:moveTo>
                    <a:cubicBezTo>
                      <a:pt x="150" y="46"/>
                      <a:pt x="148" y="48"/>
                      <a:pt x="146" y="50"/>
                    </a:cubicBezTo>
                    <a:cubicBezTo>
                      <a:pt x="133" y="60"/>
                      <a:pt x="120" y="70"/>
                      <a:pt x="107" y="80"/>
                    </a:cubicBezTo>
                    <a:cubicBezTo>
                      <a:pt x="100" y="86"/>
                      <a:pt x="9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72" y="93"/>
                      <a:pt x="64" y="86"/>
                      <a:pt x="57" y="80"/>
                    </a:cubicBezTo>
                    <a:cubicBezTo>
                      <a:pt x="44" y="70"/>
                      <a:pt x="31" y="60"/>
                      <a:pt x="18" y="50"/>
                    </a:cubicBezTo>
                    <a:cubicBezTo>
                      <a:pt x="16" y="48"/>
                      <a:pt x="14" y="46"/>
                      <a:pt x="12" y="4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3" y="117"/>
                      <a:pt x="15" y="117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51" y="117"/>
                      <a:pt x="152" y="115"/>
                      <a:pt x="152" y="114"/>
                    </a:cubicBezTo>
                    <a:lnTo>
                      <a:pt x="152" y="43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00" strike="noStrike" kern="0" noProof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5386388" y="2352675"/>
            <a:ext cx="1201737" cy="1387475"/>
            <a:chOff x="4669803" y="3518846"/>
            <a:chExt cx="1202093" cy="1388087"/>
          </a:xfrm>
        </p:grpSpPr>
        <p:sp>
          <p:nvSpPr>
            <p:cNvPr id="20513" name="Freeform 12"/>
            <p:cNvSpPr/>
            <p:nvPr/>
          </p:nvSpPr>
          <p:spPr>
            <a:xfrm>
              <a:off x="4741662" y="3559913"/>
              <a:ext cx="528675" cy="237166"/>
            </a:xfrm>
            <a:custGeom>
              <a:avLst/>
              <a:gdLst/>
              <a:ahLst/>
              <a:cxnLst>
                <a:cxn ang="0">
                  <a:pos x="0" y="237166"/>
                </a:cxn>
                <a:cxn ang="0">
                  <a:pos x="408568" y="0"/>
                </a:cxn>
                <a:cxn ang="0">
                  <a:pos x="528675" y="0"/>
                </a:cxn>
                <a:cxn ang="0">
                  <a:pos x="528675" y="237166"/>
                </a:cxn>
                <a:cxn ang="0">
                  <a:pos x="0" y="237166"/>
                </a:cxn>
              </a:cxnLst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6B3C1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14" name="组合 150"/>
            <p:cNvGrpSpPr/>
            <p:nvPr/>
          </p:nvGrpSpPr>
          <p:grpSpPr>
            <a:xfrm>
              <a:off x="4669803" y="3518846"/>
              <a:ext cx="1202093" cy="1388087"/>
              <a:chOff x="4669803" y="3518846"/>
              <a:chExt cx="1202093" cy="1388087"/>
            </a:xfrm>
          </p:grpSpPr>
          <p:sp>
            <p:nvSpPr>
              <p:cNvPr id="10" name="Freeform 13"/>
              <p:cNvSpPr/>
              <p:nvPr/>
            </p:nvSpPr>
            <p:spPr bwMode="auto">
              <a:xfrm>
                <a:off x="4669803" y="3518846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" name="Freeform 20"/>
              <p:cNvSpPr/>
              <p:nvPr/>
            </p:nvSpPr>
            <p:spPr bwMode="auto">
              <a:xfrm>
                <a:off x="4741662" y="3559913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 cap="flat">
                <a:noFill/>
                <a:prstDash val="solid"/>
                <a:miter lim="800000"/>
              </a:ln>
              <a:effectLst>
                <a:outerShdw blurRad="279400" dist="762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517" name="Freeform 30"/>
              <p:cNvSpPr>
                <a:spLocks noEditPoints="1"/>
              </p:cNvSpPr>
              <p:nvPr/>
            </p:nvSpPr>
            <p:spPr>
              <a:xfrm>
                <a:off x="4895645" y="3772439"/>
                <a:ext cx="93416" cy="200205"/>
              </a:xfrm>
              <a:custGeom>
                <a:avLst/>
                <a:gdLst/>
                <a:ahLst/>
                <a:cxnLst>
                  <a:cxn ang="0">
                    <a:pos x="93416" y="153428"/>
                  </a:cxn>
                  <a:cxn ang="0">
                    <a:pos x="78469" y="185236"/>
                  </a:cxn>
                  <a:cxn ang="0">
                    <a:pos x="46708" y="200205"/>
                  </a:cxn>
                  <a:cxn ang="0">
                    <a:pos x="13078" y="185236"/>
                  </a:cxn>
                  <a:cxn ang="0">
                    <a:pos x="0" y="153428"/>
                  </a:cxn>
                  <a:cxn ang="0">
                    <a:pos x="0" y="46776"/>
                  </a:cxn>
                  <a:cxn ang="0">
                    <a:pos x="13078" y="13097"/>
                  </a:cxn>
                  <a:cxn ang="0">
                    <a:pos x="46708" y="0"/>
                  </a:cxn>
                  <a:cxn ang="0">
                    <a:pos x="78469" y="13097"/>
                  </a:cxn>
                  <a:cxn ang="0">
                    <a:pos x="93416" y="46776"/>
                  </a:cxn>
                  <a:cxn ang="0">
                    <a:pos x="93416" y="153428"/>
                  </a:cxn>
                  <a:cxn ang="0">
                    <a:pos x="61654" y="44905"/>
                  </a:cxn>
                  <a:cxn ang="0">
                    <a:pos x="57917" y="33679"/>
                  </a:cxn>
                  <a:cxn ang="0">
                    <a:pos x="44839" y="28066"/>
                  </a:cxn>
                  <a:cxn ang="0">
                    <a:pos x="33629" y="33679"/>
                  </a:cxn>
                  <a:cxn ang="0">
                    <a:pos x="28024" y="44905"/>
                  </a:cxn>
                  <a:cxn ang="0">
                    <a:pos x="28024" y="153428"/>
                  </a:cxn>
                  <a:cxn ang="0">
                    <a:pos x="33629" y="164654"/>
                  </a:cxn>
                  <a:cxn ang="0">
                    <a:pos x="44839" y="170267"/>
                  </a:cxn>
                  <a:cxn ang="0">
                    <a:pos x="57917" y="164654"/>
                  </a:cxn>
                  <a:cxn ang="0">
                    <a:pos x="61654" y="153428"/>
                  </a:cxn>
                  <a:cxn ang="0">
                    <a:pos x="61654" y="44905"/>
                  </a:cxn>
                </a:cxnLst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18" name="Freeform 31"/>
              <p:cNvSpPr>
                <a:spLocks noEditPoints="1"/>
              </p:cNvSpPr>
              <p:nvPr/>
            </p:nvSpPr>
            <p:spPr>
              <a:xfrm>
                <a:off x="5009593" y="3774492"/>
                <a:ext cx="99575" cy="196099"/>
              </a:xfrm>
              <a:custGeom>
                <a:avLst/>
                <a:gdLst/>
                <a:ahLst/>
                <a:cxnLst>
                  <a:cxn ang="0">
                    <a:pos x="0" y="123203"/>
                  </a:cxn>
                  <a:cxn ang="0">
                    <a:pos x="50300" y="0"/>
                  </a:cxn>
                  <a:cxn ang="0">
                    <a:pos x="80070" y="0"/>
                  </a:cxn>
                  <a:cxn ang="0">
                    <a:pos x="80070" y="123203"/>
                  </a:cxn>
                  <a:cxn ang="0">
                    <a:pos x="99575" y="123203"/>
                  </a:cxn>
                  <a:cxn ang="0">
                    <a:pos x="99575" y="152977"/>
                  </a:cxn>
                  <a:cxn ang="0">
                    <a:pos x="80070" y="152977"/>
                  </a:cxn>
                  <a:cxn ang="0">
                    <a:pos x="80070" y="196099"/>
                  </a:cxn>
                  <a:cxn ang="0">
                    <a:pos x="50300" y="196099"/>
                  </a:cxn>
                  <a:cxn ang="0">
                    <a:pos x="50300" y="152977"/>
                  </a:cxn>
                  <a:cxn ang="0">
                    <a:pos x="0" y="152977"/>
                  </a:cxn>
                  <a:cxn ang="0">
                    <a:pos x="0" y="123203"/>
                  </a:cxn>
                  <a:cxn ang="0">
                    <a:pos x="50300" y="123203"/>
                  </a:cxn>
                  <a:cxn ang="0">
                    <a:pos x="50300" y="63655"/>
                  </a:cxn>
                  <a:cxn ang="0">
                    <a:pos x="25663" y="123203"/>
                  </a:cxn>
                  <a:cxn ang="0">
                    <a:pos x="50300" y="123203"/>
                  </a:cxn>
                </a:cxnLst>
                <a:pathLst>
                  <a:path w="97" h="191">
                    <a:moveTo>
                      <a:pt x="0" y="120"/>
                    </a:moveTo>
                    <a:lnTo>
                      <a:pt x="49" y="0"/>
                    </a:lnTo>
                    <a:lnTo>
                      <a:pt x="78" y="0"/>
                    </a:lnTo>
                    <a:lnTo>
                      <a:pt x="78" y="120"/>
                    </a:lnTo>
                    <a:lnTo>
                      <a:pt x="97" y="120"/>
                    </a:lnTo>
                    <a:lnTo>
                      <a:pt x="97" y="149"/>
                    </a:lnTo>
                    <a:lnTo>
                      <a:pt x="78" y="149"/>
                    </a:lnTo>
                    <a:lnTo>
                      <a:pt x="78" y="191"/>
                    </a:lnTo>
                    <a:lnTo>
                      <a:pt x="49" y="191"/>
                    </a:lnTo>
                    <a:lnTo>
                      <a:pt x="49" y="149"/>
                    </a:lnTo>
                    <a:lnTo>
                      <a:pt x="0" y="149"/>
                    </a:lnTo>
                    <a:lnTo>
                      <a:pt x="0" y="120"/>
                    </a:lnTo>
                    <a:close/>
                    <a:moveTo>
                      <a:pt x="49" y="120"/>
                    </a:moveTo>
                    <a:lnTo>
                      <a:pt x="49" y="62"/>
                    </a:lnTo>
                    <a:lnTo>
                      <a:pt x="25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5039839" y="4141748"/>
                <a:ext cx="447355" cy="330885"/>
              </a:xfrm>
              <a:custGeom>
                <a:avLst/>
                <a:gdLst>
                  <a:gd name="T0" fmla="*/ 176 w 176"/>
                  <a:gd name="T1" fmla="*/ 99 h 117"/>
                  <a:gd name="T2" fmla="*/ 176 w 176"/>
                  <a:gd name="T3" fmla="*/ 108 h 117"/>
                  <a:gd name="T4" fmla="*/ 161 w 176"/>
                  <a:gd name="T5" fmla="*/ 117 h 117"/>
                  <a:gd name="T6" fmla="*/ 15 w 176"/>
                  <a:gd name="T7" fmla="*/ 117 h 117"/>
                  <a:gd name="T8" fmla="*/ 0 w 176"/>
                  <a:gd name="T9" fmla="*/ 108 h 117"/>
                  <a:gd name="T10" fmla="*/ 0 w 176"/>
                  <a:gd name="T11" fmla="*/ 99 h 117"/>
                  <a:gd name="T12" fmla="*/ 15 w 176"/>
                  <a:gd name="T13" fmla="*/ 99 h 117"/>
                  <a:gd name="T14" fmla="*/ 161 w 176"/>
                  <a:gd name="T15" fmla="*/ 99 h 117"/>
                  <a:gd name="T16" fmla="*/ 176 w 176"/>
                  <a:gd name="T17" fmla="*/ 99 h 117"/>
                  <a:gd name="T18" fmla="*/ 24 w 176"/>
                  <a:gd name="T19" fmla="*/ 79 h 117"/>
                  <a:gd name="T20" fmla="*/ 24 w 176"/>
                  <a:gd name="T21" fmla="*/ 14 h 117"/>
                  <a:gd name="T22" fmla="*/ 38 w 176"/>
                  <a:gd name="T23" fmla="*/ 0 h 117"/>
                  <a:gd name="T24" fmla="*/ 138 w 176"/>
                  <a:gd name="T25" fmla="*/ 0 h 117"/>
                  <a:gd name="T26" fmla="*/ 152 w 176"/>
                  <a:gd name="T27" fmla="*/ 14 h 117"/>
                  <a:gd name="T28" fmla="*/ 152 w 176"/>
                  <a:gd name="T29" fmla="*/ 79 h 117"/>
                  <a:gd name="T30" fmla="*/ 138 w 176"/>
                  <a:gd name="T31" fmla="*/ 93 h 117"/>
                  <a:gd name="T32" fmla="*/ 38 w 176"/>
                  <a:gd name="T33" fmla="*/ 93 h 117"/>
                  <a:gd name="T34" fmla="*/ 24 w 176"/>
                  <a:gd name="T35" fmla="*/ 79 h 117"/>
                  <a:gd name="T36" fmla="*/ 35 w 176"/>
                  <a:gd name="T37" fmla="*/ 79 h 117"/>
                  <a:gd name="T38" fmla="*/ 38 w 176"/>
                  <a:gd name="T39" fmla="*/ 82 h 117"/>
                  <a:gd name="T40" fmla="*/ 138 w 176"/>
                  <a:gd name="T41" fmla="*/ 82 h 117"/>
                  <a:gd name="T42" fmla="*/ 141 w 176"/>
                  <a:gd name="T43" fmla="*/ 79 h 117"/>
                  <a:gd name="T44" fmla="*/ 141 w 176"/>
                  <a:gd name="T45" fmla="*/ 14 h 117"/>
                  <a:gd name="T46" fmla="*/ 138 w 176"/>
                  <a:gd name="T47" fmla="*/ 11 h 117"/>
                  <a:gd name="T48" fmla="*/ 38 w 176"/>
                  <a:gd name="T49" fmla="*/ 11 h 117"/>
                  <a:gd name="T50" fmla="*/ 35 w 176"/>
                  <a:gd name="T51" fmla="*/ 14 h 117"/>
                  <a:gd name="T52" fmla="*/ 35 w 176"/>
                  <a:gd name="T53" fmla="*/ 79 h 117"/>
                  <a:gd name="T54" fmla="*/ 97 w 176"/>
                  <a:gd name="T55" fmla="*/ 107 h 117"/>
                  <a:gd name="T56" fmla="*/ 95 w 176"/>
                  <a:gd name="T57" fmla="*/ 105 h 117"/>
                  <a:gd name="T58" fmla="*/ 81 w 176"/>
                  <a:gd name="T59" fmla="*/ 105 h 117"/>
                  <a:gd name="T60" fmla="*/ 79 w 176"/>
                  <a:gd name="T61" fmla="*/ 107 h 117"/>
                  <a:gd name="T62" fmla="*/ 81 w 176"/>
                  <a:gd name="T63" fmla="*/ 108 h 117"/>
                  <a:gd name="T64" fmla="*/ 95 w 176"/>
                  <a:gd name="T65" fmla="*/ 108 h 117"/>
                  <a:gd name="T66" fmla="*/ 97 w 176"/>
                  <a:gd name="T67" fmla="*/ 10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17">
                    <a:moveTo>
                      <a:pt x="176" y="99"/>
                    </a:moveTo>
                    <a:cubicBezTo>
                      <a:pt x="176" y="108"/>
                      <a:pt x="176" y="108"/>
                      <a:pt x="176" y="108"/>
                    </a:cubicBezTo>
                    <a:cubicBezTo>
                      <a:pt x="176" y="113"/>
                      <a:pt x="169" y="117"/>
                      <a:pt x="161" y="11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7" y="117"/>
                      <a:pt x="0" y="113"/>
                      <a:pt x="0" y="108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1" y="99"/>
                      <a:pt x="161" y="99"/>
                      <a:pt x="161" y="99"/>
                    </a:cubicBezTo>
                    <a:lnTo>
                      <a:pt x="176" y="99"/>
                    </a:lnTo>
                    <a:close/>
                    <a:moveTo>
                      <a:pt x="24" y="7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6"/>
                      <a:pt x="30" y="0"/>
                      <a:pt x="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6" y="0"/>
                      <a:pt x="152" y="6"/>
                      <a:pt x="152" y="14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2" y="87"/>
                      <a:pt x="146" y="93"/>
                      <a:pt x="138" y="93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0" y="93"/>
                      <a:pt x="24" y="87"/>
                      <a:pt x="24" y="79"/>
                    </a:cubicBezTo>
                    <a:close/>
                    <a:moveTo>
                      <a:pt x="35" y="79"/>
                    </a:moveTo>
                    <a:cubicBezTo>
                      <a:pt x="35" y="80"/>
                      <a:pt x="37" y="82"/>
                      <a:pt x="38" y="82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39" y="82"/>
                      <a:pt x="141" y="80"/>
                      <a:pt x="141" y="79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41" y="13"/>
                      <a:pt x="139" y="11"/>
                      <a:pt x="1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5" y="13"/>
                      <a:pt x="35" y="14"/>
                    </a:cubicBezTo>
                    <a:lnTo>
                      <a:pt x="35" y="79"/>
                    </a:lnTo>
                    <a:close/>
                    <a:moveTo>
                      <a:pt x="97" y="107"/>
                    </a:moveTo>
                    <a:cubicBezTo>
                      <a:pt x="97" y="106"/>
                      <a:pt x="96" y="105"/>
                      <a:pt x="95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5"/>
                      <a:pt x="79" y="106"/>
                      <a:pt x="79" y="107"/>
                    </a:cubicBezTo>
                    <a:cubicBezTo>
                      <a:pt x="79" y="107"/>
                      <a:pt x="80" y="108"/>
                      <a:pt x="81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6" y="108"/>
                      <a:pt x="97" y="107"/>
                      <a:pt x="97" y="10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00" strike="noStrike" kern="0" noProof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121" name="Group 19"/>
          <p:cNvGrpSpPr/>
          <p:nvPr/>
        </p:nvGrpSpPr>
        <p:grpSpPr>
          <a:xfrm>
            <a:off x="1449388" y="1201738"/>
            <a:ext cx="1517650" cy="1031875"/>
            <a:chOff x="552376" y="2667382"/>
            <a:chExt cx="1499240" cy="1033020"/>
          </a:xfrm>
        </p:grpSpPr>
        <p:sp>
          <p:nvSpPr>
            <p:cNvPr id="20521" name="Rectangle 26"/>
            <p:cNvSpPr/>
            <p:nvPr/>
          </p:nvSpPr>
          <p:spPr>
            <a:xfrm>
              <a:off x="552376" y="2954983"/>
              <a:ext cx="1499240" cy="7454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时事热点，项目信息、活动预告等等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准确及时的传递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22" name="Rectangle 27"/>
            <p:cNvSpPr/>
            <p:nvPr/>
          </p:nvSpPr>
          <p:spPr>
            <a:xfrm>
              <a:off x="6205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r>
                <a:rPr lang="zh-CN" altLang="en-US" sz="17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Bebas Neue" charset="0"/>
                </a:rPr>
                <a:t>文章推送</a:t>
              </a:r>
              <a:endParaRPr lang="zh-CN" altLang="en-US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24" name="Group 129"/>
          <p:cNvGrpSpPr/>
          <p:nvPr/>
        </p:nvGrpSpPr>
        <p:grpSpPr>
          <a:xfrm>
            <a:off x="6164263" y="1214438"/>
            <a:ext cx="1381125" cy="852487"/>
            <a:chOff x="696724" y="2667382"/>
            <a:chExt cx="1362945" cy="852351"/>
          </a:xfrm>
        </p:grpSpPr>
        <p:sp>
          <p:nvSpPr>
            <p:cNvPr id="20524" name="Rectangle 26"/>
            <p:cNvSpPr/>
            <p:nvPr/>
          </p:nvSpPr>
          <p:spPr>
            <a:xfrm>
              <a:off x="696724" y="2920895"/>
              <a:ext cx="1354892" cy="5988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图片简单以传播，容易被分享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25" name="Rectangle 27"/>
            <p:cNvSpPr/>
            <p:nvPr/>
          </p:nvSpPr>
          <p:spPr>
            <a:xfrm>
              <a:off x="6967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r>
                <a:rPr lang="zh-CN" altLang="en-US" sz="17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Bebas Neue" charset="0"/>
                </a:rPr>
                <a:t>图片分享</a:t>
              </a:r>
              <a:endParaRPr lang="zh-CN" altLang="en-US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27" name="Group 135"/>
          <p:cNvGrpSpPr/>
          <p:nvPr/>
        </p:nvGrpSpPr>
        <p:grpSpPr>
          <a:xfrm>
            <a:off x="6634163" y="2671763"/>
            <a:ext cx="1517650" cy="830262"/>
            <a:chOff x="552376" y="2667382"/>
            <a:chExt cx="1499240" cy="830586"/>
          </a:xfrm>
        </p:grpSpPr>
        <p:sp>
          <p:nvSpPr>
            <p:cNvPr id="20527" name="Rectangle 26"/>
            <p:cNvSpPr/>
            <p:nvPr/>
          </p:nvSpPr>
          <p:spPr>
            <a:xfrm>
              <a:off x="552376" y="2907455"/>
              <a:ext cx="1499240" cy="5905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可以嫁接线上活动。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吸粉的同时传递项目信息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28" name="Rectangle 27"/>
            <p:cNvSpPr/>
            <p:nvPr/>
          </p:nvSpPr>
          <p:spPr>
            <a:xfrm>
              <a:off x="6205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r>
                <a:rPr lang="zh-CN" altLang="en-US" sz="17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Bebas Neue" charset="0"/>
                </a:rPr>
                <a:t>线上活动</a:t>
              </a:r>
              <a:endParaRPr lang="zh-CN" altLang="en-US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30" name="Group 132"/>
          <p:cNvGrpSpPr/>
          <p:nvPr/>
        </p:nvGrpSpPr>
        <p:grpSpPr>
          <a:xfrm>
            <a:off x="6013450" y="4173538"/>
            <a:ext cx="1379538" cy="866775"/>
            <a:chOff x="696724" y="2667382"/>
            <a:chExt cx="1362945" cy="867353"/>
          </a:xfrm>
        </p:grpSpPr>
        <p:sp>
          <p:nvSpPr>
            <p:cNvPr id="20530" name="Rectangle 26"/>
            <p:cNvSpPr/>
            <p:nvPr/>
          </p:nvSpPr>
          <p:spPr>
            <a:xfrm>
              <a:off x="696724" y="2935897"/>
              <a:ext cx="1354892" cy="5988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endParaRPr lang="en-US" altLang="zh-CN" sz="9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31" name="Rectangle 27"/>
            <p:cNvSpPr/>
            <p:nvPr/>
          </p:nvSpPr>
          <p:spPr>
            <a:xfrm>
              <a:off x="6967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endParaRPr lang="en-US" altLang="zh-CN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33" name="Group 138"/>
          <p:cNvGrpSpPr/>
          <p:nvPr/>
        </p:nvGrpSpPr>
        <p:grpSpPr>
          <a:xfrm>
            <a:off x="1606550" y="4102100"/>
            <a:ext cx="1519238" cy="833438"/>
            <a:chOff x="552376" y="2667382"/>
            <a:chExt cx="1499240" cy="832026"/>
          </a:xfrm>
        </p:grpSpPr>
        <p:sp>
          <p:nvSpPr>
            <p:cNvPr id="20533" name="Rectangle 26"/>
            <p:cNvSpPr/>
            <p:nvPr/>
          </p:nvSpPr>
          <p:spPr>
            <a:xfrm>
              <a:off x="552376" y="2908895"/>
              <a:ext cx="1499240" cy="5905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endParaRPr lang="en-US" altLang="zh-CN" sz="9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34" name="Rectangle 27"/>
            <p:cNvSpPr/>
            <p:nvPr/>
          </p:nvSpPr>
          <p:spPr>
            <a:xfrm>
              <a:off x="6205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endParaRPr lang="en-US" altLang="zh-CN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36" name="Group 141"/>
          <p:cNvGrpSpPr/>
          <p:nvPr/>
        </p:nvGrpSpPr>
        <p:grpSpPr>
          <a:xfrm>
            <a:off x="911225" y="2663825"/>
            <a:ext cx="1517650" cy="838200"/>
            <a:chOff x="552376" y="2667382"/>
            <a:chExt cx="1499240" cy="838333"/>
          </a:xfrm>
        </p:grpSpPr>
        <p:sp>
          <p:nvSpPr>
            <p:cNvPr id="20536" name="Rectangle 26"/>
            <p:cNvSpPr/>
            <p:nvPr/>
          </p:nvSpPr>
          <p:spPr>
            <a:xfrm>
              <a:off x="552376" y="2915202"/>
              <a:ext cx="1499240" cy="5905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作为平台可以及时准确的了解粉丝需求及购房意愿。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37" name="Rectangle 27"/>
            <p:cNvSpPr/>
            <p:nvPr/>
          </p:nvSpPr>
          <p:spPr>
            <a:xfrm>
              <a:off x="6205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r>
                <a:rPr lang="zh-CN" altLang="en-US" sz="17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Bebas Neue" charset="0"/>
                </a:rPr>
                <a:t>及时了解需求</a:t>
              </a:r>
              <a:endParaRPr lang="zh-CN" altLang="en-US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</p:spTree>
  </p:cSld>
  <p:clrMapOvr>
    <a:masterClrMapping/>
  </p:clrMapOvr>
  <p:transition spd="slow" advTm="0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2" grpId="0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组合 102"/>
          <p:cNvGrpSpPr/>
          <p:nvPr/>
        </p:nvGrpSpPr>
        <p:grpSpPr>
          <a:xfrm>
            <a:off x="903370" y="249943"/>
            <a:ext cx="3363830" cy="679699"/>
            <a:chOff x="903371" y="249943"/>
            <a:chExt cx="2831223" cy="679699"/>
          </a:xfrm>
        </p:grpSpPr>
        <p:sp>
          <p:nvSpPr>
            <p:cNvPr id="104" name="任意多边形 103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5" name="任意多边形 104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 rot="16200000">
            <a:off x="574523" y="158162"/>
            <a:ext cx="765103" cy="863262"/>
            <a:chOff x="8439634" y="3544648"/>
            <a:chExt cx="1611146" cy="1817848"/>
          </a:xfrm>
        </p:grpSpPr>
        <p:sp>
          <p:nvSpPr>
            <p:cNvPr id="107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8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9" name="Group 17"/>
          <p:cNvGrpSpPr>
            <a:grpSpLocks noChangeAspect="1"/>
          </p:cNvGrpSpPr>
          <p:nvPr/>
        </p:nvGrpSpPr>
        <p:grpSpPr bwMode="auto">
          <a:xfrm>
            <a:off x="827405" y="455655"/>
            <a:ext cx="259340" cy="278386"/>
            <a:chOff x="231" y="1205"/>
            <a:chExt cx="640" cy="687"/>
          </a:xfrm>
          <a:solidFill>
            <a:srgbClr val="00B0F0"/>
          </a:solidFill>
          <a:effectLst/>
        </p:grpSpPr>
        <p:sp>
          <p:nvSpPr>
            <p:cNvPr id="110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2" name="矩形 3"/>
          <p:cNvSpPr>
            <a:spLocks noChangeArrowheads="1"/>
          </p:cNvSpPr>
          <p:nvPr/>
        </p:nvSpPr>
        <p:spPr bwMode="auto">
          <a:xfrm>
            <a:off x="1449388" y="442913"/>
            <a:ext cx="2169160" cy="37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公众号微官网搭建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30" name="Group 132"/>
          <p:cNvGrpSpPr/>
          <p:nvPr/>
        </p:nvGrpSpPr>
        <p:grpSpPr>
          <a:xfrm>
            <a:off x="6013450" y="4173538"/>
            <a:ext cx="1379538" cy="866775"/>
            <a:chOff x="696724" y="2667382"/>
            <a:chExt cx="1362945" cy="867353"/>
          </a:xfrm>
        </p:grpSpPr>
        <p:sp>
          <p:nvSpPr>
            <p:cNvPr id="20530" name="Rectangle 26"/>
            <p:cNvSpPr/>
            <p:nvPr/>
          </p:nvSpPr>
          <p:spPr>
            <a:xfrm>
              <a:off x="696724" y="2935897"/>
              <a:ext cx="1354892" cy="5988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endParaRPr lang="en-US" altLang="zh-CN" sz="9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31" name="Rectangle 27"/>
            <p:cNvSpPr/>
            <p:nvPr/>
          </p:nvSpPr>
          <p:spPr>
            <a:xfrm>
              <a:off x="6967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endParaRPr lang="en-US" altLang="zh-CN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33" name="Group 138"/>
          <p:cNvGrpSpPr/>
          <p:nvPr/>
        </p:nvGrpSpPr>
        <p:grpSpPr>
          <a:xfrm>
            <a:off x="1606550" y="4102100"/>
            <a:ext cx="1519238" cy="833438"/>
            <a:chOff x="552376" y="2667382"/>
            <a:chExt cx="1499240" cy="832026"/>
          </a:xfrm>
        </p:grpSpPr>
        <p:sp>
          <p:nvSpPr>
            <p:cNvPr id="20533" name="Rectangle 26"/>
            <p:cNvSpPr/>
            <p:nvPr/>
          </p:nvSpPr>
          <p:spPr>
            <a:xfrm>
              <a:off x="552376" y="2908895"/>
              <a:ext cx="1499240" cy="5905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endParaRPr lang="en-US" altLang="zh-CN" sz="9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34" name="Rectangle 27"/>
            <p:cNvSpPr/>
            <p:nvPr/>
          </p:nvSpPr>
          <p:spPr>
            <a:xfrm>
              <a:off x="6205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endParaRPr lang="en-US" altLang="zh-CN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85995" y="4172744"/>
            <a:ext cx="1179281" cy="11181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1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1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58843" y="4639292"/>
            <a:ext cx="630230" cy="5975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1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1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37632" y="4967893"/>
            <a:ext cx="890519" cy="8443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760135" y="4767410"/>
            <a:ext cx="685800" cy="6502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6572" y="5070994"/>
            <a:ext cx="588857" cy="5583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63194" y="4542932"/>
            <a:ext cx="252491" cy="2394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81804" y="4354460"/>
            <a:ext cx="529075" cy="50166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20394" y="4336700"/>
            <a:ext cx="223080" cy="21152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35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36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43475" y="4767237"/>
            <a:ext cx="1179281" cy="11181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38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椭圆 39"/>
            <p:cNvSpPr/>
            <p:nvPr/>
          </p:nvSpPr>
          <p:spPr>
            <a:xfrm>
              <a:off x="392112" y="760412"/>
              <a:ext cx="3825873" cy="3825873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275416" y="4633593"/>
            <a:ext cx="520192" cy="4932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4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椭圆 4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91128" y="4938175"/>
            <a:ext cx="316877" cy="3004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4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椭圆 4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17164" y="4746660"/>
            <a:ext cx="158438" cy="15023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4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椭圆 4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95" name="Rectangle 1"/>
          <p:cNvSpPr/>
          <p:nvPr/>
        </p:nvSpPr>
        <p:spPr>
          <a:xfrm>
            <a:off x="276225" y="1487805"/>
            <a:ext cx="275971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>
              <a:lnSpc>
                <a:spcPct val="150000"/>
              </a:lnSpc>
            </a:pPr>
            <a:r>
              <a:rPr lang="zh-CN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微官网：快速建立企业微信官网，全方位展现企业品牌</a:t>
            </a:r>
            <a:endParaRPr lang="zh-CN" altLang="zh-CN" sz="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官网是指将企业信息、服务、活动等内容通过微信网页的方式进行表现，不但提高了信息量，也使信息的展现更加赏心悦目，进一步提高用户体验，并且有各种精美模板以便选择，让您的粉丝有种惊艳的感觉，更多功能随意组合，选择更丰富，变换更随心。</a:t>
            </a:r>
            <a:endParaRPr lang="zh-CN" altLang="zh-CN" sz="13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9160" y="1567815"/>
            <a:ext cx="1436370" cy="2130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70" y="1567815"/>
            <a:ext cx="1369060" cy="21310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b="11389"/>
          <a:stretch>
            <a:fillRect/>
          </a:stretch>
        </p:blipFill>
        <p:spPr>
          <a:xfrm>
            <a:off x="6532880" y="1567815"/>
            <a:ext cx="1242060" cy="20885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595" y="3730625"/>
            <a:ext cx="624840" cy="614045"/>
          </a:xfrm>
          <a:prstGeom prst="rect">
            <a:avLst/>
          </a:prstGeom>
        </p:spPr>
      </p:pic>
    </p:spTree>
  </p:cSld>
  <p:clrMapOvr>
    <a:masterClrMapping/>
  </p:clrMapOvr>
  <p:transition spd="slow" advTm="0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组合 102"/>
          <p:cNvGrpSpPr/>
          <p:nvPr/>
        </p:nvGrpSpPr>
        <p:grpSpPr>
          <a:xfrm>
            <a:off x="903370" y="249943"/>
            <a:ext cx="3363830" cy="679699"/>
            <a:chOff x="903371" y="249943"/>
            <a:chExt cx="2831223" cy="679699"/>
          </a:xfrm>
        </p:grpSpPr>
        <p:sp>
          <p:nvSpPr>
            <p:cNvPr id="104" name="任意多边形 103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5" name="任意多边形 104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 rot="16200000">
            <a:off x="574523" y="158162"/>
            <a:ext cx="765103" cy="863262"/>
            <a:chOff x="8439634" y="3544648"/>
            <a:chExt cx="1611146" cy="1817848"/>
          </a:xfrm>
        </p:grpSpPr>
        <p:sp>
          <p:nvSpPr>
            <p:cNvPr id="107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8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9" name="Group 17"/>
          <p:cNvGrpSpPr>
            <a:grpSpLocks noChangeAspect="1"/>
          </p:cNvGrpSpPr>
          <p:nvPr/>
        </p:nvGrpSpPr>
        <p:grpSpPr bwMode="auto">
          <a:xfrm>
            <a:off x="827405" y="455655"/>
            <a:ext cx="259340" cy="278386"/>
            <a:chOff x="231" y="1205"/>
            <a:chExt cx="640" cy="687"/>
          </a:xfrm>
          <a:solidFill>
            <a:srgbClr val="00B0F0"/>
          </a:solidFill>
          <a:effectLst/>
        </p:grpSpPr>
        <p:sp>
          <p:nvSpPr>
            <p:cNvPr id="110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trike="noStrike" noProof="1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2" name="矩形 3"/>
          <p:cNvSpPr>
            <a:spLocks noChangeArrowheads="1"/>
          </p:cNvSpPr>
          <p:nvPr/>
        </p:nvSpPr>
        <p:spPr bwMode="auto">
          <a:xfrm>
            <a:off x="1449388" y="442913"/>
            <a:ext cx="1661160" cy="37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三方平台功能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3" name="文本框 37"/>
          <p:cNvSpPr/>
          <p:nvPr/>
        </p:nvSpPr>
        <p:spPr>
          <a:xfrm>
            <a:off x="2916238" y="409575"/>
            <a:ext cx="1198562" cy="37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2" tIns="34292" rIns="68582" bIns="34292" anchor="t">
            <a:spAutoFit/>
          </a:bodyPr>
          <a:p>
            <a:pPr algn="ctr"/>
            <a:r>
              <a:rPr lang="en-US" altLang="zh-CN" sz="1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number building</a:t>
            </a:r>
            <a:endParaRPr lang="en-US" altLang="zh-CN" sz="1000" b="0" baseline="-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Group 132"/>
          <p:cNvGrpSpPr/>
          <p:nvPr/>
        </p:nvGrpSpPr>
        <p:grpSpPr>
          <a:xfrm>
            <a:off x="6013450" y="4173538"/>
            <a:ext cx="1379538" cy="866775"/>
            <a:chOff x="696724" y="2667382"/>
            <a:chExt cx="1362945" cy="867353"/>
          </a:xfrm>
        </p:grpSpPr>
        <p:sp>
          <p:nvSpPr>
            <p:cNvPr id="20530" name="Rectangle 26"/>
            <p:cNvSpPr/>
            <p:nvPr/>
          </p:nvSpPr>
          <p:spPr>
            <a:xfrm>
              <a:off x="696724" y="2935897"/>
              <a:ext cx="1354892" cy="5988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endParaRPr lang="en-US" altLang="zh-CN" sz="9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31" name="Rectangle 27"/>
            <p:cNvSpPr/>
            <p:nvPr/>
          </p:nvSpPr>
          <p:spPr>
            <a:xfrm>
              <a:off x="6967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endParaRPr lang="en-US" altLang="zh-CN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grpSp>
        <p:nvGrpSpPr>
          <p:cNvPr id="133" name="Group 138"/>
          <p:cNvGrpSpPr/>
          <p:nvPr/>
        </p:nvGrpSpPr>
        <p:grpSpPr>
          <a:xfrm>
            <a:off x="1606550" y="4102100"/>
            <a:ext cx="1519238" cy="833438"/>
            <a:chOff x="552376" y="2667382"/>
            <a:chExt cx="1499240" cy="832026"/>
          </a:xfrm>
        </p:grpSpPr>
        <p:sp>
          <p:nvSpPr>
            <p:cNvPr id="20533" name="Rectangle 26"/>
            <p:cNvSpPr/>
            <p:nvPr/>
          </p:nvSpPr>
          <p:spPr>
            <a:xfrm>
              <a:off x="552376" y="2908895"/>
              <a:ext cx="1499240" cy="5905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114000"/>
                </a:lnSpc>
              </a:pPr>
              <a:endParaRPr lang="en-US" altLang="zh-CN" sz="9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0534" name="Rectangle 27"/>
            <p:cNvSpPr/>
            <p:nvPr/>
          </p:nvSpPr>
          <p:spPr>
            <a:xfrm>
              <a:off x="620524" y="2667382"/>
              <a:ext cx="1362945" cy="170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>
                <a:lnSpc>
                  <a:spcPct val="80000"/>
                </a:lnSpc>
              </a:pPr>
              <a:endParaRPr lang="en-US" altLang="zh-CN" sz="17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endParaRPr>
            </a:p>
          </p:txBody>
        </p:sp>
      </p:grpSp>
      <p:sp>
        <p:nvSpPr>
          <p:cNvPr id="10243" name="Rectangle 1"/>
          <p:cNvSpPr/>
          <p:nvPr/>
        </p:nvSpPr>
        <p:spPr>
          <a:xfrm>
            <a:off x="227965" y="1427798"/>
            <a:ext cx="2828925" cy="350774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>
              <a:lnSpc>
                <a:spcPct val="150000"/>
              </a:lnSpc>
            </a:pPr>
            <a:r>
              <a:rPr lang="zh-CN" altLang="zh-CN" sz="1000" dirty="0">
                <a:ln/>
                <a:solidFill>
                  <a:schemeClr val="accent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微调研：问卷调查、投票，贴近用户优化企业服务和体验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问卷调查、在线投票，贴近用户优化企业服务和体验，根据统计对营销活动效果作出判断，及时调整市场行为。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000" dirty="0">
                <a:solidFill>
                  <a:schemeClr val="accent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微互动：吸引用户参与，怎强用户沉淀</a:t>
            </a:r>
            <a:endParaRPr lang="zh-CN" altLang="zh-CN" sz="1000" dirty="0">
              <a:solidFill>
                <a:schemeClr val="accent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互动活动（大转盘、刮刮卡、优惠券、砸金蛋、接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接乐、微投票等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：利用微信的强交互性，运用各种设计活动从而实现与用户的互动交流。商家通过发起营销活动，对已有客户进行再营销，通过不断更新补充主题，用户可以反复参与，并可带动周边朋友一起分享，从而形成极强的口碑营销效果。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2" descr=" 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4352925" y="1285240"/>
            <a:ext cx="2853055" cy="1621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745" y="3038475"/>
            <a:ext cx="4493260" cy="1758315"/>
          </a:xfrm>
          <a:prstGeom prst="rect">
            <a:avLst/>
          </a:prstGeom>
        </p:spPr>
      </p:pic>
    </p:spTree>
  </p:cSld>
  <p:clrMapOvr>
    <a:masterClrMapping/>
  </p:clrMapOvr>
  <p:transition spd="slow" advTm="0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6285995" y="4204189"/>
            <a:ext cx="1179281" cy="1086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58843" y="4656098"/>
            <a:ext cx="630230" cy="5807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37632" y="4991638"/>
            <a:ext cx="890519" cy="8206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60135" y="4785696"/>
            <a:ext cx="685800" cy="6319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6572" y="5086695"/>
            <a:ext cx="588857" cy="5426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63194" y="4549665"/>
            <a:ext cx="252491" cy="23267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81804" y="4368567"/>
            <a:ext cx="529075" cy="4875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65453" y="3924201"/>
            <a:ext cx="1179281" cy="1086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20394" y="4342648"/>
            <a:ext cx="223080" cy="2055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43475" y="4798682"/>
            <a:ext cx="1179281" cy="1086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2" y="760412"/>
              <a:ext cx="3825873" cy="3825873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275416" y="4647463"/>
            <a:ext cx="520192" cy="47937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91128" y="4946624"/>
            <a:ext cx="316877" cy="2920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7164" y="4750884"/>
            <a:ext cx="158438" cy="14600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042492" y="1789695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58" name="椭圆 57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42492" y="2187484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61" name="椭圆 60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42492" y="2585273"/>
            <a:ext cx="144016" cy="144016"/>
            <a:chOff x="4971660" y="1569718"/>
            <a:chExt cx="144016" cy="144016"/>
          </a:xfrm>
          <a:solidFill>
            <a:schemeClr val="bg1"/>
          </a:solidFill>
        </p:grpSpPr>
        <p:sp>
          <p:nvSpPr>
            <p:cNvPr id="64" name="椭圆 63"/>
            <p:cNvSpPr/>
            <p:nvPr/>
          </p:nvSpPr>
          <p:spPr>
            <a:xfrm>
              <a:off x="4971660" y="1569718"/>
              <a:ext cx="144016" cy="14401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005748" y="1603806"/>
              <a:ext cx="75840" cy="758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26188" y="811213"/>
            <a:ext cx="1697037" cy="2868612"/>
          </a:xfrm>
          <a:prstGeom prst="rect">
            <a:avLst/>
          </a:prstGeom>
          <a:noFill/>
          <a:ln w="9525">
            <a:noFill/>
          </a:ln>
        </p:spPr>
        <p:txBody>
          <a:bodyPr wrap="square" lIns="68571" tIns="34285" rIns="68571" bIns="34285" anchor="t">
            <a:spAutoFit/>
          </a:bodyPr>
          <a:p>
            <a:pPr>
              <a:lnSpc>
                <a:spcPct val="200000"/>
              </a:lnSpc>
            </a:pPr>
            <a:endParaRPr lang="en-US" altLang="zh-CN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用户性别</a:t>
            </a:r>
            <a:endParaRPr lang="zh-CN" altLang="en-US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用户年龄</a:t>
            </a:r>
            <a:endParaRPr lang="zh-CN" altLang="en-US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zh-CN" altLang="en-US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00" b="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4"/>
          <p:cNvSpPr txBox="1">
            <a:spLocks noChangeArrowheads="1"/>
          </p:cNvSpPr>
          <p:nvPr/>
        </p:nvSpPr>
        <p:spPr bwMode="auto">
          <a:xfrm>
            <a:off x="1231900" y="2890838"/>
            <a:ext cx="1922463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方正兰亭粗黑_GBK" pitchFamily="2" charset="-122"/>
                <a:ea typeface="方正兰亭粗黑_GBK" pitchFamily="2" charset="-122"/>
                <a:cs typeface="+mj-cs"/>
                <a:sym typeface="+mn-ea"/>
              </a:rPr>
              <a:t>确定用户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方正兰亭粗黑_GBK" pitchFamily="2" charset="-122"/>
              <a:ea typeface="方正兰亭粗黑_GBK" pitchFamily="2" charset="-122"/>
              <a:cs typeface="+mj-cs"/>
              <a:sym typeface="+mn-ea"/>
            </a:endParaRPr>
          </a:p>
        </p:txBody>
      </p:sp>
      <p:sp>
        <p:nvSpPr>
          <p:cNvPr id="86" name="Rectangle 4"/>
          <p:cNvSpPr txBox="1">
            <a:spLocks noChangeArrowheads="1"/>
          </p:cNvSpPr>
          <p:nvPr/>
        </p:nvSpPr>
        <p:spPr bwMode="auto">
          <a:xfrm>
            <a:off x="1506538" y="3411538"/>
            <a:ext cx="13731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Determine the user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9338" y="896938"/>
            <a:ext cx="2076450" cy="2144712"/>
            <a:chOff x="1049020" y="896144"/>
            <a:chExt cx="2076833" cy="2145641"/>
          </a:xfrm>
        </p:grpSpPr>
        <p:grpSp>
          <p:nvGrpSpPr>
            <p:cNvPr id="22549" name="组合 76"/>
            <p:cNvGrpSpPr/>
            <p:nvPr/>
          </p:nvGrpSpPr>
          <p:grpSpPr>
            <a:xfrm>
              <a:off x="1049020" y="896144"/>
              <a:ext cx="2076833" cy="2145641"/>
              <a:chOff x="647673" y="2729597"/>
              <a:chExt cx="1343573" cy="1388087"/>
            </a:xfrm>
          </p:grpSpPr>
          <p:grpSp>
            <p:nvGrpSpPr>
              <p:cNvPr id="22550" name="组合 78"/>
              <p:cNvGrpSpPr/>
              <p:nvPr/>
            </p:nvGrpSpPr>
            <p:grpSpPr>
              <a:xfrm>
                <a:off x="789153" y="2729597"/>
                <a:ext cx="1202093" cy="1388087"/>
                <a:chOff x="3273692" y="1099961"/>
                <a:chExt cx="1202093" cy="1388087"/>
              </a:xfrm>
            </p:grpSpPr>
            <p:sp>
              <p:nvSpPr>
                <p:cNvPr id="22551" name="Freeform 14"/>
                <p:cNvSpPr/>
                <p:nvPr/>
              </p:nvSpPr>
              <p:spPr>
                <a:xfrm>
                  <a:off x="3345550" y="1141029"/>
                  <a:ext cx="529701" cy="237166"/>
                </a:xfrm>
                <a:custGeom>
                  <a:avLst/>
                  <a:gdLst/>
                  <a:ahLst/>
                  <a:cxnLst>
                    <a:cxn ang="0">
                      <a:pos x="0" y="237166"/>
                    </a:cxn>
                    <a:cxn ang="0">
                      <a:pos x="408567" y="0"/>
                    </a:cxn>
                    <a:cxn ang="0">
                      <a:pos x="529701" y="0"/>
                    </a:cxn>
                    <a:cxn ang="0">
                      <a:pos x="529701" y="237166"/>
                    </a:cxn>
                    <a:cxn ang="0">
                      <a:pos x="0" y="237166"/>
                    </a:cxn>
                  </a:cxnLst>
                  <a:pathLst>
                    <a:path w="516" h="231">
                      <a:moveTo>
                        <a:pt x="0" y="231"/>
                      </a:moveTo>
                      <a:lnTo>
                        <a:pt x="398" y="0"/>
                      </a:lnTo>
                      <a:lnTo>
                        <a:pt x="516" y="0"/>
                      </a:lnTo>
                      <a:lnTo>
                        <a:pt x="516" y="231"/>
                      </a:lnTo>
                      <a:lnTo>
                        <a:pt x="0" y="231"/>
                      </a:lnTo>
                      <a:close/>
                    </a:path>
                  </a:pathLst>
                </a:custGeom>
                <a:solidFill>
                  <a:srgbClr val="5F6524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" name="Freeform 15"/>
                <p:cNvSpPr/>
                <p:nvPr/>
              </p:nvSpPr>
              <p:spPr bwMode="auto">
                <a:xfrm>
                  <a:off x="3273692" y="1099961"/>
                  <a:ext cx="1202093" cy="1388087"/>
                </a:xfrm>
                <a:custGeom>
                  <a:avLst/>
                  <a:gdLst>
                    <a:gd name="T0" fmla="*/ 0 w 1171"/>
                    <a:gd name="T1" fmla="*/ 1014 h 1352"/>
                    <a:gd name="T2" fmla="*/ 0 w 1171"/>
                    <a:gd name="T3" fmla="*/ 338 h 1352"/>
                    <a:gd name="T4" fmla="*/ 586 w 1171"/>
                    <a:gd name="T5" fmla="*/ 0 h 1352"/>
                    <a:gd name="T6" fmla="*/ 1171 w 1171"/>
                    <a:gd name="T7" fmla="*/ 338 h 1352"/>
                    <a:gd name="T8" fmla="*/ 1171 w 1171"/>
                    <a:gd name="T9" fmla="*/ 1014 h 1352"/>
                    <a:gd name="T10" fmla="*/ 586 w 1171"/>
                    <a:gd name="T11" fmla="*/ 1352 h 1352"/>
                    <a:gd name="T12" fmla="*/ 0 w 1171"/>
                    <a:gd name="T13" fmla="*/ 1014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1" h="1352">
                      <a:moveTo>
                        <a:pt x="0" y="1014"/>
                      </a:moveTo>
                      <a:lnTo>
                        <a:pt x="0" y="338"/>
                      </a:lnTo>
                      <a:lnTo>
                        <a:pt x="586" y="0"/>
                      </a:lnTo>
                      <a:lnTo>
                        <a:pt x="1171" y="338"/>
                      </a:lnTo>
                      <a:lnTo>
                        <a:pt x="1171" y="1014"/>
                      </a:lnTo>
                      <a:lnTo>
                        <a:pt x="586" y="1352"/>
                      </a:ln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28600" sx="102000" sy="102000" algn="ctr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68589" tIns="34295" rIns="68589" bIns="34295" numCol="1" anchor="t" anchorCtr="0" compatLnSpc="1"/>
                <a:lstStyle/>
                <a:p>
                  <a:pPr fontAlgn="base"/>
                  <a:endParaRPr lang="zh-CN" altLang="en-US" strike="noStrike" noProof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3" name="Freeform 16"/>
                <p:cNvSpPr/>
                <p:nvPr/>
              </p:nvSpPr>
              <p:spPr bwMode="auto">
                <a:xfrm>
                  <a:off x="3345551" y="1141029"/>
                  <a:ext cx="408568" cy="441478"/>
                </a:xfrm>
                <a:custGeom>
                  <a:avLst/>
                  <a:gdLst>
                    <a:gd name="T0" fmla="*/ 0 w 398"/>
                    <a:gd name="T1" fmla="*/ 430 h 430"/>
                    <a:gd name="T2" fmla="*/ 398 w 398"/>
                    <a:gd name="T3" fmla="*/ 430 h 430"/>
                    <a:gd name="T4" fmla="*/ 398 w 398"/>
                    <a:gd name="T5" fmla="*/ 0 h 430"/>
                    <a:gd name="T6" fmla="*/ 0 w 398"/>
                    <a:gd name="T7" fmla="*/ 231 h 430"/>
                    <a:gd name="T8" fmla="*/ 0 w 398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30">
                      <a:moveTo>
                        <a:pt x="0" y="430"/>
                      </a:moveTo>
                      <a:lnTo>
                        <a:pt x="398" y="430"/>
                      </a:lnTo>
                      <a:lnTo>
                        <a:pt x="398" y="0"/>
                      </a:lnTo>
                      <a:lnTo>
                        <a:pt x="0" y="231"/>
                      </a:lnTo>
                      <a:lnTo>
                        <a:pt x="0" y="43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28575">
                  <a:noFill/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9" tIns="34295" rIns="68589" bIns="34295" rtlCol="0" anchor="ctr"/>
                <a:lstStyle/>
                <a:p>
                  <a:pPr algn="ctr" fontAlgn="base"/>
                  <a:endParaRPr lang="zh-CN" altLang="en-US" strike="noStrike" noProof="1" dirty="0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2554" name="TextBox 79"/>
              <p:cNvSpPr txBox="1"/>
              <p:nvPr/>
            </p:nvSpPr>
            <p:spPr>
              <a:xfrm>
                <a:off x="647673" y="2828190"/>
                <a:ext cx="948647" cy="4380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3800" dirty="0">
                    <a:solidFill>
                      <a:srgbClr val="FFFFFF"/>
                    </a:solidFill>
                    <a:latin typeface="Agency FB" panose="020B0503020202020204" pitchFamily="34" charset="0"/>
                  </a:rPr>
                  <a:t>02</a:t>
                </a:r>
                <a:endParaRPr lang="zh-CN" altLang="en-US" sz="3800" dirty="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1829594" y="1575249"/>
              <a:ext cx="852639" cy="921095"/>
              <a:chOff x="2782033" y="2877344"/>
              <a:chExt cx="571561" cy="61745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8" name="Freeform 884"/>
              <p:cNvSpPr>
                <a:spLocks noEditPoints="1"/>
              </p:cNvSpPr>
              <p:nvPr/>
            </p:nvSpPr>
            <p:spPr bwMode="auto">
              <a:xfrm>
                <a:off x="2946844" y="2877344"/>
                <a:ext cx="406750" cy="411147"/>
              </a:xfrm>
              <a:custGeom>
                <a:avLst/>
                <a:gdLst>
                  <a:gd name="T0" fmla="*/ 90 w 174"/>
                  <a:gd name="T1" fmla="*/ 14 h 176"/>
                  <a:gd name="T2" fmla="*/ 90 w 174"/>
                  <a:gd name="T3" fmla="*/ 0 h 176"/>
                  <a:gd name="T4" fmla="*/ 80 w 174"/>
                  <a:gd name="T5" fmla="*/ 0 h 176"/>
                  <a:gd name="T6" fmla="*/ 80 w 174"/>
                  <a:gd name="T7" fmla="*/ 14 h 176"/>
                  <a:gd name="T8" fmla="*/ 0 w 174"/>
                  <a:gd name="T9" fmla="*/ 14 h 176"/>
                  <a:gd name="T10" fmla="*/ 0 w 174"/>
                  <a:gd name="T11" fmla="*/ 40 h 176"/>
                  <a:gd name="T12" fmla="*/ 9 w 174"/>
                  <a:gd name="T13" fmla="*/ 40 h 176"/>
                  <a:gd name="T14" fmla="*/ 9 w 174"/>
                  <a:gd name="T15" fmla="*/ 138 h 176"/>
                  <a:gd name="T16" fmla="*/ 70 w 174"/>
                  <a:gd name="T17" fmla="*/ 138 h 176"/>
                  <a:gd name="T18" fmla="*/ 33 w 174"/>
                  <a:gd name="T19" fmla="*/ 168 h 176"/>
                  <a:gd name="T20" fmla="*/ 39 w 174"/>
                  <a:gd name="T21" fmla="*/ 176 h 176"/>
                  <a:gd name="T22" fmla="*/ 86 w 174"/>
                  <a:gd name="T23" fmla="*/ 138 h 176"/>
                  <a:gd name="T24" fmla="*/ 86 w 174"/>
                  <a:gd name="T25" fmla="*/ 138 h 176"/>
                  <a:gd name="T26" fmla="*/ 133 w 174"/>
                  <a:gd name="T27" fmla="*/ 176 h 176"/>
                  <a:gd name="T28" fmla="*/ 140 w 174"/>
                  <a:gd name="T29" fmla="*/ 168 h 176"/>
                  <a:gd name="T30" fmla="*/ 102 w 174"/>
                  <a:gd name="T31" fmla="*/ 138 h 176"/>
                  <a:gd name="T32" fmla="*/ 164 w 174"/>
                  <a:gd name="T33" fmla="*/ 138 h 176"/>
                  <a:gd name="T34" fmla="*/ 164 w 174"/>
                  <a:gd name="T35" fmla="*/ 40 h 176"/>
                  <a:gd name="T36" fmla="*/ 174 w 174"/>
                  <a:gd name="T37" fmla="*/ 40 h 176"/>
                  <a:gd name="T38" fmla="*/ 174 w 174"/>
                  <a:gd name="T39" fmla="*/ 14 h 176"/>
                  <a:gd name="T40" fmla="*/ 90 w 174"/>
                  <a:gd name="T41" fmla="*/ 14 h 176"/>
                  <a:gd name="T42" fmla="*/ 154 w 174"/>
                  <a:gd name="T43" fmla="*/ 128 h 176"/>
                  <a:gd name="T44" fmla="*/ 19 w 174"/>
                  <a:gd name="T45" fmla="*/ 128 h 176"/>
                  <a:gd name="T46" fmla="*/ 19 w 174"/>
                  <a:gd name="T47" fmla="*/ 40 h 176"/>
                  <a:gd name="T48" fmla="*/ 154 w 174"/>
                  <a:gd name="T49" fmla="*/ 40 h 176"/>
                  <a:gd name="T50" fmla="*/ 154 w 174"/>
                  <a:gd name="T51" fmla="*/ 128 h 176"/>
                  <a:gd name="T52" fmla="*/ 51 w 174"/>
                  <a:gd name="T53" fmla="*/ 105 h 176"/>
                  <a:gd name="T54" fmla="*/ 51 w 174"/>
                  <a:gd name="T55" fmla="*/ 79 h 176"/>
                  <a:gd name="T56" fmla="*/ 77 w 174"/>
                  <a:gd name="T57" fmla="*/ 79 h 176"/>
                  <a:gd name="T58" fmla="*/ 51 w 174"/>
                  <a:gd name="T59" fmla="*/ 53 h 176"/>
                  <a:gd name="T60" fmla="*/ 25 w 174"/>
                  <a:gd name="T61" fmla="*/ 79 h 176"/>
                  <a:gd name="T62" fmla="*/ 51 w 174"/>
                  <a:gd name="T63" fmla="*/ 105 h 176"/>
                  <a:gd name="T64" fmla="*/ 59 w 174"/>
                  <a:gd name="T65" fmla="*/ 112 h 176"/>
                  <a:gd name="T66" fmla="*/ 85 w 174"/>
                  <a:gd name="T67" fmla="*/ 86 h 176"/>
                  <a:gd name="T68" fmla="*/ 59 w 174"/>
                  <a:gd name="T69" fmla="*/ 86 h 176"/>
                  <a:gd name="T70" fmla="*/ 59 w 174"/>
                  <a:gd name="T71" fmla="*/ 112 h 176"/>
                  <a:gd name="T72" fmla="*/ 138 w 174"/>
                  <a:gd name="T73" fmla="*/ 59 h 176"/>
                  <a:gd name="T74" fmla="*/ 105 w 174"/>
                  <a:gd name="T75" fmla="*/ 59 h 176"/>
                  <a:gd name="T76" fmla="*/ 105 w 174"/>
                  <a:gd name="T77" fmla="*/ 69 h 176"/>
                  <a:gd name="T78" fmla="*/ 138 w 174"/>
                  <a:gd name="T79" fmla="*/ 69 h 176"/>
                  <a:gd name="T80" fmla="*/ 138 w 174"/>
                  <a:gd name="T81" fmla="*/ 59 h 176"/>
                  <a:gd name="T82" fmla="*/ 138 w 174"/>
                  <a:gd name="T83" fmla="*/ 77 h 176"/>
                  <a:gd name="T84" fmla="*/ 105 w 174"/>
                  <a:gd name="T85" fmla="*/ 77 h 176"/>
                  <a:gd name="T86" fmla="*/ 105 w 174"/>
                  <a:gd name="T87" fmla="*/ 87 h 176"/>
                  <a:gd name="T88" fmla="*/ 138 w 174"/>
                  <a:gd name="T89" fmla="*/ 87 h 176"/>
                  <a:gd name="T90" fmla="*/ 138 w 174"/>
                  <a:gd name="T91" fmla="*/ 77 h 176"/>
                  <a:gd name="T92" fmla="*/ 138 w 174"/>
                  <a:gd name="T93" fmla="*/ 96 h 176"/>
                  <a:gd name="T94" fmla="*/ 105 w 174"/>
                  <a:gd name="T95" fmla="*/ 96 h 176"/>
                  <a:gd name="T96" fmla="*/ 105 w 174"/>
                  <a:gd name="T97" fmla="*/ 106 h 176"/>
                  <a:gd name="T98" fmla="*/ 138 w 174"/>
                  <a:gd name="T99" fmla="*/ 106 h 176"/>
                  <a:gd name="T100" fmla="*/ 138 w 174"/>
                  <a:gd name="T101" fmla="*/ 9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4" h="176">
                    <a:moveTo>
                      <a:pt x="90" y="14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70" y="138"/>
                      <a:pt x="70" y="138"/>
                      <a:pt x="70" y="138"/>
                    </a:cubicBezTo>
                    <a:cubicBezTo>
                      <a:pt x="33" y="168"/>
                      <a:pt x="33" y="168"/>
                      <a:pt x="33" y="168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40" y="168"/>
                      <a:pt x="140" y="168"/>
                      <a:pt x="140" y="168"/>
                    </a:cubicBezTo>
                    <a:cubicBezTo>
                      <a:pt x="102" y="138"/>
                      <a:pt x="102" y="138"/>
                      <a:pt x="102" y="138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164" y="40"/>
                      <a:pt x="164" y="40"/>
                      <a:pt x="164" y="40"/>
                    </a:cubicBezTo>
                    <a:cubicBezTo>
                      <a:pt x="174" y="40"/>
                      <a:pt x="174" y="40"/>
                      <a:pt x="174" y="40"/>
                    </a:cubicBezTo>
                    <a:cubicBezTo>
                      <a:pt x="174" y="14"/>
                      <a:pt x="174" y="14"/>
                      <a:pt x="174" y="14"/>
                    </a:cubicBezTo>
                    <a:lnTo>
                      <a:pt x="90" y="14"/>
                    </a:lnTo>
                    <a:close/>
                    <a:moveTo>
                      <a:pt x="154" y="128"/>
                    </a:moveTo>
                    <a:cubicBezTo>
                      <a:pt x="19" y="128"/>
                      <a:pt x="19" y="128"/>
                      <a:pt x="19" y="12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54" y="40"/>
                      <a:pt x="154" y="40"/>
                      <a:pt x="154" y="40"/>
                    </a:cubicBezTo>
                    <a:lnTo>
                      <a:pt x="154" y="128"/>
                    </a:lnTo>
                    <a:close/>
                    <a:moveTo>
                      <a:pt x="51" y="105"/>
                    </a:moveTo>
                    <a:cubicBezTo>
                      <a:pt x="51" y="79"/>
                      <a:pt x="51" y="79"/>
                      <a:pt x="51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65"/>
                      <a:pt x="66" y="53"/>
                      <a:pt x="51" y="53"/>
                    </a:cubicBezTo>
                    <a:cubicBezTo>
                      <a:pt x="37" y="53"/>
                      <a:pt x="25" y="65"/>
                      <a:pt x="25" y="79"/>
                    </a:cubicBezTo>
                    <a:cubicBezTo>
                      <a:pt x="25" y="94"/>
                      <a:pt x="37" y="105"/>
                      <a:pt x="51" y="105"/>
                    </a:cubicBezTo>
                    <a:close/>
                    <a:moveTo>
                      <a:pt x="59" y="112"/>
                    </a:moveTo>
                    <a:cubicBezTo>
                      <a:pt x="73" y="112"/>
                      <a:pt x="85" y="101"/>
                      <a:pt x="85" y="86"/>
                    </a:cubicBezTo>
                    <a:cubicBezTo>
                      <a:pt x="59" y="86"/>
                      <a:pt x="59" y="86"/>
                      <a:pt x="59" y="86"/>
                    </a:cubicBezTo>
                    <a:lnTo>
                      <a:pt x="59" y="112"/>
                    </a:lnTo>
                    <a:close/>
                    <a:moveTo>
                      <a:pt x="138" y="59"/>
                    </a:move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69"/>
                      <a:pt x="105" y="69"/>
                      <a:pt x="105" y="69"/>
                    </a:cubicBezTo>
                    <a:cubicBezTo>
                      <a:pt x="138" y="69"/>
                      <a:pt x="138" y="69"/>
                      <a:pt x="138" y="69"/>
                    </a:cubicBezTo>
                    <a:lnTo>
                      <a:pt x="138" y="59"/>
                    </a:lnTo>
                    <a:close/>
                    <a:moveTo>
                      <a:pt x="138" y="77"/>
                    </a:move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38" y="87"/>
                      <a:pt x="138" y="87"/>
                      <a:pt x="138" y="87"/>
                    </a:cubicBezTo>
                    <a:lnTo>
                      <a:pt x="138" y="77"/>
                    </a:lnTo>
                    <a:close/>
                    <a:moveTo>
                      <a:pt x="138" y="96"/>
                    </a:moveTo>
                    <a:cubicBezTo>
                      <a:pt x="105" y="96"/>
                      <a:pt x="105" y="96"/>
                      <a:pt x="105" y="96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38" y="106"/>
                      <a:pt x="138" y="106"/>
                      <a:pt x="138" y="106"/>
                    </a:cubicBezTo>
                    <a:lnTo>
                      <a:pt x="138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9" name="Freeform 40"/>
              <p:cNvSpPr>
                <a:spLocks noEditPoints="1"/>
              </p:cNvSpPr>
              <p:nvPr/>
            </p:nvSpPr>
            <p:spPr bwMode="auto">
              <a:xfrm>
                <a:off x="2782033" y="2992399"/>
                <a:ext cx="317694" cy="502396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/>
                <a:endParaRPr lang="zh-CN" altLang="en-US" strike="noStrike" noProof="1" dirty="0">
                  <a:latin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5" grpId="0"/>
      <p:bldP spid="8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第一PPT，www.1ppt.com">
  <a:themeElements>
    <a:clrScheme name="111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172B4B"/>
      </a:accent1>
      <a:accent2>
        <a:srgbClr val="FFC000"/>
      </a:accent2>
      <a:accent3>
        <a:srgbClr val="7F7F7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2045</Words>
  <Application>WPS 演示</Application>
  <PresentationFormat>自定义</PresentationFormat>
  <Paragraphs>310</Paragraphs>
  <Slides>17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宋体</vt:lpstr>
      <vt:lpstr>Wingdings</vt:lpstr>
      <vt:lpstr>黑体</vt:lpstr>
      <vt:lpstr>Courier New</vt:lpstr>
      <vt:lpstr>微软雅黑</vt:lpstr>
      <vt:lpstr>Agency FB</vt:lpstr>
      <vt:lpstr>Calibri</vt:lpstr>
      <vt:lpstr>仿宋_GB2312</vt:lpstr>
      <vt:lpstr>方正兰亭粗黑_GBK</vt:lpstr>
      <vt:lpstr>Gill Sans</vt:lpstr>
      <vt:lpstr>Lato Light</vt:lpstr>
      <vt:lpstr>Bebas Neue</vt:lpstr>
      <vt:lpstr>Calibri</vt:lpstr>
      <vt:lpstr>华文黑体</vt:lpstr>
      <vt:lpstr>方正粗谭黑简体</vt:lpstr>
      <vt:lpstr>Palatino Linotype</vt:lpstr>
      <vt:lpstr>Arial Unicode MS</vt:lpstr>
      <vt:lpstr>幼圆</vt:lpstr>
      <vt:lpstr>Century Gothic</vt:lpstr>
      <vt:lpstr>仿宋</vt:lpstr>
      <vt:lpstr>Gill Sans MT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计划书模板</dc:title>
  <dc:creator>第一PPT模板网：www.1ppt.com</dc:creator>
  <cp:keywords>第一PPT模板网：www.1ppt.com</cp:keywords>
  <dc:description>12sc.taobao.com</dc:description>
  <dc:subject>12sc.taobao.com</dc:subject>
  <cp:category>12sc.taobao.com</cp:category>
  <cp:lastModifiedBy>张小南</cp:lastModifiedBy>
  <cp:revision>1160</cp:revision>
  <dcterms:created xsi:type="dcterms:W3CDTF">2004-08-26T06:30:00Z</dcterms:created>
  <dcterms:modified xsi:type="dcterms:W3CDTF">2018-05-31T01:21:06Z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