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76" r:id="rId5"/>
    <p:sldId id="271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074BA-FB03-4330-B6D5-D4E5FA218414}" type="datetimeFigureOut">
              <a:rPr lang="en-GB" smtClean="0"/>
              <a:t>01/12/2020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6E79A-B420-420D-963A-E7DA074E8C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27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6E79A-B420-420D-963A-E7DA074E8CA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77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6E79A-B420-420D-963A-E7DA074E8CA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4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6E79A-B420-420D-963A-E7DA074E8CA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01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6E79A-B420-420D-963A-E7DA074E8CA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1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6E79A-B420-420D-963A-E7DA074E8CA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38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A4CF-2717-43E3-825E-373FCAF8CACA}" type="datetime1">
              <a:rPr lang="en-GB" smtClean="0"/>
              <a:t>01/12/2020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44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AC9A-9164-4283-9229-F1A5E788ED22}" type="datetime1">
              <a:rPr lang="en-GB" smtClean="0"/>
              <a:t>01/12/2020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79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B7-246B-4E64-87D5-D2F2416C2D2A}" type="datetime1">
              <a:rPr lang="en-GB" smtClean="0"/>
              <a:t>01/12/2020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6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B0B5-D2C5-451B-BB87-3C1CFDD20804}" type="datetime1">
              <a:rPr lang="en-GB" smtClean="0"/>
              <a:t>01/12/2020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09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933E-6ACF-4BB5-897C-C6A0A52DD82E}" type="datetime1">
              <a:rPr lang="en-GB" smtClean="0"/>
              <a:t>01/12/2020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2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3D5C-DF01-4C10-9D18-B3DE3D921135}" type="datetime1">
              <a:rPr lang="en-GB" smtClean="0"/>
              <a:t>01/12/2020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8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47ED-C601-47CB-8D5C-4ECECC17B65B}" type="datetime1">
              <a:rPr lang="en-GB" smtClean="0"/>
              <a:t>01/12/2020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47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E9AF-161C-412D-BD00-75CE1DCC1DF7}" type="datetime1">
              <a:rPr lang="en-GB" smtClean="0"/>
              <a:t>01/12/2020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46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2656-4D19-4DEB-807B-1CF4EDC253D6}" type="datetime1">
              <a:rPr lang="en-GB" smtClean="0"/>
              <a:t>01/12/2020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5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A24E-4829-479F-A19E-280D0A836AA5}" type="datetime1">
              <a:rPr lang="en-GB" smtClean="0"/>
              <a:t>01/12/2020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82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B24F-C214-4E3A-A5E5-E9173E3D1D83}" type="datetime1">
              <a:rPr lang="en-GB" smtClean="0"/>
              <a:t>01/12/2020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0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D058-F21A-4AF4-A0C5-0F6F3323CC21}" type="datetime1">
              <a:rPr lang="en-GB" smtClean="0"/>
              <a:t>01/12/2020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1D7-3DCA-48D0-8D79-89DA2676C30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52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ihasan@liverpool.ac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Application Development with C++ (ELEC362)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74912"/>
          </a:xfrm>
        </p:spPr>
        <p:txBody>
          <a:bodyPr anchor="ctr">
            <a:normAutofit/>
          </a:bodyPr>
          <a:lstStyle/>
          <a:p>
            <a:r>
              <a:rPr lang="en-GB" sz="3600" dirty="0"/>
              <a:t>Feedback on assignment</a:t>
            </a:r>
          </a:p>
          <a:p>
            <a:r>
              <a:rPr lang="en-GB" sz="3200" dirty="0">
                <a:hlinkClick r:id="rId2"/>
              </a:rPr>
              <a:t>mihasan@liverpool.ac.uk</a:t>
            </a:r>
            <a:endParaRPr lang="en-GB" sz="3200" dirty="0"/>
          </a:p>
          <a:p>
            <a:endParaRPr lang="en-GB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-417339"/>
            <a:ext cx="7543800" cy="307940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94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Statistics on the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/>
              <a:t>There were 65 assignments submitted out of 72 registered students.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The average mark was 60.55%,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The failure rate was 10.77%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The standard deviation was 14.8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   (meaning most of the marks were in the range of 46 to 75).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All of these statistics show typical mark distribution.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2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AA3A04-DD16-47FD-9D60-BC9AFB04916C}"/>
              </a:ext>
            </a:extLst>
          </p:cNvPr>
          <p:cNvCxnSpPr/>
          <p:nvPr/>
        </p:nvCxnSpPr>
        <p:spPr>
          <a:xfrm>
            <a:off x="653143" y="1483567"/>
            <a:ext cx="11075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1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Approximate mark indicator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4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/>
              <a:t>This figure should give an approximate range of the total mark and what it means (keep in mind there are 4 marking criteria):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endParaRPr lang="en-GB" sz="960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5073"/>
            <a:ext cx="2743200" cy="365125"/>
          </a:xfrm>
        </p:spPr>
        <p:txBody>
          <a:bodyPr/>
          <a:lstStyle/>
          <a:p>
            <a:fld id="{B41761D7-3DCA-48D0-8D79-89DA2676C306}" type="slidenum">
              <a:rPr lang="en-GB" smtClean="0"/>
              <a:t>3</a:t>
            </a:fld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84268-3BCD-48DD-85BE-3E255800F950}"/>
              </a:ext>
            </a:extLst>
          </p:cNvPr>
          <p:cNvCxnSpPr/>
          <p:nvPr/>
        </p:nvCxnSpPr>
        <p:spPr>
          <a:xfrm>
            <a:off x="653143" y="1483567"/>
            <a:ext cx="11075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F0F611-C0F2-4307-9340-FCA10DD65F07}"/>
              </a:ext>
            </a:extLst>
          </p:cNvPr>
          <p:cNvCxnSpPr>
            <a:cxnSpLocks/>
          </p:cNvCxnSpPr>
          <p:nvPr/>
        </p:nvCxnSpPr>
        <p:spPr>
          <a:xfrm flipV="1">
            <a:off x="947956" y="2685961"/>
            <a:ext cx="10200314" cy="7478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9ABB22-5BAB-413C-A86F-EE681FAAFDF4}"/>
              </a:ext>
            </a:extLst>
          </p:cNvPr>
          <p:cNvCxnSpPr/>
          <p:nvPr/>
        </p:nvCxnSpPr>
        <p:spPr>
          <a:xfrm>
            <a:off x="2869035" y="2568037"/>
            <a:ext cx="0" cy="4446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8EF360-9DD0-4570-82C7-584EEE919813}"/>
              </a:ext>
            </a:extLst>
          </p:cNvPr>
          <p:cNvSpPr txBox="1"/>
          <p:nvPr/>
        </p:nvSpPr>
        <p:spPr>
          <a:xfrm>
            <a:off x="838201" y="4215586"/>
            <a:ext cx="2165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Unfinished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code doesn’t work.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00F6C-9233-44C6-950D-A2D70ABB9F50}"/>
              </a:ext>
            </a:extLst>
          </p:cNvPr>
          <p:cNvSpPr txBox="1"/>
          <p:nvPr/>
        </p:nvSpPr>
        <p:spPr>
          <a:xfrm>
            <a:off x="11082355" y="2419606"/>
            <a:ext cx="77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FFAD4-9B2B-40B9-AA03-9E5F822DE512}"/>
              </a:ext>
            </a:extLst>
          </p:cNvPr>
          <p:cNvSpPr txBox="1"/>
          <p:nvPr/>
        </p:nvSpPr>
        <p:spPr>
          <a:xfrm>
            <a:off x="2481094" y="3130578"/>
            <a:ext cx="77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5B0127-06EB-4BE7-903A-2C89EC453CF2}"/>
              </a:ext>
            </a:extLst>
          </p:cNvPr>
          <p:cNvCxnSpPr/>
          <p:nvPr/>
        </p:nvCxnSpPr>
        <p:spPr>
          <a:xfrm>
            <a:off x="5051570" y="2560434"/>
            <a:ext cx="0" cy="4446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5268DD-5C81-4554-BF49-3CB7959816C2}"/>
              </a:ext>
            </a:extLst>
          </p:cNvPr>
          <p:cNvSpPr txBox="1"/>
          <p:nvPr/>
        </p:nvSpPr>
        <p:spPr>
          <a:xfrm>
            <a:off x="6837776" y="3105379"/>
            <a:ext cx="77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60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EA4052-EC28-4728-934F-ACDE27565049}"/>
              </a:ext>
            </a:extLst>
          </p:cNvPr>
          <p:cNvCxnSpPr/>
          <p:nvPr/>
        </p:nvCxnSpPr>
        <p:spPr>
          <a:xfrm>
            <a:off x="7225717" y="2560434"/>
            <a:ext cx="0" cy="4446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4B12F2-38DA-4445-B8D2-C1BA470B3388}"/>
              </a:ext>
            </a:extLst>
          </p:cNvPr>
          <p:cNvSpPr txBox="1"/>
          <p:nvPr/>
        </p:nvSpPr>
        <p:spPr>
          <a:xfrm>
            <a:off x="4659435" y="3122975"/>
            <a:ext cx="77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8470A-02A3-457D-9155-49E3B65D9513}"/>
              </a:ext>
            </a:extLst>
          </p:cNvPr>
          <p:cNvSpPr txBox="1"/>
          <p:nvPr/>
        </p:nvSpPr>
        <p:spPr>
          <a:xfrm>
            <a:off x="9095788" y="3030885"/>
            <a:ext cx="77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80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6B0211-D8B2-47B0-A1C9-0545EC666080}"/>
              </a:ext>
            </a:extLst>
          </p:cNvPr>
          <p:cNvCxnSpPr/>
          <p:nvPr/>
        </p:nvCxnSpPr>
        <p:spPr>
          <a:xfrm>
            <a:off x="9455414" y="2463651"/>
            <a:ext cx="0" cy="4446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048B3F-98EC-4939-9010-CC6124EFBFEF}"/>
              </a:ext>
            </a:extLst>
          </p:cNvPr>
          <p:cNvSpPr txBox="1"/>
          <p:nvPr/>
        </p:nvSpPr>
        <p:spPr>
          <a:xfrm>
            <a:off x="406190" y="2559512"/>
            <a:ext cx="54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EAB14D-2196-452C-B786-9DD858A9F339}"/>
              </a:ext>
            </a:extLst>
          </p:cNvPr>
          <p:cNvCxnSpPr/>
          <p:nvPr/>
        </p:nvCxnSpPr>
        <p:spPr>
          <a:xfrm flipV="1">
            <a:off x="1803633" y="3030885"/>
            <a:ext cx="0" cy="105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7CCDEF-C175-4E3C-9890-DAFB0BADB833}"/>
              </a:ext>
            </a:extLst>
          </p:cNvPr>
          <p:cNvCxnSpPr/>
          <p:nvPr/>
        </p:nvCxnSpPr>
        <p:spPr>
          <a:xfrm flipV="1">
            <a:off x="3961002" y="3030885"/>
            <a:ext cx="0" cy="105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D8C74C-A827-45D7-B76D-0FDE0F09106E}"/>
              </a:ext>
            </a:extLst>
          </p:cNvPr>
          <p:cNvSpPr txBox="1"/>
          <p:nvPr/>
        </p:nvSpPr>
        <p:spPr>
          <a:xfrm>
            <a:off x="3063031" y="4215586"/>
            <a:ext cx="2165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Working code that doesn’t do what the requirements specify.</a:t>
            </a:r>
          </a:p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1C6D08-F5E8-4DF9-AC0A-28684C2B8539}"/>
              </a:ext>
            </a:extLst>
          </p:cNvPr>
          <p:cNvSpPr txBox="1"/>
          <p:nvPr/>
        </p:nvSpPr>
        <p:spPr>
          <a:xfrm>
            <a:off x="5228089" y="4133389"/>
            <a:ext cx="2165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Working code that has significant shortcomings in terms of memory, design, or code style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8983FC-D6E7-40AE-8D7B-BFB7238293EC}"/>
              </a:ext>
            </a:extLst>
          </p:cNvPr>
          <p:cNvCxnSpPr/>
          <p:nvPr/>
        </p:nvCxnSpPr>
        <p:spPr>
          <a:xfrm flipV="1">
            <a:off x="5993235" y="2933371"/>
            <a:ext cx="0" cy="105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6EB5B8-9D51-4726-A2BF-F2E962483683}"/>
              </a:ext>
            </a:extLst>
          </p:cNvPr>
          <p:cNvCxnSpPr/>
          <p:nvPr/>
        </p:nvCxnSpPr>
        <p:spPr>
          <a:xfrm flipV="1">
            <a:off x="8251272" y="2908268"/>
            <a:ext cx="0" cy="105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62F06C-B0CD-4BA4-B25A-538A00CB8D5A}"/>
              </a:ext>
            </a:extLst>
          </p:cNvPr>
          <p:cNvSpPr txBox="1"/>
          <p:nvPr/>
        </p:nvSpPr>
        <p:spPr>
          <a:xfrm>
            <a:off x="7393147" y="4055883"/>
            <a:ext cx="2165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Well-written code that has few shortcomings in terms of memory, design, or code style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39A001-B05E-4A5D-97D9-97D104C285CE}"/>
              </a:ext>
            </a:extLst>
          </p:cNvPr>
          <p:cNvCxnSpPr/>
          <p:nvPr/>
        </p:nvCxnSpPr>
        <p:spPr>
          <a:xfrm flipV="1">
            <a:off x="10299584" y="2823170"/>
            <a:ext cx="0" cy="105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46441D-1542-4617-8ACB-3772AA93F894}"/>
              </a:ext>
            </a:extLst>
          </p:cNvPr>
          <p:cNvSpPr txBox="1"/>
          <p:nvPr/>
        </p:nvSpPr>
        <p:spPr>
          <a:xfrm>
            <a:off x="9607142" y="3864735"/>
            <a:ext cx="2165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Professional code that took into consideration doing things in the best possible way.</a:t>
            </a:r>
          </a:p>
        </p:txBody>
      </p:sp>
    </p:spTree>
    <p:extLst>
      <p:ext uri="{BB962C8B-B14F-4D97-AF65-F5344CB8AC3E}">
        <p14:creationId xmlns:p14="http://schemas.microsoft.com/office/powerpoint/2010/main" val="421985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Basis for marking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4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/>
              <a:t>As mentioned multiple times throughout the module, the module aims to teach the professional way to do things. 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sz="2400" dirty="0"/>
              <a:t>This is to reflect the standards in the job market. </a:t>
            </a:r>
          </a:p>
          <a:p>
            <a:pPr>
              <a:lnSpc>
                <a:spcPct val="120000"/>
              </a:lnSpc>
            </a:pPr>
            <a:r>
              <a:rPr lang="en-GB" b="1" dirty="0"/>
              <a:t> </a:t>
            </a:r>
            <a:r>
              <a:rPr lang="en-GB" sz="2400" dirty="0"/>
              <a:t>A working code that “does the job” does not mean it is excellent.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An important factor of excellence in terms of software development is the ability to think of the best possible way to do a certain task. 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The marking criteria aims to reflect that.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endParaRPr lang="en-GB" sz="960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5073"/>
            <a:ext cx="2743200" cy="365125"/>
          </a:xfrm>
        </p:spPr>
        <p:txBody>
          <a:bodyPr/>
          <a:lstStyle/>
          <a:p>
            <a:fld id="{B41761D7-3DCA-48D0-8D79-89DA2676C306}" type="slidenum">
              <a:rPr lang="en-GB" smtClean="0"/>
              <a:t>4</a:t>
            </a:fld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84268-3BCD-48DD-85BE-3E255800F950}"/>
              </a:ext>
            </a:extLst>
          </p:cNvPr>
          <p:cNvCxnSpPr/>
          <p:nvPr/>
        </p:nvCxnSpPr>
        <p:spPr>
          <a:xfrm>
            <a:off x="653143" y="1483567"/>
            <a:ext cx="11075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2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Common feedback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86"/>
            <a:ext cx="10998200" cy="45307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This is a list of common feedback points and where they were mentioned: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    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2400" dirty="0"/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   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endParaRPr lang="en-GB" sz="960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5</a:t>
            </a:fld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84268-3BCD-48DD-85BE-3E255800F950}"/>
              </a:ext>
            </a:extLst>
          </p:cNvPr>
          <p:cNvCxnSpPr/>
          <p:nvPr/>
        </p:nvCxnSpPr>
        <p:spPr>
          <a:xfrm>
            <a:off x="653143" y="1483567"/>
            <a:ext cx="11075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F85CB9-D751-4325-A021-0CD5A22BE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54755"/>
              </p:ext>
            </p:extLst>
          </p:nvPr>
        </p:nvGraphicFramePr>
        <p:xfrm>
          <a:off x="436228" y="2160411"/>
          <a:ext cx="11626926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287">
                  <a:extLst>
                    <a:ext uri="{9D8B030D-6E8A-4147-A177-3AD203B41FA5}">
                      <a16:colId xmlns:a16="http://schemas.microsoft.com/office/drawing/2014/main" val="2838214446"/>
                    </a:ext>
                  </a:extLst>
                </a:gridCol>
                <a:gridCol w="2667334">
                  <a:extLst>
                    <a:ext uri="{9D8B030D-6E8A-4147-A177-3AD203B41FA5}">
                      <a16:colId xmlns:a16="http://schemas.microsoft.com/office/drawing/2014/main" val="4183870302"/>
                    </a:ext>
                  </a:extLst>
                </a:gridCol>
                <a:gridCol w="3984305">
                  <a:extLst>
                    <a:ext uri="{9D8B030D-6E8A-4147-A177-3AD203B41FA5}">
                      <a16:colId xmlns:a16="http://schemas.microsoft.com/office/drawing/2014/main" val="273316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Feedback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Relevant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Relevance to assignment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5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Saving all data creates a bottleneck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dirty="0"/>
                        <a:t>Feedback from Week 2 slides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 the programme handle memory efficiently? (MC1)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design could have been better if it reads and writes simultaneously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8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Don’t use 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Lecture 3 slide 13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 it use the most suitable datatypes for the variables ? (MC2)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30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Use double for temperature instead of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Lecture 3 slide 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14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limited size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Lecture 5, slide 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48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 try-throw-catch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Lecture 5 slide 16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handling has been done professionally for a number of potential run-time errors and user input errors as well. (MC3)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0688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GB" dirty="0"/>
                        <a:t>Only one error is handled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Lecture 5 slide 16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1597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GB" dirty="0"/>
                        <a:t>Use </a:t>
                      </a:r>
                      <a:r>
                        <a:rPr lang="en-GB" dirty="0" err="1"/>
                        <a:t>cerr</a:t>
                      </a:r>
                      <a:r>
                        <a:rPr lang="en-GB" dirty="0"/>
                        <a:t> instead of </a:t>
                      </a:r>
                      <a:r>
                        <a:rPr lang="en-GB" dirty="0" err="1"/>
                        <a:t>cout</a:t>
                      </a:r>
                      <a:r>
                        <a:rPr lang="en-GB" dirty="0"/>
                        <a:t> to display error 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Code L5D3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84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6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473286"/>
            <a:ext cx="11418615" cy="45307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Codes in the lectures are meant to be educational and to be simple enough to be explained in minutes to fit with the lecture’s timeframe.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Functional programmes (such as the assignment) are expected to have lots of small details and technicalities.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Lecture codes cannot be made as advanced as those in the assignment; as that makes them quite specific and impossible to explain within timeframes of lectures.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Assignments can’t be made as simple as lecture codes as it cannot differentiate students.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Support is </a:t>
            </a:r>
            <a:r>
              <a:rPr lang="en-GB" sz="2400" u="sng" dirty="0"/>
              <a:t>always </a:t>
            </a:r>
            <a:r>
              <a:rPr lang="en-GB" sz="2400" dirty="0"/>
              <a:t>available, all what you need to do is </a:t>
            </a:r>
            <a:r>
              <a:rPr lang="en-GB" sz="2400" u="sng" dirty="0"/>
              <a:t>ask</a:t>
            </a:r>
            <a:r>
              <a:rPr lang="en-GB" sz="2400" dirty="0"/>
              <a:t>!!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    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endParaRPr lang="de-DE" sz="2400" dirty="0"/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   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endParaRPr lang="en-GB" sz="960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6</a:t>
            </a:fld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84268-3BCD-48DD-85BE-3E255800F950}"/>
              </a:ext>
            </a:extLst>
          </p:cNvPr>
          <p:cNvCxnSpPr/>
          <p:nvPr/>
        </p:nvCxnSpPr>
        <p:spPr>
          <a:xfrm>
            <a:off x="653143" y="1483567"/>
            <a:ext cx="11075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64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536</Words>
  <Application>Microsoft Office PowerPoint</Application>
  <PresentationFormat>Widescreen</PresentationFormat>
  <Paragraphs>117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Application Development with C++ (ELEC362)</vt:lpstr>
      <vt:lpstr>Statistics on the assignment</vt:lpstr>
      <vt:lpstr>Approximate mark indicator</vt:lpstr>
      <vt:lpstr>Basis for marking criteria</vt:lpstr>
      <vt:lpstr>Common feedback points</vt:lpstr>
      <vt:lpstr>Lastly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Development with C++ (ELEC362)</dc:title>
  <dc:creator>Hasan, Mohammad [mihasan]</dc:creator>
  <cp:lastModifiedBy>Hasan, Mohammad [mihasan]</cp:lastModifiedBy>
  <cp:revision>232</cp:revision>
  <dcterms:created xsi:type="dcterms:W3CDTF">2019-05-09T14:26:54Z</dcterms:created>
  <dcterms:modified xsi:type="dcterms:W3CDTF">2020-12-01T16:34:53Z</dcterms:modified>
</cp:coreProperties>
</file>