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20" r:id="rId2"/>
    <p:sldId id="31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E9E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074BA-FB03-4330-B6D5-D4E5FA218414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6E79A-B420-420D-963A-E7DA074E8C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27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6E79A-B420-420D-963A-E7DA074E8CA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420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6E79A-B420-420D-963A-E7DA074E8CA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29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A4CF-2717-43E3-825E-373FCAF8CACA}" type="datetime1">
              <a:rPr lang="en-GB" smtClean="0"/>
              <a:t>13/10/2019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44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AC9A-9164-4283-9229-F1A5E788ED22}" type="datetime1">
              <a:rPr lang="en-GB" smtClean="0"/>
              <a:t>13/10/2019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79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F9B7-246B-4E64-87D5-D2F2416C2D2A}" type="datetime1">
              <a:rPr lang="en-GB" smtClean="0"/>
              <a:t>13/10/2019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65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B0B5-D2C5-451B-BB87-3C1CFDD20804}" type="datetime1">
              <a:rPr lang="en-GB" smtClean="0"/>
              <a:t>13/10/2019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09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933E-6ACF-4BB5-897C-C6A0A52DD82E}" type="datetime1">
              <a:rPr lang="en-GB" smtClean="0"/>
              <a:t>13/10/2019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22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3D5C-DF01-4C10-9D18-B3DE3D921135}" type="datetime1">
              <a:rPr lang="en-GB" smtClean="0"/>
              <a:t>13/10/2019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68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47ED-C601-47CB-8D5C-4ECECC17B65B}" type="datetime1">
              <a:rPr lang="en-GB" smtClean="0"/>
              <a:t>13/10/2019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47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E9AF-161C-412D-BD00-75CE1DCC1DF7}" type="datetime1">
              <a:rPr lang="en-GB" smtClean="0"/>
              <a:t>13/10/2019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46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2656-4D19-4DEB-807B-1CF4EDC253D6}" type="datetime1">
              <a:rPr lang="en-GB" smtClean="0"/>
              <a:t>13/10/2019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57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A24E-4829-479F-A19E-280D0A836AA5}" type="datetime1">
              <a:rPr lang="en-GB" smtClean="0"/>
              <a:t>13/10/2019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82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B24F-C214-4E3A-A5E5-E9173E3D1D83}" type="datetime1">
              <a:rPr lang="en-GB" smtClean="0"/>
              <a:t>13/10/2019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03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6D058-F21A-4AF4-A0C5-0F6F3323CC21}" type="datetime1">
              <a:rPr lang="en-GB" smtClean="0"/>
              <a:t>13/10/2019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761D7-3DCA-48D0-8D79-89DA2676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52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Feedback from last week’s lab session</a:t>
            </a:r>
            <a:endParaRPr lang="en-GB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5422"/>
            <a:ext cx="11049000" cy="453072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2400" dirty="0">
                <a:cs typeface="Courier New" panose="02070309020205020404" pitchFamily="49" charset="0"/>
              </a:rPr>
              <a:t>It is an excellent practise to validate a function when it is created against a test case with known answer.</a:t>
            </a:r>
          </a:p>
          <a:p>
            <a:pPr>
              <a:lnSpc>
                <a:spcPct val="120000"/>
              </a:lnSpc>
            </a:pPr>
            <a:r>
              <a:rPr lang="en-GB" sz="2400" dirty="0"/>
              <a:t>This is the sequence of events when functions are called:</a:t>
            </a:r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 marL="0" indent="0">
              <a:lnSpc>
                <a:spcPct val="120000"/>
              </a:lnSpc>
              <a:buNone/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GB" b="1" dirty="0"/>
              <a:t>   </a:t>
            </a:r>
          </a:p>
          <a:p>
            <a:pPr marL="0" indent="0">
              <a:lnSpc>
                <a:spcPct val="120000"/>
              </a:lnSpc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buNone/>
            </a:pPr>
            <a:r>
              <a:rPr lang="en-GB" b="1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en-GB" sz="2400" dirty="0"/>
          </a:p>
          <a:p>
            <a:pPr marL="0" indent="0">
              <a:lnSpc>
                <a:spcPct val="120000"/>
              </a:lnSpc>
              <a:buNone/>
            </a:pPr>
            <a:endParaRPr lang="en-GB" sz="9600" dirty="0"/>
          </a:p>
          <a:p>
            <a:pPr>
              <a:lnSpc>
                <a:spcPct val="120000"/>
              </a:lnSpc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1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884268-3BCD-48DD-85BE-3E255800F950}"/>
              </a:ext>
            </a:extLst>
          </p:cNvPr>
          <p:cNvCxnSpPr/>
          <p:nvPr/>
        </p:nvCxnSpPr>
        <p:spPr>
          <a:xfrm>
            <a:off x="653143" y="1483567"/>
            <a:ext cx="110754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21642" y="3230409"/>
            <a:ext cx="1043215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MyFun</a:t>
            </a:r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x, </a:t>
            </a:r>
            <a:r>
              <a:rPr lang="en-US" sz="20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y ){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                      </a:t>
            </a: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//The function does its own things here</a:t>
            </a:r>
          </a:p>
          <a:p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                         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output</a:t>
            </a: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;// Must match return type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                    }</a:t>
            </a:r>
          </a:p>
          <a:p>
            <a:r>
              <a:rPr lang="en-US" sz="2000" b="1" dirty="0">
                <a:latin typeface="Courier New"/>
                <a:cs typeface="Courier New"/>
              </a:rPr>
              <a:t> </a:t>
            </a:r>
            <a:endParaRPr lang="en-US" sz="20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r>
              <a:rPr lang="en-US" sz="20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latin typeface="Courier New"/>
                <a:cs typeface="Courier New"/>
              </a:rPr>
              <a:t> main () { </a:t>
            </a: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//Statements;</a:t>
            </a:r>
          </a:p>
          <a:p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              </a:t>
            </a:r>
            <a:r>
              <a:rPr lang="en-US" sz="20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a = 3, b = 3;</a:t>
            </a:r>
          </a:p>
          <a:p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             </a:t>
            </a:r>
          </a:p>
          <a:p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        </a:t>
            </a:r>
            <a:r>
              <a:rPr lang="en-US" sz="20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   </a:t>
            </a:r>
            <a:r>
              <a:rPr lang="en-US" sz="2000" b="1" dirty="0">
                <a:latin typeface="Courier New"/>
                <a:cs typeface="Courier New"/>
              </a:rPr>
              <a:t>c = </a:t>
            </a:r>
            <a:r>
              <a:rPr lang="en-US" sz="2000" b="1" dirty="0" err="1">
                <a:latin typeface="Courier New"/>
                <a:cs typeface="Courier New"/>
              </a:rPr>
              <a:t>MyFun</a:t>
            </a:r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err="1">
                <a:latin typeface="Courier New"/>
                <a:cs typeface="Courier New"/>
              </a:rPr>
              <a:t>a,b</a:t>
            </a:r>
            <a:r>
              <a:rPr lang="en-US" sz="2000" b="1" dirty="0">
                <a:latin typeface="Courier New"/>
                <a:cs typeface="Courier New"/>
              </a:rPr>
              <a:t>);             </a:t>
            </a:r>
          </a:p>
          <a:p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            </a:t>
            </a:r>
            <a:r>
              <a:rPr lang="en-US" sz="2000" b="1" dirty="0">
                <a:latin typeface="Courier New"/>
                <a:cs typeface="Courier New"/>
              </a:rPr>
              <a:t>}            </a:t>
            </a:r>
            <a:endParaRPr lang="en-US" sz="2000" b="1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A427E7-D17A-42B1-AF02-BEB2CA44DEE3}"/>
              </a:ext>
            </a:extLst>
          </p:cNvPr>
          <p:cNvSpPr/>
          <p:nvPr/>
        </p:nvSpPr>
        <p:spPr>
          <a:xfrm>
            <a:off x="838200" y="3168499"/>
            <a:ext cx="10244667" cy="35529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Connector 35"/>
          <p:cNvCxnSpPr/>
          <p:nvPr/>
        </p:nvCxnSpPr>
        <p:spPr>
          <a:xfrm flipH="1" flipV="1">
            <a:off x="3268133" y="3589867"/>
            <a:ext cx="1469308" cy="216743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4334933" y="3589866"/>
            <a:ext cx="736600" cy="216744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374136" y="4160821"/>
            <a:ext cx="2988565" cy="160833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>
            <a:off x="728133" y="2961379"/>
            <a:ext cx="5778500" cy="1708348"/>
          </a:xfrm>
          <a:prstGeom prst="arc">
            <a:avLst>
              <a:gd name="adj1" fmla="val 11614206"/>
              <a:gd name="adj2" fmla="val 21589418"/>
            </a:avLst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61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Feedback from last week’s lab session</a:t>
            </a:r>
            <a:endParaRPr lang="en-GB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5422"/>
            <a:ext cx="11353800" cy="453072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2400" dirty="0">
                <a:cs typeface="Courier New" panose="02070309020205020404" pitchFamily="49" charset="0"/>
              </a:rPr>
              <a:t>To be safe, do casting explicitly when doing arithmetic on integers. </a:t>
            </a:r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</a:pPr>
            <a:r>
              <a:rPr lang="en-GB" sz="2400" dirty="0"/>
              <a:t>There was a “trick” in calculating the mean:</a:t>
            </a:r>
          </a:p>
          <a:p>
            <a:pPr>
              <a:lnSpc>
                <a:spcPct val="120000"/>
              </a:lnSpc>
            </a:pPr>
            <a:endParaRPr lang="en-GB" sz="2400" dirty="0"/>
          </a:p>
          <a:p>
            <a:pPr marL="0" indent="0">
              <a:lnSpc>
                <a:spcPct val="120000"/>
              </a:lnSpc>
              <a:buNone/>
            </a:pPr>
            <a:endParaRPr lang="en-GB" sz="2400" dirty="0"/>
          </a:p>
          <a:p>
            <a:pPr>
              <a:lnSpc>
                <a:spcPct val="120000"/>
              </a:lnSpc>
            </a:pPr>
            <a:r>
              <a:rPr lang="en-GB" sz="2400" dirty="0">
                <a:cs typeface="Courier New" panose="02070309020205020404" pitchFamily="49" charset="0"/>
              </a:rPr>
              <a:t>C++ passes arrays to functions only using pointers, because the array’s name is a pointer. Advanced manipulation of dynamic arrays in functions requires double pointers.  </a:t>
            </a:r>
          </a:p>
          <a:p>
            <a:pPr>
              <a:lnSpc>
                <a:spcPct val="120000"/>
              </a:lnSpc>
            </a:pPr>
            <a:r>
              <a:rPr lang="en-GB" sz="2400" dirty="0">
                <a:cs typeface="Courier New" panose="02070309020205020404" pitchFamily="49" charset="0"/>
              </a:rPr>
              <a:t>Make sure for every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lang="en-GB" sz="2400" dirty="0">
                <a:cs typeface="Courier New" panose="02070309020205020404" pitchFamily="49" charset="0"/>
              </a:rPr>
              <a:t>you use there is a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delete</a:t>
            </a:r>
            <a:r>
              <a:rPr lang="en-GB" sz="2400" dirty="0">
                <a:cs typeface="Courier New" panose="02070309020205020404" pitchFamily="49" charset="0"/>
              </a:rPr>
              <a:t> when you are done with it.</a:t>
            </a:r>
          </a:p>
          <a:p>
            <a:pPr>
              <a:lnSpc>
                <a:spcPct val="120000"/>
              </a:lnSpc>
            </a:pPr>
            <a:r>
              <a:rPr lang="en-GB" sz="2400" dirty="0">
                <a:cs typeface="Courier New" panose="02070309020205020404" pitchFamily="49" charset="0"/>
              </a:rPr>
              <a:t>When deleting an array on the heap, use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delete [] </a:t>
            </a:r>
            <a:r>
              <a:rPr lang="en-GB" sz="2400" dirty="0">
                <a:cs typeface="Courier New" panose="02070309020205020404" pitchFamily="49" charset="0"/>
              </a:rPr>
              <a:t>instead of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delete</a:t>
            </a:r>
            <a:r>
              <a:rPr lang="en-GB" sz="2400" dirty="0">
                <a:cs typeface="Courier New" panose="02070309020205020404" pitchFamily="49" charset="0"/>
              </a:rPr>
              <a:t>. </a:t>
            </a:r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 marL="0" indent="0">
              <a:lnSpc>
                <a:spcPct val="120000"/>
              </a:lnSpc>
              <a:buNone/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GB" b="1" dirty="0"/>
              <a:t>   </a:t>
            </a:r>
          </a:p>
          <a:p>
            <a:pPr marL="0" indent="0">
              <a:lnSpc>
                <a:spcPct val="120000"/>
              </a:lnSpc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buNone/>
            </a:pPr>
            <a:r>
              <a:rPr lang="en-GB" b="1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en-GB" sz="2400" dirty="0"/>
          </a:p>
          <a:p>
            <a:pPr marL="0" indent="0">
              <a:lnSpc>
                <a:spcPct val="120000"/>
              </a:lnSpc>
              <a:buNone/>
            </a:pPr>
            <a:endParaRPr lang="en-GB" sz="9600" dirty="0"/>
          </a:p>
          <a:p>
            <a:pPr>
              <a:lnSpc>
                <a:spcPct val="120000"/>
              </a:lnSpc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2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884268-3BCD-48DD-85BE-3E255800F950}"/>
              </a:ext>
            </a:extLst>
          </p:cNvPr>
          <p:cNvCxnSpPr/>
          <p:nvPr/>
        </p:nvCxnSpPr>
        <p:spPr>
          <a:xfrm>
            <a:off x="653143" y="1483567"/>
            <a:ext cx="110754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44B4A1-641F-4986-9540-5BBDB1CA69A5}"/>
              </a:ext>
            </a:extLst>
          </p:cNvPr>
          <p:cNvSpPr txBox="1"/>
          <p:nvPr/>
        </p:nvSpPr>
        <p:spPr>
          <a:xfrm>
            <a:off x="3236546" y="3482750"/>
            <a:ext cx="1023721" cy="424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C08329-8014-4D97-B0CC-8E1B036589BF}"/>
              </a:ext>
            </a:extLst>
          </p:cNvPr>
          <p:cNvSpPr txBox="1"/>
          <p:nvPr/>
        </p:nvSpPr>
        <p:spPr>
          <a:xfrm>
            <a:off x="4260267" y="3478842"/>
            <a:ext cx="1023721" cy="424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F238CB-69DA-495A-9CA2-4CDF523F2D8B}"/>
              </a:ext>
            </a:extLst>
          </p:cNvPr>
          <p:cNvSpPr txBox="1"/>
          <p:nvPr/>
        </p:nvSpPr>
        <p:spPr>
          <a:xfrm>
            <a:off x="1186439" y="3481155"/>
            <a:ext cx="1023721" cy="424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7675AE-6724-4BAA-B15D-753EEBE7C319}"/>
              </a:ext>
            </a:extLst>
          </p:cNvPr>
          <p:cNvSpPr txBox="1"/>
          <p:nvPr/>
        </p:nvSpPr>
        <p:spPr>
          <a:xfrm>
            <a:off x="2207259" y="3477719"/>
            <a:ext cx="1023721" cy="424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D8DEFF-78D5-478E-AC58-1146B5E05DFC}"/>
              </a:ext>
            </a:extLst>
          </p:cNvPr>
          <p:cNvSpPr txBox="1"/>
          <p:nvPr/>
        </p:nvSpPr>
        <p:spPr>
          <a:xfrm>
            <a:off x="1529626" y="3451507"/>
            <a:ext cx="337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400" dirty="0">
                <a:latin typeface="Calibri" panose="020F0502020204030204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A427E7-D17A-42B1-AF02-BEB2CA44DEE3}"/>
              </a:ext>
            </a:extLst>
          </p:cNvPr>
          <p:cNvSpPr/>
          <p:nvPr/>
        </p:nvSpPr>
        <p:spPr>
          <a:xfrm>
            <a:off x="1002912" y="2021514"/>
            <a:ext cx="10725668" cy="4619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1002912" y="2054063"/>
            <a:ext cx="10554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urier New"/>
              </a:rPr>
              <a:t>sum +=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double</a:t>
            </a:r>
            <a:r>
              <a:rPr lang="en-US" sz="2000" b="1" dirty="0">
                <a:latin typeface="Consolas" panose="020B0609020204030204" pitchFamily="49" charset="0"/>
                <a:cs typeface="Courier New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  <a:cs typeface="Courier New"/>
              </a:rPr>
              <a:t>pdynArray</a:t>
            </a:r>
            <a:r>
              <a:rPr lang="en-US" sz="2000" b="1" dirty="0">
                <a:latin typeface="Consolas" panose="020B0609020204030204" pitchFamily="49" charset="0"/>
                <a:cs typeface="Courier New"/>
              </a:rPr>
              <a:t>[</a:t>
            </a:r>
            <a:r>
              <a:rPr lang="en-US" sz="2000" b="1" dirty="0" err="1">
                <a:latin typeface="Consolas" panose="020B0609020204030204" pitchFamily="49" charset="0"/>
                <a:cs typeface="Courier New"/>
              </a:rPr>
              <a:t>i</a:t>
            </a:r>
            <a:r>
              <a:rPr lang="en-US" sz="2000" b="1" dirty="0">
                <a:latin typeface="Consolas" panose="020B0609020204030204" pitchFamily="49" charset="0"/>
                <a:cs typeface="Courier New"/>
              </a:rPr>
              <a:t>])/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double</a:t>
            </a:r>
            <a:r>
              <a:rPr lang="en-US" sz="2000" b="1" dirty="0">
                <a:latin typeface="Consolas" panose="020B0609020204030204" pitchFamily="49" charset="0"/>
                <a:cs typeface="Courier New"/>
              </a:rPr>
              <a:t>(length) ;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Courier New"/>
              </a:rPr>
              <a:t>// “sum” is double as well</a:t>
            </a:r>
            <a:endParaRPr lang="en-GB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C08329-8014-4D97-B0CC-8E1B036589BF}"/>
              </a:ext>
            </a:extLst>
          </p:cNvPr>
          <p:cNvSpPr txBox="1"/>
          <p:nvPr/>
        </p:nvSpPr>
        <p:spPr>
          <a:xfrm>
            <a:off x="5284733" y="3478841"/>
            <a:ext cx="1023721" cy="424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C08329-8014-4D97-B0CC-8E1B036589BF}"/>
              </a:ext>
            </a:extLst>
          </p:cNvPr>
          <p:cNvSpPr txBox="1"/>
          <p:nvPr/>
        </p:nvSpPr>
        <p:spPr>
          <a:xfrm>
            <a:off x="6309199" y="3478838"/>
            <a:ext cx="1023721" cy="424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D8DEFF-78D5-478E-AC58-1146B5E05DFC}"/>
              </a:ext>
            </a:extLst>
          </p:cNvPr>
          <p:cNvSpPr txBox="1"/>
          <p:nvPr/>
        </p:nvSpPr>
        <p:spPr>
          <a:xfrm>
            <a:off x="2533005" y="3462141"/>
            <a:ext cx="337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400" dirty="0">
                <a:latin typeface="Calibri" panose="020F0502020204030204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9D8DEFF-78D5-478E-AC58-1146B5E05DFC}"/>
              </a:ext>
            </a:extLst>
          </p:cNvPr>
          <p:cNvSpPr txBox="1"/>
          <p:nvPr/>
        </p:nvSpPr>
        <p:spPr>
          <a:xfrm>
            <a:off x="3565138" y="3440654"/>
            <a:ext cx="337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400" dirty="0">
                <a:latin typeface="Calibri" panose="020F0502020204030204"/>
              </a:rPr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D8DEFF-78D5-478E-AC58-1146B5E05DFC}"/>
              </a:ext>
            </a:extLst>
          </p:cNvPr>
          <p:cNvSpPr txBox="1"/>
          <p:nvPr/>
        </p:nvSpPr>
        <p:spPr>
          <a:xfrm>
            <a:off x="4531047" y="3451594"/>
            <a:ext cx="616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400" dirty="0">
                <a:latin typeface="Calibri" panose="020F0502020204030204"/>
              </a:rPr>
              <a:t>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D8DEFF-78D5-478E-AC58-1146B5E05DFC}"/>
              </a:ext>
            </a:extLst>
          </p:cNvPr>
          <p:cNvSpPr txBox="1"/>
          <p:nvPr/>
        </p:nvSpPr>
        <p:spPr>
          <a:xfrm>
            <a:off x="5620664" y="3451507"/>
            <a:ext cx="377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400" dirty="0">
                <a:latin typeface="Calibri" panose="020F0502020204030204"/>
              </a:rPr>
              <a:t>0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186439" y="3150412"/>
            <a:ext cx="0" cy="3273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7332920" y="3150412"/>
            <a:ext cx="0" cy="3273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901781" y="3292264"/>
            <a:ext cx="2454228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186439" y="3292264"/>
            <a:ext cx="2454228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47959" y="3448698"/>
            <a:ext cx="2183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Garbage value 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1177974" y="3920876"/>
            <a:ext cx="0" cy="3273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283988" y="3916210"/>
            <a:ext cx="0" cy="3273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748406" y="4097837"/>
            <a:ext cx="1534838" cy="1998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1169507" y="4071195"/>
            <a:ext cx="1496409" cy="16578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666660" y="3866401"/>
            <a:ext cx="1288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Length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D8DEFF-78D5-478E-AC58-1146B5E05DFC}"/>
              </a:ext>
            </a:extLst>
          </p:cNvPr>
          <p:cNvSpPr txBox="1"/>
          <p:nvPr/>
        </p:nvSpPr>
        <p:spPr>
          <a:xfrm>
            <a:off x="6592724" y="3477719"/>
            <a:ext cx="377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400" dirty="0">
                <a:latin typeface="Calibri" panose="020F0502020204030204"/>
              </a:rPr>
              <a:t>X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H="1" flipV="1">
            <a:off x="6949432" y="3700262"/>
            <a:ext cx="1496409" cy="1657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920542" y="3046506"/>
            <a:ext cx="67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276556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3985</TotalTime>
  <Words>230</Words>
  <Application>Microsoft Office PowerPoint</Application>
  <PresentationFormat>Widescreen</PresentationFormat>
  <Paragraphs>71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Courier New</vt:lpstr>
      <vt:lpstr>Office Theme</vt:lpstr>
      <vt:lpstr>Feedback from last week’s lab session</vt:lpstr>
      <vt:lpstr>Feedback from last week’s lab session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Development with C++ (ELEC362)</dc:title>
  <dc:creator>Hasan, Mohammad [mihasan]</dc:creator>
  <cp:lastModifiedBy>MIS</cp:lastModifiedBy>
  <cp:revision>490</cp:revision>
  <dcterms:created xsi:type="dcterms:W3CDTF">2019-05-09T14:26:54Z</dcterms:created>
  <dcterms:modified xsi:type="dcterms:W3CDTF">2019-10-13T19:01:02Z</dcterms:modified>
</cp:coreProperties>
</file>