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17" r:id="rId2"/>
    <p:sldId id="257" r:id="rId3"/>
    <p:sldId id="258" r:id="rId4"/>
    <p:sldId id="265" r:id="rId5"/>
    <p:sldId id="259" r:id="rId6"/>
    <p:sldId id="263" r:id="rId7"/>
    <p:sldId id="264" r:id="rId8"/>
    <p:sldId id="260" r:id="rId9"/>
    <p:sldId id="266" r:id="rId10"/>
    <p:sldId id="267" r:id="rId11"/>
    <p:sldId id="268" r:id="rId12"/>
    <p:sldId id="261" r:id="rId13"/>
    <p:sldId id="269" r:id="rId14"/>
    <p:sldId id="262" r:id="rId15"/>
    <p:sldId id="270" r:id="rId16"/>
    <p:sldId id="452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1462-5BAE-457F-BF11-B2B2AFB83F8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89467-D849-4F8F-85E6-B6F0ED64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7EBB6-4B6B-4234-9764-8B190118E5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7EBB6-4B6B-4234-9764-8B190118E57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306791DE-D119-4FCA-AE55-432DD06B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Picture 21" descr="Logo and Title White">
            <a:extLst>
              <a:ext uri="{FF2B5EF4-FFF2-40B4-BE49-F238E27FC236}">
                <a16:creationId xmlns:a16="http://schemas.microsoft.com/office/drawing/2014/main" id="{BBB05DC8-32F5-4DB4-9176-95DDBA46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5445126"/>
            <a:ext cx="5607051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7416800" y="2286000"/>
            <a:ext cx="4470400" cy="1143000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7416800" y="3505200"/>
            <a:ext cx="4470400" cy="1752600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2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260351"/>
            <a:ext cx="2470151" cy="5400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8517" y="260351"/>
            <a:ext cx="7211483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7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49" y="282575"/>
            <a:ext cx="9884833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157" y="1835344"/>
            <a:ext cx="9793816" cy="3816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5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43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518" y="1844675"/>
            <a:ext cx="4794249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967" y="1844675"/>
            <a:ext cx="4796367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26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9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32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7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8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94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BCCCD9-419B-4A01-BF72-E7EDE482A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8518" y="260350"/>
            <a:ext cx="98848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824536-E872-4197-B658-1ACA886ED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7" y="1844675"/>
            <a:ext cx="9793816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921FA453-D06E-4F74-BADF-7E98E104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533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723D609D-64FF-4A24-8E56-8FDA44D4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0"/>
            <a:ext cx="287867" cy="6858000"/>
          </a:xfrm>
          <a:prstGeom prst="rect">
            <a:avLst/>
          </a:prstGeom>
          <a:gradFill rotWithShape="1">
            <a:gsLst>
              <a:gs pos="0">
                <a:srgbClr val="AED1EF">
                  <a:alpha val="70000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D33304C7-8895-43C8-A920-97C1D0CA54D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8050" y="-4719637"/>
            <a:ext cx="215900" cy="12192000"/>
          </a:xfrm>
          <a:prstGeom prst="rect">
            <a:avLst/>
          </a:prstGeom>
          <a:gradFill rotWithShape="1">
            <a:gsLst>
              <a:gs pos="0">
                <a:srgbClr val="AED1EF">
                  <a:alpha val="60001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1031" name="Picture 13" descr="Logo and Title">
            <a:extLst>
              <a:ext uri="{FF2B5EF4-FFF2-40B4-BE49-F238E27FC236}">
                <a16:creationId xmlns:a16="http://schemas.microsoft.com/office/drawing/2014/main" id="{AE09232D-73EF-4627-BC34-3CCB2177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8" y="5876925"/>
            <a:ext cx="354541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00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9347" y="1138335"/>
            <a:ext cx="9349273" cy="2892489"/>
          </a:xfrm>
        </p:spPr>
        <p:txBody>
          <a:bodyPr/>
          <a:lstStyle/>
          <a:p>
            <a:r>
              <a:rPr lang="en-US" altLang="zh-CN" sz="8800" b="1" dirty="0">
                <a:latin typeface="Maiandra GD" panose="020E0502030308020204" charset="0"/>
                <a:ea typeface="+mn-ea"/>
                <a:cs typeface="Maiandra GD" panose="020E0502030308020204" charset="0"/>
                <a:sym typeface="+mn-lt"/>
              </a:rPr>
              <a:t>Sync Study Supplementary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4450" y="4214495"/>
            <a:ext cx="3257550" cy="515620"/>
          </a:xfrm>
        </p:spPr>
        <p:txBody>
          <a:bodyPr/>
          <a:lstStyle/>
          <a:p>
            <a:r>
              <a:rPr lang="en-US" altLang="zh-CN" sz="2400" b="1" dirty="0" err="1">
                <a:cs typeface="+mn-ea"/>
                <a:sym typeface="+mn-lt"/>
              </a:rPr>
              <a:t>SyncStudy</a:t>
            </a:r>
            <a:r>
              <a:rPr lang="zh-CN" altLang="en-US" sz="2400" b="1" dirty="0">
                <a:cs typeface="+mn-ea"/>
                <a:sym typeface="+mn-lt"/>
              </a:rPr>
              <a:t> </a:t>
            </a:r>
            <a:r>
              <a:rPr lang="en-US" altLang="zh-CN" sz="2400" b="1" dirty="0">
                <a:cs typeface="+mn-ea"/>
                <a:sym typeface="+mn-lt"/>
              </a:rPr>
              <a:t>Team</a:t>
            </a:r>
            <a:endParaRPr lang="en-US" altLang="zh-CN" sz="3200" dirty="0">
              <a:cs typeface="+mn-ea"/>
              <a:sym typeface="+mn-lt"/>
            </a:endParaRPr>
          </a:p>
          <a:p>
            <a:endParaRPr lang="zh-CN" altLang="en-US" sz="32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C69686-30D4-4C1E-8BDF-1450790C1991}"/>
              </a:ext>
            </a:extLst>
          </p:cNvPr>
          <p:cNvSpPr/>
          <p:nvPr/>
        </p:nvSpPr>
        <p:spPr bwMode="auto">
          <a:xfrm>
            <a:off x="6570306" y="1670181"/>
            <a:ext cx="2995126" cy="5066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Output Ability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528AF-BC96-4DC7-BD32-F41237866FB7}"/>
              </a:ext>
            </a:extLst>
          </p:cNvPr>
          <p:cNvSpPr/>
          <p:nvPr/>
        </p:nvSpPr>
        <p:spPr bwMode="auto">
          <a:xfrm>
            <a:off x="1763486" y="1670181"/>
            <a:ext cx="2995126" cy="5066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Input 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C24EA-C69A-4F21-ADC4-61BCC4FD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Dimensions for Postgraduate Study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D698A1-1684-47C8-A923-54CBF5D2AF13}"/>
              </a:ext>
            </a:extLst>
          </p:cNvPr>
          <p:cNvSpPr/>
          <p:nvPr/>
        </p:nvSpPr>
        <p:spPr bwMode="auto">
          <a:xfrm>
            <a:off x="1999861" y="2183363"/>
            <a:ext cx="2276670" cy="9237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GPA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F7B87-9BB5-4781-8AE9-3CA93F0B4104}"/>
              </a:ext>
            </a:extLst>
          </p:cNvPr>
          <p:cNvSpPr/>
          <p:nvPr/>
        </p:nvSpPr>
        <p:spPr bwMode="auto">
          <a:xfrm>
            <a:off x="1999861" y="5374434"/>
            <a:ext cx="2276670" cy="9237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72601C-CC7E-4220-9AC2-5BC007983138}"/>
              </a:ext>
            </a:extLst>
          </p:cNvPr>
          <p:cNvSpPr/>
          <p:nvPr/>
        </p:nvSpPr>
        <p:spPr bwMode="auto">
          <a:xfrm>
            <a:off x="1999861" y="3750907"/>
            <a:ext cx="2276670" cy="9237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TOEFL/IETLS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2E6037-A587-43CA-B8F7-536C6AF995F8}"/>
              </a:ext>
            </a:extLst>
          </p:cNvPr>
          <p:cNvSpPr/>
          <p:nvPr/>
        </p:nvSpPr>
        <p:spPr bwMode="auto">
          <a:xfrm>
            <a:off x="6864220" y="5374435"/>
            <a:ext cx="2276670" cy="9237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132027-C318-4B0B-9CAE-9B2DECFC7809}"/>
              </a:ext>
            </a:extLst>
          </p:cNvPr>
          <p:cNvSpPr/>
          <p:nvPr/>
        </p:nvSpPr>
        <p:spPr bwMode="auto">
          <a:xfrm>
            <a:off x="6864220" y="3750907"/>
            <a:ext cx="2276670" cy="9237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Research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22EF43-A85A-44C4-B482-89D370C00975}"/>
              </a:ext>
            </a:extLst>
          </p:cNvPr>
          <p:cNvSpPr/>
          <p:nvPr/>
        </p:nvSpPr>
        <p:spPr bwMode="auto">
          <a:xfrm>
            <a:off x="6929534" y="2183363"/>
            <a:ext cx="2276670" cy="9237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Internship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BC2962-A3C2-481D-9DF6-CEF67C62C117}"/>
              </a:ext>
            </a:extLst>
          </p:cNvPr>
          <p:cNvCxnSpPr/>
          <p:nvPr/>
        </p:nvCxnSpPr>
        <p:spPr bwMode="auto">
          <a:xfrm flipH="1">
            <a:off x="9206204" y="3265714"/>
            <a:ext cx="1346718" cy="699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A6EAE9-2E13-454F-A091-7D95BED70017}"/>
              </a:ext>
            </a:extLst>
          </p:cNvPr>
          <p:cNvSpPr txBox="1"/>
          <p:nvPr/>
        </p:nvSpPr>
        <p:spPr>
          <a:xfrm>
            <a:off x="10428514" y="2850215"/>
            <a:ext cx="182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Me</a:t>
            </a:r>
          </a:p>
          <a:p>
            <a:r>
              <a:rPr lang="en-US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231157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AA4B-7C92-474E-8F7A-8E70D92C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3511-90A1-496D-B2C4-E29C761E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ILEAD research-led study competition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ILEAD interdisciplinary competition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SURF Volunteer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SURF Candidate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Supervisor’s own research project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Collaborative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Final Year Project</a:t>
            </a:r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89B3-802D-4CCB-91E3-E786599B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05B5-C882-4B45-AC5F-6574291E7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ED53E-20EC-4E89-8EDD-2E86A636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will use it!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DEF029-9B3D-4986-AC7A-8B94FC513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helps me to improve my abilities by fully utilize resources in XJTLU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18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893C-50F0-4134-BEC9-373C843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92FD3-6BB2-4072-881B-C22678D23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6584B8-51B5-4FDD-AD3E-46A3E579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XJTLU, without me 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7458-3F1B-47E0-948F-1040F467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57" y="1835344"/>
            <a:ext cx="4116937" cy="3816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Truly, it is the </a:t>
            </a:r>
            <a:r>
              <a:rPr lang="en-US" sz="2000" b="1" dirty="0"/>
              <a:t>full utilization </a:t>
            </a:r>
            <a:r>
              <a:rPr lang="en-US" sz="2000" dirty="0"/>
              <a:t>of resources in XJTLU that makes me </a:t>
            </a:r>
            <a:r>
              <a:rPr lang="en-US" sz="2000" dirty="0" err="1"/>
              <a:t>me</a:t>
            </a:r>
            <a:r>
              <a:rPr lang="en-US" sz="2000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 want more and more students to fully become a </a:t>
            </a:r>
            <a:r>
              <a:rPr lang="en-US" sz="2000" b="1" dirty="0"/>
              <a:t>stronger young adults!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 need Angel fund’s support in better </a:t>
            </a:r>
            <a:r>
              <a:rPr lang="en-US" sz="2000" b="1" dirty="0"/>
              <a:t>serve</a:t>
            </a:r>
            <a:r>
              <a:rPr lang="en-US" sz="2000" dirty="0"/>
              <a:t> us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E10683C-852C-4B01-8FB6-A906D8C4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20" y="1835344"/>
            <a:ext cx="5177562" cy="31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91870" y="1263650"/>
            <a:ext cx="10208260" cy="3255645"/>
          </a:xfrm>
        </p:spPr>
        <p:txBody>
          <a:bodyPr/>
          <a:lstStyle/>
          <a:p>
            <a:pPr algn="ctr"/>
            <a:r>
              <a:rPr lang="en-US" altLang="zh-CN" sz="4000" b="1" dirty="0">
                <a:latin typeface="Maiandra GD" panose="020E0502030308020204" charset="0"/>
                <a:ea typeface="+mn-ea"/>
                <a:cs typeface="Maiandra GD" panose="020E0502030308020204" charset="0"/>
                <a:sym typeface="+mn-lt"/>
              </a:rPr>
              <a:t>We really need the help of Angel Funds and guidance of your expert judges’!</a:t>
            </a:r>
            <a:br>
              <a:rPr lang="en-US" altLang="zh-CN" sz="4000" b="1" dirty="0">
                <a:latin typeface="Maiandra GD" panose="020E0502030308020204" charset="0"/>
                <a:ea typeface="+mn-ea"/>
                <a:cs typeface="Maiandra GD" panose="020E0502030308020204" charset="0"/>
                <a:sym typeface="+mn-lt"/>
              </a:rPr>
            </a:br>
            <a:br>
              <a:rPr lang="en-US" altLang="zh-CN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90665" y="4875530"/>
            <a:ext cx="3207385" cy="603885"/>
          </a:xfrm>
        </p:spPr>
        <p:txBody>
          <a:bodyPr/>
          <a:lstStyle/>
          <a:p>
            <a:r>
              <a:rPr lang="en-US" altLang="zh-CN" sz="2400" b="1" dirty="0">
                <a:cs typeface="+mn-ea"/>
                <a:sym typeface="+mn-lt"/>
              </a:rPr>
              <a:t>Sync Study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743B-B4CB-4398-9115-930DAB8B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A26A-C390-45D4-9DF0-8AE10C1B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Pain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396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B8C36-8262-4789-8453-7270BD71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27DC-CBB6-40EC-AE73-ABD2B912B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19234-C72A-4430-991C-8E29F459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80% </a:t>
            </a:r>
            <a:r>
              <a:rPr lang="en-US" dirty="0" err="1"/>
              <a:t>XJTLUer</a:t>
            </a:r>
            <a:r>
              <a:rPr lang="en-US" dirty="0"/>
              <a:t> go to graduate studies </a:t>
            </a:r>
            <a:r>
              <a:rPr lang="en-US" dirty="0" err="1"/>
              <a:t>abroads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93FFC-9A6C-4C37-B2BC-54192DE34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00" y="1835150"/>
            <a:ext cx="4240388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1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0CB6-8083-4186-AE13-F5FBBB1B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2704-FB5B-47B1-98D4-D71A60727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1064C-7307-45F6-84E8-607027CF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XJTLU students do not fully utilize resources at school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27CC8-47DC-44DD-A5F8-BA57A52F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educational resources provided outside the campus are </a:t>
            </a:r>
            <a:r>
              <a:rPr lang="en-US" sz="2000" b="1" dirty="0"/>
              <a:t>expensive</a:t>
            </a:r>
            <a:r>
              <a:rPr lang="en-US" sz="2000" dirty="0"/>
              <a:t> and with </a:t>
            </a:r>
            <a:r>
              <a:rPr lang="en-US" sz="2000" b="1" dirty="0"/>
              <a:t>unguaranteed</a:t>
            </a:r>
            <a:r>
              <a:rPr lang="en-US" sz="2000" dirty="0"/>
              <a:t> </a:t>
            </a:r>
            <a:r>
              <a:rPr lang="en-US" sz="2000" b="1" dirty="0"/>
              <a:t>educational</a:t>
            </a:r>
            <a:r>
              <a:rPr lang="en-US" sz="2000" dirty="0"/>
              <a:t> </a:t>
            </a:r>
            <a:r>
              <a:rPr lang="en-US" sz="2000" b="1" dirty="0"/>
              <a:t>quality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XJTLUers</a:t>
            </a:r>
            <a:r>
              <a:rPr lang="en-US" sz="2000" dirty="0"/>
              <a:t> choose </a:t>
            </a:r>
            <a:r>
              <a:rPr lang="en-US" sz="2000" b="1" dirty="0"/>
              <a:t>external resources </a:t>
            </a:r>
            <a:r>
              <a:rPr lang="en-US" sz="2000" dirty="0"/>
              <a:t>for learning rather fully utilize the resources at school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7541E0-D115-4ABC-BDAC-7CDDD3F9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12" y="3200436"/>
            <a:ext cx="6090729" cy="263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2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FEEC-D5DE-4C4D-915E-1330481C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do not want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75A2-579B-49CD-8311-53A67C38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57" y="1835344"/>
            <a:ext cx="4112966" cy="4621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 widely </a:t>
            </a:r>
            <a:r>
              <a:rPr lang="en-US" b="1" dirty="0"/>
              <a:t>spread</a:t>
            </a:r>
            <a:r>
              <a:rPr lang="en-US" dirty="0"/>
              <a:t> </a:t>
            </a:r>
            <a:r>
              <a:rPr lang="en-US" b="1" dirty="0"/>
              <a:t>resources</a:t>
            </a:r>
            <a:r>
              <a:rPr lang="en-US" dirty="0"/>
              <a:t> are </a:t>
            </a:r>
            <a:r>
              <a:rPr lang="en-US" b="1" dirty="0"/>
              <a:t>preventing</a:t>
            </a:r>
            <a:r>
              <a:rPr lang="en-US" dirty="0"/>
              <a:t> them from fully </a:t>
            </a:r>
            <a:r>
              <a:rPr lang="en-US" b="1" dirty="0"/>
              <a:t>utilize</a:t>
            </a:r>
            <a:r>
              <a:rPr lang="en-US" dirty="0"/>
              <a:t> the resources in </a:t>
            </a:r>
            <a:r>
              <a:rPr lang="en-US" b="1" dirty="0"/>
              <a:t>school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ILEAD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SURF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providing the beneficial resources for students in one </a:t>
            </a:r>
            <a:r>
              <a:rPr lang="en-US" b="1" dirty="0"/>
              <a:t>platform</a:t>
            </a:r>
            <a:r>
              <a:rPr lang="en-US" dirty="0"/>
              <a:t>, they will develop a </a:t>
            </a:r>
            <a:r>
              <a:rPr lang="en-US" b="1" dirty="0"/>
              <a:t>habit</a:t>
            </a:r>
            <a:r>
              <a:rPr lang="en-US" dirty="0"/>
              <a:t> to use this </a:t>
            </a:r>
            <a:r>
              <a:rPr lang="en-US" b="1" dirty="0"/>
              <a:t>app</a:t>
            </a:r>
            <a:r>
              <a:rPr lang="en-US" dirty="0"/>
              <a:t>, </a:t>
            </a:r>
            <a:r>
              <a:rPr lang="en-US" b="1" dirty="0"/>
              <a:t>whenever</a:t>
            </a:r>
            <a:r>
              <a:rPr lang="en-US" dirty="0"/>
              <a:t> they want to make some </a:t>
            </a:r>
            <a:r>
              <a:rPr lang="en-US" b="1" dirty="0"/>
              <a:t>improvements</a:t>
            </a:r>
            <a:r>
              <a:rPr lang="en-US" dirty="0"/>
              <a:t> for their profile in </a:t>
            </a:r>
            <a:r>
              <a:rPr lang="en-US" b="1" dirty="0"/>
              <a:t>postgraduate</a:t>
            </a:r>
            <a:r>
              <a:rPr lang="en-US" dirty="0"/>
              <a:t> study!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D2E5DF-1FAD-4562-99E6-49480FBA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34" y="1941209"/>
            <a:ext cx="4762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2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0173-DC2A-4A55-BB69-325B292F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0A83-C82D-4FFA-A56B-857AC5BEF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C445A-86BC-49CB-9A0A-C04AE5AD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ability development platform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3C316B-8CBB-4EF9-AC8C-6CA155592450}"/>
              </a:ext>
            </a:extLst>
          </p:cNvPr>
          <p:cNvSpPr/>
          <p:nvPr/>
        </p:nvSpPr>
        <p:spPr bwMode="auto">
          <a:xfrm>
            <a:off x="5626359" y="1595535"/>
            <a:ext cx="1772817" cy="67180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User 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D150-34EC-40CF-BFA2-D203623EC28A}"/>
              </a:ext>
            </a:extLst>
          </p:cNvPr>
          <p:cNvSpPr/>
          <p:nvPr/>
        </p:nvSpPr>
        <p:spPr bwMode="auto">
          <a:xfrm>
            <a:off x="5561050" y="2603279"/>
            <a:ext cx="1903433" cy="4778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Input Major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C9961-81EA-4994-BD73-152A19DBAB3E}"/>
              </a:ext>
            </a:extLst>
          </p:cNvPr>
          <p:cNvSpPr/>
          <p:nvPr/>
        </p:nvSpPr>
        <p:spPr bwMode="auto">
          <a:xfrm>
            <a:off x="5495729" y="3688934"/>
            <a:ext cx="2034074" cy="765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Show </a:t>
            </a:r>
            <a:r>
              <a:rPr lang="en-US" dirty="0">
                <a:latin typeface="Arial" charset="0"/>
              </a:rPr>
              <a:t>6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dimensions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D6E48-7319-4B16-8045-3A39EDF5864F}"/>
              </a:ext>
            </a:extLst>
          </p:cNvPr>
          <p:cNvSpPr/>
          <p:nvPr/>
        </p:nvSpPr>
        <p:spPr bwMode="auto">
          <a:xfrm>
            <a:off x="5495729" y="4950934"/>
            <a:ext cx="2034074" cy="11649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Choose dimensions to improve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4DA11-994D-472B-85EC-3B010DCF53E5}"/>
              </a:ext>
            </a:extLst>
          </p:cNvPr>
          <p:cNvSpPr/>
          <p:nvPr/>
        </p:nvSpPr>
        <p:spPr bwMode="auto">
          <a:xfrm>
            <a:off x="8537508" y="4956644"/>
            <a:ext cx="2239339" cy="11649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Suggest Corresponding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Improvement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ACA8B-45F7-487B-88F7-0665653B3534}"/>
              </a:ext>
            </a:extLst>
          </p:cNvPr>
          <p:cNvSpPr/>
          <p:nvPr/>
        </p:nvSpPr>
        <p:spPr bwMode="auto">
          <a:xfrm>
            <a:off x="1649573" y="3708237"/>
            <a:ext cx="1739383" cy="8597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Resources Collecting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1DAA79-42C0-4E76-BE76-299DF1F8E181}"/>
              </a:ext>
            </a:extLst>
          </p:cNvPr>
          <p:cNvSpPr/>
          <p:nvPr/>
        </p:nvSpPr>
        <p:spPr bwMode="auto">
          <a:xfrm>
            <a:off x="8729557" y="4138128"/>
            <a:ext cx="1855241" cy="4551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Take task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0942E-D16F-48A0-BFA4-F18D809EC7B0}"/>
              </a:ext>
            </a:extLst>
          </p:cNvPr>
          <p:cNvSpPr/>
          <p:nvPr/>
        </p:nvSpPr>
        <p:spPr bwMode="auto">
          <a:xfrm>
            <a:off x="8537507" y="3306564"/>
            <a:ext cx="2239340" cy="4981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Credits Upload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BDF28-50D3-4AA5-9B9A-8685049F00D5}"/>
              </a:ext>
            </a:extLst>
          </p:cNvPr>
          <p:cNvSpPr/>
          <p:nvPr/>
        </p:nvSpPr>
        <p:spPr bwMode="auto">
          <a:xfrm>
            <a:off x="8547819" y="2557219"/>
            <a:ext cx="2218716" cy="550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Profile Update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B99F4-82B7-4DF4-8760-748066E4E1DE}"/>
              </a:ext>
            </a:extLst>
          </p:cNvPr>
          <p:cNvSpPr/>
          <p:nvPr/>
        </p:nvSpPr>
        <p:spPr bwMode="auto">
          <a:xfrm>
            <a:off x="1310951" y="2745210"/>
            <a:ext cx="2416628" cy="6718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Model Building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00FB2-FA7F-431D-8027-46EAAB909C63}"/>
              </a:ext>
            </a:extLst>
          </p:cNvPr>
          <p:cNvSpPr/>
          <p:nvPr/>
        </p:nvSpPr>
        <p:spPr bwMode="auto">
          <a:xfrm>
            <a:off x="1255745" y="4927929"/>
            <a:ext cx="2527038" cy="550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Platform Building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F5DD2B-9B84-4E9B-88D5-055F7077605B}"/>
              </a:ext>
            </a:extLst>
          </p:cNvPr>
          <p:cNvSpPr/>
          <p:nvPr/>
        </p:nvSpPr>
        <p:spPr bwMode="auto">
          <a:xfrm>
            <a:off x="1632856" y="1806803"/>
            <a:ext cx="1772817" cy="55050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Team 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6492AC-E9D2-4D7A-9B5A-80C653F35245}"/>
              </a:ext>
            </a:extLst>
          </p:cNvPr>
          <p:cNvCxnSpPr>
            <a:stCxn id="17" idx="2"/>
            <a:endCxn id="15" idx="0"/>
          </p:cNvCxnSpPr>
          <p:nvPr/>
        </p:nvCxnSpPr>
        <p:spPr bwMode="auto">
          <a:xfrm>
            <a:off x="2519265" y="2357309"/>
            <a:ext cx="0" cy="387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D0502-EA4E-42F9-86FD-CE9B66682875}"/>
              </a:ext>
            </a:extLst>
          </p:cNvPr>
          <p:cNvCxnSpPr>
            <a:stCxn id="15" idx="2"/>
            <a:endCxn id="11" idx="0"/>
          </p:cNvCxnSpPr>
          <p:nvPr/>
        </p:nvCxnSpPr>
        <p:spPr bwMode="auto">
          <a:xfrm>
            <a:off x="2519265" y="3417015"/>
            <a:ext cx="0" cy="291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8B113E-C041-445E-B11C-EA0D3AAA8DA1}"/>
              </a:ext>
            </a:extLst>
          </p:cNvPr>
          <p:cNvCxnSpPr>
            <a:stCxn id="11" idx="2"/>
            <a:endCxn id="16" idx="0"/>
          </p:cNvCxnSpPr>
          <p:nvPr/>
        </p:nvCxnSpPr>
        <p:spPr bwMode="auto">
          <a:xfrm flipH="1">
            <a:off x="2519264" y="4568019"/>
            <a:ext cx="1" cy="359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4C828A-6B33-40E8-87C5-3F0274D28019}"/>
              </a:ext>
            </a:extLst>
          </p:cNvPr>
          <p:cNvSpPr/>
          <p:nvPr/>
        </p:nvSpPr>
        <p:spPr bwMode="auto">
          <a:xfrm>
            <a:off x="1758818" y="5845307"/>
            <a:ext cx="1520891" cy="48591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Platform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BA85B1-BE54-4F82-A7EC-C2B1914724F7}"/>
              </a:ext>
            </a:extLst>
          </p:cNvPr>
          <p:cNvCxnSpPr>
            <a:stCxn id="16" idx="2"/>
            <a:endCxn id="28" idx="0"/>
          </p:cNvCxnSpPr>
          <p:nvPr/>
        </p:nvCxnSpPr>
        <p:spPr bwMode="auto">
          <a:xfrm>
            <a:off x="2519264" y="5478435"/>
            <a:ext cx="0" cy="366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241FCF-C016-4A86-BD14-66E6C303898E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6512767" y="2267340"/>
            <a:ext cx="1" cy="335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83AA4-8C7F-48DB-8AA5-1F1707FAD30C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 flipH="1">
            <a:off x="6512766" y="3081112"/>
            <a:ext cx="1" cy="607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923865-B78C-4459-90C3-C50D6BA07CB1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6512766" y="4454083"/>
            <a:ext cx="0" cy="496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65A3CD-CA3E-411C-B835-E5415B92B1B5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7529803" y="5533415"/>
            <a:ext cx="1007705" cy="5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BCF0B4-7B1E-4382-9304-4988D83D1039}"/>
              </a:ext>
            </a:extLst>
          </p:cNvPr>
          <p:cNvCxnSpPr>
            <a:stCxn id="10" idx="0"/>
            <a:endCxn id="12" idx="2"/>
          </p:cNvCxnSpPr>
          <p:nvPr/>
        </p:nvCxnSpPr>
        <p:spPr bwMode="auto">
          <a:xfrm flipV="1">
            <a:off x="9657178" y="4593317"/>
            <a:ext cx="0" cy="363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372066-6916-4425-953D-6F6FFB99EC75}"/>
              </a:ext>
            </a:extLst>
          </p:cNvPr>
          <p:cNvCxnSpPr>
            <a:stCxn id="12" idx="0"/>
            <a:endCxn id="13" idx="2"/>
          </p:cNvCxnSpPr>
          <p:nvPr/>
        </p:nvCxnSpPr>
        <p:spPr bwMode="auto">
          <a:xfrm flipH="1" flipV="1">
            <a:off x="9657177" y="3804731"/>
            <a:ext cx="1" cy="333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91D277A-DDCF-492D-8917-F244016FEECF}"/>
              </a:ext>
            </a:extLst>
          </p:cNvPr>
          <p:cNvCxnSpPr>
            <a:stCxn id="14" idx="1"/>
            <a:endCxn id="7" idx="3"/>
          </p:cNvCxnSpPr>
          <p:nvPr/>
        </p:nvCxnSpPr>
        <p:spPr bwMode="auto">
          <a:xfrm rot="10800000" flipV="1">
            <a:off x="7464483" y="2832472"/>
            <a:ext cx="1083336" cy="97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5A0841-532D-4CF1-8FDA-A8071A7A1A1A}"/>
              </a:ext>
            </a:extLst>
          </p:cNvPr>
          <p:cNvCxnSpPr>
            <a:stCxn id="13" idx="0"/>
            <a:endCxn id="14" idx="2"/>
          </p:cNvCxnSpPr>
          <p:nvPr/>
        </p:nvCxnSpPr>
        <p:spPr bwMode="auto">
          <a:xfrm flipV="1">
            <a:off x="9657177" y="3107725"/>
            <a:ext cx="0" cy="198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2B68F82-ED21-4F7E-9762-DF88CE4DFA4D}"/>
              </a:ext>
            </a:extLst>
          </p:cNvPr>
          <p:cNvSpPr/>
          <p:nvPr/>
        </p:nvSpPr>
        <p:spPr bwMode="auto">
          <a:xfrm>
            <a:off x="8729557" y="1595535"/>
            <a:ext cx="1855241" cy="5878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Graduate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0BB9F7-B380-4F55-A486-2ECAFB032E63}"/>
              </a:ext>
            </a:extLst>
          </p:cNvPr>
          <p:cNvCxnSpPr>
            <a:stCxn id="14" idx="0"/>
            <a:endCxn id="73" idx="2"/>
          </p:cNvCxnSpPr>
          <p:nvPr/>
        </p:nvCxnSpPr>
        <p:spPr bwMode="auto">
          <a:xfrm flipV="1">
            <a:off x="9657177" y="2183366"/>
            <a:ext cx="1" cy="3738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49088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3" id="{568B0925-2BF0-4137-8E7E-C424CDC4F495}" vid="{FDA0806B-FFCA-4563-8B14-74671CB87D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74</TotalTime>
  <Words>293</Words>
  <Application>Microsoft Office PowerPoint</Application>
  <PresentationFormat>Widescreen</PresentationFormat>
  <Paragraphs>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Maiandra GD</vt:lpstr>
      <vt:lpstr>Theme3</vt:lpstr>
      <vt:lpstr>Sync Study Supplementary</vt:lpstr>
      <vt:lpstr>Table of content </vt:lpstr>
      <vt:lpstr>INTRODUCTION</vt:lpstr>
      <vt:lpstr>80% XJTLUer go to graduate studies abroads</vt:lpstr>
      <vt:lpstr>Pain points</vt:lpstr>
      <vt:lpstr>XJTLU students do not fully utilize resources at school</vt:lpstr>
      <vt:lpstr>People do not want complex</vt:lpstr>
      <vt:lpstr>methodology</vt:lpstr>
      <vt:lpstr>Building ability development platform</vt:lpstr>
      <vt:lpstr>6 Dimensions for Postgraduate Study</vt:lpstr>
      <vt:lpstr>Research Demo</vt:lpstr>
      <vt:lpstr>evaluation</vt:lpstr>
      <vt:lpstr>I will use it!  </vt:lpstr>
      <vt:lpstr>conclusion</vt:lpstr>
      <vt:lpstr>Without XJTLU, without me today</vt:lpstr>
      <vt:lpstr>We really need the help of Angel Funds and guidance of your expert judges’!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Study 2.0</dc:title>
  <dc:creator>teng dequn</dc:creator>
  <cp:lastModifiedBy>teng dequn</cp:lastModifiedBy>
  <cp:revision>10</cp:revision>
  <dcterms:created xsi:type="dcterms:W3CDTF">2020-08-16T14:39:42Z</dcterms:created>
  <dcterms:modified xsi:type="dcterms:W3CDTF">2020-08-25T05:35:04Z</dcterms:modified>
</cp:coreProperties>
</file>