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6" autoAdjust="0"/>
    <p:restoredTop sz="77528" autoAdjust="0"/>
  </p:normalViewPr>
  <p:slideViewPr>
    <p:cSldViewPr snapToGrid="0">
      <p:cViewPr varScale="1">
        <p:scale>
          <a:sx n="67" d="100"/>
          <a:sy n="67" d="100"/>
        </p:scale>
        <p:origin x="60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3461B-3D38-4439-9E35-F0F09275EC94}"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E282C-6397-4875-8311-A6F728C02CC1}" type="slidenum">
              <a:rPr lang="en-US" smtClean="0"/>
              <a:t>‹#›</a:t>
            </a:fld>
            <a:endParaRPr lang="en-US"/>
          </a:p>
        </p:txBody>
      </p:sp>
    </p:spTree>
    <p:extLst>
      <p:ext uri="{BB962C8B-B14F-4D97-AF65-F5344CB8AC3E}">
        <p14:creationId xmlns:p14="http://schemas.microsoft.com/office/powerpoint/2010/main" val="418741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Sync Study is a long-term ability development platform which provides a consistent learning throughout the university. It is actually a navigational compass for a better you, by providing where you are?, where you have gone? Where you should go? Finally, it actually helps to fully utilize resources at XJTLU with more involvements, and devotions, together with a higher satisfaction rate in becoming a more excellent young adults! Our platform wants all </a:t>
            </a:r>
            <a:r>
              <a:rPr lang="en-US" dirty="0" err="1"/>
              <a:t>XJTLUers</a:t>
            </a:r>
            <a:r>
              <a:rPr lang="en-US" dirty="0"/>
              <a:t> to fully utilize the excellent resources provided within the university and become a better themselves.</a:t>
            </a:r>
          </a:p>
        </p:txBody>
      </p:sp>
      <p:sp>
        <p:nvSpPr>
          <p:cNvPr id="4" name="Slide Number Placeholder 3"/>
          <p:cNvSpPr>
            <a:spLocks noGrp="1"/>
          </p:cNvSpPr>
          <p:nvPr>
            <p:ph type="sldNum" sz="quarter" idx="5"/>
          </p:nvPr>
        </p:nvSpPr>
        <p:spPr/>
        <p:txBody>
          <a:bodyPr/>
          <a:lstStyle/>
          <a:p>
            <a:fld id="{FC9E282C-6397-4875-8311-A6F728C02CC1}" type="slidenum">
              <a:rPr lang="en-US" smtClean="0"/>
              <a:t>2</a:t>
            </a:fld>
            <a:endParaRPr lang="en-US"/>
          </a:p>
        </p:txBody>
      </p:sp>
    </p:spTree>
    <p:extLst>
      <p:ext uri="{BB962C8B-B14F-4D97-AF65-F5344CB8AC3E}">
        <p14:creationId xmlns:p14="http://schemas.microsoft.com/office/powerpoint/2010/main" val="106737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makes the difference, let’s make a comparison between two real major top 3 students with and without the fully utilization of resources provided by XJTLU. Before, he is a top three student serves to be alumni ambassador, a costly internship in OPPO, volunteer academy and the peer teaching club. Whereas, the fully utilized one applied 10 patents of inventions, waived the TOEFL in apply summer session in Stanford, attended SURF with conference presentation awarded, mathematical model competition first prize, ILEAD research-led competition, entrepreneurial practices, and blockchain application competition top 1. </a:t>
            </a:r>
          </a:p>
        </p:txBody>
      </p:sp>
      <p:sp>
        <p:nvSpPr>
          <p:cNvPr id="4" name="Slide Number Placeholder 3"/>
          <p:cNvSpPr>
            <a:spLocks noGrp="1"/>
          </p:cNvSpPr>
          <p:nvPr>
            <p:ph type="sldNum" sz="quarter" idx="5"/>
          </p:nvPr>
        </p:nvSpPr>
        <p:spPr/>
        <p:txBody>
          <a:bodyPr/>
          <a:lstStyle/>
          <a:p>
            <a:fld id="{FC9E282C-6397-4875-8311-A6F728C02CC1}" type="slidenum">
              <a:rPr lang="en-US" smtClean="0"/>
              <a:t>3</a:t>
            </a:fld>
            <a:endParaRPr lang="en-US"/>
          </a:p>
        </p:txBody>
      </p:sp>
    </p:spTree>
    <p:extLst>
      <p:ext uri="{BB962C8B-B14F-4D97-AF65-F5344CB8AC3E}">
        <p14:creationId xmlns:p14="http://schemas.microsoft.com/office/powerpoint/2010/main" val="2303633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306791DE-D119-4FCA-AE55-432DD06B4DB0}"/>
              </a:ext>
            </a:extLst>
          </p:cNvPr>
          <p:cNvSpPr>
            <a:spLocks noChangeArrowheads="1"/>
          </p:cNvSpPr>
          <p:nvPr/>
        </p:nvSpPr>
        <p:spPr bwMode="auto">
          <a:xfrm>
            <a:off x="0" y="0"/>
            <a:ext cx="12192000" cy="6858000"/>
          </a:xfrm>
          <a:prstGeom prst="rect">
            <a:avLst/>
          </a:prstGeom>
          <a:solidFill>
            <a:srgbClr val="0032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endParaRPr lang="zh-CN" altLang="en-US" sz="1800">
              <a:ea typeface="宋体" pitchFamily="2" charset="-122"/>
            </a:endParaRPr>
          </a:p>
        </p:txBody>
      </p:sp>
      <p:pic>
        <p:nvPicPr>
          <p:cNvPr id="5" name="Picture 21" descr="Logo and Title White">
            <a:extLst>
              <a:ext uri="{FF2B5EF4-FFF2-40B4-BE49-F238E27FC236}">
                <a16:creationId xmlns:a16="http://schemas.microsoft.com/office/drawing/2014/main" id="{BBB05DC8-32F5-4DB4-9176-95DDBA461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0266" y="5445126"/>
            <a:ext cx="5607051"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Rectangle 14"/>
          <p:cNvSpPr>
            <a:spLocks noGrp="1" noChangeArrowheads="1"/>
          </p:cNvSpPr>
          <p:nvPr>
            <p:ph type="ctrTitle"/>
          </p:nvPr>
        </p:nvSpPr>
        <p:spPr>
          <a:xfrm>
            <a:off x="7416800" y="2286000"/>
            <a:ext cx="4470400" cy="1143000"/>
          </a:xfrm>
        </p:spPr>
        <p:txBody>
          <a:bodyPr/>
          <a:lstStyle>
            <a:lvl1pPr>
              <a:defRPr sz="1500">
                <a:solidFill>
                  <a:schemeClr val="bg1"/>
                </a:solidFill>
              </a:defRPr>
            </a:lvl1pPr>
          </a:lstStyle>
          <a:p>
            <a:pPr lvl="0"/>
            <a:r>
              <a:rPr lang="en-US" altLang="zh-CN" noProof="0"/>
              <a:t>Click to edit Master title style</a:t>
            </a:r>
          </a:p>
        </p:txBody>
      </p:sp>
      <p:sp>
        <p:nvSpPr>
          <p:cNvPr id="3087" name="Rectangle 15"/>
          <p:cNvSpPr>
            <a:spLocks noGrp="1" noChangeArrowheads="1"/>
          </p:cNvSpPr>
          <p:nvPr>
            <p:ph type="subTitle" idx="1"/>
          </p:nvPr>
        </p:nvSpPr>
        <p:spPr>
          <a:xfrm>
            <a:off x="7416800" y="3505200"/>
            <a:ext cx="4470400" cy="1752600"/>
          </a:xfrm>
        </p:spPr>
        <p:txBody>
          <a:bodyPr/>
          <a:lstStyle>
            <a:lvl1pPr marL="0" indent="0">
              <a:defRPr sz="1200">
                <a:solidFill>
                  <a:schemeClr val="bg1"/>
                </a:solidFill>
              </a:defRPr>
            </a:lvl1pPr>
          </a:lstStyle>
          <a:p>
            <a:pPr lvl="0"/>
            <a:r>
              <a:rPr lang="en-US" altLang="zh-CN" noProof="0"/>
              <a:t>Click to edit Master subtitle style</a:t>
            </a:r>
          </a:p>
        </p:txBody>
      </p:sp>
    </p:spTree>
    <p:extLst>
      <p:ext uri="{BB962C8B-B14F-4D97-AF65-F5344CB8AC3E}">
        <p14:creationId xmlns:p14="http://schemas.microsoft.com/office/powerpoint/2010/main" val="134954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14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93201" y="260351"/>
            <a:ext cx="2470151" cy="5400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8517" y="260351"/>
            <a:ext cx="7211483"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88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572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707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8518" y="1844675"/>
            <a:ext cx="4794249"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75967" y="1844675"/>
            <a:ext cx="4796367"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534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3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84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11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611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15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ABCCCD9-419B-4A01-BF72-E7EDE482ADE0}"/>
              </a:ext>
            </a:extLst>
          </p:cNvPr>
          <p:cNvSpPr>
            <a:spLocks noGrp="1" noChangeArrowheads="1"/>
          </p:cNvSpPr>
          <p:nvPr>
            <p:ph type="title"/>
          </p:nvPr>
        </p:nvSpPr>
        <p:spPr bwMode="auto">
          <a:xfrm>
            <a:off x="1678518" y="260350"/>
            <a:ext cx="9884833"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9C824536-E872-4197-B658-1ACA886EDC2D}"/>
              </a:ext>
            </a:extLst>
          </p:cNvPr>
          <p:cNvSpPr>
            <a:spLocks noGrp="1" noChangeArrowheads="1"/>
          </p:cNvSpPr>
          <p:nvPr>
            <p:ph type="body" idx="1"/>
          </p:nvPr>
        </p:nvSpPr>
        <p:spPr bwMode="auto">
          <a:xfrm>
            <a:off x="1678517" y="1844675"/>
            <a:ext cx="9793816" cy="38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7">
            <a:extLst>
              <a:ext uri="{FF2B5EF4-FFF2-40B4-BE49-F238E27FC236}">
                <a16:creationId xmlns:a16="http://schemas.microsoft.com/office/drawing/2014/main" id="{921FA453-D06E-4F74-BADF-7E98E104AD5E}"/>
              </a:ext>
            </a:extLst>
          </p:cNvPr>
          <p:cNvSpPr>
            <a:spLocks noChangeArrowheads="1"/>
          </p:cNvSpPr>
          <p:nvPr/>
        </p:nvSpPr>
        <p:spPr bwMode="auto">
          <a:xfrm>
            <a:off x="0" y="0"/>
            <a:ext cx="1007533" cy="6858000"/>
          </a:xfrm>
          <a:prstGeom prst="rect">
            <a:avLst/>
          </a:prstGeom>
          <a:solidFill>
            <a:srgbClr val="0032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defRPr/>
            </a:pPr>
            <a:endParaRPr lang="en-US" altLang="en-US" sz="2400"/>
          </a:p>
        </p:txBody>
      </p:sp>
      <p:sp>
        <p:nvSpPr>
          <p:cNvPr id="1029" name="Rectangle 8">
            <a:extLst>
              <a:ext uri="{FF2B5EF4-FFF2-40B4-BE49-F238E27FC236}">
                <a16:creationId xmlns:a16="http://schemas.microsoft.com/office/drawing/2014/main" id="{723D609D-64FF-4A24-8E56-8FDA44D4314A}"/>
              </a:ext>
            </a:extLst>
          </p:cNvPr>
          <p:cNvSpPr>
            <a:spLocks noChangeArrowheads="1"/>
          </p:cNvSpPr>
          <p:nvPr/>
        </p:nvSpPr>
        <p:spPr bwMode="auto">
          <a:xfrm>
            <a:off x="527051" y="0"/>
            <a:ext cx="287867" cy="6858000"/>
          </a:xfrm>
          <a:prstGeom prst="rect">
            <a:avLst/>
          </a:prstGeom>
          <a:gradFill rotWithShape="1">
            <a:gsLst>
              <a:gs pos="0">
                <a:srgbClr val="AED1EF">
                  <a:alpha val="70000"/>
                </a:srgbClr>
              </a:gs>
              <a:gs pos="100000">
                <a:srgbClr val="51616F">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defRPr/>
            </a:pPr>
            <a:endParaRPr lang="en-US" altLang="en-US" sz="2400"/>
          </a:p>
        </p:txBody>
      </p:sp>
      <p:sp>
        <p:nvSpPr>
          <p:cNvPr id="1030" name="Rectangle 12">
            <a:extLst>
              <a:ext uri="{FF2B5EF4-FFF2-40B4-BE49-F238E27FC236}">
                <a16:creationId xmlns:a16="http://schemas.microsoft.com/office/drawing/2014/main" id="{D33304C7-8895-43C8-A920-97C1D0CA54DE}"/>
              </a:ext>
            </a:extLst>
          </p:cNvPr>
          <p:cNvSpPr>
            <a:spLocks noChangeArrowheads="1"/>
          </p:cNvSpPr>
          <p:nvPr/>
        </p:nvSpPr>
        <p:spPr bwMode="auto">
          <a:xfrm rot="-5400000">
            <a:off x="5988050" y="-4719637"/>
            <a:ext cx="215900" cy="12192000"/>
          </a:xfrm>
          <a:prstGeom prst="rect">
            <a:avLst/>
          </a:prstGeom>
          <a:gradFill rotWithShape="1">
            <a:gsLst>
              <a:gs pos="0">
                <a:srgbClr val="AED1EF">
                  <a:alpha val="60001"/>
                </a:srgbClr>
              </a:gs>
              <a:gs pos="100000">
                <a:srgbClr val="51616F">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defRPr/>
            </a:pPr>
            <a:endParaRPr lang="en-US" altLang="en-US" sz="2400"/>
          </a:p>
        </p:txBody>
      </p:sp>
      <p:pic>
        <p:nvPicPr>
          <p:cNvPr id="1031" name="Picture 13" descr="Logo and Title">
            <a:extLst>
              <a:ext uri="{FF2B5EF4-FFF2-40B4-BE49-F238E27FC236}">
                <a16:creationId xmlns:a16="http://schemas.microsoft.com/office/drawing/2014/main" id="{AE09232D-73EF-4627-BC34-3CCB2177EE1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20568" y="5876925"/>
            <a:ext cx="35454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111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accent2"/>
          </a:solidFill>
          <a:latin typeface="+mj-lt"/>
          <a:ea typeface="+mj-ea"/>
          <a:cs typeface="+mj-cs"/>
        </a:defRPr>
      </a:lvl1pPr>
      <a:lvl2pPr algn="l" rtl="0" eaLnBrk="1" fontAlgn="base" hangingPunct="1">
        <a:spcBef>
          <a:spcPct val="0"/>
        </a:spcBef>
        <a:spcAft>
          <a:spcPct val="0"/>
        </a:spcAft>
        <a:defRPr sz="3000">
          <a:solidFill>
            <a:schemeClr val="accent2"/>
          </a:solidFill>
          <a:latin typeface="Arial" charset="0"/>
          <a:ea typeface="ＭＳ Ｐゴシック" pitchFamily="34" charset="-128"/>
        </a:defRPr>
      </a:lvl2pPr>
      <a:lvl3pPr algn="l" rtl="0" eaLnBrk="1" fontAlgn="base" hangingPunct="1">
        <a:spcBef>
          <a:spcPct val="0"/>
        </a:spcBef>
        <a:spcAft>
          <a:spcPct val="0"/>
        </a:spcAft>
        <a:defRPr sz="3000">
          <a:solidFill>
            <a:schemeClr val="accent2"/>
          </a:solidFill>
          <a:latin typeface="Arial" charset="0"/>
          <a:ea typeface="ＭＳ Ｐゴシック" pitchFamily="34" charset="-128"/>
        </a:defRPr>
      </a:lvl3pPr>
      <a:lvl4pPr algn="l" rtl="0" eaLnBrk="1" fontAlgn="base" hangingPunct="1">
        <a:spcBef>
          <a:spcPct val="0"/>
        </a:spcBef>
        <a:spcAft>
          <a:spcPct val="0"/>
        </a:spcAft>
        <a:defRPr sz="3000">
          <a:solidFill>
            <a:schemeClr val="accent2"/>
          </a:solidFill>
          <a:latin typeface="Arial" charset="0"/>
          <a:ea typeface="ＭＳ Ｐゴシック" pitchFamily="34" charset="-128"/>
        </a:defRPr>
      </a:lvl4pPr>
      <a:lvl5pPr algn="l" rtl="0" eaLnBrk="1" fontAlgn="base" hangingPunct="1">
        <a:spcBef>
          <a:spcPct val="0"/>
        </a:spcBef>
        <a:spcAft>
          <a:spcPct val="0"/>
        </a:spcAft>
        <a:defRPr sz="3000">
          <a:solidFill>
            <a:schemeClr val="accent2"/>
          </a:solidFill>
          <a:latin typeface="Arial" charset="0"/>
          <a:ea typeface="ＭＳ Ｐゴシック" pitchFamily="34" charset="-128"/>
        </a:defRPr>
      </a:lvl5pPr>
      <a:lvl6pPr marL="457200" algn="l" rtl="0" eaLnBrk="1" fontAlgn="base" hangingPunct="1">
        <a:spcBef>
          <a:spcPct val="0"/>
        </a:spcBef>
        <a:spcAft>
          <a:spcPct val="0"/>
        </a:spcAft>
        <a:defRPr sz="3000">
          <a:solidFill>
            <a:schemeClr val="accent2"/>
          </a:solidFill>
          <a:latin typeface="Arial" charset="0"/>
          <a:ea typeface="ＭＳ Ｐゴシック" pitchFamily="34" charset="-128"/>
        </a:defRPr>
      </a:lvl6pPr>
      <a:lvl7pPr marL="914400" algn="l" rtl="0" eaLnBrk="1" fontAlgn="base" hangingPunct="1">
        <a:spcBef>
          <a:spcPct val="0"/>
        </a:spcBef>
        <a:spcAft>
          <a:spcPct val="0"/>
        </a:spcAft>
        <a:defRPr sz="3000">
          <a:solidFill>
            <a:schemeClr val="accent2"/>
          </a:solidFill>
          <a:latin typeface="Arial" charset="0"/>
          <a:ea typeface="ＭＳ Ｐゴシック" pitchFamily="34" charset="-128"/>
        </a:defRPr>
      </a:lvl7pPr>
      <a:lvl8pPr marL="1371600" algn="l" rtl="0" eaLnBrk="1" fontAlgn="base" hangingPunct="1">
        <a:spcBef>
          <a:spcPct val="0"/>
        </a:spcBef>
        <a:spcAft>
          <a:spcPct val="0"/>
        </a:spcAft>
        <a:defRPr sz="3000">
          <a:solidFill>
            <a:schemeClr val="accent2"/>
          </a:solidFill>
          <a:latin typeface="Arial" charset="0"/>
          <a:ea typeface="ＭＳ Ｐゴシック" pitchFamily="34" charset="-128"/>
        </a:defRPr>
      </a:lvl8pPr>
      <a:lvl9pPr marL="1828800" algn="l" rtl="0" eaLnBrk="1" fontAlgn="base" hangingPunct="1">
        <a:spcBef>
          <a:spcPct val="0"/>
        </a:spcBef>
        <a:spcAft>
          <a:spcPct val="0"/>
        </a:spcAft>
        <a:defRPr sz="3000">
          <a:solidFill>
            <a:schemeClr val="accent2"/>
          </a:solidFill>
          <a:latin typeface="Arial" charset="0"/>
          <a:ea typeface="ＭＳ Ｐゴシック" pitchFamily="34" charset="-128"/>
        </a:defRPr>
      </a:lvl9pPr>
    </p:titleStyle>
    <p:bodyStyle>
      <a:lvl1pPr marL="342900" indent="-342900" algn="l" rtl="0" eaLnBrk="1" fontAlgn="base" hangingPunct="1">
        <a:spcBef>
          <a:spcPct val="20000"/>
        </a:spcBef>
        <a:spcAft>
          <a:spcPct val="0"/>
        </a:spcAft>
        <a:defRPr>
          <a:solidFill>
            <a:schemeClr val="tx1"/>
          </a:solidFill>
          <a:latin typeface="+mn-lt"/>
          <a:ea typeface="+mn-ea"/>
          <a:cs typeface="+mn-cs"/>
        </a:defRPr>
      </a:lvl1pPr>
      <a:lvl2pPr marL="742950" indent="-285750" algn="l" rtl="0" eaLnBrk="1" fontAlgn="base" hangingPunct="1">
        <a:spcBef>
          <a:spcPct val="20000"/>
        </a:spcBef>
        <a:spcAft>
          <a:spcPct val="0"/>
        </a:spcAft>
        <a:defRPr sz="1600">
          <a:solidFill>
            <a:schemeClr val="tx1"/>
          </a:solidFill>
          <a:latin typeface="+mn-lt"/>
          <a:ea typeface="+mn-ea"/>
        </a:defRPr>
      </a:lvl2pPr>
      <a:lvl3pPr marL="1143000" indent="-228600" algn="l" rtl="0" eaLnBrk="1" fontAlgn="base" hangingPunct="1">
        <a:spcBef>
          <a:spcPct val="20000"/>
        </a:spcBef>
        <a:spcAft>
          <a:spcPct val="0"/>
        </a:spcAft>
        <a:defRPr sz="1400">
          <a:solidFill>
            <a:schemeClr val="tx1"/>
          </a:solidFill>
          <a:latin typeface="+mn-lt"/>
          <a:ea typeface="+mn-ea"/>
        </a:defRPr>
      </a:lvl3pPr>
      <a:lvl4pPr marL="1600200" indent="-228600" algn="l" rtl="0" eaLnBrk="1" fontAlgn="base" hangingPunct="1">
        <a:spcBef>
          <a:spcPct val="20000"/>
        </a:spcBef>
        <a:spcAft>
          <a:spcPct val="0"/>
        </a:spcAft>
        <a:defRPr sz="1200">
          <a:solidFill>
            <a:schemeClr val="tx1"/>
          </a:solidFill>
          <a:latin typeface="+mn-lt"/>
          <a:ea typeface="+mn-ea"/>
        </a:defRPr>
      </a:lvl4pPr>
      <a:lvl5pPr marL="2057400" indent="-228600" algn="l" rtl="0" eaLnBrk="1" fontAlgn="base" hangingPunct="1">
        <a:spcBef>
          <a:spcPct val="20000"/>
        </a:spcBef>
        <a:spcAft>
          <a:spcPct val="0"/>
        </a:spcAft>
        <a:defRPr sz="1000">
          <a:solidFill>
            <a:schemeClr val="tx1"/>
          </a:solidFill>
          <a:latin typeface="+mn-lt"/>
          <a:ea typeface="+mn-ea"/>
        </a:defRPr>
      </a:lvl5pPr>
      <a:lvl6pPr marL="2514600" indent="-228600" algn="l" rtl="0" eaLnBrk="1" fontAlgn="base" hangingPunct="1">
        <a:spcBef>
          <a:spcPct val="20000"/>
        </a:spcBef>
        <a:spcAft>
          <a:spcPct val="0"/>
        </a:spcAft>
        <a:defRPr sz="1000">
          <a:solidFill>
            <a:schemeClr val="tx1"/>
          </a:solidFill>
          <a:latin typeface="+mn-lt"/>
          <a:ea typeface="+mn-ea"/>
        </a:defRPr>
      </a:lvl6pPr>
      <a:lvl7pPr marL="2971800" indent="-228600" algn="l" rtl="0" eaLnBrk="1" fontAlgn="base" hangingPunct="1">
        <a:spcBef>
          <a:spcPct val="20000"/>
        </a:spcBef>
        <a:spcAft>
          <a:spcPct val="0"/>
        </a:spcAft>
        <a:defRPr sz="1000">
          <a:solidFill>
            <a:schemeClr val="tx1"/>
          </a:solidFill>
          <a:latin typeface="+mn-lt"/>
          <a:ea typeface="+mn-ea"/>
        </a:defRPr>
      </a:lvl7pPr>
      <a:lvl8pPr marL="3429000" indent="-228600" algn="l" rtl="0" eaLnBrk="1" fontAlgn="base" hangingPunct="1">
        <a:spcBef>
          <a:spcPct val="20000"/>
        </a:spcBef>
        <a:spcAft>
          <a:spcPct val="0"/>
        </a:spcAft>
        <a:defRPr sz="1000">
          <a:solidFill>
            <a:schemeClr val="tx1"/>
          </a:solidFill>
          <a:latin typeface="+mn-lt"/>
          <a:ea typeface="+mn-ea"/>
        </a:defRPr>
      </a:lvl8pPr>
      <a:lvl9pPr marL="3886200" indent="-228600" algn="l" rtl="0" eaLnBrk="1" fontAlgn="base" hangingPunct="1">
        <a:spcBef>
          <a:spcPct val="20000"/>
        </a:spcBef>
        <a:spcAft>
          <a:spcPct val="0"/>
        </a:spcAft>
        <a:defRPr sz="1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B59D-4599-4BEF-93F3-ABBC72A2A174}"/>
              </a:ext>
            </a:extLst>
          </p:cNvPr>
          <p:cNvSpPr>
            <a:spLocks noGrp="1"/>
          </p:cNvSpPr>
          <p:nvPr>
            <p:ph type="ctrTitle"/>
          </p:nvPr>
        </p:nvSpPr>
        <p:spPr/>
        <p:txBody>
          <a:bodyPr/>
          <a:lstStyle/>
          <a:p>
            <a:r>
              <a:rPr lang="en-US" dirty="0"/>
              <a:t>Sync Study	</a:t>
            </a:r>
          </a:p>
        </p:txBody>
      </p:sp>
      <p:sp>
        <p:nvSpPr>
          <p:cNvPr id="3" name="Subtitle 2">
            <a:extLst>
              <a:ext uri="{FF2B5EF4-FFF2-40B4-BE49-F238E27FC236}">
                <a16:creationId xmlns:a16="http://schemas.microsoft.com/office/drawing/2014/main" id="{D73029A1-67CB-4712-A882-42EB207F12A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8685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C400-270C-4026-8489-3B5E06D18F07}"/>
              </a:ext>
            </a:extLst>
          </p:cNvPr>
          <p:cNvSpPr>
            <a:spLocks noGrp="1"/>
          </p:cNvSpPr>
          <p:nvPr>
            <p:ph type="title"/>
          </p:nvPr>
        </p:nvSpPr>
        <p:spPr/>
        <p:txBody>
          <a:bodyPr/>
          <a:lstStyle/>
          <a:p>
            <a:r>
              <a:rPr lang="en-US" dirty="0"/>
              <a:t>Benefits to students?</a:t>
            </a:r>
          </a:p>
        </p:txBody>
      </p:sp>
      <p:sp>
        <p:nvSpPr>
          <p:cNvPr id="3" name="Content Placeholder 2">
            <a:extLst>
              <a:ext uri="{FF2B5EF4-FFF2-40B4-BE49-F238E27FC236}">
                <a16:creationId xmlns:a16="http://schemas.microsoft.com/office/drawing/2014/main" id="{284B492F-F842-404C-88EF-344320D7A1BD}"/>
              </a:ext>
            </a:extLst>
          </p:cNvPr>
          <p:cNvSpPr>
            <a:spLocks noGrp="1"/>
          </p:cNvSpPr>
          <p:nvPr>
            <p:ph idx="1"/>
          </p:nvPr>
        </p:nvSpPr>
        <p:spPr/>
        <p:txBody>
          <a:bodyPr/>
          <a:lstStyle/>
          <a:p>
            <a:pPr>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A </a:t>
            </a:r>
            <a:r>
              <a:rPr lang="en-US" sz="2000" b="1" dirty="0">
                <a:latin typeface="Tahoma" panose="020B0604030504040204" pitchFamily="34" charset="0"/>
                <a:ea typeface="Tahoma" panose="020B0604030504040204" pitchFamily="34" charset="0"/>
                <a:cs typeface="Tahoma" panose="020B0604030504040204" pitchFamily="34" charset="0"/>
              </a:rPr>
              <a:t>long-term</a:t>
            </a:r>
            <a:r>
              <a:rPr lang="en-US" sz="2000" dirty="0">
                <a:latin typeface="Tahoma" panose="020B0604030504040204" pitchFamily="34" charset="0"/>
                <a:ea typeface="Tahoma" panose="020B0604030504040204" pitchFamily="34" charset="0"/>
                <a:cs typeface="Tahoma" panose="020B0604030504040204" pitchFamily="34" charset="0"/>
              </a:rPr>
              <a:t> ability development platform</a:t>
            </a:r>
          </a:p>
          <a:p>
            <a:pPr lvl="1">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Consistent learning throughout university</a:t>
            </a:r>
            <a:endParaRPr lang="en-US" sz="20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000" b="1" dirty="0">
                <a:latin typeface="Tahoma" panose="020B0604030504040204" pitchFamily="34" charset="0"/>
                <a:ea typeface="Tahoma" panose="020B0604030504040204" pitchFamily="34" charset="0"/>
                <a:cs typeface="Tahoma" panose="020B0604030504040204" pitchFamily="34" charset="0"/>
              </a:rPr>
              <a:t>Navigational Compass </a:t>
            </a:r>
            <a:r>
              <a:rPr lang="en-US" sz="2000" dirty="0">
                <a:latin typeface="Tahoma" panose="020B0604030504040204" pitchFamily="34" charset="0"/>
                <a:ea typeface="Tahoma" panose="020B0604030504040204" pitchFamily="34" charset="0"/>
                <a:cs typeface="Tahoma" panose="020B0604030504040204" pitchFamily="34" charset="0"/>
              </a:rPr>
              <a:t>for better you.</a:t>
            </a:r>
          </a:p>
          <a:p>
            <a:pPr lvl="1">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Where you are?</a:t>
            </a:r>
          </a:p>
          <a:p>
            <a:pPr lvl="1">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What you have done?</a:t>
            </a:r>
          </a:p>
          <a:p>
            <a:pPr lvl="1">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Where you will go?</a:t>
            </a:r>
          </a:p>
          <a:p>
            <a:pPr>
              <a:buFont typeface="Arial" panose="020B0604020202020204" pitchFamily="34" charset="0"/>
              <a:buChar char="•"/>
            </a:pPr>
            <a:r>
              <a:rPr lang="en-US" sz="2000" b="1" dirty="0">
                <a:latin typeface="Tahoma" panose="020B0604030504040204" pitchFamily="34" charset="0"/>
                <a:ea typeface="Tahoma" panose="020B0604030504040204" pitchFamily="34" charset="0"/>
                <a:cs typeface="Tahoma" panose="020B0604030504040204" pitchFamily="34" charset="0"/>
              </a:rPr>
              <a:t>Fully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b="1" dirty="0">
                <a:latin typeface="Tahoma" panose="020B0604030504040204" pitchFamily="34" charset="0"/>
                <a:ea typeface="Tahoma" panose="020B0604030504040204" pitchFamily="34" charset="0"/>
                <a:cs typeface="Tahoma" panose="020B0604030504040204" pitchFamily="34" charset="0"/>
              </a:rPr>
              <a:t>utilize</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b="1" dirty="0">
                <a:latin typeface="Tahoma" panose="020B0604030504040204" pitchFamily="34" charset="0"/>
                <a:ea typeface="Tahoma" panose="020B0604030504040204" pitchFamily="34" charset="0"/>
                <a:cs typeface="Tahoma" panose="020B0604030504040204" pitchFamily="34" charset="0"/>
              </a:rPr>
              <a:t>resources</a:t>
            </a:r>
            <a:r>
              <a:rPr lang="en-US" sz="2000" dirty="0">
                <a:latin typeface="Tahoma" panose="020B0604030504040204" pitchFamily="34" charset="0"/>
                <a:ea typeface="Tahoma" panose="020B0604030504040204" pitchFamily="34" charset="0"/>
                <a:cs typeface="Tahoma" panose="020B0604030504040204" pitchFamily="34" charset="0"/>
              </a:rPr>
              <a:t> at XJTLU</a:t>
            </a:r>
          </a:p>
          <a:p>
            <a:pPr lvl="1">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Move involvements and devotions!</a:t>
            </a:r>
          </a:p>
          <a:p>
            <a:pPr lvl="1">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More satisfaction rate!</a:t>
            </a:r>
          </a:p>
          <a:p>
            <a:pPr lvl="1">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More excellent young adults!</a:t>
            </a:r>
          </a:p>
          <a:p>
            <a:pPr lvl="1">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a:extLst>
              <a:ext uri="{FF2B5EF4-FFF2-40B4-BE49-F238E27FC236}">
                <a16:creationId xmlns:a16="http://schemas.microsoft.com/office/drawing/2014/main" id="{9900CF0E-6C53-4BC7-97AF-82840BF23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4746" y="1940080"/>
            <a:ext cx="4457843" cy="297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67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A67E6-642B-41C1-A0FE-3848CBFA81D5}"/>
              </a:ext>
            </a:extLst>
          </p:cNvPr>
          <p:cNvSpPr>
            <a:spLocks noGrp="1"/>
          </p:cNvSpPr>
          <p:nvPr>
            <p:ph type="title"/>
          </p:nvPr>
        </p:nvSpPr>
        <p:spPr>
          <a:xfrm>
            <a:off x="1052660" y="160337"/>
            <a:ext cx="10972800" cy="1143000"/>
          </a:xfrm>
        </p:spPr>
        <p:txBody>
          <a:bodyPr/>
          <a:lstStyle/>
          <a:p>
            <a:r>
              <a:rPr lang="en-US" dirty="0"/>
              <a:t>What makes difference?</a:t>
            </a:r>
          </a:p>
        </p:txBody>
      </p:sp>
      <p:sp>
        <p:nvSpPr>
          <p:cNvPr id="7" name="Text Placeholder 6">
            <a:extLst>
              <a:ext uri="{FF2B5EF4-FFF2-40B4-BE49-F238E27FC236}">
                <a16:creationId xmlns:a16="http://schemas.microsoft.com/office/drawing/2014/main" id="{46F305D1-79A7-4EBA-8952-B948479E8F24}"/>
              </a:ext>
            </a:extLst>
          </p:cNvPr>
          <p:cNvSpPr>
            <a:spLocks noGrp="1"/>
          </p:cNvSpPr>
          <p:nvPr>
            <p:ph type="body" idx="1"/>
          </p:nvPr>
        </p:nvSpPr>
        <p:spPr>
          <a:xfrm>
            <a:off x="1052659" y="1535113"/>
            <a:ext cx="5386917" cy="639762"/>
          </a:xfrm>
        </p:spPr>
        <p:txBody>
          <a:bodyPr/>
          <a:lstStyle/>
          <a:p>
            <a:r>
              <a:rPr lang="en-US" dirty="0"/>
              <a:t>Before</a:t>
            </a:r>
          </a:p>
        </p:txBody>
      </p:sp>
      <p:sp>
        <p:nvSpPr>
          <p:cNvPr id="5" name="Content Placeholder 4">
            <a:extLst>
              <a:ext uri="{FF2B5EF4-FFF2-40B4-BE49-F238E27FC236}">
                <a16:creationId xmlns:a16="http://schemas.microsoft.com/office/drawing/2014/main" id="{4AC7A5EA-6205-4D0A-9E9D-F94CBAE56124}"/>
              </a:ext>
            </a:extLst>
          </p:cNvPr>
          <p:cNvSpPr>
            <a:spLocks noGrp="1"/>
          </p:cNvSpPr>
          <p:nvPr>
            <p:ph sz="half" idx="2"/>
          </p:nvPr>
        </p:nvSpPr>
        <p:spPr>
          <a:xfrm>
            <a:off x="1052659" y="2174875"/>
            <a:ext cx="5386917" cy="3951288"/>
          </a:xfrm>
        </p:spPr>
        <p:txBody>
          <a:bodyPr/>
          <a:lstStyle/>
          <a:p>
            <a:pPr>
              <a:buFont typeface="Arial" panose="020B0604020202020204" pitchFamily="34" charset="0"/>
              <a:buChar char="•"/>
            </a:pPr>
            <a:r>
              <a:rPr lang="en-US" b="1" dirty="0"/>
              <a:t>Top 3</a:t>
            </a:r>
            <a:r>
              <a:rPr lang="en-US" dirty="0"/>
              <a:t> student</a:t>
            </a:r>
          </a:p>
          <a:p>
            <a:pPr>
              <a:buFont typeface="Arial" panose="020B0604020202020204" pitchFamily="34" charset="0"/>
              <a:buChar char="•"/>
            </a:pPr>
            <a:r>
              <a:rPr lang="en-US" b="1" dirty="0"/>
              <a:t>Alumni</a:t>
            </a:r>
            <a:r>
              <a:rPr lang="en-US" dirty="0"/>
              <a:t> Ambassador</a:t>
            </a:r>
          </a:p>
          <a:p>
            <a:pPr>
              <a:buFont typeface="Arial" panose="020B0604020202020204" pitchFamily="34" charset="0"/>
              <a:buChar char="•"/>
            </a:pPr>
            <a:r>
              <a:rPr lang="en-US" b="1" dirty="0"/>
              <a:t>Paid</a:t>
            </a:r>
            <a:r>
              <a:rPr lang="en-US" dirty="0"/>
              <a:t> </a:t>
            </a:r>
            <a:r>
              <a:rPr lang="en-US" b="1" dirty="0"/>
              <a:t>Internship</a:t>
            </a:r>
            <a:r>
              <a:rPr lang="en-US" dirty="0"/>
              <a:t> in OPPO</a:t>
            </a:r>
          </a:p>
          <a:p>
            <a:pPr>
              <a:buFont typeface="Arial" panose="020B0604020202020204" pitchFamily="34" charset="0"/>
              <a:buChar char="•"/>
            </a:pPr>
            <a:r>
              <a:rPr lang="en-US" b="1" dirty="0"/>
              <a:t>Volunteer </a:t>
            </a:r>
            <a:r>
              <a:rPr lang="en-US" dirty="0"/>
              <a:t>Academy</a:t>
            </a:r>
          </a:p>
          <a:p>
            <a:pPr>
              <a:buFont typeface="Arial" panose="020B0604020202020204" pitchFamily="34" charset="0"/>
              <a:buChar char="•"/>
            </a:pPr>
            <a:r>
              <a:rPr lang="en-US" dirty="0"/>
              <a:t>Peer Teaching </a:t>
            </a:r>
            <a:r>
              <a:rPr lang="en-US" b="1" dirty="0"/>
              <a:t>Club</a:t>
            </a:r>
          </a:p>
        </p:txBody>
      </p:sp>
      <p:sp>
        <p:nvSpPr>
          <p:cNvPr id="8" name="Text Placeholder 7">
            <a:extLst>
              <a:ext uri="{FF2B5EF4-FFF2-40B4-BE49-F238E27FC236}">
                <a16:creationId xmlns:a16="http://schemas.microsoft.com/office/drawing/2014/main" id="{2CAF31E3-6EC8-4D7B-8612-32E511DFDA7D}"/>
              </a:ext>
            </a:extLst>
          </p:cNvPr>
          <p:cNvSpPr>
            <a:spLocks noGrp="1"/>
          </p:cNvSpPr>
          <p:nvPr>
            <p:ph type="body" sz="quarter" idx="3"/>
          </p:nvPr>
        </p:nvSpPr>
        <p:spPr>
          <a:xfrm>
            <a:off x="6636427" y="1535113"/>
            <a:ext cx="5389033" cy="639762"/>
          </a:xfrm>
        </p:spPr>
        <p:txBody>
          <a:bodyPr/>
          <a:lstStyle/>
          <a:p>
            <a:r>
              <a:rPr lang="en-US" dirty="0"/>
              <a:t>Afterwards</a:t>
            </a:r>
          </a:p>
        </p:txBody>
      </p:sp>
      <p:sp>
        <p:nvSpPr>
          <p:cNvPr id="6" name="Content Placeholder 5">
            <a:extLst>
              <a:ext uri="{FF2B5EF4-FFF2-40B4-BE49-F238E27FC236}">
                <a16:creationId xmlns:a16="http://schemas.microsoft.com/office/drawing/2014/main" id="{8893A94A-E2D9-4043-BC4C-92C5F801153A}"/>
              </a:ext>
            </a:extLst>
          </p:cNvPr>
          <p:cNvSpPr>
            <a:spLocks noGrp="1"/>
          </p:cNvSpPr>
          <p:nvPr>
            <p:ph sz="quarter" idx="4"/>
          </p:nvPr>
        </p:nvSpPr>
        <p:spPr>
          <a:xfrm>
            <a:off x="6636427" y="2174875"/>
            <a:ext cx="5389033" cy="3951288"/>
          </a:xfrm>
        </p:spPr>
        <p:txBody>
          <a:bodyPr/>
          <a:lstStyle/>
          <a:p>
            <a:pPr>
              <a:buFont typeface="Arial" panose="020B0604020202020204" pitchFamily="34" charset="0"/>
              <a:buChar char="•"/>
            </a:pPr>
            <a:r>
              <a:rPr lang="en-US" b="1" dirty="0"/>
              <a:t>Top 3 </a:t>
            </a:r>
            <a:r>
              <a:rPr lang="en-US" dirty="0"/>
              <a:t>student</a:t>
            </a:r>
          </a:p>
          <a:p>
            <a:pPr>
              <a:buFont typeface="Arial" panose="020B0604020202020204" pitchFamily="34" charset="0"/>
              <a:buChar char="•"/>
            </a:pPr>
            <a:r>
              <a:rPr lang="en-US" dirty="0"/>
              <a:t>Stanford Session </a:t>
            </a:r>
            <a:r>
              <a:rPr lang="en-US" b="1" dirty="0"/>
              <a:t>waived TOEFL</a:t>
            </a:r>
          </a:p>
          <a:p>
            <a:pPr>
              <a:buFont typeface="Arial" panose="020B0604020202020204" pitchFamily="34" charset="0"/>
              <a:buChar char="•"/>
            </a:pPr>
            <a:r>
              <a:rPr lang="en-US" dirty="0"/>
              <a:t>10 </a:t>
            </a:r>
            <a:r>
              <a:rPr lang="en-US" b="1" dirty="0"/>
              <a:t>patents of invention</a:t>
            </a:r>
          </a:p>
          <a:p>
            <a:pPr>
              <a:buFont typeface="Arial" panose="020B0604020202020204" pitchFamily="34" charset="0"/>
              <a:buChar char="•"/>
            </a:pPr>
            <a:r>
              <a:rPr lang="en-US" b="1" dirty="0"/>
              <a:t>SURF</a:t>
            </a:r>
            <a:r>
              <a:rPr lang="en-US" dirty="0"/>
              <a:t> with </a:t>
            </a:r>
            <a:r>
              <a:rPr lang="en-US" b="1" dirty="0"/>
              <a:t>conference</a:t>
            </a:r>
            <a:r>
              <a:rPr lang="en-US" dirty="0"/>
              <a:t> pre</a:t>
            </a:r>
          </a:p>
          <a:p>
            <a:pPr>
              <a:buFont typeface="Arial" panose="020B0604020202020204" pitchFamily="34" charset="0"/>
              <a:buChar char="•"/>
            </a:pPr>
            <a:r>
              <a:rPr lang="en-US" b="1" dirty="0"/>
              <a:t>MCM 1</a:t>
            </a:r>
            <a:r>
              <a:rPr lang="en-US" b="1" baseline="30000" dirty="0"/>
              <a:t>st</a:t>
            </a:r>
            <a:r>
              <a:rPr lang="en-US" b="1" dirty="0"/>
              <a:t> prize</a:t>
            </a:r>
          </a:p>
          <a:p>
            <a:pPr>
              <a:buFont typeface="Arial" panose="020B0604020202020204" pitchFamily="34" charset="0"/>
              <a:buChar char="•"/>
            </a:pPr>
            <a:r>
              <a:rPr lang="en-US" b="1" dirty="0"/>
              <a:t>Entrepreneurial Practices</a:t>
            </a:r>
          </a:p>
          <a:p>
            <a:pPr>
              <a:buFont typeface="Arial" panose="020B0604020202020204" pitchFamily="34" charset="0"/>
              <a:buChar char="•"/>
            </a:pPr>
            <a:r>
              <a:rPr lang="en-US" b="1" dirty="0"/>
              <a:t>ILEAD research-led competition</a:t>
            </a:r>
          </a:p>
          <a:p>
            <a:pPr>
              <a:buFont typeface="Arial" panose="020B0604020202020204" pitchFamily="34" charset="0"/>
              <a:buChar char="•"/>
            </a:pPr>
            <a:r>
              <a:rPr lang="en-US" dirty="0"/>
              <a:t>Blockchain application </a:t>
            </a:r>
            <a:r>
              <a:rPr lang="en-US" b="1" dirty="0"/>
              <a:t>competition</a:t>
            </a:r>
            <a:r>
              <a:rPr lang="en-US" dirty="0"/>
              <a:t> </a:t>
            </a:r>
            <a:r>
              <a:rPr lang="en-US" b="1" dirty="0"/>
              <a:t>top1</a:t>
            </a:r>
          </a:p>
        </p:txBody>
      </p:sp>
    </p:spTree>
    <p:extLst>
      <p:ext uri="{BB962C8B-B14F-4D97-AF65-F5344CB8AC3E}">
        <p14:creationId xmlns:p14="http://schemas.microsoft.com/office/powerpoint/2010/main" val="2880013599"/>
      </p:ext>
    </p:extLst>
  </p:cSld>
  <p:clrMapOvr>
    <a:masterClrMapping/>
  </p:clrMapOvr>
</p:sld>
</file>

<file path=ppt/theme/theme1.xml><?xml version="1.0" encoding="utf-8"?>
<a:theme xmlns:a="http://schemas.openxmlformats.org/drawingml/2006/main" name="Theme3">
  <a:themeElements>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3" id="{568B0925-2BF0-4137-8E7E-C424CDC4F495}" vid="{FDA0806B-FFCA-4563-8B14-74671CB87D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37</TotalTime>
  <Words>308</Words>
  <Application>Microsoft Office PowerPoint</Application>
  <PresentationFormat>Widescreen</PresentationFormat>
  <Paragraphs>32</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Tahoma</vt:lpstr>
      <vt:lpstr>Theme3</vt:lpstr>
      <vt:lpstr>Sync Study </vt:lpstr>
      <vt:lpstr>Benefits to students?</vt:lpstr>
      <vt:lpstr>What makes difference?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 Study </dc:title>
  <dc:creator>teng dequn</dc:creator>
  <cp:lastModifiedBy>teng dequn</cp:lastModifiedBy>
  <cp:revision>7</cp:revision>
  <dcterms:created xsi:type="dcterms:W3CDTF">2020-08-16T11:21:13Z</dcterms:created>
  <dcterms:modified xsi:type="dcterms:W3CDTF">2020-08-16T13:40:47Z</dcterms:modified>
</cp:coreProperties>
</file>