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446" r:id="rId3"/>
    <p:sldId id="44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47FD5-68A5-40FB-9859-974499A09E4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ECF7-3485-43CD-A0C5-033988DF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7EBB6-4B6B-4234-9764-8B190118E5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7EBB6-4B6B-4234-9764-8B190118E5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306791DE-D119-4FCA-AE55-432DD06B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Picture 21" descr="Logo and Title White">
            <a:extLst>
              <a:ext uri="{FF2B5EF4-FFF2-40B4-BE49-F238E27FC236}">
                <a16:creationId xmlns:a16="http://schemas.microsoft.com/office/drawing/2014/main" id="{BBB05DC8-32F5-4DB4-9176-95DDBA46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5445126"/>
            <a:ext cx="5607051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7416800" y="2286000"/>
            <a:ext cx="4470400" cy="1143000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7416800" y="3505200"/>
            <a:ext cx="4470400" cy="1752600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7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4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260351"/>
            <a:ext cx="2470151" cy="5400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8517" y="260351"/>
            <a:ext cx="7211483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94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46872"/>
      </p:ext>
    </p:extLst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68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71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518" y="1844675"/>
            <a:ext cx="4794249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967" y="1844675"/>
            <a:ext cx="4796367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3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5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6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3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5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32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BCCCD9-419B-4A01-BF72-E7EDE482A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8518" y="260350"/>
            <a:ext cx="98848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824536-E872-4197-B658-1ACA886E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7" y="1844675"/>
            <a:ext cx="9793816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921FA453-D06E-4F74-BADF-7E98E104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533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723D609D-64FF-4A24-8E56-8FDA44D4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0"/>
            <a:ext cx="287867" cy="6858000"/>
          </a:xfrm>
          <a:prstGeom prst="rect">
            <a:avLst/>
          </a:prstGeom>
          <a:gradFill rotWithShape="1">
            <a:gsLst>
              <a:gs pos="0">
                <a:srgbClr val="AED1EF">
                  <a:alpha val="7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D33304C7-8895-43C8-A920-97C1D0CA54D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8050" y="-4719637"/>
            <a:ext cx="215900" cy="12192000"/>
          </a:xfrm>
          <a:prstGeom prst="rect">
            <a:avLst/>
          </a:prstGeom>
          <a:gradFill rotWithShape="1">
            <a:gsLst>
              <a:gs pos="0">
                <a:srgbClr val="AED1EF">
                  <a:alpha val="60001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1031" name="Picture 13" descr="Logo and Title">
            <a:extLst>
              <a:ext uri="{FF2B5EF4-FFF2-40B4-BE49-F238E27FC236}">
                <a16:creationId xmlns:a16="http://schemas.microsoft.com/office/drawing/2014/main" id="{AE09232D-73EF-4627-BC34-3CCB2177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8" y="5876925"/>
            <a:ext cx="354541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7091-75A1-4E01-8E51-AF307163A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0E396-CE92-4372-988A-162578D1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文本框 15"/>
          <p:cNvSpPr txBox="1"/>
          <p:nvPr/>
        </p:nvSpPr>
        <p:spPr>
          <a:xfrm>
            <a:off x="1530985" y="732790"/>
            <a:ext cx="955802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3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Introduction to team members - Technical Group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59" name="Text Placeholder 33"/>
          <p:cNvSpPr txBox="1"/>
          <p:nvPr/>
        </p:nvSpPr>
        <p:spPr>
          <a:xfrm>
            <a:off x="969010" y="4185285"/>
            <a:ext cx="195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AU" sz="180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equn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Teng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1" name="TextBox 20"/>
          <p:cNvSpPr txBox="1"/>
          <p:nvPr/>
        </p:nvSpPr>
        <p:spPr>
          <a:xfrm>
            <a:off x="1299675" y="4525892"/>
            <a:ext cx="1219292" cy="29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Person</a:t>
            </a:r>
            <a:r>
              <a:rPr lang="zh-CN" altLang="en-US" sz="1000" dirty="0">
                <a:solidFill>
                  <a:srgbClr val="54578E"/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in</a:t>
            </a:r>
            <a:r>
              <a:rPr lang="zh-CN" altLang="en-US" sz="1000" dirty="0">
                <a:solidFill>
                  <a:srgbClr val="54578E"/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Charge</a:t>
            </a:r>
            <a:endParaRPr lang="en-US" altLang="zh-CN" sz="9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1" name="直接连接符 19"/>
          <p:cNvCxnSpPr/>
          <p:nvPr/>
        </p:nvCxnSpPr>
        <p:spPr>
          <a:xfrm>
            <a:off x="1208151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20"/>
          <p:cNvCxnSpPr/>
          <p:nvPr/>
        </p:nvCxnSpPr>
        <p:spPr>
          <a:xfrm>
            <a:off x="2430497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2" name="Text Placeholder 33"/>
          <p:cNvSpPr txBox="1"/>
          <p:nvPr/>
        </p:nvSpPr>
        <p:spPr>
          <a:xfrm>
            <a:off x="3429786" y="4199017"/>
            <a:ext cx="14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Jia Zhang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4" name="TextBox 20"/>
          <p:cNvSpPr txBox="1"/>
          <p:nvPr/>
        </p:nvSpPr>
        <p:spPr>
          <a:xfrm>
            <a:off x="3524184" y="4525892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Product</a:t>
            </a:r>
          </a:p>
        </p:txBody>
      </p:sp>
      <p:cxnSp>
        <p:nvCxnSpPr>
          <p:cNvPr id="3145733" name="直接连接符 24"/>
          <p:cNvCxnSpPr/>
          <p:nvPr/>
        </p:nvCxnSpPr>
        <p:spPr>
          <a:xfrm>
            <a:off x="3536838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25"/>
          <p:cNvCxnSpPr/>
          <p:nvPr/>
        </p:nvCxnSpPr>
        <p:spPr>
          <a:xfrm>
            <a:off x="4536828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5" name="Text Placeholder 33"/>
          <p:cNvSpPr txBox="1"/>
          <p:nvPr/>
        </p:nvSpPr>
        <p:spPr>
          <a:xfrm>
            <a:off x="5387340" y="4199255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Juncheng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Liu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7" name="TextBox 20"/>
          <p:cNvSpPr txBox="1"/>
          <p:nvPr/>
        </p:nvSpPr>
        <p:spPr>
          <a:xfrm>
            <a:off x="5658232" y="4520137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UI</a:t>
            </a:r>
          </a:p>
        </p:txBody>
      </p:sp>
      <p:cxnSp>
        <p:nvCxnSpPr>
          <p:cNvPr id="3145735" name="直接连接符 29"/>
          <p:cNvCxnSpPr/>
          <p:nvPr/>
        </p:nvCxnSpPr>
        <p:spPr>
          <a:xfrm>
            <a:off x="5682160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30"/>
          <p:cNvCxnSpPr/>
          <p:nvPr/>
        </p:nvCxnSpPr>
        <p:spPr>
          <a:xfrm>
            <a:off x="6682150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8" name="Text Placeholder 33"/>
          <p:cNvSpPr txBox="1"/>
          <p:nvPr/>
        </p:nvSpPr>
        <p:spPr>
          <a:xfrm>
            <a:off x="7302500" y="420052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Tianshuo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Yang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0" name="TextBox 20"/>
          <p:cNvSpPr txBox="1"/>
          <p:nvPr/>
        </p:nvSpPr>
        <p:spPr>
          <a:xfrm>
            <a:off x="7786038" y="4537685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Backend</a:t>
            </a:r>
            <a:endParaRPr lang="en-US" altLang="zh-CN" sz="10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7" name="直接连接符 34"/>
          <p:cNvCxnSpPr/>
          <p:nvPr/>
        </p:nvCxnSpPr>
        <p:spPr>
          <a:xfrm>
            <a:off x="7831599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5"/>
          <p:cNvCxnSpPr/>
          <p:nvPr/>
        </p:nvCxnSpPr>
        <p:spPr>
          <a:xfrm>
            <a:off x="8831589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1" name="Text Placeholder 33"/>
          <p:cNvSpPr txBox="1"/>
          <p:nvPr/>
        </p:nvSpPr>
        <p:spPr>
          <a:xfrm>
            <a:off x="9363710" y="4200525"/>
            <a:ext cx="239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Chengrui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Zhang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3" name="TextBox 20"/>
          <p:cNvSpPr txBox="1"/>
          <p:nvPr/>
        </p:nvSpPr>
        <p:spPr>
          <a:xfrm>
            <a:off x="9951783" y="4542991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Model</a:t>
            </a:r>
            <a:endParaRPr lang="en-US" altLang="zh-CN" sz="9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9" name="直接连接符 39"/>
          <p:cNvCxnSpPr/>
          <p:nvPr/>
        </p:nvCxnSpPr>
        <p:spPr>
          <a:xfrm>
            <a:off x="9965169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40"/>
          <p:cNvCxnSpPr/>
          <p:nvPr/>
        </p:nvCxnSpPr>
        <p:spPr>
          <a:xfrm>
            <a:off x="10965159" y="47067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06" y="1990486"/>
            <a:ext cx="1363612" cy="180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495833" y="1990485"/>
            <a:ext cx="1295400" cy="1802131"/>
          </a:xfrm>
          <a:prstGeom prst="rect">
            <a:avLst/>
          </a:prstGeom>
        </p:spPr>
      </p:pic>
      <p:pic>
        <p:nvPicPr>
          <p:cNvPr id="36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5614178" y="2063512"/>
            <a:ext cx="1240492" cy="1729105"/>
          </a:xfrm>
          <a:prstGeom prst="rect">
            <a:avLst/>
          </a:prstGeom>
        </p:spPr>
      </p:pic>
      <p:pic>
        <p:nvPicPr>
          <p:cNvPr id="37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7719085" y="2163208"/>
            <a:ext cx="1285025" cy="1629409"/>
          </a:xfrm>
          <a:prstGeom prst="rect">
            <a:avLst/>
          </a:prstGeom>
        </p:spPr>
      </p:pic>
      <p:pic>
        <p:nvPicPr>
          <p:cNvPr id="38" name="Picture 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055" y="2163208"/>
            <a:ext cx="1303020" cy="162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20"/>
          <p:cNvSpPr txBox="1"/>
          <p:nvPr/>
        </p:nvSpPr>
        <p:spPr>
          <a:xfrm>
            <a:off x="934375" y="4960040"/>
            <a:ext cx="2209800" cy="12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Stanford AI and Algorithm Session
Scholarship for Academic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ExcellencE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XJTLU ,5%;
7 patents for inventions.
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3144175" y="4960039"/>
            <a:ext cx="2024694" cy="64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UI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use case diagram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Ability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Java,  C++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Adobe Premiere, Photoshop,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Design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Paint</a:t>
            </a:r>
          </a:p>
        </p:txBody>
      </p:sp>
      <p:sp>
        <p:nvSpPr>
          <p:cNvPr id="41" name="TextBox 20"/>
          <p:cNvSpPr txBox="1"/>
          <p:nvPr/>
        </p:nvSpPr>
        <p:spPr>
          <a:xfrm>
            <a:off x="5330619" y="4960040"/>
            <a:ext cx="1828811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Task</a:t>
            </a:r>
            <a:r>
              <a:rPr lang="zh-CN" altLang="en-US" dirty="0">
                <a:latin typeface="+mn-lt"/>
                <a:ea typeface="+mn-ea"/>
                <a:sym typeface="+mn-lt"/>
              </a:rPr>
              <a:t>：</a:t>
            </a:r>
            <a:r>
              <a:rPr lang="en-US" altLang="zh-CN" dirty="0">
                <a:latin typeface="+mn-lt"/>
                <a:ea typeface="+mn-ea"/>
                <a:sym typeface="+mn-lt"/>
              </a:rPr>
              <a:t>Website UI design</a:t>
            </a:r>
            <a:endParaRPr lang="zh-CN" altLang="en-US" dirty="0">
              <a:latin typeface="+mn-lt"/>
              <a:ea typeface="+mn-ea"/>
              <a:sym typeface="+mn-lt"/>
            </a:endParaRPr>
          </a:p>
          <a:p>
            <a:r>
              <a:rPr lang="en-US" altLang="zh-CN" dirty="0">
                <a:sym typeface="+mn-lt"/>
              </a:rPr>
              <a:t>Ability</a:t>
            </a:r>
            <a:r>
              <a:rPr lang="zh-CN" altLang="en-US" dirty="0">
                <a:latin typeface="+mn-lt"/>
                <a:ea typeface="+mn-ea"/>
                <a:sym typeface="+mn-lt"/>
              </a:rPr>
              <a:t>：</a:t>
            </a:r>
            <a:r>
              <a:rPr lang="en-US" altLang="zh-CN" dirty="0">
                <a:latin typeface="+mn-lt"/>
                <a:ea typeface="+mn-ea"/>
                <a:sym typeface="+mn-lt"/>
              </a:rPr>
              <a:t>Java, C++, Python, Adobe Premiere, Photoshop, </a:t>
            </a:r>
            <a:r>
              <a:rPr lang="en-US" altLang="zh-CN" dirty="0">
                <a:sym typeface="+mn-lt"/>
              </a:rPr>
              <a:t>UI</a:t>
            </a:r>
            <a:r>
              <a:rPr lang="zh-CN" altLang="en-US" dirty="0">
                <a:latin typeface="+mn-lt"/>
                <a:ea typeface="+mn-ea"/>
                <a:sym typeface="+mn-lt"/>
              </a:rPr>
              <a:t>，</a:t>
            </a:r>
            <a:r>
              <a:rPr lang="en-US" altLang="zh-CN" dirty="0">
                <a:latin typeface="+mn-lt"/>
                <a:ea typeface="+mn-ea"/>
                <a:sym typeface="+mn-lt"/>
              </a:rPr>
              <a:t>coding</a:t>
            </a:r>
            <a:r>
              <a:rPr lang="zh-CN" altLang="en-US" dirty="0">
                <a:latin typeface="+mn-lt"/>
                <a:ea typeface="+mn-ea"/>
                <a:sym typeface="+mn-lt"/>
              </a:rPr>
              <a:t>，</a:t>
            </a:r>
            <a:r>
              <a:rPr lang="en-US" altLang="zh-CN" dirty="0">
                <a:sym typeface="+mn-lt"/>
              </a:rPr>
              <a:t>filming editing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7302439" y="4958119"/>
            <a:ext cx="2149440" cy="124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sym typeface="+mn-lt"/>
              </a:rPr>
              <a:t>Java, Python, php</a:t>
            </a:r>
            <a:r>
              <a:rPr lang="zh-CN" altLang="en-US" dirty="0">
                <a:latin typeface="+mn-lt"/>
                <a:ea typeface="+mn-ea"/>
                <a:sym typeface="+mn-lt"/>
              </a:rPr>
              <a:t>，</a:t>
            </a:r>
            <a:r>
              <a:rPr lang="en-US" altLang="zh-CN" dirty="0" err="1">
                <a:latin typeface="+mn-lt"/>
                <a:ea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ea typeface="+mn-ea"/>
                <a:sym typeface="+mn-lt"/>
              </a:rPr>
              <a:t>，</a:t>
            </a:r>
            <a:r>
              <a:rPr lang="en-US" altLang="zh-CN" dirty="0" err="1">
                <a:latin typeface="+mn-lt"/>
                <a:ea typeface="+mn-ea"/>
                <a:sym typeface="+mn-lt"/>
              </a:rPr>
              <a:t>thinkphp</a:t>
            </a:r>
            <a:r>
              <a:rPr lang="zh-CN" altLang="en-US" dirty="0">
                <a:latin typeface="+mn-lt"/>
                <a:ea typeface="+mn-ea"/>
                <a:sym typeface="+mn-lt"/>
              </a:rPr>
              <a:t>，</a:t>
            </a:r>
            <a:r>
              <a:rPr lang="en-US" altLang="zh-CN" dirty="0" err="1">
                <a:latin typeface="+mn-lt"/>
                <a:ea typeface="+mn-ea"/>
                <a:sym typeface="+mn-lt"/>
              </a:rPr>
              <a:t>vue</a:t>
            </a:r>
            <a:r>
              <a:rPr lang="en-US" altLang="zh-CN" dirty="0">
                <a:latin typeface="+mn-lt"/>
                <a:ea typeface="+mn-ea"/>
                <a:sym typeface="+mn-lt"/>
              </a:rPr>
              <a:t>,</a:t>
            </a:r>
          </a:p>
          <a:p>
            <a:r>
              <a:rPr lang="en-US" altLang="zh-CN" dirty="0">
                <a:latin typeface="+mn-lt"/>
                <a:ea typeface="+mn-ea"/>
                <a:sym typeface="+mn-lt"/>
              </a:rPr>
              <a:t>XJTLU blockchain application top 1</a:t>
            </a:r>
            <a:r>
              <a:rPr lang="zh-CN" altLang="en-US" dirty="0">
                <a:latin typeface="+mn-lt"/>
                <a:ea typeface="+mn-ea"/>
                <a:sym typeface="+mn-lt"/>
              </a:rPr>
              <a:t>，</a:t>
            </a:r>
            <a:r>
              <a:rPr lang="en-US" altLang="zh-CN" dirty="0">
                <a:latin typeface="+mn-lt"/>
                <a:ea typeface="+mn-ea"/>
                <a:sym typeface="+mn-lt"/>
              </a:rPr>
              <a:t>Humanity and technology award</a:t>
            </a:r>
          </a:p>
          <a:p>
            <a:r>
              <a:rPr lang="en-US" altLang="zh-CN" dirty="0" err="1">
                <a:latin typeface="+mn-lt"/>
                <a:ea typeface="+mn-ea"/>
                <a:sym typeface="+mn-lt"/>
              </a:rPr>
              <a:t>Liangu</a:t>
            </a:r>
            <a:r>
              <a:rPr lang="en-US" altLang="zh-CN" dirty="0">
                <a:latin typeface="+mn-lt"/>
                <a:ea typeface="+mn-ea"/>
                <a:sym typeface="+mn-lt"/>
              </a:rPr>
              <a:t> Blockchain application and innovation award</a:t>
            </a:r>
            <a:r>
              <a:rPr lang="zh-CN" altLang="en-US" dirty="0">
                <a:latin typeface="+mn-lt"/>
                <a:ea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sym typeface="+mn-lt"/>
              </a:rPr>
              <a:t>4</a:t>
            </a:r>
            <a:r>
              <a:rPr lang="zh-CN" altLang="en-US" dirty="0">
                <a:latin typeface="+mn-lt"/>
                <a:ea typeface="+mn-ea"/>
                <a:sym typeface="+mn-lt"/>
              </a:rPr>
              <a:t>％）</a:t>
            </a:r>
            <a:endParaRPr lang="en-US" altLang="zh-CN" dirty="0">
              <a:latin typeface="+mn-lt"/>
              <a:ea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sym typeface="+mn-lt"/>
            </a:endParaRPr>
          </a:p>
        </p:txBody>
      </p:sp>
      <p:sp>
        <p:nvSpPr>
          <p:cNvPr id="43" name="TextBox 20"/>
          <p:cNvSpPr txBox="1"/>
          <p:nvPr/>
        </p:nvSpPr>
        <p:spPr>
          <a:xfrm>
            <a:off x="9613629" y="4960040"/>
            <a:ext cx="1828811" cy="64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sym typeface="+mn-lt"/>
              </a:rPr>
              <a:t>java, C++, </a:t>
            </a:r>
            <a:r>
              <a:rPr lang="en-US" altLang="zh-CN" dirty="0" err="1">
                <a:latin typeface="+mn-lt"/>
                <a:ea typeface="+mn-ea"/>
                <a:sym typeface="+mn-lt"/>
              </a:rPr>
              <a:t>mysql</a:t>
            </a:r>
            <a:r>
              <a:rPr lang="en-US" altLang="zh-CN" dirty="0">
                <a:latin typeface="+mn-lt"/>
                <a:ea typeface="+mn-ea"/>
                <a:sym typeface="+mn-lt"/>
              </a:rPr>
              <a:t>, </a:t>
            </a:r>
            <a:r>
              <a:rPr lang="en-US" altLang="zh-CN" dirty="0" err="1">
                <a:latin typeface="+mn-lt"/>
                <a:ea typeface="+mn-ea"/>
                <a:sym typeface="+mn-lt"/>
              </a:rPr>
              <a:t>mongodb</a:t>
            </a:r>
            <a:r>
              <a:rPr lang="en-US" altLang="zh-CN" dirty="0">
                <a:latin typeface="+mn-lt"/>
                <a:ea typeface="+mn-ea"/>
                <a:sym typeface="+mn-lt"/>
              </a:rPr>
              <a:t>, </a:t>
            </a:r>
            <a:r>
              <a:rPr lang="en-US" altLang="zh-CN" dirty="0" err="1">
                <a:latin typeface="+mn-lt"/>
                <a:ea typeface="+mn-ea"/>
                <a:sym typeface="+mn-lt"/>
              </a:rPr>
              <a:t>linux</a:t>
            </a:r>
            <a:r>
              <a:rPr lang="en-US" altLang="zh-CN" dirty="0">
                <a:latin typeface="+mn-lt"/>
                <a:ea typeface="+mn-ea"/>
                <a:sym typeface="+mn-lt"/>
              </a:rPr>
              <a:t>, Rust, node.js, </a:t>
            </a:r>
          </a:p>
          <a:p>
            <a:r>
              <a:rPr lang="en-US" altLang="zh-CN" dirty="0">
                <a:latin typeface="+mn-lt"/>
                <a:ea typeface="+mn-ea"/>
                <a:sym typeface="+mn-lt"/>
              </a:rPr>
              <a:t>2019 SURF Visual Track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ext Placeholder 33"/>
          <p:cNvSpPr txBox="1"/>
          <p:nvPr/>
        </p:nvSpPr>
        <p:spPr>
          <a:xfrm>
            <a:off x="1310254" y="2504403"/>
            <a:ext cx="14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 err="1">
                <a:latin typeface="+mn-lt"/>
                <a:ea typeface="+mn-ea"/>
                <a:cs typeface="+mn-ea"/>
                <a:sym typeface="+mn-lt"/>
              </a:rPr>
              <a:t>Zhili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Zhao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0" name="TextBox 20"/>
          <p:cNvSpPr txBox="1"/>
          <p:nvPr/>
        </p:nvSpPr>
        <p:spPr>
          <a:xfrm>
            <a:off x="964977" y="3102114"/>
            <a:ext cx="2057400" cy="80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Continuing Start up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Company management experience of 30 people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capable with communication  ability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Innovation and competition Third prize</a:t>
            </a:r>
          </a:p>
        </p:txBody>
      </p:sp>
      <p:sp>
        <p:nvSpPr>
          <p:cNvPr id="1048661" name="TextBox 20"/>
          <p:cNvSpPr txBox="1"/>
          <p:nvPr/>
        </p:nvSpPr>
        <p:spPr>
          <a:xfrm>
            <a:off x="1404063" y="2840064"/>
            <a:ext cx="1219292" cy="29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Person in Charge</a:t>
            </a:r>
            <a:endParaRPr lang="en-US" altLang="zh-CN" sz="10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1" name="直接连接符 19"/>
          <p:cNvCxnSpPr/>
          <p:nvPr/>
        </p:nvCxnSpPr>
        <p:spPr>
          <a:xfrm>
            <a:off x="1411062" y="3017701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20"/>
          <p:cNvCxnSpPr/>
          <p:nvPr/>
        </p:nvCxnSpPr>
        <p:spPr>
          <a:xfrm>
            <a:off x="2507436" y="3028374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2" name="Text Placeholder 33"/>
          <p:cNvSpPr txBox="1"/>
          <p:nvPr/>
        </p:nvSpPr>
        <p:spPr>
          <a:xfrm>
            <a:off x="3698868" y="2505161"/>
            <a:ext cx="14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Yajing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Liu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3" name="TextBox 20"/>
          <p:cNvSpPr txBox="1"/>
          <p:nvPr/>
        </p:nvSpPr>
        <p:spPr>
          <a:xfrm>
            <a:off x="3498209" y="3102114"/>
            <a:ext cx="1828811" cy="101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UCL Entrepreneurship</a:t>
            </a: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Sino-Us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Creativity Competition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Second prize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BM business group top 3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data analysis competition top 3</a:t>
            </a:r>
            <a:endParaRPr lang="en-US" altLang="zh-CN" sz="7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4" name="TextBox 20"/>
          <p:cNvSpPr txBox="1"/>
          <p:nvPr/>
        </p:nvSpPr>
        <p:spPr>
          <a:xfrm>
            <a:off x="3813262" y="2870195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entrepreneurship</a:t>
            </a:r>
            <a:endParaRPr lang="en-US" altLang="zh-CN" sz="9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3" name="直接连接符 24"/>
          <p:cNvCxnSpPr/>
          <p:nvPr/>
        </p:nvCxnSpPr>
        <p:spPr>
          <a:xfrm>
            <a:off x="3983029" y="3053731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25"/>
          <p:cNvCxnSpPr/>
          <p:nvPr/>
        </p:nvCxnSpPr>
        <p:spPr>
          <a:xfrm>
            <a:off x="4718463" y="3052607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5" name="Text Placeholder 33"/>
          <p:cNvSpPr txBox="1"/>
          <p:nvPr/>
        </p:nvSpPr>
        <p:spPr>
          <a:xfrm>
            <a:off x="9395460" y="2418080"/>
            <a:ext cx="240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 err="1">
                <a:latin typeface="+mn-lt"/>
                <a:ea typeface="+mn-ea"/>
                <a:cs typeface="+mn-ea"/>
                <a:sym typeface="+mn-lt"/>
              </a:rPr>
              <a:t>Huayan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Wu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67" name="TextBox 20"/>
          <p:cNvSpPr txBox="1"/>
          <p:nvPr/>
        </p:nvSpPr>
        <p:spPr>
          <a:xfrm>
            <a:off x="7733173" y="2786194"/>
            <a:ext cx="1219292" cy="29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Market</a:t>
            </a:r>
            <a:endParaRPr lang="en-US" altLang="zh-CN" sz="9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5" name="直接连接符 29"/>
          <p:cNvCxnSpPr/>
          <p:nvPr/>
        </p:nvCxnSpPr>
        <p:spPr>
          <a:xfrm>
            <a:off x="7847019" y="2966988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30"/>
          <p:cNvCxnSpPr/>
          <p:nvPr/>
        </p:nvCxnSpPr>
        <p:spPr>
          <a:xfrm>
            <a:off x="8717340" y="2961038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8" name="Text Placeholder 33"/>
          <p:cNvSpPr txBox="1"/>
          <p:nvPr/>
        </p:nvSpPr>
        <p:spPr>
          <a:xfrm>
            <a:off x="7431405" y="2463800"/>
            <a:ext cx="196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Huating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Wu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0" name="TextBox 20"/>
          <p:cNvSpPr txBox="1"/>
          <p:nvPr/>
        </p:nvSpPr>
        <p:spPr>
          <a:xfrm>
            <a:off x="9936138" y="2787402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Market</a:t>
            </a:r>
            <a:endParaRPr lang="en-US" altLang="zh-CN" sz="9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7" name="直接连接符 34"/>
          <p:cNvCxnSpPr/>
          <p:nvPr/>
        </p:nvCxnSpPr>
        <p:spPr>
          <a:xfrm>
            <a:off x="10079709" y="2964505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5"/>
          <p:cNvCxnSpPr/>
          <p:nvPr/>
        </p:nvCxnSpPr>
        <p:spPr>
          <a:xfrm>
            <a:off x="10878685" y="2970455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1" name="Text Placeholder 33"/>
          <p:cNvSpPr txBox="1"/>
          <p:nvPr/>
        </p:nvSpPr>
        <p:spPr>
          <a:xfrm>
            <a:off x="9339580" y="522668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Huazhan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Wu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2" name="TextBox 20"/>
          <p:cNvSpPr txBox="1"/>
          <p:nvPr/>
        </p:nvSpPr>
        <p:spPr>
          <a:xfrm>
            <a:off x="9718964" y="5871178"/>
            <a:ext cx="1828811" cy="620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精通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Adobe Photoshop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SPSS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、市场研究、营销计划撰写、创业计划书撰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Excellent Writing Experience</a:t>
            </a:r>
            <a:endParaRPr lang="en-US" altLang="zh-CN" sz="7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3" name="TextBox 20"/>
          <p:cNvSpPr txBox="1"/>
          <p:nvPr/>
        </p:nvSpPr>
        <p:spPr>
          <a:xfrm>
            <a:off x="9989845" y="5610123"/>
            <a:ext cx="121929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Market</a:t>
            </a:r>
            <a:endParaRPr lang="en-US" altLang="zh-CN" sz="9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9" name="直接连接符 39"/>
          <p:cNvCxnSpPr/>
          <p:nvPr/>
        </p:nvCxnSpPr>
        <p:spPr>
          <a:xfrm>
            <a:off x="10000397" y="5784918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40"/>
          <p:cNvCxnSpPr/>
          <p:nvPr/>
        </p:nvCxnSpPr>
        <p:spPr>
          <a:xfrm>
            <a:off x="10736062" y="5784918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67" y="916508"/>
            <a:ext cx="1173251" cy="154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740370" y="962007"/>
            <a:ext cx="1207981" cy="1471149"/>
          </a:xfrm>
          <a:prstGeom prst="rect">
            <a:avLst/>
          </a:prstGeom>
        </p:spPr>
      </p:pic>
      <p:pic>
        <p:nvPicPr>
          <p:cNvPr id="36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7750909" y="853340"/>
            <a:ext cx="1201584" cy="1538260"/>
          </a:xfrm>
          <a:prstGeom prst="rect">
            <a:avLst/>
          </a:prstGeom>
        </p:spPr>
      </p:pic>
      <p:pic>
        <p:nvPicPr>
          <p:cNvPr id="37" name="Picture 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63" y="926977"/>
            <a:ext cx="1205336" cy="1471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0064750" y="3819525"/>
            <a:ext cx="1136650" cy="1361440"/>
          </a:xfrm>
          <a:prstGeom prst="rect">
            <a:avLst/>
          </a:prstGeom>
        </p:spPr>
      </p:pic>
      <p:pic>
        <p:nvPicPr>
          <p:cNvPr id="42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3728339" y="3900279"/>
            <a:ext cx="1142637" cy="1280685"/>
          </a:xfrm>
          <a:prstGeom prst="rect">
            <a:avLst/>
          </a:prstGeom>
        </p:spPr>
      </p:pic>
      <p:pic>
        <p:nvPicPr>
          <p:cNvPr id="44" name="Picture 23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10" y="3619500"/>
            <a:ext cx="1248410" cy="156146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33"/>
          <p:cNvSpPr txBox="1"/>
          <p:nvPr/>
        </p:nvSpPr>
        <p:spPr>
          <a:xfrm>
            <a:off x="892810" y="5241925"/>
            <a:ext cx="214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Zhaolu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Zhang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20"/>
          <p:cNvSpPr txBox="1"/>
          <p:nvPr/>
        </p:nvSpPr>
        <p:spPr>
          <a:xfrm>
            <a:off x="892810" y="5790565"/>
            <a:ext cx="2605405" cy="106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TW" sz="800" dirty="0">
                <a:cs typeface="+mn-ea"/>
                <a:sym typeface="+mn-lt"/>
              </a:rPr>
              <a:t>Columbia University</a:t>
            </a:r>
            <a:r>
              <a:rPr lang="zh-TW" altLang="en-US" sz="8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TW" sz="800" dirty="0">
                <a:cs typeface="+mn-ea"/>
                <a:sym typeface="+mn-lt"/>
              </a:rPr>
              <a:t>Instructional</a:t>
            </a:r>
            <a:r>
              <a:rPr lang="zh-CN" altLang="en-US" sz="800" dirty="0">
                <a:cs typeface="+mn-ea"/>
                <a:sym typeface="+mn-lt"/>
              </a:rPr>
              <a:t> </a:t>
            </a:r>
            <a:r>
              <a:rPr lang="en-US" altLang="zh-CN" sz="800" dirty="0">
                <a:cs typeface="+mn-ea"/>
                <a:sym typeface="+mn-lt"/>
              </a:rPr>
              <a:t>Technology</a:t>
            </a:r>
            <a:endParaRPr lang="en-US" altLang="zh-CN" sz="800" dirty="0">
              <a:latin typeface="+mn-lt"/>
              <a:ea typeface="+mn-ea"/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XJTLU best performance in FYP</a:t>
            </a: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MCM M </a:t>
            </a:r>
            <a:r>
              <a:rPr lang="en-US" altLang="zh-CN" sz="800" dirty="0">
                <a:cs typeface="+mn-ea"/>
                <a:sym typeface="+mn-lt"/>
              </a:rPr>
              <a:t>prize</a:t>
            </a:r>
            <a:r>
              <a:rPr lang="zh-CN" altLang="en-US" sz="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eco</a:t>
            </a:r>
            <a:r>
              <a:rPr lang="zh-CN" altLang="en-US" sz="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campus research evaluation </a:t>
            </a:r>
            <a:r>
              <a:rPr lang="en-US" altLang="zh-CN" sz="800" dirty="0">
                <a:cs typeface="+mn-ea"/>
                <a:sym typeface="+mn-lt"/>
              </a:rPr>
              <a:t>contest</a:t>
            </a:r>
            <a:r>
              <a:rPr lang="zh-CN" altLang="en-US" sz="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International </a:t>
            </a:r>
            <a:r>
              <a:rPr lang="en-US" altLang="zh-CN" sz="800" dirty="0" err="1">
                <a:latin typeface="+mn-lt"/>
                <a:ea typeface="+mn-ea"/>
                <a:cs typeface="+mn-ea"/>
                <a:sym typeface="+mn-lt"/>
              </a:rPr>
              <a:t>Sillian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 Valley Third Prize</a:t>
            </a:r>
            <a:r>
              <a:rPr lang="zh-CN" altLang="en-US" sz="800" dirty="0">
                <a:cs typeface="+mn-ea"/>
                <a:sym typeface="+mn-lt"/>
              </a:rPr>
              <a:t> </a:t>
            </a:r>
            <a:endParaRPr lang="en-US" altLang="zh-CN" sz="800" dirty="0"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ACCA 8</a:t>
            </a:r>
            <a:r>
              <a:rPr lang="zh-CN" altLang="en-US" sz="800" dirty="0">
                <a:latin typeface="+mn-lt"/>
                <a:ea typeface="+mn-ea"/>
                <a:cs typeface="+mn-ea"/>
                <a:sym typeface="+mn-lt"/>
              </a:rPr>
              <a:t>； 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two SURF projects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310133" y="5597700"/>
            <a:ext cx="1219292" cy="23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700" dirty="0">
                <a:solidFill>
                  <a:srgbClr val="54578E"/>
                </a:solidFill>
                <a:latin typeface="+mn-lt"/>
                <a:ea typeface="+mn-ea"/>
                <a:cs typeface="+mn-ea"/>
                <a:sym typeface="+mn-lt"/>
              </a:rPr>
              <a:t>Accounting</a:t>
            </a:r>
          </a:p>
        </p:txBody>
      </p:sp>
      <p:cxnSp>
        <p:nvCxnSpPr>
          <p:cNvPr id="48" name="直接连接符 19"/>
          <p:cNvCxnSpPr/>
          <p:nvPr/>
        </p:nvCxnSpPr>
        <p:spPr>
          <a:xfrm>
            <a:off x="1225148" y="57361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0"/>
          <p:cNvCxnSpPr/>
          <p:nvPr/>
        </p:nvCxnSpPr>
        <p:spPr>
          <a:xfrm>
            <a:off x="2447494" y="5736172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33"/>
          <p:cNvSpPr txBox="1"/>
          <p:nvPr/>
        </p:nvSpPr>
        <p:spPr>
          <a:xfrm>
            <a:off x="3404235" y="5226685"/>
            <a:ext cx="201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Shengyi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Ding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3370261" y="5858405"/>
            <a:ext cx="1828811" cy="64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ACCA5</a:t>
            </a:r>
            <a:r>
              <a:rPr lang="en-US" altLang="zh-CN" sz="800" dirty="0">
                <a:cs typeface="+mn-ea"/>
                <a:sym typeface="+mn-lt"/>
              </a:rPr>
              <a:t> subject </a:t>
            </a:r>
            <a:r>
              <a:rPr lang="zh-CN" altLang="zh-CN" sz="800" dirty="0"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XJTLU charity club first hand</a:t>
            </a:r>
            <a:r>
              <a:rPr lang="zh-CN" altLang="zh-CN" sz="800" dirty="0"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XJTLU </a:t>
            </a:r>
            <a:r>
              <a:rPr lang="zh-CN" altLang="en-US" sz="800" dirty="0"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800" dirty="0">
              <a:latin typeface="+mn-lt"/>
              <a:ea typeface="+mn-ea"/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latin typeface="+mn-lt"/>
                <a:ea typeface="+mn-ea"/>
                <a:cs typeface="+mn-ea"/>
                <a:sym typeface="+mn-lt"/>
              </a:rPr>
              <a:t>Business Model Experience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20"/>
          <p:cNvSpPr txBox="1"/>
          <p:nvPr/>
        </p:nvSpPr>
        <p:spPr>
          <a:xfrm>
            <a:off x="3612001" y="5595156"/>
            <a:ext cx="1219292" cy="25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rgbClr val="54578E"/>
                </a:solidFill>
                <a:cs typeface="+mn-ea"/>
                <a:sym typeface="+mn-lt"/>
              </a:rPr>
              <a:t>Accounting</a:t>
            </a:r>
            <a:endParaRPr lang="en-US" altLang="zh-CN" sz="7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3" name="直接连接符 24"/>
          <p:cNvCxnSpPr/>
          <p:nvPr/>
        </p:nvCxnSpPr>
        <p:spPr>
          <a:xfrm>
            <a:off x="3658782" y="5733629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25"/>
          <p:cNvCxnSpPr/>
          <p:nvPr/>
        </p:nvCxnSpPr>
        <p:spPr>
          <a:xfrm>
            <a:off x="4658772" y="5733629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3"/>
          <p:cNvSpPr txBox="1"/>
          <p:nvPr/>
        </p:nvSpPr>
        <p:spPr>
          <a:xfrm>
            <a:off x="7171055" y="5256530"/>
            <a:ext cx="252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Yizhang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Gong</a:t>
            </a:r>
            <a:endParaRPr lang="en-AU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7580458" y="5883167"/>
            <a:ext cx="1828811" cy="64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ACCA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过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门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通过；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Excel Sage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PWC you plus 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Project</a:t>
            </a:r>
            <a:endParaRPr lang="en-US" altLang="zh-CN" sz="7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7803882" y="5549345"/>
            <a:ext cx="1219292" cy="291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rgbClr val="54578E"/>
                </a:solidFill>
                <a:cs typeface="+mn-ea"/>
                <a:sym typeface="+mn-lt"/>
              </a:rPr>
              <a:t>Accounting</a:t>
            </a:r>
            <a:endParaRPr lang="en-US" altLang="zh-CN" sz="1000" dirty="0">
              <a:solidFill>
                <a:srgbClr val="5457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8" name="直接连接符 29"/>
          <p:cNvCxnSpPr/>
          <p:nvPr/>
        </p:nvCxnSpPr>
        <p:spPr>
          <a:xfrm>
            <a:off x="7580378" y="5792860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30"/>
          <p:cNvCxnSpPr/>
          <p:nvPr/>
        </p:nvCxnSpPr>
        <p:spPr>
          <a:xfrm>
            <a:off x="8717528" y="5792860"/>
            <a:ext cx="123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0"/>
          <p:cNvSpPr txBox="1"/>
          <p:nvPr/>
        </p:nvSpPr>
        <p:spPr>
          <a:xfrm>
            <a:off x="7170937" y="3072478"/>
            <a:ext cx="2224611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Proficient in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Google Analytic, SQL, SPSS</a:t>
            </a: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Marketing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P&amp;G 2020 CEO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challenge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Shanghai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STP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talents program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XJTLU academic excellence scholarship 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1%)</a:t>
            </a:r>
            <a:endParaRPr lang="en-US" altLang="zh-CN" sz="7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9339540" y="3071473"/>
            <a:ext cx="2362199" cy="64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Proficient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GA, Adobe Photoshop, SPSS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9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C3 creativity challenge top 1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2019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 world cafe exchange table competition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excellent prize</a:t>
            </a:r>
            <a:endParaRPr lang="en-US" altLang="zh-CN" sz="7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1" b="18802"/>
          <a:stretch>
            <a:fillRect/>
          </a:stretch>
        </p:blipFill>
        <p:spPr>
          <a:xfrm>
            <a:off x="1389725" y="3819247"/>
            <a:ext cx="1199393" cy="1361717"/>
          </a:xfrm>
          <a:prstGeom prst="rect">
            <a:avLst/>
          </a:prstGeom>
        </p:spPr>
      </p:pic>
      <p:sp>
        <p:nvSpPr>
          <p:cNvPr id="2" name="文本框 15"/>
          <p:cNvSpPr txBox="1"/>
          <p:nvPr/>
        </p:nvSpPr>
        <p:spPr>
          <a:xfrm>
            <a:off x="1349467" y="373883"/>
            <a:ext cx="955802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3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Introduction to team members - Business Group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3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3" id="{568B0925-2BF0-4137-8E7E-C424CDC4F495}" vid="{FDA0806B-FFCA-4563-8B14-74671CB87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</TotalTime>
  <Words>361</Words>
  <Application>Microsoft Office PowerPoint</Application>
  <PresentationFormat>Widescreen</PresentationFormat>
  <Paragraphs>58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Theme3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dequn</dc:creator>
  <cp:lastModifiedBy>teng dequn</cp:lastModifiedBy>
  <cp:revision>1</cp:revision>
  <dcterms:created xsi:type="dcterms:W3CDTF">2020-08-17T02:25:36Z</dcterms:created>
  <dcterms:modified xsi:type="dcterms:W3CDTF">2020-08-17T02:26:46Z</dcterms:modified>
</cp:coreProperties>
</file>