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306791DE-D119-4FCA-AE55-432DD06B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pic>
        <p:nvPicPr>
          <p:cNvPr id="5" name="Picture 21" descr="Logo and Title White">
            <a:extLst>
              <a:ext uri="{FF2B5EF4-FFF2-40B4-BE49-F238E27FC236}">
                <a16:creationId xmlns:a16="http://schemas.microsoft.com/office/drawing/2014/main" id="{BBB05DC8-32F5-4DB4-9176-95DDBA46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5445126"/>
            <a:ext cx="5607051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7416800" y="2286000"/>
            <a:ext cx="4470400" cy="1143000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7416800" y="3505200"/>
            <a:ext cx="4470400" cy="1752600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410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7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1" y="260351"/>
            <a:ext cx="2470151" cy="5400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8517" y="260351"/>
            <a:ext cx="7211483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53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8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7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518" y="1844675"/>
            <a:ext cx="4794249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967" y="1844675"/>
            <a:ext cx="4796367" cy="381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0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18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5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4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30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BCCCD9-419B-4A01-BF72-E7EDE482A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8518" y="260350"/>
            <a:ext cx="98848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824536-E872-4197-B658-1ACA886ED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7" y="1844675"/>
            <a:ext cx="9793816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921FA453-D06E-4F74-BADF-7E98E104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533" cy="6858000"/>
          </a:xfrm>
          <a:prstGeom prst="rect">
            <a:avLst/>
          </a:prstGeom>
          <a:solidFill>
            <a:srgbClr val="0032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723D609D-64FF-4A24-8E56-8FDA44D4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0"/>
            <a:ext cx="287867" cy="6858000"/>
          </a:xfrm>
          <a:prstGeom prst="rect">
            <a:avLst/>
          </a:prstGeom>
          <a:gradFill rotWithShape="1">
            <a:gsLst>
              <a:gs pos="0">
                <a:srgbClr val="AED1EF">
                  <a:alpha val="70000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D33304C7-8895-43C8-A920-97C1D0CA54D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8050" y="-4719637"/>
            <a:ext cx="215900" cy="12192000"/>
          </a:xfrm>
          <a:prstGeom prst="rect">
            <a:avLst/>
          </a:prstGeom>
          <a:gradFill rotWithShape="1">
            <a:gsLst>
              <a:gs pos="0">
                <a:srgbClr val="AED1EF">
                  <a:alpha val="60001"/>
                </a:srgbClr>
              </a:gs>
              <a:gs pos="100000">
                <a:srgbClr val="51616F"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1031" name="Picture 13" descr="Logo and Title">
            <a:extLst>
              <a:ext uri="{FF2B5EF4-FFF2-40B4-BE49-F238E27FC236}">
                <a16:creationId xmlns:a16="http://schemas.microsoft.com/office/drawing/2014/main" id="{AE09232D-73EF-4627-BC34-3CCB2177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8" y="5876925"/>
            <a:ext cx="354541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40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52F4-5BD5-4521-A5C0-4EEEAC46E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9A632-7C0E-43ED-92AE-59084A19C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3EBA0D5-E65F-491C-81B9-2C90AA03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0" y="594360"/>
            <a:ext cx="3288030" cy="61658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Core flowchart</a:t>
            </a:r>
          </a:p>
        </p:txBody>
      </p:sp>
      <p:sp>
        <p:nvSpPr>
          <p:cNvPr id="5" name="文本框 97">
            <a:extLst>
              <a:ext uri="{FF2B5EF4-FFF2-40B4-BE49-F238E27FC236}">
                <a16:creationId xmlns:a16="http://schemas.microsoft.com/office/drawing/2014/main" id="{622DC99F-62F2-4C0B-9F84-E0FEF8B29C83}"/>
              </a:ext>
            </a:extLst>
          </p:cNvPr>
          <p:cNvSpPr txBox="1"/>
          <p:nvPr/>
        </p:nvSpPr>
        <p:spPr>
          <a:xfrm>
            <a:off x="10725785" y="3011170"/>
            <a:ext cx="1511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Module of Competency Improvement
</a:t>
            </a:r>
          </a:p>
        </p:txBody>
      </p:sp>
      <p:sp>
        <p:nvSpPr>
          <p:cNvPr id="6" name="矩形: 圆角 100">
            <a:extLst>
              <a:ext uri="{FF2B5EF4-FFF2-40B4-BE49-F238E27FC236}">
                <a16:creationId xmlns:a16="http://schemas.microsoft.com/office/drawing/2014/main" id="{8A0DCF50-4353-4325-B7AA-B3C4FD007392}"/>
              </a:ext>
            </a:extLst>
          </p:cNvPr>
          <p:cNvSpPr/>
          <p:nvPr/>
        </p:nvSpPr>
        <p:spPr bwMode="auto">
          <a:xfrm>
            <a:off x="1503680" y="2598420"/>
            <a:ext cx="3792220" cy="2618105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矩形: 圆角 96">
            <a:extLst>
              <a:ext uri="{FF2B5EF4-FFF2-40B4-BE49-F238E27FC236}">
                <a16:creationId xmlns:a16="http://schemas.microsoft.com/office/drawing/2014/main" id="{7104D4F7-EC75-4D23-A7A4-855AB33A5DD4}"/>
              </a:ext>
            </a:extLst>
          </p:cNvPr>
          <p:cNvSpPr/>
          <p:nvPr/>
        </p:nvSpPr>
        <p:spPr bwMode="auto">
          <a:xfrm>
            <a:off x="8529955" y="1504950"/>
            <a:ext cx="2195830" cy="41935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  <p:sp>
        <p:nvSpPr>
          <p:cNvPr id="8" name="矩形: 圆角 8">
            <a:extLst>
              <a:ext uri="{FF2B5EF4-FFF2-40B4-BE49-F238E27FC236}">
                <a16:creationId xmlns:a16="http://schemas.microsoft.com/office/drawing/2014/main" id="{F0F21A60-677A-4C1C-BA46-6FC4E8C1B06B}"/>
              </a:ext>
            </a:extLst>
          </p:cNvPr>
          <p:cNvSpPr/>
          <p:nvPr/>
        </p:nvSpPr>
        <p:spPr>
          <a:xfrm>
            <a:off x="1742440" y="1641475"/>
            <a:ext cx="1442720" cy="45593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System </a:t>
            </a:r>
            <a:r>
              <a:rPr lang="en-US" altLang="zh-CN" sz="1400" b="1" dirty="0">
                <a:cs typeface="+mn-ea"/>
                <a:sym typeface="+mn-lt"/>
              </a:rPr>
              <a:t>input</a:t>
            </a: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A8BD70C0-D36D-4D44-BDD1-B0265C51FECB}"/>
              </a:ext>
            </a:extLst>
          </p:cNvPr>
          <p:cNvSpPr/>
          <p:nvPr/>
        </p:nvSpPr>
        <p:spPr>
          <a:xfrm>
            <a:off x="1746885" y="2821305"/>
            <a:ext cx="1442720" cy="1040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cs typeface="+mn-ea"/>
                <a:sym typeface="+mn-lt"/>
              </a:rPr>
              <a:t>Preliminary</a:t>
            </a:r>
          </a:p>
          <a:p>
            <a:pPr algn="ctr"/>
            <a:r>
              <a:rPr lang="en-US" altLang="zh-CN" sz="1400" dirty="0">
                <a:cs typeface="+mn-ea"/>
                <a:sym typeface="+mn-lt"/>
              </a:rPr>
              <a:t>Career</a:t>
            </a:r>
            <a:r>
              <a:rPr lang="en-US" altLang="zh-CN" sz="1400" b="1" dirty="0">
                <a:cs typeface="+mn-ea"/>
                <a:sym typeface="+mn-lt"/>
              </a:rPr>
              <a:t> Model</a:t>
            </a:r>
          </a:p>
        </p:txBody>
      </p:sp>
      <p:sp>
        <p:nvSpPr>
          <p:cNvPr id="10" name="矩形: 圆角 11">
            <a:extLst>
              <a:ext uri="{FF2B5EF4-FFF2-40B4-BE49-F238E27FC236}">
                <a16:creationId xmlns:a16="http://schemas.microsoft.com/office/drawing/2014/main" id="{74D49003-3EF5-4EB9-BD34-EC5CD2AC46C4}"/>
              </a:ext>
            </a:extLst>
          </p:cNvPr>
          <p:cNvSpPr/>
          <p:nvPr/>
        </p:nvSpPr>
        <p:spPr>
          <a:xfrm>
            <a:off x="3756025" y="1492250"/>
            <a:ext cx="1268095" cy="616585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400" dirty="0"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cs typeface="+mn-ea"/>
                <a:sym typeface="+mn-lt"/>
              </a:rPr>
              <a:t>Resources provider </a:t>
            </a:r>
            <a:r>
              <a:rPr lang="en-US" altLang="zh-CN" sz="1400" b="1" dirty="0">
                <a:cs typeface="+mn-ea"/>
                <a:sym typeface="+mn-lt"/>
              </a:rPr>
              <a:t>input</a:t>
            </a:r>
            <a:r>
              <a:rPr lang="en-US" altLang="zh-CN" sz="1400" dirty="0">
                <a:cs typeface="+mn-ea"/>
                <a:sym typeface="+mn-lt"/>
              </a:rPr>
              <a:t>
</a:t>
            </a: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D155F180-B5BA-4976-8FF0-93F91BE5EDF6}"/>
              </a:ext>
            </a:extLst>
          </p:cNvPr>
          <p:cNvSpPr/>
          <p:nvPr/>
        </p:nvSpPr>
        <p:spPr>
          <a:xfrm>
            <a:off x="3663950" y="2886075"/>
            <a:ext cx="1451610" cy="9112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Model </a:t>
            </a:r>
            <a:r>
              <a:rPr lang="en-US" altLang="zh-CN" sz="1400" b="1" dirty="0">
                <a:cs typeface="+mn-ea"/>
                <a:sym typeface="+mn-lt"/>
              </a:rPr>
              <a:t>Modification</a:t>
            </a:r>
          </a:p>
        </p:txBody>
      </p:sp>
      <p:cxnSp>
        <p:nvCxnSpPr>
          <p:cNvPr id="12" name="直接箭头连接符 15">
            <a:extLst>
              <a:ext uri="{FF2B5EF4-FFF2-40B4-BE49-F238E27FC236}">
                <a16:creationId xmlns:a16="http://schemas.microsoft.com/office/drawing/2014/main" id="{8CB3B868-7C97-482A-9359-5CC83B5800B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463800" y="2097405"/>
            <a:ext cx="4445" cy="723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直接箭头连接符 19">
            <a:extLst>
              <a:ext uri="{FF2B5EF4-FFF2-40B4-BE49-F238E27FC236}">
                <a16:creationId xmlns:a16="http://schemas.microsoft.com/office/drawing/2014/main" id="{1468E2E3-D2FF-488B-8DB2-CF8452A3A6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389755" y="2108835"/>
            <a:ext cx="318" cy="7772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连接符: 肘形 21">
            <a:extLst>
              <a:ext uri="{FF2B5EF4-FFF2-40B4-BE49-F238E27FC236}">
                <a16:creationId xmlns:a16="http://schemas.microsoft.com/office/drawing/2014/main" id="{92C5A9A1-BF6D-4FD6-80C3-76E8B782227E}"/>
              </a:ext>
            </a:extLst>
          </p:cNvPr>
          <p:cNvCxnSpPr/>
          <p:nvPr/>
        </p:nvCxnSpPr>
        <p:spPr>
          <a:xfrm>
            <a:off x="5124450" y="3429000"/>
            <a:ext cx="1181100" cy="361950"/>
          </a:xfrm>
          <a:prstGeom prst="bentConnector3">
            <a:avLst>
              <a:gd name="adj1" fmla="val 50054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连接符: 肘形 91">
            <a:extLst>
              <a:ext uri="{FF2B5EF4-FFF2-40B4-BE49-F238E27FC236}">
                <a16:creationId xmlns:a16="http://schemas.microsoft.com/office/drawing/2014/main" id="{15879A29-0D04-423F-900C-C82D43DBC086}"/>
              </a:ext>
            </a:extLst>
          </p:cNvPr>
          <p:cNvCxnSpPr/>
          <p:nvPr/>
        </p:nvCxnSpPr>
        <p:spPr>
          <a:xfrm>
            <a:off x="4419600" y="3859530"/>
            <a:ext cx="1666240" cy="1203325"/>
          </a:xfrm>
          <a:prstGeom prst="bentConnector3">
            <a:avLst>
              <a:gd name="adj1" fmla="val -266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7" name="组合 12">
            <a:extLst>
              <a:ext uri="{FF2B5EF4-FFF2-40B4-BE49-F238E27FC236}">
                <a16:creationId xmlns:a16="http://schemas.microsoft.com/office/drawing/2014/main" id="{0EC4DE9B-7247-43C0-BE65-ACFC582D8967}"/>
              </a:ext>
            </a:extLst>
          </p:cNvPr>
          <p:cNvGrpSpPr/>
          <p:nvPr/>
        </p:nvGrpSpPr>
        <p:grpSpPr>
          <a:xfrm>
            <a:off x="5961380" y="776605"/>
            <a:ext cx="2168525" cy="5922010"/>
            <a:chOff x="9123" y="2664"/>
            <a:chExt cx="3415" cy="9565"/>
          </a:xfrm>
        </p:grpSpPr>
        <p:sp>
          <p:nvSpPr>
            <p:cNvPr id="18" name="矩形 4">
              <a:extLst>
                <a:ext uri="{FF2B5EF4-FFF2-40B4-BE49-F238E27FC236}">
                  <a16:creationId xmlns:a16="http://schemas.microsoft.com/office/drawing/2014/main" id="{331E1CD4-88E4-4750-8FF4-E03F7F34087A}"/>
                </a:ext>
              </a:extLst>
            </p:cNvPr>
            <p:cNvSpPr/>
            <p:nvPr/>
          </p:nvSpPr>
          <p:spPr>
            <a:xfrm>
              <a:off x="9123" y="4516"/>
              <a:ext cx="3415" cy="13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Enter expected </a:t>
              </a:r>
              <a:r>
                <a:rPr lang="en-US" altLang="zh-CN" sz="1400" b="1" dirty="0">
                  <a:cs typeface="+mn-ea"/>
                  <a:sym typeface="+mn-lt"/>
                </a:rPr>
                <a:t>profession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b="1" dirty="0">
                  <a:cs typeface="+mn-ea"/>
                  <a:sym typeface="+mn-lt"/>
                </a:rPr>
                <a:t>industry</a:t>
              </a:r>
              <a:r>
                <a:rPr lang="en-US" altLang="zh-CN" sz="1400" dirty="0">
                  <a:cs typeface="+mn-ea"/>
                  <a:sym typeface="+mn-lt"/>
                </a:rPr>
                <a:t> and </a:t>
              </a:r>
              <a:r>
                <a:rPr lang="en-US" altLang="zh-CN" sz="1400" b="1" dirty="0">
                  <a:cs typeface="+mn-ea"/>
                  <a:sym typeface="+mn-lt"/>
                </a:rPr>
                <a:t>positions</a:t>
              </a:r>
              <a:r>
                <a:rPr lang="en-US" altLang="zh-CN" sz="1400" dirty="0">
                  <a:cs typeface="+mn-ea"/>
                  <a:sym typeface="+mn-lt"/>
                </a:rPr>
                <a:t>
</a:t>
              </a:r>
            </a:p>
          </p:txBody>
        </p:sp>
        <p:grpSp>
          <p:nvGrpSpPr>
            <p:cNvPr id="19" name="组合 10">
              <a:extLst>
                <a:ext uri="{FF2B5EF4-FFF2-40B4-BE49-F238E27FC236}">
                  <a16:creationId xmlns:a16="http://schemas.microsoft.com/office/drawing/2014/main" id="{41CE9DFF-1B34-40A0-8A23-16D1F231EEF9}"/>
                </a:ext>
              </a:extLst>
            </p:cNvPr>
            <p:cNvGrpSpPr/>
            <p:nvPr/>
          </p:nvGrpSpPr>
          <p:grpSpPr>
            <a:xfrm>
              <a:off x="9307" y="2664"/>
              <a:ext cx="3039" cy="9565"/>
              <a:chOff x="9306" y="2668"/>
              <a:chExt cx="3039" cy="9565"/>
            </a:xfrm>
          </p:grpSpPr>
          <p:sp>
            <p:nvSpPr>
              <p:cNvPr id="20" name="矩形 26">
                <a:extLst>
                  <a:ext uri="{FF2B5EF4-FFF2-40B4-BE49-F238E27FC236}">
                    <a16:creationId xmlns:a16="http://schemas.microsoft.com/office/drawing/2014/main" id="{34A6BDD9-F893-43DA-B4EB-F45954AFE78F}"/>
                  </a:ext>
                </a:extLst>
              </p:cNvPr>
              <p:cNvSpPr/>
              <p:nvPr/>
            </p:nvSpPr>
            <p:spPr>
              <a:xfrm>
                <a:off x="9306" y="10361"/>
                <a:ext cx="3027" cy="18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cs typeface="+mn-ea"/>
                    <a:sym typeface="+mn-lt"/>
                  </a:rPr>
                  <a:t>existing </a:t>
                </a:r>
                <a:r>
                  <a:rPr lang="en-US" altLang="zh-CN" sz="1400" dirty="0">
                    <a:cs typeface="+mn-ea"/>
                    <a:sym typeface="+mn-lt"/>
                  </a:rPr>
                  <a:t>ability</a:t>
                </a:r>
                <a:r>
                  <a:rPr lang="zh-CN" altLang="en-US" sz="1400" dirty="0">
                    <a:cs typeface="+mn-ea"/>
                    <a:sym typeface="+mn-lt"/>
                  </a:rPr>
                  <a:t> dimension </a:t>
                </a:r>
                <a:r>
                  <a:rPr lang="en-US" altLang="zh-CN" sz="1400" b="1" dirty="0">
                    <a:cs typeface="+mn-ea"/>
                    <a:sym typeface="+mn-lt"/>
                  </a:rPr>
                  <a:t>comparison</a:t>
                </a:r>
                <a:endParaRPr lang="zh-CN" altLang="en-US" sz="1400" b="1" dirty="0">
                  <a:cs typeface="+mn-ea"/>
                  <a:sym typeface="+mn-lt"/>
                </a:endParaRPr>
              </a:p>
            </p:txBody>
          </p:sp>
          <p:sp>
            <p:nvSpPr>
              <p:cNvPr id="21" name="矩形: 圆角 3">
                <a:extLst>
                  <a:ext uri="{FF2B5EF4-FFF2-40B4-BE49-F238E27FC236}">
                    <a16:creationId xmlns:a16="http://schemas.microsoft.com/office/drawing/2014/main" id="{E5AFA86E-6D1B-4CB9-9AA1-05357A5D2B0C}"/>
                  </a:ext>
                </a:extLst>
              </p:cNvPr>
              <p:cNvSpPr/>
              <p:nvPr/>
            </p:nvSpPr>
            <p:spPr>
              <a:xfrm>
                <a:off x="9664" y="2668"/>
                <a:ext cx="2334" cy="68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400" dirty="0">
                    <a:cs typeface="+mn-ea"/>
                    <a:sym typeface="+mn-lt"/>
                  </a:rPr>
                  <a:t>Students </a:t>
                </a:r>
                <a:r>
                  <a:rPr lang="en-US" altLang="zh-CN" sz="1400" b="1" dirty="0">
                    <a:cs typeface="+mn-ea"/>
                    <a:sym typeface="+mn-lt"/>
                  </a:rPr>
                  <a:t>begin</a:t>
                </a:r>
                <a:r>
                  <a:rPr lang="en-US" altLang="zh-CN" sz="1400" dirty="0">
                    <a:cs typeface="+mn-ea"/>
                    <a:sym typeface="+mn-lt"/>
                  </a:rPr>
                  <a:t>
</a:t>
                </a: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1A7EA0B0-D652-4D5D-9932-69F987C2B938}"/>
                  </a:ext>
                </a:extLst>
              </p:cNvPr>
              <p:cNvSpPr/>
              <p:nvPr/>
            </p:nvSpPr>
            <p:spPr>
              <a:xfrm>
                <a:off x="9606" y="6613"/>
                <a:ext cx="2435" cy="13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400" dirty="0">
                    <a:cs typeface="+mn-ea"/>
                    <a:sym typeface="+mn-lt"/>
                  </a:rPr>
                  <a:t>Enter Existing </a:t>
                </a:r>
                <a:r>
                  <a:rPr lang="en-US" altLang="zh-CN" sz="1400" b="1" dirty="0">
                    <a:cs typeface="+mn-ea"/>
                    <a:sym typeface="+mn-lt"/>
                  </a:rPr>
                  <a:t>Ability</a:t>
                </a:r>
                <a:r>
                  <a:rPr lang="en-US" altLang="zh-CN" sz="1400" dirty="0">
                    <a:cs typeface="+mn-ea"/>
                    <a:sym typeface="+mn-lt"/>
                  </a:rPr>
                  <a:t> </a:t>
                </a:r>
                <a:r>
                  <a:rPr lang="en-US" altLang="zh-CN" sz="1400" b="1" dirty="0">
                    <a:cs typeface="+mn-ea"/>
                    <a:sym typeface="+mn-lt"/>
                  </a:rPr>
                  <a:t>Dimensions</a:t>
                </a:r>
                <a:r>
                  <a:rPr lang="en-US" altLang="zh-CN" sz="1400" dirty="0">
                    <a:cs typeface="+mn-ea"/>
                    <a:sym typeface="+mn-lt"/>
                  </a:rPr>
                  <a:t>
</a:t>
                </a:r>
                <a:endParaRPr lang="en-US" altLang="zh-CN" sz="1400" dirty="0">
                  <a:highlight>
                    <a:srgbClr val="FFFF00"/>
                  </a:highlight>
                  <a:cs typeface="+mn-ea"/>
                  <a:sym typeface="+mn-lt"/>
                </a:endParaRPr>
              </a:p>
            </p:txBody>
          </p:sp>
          <p:cxnSp>
            <p:nvCxnSpPr>
              <p:cNvPr id="23" name="直接箭头连接符 23">
                <a:extLst>
                  <a:ext uri="{FF2B5EF4-FFF2-40B4-BE49-F238E27FC236}">
                    <a16:creationId xmlns:a16="http://schemas.microsoft.com/office/drawing/2014/main" id="{AE02AA25-2315-4DCB-AF4F-661F93CDB05F}"/>
                  </a:ext>
                </a:extLst>
              </p:cNvPr>
              <p:cNvCxnSpPr>
                <a:stCxn id="21" idx="2"/>
                <a:endCxn id="18" idx="0"/>
              </p:cNvCxnSpPr>
              <p:nvPr/>
            </p:nvCxnSpPr>
            <p:spPr>
              <a:xfrm>
                <a:off x="10831" y="3352"/>
                <a:ext cx="0" cy="11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4" name="直接箭头连接符 25">
                <a:extLst>
                  <a:ext uri="{FF2B5EF4-FFF2-40B4-BE49-F238E27FC236}">
                    <a16:creationId xmlns:a16="http://schemas.microsoft.com/office/drawing/2014/main" id="{AF476A41-3802-4F66-B3FC-5BB942A356CD}"/>
                  </a:ext>
                </a:extLst>
              </p:cNvPr>
              <p:cNvCxnSpPr>
                <a:stCxn id="18" idx="2"/>
                <a:endCxn id="22" idx="0"/>
              </p:cNvCxnSpPr>
              <p:nvPr/>
            </p:nvCxnSpPr>
            <p:spPr>
              <a:xfrm flipH="1">
                <a:off x="10824" y="5862"/>
                <a:ext cx="6" cy="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5" name="矩形 76">
                <a:extLst>
                  <a:ext uri="{FF2B5EF4-FFF2-40B4-BE49-F238E27FC236}">
                    <a16:creationId xmlns:a16="http://schemas.microsoft.com/office/drawing/2014/main" id="{F3315053-1116-4B9E-A12E-03A5C84B930E}"/>
                  </a:ext>
                </a:extLst>
              </p:cNvPr>
              <p:cNvSpPr/>
              <p:nvPr/>
            </p:nvSpPr>
            <p:spPr>
              <a:xfrm>
                <a:off x="9318" y="8670"/>
                <a:ext cx="3027" cy="139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cs typeface="+mn-ea"/>
                    <a:sym typeface="+mn-lt"/>
                  </a:rPr>
                  <a:t>Expected</a:t>
                </a:r>
                <a:r>
                  <a:rPr lang="en-US" altLang="zh-CN" sz="1400" dirty="0">
                    <a:cs typeface="+mn-ea"/>
                    <a:sym typeface="+mn-lt"/>
                  </a:rPr>
                  <a:t> position ability </a:t>
                </a:r>
                <a:r>
                  <a:rPr lang="en-US" altLang="zh-CN" sz="1400" b="1" dirty="0">
                    <a:cs typeface="+mn-ea"/>
                    <a:sym typeface="+mn-lt"/>
                  </a:rPr>
                  <a:t>dimension</a:t>
                </a:r>
              </a:p>
            </p:txBody>
          </p:sp>
          <p:cxnSp>
            <p:nvCxnSpPr>
              <p:cNvPr id="26" name="直接箭头连接符 77">
                <a:extLst>
                  <a:ext uri="{FF2B5EF4-FFF2-40B4-BE49-F238E27FC236}">
                    <a16:creationId xmlns:a16="http://schemas.microsoft.com/office/drawing/2014/main" id="{F005EA62-6A84-4552-B236-9EC0A40972EA}"/>
                  </a:ext>
                </a:extLst>
              </p:cNvPr>
              <p:cNvCxnSpPr>
                <a:stCxn id="22" idx="2"/>
                <a:endCxn id="25" idx="0"/>
              </p:cNvCxnSpPr>
              <p:nvPr/>
            </p:nvCxnSpPr>
            <p:spPr>
              <a:xfrm>
                <a:off x="10824" y="8011"/>
                <a:ext cx="8" cy="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7" name="直接箭头连接符 83">
                <a:extLst>
                  <a:ext uri="{FF2B5EF4-FFF2-40B4-BE49-F238E27FC236}">
                    <a16:creationId xmlns:a16="http://schemas.microsoft.com/office/drawing/2014/main" id="{B44AA631-E699-4D54-8263-22A93D4FB90A}"/>
                  </a:ext>
                </a:extLst>
              </p:cNvPr>
              <p:cNvCxnSpPr>
                <a:stCxn id="25" idx="2"/>
                <a:endCxn id="20" idx="0"/>
              </p:cNvCxnSpPr>
              <p:nvPr/>
            </p:nvCxnSpPr>
            <p:spPr>
              <a:xfrm flipH="1">
                <a:off x="10820" y="10068"/>
                <a:ext cx="12" cy="2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0" name="直接箭头连接符 53">
            <a:extLst>
              <a:ext uri="{FF2B5EF4-FFF2-40B4-BE49-F238E27FC236}">
                <a16:creationId xmlns:a16="http://schemas.microsoft.com/office/drawing/2014/main" id="{37013D8B-3D9E-4A05-8D5B-A4F92A922482}"/>
              </a:ext>
            </a:extLst>
          </p:cNvPr>
          <p:cNvCxnSpPr/>
          <p:nvPr/>
        </p:nvCxnSpPr>
        <p:spPr>
          <a:xfrm flipV="1">
            <a:off x="3226435" y="3764280"/>
            <a:ext cx="3079115" cy="15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31" name="组合 7">
            <a:extLst>
              <a:ext uri="{FF2B5EF4-FFF2-40B4-BE49-F238E27FC236}">
                <a16:creationId xmlns:a16="http://schemas.microsoft.com/office/drawing/2014/main" id="{4AF588DA-FBAE-4573-AA4E-1407F4964F8F}"/>
              </a:ext>
            </a:extLst>
          </p:cNvPr>
          <p:cNvGrpSpPr/>
          <p:nvPr/>
        </p:nvGrpSpPr>
        <p:grpSpPr>
          <a:xfrm>
            <a:off x="8529955" y="741680"/>
            <a:ext cx="1991360" cy="4695190"/>
            <a:chOff x="12819" y="2673"/>
            <a:chExt cx="3136" cy="7394"/>
          </a:xfrm>
        </p:grpSpPr>
        <p:sp>
          <p:nvSpPr>
            <p:cNvPr id="32" name="矩形 27">
              <a:extLst>
                <a:ext uri="{FF2B5EF4-FFF2-40B4-BE49-F238E27FC236}">
                  <a16:creationId xmlns:a16="http://schemas.microsoft.com/office/drawing/2014/main" id="{17EBFEF9-D9D6-4AA2-9AED-618D024A3B41}"/>
                </a:ext>
              </a:extLst>
            </p:cNvPr>
            <p:cNvSpPr/>
            <p:nvPr/>
          </p:nvSpPr>
          <p:spPr>
            <a:xfrm>
              <a:off x="12819" y="9375"/>
              <a:ext cx="3136" cy="6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action plans </a:t>
              </a:r>
              <a:r>
                <a:rPr lang="en-US" altLang="zh-CN" sz="1400" b="1" dirty="0">
                  <a:cs typeface="+mn-ea"/>
                  <a:sym typeface="+mn-lt"/>
                </a:rPr>
                <a:t>recommendations</a:t>
              </a:r>
              <a:r>
                <a:rPr lang="en-US" altLang="zh-CN" sz="1400" dirty="0">
                  <a:cs typeface="+mn-ea"/>
                  <a:sym typeface="+mn-lt"/>
                </a:rPr>
                <a:t>
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2EAF2DB-3D15-4AD3-BB22-B7CAC5F7899A}"/>
                </a:ext>
              </a:extLst>
            </p:cNvPr>
            <p:cNvSpPr/>
            <p:nvPr/>
          </p:nvSpPr>
          <p:spPr>
            <a:xfrm>
              <a:off x="12916" y="8002"/>
              <a:ext cx="2956" cy="7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cs typeface="+mn-ea"/>
                <a:sym typeface="+mn-lt"/>
              </a:endParaRPr>
            </a:p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Select</a:t>
              </a:r>
              <a:r>
                <a:rPr lang="en-US" altLang="zh-CN" sz="1400" dirty="0">
                  <a:cs typeface="+mn-ea"/>
                  <a:sym typeface="+mn-lt"/>
                </a:rPr>
                <a:t> the tasks
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  <p:sp>
          <p:nvSpPr>
            <p:cNvPr id="34" name="矩形 35">
              <a:extLst>
                <a:ext uri="{FF2B5EF4-FFF2-40B4-BE49-F238E27FC236}">
                  <a16:creationId xmlns:a16="http://schemas.microsoft.com/office/drawing/2014/main" id="{B3068D67-5FCC-48BD-AD1B-37B1881EA0EE}"/>
                </a:ext>
              </a:extLst>
            </p:cNvPr>
            <p:cNvSpPr/>
            <p:nvPr/>
          </p:nvSpPr>
          <p:spPr>
            <a:xfrm>
              <a:off x="13216" y="6741"/>
              <a:ext cx="2357" cy="6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Complete</a:t>
              </a:r>
              <a:r>
                <a:rPr lang="en-US" altLang="zh-CN" sz="1400" dirty="0">
                  <a:cs typeface="+mn-ea"/>
                  <a:sym typeface="+mn-lt"/>
                </a:rPr>
                <a:t> tasks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  <p:sp>
          <p:nvSpPr>
            <p:cNvPr id="35" name="矩形 36">
              <a:extLst>
                <a:ext uri="{FF2B5EF4-FFF2-40B4-BE49-F238E27FC236}">
                  <a16:creationId xmlns:a16="http://schemas.microsoft.com/office/drawing/2014/main" id="{225A15AF-2A4B-4170-A7F9-FBAE74861074}"/>
                </a:ext>
              </a:extLst>
            </p:cNvPr>
            <p:cNvSpPr/>
            <p:nvPr/>
          </p:nvSpPr>
          <p:spPr>
            <a:xfrm>
              <a:off x="13300" y="5448"/>
              <a:ext cx="2188" cy="7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cs typeface="+mn-ea"/>
                <a:sym typeface="+mn-lt"/>
              </a:endParaRPr>
            </a:p>
            <a:p>
              <a:pPr algn="ctr"/>
              <a:r>
                <a:rPr lang="en-US" altLang="zh-CN" sz="1400" b="1" dirty="0">
                  <a:cs typeface="+mn-ea"/>
                  <a:sym typeface="+mn-lt"/>
                </a:rPr>
                <a:t>Upload</a:t>
              </a:r>
              <a:r>
                <a:rPr lang="en-US" altLang="zh-CN" sz="1400" dirty="0">
                  <a:cs typeface="+mn-ea"/>
                  <a:sym typeface="+mn-lt"/>
                </a:rPr>
                <a:t> credentials
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  <p:sp>
          <p:nvSpPr>
            <p:cNvPr id="36" name="矩形 37">
              <a:extLst>
                <a:ext uri="{FF2B5EF4-FFF2-40B4-BE49-F238E27FC236}">
                  <a16:creationId xmlns:a16="http://schemas.microsoft.com/office/drawing/2014/main" id="{B578AC80-4523-4725-A8E2-33672BFFA7D7}"/>
                </a:ext>
              </a:extLst>
            </p:cNvPr>
            <p:cNvSpPr/>
            <p:nvPr/>
          </p:nvSpPr>
          <p:spPr>
            <a:xfrm>
              <a:off x="13294" y="4091"/>
              <a:ext cx="2188" cy="8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cs typeface="+mn-ea"/>
                <a:sym typeface="+mn-lt"/>
              </a:endParaRPr>
            </a:p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Model </a:t>
              </a:r>
              <a:r>
                <a:rPr lang="en-US" altLang="zh-CN" sz="1400" b="1" dirty="0">
                  <a:cs typeface="+mn-ea"/>
                  <a:sym typeface="+mn-lt"/>
                </a:rPr>
                <a:t>update</a:t>
              </a:r>
              <a:r>
                <a:rPr lang="en-US" altLang="zh-CN" sz="1400" dirty="0">
                  <a:cs typeface="+mn-ea"/>
                  <a:sym typeface="+mn-lt"/>
                </a:rPr>
                <a:t>
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  <p:cxnSp>
          <p:nvCxnSpPr>
            <p:cNvPr id="37" name="直接箭头连接符 39">
              <a:extLst>
                <a:ext uri="{FF2B5EF4-FFF2-40B4-BE49-F238E27FC236}">
                  <a16:creationId xmlns:a16="http://schemas.microsoft.com/office/drawing/2014/main" id="{9F6EE1FA-8108-4D59-AF51-1281C2FA1508}"/>
                </a:ext>
              </a:extLst>
            </p:cNvPr>
            <p:cNvCxnSpPr>
              <a:stCxn id="33" idx="0"/>
              <a:endCxn id="34" idx="2"/>
            </p:cNvCxnSpPr>
            <p:nvPr/>
          </p:nvCxnSpPr>
          <p:spPr>
            <a:xfrm flipV="1">
              <a:off x="14394" y="7409"/>
              <a:ext cx="0" cy="5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8" name="直接箭头连接符 41">
              <a:extLst>
                <a:ext uri="{FF2B5EF4-FFF2-40B4-BE49-F238E27FC236}">
                  <a16:creationId xmlns:a16="http://schemas.microsoft.com/office/drawing/2014/main" id="{A1003187-B9C4-471D-95AA-ABBAA3FD9BB9}"/>
                </a:ext>
              </a:extLst>
            </p:cNvPr>
            <p:cNvCxnSpPr>
              <a:stCxn id="34" idx="0"/>
              <a:endCxn id="35" idx="2"/>
            </p:cNvCxnSpPr>
            <p:nvPr/>
          </p:nvCxnSpPr>
          <p:spPr>
            <a:xfrm flipV="1">
              <a:off x="14394" y="6247"/>
              <a:ext cx="0" cy="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9" name="直接箭头连接符 43">
              <a:extLst>
                <a:ext uri="{FF2B5EF4-FFF2-40B4-BE49-F238E27FC236}">
                  <a16:creationId xmlns:a16="http://schemas.microsoft.com/office/drawing/2014/main" id="{8CC94F67-33B8-4A14-BFE1-FA65626E2B4D}"/>
                </a:ext>
              </a:extLst>
            </p:cNvPr>
            <p:cNvCxnSpPr>
              <a:stCxn id="35" idx="0"/>
              <a:endCxn id="36" idx="2"/>
            </p:cNvCxnSpPr>
            <p:nvPr/>
          </p:nvCxnSpPr>
          <p:spPr>
            <a:xfrm flipH="1" flipV="1">
              <a:off x="14388" y="4921"/>
              <a:ext cx="6" cy="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0" name="矩形: 圆角 44">
              <a:extLst>
                <a:ext uri="{FF2B5EF4-FFF2-40B4-BE49-F238E27FC236}">
                  <a16:creationId xmlns:a16="http://schemas.microsoft.com/office/drawing/2014/main" id="{A6FD95A1-3B63-4C6E-8B66-A186E273A513}"/>
                </a:ext>
              </a:extLst>
            </p:cNvPr>
            <p:cNvSpPr/>
            <p:nvPr/>
          </p:nvSpPr>
          <p:spPr>
            <a:xfrm>
              <a:off x="12923" y="2673"/>
              <a:ext cx="2938" cy="740"/>
            </a:xfrm>
            <a:prstGeom prst="round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b="1" dirty="0">
                  <a:cs typeface="+mn-ea"/>
                  <a:sym typeface="+mn-lt"/>
                </a:rPr>
                <a:t>More mature</a:t>
              </a:r>
              <a:r>
                <a:rPr lang="en-US" altLang="zh-CN" sz="1400" dirty="0">
                  <a:cs typeface="+mn-ea"/>
                  <a:sym typeface="+mn-lt"/>
                </a:rPr>
                <a:t> Young Adults</a:t>
              </a:r>
              <a:endParaRPr lang="en-US" altLang="zh-CN" sz="1400" dirty="0">
                <a:highlight>
                  <a:srgbClr val="FFFF00"/>
                </a:highlight>
                <a:cs typeface="+mn-ea"/>
                <a:sym typeface="+mn-lt"/>
              </a:endParaRPr>
            </a:p>
          </p:txBody>
        </p:sp>
        <p:cxnSp>
          <p:nvCxnSpPr>
            <p:cNvPr id="41" name="直接箭头连接符 54">
              <a:extLst>
                <a:ext uri="{FF2B5EF4-FFF2-40B4-BE49-F238E27FC236}">
                  <a16:creationId xmlns:a16="http://schemas.microsoft.com/office/drawing/2014/main" id="{BFDE3B9A-7D7E-47D7-B34A-D648B74A7F08}"/>
                </a:ext>
              </a:extLst>
            </p:cNvPr>
            <p:cNvCxnSpPr>
              <a:stCxn id="32" idx="0"/>
              <a:endCxn id="33" idx="2"/>
            </p:cNvCxnSpPr>
            <p:nvPr/>
          </p:nvCxnSpPr>
          <p:spPr>
            <a:xfrm flipV="1">
              <a:off x="14387" y="8737"/>
              <a:ext cx="7" cy="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直接箭头连接符 71">
              <a:extLst>
                <a:ext uri="{FF2B5EF4-FFF2-40B4-BE49-F238E27FC236}">
                  <a16:creationId xmlns:a16="http://schemas.microsoft.com/office/drawing/2014/main" id="{8D213378-080A-4947-BCF0-3C98BDA805E6}"/>
                </a:ext>
              </a:extLst>
            </p:cNvPr>
            <p:cNvCxnSpPr>
              <a:stCxn id="36" idx="0"/>
              <a:endCxn id="40" idx="2"/>
            </p:cNvCxnSpPr>
            <p:nvPr/>
          </p:nvCxnSpPr>
          <p:spPr>
            <a:xfrm flipV="1">
              <a:off x="14388" y="3413"/>
              <a:ext cx="4" cy="6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43" name="直接箭头连接符 64">
            <a:extLst>
              <a:ext uri="{FF2B5EF4-FFF2-40B4-BE49-F238E27FC236}">
                <a16:creationId xmlns:a16="http://schemas.microsoft.com/office/drawing/2014/main" id="{3606C91B-4812-46D3-A17D-607978FB4ADC}"/>
              </a:ext>
            </a:extLst>
          </p:cNvPr>
          <p:cNvCxnSpPr>
            <a:stCxn id="9" idx="3"/>
            <a:endCxn id="11" idx="1"/>
          </p:cNvCxnSpPr>
          <p:nvPr/>
        </p:nvCxnSpPr>
        <p:spPr bwMode="auto">
          <a:xfrm>
            <a:off x="3189605" y="3341370"/>
            <a:ext cx="474345" cy="63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101">
            <a:extLst>
              <a:ext uri="{FF2B5EF4-FFF2-40B4-BE49-F238E27FC236}">
                <a16:creationId xmlns:a16="http://schemas.microsoft.com/office/drawing/2014/main" id="{C4C4BB30-1E39-44EC-A203-2C536EFBC288}"/>
              </a:ext>
            </a:extLst>
          </p:cNvPr>
          <p:cNvSpPr txBox="1"/>
          <p:nvPr/>
        </p:nvSpPr>
        <p:spPr>
          <a:xfrm>
            <a:off x="2192655" y="5393496"/>
            <a:ext cx="283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+mn-lt"/>
                <a:ea typeface="+mn-ea"/>
                <a:cs typeface="+mn-ea"/>
                <a:sym typeface="+mn-lt"/>
              </a:rPr>
              <a:t>Module of Modelling</a:t>
            </a:r>
          </a:p>
        </p:txBody>
      </p:sp>
      <p:cxnSp>
        <p:nvCxnSpPr>
          <p:cNvPr id="47" name="连接符: 肘形 168">
            <a:extLst>
              <a:ext uri="{FF2B5EF4-FFF2-40B4-BE49-F238E27FC236}">
                <a16:creationId xmlns:a16="http://schemas.microsoft.com/office/drawing/2014/main" id="{65802B6D-1C9E-45EC-B7E2-EECC542E0A43}"/>
              </a:ext>
            </a:extLst>
          </p:cNvPr>
          <p:cNvCxnSpPr>
            <a:stCxn id="20" idx="3"/>
            <a:endCxn id="7" idx="2"/>
          </p:cNvCxnSpPr>
          <p:nvPr/>
        </p:nvCxnSpPr>
        <p:spPr>
          <a:xfrm flipV="1">
            <a:off x="8000365" y="5698490"/>
            <a:ext cx="1627505" cy="4210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316128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Blank Presentation 13">
      <a:dk1>
        <a:srgbClr val="000000"/>
      </a:dk1>
      <a:lt1>
        <a:srgbClr val="FFFFFF"/>
      </a:lt1>
      <a:dk2>
        <a:srgbClr val="9567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9567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3" id="{568B0925-2BF0-4137-8E7E-C424CDC4F495}" vid="{FDA0806B-FFCA-4563-8B14-74671CB87D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41</TotalTime>
  <Words>92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Theme3</vt:lpstr>
      <vt:lpstr>PowerPoint Presentation</vt:lpstr>
      <vt:lpstr>Core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dequn</dc:creator>
  <cp:lastModifiedBy>teng dequn</cp:lastModifiedBy>
  <cp:revision>2</cp:revision>
  <dcterms:created xsi:type="dcterms:W3CDTF">2020-08-17T02:30:46Z</dcterms:created>
  <dcterms:modified xsi:type="dcterms:W3CDTF">2020-08-17T03:11:56Z</dcterms:modified>
</cp:coreProperties>
</file>