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F1D18-2DE1-450F-8E4B-B504A3B6E355}" type="datetimeFigureOut">
              <a:rPr lang="en-US" smtClean="0"/>
              <a:t>05-Sep-23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70159-742C-4F16-A7E6-E13E9768DEE3}" type="slidenum">
              <a:rPr lang="en-US" smtClean="0"/>
              <a:t>‹#›</a:t>
            </a:fld>
            <a:endParaRPr lang="en-US"/>
          </a:p>
        </p:txBody>
      </p:sp>
    </p:spTree>
    <p:extLst>
      <p:ext uri="{BB962C8B-B14F-4D97-AF65-F5344CB8AC3E}">
        <p14:creationId xmlns:p14="http://schemas.microsoft.com/office/powerpoint/2010/main" val="2477713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600"/>
              </a:spcAft>
            </a:pPr>
            <a:r>
              <a:rPr lang="en-US" sz="1600" b="1" dirty="0">
                <a:solidFill>
                  <a:srgbClr val="595959"/>
                </a:solidFill>
                <a:effectLst/>
                <a:latin typeface="Calibri" panose="020F0502020204030204" pitchFamily="34" charset="0"/>
                <a:ea typeface="Calibri" panose="020F0502020204030204" pitchFamily="34" charset="0"/>
              </a:rPr>
              <a:t>Quick Fact</a:t>
            </a:r>
            <a:r>
              <a:rPr lang="en-US" sz="1600" dirty="0">
                <a:solidFill>
                  <a:srgbClr val="595959"/>
                </a:solidFill>
                <a:effectLst/>
                <a:latin typeface="Calibri" panose="020F0502020204030204" pitchFamily="34" charset="0"/>
                <a:ea typeface="Calibri" panose="020F0502020204030204" pitchFamily="34" charset="0"/>
              </a:rPr>
              <a:t> Giant pandas have five clawed toes and one pseudo thumb.</a:t>
            </a:r>
          </a:p>
          <a:p>
            <a:pPr marL="0" marR="0">
              <a:lnSpc>
                <a:spcPct val="115000"/>
              </a:lnSpc>
              <a:spcBef>
                <a:spcPts val="0"/>
              </a:spcBef>
              <a:spcAft>
                <a:spcPts val="600"/>
              </a:spcAft>
            </a:pPr>
            <a:r>
              <a:rPr lang="en-US" sz="1600" dirty="0">
                <a:solidFill>
                  <a:srgbClr val="595959"/>
                </a:solidFill>
                <a:effectLst/>
                <a:latin typeface="Calibri" panose="020F0502020204030204" pitchFamily="34" charset="0"/>
                <a:ea typeface="Calibri" panose="020F0502020204030204" pitchFamily="34" charset="0"/>
              </a:rPr>
              <a:t>Their pseudo thumb, along with pads of skin, help the giant panda strip the more nutritious small bamboo shoots and leaves while holding the stalk in their mouth.</a:t>
            </a:r>
          </a:p>
          <a:p>
            <a:endParaRPr lang="en-US" dirty="0"/>
          </a:p>
        </p:txBody>
      </p:sp>
      <p:sp>
        <p:nvSpPr>
          <p:cNvPr id="4" name="Slide Number Placeholder 3"/>
          <p:cNvSpPr>
            <a:spLocks noGrp="1"/>
          </p:cNvSpPr>
          <p:nvPr>
            <p:ph type="sldNum" sz="quarter" idx="5"/>
          </p:nvPr>
        </p:nvSpPr>
        <p:spPr/>
        <p:txBody>
          <a:bodyPr/>
          <a:lstStyle/>
          <a:p>
            <a:fld id="{2AB70159-742C-4F16-A7E6-E13E9768DEE3}" type="slidenum">
              <a:rPr lang="en-US" smtClean="0"/>
              <a:t>1</a:t>
            </a:fld>
            <a:endParaRPr lang="en-US"/>
          </a:p>
        </p:txBody>
      </p:sp>
    </p:spTree>
    <p:extLst>
      <p:ext uri="{BB962C8B-B14F-4D97-AF65-F5344CB8AC3E}">
        <p14:creationId xmlns:p14="http://schemas.microsoft.com/office/powerpoint/2010/main" val="7999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95B4-6611-54E5-AF40-254352076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0504F-F6B2-4929-A53A-14C05D2D5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78FD8-6173-D775-8D3D-60D7B2DEC6F0}"/>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31D3965C-EC35-DADA-5F3E-0FEB14F73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EF541-17DE-920B-26E9-0C838F12C556}"/>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346840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6CE8-421F-6ADB-72A1-90459EB0C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2A07DF-928E-BECC-0BA2-E5DEEB357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46C9D-7858-E1C6-D19B-3E63292A8EB1}"/>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3E692E8C-AC00-42BC-9E84-4647CA441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F9461-A4AA-5D5F-FB97-60FA2A21229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479343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26CC1-9373-83B0-3CAD-A091EFE70B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3ED229-1B31-1F94-7E8E-9D2B56938B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93F67-ED43-50A7-E025-5811C3D73048}"/>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6C410986-B2DE-8EF3-00B4-26182644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F1BCF-44D6-456F-0369-E19EF85FC83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54332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262E-D2B3-B6C1-7ADA-B7DC92180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34440-DE3A-36EE-D60F-48F8CC86AE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57E76-1CE8-79BC-FE74-D4D99EDB671B}"/>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7226D0F3-A952-D1AE-0C0B-E413A2D97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3D80F-F229-45A9-C506-7D90C149C490}"/>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75119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8521-F29A-60B8-33F3-DDC2C153D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ACE19-BF93-51FD-ED47-36F06D4655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58F26-3948-F061-DCC8-CBEFFDC4AACC}"/>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B434AB46-CD80-6F74-4165-812755282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91B89-94EF-9101-B466-70192F7C8855}"/>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84899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E952-2D4E-CDD5-2EA3-9CC58699B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2DEBE-4A10-628E-4893-7E10D4BD8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414846-299B-C9DD-5F83-8A007FBC7E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97F95D-521F-7E51-7E1A-88978F95B3EF}"/>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6" name="Footer Placeholder 5">
            <a:extLst>
              <a:ext uri="{FF2B5EF4-FFF2-40B4-BE49-F238E27FC236}">
                <a16:creationId xmlns:a16="http://schemas.microsoft.com/office/drawing/2014/main" id="{F491079D-4997-321F-6E5B-B2FEA3D0A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74F6E-A8CC-9ED9-2543-36F2E9FB519D}"/>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214544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CD11-5FCD-6132-72AF-CEC4D80BB3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7AA4E7-3A5E-F296-6DF0-6CEFC6F008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D0966-0708-2E11-FDAE-56F9A1AAF9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772D0-D569-85D9-CDFB-47EB5068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A802D-FAB1-3E27-604D-74870BA29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B5EF1-E478-FD82-B225-E324EFD2FF18}"/>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8" name="Footer Placeholder 7">
            <a:extLst>
              <a:ext uri="{FF2B5EF4-FFF2-40B4-BE49-F238E27FC236}">
                <a16:creationId xmlns:a16="http://schemas.microsoft.com/office/drawing/2014/main" id="{E8CC09DE-434A-51D7-B19C-C83D6D02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6B2D92-0413-9F22-898B-28EE425908BB}"/>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81684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1DA-2210-FAAF-1352-F6FE54B63B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333EFD-8A45-E7D5-2CDC-5F0D770C585D}"/>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4" name="Footer Placeholder 3">
            <a:extLst>
              <a:ext uri="{FF2B5EF4-FFF2-40B4-BE49-F238E27FC236}">
                <a16:creationId xmlns:a16="http://schemas.microsoft.com/office/drawing/2014/main" id="{C7C0A171-6FE0-9271-4257-648B5D4562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06759D-1796-BE7E-7044-19A8B19CF0F9}"/>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368984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41AF7-F356-5D2A-BAC2-4EAAF58AFC7C}"/>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3" name="Footer Placeholder 2">
            <a:extLst>
              <a:ext uri="{FF2B5EF4-FFF2-40B4-BE49-F238E27FC236}">
                <a16:creationId xmlns:a16="http://schemas.microsoft.com/office/drawing/2014/main" id="{98A6AB09-5A8D-B916-A0EA-75117FCECB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DD6B7-49D4-B70F-BEE0-AAE2ADCC7850}"/>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216967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0908-89E1-398E-5999-5E1D62E19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DA1756-43E1-1498-E78A-D8BE29D861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11531D-EE27-FA88-2779-DCFD0CB88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435B1-3D5C-7653-93EA-271BE8556DAC}"/>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6" name="Footer Placeholder 5">
            <a:extLst>
              <a:ext uri="{FF2B5EF4-FFF2-40B4-BE49-F238E27FC236}">
                <a16:creationId xmlns:a16="http://schemas.microsoft.com/office/drawing/2014/main" id="{202450F5-8035-36D2-32A0-A53784BAD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88EB1-70D0-45DF-2F24-F88998C69156}"/>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79950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21DF-44C7-BC81-3F5D-E3028CF01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B225D-34E4-C311-5B36-6012E8E15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5FCE1-4D45-2BA0-7CBF-4A2287686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A4D1C-1648-9963-1FE8-E2C554A3060E}"/>
              </a:ext>
            </a:extLst>
          </p:cNvPr>
          <p:cNvSpPr>
            <a:spLocks noGrp="1"/>
          </p:cNvSpPr>
          <p:nvPr>
            <p:ph type="dt" sz="half" idx="10"/>
          </p:nvPr>
        </p:nvSpPr>
        <p:spPr/>
        <p:txBody>
          <a:bodyPr/>
          <a:lstStyle/>
          <a:p>
            <a:fld id="{F36D1647-D0A9-42EE-B86B-F9E4A05317C8}" type="datetimeFigureOut">
              <a:rPr lang="en-US" smtClean="0"/>
              <a:t>05-Sep-23</a:t>
            </a:fld>
            <a:endParaRPr lang="en-US"/>
          </a:p>
        </p:txBody>
      </p:sp>
      <p:sp>
        <p:nvSpPr>
          <p:cNvPr id="6" name="Footer Placeholder 5">
            <a:extLst>
              <a:ext uri="{FF2B5EF4-FFF2-40B4-BE49-F238E27FC236}">
                <a16:creationId xmlns:a16="http://schemas.microsoft.com/office/drawing/2014/main" id="{D3CBAB92-C1F8-74D5-9163-BCFC08569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8652B-F022-8EF3-DCE0-3E5437A33393}"/>
              </a:ext>
            </a:extLst>
          </p:cNvPr>
          <p:cNvSpPr>
            <a:spLocks noGrp="1"/>
          </p:cNvSpPr>
          <p:nvPr>
            <p:ph type="sldNum" sz="quarter" idx="12"/>
          </p:nvPr>
        </p:nvSpPr>
        <p:spPr/>
        <p:txBody>
          <a:bodyPr/>
          <a:lstStyle/>
          <a:p>
            <a:fld id="{D7EB7C13-2E76-4D98-8884-822EBBF19DEE}" type="slidenum">
              <a:rPr lang="en-US" smtClean="0"/>
              <a:t>‹#›</a:t>
            </a:fld>
            <a:endParaRPr lang="en-US"/>
          </a:p>
        </p:txBody>
      </p:sp>
    </p:spTree>
    <p:extLst>
      <p:ext uri="{BB962C8B-B14F-4D97-AF65-F5344CB8AC3E}">
        <p14:creationId xmlns:p14="http://schemas.microsoft.com/office/powerpoint/2010/main" val="140124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5867F-B70F-B938-06B4-AD721AC31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AB8ECE-B6A7-7087-F3E9-8EEDC67E2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FDF5F-0A30-90ED-F7BA-00061A66F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D1647-D0A9-42EE-B86B-F9E4A05317C8}" type="datetimeFigureOut">
              <a:rPr lang="en-US" smtClean="0"/>
              <a:t>05-Sep-23</a:t>
            </a:fld>
            <a:endParaRPr lang="en-US"/>
          </a:p>
        </p:txBody>
      </p:sp>
      <p:sp>
        <p:nvSpPr>
          <p:cNvPr id="5" name="Footer Placeholder 4">
            <a:extLst>
              <a:ext uri="{FF2B5EF4-FFF2-40B4-BE49-F238E27FC236}">
                <a16:creationId xmlns:a16="http://schemas.microsoft.com/office/drawing/2014/main" id="{2F1167F0-ED5C-3CD8-5050-887128939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4009BD-1938-9139-34A3-CDA3ABA9F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B7C13-2E76-4D98-8884-822EBBF19DEE}" type="slidenum">
              <a:rPr lang="en-US" smtClean="0"/>
              <a:t>‹#›</a:t>
            </a:fld>
            <a:endParaRPr lang="en-US"/>
          </a:p>
        </p:txBody>
      </p:sp>
      <p:grpSp>
        <p:nvGrpSpPr>
          <p:cNvPr id="7" name="Group 14">
            <a:extLst>
              <a:ext uri="{FF2B5EF4-FFF2-40B4-BE49-F238E27FC236}">
                <a16:creationId xmlns:a16="http://schemas.microsoft.com/office/drawing/2014/main" id="{9BC74EEA-B398-D14D-E84F-D1775EE86047}"/>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8" name="Rectangle 7">
              <a:extLst>
                <a:ext uri="{FF2B5EF4-FFF2-40B4-BE49-F238E27FC236}">
                  <a16:creationId xmlns:a16="http://schemas.microsoft.com/office/drawing/2014/main" id="{19FBC40C-3027-BE22-C003-1681203393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903079-9329-375B-80B3-456AAC8F0E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CD7A5F-52A9-6F5C-EEE5-0C6D13199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848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D58A-D3FA-F39A-947E-74C56475F698}"/>
              </a:ext>
            </a:extLst>
          </p:cNvPr>
          <p:cNvSpPr>
            <a:spLocks noGrp="1"/>
          </p:cNvSpPr>
          <p:nvPr>
            <p:ph type="ctrTitle"/>
          </p:nvPr>
        </p:nvSpPr>
        <p:spPr>
          <a:xfrm>
            <a:off x="1524000" y="322773"/>
            <a:ext cx="9144000" cy="1113941"/>
          </a:xfrm>
        </p:spPr>
        <p:txBody>
          <a:bodyPr>
            <a:normAutofit/>
          </a:bodyPr>
          <a:lstStyle/>
          <a:p>
            <a:pPr marL="0" marR="0">
              <a:spcBef>
                <a:spcPts val="0"/>
              </a:spcBef>
              <a:spcAft>
                <a:spcPts val="3000"/>
              </a:spcAft>
            </a:pPr>
            <a:r>
              <a:rPr lang="en-US" sz="5400" dirty="0">
                <a:solidFill>
                  <a:srgbClr val="00B050"/>
                </a:solidFill>
                <a:effectLst/>
                <a:latin typeface="Arial" panose="020B0604020202020204" pitchFamily="34" charset="0"/>
                <a:ea typeface="Segoe UI Light" panose="020B0502040204020203" pitchFamily="34" charset="0"/>
                <a:cs typeface="Arial" panose="020B0604020202020204" pitchFamily="34" charset="0"/>
              </a:rPr>
              <a:t>The Giant Panda</a:t>
            </a:r>
            <a:endParaRPr lang="en-US" sz="5400" dirty="0">
              <a:solidFill>
                <a:srgbClr val="00B05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0D42B1B-056E-5AF3-A4EC-DB0F9FC885CA}"/>
              </a:ext>
            </a:extLst>
          </p:cNvPr>
          <p:cNvSpPr>
            <a:spLocks noGrp="1"/>
          </p:cNvSpPr>
          <p:nvPr>
            <p:ph type="subTitle" idx="1"/>
          </p:nvPr>
        </p:nvSpPr>
        <p:spPr>
          <a:xfrm>
            <a:off x="1250302" y="1520692"/>
            <a:ext cx="9741158" cy="1791675"/>
          </a:xfrm>
        </p:spPr>
        <p:txBody>
          <a:bodyPr>
            <a:normAutofit/>
          </a:bodyPr>
          <a:lstStyle/>
          <a:p>
            <a:pPr marL="0" marR="0" algn="l">
              <a:lnSpc>
                <a:spcPct val="115000"/>
              </a:lnSpc>
              <a:spcBef>
                <a:spcPts val="0"/>
              </a:spcBef>
              <a:spcAft>
                <a:spcPts val="1000"/>
              </a:spcAft>
            </a:pPr>
            <a:r>
              <a:rPr lang="en-US" sz="2000" dirty="0">
                <a:effectLst/>
                <a:latin typeface="Arial" panose="020B0604020202020204" pitchFamily="34" charset="0"/>
                <a:ea typeface="Calibri" panose="020F0502020204030204" pitchFamily="34" charset="0"/>
                <a:cs typeface="Arial" panose="020B0604020202020204" pitchFamily="34" charset="0"/>
              </a:rPr>
              <a:t>The giant panda, which only lives in China outside of captivity, has captured the hearts of people of all ages across the globe. From their furry black and white bodies to their shy and docile nature, they are considered one of the world's most loved animals.</a:t>
            </a:r>
          </a:p>
          <a:p>
            <a:endParaRPr lang="en-US" sz="2000" dirty="0"/>
          </a:p>
        </p:txBody>
      </p:sp>
      <p:pic>
        <p:nvPicPr>
          <p:cNvPr id="8" name="Picture 7">
            <a:extLst>
              <a:ext uri="{FF2B5EF4-FFF2-40B4-BE49-F238E27FC236}">
                <a16:creationId xmlns:a16="http://schemas.microsoft.com/office/drawing/2014/main" id="{95DF361A-4CF5-6C77-60B1-AB2E5AAB2E7A}"/>
              </a:ext>
            </a:extLst>
          </p:cNvPr>
          <p:cNvPicPr/>
          <p:nvPr/>
        </p:nvPicPr>
        <p:blipFill>
          <a:blip r:embed="rId3"/>
          <a:stretch>
            <a:fillRect/>
          </a:stretch>
        </p:blipFill>
        <p:spPr bwMode="auto">
          <a:xfrm>
            <a:off x="3127692" y="3440248"/>
            <a:ext cx="5290751" cy="2861159"/>
          </a:xfrm>
          <a:prstGeom prst="roundRect">
            <a:avLst>
              <a:gd name="adj" fmla="val 9132"/>
            </a:avLst>
          </a:prstGeom>
        </p:spPr>
      </p:pic>
    </p:spTree>
    <p:extLst>
      <p:ext uri="{BB962C8B-B14F-4D97-AF65-F5344CB8AC3E}">
        <p14:creationId xmlns:p14="http://schemas.microsoft.com/office/powerpoint/2010/main" val="95221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EA076-DB82-46EA-B6BF-ADB1C6584DA6}"/>
              </a:ext>
            </a:extLst>
          </p:cNvPr>
          <p:cNvSpPr>
            <a:spLocks noGrp="1"/>
          </p:cNvSpPr>
          <p:nvPr>
            <p:ph idx="1"/>
          </p:nvPr>
        </p:nvSpPr>
        <p:spPr>
          <a:xfrm>
            <a:off x="838200" y="536713"/>
            <a:ext cx="10515600" cy="5640250"/>
          </a:xfrm>
        </p:spPr>
        <p:txBody>
          <a:bodyPr/>
          <a:lstStyle/>
          <a:p>
            <a:pPr marL="0" marR="0" indent="0">
              <a:lnSpc>
                <a:spcPct val="150000"/>
              </a:lnSpc>
              <a:spcBef>
                <a:spcPts val="1200"/>
              </a:spcBef>
              <a:spcAft>
                <a:spcPts val="0"/>
              </a:spcAft>
              <a:buNone/>
            </a:pPr>
            <a:r>
              <a:rPr lang="en-US" sz="2400" dirty="0">
                <a:solidFill>
                  <a:srgbClr val="00B050"/>
                </a:solidFill>
                <a:effectLst/>
                <a:latin typeface="Arial" panose="020B0604020202020204" pitchFamily="34" charset="0"/>
                <a:ea typeface="Segoe UI" panose="020B0502040204020203" pitchFamily="34" charset="0"/>
                <a:cs typeface="Arial" panose="020B0604020202020204" pitchFamily="34" charset="0"/>
              </a:rPr>
              <a:t>Small Bear or Large Raccoon?</a:t>
            </a: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Giant pandas are generally referred to as bears and are typically called panda bears rather than giant pandas. Though we may think they look like bears, there has been a great deal of discussion for decades about where giant pandas fit in the animal kingdom. </a:t>
            </a:r>
          </a:p>
          <a:p>
            <a:pPr marL="0" marR="0" indent="0">
              <a:lnSpc>
                <a:spcPct val="115000"/>
              </a:lnSpc>
              <a:spcBef>
                <a:spcPts val="0"/>
              </a:spcBef>
              <a:spcAft>
                <a:spcPts val="1000"/>
              </a:spcAft>
              <a:buNone/>
            </a:pPr>
            <a:r>
              <a:rPr lang="en-US" sz="1800" dirty="0">
                <a:effectLst/>
                <a:latin typeface="Arial" panose="020B0604020202020204" pitchFamily="34" charset="0"/>
                <a:ea typeface="Calibri" panose="020F0502020204030204" pitchFamily="34" charset="0"/>
                <a:cs typeface="Arial" panose="020B0604020202020204" pitchFamily="34" charset="0"/>
              </a:rPr>
              <a:t>While a giant panda has a body that resembles a small bear and climbs trees like a bear, it also has several characteristics in common with the red panda. For example, both giant pandas and red pandas eat bamboo and have the same pseudo thumb. The table below lists the main characteristics the giant panda shares with bears and red pandas.</a:t>
            </a:r>
          </a:p>
          <a:p>
            <a:pPr marL="0" indent="0">
              <a:buNone/>
            </a:pPr>
            <a:endParaRPr lang="en-US"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7FFB3BD7-BD57-C514-AE92-EF271F58EF1F}"/>
              </a:ext>
            </a:extLst>
          </p:cNvPr>
          <p:cNvGraphicFramePr>
            <a:graphicFrameLocks noGrp="1"/>
          </p:cNvGraphicFramePr>
          <p:nvPr>
            <p:extLst>
              <p:ext uri="{D42A27DB-BD31-4B8C-83A1-F6EECF244321}">
                <p14:modId xmlns:p14="http://schemas.microsoft.com/office/powerpoint/2010/main" val="1366746869"/>
              </p:ext>
            </p:extLst>
          </p:nvPr>
        </p:nvGraphicFramePr>
        <p:xfrm>
          <a:off x="2832652" y="3866291"/>
          <a:ext cx="6659218" cy="2097155"/>
        </p:xfrm>
        <a:graphic>
          <a:graphicData uri="http://schemas.openxmlformats.org/drawingml/2006/table">
            <a:tbl>
              <a:tblPr firstRow="1" firstCol="1" bandRow="1">
                <a:tableStyleId>{5940675A-B579-460E-94D1-54222C63F5DA}</a:tableStyleId>
              </a:tblPr>
              <a:tblGrid>
                <a:gridCol w="3329609">
                  <a:extLst>
                    <a:ext uri="{9D8B030D-6E8A-4147-A177-3AD203B41FA5}">
                      <a16:colId xmlns:a16="http://schemas.microsoft.com/office/drawing/2014/main" val="3043067313"/>
                    </a:ext>
                  </a:extLst>
                </a:gridCol>
                <a:gridCol w="3329609">
                  <a:extLst>
                    <a:ext uri="{9D8B030D-6E8A-4147-A177-3AD203B41FA5}">
                      <a16:colId xmlns:a16="http://schemas.microsoft.com/office/drawing/2014/main" val="3727818399"/>
                    </a:ext>
                  </a:extLst>
                </a:gridCol>
              </a:tblGrid>
              <a:tr h="419431">
                <a:tc>
                  <a:txBody>
                    <a:bodyPr/>
                    <a:lstStyle/>
                    <a:p>
                      <a:pPr marL="0" marR="0" algn="ctr">
                        <a:lnSpc>
                          <a:spcPct val="115000"/>
                        </a:lnSpc>
                        <a:spcBef>
                          <a:spcPts val="0"/>
                        </a:spcBef>
                        <a:spcAft>
                          <a:spcPts val="1000"/>
                        </a:spcAft>
                      </a:pPr>
                      <a:r>
                        <a:rPr lang="en-US" sz="1800" b="1" dirty="0">
                          <a:effectLst/>
                          <a:latin typeface="Arial" panose="020B0604020202020204" pitchFamily="34" charset="0"/>
                          <a:cs typeface="Arial" panose="020B0604020202020204" pitchFamily="34" charset="0"/>
                        </a:rPr>
                        <a:t>Bear</a:t>
                      </a:r>
                      <a:endParaRPr lang="en-US" sz="1800" b="1"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solidFill>
                      <a:schemeClr val="accent6">
                        <a:lumMod val="60000"/>
                        <a:lumOff val="40000"/>
                      </a:schemeClr>
                    </a:solidFill>
                  </a:tcPr>
                </a:tc>
                <a:tc>
                  <a:txBody>
                    <a:bodyPr/>
                    <a:lstStyle/>
                    <a:p>
                      <a:pPr marL="0" marR="0" algn="ctr">
                        <a:lnSpc>
                          <a:spcPct val="115000"/>
                        </a:lnSpc>
                        <a:spcBef>
                          <a:spcPts val="0"/>
                        </a:spcBef>
                        <a:spcAft>
                          <a:spcPts val="1000"/>
                        </a:spcAft>
                      </a:pPr>
                      <a:r>
                        <a:rPr lang="en-US" sz="1800" b="1" dirty="0">
                          <a:effectLst/>
                          <a:latin typeface="Arial" panose="020B0604020202020204" pitchFamily="34" charset="0"/>
                          <a:cs typeface="Arial" panose="020B0604020202020204" pitchFamily="34" charset="0"/>
                        </a:rPr>
                        <a:t>Red Panda</a:t>
                      </a:r>
                      <a:endParaRPr lang="en-US" sz="1800" b="1"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solidFill>
                      <a:schemeClr val="accent6">
                        <a:lumMod val="60000"/>
                        <a:lumOff val="40000"/>
                      </a:schemeClr>
                    </a:solidFill>
                  </a:tcPr>
                </a:tc>
                <a:extLst>
                  <a:ext uri="{0D108BD9-81ED-4DB2-BD59-A6C34878D82A}">
                    <a16:rowId xmlns:a16="http://schemas.microsoft.com/office/drawing/2014/main" val="1722407429"/>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Shape</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Diet</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976279175"/>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Size</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Paws</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3613193269"/>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Shaggy fur</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Eyes</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655949405"/>
                  </a:ext>
                </a:extLst>
              </a:tr>
              <a:tr h="419431">
                <a:tc>
                  <a:txBody>
                    <a:bodyPr/>
                    <a:lstStyle/>
                    <a:p>
                      <a:pPr marL="0" marR="0" algn="ctr">
                        <a:lnSpc>
                          <a:spcPct val="115000"/>
                        </a:lnSpc>
                        <a:spcBef>
                          <a:spcPts val="0"/>
                        </a:spcBef>
                        <a:spcAft>
                          <a:spcPts val="1000"/>
                        </a:spcAft>
                      </a:pPr>
                      <a:r>
                        <a:rPr lang="en-US" sz="1800" b="0" dirty="0">
                          <a:effectLst/>
                          <a:latin typeface="Arial" panose="020B0604020202020204" pitchFamily="34" charset="0"/>
                          <a:cs typeface="Arial" panose="020B0604020202020204" pitchFamily="34" charset="0"/>
                        </a:rPr>
                        <a:t>Gait</a:t>
                      </a:r>
                      <a:endParaRPr lang="en-US" sz="1800" b="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tc>
                  <a:txBody>
                    <a:bodyPr/>
                    <a:lstStyle/>
                    <a:p>
                      <a:pPr marL="0" marR="0" algn="ctr">
                        <a:lnSpc>
                          <a:spcPct val="115000"/>
                        </a:lnSpc>
                        <a:spcBef>
                          <a:spcPts val="0"/>
                        </a:spcBef>
                        <a:spcAft>
                          <a:spcPts val="1000"/>
                        </a:spcAft>
                      </a:pPr>
                      <a:r>
                        <a:rPr lang="en-US" sz="1800" dirty="0">
                          <a:effectLst/>
                          <a:latin typeface="Arial" panose="020B0604020202020204" pitchFamily="34" charset="0"/>
                          <a:cs typeface="Arial" panose="020B0604020202020204" pitchFamily="34" charset="0"/>
                        </a:rPr>
                        <a:t>Nose and teeth</a:t>
                      </a:r>
                      <a:endParaRPr lang="en-US" sz="1800" dirty="0">
                        <a:solidFill>
                          <a:srgbClr val="595959"/>
                        </a:solidFill>
                        <a:effectLst/>
                        <a:latin typeface="Arial" panose="020B0604020202020204" pitchFamily="34" charset="0"/>
                        <a:ea typeface="Calibri" panose="020F0502020204030204" pitchFamily="34" charset="0"/>
                        <a:cs typeface="Arial" panose="020B0604020202020204" pitchFamily="34" charset="0"/>
                      </a:endParaRPr>
                    </a:p>
                  </a:txBody>
                  <a:tcPr marL="73025" marR="73025" marT="0" marB="0" anchor="ctr"/>
                </a:tc>
                <a:extLst>
                  <a:ext uri="{0D108BD9-81ED-4DB2-BD59-A6C34878D82A}">
                    <a16:rowId xmlns:a16="http://schemas.microsoft.com/office/drawing/2014/main" val="1854025720"/>
                  </a:ext>
                </a:extLst>
              </a:tr>
            </a:tbl>
          </a:graphicData>
        </a:graphic>
      </p:graphicFrame>
    </p:spTree>
    <p:extLst>
      <p:ext uri="{BB962C8B-B14F-4D97-AF65-F5344CB8AC3E}">
        <p14:creationId xmlns:p14="http://schemas.microsoft.com/office/powerpoint/2010/main" val="398159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F3DCF-B1D2-E085-B591-60CBF9090B92}"/>
              </a:ext>
            </a:extLst>
          </p:cNvPr>
          <p:cNvSpPr>
            <a:spLocks noGrp="1"/>
          </p:cNvSpPr>
          <p:nvPr>
            <p:ph idx="1"/>
          </p:nvPr>
        </p:nvSpPr>
        <p:spPr>
          <a:xfrm>
            <a:off x="838200" y="1103243"/>
            <a:ext cx="10190584" cy="4495124"/>
          </a:xfrm>
        </p:spPr>
        <p:txBody>
          <a:bodyPr>
            <a:normAutofit lnSpcReduction="10000"/>
          </a:bodyPr>
          <a:lstStyle/>
          <a:p>
            <a:pPr marL="0" indent="0">
              <a:buNone/>
            </a:pPr>
            <a:r>
              <a:rPr lang="en-US" sz="2400" dirty="0">
                <a:solidFill>
                  <a:srgbClr val="00B050"/>
                </a:solidFill>
                <a:latin typeface="Arial" panose="020B0604020202020204" pitchFamily="34" charset="0"/>
                <a:cs typeface="Arial" panose="020B0604020202020204" pitchFamily="34" charset="0"/>
              </a:rPr>
              <a:t>Other Fun Giant Panda Facts</a:t>
            </a:r>
          </a:p>
          <a:p>
            <a:pPr marL="0" indent="0">
              <a:buNone/>
            </a:pPr>
            <a:endParaRPr lang="en-US" sz="1200" dirty="0">
              <a:solidFill>
                <a:schemeClr val="accent6"/>
              </a:solidFill>
            </a:endParaRP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Researchers have recently discovered that the gene responsible for tasting savory or umami flavors, such as meat, is inactive in giant pandas.</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For many centuries, giant pandas were thought to be a mythical creature, like a dragon or unicorn.</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Unlike other bears in the region, giant pandas don’t hibernate. </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Giant pandas can stand erect on their hind legs but rarely walk.</a:t>
            </a:r>
          </a:p>
          <a:p>
            <a:pPr>
              <a:lnSpc>
                <a:spcPct val="150000"/>
              </a:lnSpc>
            </a:pPr>
            <a:r>
              <a:rPr lang="en-US" sz="1800" dirty="0">
                <a:latin typeface="Arial" panose="020B0604020202020204" pitchFamily="34" charset="0"/>
                <a:ea typeface="Tahoma" panose="020B0604030504040204" pitchFamily="34" charset="0"/>
                <a:cs typeface="Arial" panose="020B0604020202020204" pitchFamily="34" charset="0"/>
              </a:rPr>
              <a:t>The </a:t>
            </a:r>
            <a:r>
              <a:rPr lang="en-US" sz="1800" dirty="0" err="1">
                <a:latin typeface="Arial" panose="020B0604020202020204" pitchFamily="34" charset="0"/>
                <a:ea typeface="Tahoma" panose="020B0604030504040204" pitchFamily="34" charset="0"/>
                <a:cs typeface="Arial" panose="020B0604020202020204" pitchFamily="34" charset="0"/>
              </a:rPr>
              <a:t>Qinling</a:t>
            </a:r>
            <a:r>
              <a:rPr lang="en-US" sz="1800" dirty="0">
                <a:latin typeface="Arial" panose="020B0604020202020204" pitchFamily="34" charset="0"/>
                <a:ea typeface="Tahoma" panose="020B0604030504040204" pitchFamily="34" charset="0"/>
                <a:cs typeface="Arial" panose="020B0604020202020204" pitchFamily="34" charset="0"/>
              </a:rPr>
              <a:t> panda, another giant panda species with a dark brown and light brown coat, lives only in the mountains of Shaanxi. </a:t>
            </a:r>
          </a:p>
          <a:p>
            <a:pPr marL="0" indent="0">
              <a:buNone/>
            </a:pPr>
            <a:endParaRPr lang="en-US" dirty="0"/>
          </a:p>
        </p:txBody>
      </p:sp>
    </p:spTree>
    <p:extLst>
      <p:ext uri="{BB962C8B-B14F-4D97-AF65-F5344CB8AC3E}">
        <p14:creationId xmlns:p14="http://schemas.microsoft.com/office/powerpoint/2010/main" val="79183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333</Words>
  <Application>Microsoft Office PowerPoint</Application>
  <PresentationFormat>Widescreen</PresentationFormat>
  <Paragraphs>25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The Giant Panda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Giant Panda</dc:title>
  <dc:creator>Suganya Rathinam</dc:creator>
  <cp:lastModifiedBy>Ramaraj Marimuthu</cp:lastModifiedBy>
  <cp:revision>24</cp:revision>
  <dcterms:created xsi:type="dcterms:W3CDTF">2023-09-01T11:00:56Z</dcterms:created>
  <dcterms:modified xsi:type="dcterms:W3CDTF">2023-09-05T11:03:57Z</dcterms:modified>
</cp:coreProperties>
</file>