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57" r:id="rId4"/>
  </p:sldIdLst>
  <p:sldSz cx="12192000" cy="6858000"/>
  <p:notesSz cx="6858000" cy="9144000"/>
  <p:defaultTextStyle>
    <a:defPPr defTabSz="914400">
      <a:defRPr lang="en-US" dirty="0"/>
    </a:defPPr>
    <a:lvl1pPr marL="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 kern="1200" dirty="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4" d="100"/>
          <a:sy n="44" d="100"/>
        </p:scale>
        <p:origin x="4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524000" y="1122363"/>
            <a:ext cx="9144000" cy="2387600"/>
          </a:xfrm>
          <a:ln>
            <a:headEnd type="none"/>
            <a:tailEnd type="none"/>
          </a:ln>
        </p:spPr>
        <p:txBody>
          <a:bodyPr wrap="square" anchor="b"/>
          <a:lstStyle>
            <a:lvl1pPr algn="ctr">
              <a:defRPr sz="60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524000" y="3602038"/>
            <a:ext cx="9144000" cy="1655762"/>
          </a:xfrm>
          <a:ln>
            <a:headEnd type="none"/>
            <a:tailEnd type="none"/>
          </a:ln>
        </p:spPr>
        <p:txBody>
          <a:bodyPr wrap="square"/>
          <a:lstStyle>
            <a:lvl1pPr marL="0" indent="0" algn="ctr">
              <a:buNone/>
              <a:defRPr sz="2400" dirty="0"/>
            </a:lvl1pPr>
            <a:lvl2pPr marL="457200" indent="0" algn="ctr">
              <a:buNone/>
              <a:defRPr sz="2000" dirty="0"/>
            </a:lvl2pPr>
            <a:lvl3pPr marL="914400" indent="0" algn="ctr">
              <a:buNone/>
              <a:defRPr sz="1800" dirty="0"/>
            </a:lvl3pPr>
            <a:lvl4pPr marL="1371600" indent="0" algn="ctr">
              <a:buNone/>
              <a:defRPr sz="1600" dirty="0"/>
            </a:lvl4pPr>
            <a:lvl5pPr marL="1828800" indent="0" algn="ctr">
              <a:buNone/>
              <a:defRPr sz="1600" dirty="0"/>
            </a:lvl5pPr>
            <a:lvl6pPr marL="2286000" indent="0" algn="ctr">
              <a:buNone/>
              <a:defRPr sz="1600" dirty="0"/>
            </a:lvl6pPr>
            <a:lvl7pPr marL="2743200" indent="0" algn="ctr">
              <a:buNone/>
              <a:defRPr sz="1600" dirty="0"/>
            </a:lvl7pPr>
            <a:lvl8pPr marL="3200400" indent="0" algn="ctr">
              <a:buNone/>
              <a:defRPr sz="1600" dirty="0"/>
            </a:lvl8pPr>
            <a:lvl9pPr marL="3657600" indent="0" algn="ctr">
              <a:buNone/>
              <a:defRPr sz="1600" dirty="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white">
          <a:xfrm>
            <a:off x="8724900" y="365125"/>
            <a:ext cx="26289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xfrm>
            <a:off x="838200" y="365125"/>
            <a:ext cx="7734300" cy="5811838"/>
          </a:xfrm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white">
          <a:xfrm>
            <a:off x="838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6172200" y="1825625"/>
            <a:ext cx="5181600" cy="435133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365125"/>
            <a:ext cx="10515600" cy="1325563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9788" y="1681163"/>
            <a:ext cx="5157787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white">
          <a:xfrm>
            <a:off x="839788" y="2505075"/>
            <a:ext cx="5157787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white">
          <a:xfrm>
            <a:off x="6172200" y="1681163"/>
            <a:ext cx="5183188" cy="823912"/>
          </a:xfrm>
          <a:ln>
            <a:headEnd type="none"/>
            <a:tailEnd type="none"/>
          </a:ln>
        </p:spPr>
        <p:txBody>
          <a:bodyPr wrap="square" anchor="b"/>
          <a:lstStyle>
            <a:lvl1pPr marL="0" indent="0">
              <a:buNone/>
              <a:defRPr sz="2400" b="1" dirty="0"/>
            </a:lvl1pPr>
            <a:lvl2pPr marL="457200" indent="0">
              <a:buNone/>
              <a:defRPr sz="2000" b="1" dirty="0"/>
            </a:lvl2pPr>
            <a:lvl3pPr marL="914400" indent="0">
              <a:buNone/>
              <a:defRPr sz="1800" b="1" dirty="0"/>
            </a:lvl3pPr>
            <a:lvl4pPr marL="1371600" indent="0">
              <a:buNone/>
              <a:defRPr sz="1600" b="1" dirty="0"/>
            </a:lvl4pPr>
            <a:lvl5pPr marL="1828800" indent="0">
              <a:buNone/>
              <a:defRPr sz="1600" b="1" dirty="0"/>
            </a:lvl5pPr>
            <a:lvl6pPr marL="2286000" indent="0">
              <a:buNone/>
              <a:defRPr sz="1600" b="1" dirty="0"/>
            </a:lvl6pPr>
            <a:lvl7pPr marL="2743200" indent="0">
              <a:buNone/>
              <a:defRPr sz="1600" b="1" dirty="0"/>
            </a:lvl7pPr>
            <a:lvl8pPr marL="3200400" indent="0">
              <a:buNone/>
              <a:defRPr sz="1600" b="1" dirty="0"/>
            </a:lvl8pPr>
            <a:lvl9pPr marL="3657600" indent="0">
              <a:buNone/>
              <a:defRPr sz="1600" b="1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white">
          <a:xfrm>
            <a:off x="6172200" y="2505075"/>
            <a:ext cx="5183188" cy="3684588"/>
          </a:xfrm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>
              <a:defRPr sz="3200" dirty="0"/>
            </a:lvl1pPr>
            <a:lvl2pPr>
              <a:defRPr sz="2800" dirty="0"/>
            </a:lvl2pPr>
            <a:lvl3pPr>
              <a:defRPr sz="2400" dirty="0"/>
            </a:lvl3pPr>
            <a:lvl4pPr>
              <a:defRPr sz="2000" dirty="0"/>
            </a:lvl4pPr>
            <a:lvl5pPr>
              <a:defRPr sz="2000" dirty="0"/>
            </a:lvl5pPr>
            <a:lvl6pPr>
              <a:defRPr sz="2000" dirty="0"/>
            </a:lvl6pPr>
            <a:lvl7pPr>
              <a:defRPr sz="2000" dirty="0"/>
            </a:lvl7pPr>
            <a:lvl8pPr>
              <a:defRPr sz="2000" dirty="0"/>
            </a:lvl8pPr>
            <a:lvl9pPr>
              <a:defRPr sz="2000" dirty="0"/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839788" y="457200"/>
            <a:ext cx="3932237" cy="1600200"/>
          </a:xfrm>
          <a:ln>
            <a:headEnd type="none"/>
            <a:tailEnd type="none"/>
          </a:ln>
        </p:spPr>
        <p:txBody>
          <a:bodyPr wrap="square" anchor="b"/>
          <a:lstStyle>
            <a:lvl1pPr>
              <a:defRPr sz="3200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white">
          <a:xfrm>
            <a:off x="5183188" y="987425"/>
            <a:ext cx="6172200" cy="4873625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3200" dirty="0"/>
            </a:lvl1pPr>
            <a:lvl2pPr marL="457200" indent="0">
              <a:buNone/>
              <a:defRPr sz="2800" dirty="0"/>
            </a:lvl2pPr>
            <a:lvl3pPr marL="914400" indent="0">
              <a:buNone/>
              <a:defRPr sz="2400" dirty="0"/>
            </a:lvl3pPr>
            <a:lvl4pPr marL="1371600" indent="0">
              <a:buNone/>
              <a:defRPr sz="2000" dirty="0"/>
            </a:lvl4pPr>
            <a:lvl5pPr marL="1828800" indent="0">
              <a:buNone/>
              <a:defRPr sz="2000" dirty="0"/>
            </a:lvl5pPr>
            <a:lvl6pPr marL="2286000" indent="0">
              <a:buNone/>
              <a:defRPr sz="2000" dirty="0"/>
            </a:lvl6pPr>
            <a:lvl7pPr marL="2743200" indent="0">
              <a:buNone/>
              <a:defRPr sz="2000" dirty="0"/>
            </a:lvl7pPr>
            <a:lvl8pPr marL="3200400" indent="0">
              <a:buNone/>
              <a:defRPr sz="2000" dirty="0"/>
            </a:lvl8pPr>
            <a:lvl9pPr marL="3657600" indent="0">
              <a:buNone/>
              <a:defRPr sz="2000" dirty="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white">
          <a:xfrm>
            <a:off x="839788" y="2057400"/>
            <a:ext cx="3932237" cy="3811588"/>
          </a:xfrm>
          <a:ln>
            <a:headEnd type="none"/>
            <a:tailEnd type="none"/>
          </a:ln>
        </p:spPr>
        <p:txBody>
          <a:bodyPr wrap="square"/>
          <a:lstStyle>
            <a:lvl1pPr marL="0" indent="0">
              <a:buNone/>
              <a:defRPr sz="1600" dirty="0"/>
            </a:lvl1pPr>
            <a:lvl2pPr marL="457200" indent="0">
              <a:buNone/>
              <a:defRPr sz="1400" dirty="0"/>
            </a:lvl2pPr>
            <a:lvl3pPr marL="914400" indent="0">
              <a:buNone/>
              <a:defRPr sz="1200" dirty="0"/>
            </a:lvl3pPr>
            <a:lvl4pPr marL="1371600" indent="0">
              <a:buNone/>
              <a:defRPr sz="1000" dirty="0"/>
            </a:lvl4pPr>
            <a:lvl5pPr marL="1828800" indent="0">
              <a:buNone/>
              <a:defRPr sz="1000" dirty="0"/>
            </a:lvl5pPr>
            <a:lvl6pPr marL="2286000" indent="0">
              <a:buNone/>
              <a:defRPr sz="1000" dirty="0"/>
            </a:lvl6pPr>
            <a:lvl7pPr marL="2743200" indent="0">
              <a:buNone/>
              <a:defRPr sz="1000" dirty="0"/>
            </a:lvl7pPr>
            <a:lvl8pPr marL="3200400" indent="0">
              <a:buNone/>
              <a:defRPr sz="1000" dirty="0"/>
            </a:lvl8pPr>
            <a:lvl9pPr marL="3657600" indent="0">
              <a:buNone/>
              <a:defRPr sz="1000" dirty="0"/>
            </a:lvl9pPr>
          </a:lstStyle>
          <a:p>
            <a:r>
              <a:rPr lang="en-US" dirty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white">
          <a:ln>
            <a:headEnd type="none"/>
            <a:tailEnd type="none"/>
          </a:ln>
        </p:spPr>
        <p:txBody>
          <a:bodyPr vert="eaVert" wrap="square"/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white">
          <a:xfrm>
            <a:off x="838200" y="365125"/>
            <a:ext cx="10515600" cy="1325563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white">
          <a:xfrm>
            <a:off x="838200" y="1825625"/>
            <a:ext cx="10515600" cy="4351338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>
            <a:normAutofit/>
          </a:bodyPr>
          <a:lstStyle/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8382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l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5A7CF-DB6C-4325-93B5-8C3F06D80356}" type="datetimeFigureOut">
              <a:rPr lang="en-US" dirty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4038600" y="6356350"/>
            <a:ext cx="41148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ct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8610600" y="6356350"/>
            <a:ext cx="2743200" cy="365125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 lIns="91440" tIns="45720" rIns="91440" bIns="45720" anchor="ctr"/>
          <a:lstStyle>
            <a:lvl1pPr algn="r">
              <a:defRPr sz="1200" dirty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76E65-7777-4C32-B153-6028045D6BD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TextBox 6"/>
          <p:cNvSpPr txBox="1">
            <a:spLocks noChangeArrowheads="1"/>
          </p:cNvSpPr>
          <p:nvPr userDrawn="1"/>
        </p:nvSpPr>
        <p:spPr bwMode="white">
          <a:xfrm>
            <a:off x="9342268" y="6356350"/>
            <a:ext cx="2743200" cy="369332"/>
          </a:xfrm>
          <a:prstGeom prst="rect">
            <a:avLst/>
          </a:prstGeom>
          <a:noFill/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>
                <a:solidFill>
                  <a:schemeClr val="tx1"/>
                </a:solidFill>
              </a:rPr>
              <a:t>@ </a:t>
            </a:r>
            <a:r>
              <a:rPr lang="en-US" dirty="0">
                <a:solidFill>
                  <a:srgbClr val="FF0000"/>
                </a:solidFill>
              </a:rPr>
              <a:t>The Product Company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>
        <a:lnSpc>
          <a:spcPct val="90000"/>
        </a:lnSpc>
        <a:spcBef>
          <a:spcPct val="0"/>
        </a:spcBef>
        <a:buNone/>
        <a:defRPr sz="4400" kern="1200" dirty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 defTabSz="914400">
        <a:defRPr lang="en-US" dirty="0"/>
      </a:defPPr>
      <a:lvl1pPr marL="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 kern="1200" dirty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lang="en-US" sz="4400" b="1" dirty="0"/>
              <a:t>Adventure Works Cycles</a:t>
            </a:r>
          </a:p>
        </p:txBody>
      </p:sp>
      <p:sp>
        <p:nvSpPr>
          <p:cNvPr id="3" name="TextBox3"/>
          <p:cNvSpPr txBox="1">
            <a:spLocks noChangeArrowheads="1"/>
          </p:cNvSpPr>
          <p:nvPr/>
        </p:nvSpPr>
        <p:spPr bwMode="white">
          <a:xfrm>
            <a:off x="675894" y="1799971"/>
            <a:ext cx="11102213" cy="923330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defTabSz="914400"/>
            <a:r>
              <a:rPr lang="en-US" dirty="0"/>
              <a:t>Adventure Works Cycles, the fictitious company on which the Adventure Works sample databases are based, is a large, multinational manufacturing company. The company manufactures and sells metal and composite bicycles to North American, European and Asian commercial markets.</a:t>
            </a:r>
            <a:endParaRPr dirty="0"/>
          </a:p>
        </p:txBody>
      </p:sp>
      <p:sp>
        <p:nvSpPr>
          <p:cNvPr id="4" name="TextBox4"/>
          <p:cNvSpPr txBox="1">
            <a:spLocks noChangeArrowheads="1"/>
          </p:cNvSpPr>
          <p:nvPr/>
        </p:nvSpPr>
        <p:spPr bwMode="white">
          <a:xfrm>
            <a:off x="665670" y="3168461"/>
            <a:ext cx="5561330" cy="1754326"/>
          </a:xfrm>
          <a:prstGeom prst="rect">
            <a:avLst/>
          </a:prstGeom>
          <a:ln>
            <a:headEnd type="none"/>
            <a:tailEnd type="none"/>
          </a:ln>
        </p:spPr>
        <p:txBody>
          <a:bodyPr wrap="square">
            <a:spAutoFit/>
          </a:bodyPr>
          <a:lstStyle/>
          <a:p>
            <a:pPr marL="444500" indent="-444500" defTabSz="914400">
              <a:buAutoNum type="arabicPeriod"/>
            </a:pPr>
            <a:r>
              <a:rPr lang="en-US" dirty="0"/>
              <a:t>In 2000, Adventure Works Cycles bought a small manufacturing plant, </a:t>
            </a:r>
            <a:r>
              <a:rPr lang="en-US" dirty="0" err="1"/>
              <a:t>Importadores</a:t>
            </a:r>
            <a:r>
              <a:rPr lang="en-US" dirty="0"/>
              <a:t> Neptuno, located in Mexico.</a:t>
            </a:r>
          </a:p>
          <a:p>
            <a:pPr marL="444500" indent="-444500" defTabSz="914400">
              <a:buAutoNum type="arabicPeriod"/>
            </a:pPr>
            <a:r>
              <a:rPr lang="en-US" dirty="0" err="1"/>
              <a:t>Importadores</a:t>
            </a:r>
            <a:r>
              <a:rPr lang="en-US" dirty="0"/>
              <a:t> Neptuno manufactures several critical subcomponents for the Adventure Works Cycles product line.</a:t>
            </a:r>
          </a:p>
        </p:txBody>
      </p:sp>
      <p:sp>
        <p:nvSpPr>
          <p:cNvPr id="6" name="Explosion16"/>
          <p:cNvSpPr>
            <a:spLocks/>
          </p:cNvSpPr>
          <p:nvPr/>
        </p:nvSpPr>
        <p:spPr bwMode="white">
          <a:xfrm>
            <a:off x="621411" y="5470017"/>
            <a:ext cx="1322451" cy="1022858"/>
          </a:xfrm>
          <a:prstGeom prst="irregularSeal1">
            <a:avLst/>
          </a:prstGeom>
          <a:noFill/>
          <a:ln>
            <a:headEnd type="non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square"/>
          <a:lstStyle/>
          <a:p>
            <a:pPr algn="ctr" defTabSz="914400"/>
            <a:r>
              <a:rPr lang="en-US" dirty="0"/>
              <a:t>Cycle</a:t>
            </a:r>
            <a:endParaRPr dirty="0"/>
          </a:p>
        </p:txBody>
      </p:sp>
      <p:pic>
        <p:nvPicPr>
          <p:cNvPr id="8" name="Picture 7" descr="A logo for a bicycle company&#10;&#10;Description automatically generated">
            <a:extLst>
              <a:ext uri="{FF2B5EF4-FFF2-40B4-BE49-F238E27FC236}">
                <a16:creationId xmlns:a16="http://schemas.microsoft.com/office/drawing/2014/main" id="{7D528FB7-9299-621A-DD22-05EC4B5579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1492" y="3310544"/>
            <a:ext cx="4552308" cy="147016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>
          <a:xfrm>
            <a:off x="1069848" y="0"/>
            <a:ext cx="10058400" cy="1609344"/>
          </a:xfrm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2800" b="1" cap="all" dirty="0">
                <a:latin typeface="Arial"/>
              </a:rPr>
              <a:t>Target </a:t>
            </a:r>
            <a:r>
              <a:rPr sz="1800" dirty="0">
                <a:latin typeface="Arial"/>
              </a:rPr>
              <a:t>Vs </a:t>
            </a:r>
            <a:r>
              <a:rPr sz="2800" b="1" dirty="0">
                <a:latin typeface="Arial"/>
              </a:rPr>
              <a:t>PERFORMANCE</a:t>
            </a:r>
          </a:p>
        </p:txBody>
      </p:sp>
      <p:graphicFrame>
        <p:nvGraphicFramePr>
          <p:cNvPr id="3" name="Table 3"/>
          <p:cNvGraphicFramePr/>
          <p:nvPr/>
        </p:nvGraphicFramePr>
        <p:xfrm>
          <a:off x="786384" y="1216152"/>
          <a:ext cx="10858500" cy="493012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06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968800"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Month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A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B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C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D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Product F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Average</a:t>
                      </a: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algn="ctr" defTabSz="914400"/>
                      <a:r>
                        <a:rPr sz="1400" b="1" dirty="0">
                          <a:latin typeface="Arial"/>
                        </a:rPr>
                        <a:t>Target</a:t>
                      </a: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Jan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4200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4700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Feb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15230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12093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18000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4600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22000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13517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13200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Apr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13430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3550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10670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27860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5414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10742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50000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May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10293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23760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10378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24857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12104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21350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17124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25460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Jun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9070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8218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23480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20492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9103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13777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21600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Jul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23500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87390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25030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28000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11890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32507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Aug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30301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78356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21121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30443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23230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37075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40900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0147"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Sep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14340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19403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89024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1230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12561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29000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27593</a:t>
                      </a:r>
                    </a:p>
                  </a:txBody>
                  <a:tcPr horzOverflow="overflow"/>
                </a:tc>
                <a:tc>
                  <a:txBody>
                    <a:bodyPr/>
                    <a:lstStyle/>
                    <a:p>
                      <a:pPr algn="l" defTabSz="914400"/>
                      <a:r>
                        <a:rPr sz="1400" dirty="0">
                          <a:latin typeface="Arial"/>
                        </a:rPr>
                        <a:t>29800</a:t>
                      </a: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headEnd type="none"/>
            <a:tailEnd type="none"/>
          </a:ln>
        </p:spPr>
        <p:txBody>
          <a:bodyPr wrap="square"/>
          <a:lstStyle/>
          <a:p>
            <a:pPr algn="ctr" defTabSz="914400"/>
            <a:r>
              <a:rPr sz="4000" dirty="0">
                <a:latin typeface="Calibri"/>
                <a:ea typeface="Calibri"/>
                <a:cs typeface="Calibri"/>
              </a:rPr>
              <a:t>About Adventure Works Cycles</a:t>
            </a:r>
          </a:p>
        </p:txBody>
      </p:sp>
      <p:pic>
        <p:nvPicPr>
          <p:cNvPr id="3" name="Picture 3" descr="About Adventure Works Cycles"/>
          <p:cNvPicPr>
            <a:picLocks noChangeAspect="1"/>
          </p:cNvPicPr>
          <p:nvPr/>
        </p:nvPicPr>
        <p:blipFill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xfrm>
            <a:off x="2184400" y="1968500"/>
            <a:ext cx="8166100" cy="3251200"/>
          </a:xfrm>
          <a:prstGeom prst="rect">
            <a:avLst/>
          </a:prstGeom>
          <a:ln>
            <a:headEnd type="none"/>
            <a:tailEnd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/>
        </a:gradFill>
      </a:fillStyleLst>
      <a:lnStyleLst>
        <a:ln w="6350" cap="flat">
          <a:solidFill>
            <a:schemeClr val="phClr"/>
          </a:solidFill>
          <a:prstDash val="solid"/>
          <a:miter/>
          <a:headEnd type="none"/>
          <a:tailEnd type="none"/>
        </a:ln>
        <a:ln w="12700" cap="flat">
          <a:solidFill>
            <a:schemeClr val="phClr"/>
          </a:solidFill>
          <a:prstDash val="solid"/>
          <a:miter/>
          <a:headEnd type="none"/>
          <a:tailEnd type="none"/>
        </a:ln>
        <a:ln w="19050" cap="flat">
          <a:solidFill>
            <a:schemeClr val="phClr"/>
          </a:solidFill>
          <a:prstDash val="solid"/>
          <a:miter/>
          <a:headEnd type="none"/>
          <a:tailEnd type="none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Pages>0</Pages>
  <Words>184</Words>
  <Characters>0</Characters>
  <Application>Microsoft Office PowerPoint</Application>
  <PresentationFormat>Widescreen</PresentationFormat>
  <Lines>0</Lines>
  <Paragraphs>97</Paragraphs>
  <Slides>3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Adventure Works Cycles</vt:lpstr>
      <vt:lpstr>Target Vs PERFORMANCE</vt:lpstr>
      <vt:lpstr>About Adventure Works Cycles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Vijayasurya Anandhan</dc:creator>
  <cp:lastModifiedBy>Suriya Balamurugan</cp:lastModifiedBy>
  <cp:revision>23</cp:revision>
  <dcterms:created xsi:type="dcterms:W3CDTF">2019-02-27T08:36:52Z</dcterms:created>
  <dcterms:modified xsi:type="dcterms:W3CDTF">2024-12-04T16:39:23Z</dcterms:modified>
</cp:coreProperties>
</file>