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3" r:id="rId7"/>
    <p:sldId id="267"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CFDF7-11AD-4CF4-A5D5-5CC5595F1316}"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1D8F7-30A7-4023-B656-B67EE1FC3AFA}" type="slidenum">
              <a:rPr lang="en-US" smtClean="0"/>
              <a:t>‹#›</a:t>
            </a:fld>
            <a:endParaRPr lang="en-US"/>
          </a:p>
        </p:txBody>
      </p:sp>
    </p:spTree>
    <p:extLst>
      <p:ext uri="{BB962C8B-B14F-4D97-AF65-F5344CB8AC3E}">
        <p14:creationId xmlns:p14="http://schemas.microsoft.com/office/powerpoint/2010/main" val="299832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861D8F7-30A7-4023-B656-B67EE1FC3AFA}" type="slidenum">
              <a:rPr lang="en-US" smtClean="0"/>
              <a:t>1</a:t>
            </a:fld>
            <a:endParaRPr lang="en-US"/>
          </a:p>
        </p:txBody>
      </p:sp>
    </p:spTree>
    <p:extLst>
      <p:ext uri="{BB962C8B-B14F-4D97-AF65-F5344CB8AC3E}">
        <p14:creationId xmlns:p14="http://schemas.microsoft.com/office/powerpoint/2010/main" val="471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61D8F7-30A7-4023-B656-B67EE1FC3AFA}" type="slidenum">
              <a:rPr lang="en-US" smtClean="0"/>
              <a:t>2</a:t>
            </a:fld>
            <a:endParaRPr lang="en-US"/>
          </a:p>
        </p:txBody>
      </p:sp>
    </p:spTree>
    <p:extLst>
      <p:ext uri="{BB962C8B-B14F-4D97-AF65-F5344CB8AC3E}">
        <p14:creationId xmlns:p14="http://schemas.microsoft.com/office/powerpoint/2010/main" val="87229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4488-995D-F4E5-001A-50EFFBCA0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5D21FE-84ED-29C0-CC73-8476D772C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38278D-6879-8D84-8600-526A12C39B34}"/>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5" name="Footer Placeholder 4">
            <a:extLst>
              <a:ext uri="{FF2B5EF4-FFF2-40B4-BE49-F238E27FC236}">
                <a16:creationId xmlns:a16="http://schemas.microsoft.com/office/drawing/2014/main" id="{7899C365-1C55-9A1A-4E98-59D341F28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0C2A1-4EBE-F6A8-E535-671DA736BCB7}"/>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86823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5A55-6585-EB4C-CCE4-86BDA99356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69B0E-A573-4D0D-A442-B7EC6DFCB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6787C-202A-7C06-DCDE-9C87B2ADEA00}"/>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5" name="Footer Placeholder 4">
            <a:extLst>
              <a:ext uri="{FF2B5EF4-FFF2-40B4-BE49-F238E27FC236}">
                <a16:creationId xmlns:a16="http://schemas.microsoft.com/office/drawing/2014/main" id="{16092ABA-6210-DF1F-E7F1-8394587EA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B5296-E662-A756-33D0-16BFA6645F0E}"/>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405354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A9354-79B7-5912-677F-ED330781A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E00426-AC0F-9FEC-DF02-95A246386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E2791-B58C-0876-DC28-A6971FC74AF6}"/>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5" name="Footer Placeholder 4">
            <a:extLst>
              <a:ext uri="{FF2B5EF4-FFF2-40B4-BE49-F238E27FC236}">
                <a16:creationId xmlns:a16="http://schemas.microsoft.com/office/drawing/2014/main" id="{4026867F-3A31-51CE-AE15-9BA2F5738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DB5A6-1DDE-ACAF-2F7C-2B543CD3A1E7}"/>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230389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E424-438F-D8AE-BEE3-5DD8FA70A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B92F9-214A-5D45-2A6D-3C95F6123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43677-C78D-DE4B-C782-3AA5ADDB00C4}"/>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5" name="Footer Placeholder 4">
            <a:extLst>
              <a:ext uri="{FF2B5EF4-FFF2-40B4-BE49-F238E27FC236}">
                <a16:creationId xmlns:a16="http://schemas.microsoft.com/office/drawing/2014/main" id="{9A105879-F9B5-60E3-0ED1-19A99FD95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FEAD4-C3D0-E293-A12E-625F33352EC6}"/>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111143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A978-A9EE-3E31-9CB7-D1478B83A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297102-D416-2515-C977-6E43B8F13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A408D-0332-9CD6-32CD-6B866A035AD0}"/>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5" name="Footer Placeholder 4">
            <a:extLst>
              <a:ext uri="{FF2B5EF4-FFF2-40B4-BE49-F238E27FC236}">
                <a16:creationId xmlns:a16="http://schemas.microsoft.com/office/drawing/2014/main" id="{DF9F6473-E9F0-146F-0620-1189BF008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F8605-CEB5-231B-8529-40A368D585FA}"/>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298314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FD86-C955-43A5-7480-601E4EAAC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D03AC-D781-BC87-E1D4-5F2A69B75C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2CF263-32C9-55CD-F4EA-503F3E255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ECAB9B-0FFB-6EE1-0083-F4995A2FD618}"/>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6" name="Footer Placeholder 5">
            <a:extLst>
              <a:ext uri="{FF2B5EF4-FFF2-40B4-BE49-F238E27FC236}">
                <a16:creationId xmlns:a16="http://schemas.microsoft.com/office/drawing/2014/main" id="{C2B63F8A-04FB-690C-F7EE-FE259DE3A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EFB37-06B1-C8C9-E5BC-A770B1DD0035}"/>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393459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13A3-8485-965A-DAFA-AAAF7248C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600B9-07C4-240C-E347-7886B8866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F6FBB-2FF4-D993-5B2E-D0F8A25705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23879-E6A9-5D01-FAC4-68FADC6F0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96F88-A3FC-2B2E-105A-45629FD95B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775D1-D46A-9BD0-1CAD-17AE59E11396}"/>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8" name="Footer Placeholder 7">
            <a:extLst>
              <a:ext uri="{FF2B5EF4-FFF2-40B4-BE49-F238E27FC236}">
                <a16:creationId xmlns:a16="http://schemas.microsoft.com/office/drawing/2014/main" id="{7D5F1132-896B-9D13-977F-861AB5F6FC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BC434B-956D-1E93-1AEF-BCF77F9BF2F1}"/>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65494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9A64-E496-0B66-0BD3-0DC3DEA430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6F8C3-FB4E-C819-C6B3-455E59A09DBC}"/>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4" name="Footer Placeholder 3">
            <a:extLst>
              <a:ext uri="{FF2B5EF4-FFF2-40B4-BE49-F238E27FC236}">
                <a16:creationId xmlns:a16="http://schemas.microsoft.com/office/drawing/2014/main" id="{97D0EC26-8416-305B-A80F-CFB9E4B2C0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88DD82-605B-9482-A756-C3D6797E6A77}"/>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369026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9C163-36D6-9F7A-2A9B-1204EB047FDA}"/>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3" name="Footer Placeholder 2">
            <a:extLst>
              <a:ext uri="{FF2B5EF4-FFF2-40B4-BE49-F238E27FC236}">
                <a16:creationId xmlns:a16="http://schemas.microsoft.com/office/drawing/2014/main" id="{D95591D3-52BB-872B-627A-82FBC4E7D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2EE65B-805E-1A89-4F12-7C768A18B600}"/>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84843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7E8C-8C45-4260-5E7B-31E52450B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B77A51-81D9-6F0D-8211-EF4E2C924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7E432-516C-BE44-B0C3-9BA8D51D6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8B5BD-D23C-D556-D196-DC3DD876D03D}"/>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6" name="Footer Placeholder 5">
            <a:extLst>
              <a:ext uri="{FF2B5EF4-FFF2-40B4-BE49-F238E27FC236}">
                <a16:creationId xmlns:a16="http://schemas.microsoft.com/office/drawing/2014/main" id="{CCD91FE0-B222-B6D9-97F2-1CBC1A40E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8B731-8AEF-2448-C043-35047AFB1D35}"/>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383320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87E9-5DDD-4D70-EFBA-728FA905D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CF33CA-5145-750D-10CD-31960A030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20A73-6D22-5BB1-7A8B-9820872AA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72C29-BFDC-1324-B19E-D3D6716A0EDA}"/>
              </a:ext>
            </a:extLst>
          </p:cNvPr>
          <p:cNvSpPr>
            <a:spLocks noGrp="1"/>
          </p:cNvSpPr>
          <p:nvPr>
            <p:ph type="dt" sz="half" idx="10"/>
          </p:nvPr>
        </p:nvSpPr>
        <p:spPr/>
        <p:txBody>
          <a:bodyPr/>
          <a:lstStyle/>
          <a:p>
            <a:fld id="{281A1739-AFC7-4E60-AF35-6438A7286DFA}" type="datetimeFigureOut">
              <a:rPr lang="en-US" smtClean="0"/>
              <a:t>9/12/2023</a:t>
            </a:fld>
            <a:endParaRPr lang="en-US"/>
          </a:p>
        </p:txBody>
      </p:sp>
      <p:sp>
        <p:nvSpPr>
          <p:cNvPr id="6" name="Footer Placeholder 5">
            <a:extLst>
              <a:ext uri="{FF2B5EF4-FFF2-40B4-BE49-F238E27FC236}">
                <a16:creationId xmlns:a16="http://schemas.microsoft.com/office/drawing/2014/main" id="{E9EACC23-D1A1-42F5-DAF3-D91477097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223C2-8B3B-05F0-3315-206C6408707F}"/>
              </a:ext>
            </a:extLst>
          </p:cNvPr>
          <p:cNvSpPr>
            <a:spLocks noGrp="1"/>
          </p:cNvSpPr>
          <p:nvPr>
            <p:ph type="sldNum" sz="quarter" idx="12"/>
          </p:nvPr>
        </p:nvSpPr>
        <p:spPr/>
        <p:txBody>
          <a:bodyPr/>
          <a:lstStyle/>
          <a:p>
            <a:fld id="{75825BF8-5637-474F-80BF-EDC8B3C0410F}" type="slidenum">
              <a:rPr lang="en-US" smtClean="0"/>
              <a:t>‹#›</a:t>
            </a:fld>
            <a:endParaRPr lang="en-US"/>
          </a:p>
        </p:txBody>
      </p:sp>
    </p:spTree>
    <p:extLst>
      <p:ext uri="{BB962C8B-B14F-4D97-AF65-F5344CB8AC3E}">
        <p14:creationId xmlns:p14="http://schemas.microsoft.com/office/powerpoint/2010/main" val="31609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09D34-4750-7D8A-2CB5-C2036765D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DED74-AE6F-EBF9-7CE6-226560E77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DA2F7-71DF-5D23-4305-1789C5B5B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A1739-AFC7-4E60-AF35-6438A7286DFA}" type="datetimeFigureOut">
              <a:rPr lang="en-US" smtClean="0"/>
              <a:t>9/12/2023</a:t>
            </a:fld>
            <a:endParaRPr lang="en-US"/>
          </a:p>
        </p:txBody>
      </p:sp>
      <p:sp>
        <p:nvSpPr>
          <p:cNvPr id="5" name="Footer Placeholder 4">
            <a:extLst>
              <a:ext uri="{FF2B5EF4-FFF2-40B4-BE49-F238E27FC236}">
                <a16:creationId xmlns:a16="http://schemas.microsoft.com/office/drawing/2014/main" id="{DD0AC6A0-772F-FF58-AC54-05054C807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9678FD-8B9C-CFE2-0618-00147EFDF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25BF8-5637-474F-80BF-EDC8B3C0410F}" type="slidenum">
              <a:rPr lang="en-US" smtClean="0"/>
              <a:t>‹#›</a:t>
            </a:fld>
            <a:endParaRPr lang="en-US"/>
          </a:p>
        </p:txBody>
      </p:sp>
    </p:spTree>
    <p:extLst>
      <p:ext uri="{BB962C8B-B14F-4D97-AF65-F5344CB8AC3E}">
        <p14:creationId xmlns:p14="http://schemas.microsoft.com/office/powerpoint/2010/main" val="354364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F0B1-AD13-9850-9166-E8938311E279}"/>
              </a:ext>
            </a:extLst>
          </p:cNvPr>
          <p:cNvSpPr>
            <a:spLocks noGrp="1"/>
          </p:cNvSpPr>
          <p:nvPr>
            <p:ph type="ctrTitle"/>
          </p:nvPr>
        </p:nvSpPr>
        <p:spPr/>
        <p:txBody>
          <a:bodyPr>
            <a:normAutofit fontScale="90000"/>
          </a:bodyPr>
          <a:lstStyle/>
          <a:p>
            <a:r>
              <a:rPr lang="en-US" b="1" dirty="0">
                <a:solidFill>
                  <a:schemeClr val="bg1"/>
                </a:solidFill>
                <a:latin typeface="+mn-lt"/>
              </a:rPr>
              <a:t>Deployment Steps for .NET Core App in Azure Kubernetes</a:t>
            </a:r>
            <a:endParaRPr lang="en-US" dirty="0">
              <a:solidFill>
                <a:schemeClr val="bg1"/>
              </a:solidFill>
            </a:endParaRPr>
          </a:p>
        </p:txBody>
      </p:sp>
    </p:spTree>
    <p:extLst>
      <p:ext uri="{BB962C8B-B14F-4D97-AF65-F5344CB8AC3E}">
        <p14:creationId xmlns:p14="http://schemas.microsoft.com/office/powerpoint/2010/main" val="305937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93F3CB-53F2-7379-1D47-872DD5BC1786}"/>
              </a:ext>
            </a:extLst>
          </p:cNvPr>
          <p:cNvSpPr txBox="1"/>
          <p:nvPr/>
        </p:nvSpPr>
        <p:spPr>
          <a:xfrm>
            <a:off x="435430" y="814758"/>
            <a:ext cx="11223170" cy="5228483"/>
          </a:xfrm>
          <a:prstGeom prst="rect">
            <a:avLst/>
          </a:prstGeom>
          <a:noFill/>
        </p:spPr>
        <p:txBody>
          <a:bodyPr wrap="square">
            <a:spAutoFit/>
          </a:bodyPr>
          <a:lstStyle/>
          <a:p>
            <a:pPr marL="0" indent="0">
              <a:lnSpc>
                <a:spcPct val="120000"/>
              </a:lnSpc>
              <a:spcBef>
                <a:spcPts val="0"/>
              </a:spcBef>
              <a:buNone/>
            </a:pPr>
            <a:r>
              <a:rPr lang="en-US" sz="2800" dirty="0">
                <a:solidFill>
                  <a:schemeClr val="bg1"/>
                </a:solidFill>
              </a:rPr>
              <a:t>Azure DevOps is one of the best platforms to create an automated CI/CD pipeline for an application, making this job easy. This article will discuss the steps to deploy a .NET Core application in Azure Kubernetes using the Azure DevOps Starter.</a:t>
            </a:r>
            <a:br>
              <a:rPr lang="en-US" sz="2800" dirty="0">
                <a:solidFill>
                  <a:schemeClr val="bg1"/>
                </a:solidFill>
              </a:rPr>
            </a:br>
            <a:br>
              <a:rPr lang="en-US" sz="2800" dirty="0">
                <a:solidFill>
                  <a:schemeClr val="bg1"/>
                </a:solidFill>
              </a:rPr>
            </a:br>
            <a:r>
              <a:rPr lang="en-US" sz="2800" b="1" dirty="0">
                <a:solidFill>
                  <a:schemeClr val="bg1"/>
                </a:solidFill>
              </a:rPr>
              <a:t>Prerequisites</a:t>
            </a:r>
          </a:p>
          <a:p>
            <a:pPr lvl="1">
              <a:lnSpc>
                <a:spcPct val="120000"/>
              </a:lnSpc>
              <a:spcBef>
                <a:spcPts val="0"/>
              </a:spcBef>
            </a:pPr>
            <a:r>
              <a:rPr lang="en-US" sz="2800" b="1" dirty="0">
                <a:solidFill>
                  <a:srgbClr val="FFFF00"/>
                </a:solidFill>
              </a:rPr>
              <a:t>Azure subscription</a:t>
            </a:r>
          </a:p>
          <a:p>
            <a:pPr lvl="1">
              <a:lnSpc>
                <a:spcPct val="120000"/>
              </a:lnSpc>
              <a:spcBef>
                <a:spcPts val="0"/>
              </a:spcBef>
            </a:pPr>
            <a:r>
              <a:rPr lang="en-US" sz="2800" b="1" dirty="0">
                <a:solidFill>
                  <a:srgbClr val="FFFF00"/>
                </a:solidFill>
              </a:rPr>
              <a:t>GitHub account</a:t>
            </a:r>
          </a:p>
          <a:p>
            <a:pPr lvl="1">
              <a:lnSpc>
                <a:spcPct val="120000"/>
              </a:lnSpc>
              <a:spcBef>
                <a:spcPts val="0"/>
              </a:spcBef>
            </a:pPr>
            <a:r>
              <a:rPr lang="en-US" sz="2800" b="1" dirty="0">
                <a:solidFill>
                  <a:srgbClr val="FFFF00"/>
                </a:solidFill>
              </a:rPr>
              <a:t>.NET 6 SDK</a:t>
            </a:r>
          </a:p>
          <a:p>
            <a:pPr lvl="1">
              <a:lnSpc>
                <a:spcPct val="120000"/>
              </a:lnSpc>
              <a:spcBef>
                <a:spcPts val="0"/>
              </a:spcBef>
            </a:pPr>
            <a:r>
              <a:rPr lang="en-US" sz="2800" b="1" dirty="0">
                <a:solidFill>
                  <a:srgbClr val="FFFF00"/>
                </a:solidFill>
              </a:rPr>
              <a:t>Visual Studio 2022</a:t>
            </a:r>
          </a:p>
        </p:txBody>
      </p:sp>
    </p:spTree>
    <p:extLst>
      <p:ext uri="{BB962C8B-B14F-4D97-AF65-F5344CB8AC3E}">
        <p14:creationId xmlns:p14="http://schemas.microsoft.com/office/powerpoint/2010/main" val="194810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B139-716B-4425-0FAB-D60D9E7503BD}"/>
              </a:ext>
            </a:extLst>
          </p:cNvPr>
          <p:cNvSpPr>
            <a:spLocks noGrp="1"/>
          </p:cNvSpPr>
          <p:nvPr>
            <p:ph type="title"/>
          </p:nvPr>
        </p:nvSpPr>
        <p:spPr/>
        <p:txBody>
          <a:bodyPr>
            <a:normAutofit/>
          </a:bodyPr>
          <a:lstStyle/>
          <a:p>
            <a:r>
              <a:rPr lang="en-US" dirty="0">
                <a:solidFill>
                  <a:schemeClr val="bg1"/>
                </a:solidFill>
                <a:latin typeface="+mn-lt"/>
              </a:rPr>
              <a:t>Containers and Container Orchestration</a:t>
            </a:r>
            <a:br>
              <a:rPr lang="en-US" b="1" i="0" dirty="0">
                <a:solidFill>
                  <a:srgbClr val="3C3950"/>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5A44FC46-95BF-2049-B8E0-2A2DF2517294}"/>
              </a:ext>
            </a:extLst>
          </p:cNvPr>
          <p:cNvSpPr>
            <a:spLocks noGrp="1"/>
          </p:cNvSpPr>
          <p:nvPr>
            <p:ph idx="1"/>
          </p:nvPr>
        </p:nvSpPr>
        <p:spPr/>
        <p:txBody>
          <a:bodyPr>
            <a:normAutofit/>
          </a:bodyPr>
          <a:lstStyle/>
          <a:p>
            <a:r>
              <a:rPr lang="en-US" dirty="0">
                <a:solidFill>
                  <a:schemeClr val="bg1"/>
                </a:solidFill>
              </a:rPr>
              <a:t>Containers are a form of the virtualized operating system. A container contains all essential executables, binary code, dependencies, and configuration files.</a:t>
            </a:r>
          </a:p>
          <a:p>
            <a:pPr algn="l"/>
            <a:endParaRPr lang="en-US" dirty="0">
              <a:solidFill>
                <a:schemeClr val="bg1"/>
              </a:solidFill>
            </a:endParaRPr>
          </a:p>
          <a:p>
            <a:r>
              <a:rPr lang="en-US" dirty="0">
                <a:solidFill>
                  <a:schemeClr val="bg1"/>
                </a:solidFill>
              </a:rPr>
              <a:t>Containers’ maintenance, deployment, scaling, and networking can be automated using a container orchestration system. In addition, you can deploy the same application across multiple environments using container orchestration rather than having to redevelop or redesign it.</a:t>
            </a:r>
          </a:p>
          <a:p>
            <a:endParaRPr lang="en-US" dirty="0">
              <a:solidFill>
                <a:schemeClr val="bg1"/>
              </a:solidFill>
            </a:endParaRPr>
          </a:p>
        </p:txBody>
      </p:sp>
    </p:spTree>
    <p:extLst>
      <p:ext uri="{BB962C8B-B14F-4D97-AF65-F5344CB8AC3E}">
        <p14:creationId xmlns:p14="http://schemas.microsoft.com/office/powerpoint/2010/main" val="87601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0716-40DC-EC6B-A54C-3073AF577F16}"/>
              </a:ext>
            </a:extLst>
          </p:cNvPr>
          <p:cNvSpPr>
            <a:spLocks noGrp="1"/>
          </p:cNvSpPr>
          <p:nvPr>
            <p:ph type="title"/>
          </p:nvPr>
        </p:nvSpPr>
        <p:spPr/>
        <p:txBody>
          <a:bodyPr/>
          <a:lstStyle/>
          <a:p>
            <a:r>
              <a:rPr lang="en-US" dirty="0">
                <a:solidFill>
                  <a:schemeClr val="bg1"/>
                </a:solidFill>
                <a:latin typeface="+mn-lt"/>
              </a:rPr>
              <a:t>What Is Azure Kubernetes Service?</a:t>
            </a:r>
          </a:p>
        </p:txBody>
      </p:sp>
      <p:sp>
        <p:nvSpPr>
          <p:cNvPr id="3" name="Content Placeholder 2">
            <a:extLst>
              <a:ext uri="{FF2B5EF4-FFF2-40B4-BE49-F238E27FC236}">
                <a16:creationId xmlns:a16="http://schemas.microsoft.com/office/drawing/2014/main" id="{9517152A-1699-4DDD-FAD6-31E19C198202}"/>
              </a:ext>
            </a:extLst>
          </p:cNvPr>
          <p:cNvSpPr>
            <a:spLocks noGrp="1"/>
          </p:cNvSpPr>
          <p:nvPr>
            <p:ph idx="1"/>
          </p:nvPr>
        </p:nvSpPr>
        <p:spPr/>
        <p:txBody>
          <a:bodyPr/>
          <a:lstStyle/>
          <a:p>
            <a:pPr algn="l"/>
            <a:r>
              <a:rPr lang="en-US" dirty="0">
                <a:solidFill>
                  <a:schemeClr val="bg1"/>
                </a:solidFill>
              </a:rPr>
              <a:t>Developed on top of the open-source Kubernetes technology, Azure Kubernetes Service (AKS) is a managed container orchestration service. You can use AKS to administer your hosted Kubernetes environment and easily launch, scale, and manage containerized apps.</a:t>
            </a:r>
          </a:p>
          <a:p>
            <a:pPr algn="l"/>
            <a:r>
              <a:rPr lang="en-US" dirty="0">
                <a:solidFill>
                  <a:schemeClr val="bg1"/>
                </a:solidFill>
              </a:rPr>
              <a:t>Through on-demand resource provisioning, updating, and scaling, AKS simplifies Kubernetes deployment and operation. It enables you to execute your applications in the cloud while eliminating the complexity and operational burden of Kubernetes management.</a:t>
            </a:r>
          </a:p>
          <a:p>
            <a:endParaRPr lang="en-US" dirty="0">
              <a:solidFill>
                <a:schemeClr val="bg1"/>
              </a:solidFill>
            </a:endParaRPr>
          </a:p>
        </p:txBody>
      </p:sp>
    </p:spTree>
    <p:extLst>
      <p:ext uri="{BB962C8B-B14F-4D97-AF65-F5344CB8AC3E}">
        <p14:creationId xmlns:p14="http://schemas.microsoft.com/office/powerpoint/2010/main" val="76639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E812-30A1-E3AE-412C-6F371A577720}"/>
              </a:ext>
            </a:extLst>
          </p:cNvPr>
          <p:cNvSpPr>
            <a:spLocks noGrp="1"/>
          </p:cNvSpPr>
          <p:nvPr>
            <p:ph type="title"/>
          </p:nvPr>
        </p:nvSpPr>
        <p:spPr>
          <a:xfrm>
            <a:off x="838200" y="365125"/>
            <a:ext cx="10515600" cy="1306443"/>
          </a:xfrm>
        </p:spPr>
        <p:txBody>
          <a:bodyPr>
            <a:normAutofit/>
          </a:bodyPr>
          <a:lstStyle/>
          <a:p>
            <a:r>
              <a:rPr lang="en-US" sz="4000" dirty="0">
                <a:solidFill>
                  <a:schemeClr val="bg1"/>
                </a:solidFill>
                <a:latin typeface="+mn-lt"/>
              </a:rPr>
              <a:t>Steps to Deploy a .NET Core Application in Azure Kubernetes</a:t>
            </a:r>
          </a:p>
        </p:txBody>
      </p:sp>
      <p:sp>
        <p:nvSpPr>
          <p:cNvPr id="3" name="Content Placeholder 2">
            <a:extLst>
              <a:ext uri="{FF2B5EF4-FFF2-40B4-BE49-F238E27FC236}">
                <a16:creationId xmlns:a16="http://schemas.microsoft.com/office/drawing/2014/main" id="{B7CEA2AC-5EE3-3BA5-20FC-1DE5F2AA3705}"/>
              </a:ext>
            </a:extLst>
          </p:cNvPr>
          <p:cNvSpPr>
            <a:spLocks noGrp="1"/>
          </p:cNvSpPr>
          <p:nvPr>
            <p:ph idx="1"/>
          </p:nvPr>
        </p:nvSpPr>
        <p:spPr>
          <a:xfrm>
            <a:off x="838200" y="1825625"/>
            <a:ext cx="4152774" cy="4303464"/>
          </a:xfrm>
        </p:spPr>
        <p:txBody>
          <a:bodyPr>
            <a:normAutofit/>
          </a:bodyPr>
          <a:lstStyle/>
          <a:p>
            <a:r>
              <a:rPr lang="en-US" dirty="0">
                <a:solidFill>
                  <a:schemeClr val="bg1"/>
                </a:solidFill>
              </a:rPr>
              <a:t>Create an Azure DevOps starter project.</a:t>
            </a:r>
          </a:p>
          <a:p>
            <a:pPr lvl="1"/>
            <a:r>
              <a:rPr lang="en-US" dirty="0">
                <a:solidFill>
                  <a:schemeClr val="bg1"/>
                </a:solidFill>
              </a:rPr>
              <a:t>Sign in to your Azure portal, click the Create a resource option, and select DevOps Starter.</a:t>
            </a:r>
          </a:p>
          <a:p>
            <a:r>
              <a:rPr lang="en-US" dirty="0">
                <a:solidFill>
                  <a:schemeClr val="bg1"/>
                </a:solidFill>
              </a:rPr>
              <a:t>Select the .NET runtime, as shown in the following figure, to run the ASP.NET Core application</a:t>
            </a:r>
          </a:p>
          <a:p>
            <a:pPr lvl="1"/>
            <a:endParaRPr lang="en-US" dirty="0">
              <a:solidFill>
                <a:schemeClr val="bg1"/>
              </a:solidFill>
            </a:endParaRPr>
          </a:p>
          <a:p>
            <a:endParaRPr lang="en-US" dirty="0">
              <a:solidFill>
                <a:schemeClr val="bg1"/>
              </a:solidFill>
            </a:endParaRPr>
          </a:p>
        </p:txBody>
      </p:sp>
      <p:pic>
        <p:nvPicPr>
          <p:cNvPr id="5" name="Picture 4" descr="A screenshot of a computer&#10;&#10;Description automatically generated">
            <a:extLst>
              <a:ext uri="{FF2B5EF4-FFF2-40B4-BE49-F238E27FC236}">
                <a16:creationId xmlns:a16="http://schemas.microsoft.com/office/drawing/2014/main" id="{B3D54475-59B1-CA3C-8832-EC93A24DE77A}"/>
              </a:ext>
            </a:extLst>
          </p:cNvPr>
          <p:cNvPicPr>
            <a:picLocks noChangeAspect="1"/>
          </p:cNvPicPr>
          <p:nvPr/>
        </p:nvPicPr>
        <p:blipFill rotWithShape="1">
          <a:blip r:embed="rId2">
            <a:extLst>
              <a:ext uri="{28A0092B-C50C-407E-A947-70E740481C1C}">
                <a14:useLocalDpi xmlns:a14="http://schemas.microsoft.com/office/drawing/2010/main" val="0"/>
              </a:ext>
            </a:extLst>
          </a:blip>
          <a:srcRect r="3356" b="-5"/>
          <a:stretch/>
        </p:blipFill>
        <p:spPr>
          <a:xfrm>
            <a:off x="5183500" y="1904282"/>
            <a:ext cx="6170299" cy="4224808"/>
          </a:xfrm>
          <a:prstGeom prst="rect">
            <a:avLst/>
          </a:prstGeom>
          <a:ln>
            <a:solidFill>
              <a:schemeClr val="bg1">
                <a:lumMod val="85000"/>
              </a:schemeClr>
            </a:solidFill>
          </a:ln>
        </p:spPr>
      </p:pic>
    </p:spTree>
    <p:extLst>
      <p:ext uri="{BB962C8B-B14F-4D97-AF65-F5344CB8AC3E}">
        <p14:creationId xmlns:p14="http://schemas.microsoft.com/office/powerpoint/2010/main" val="353568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0496F387-2895-2E78-A001-69E491E1C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428" y="1171000"/>
            <a:ext cx="6726560" cy="4515999"/>
          </a:xfrm>
          <a:prstGeom prst="rect">
            <a:avLst/>
          </a:prstGeom>
          <a:ln>
            <a:solidFill>
              <a:schemeClr val="bg1">
                <a:lumMod val="85000"/>
              </a:schemeClr>
            </a:solidFill>
          </a:ln>
        </p:spPr>
      </p:pic>
      <p:sp>
        <p:nvSpPr>
          <p:cNvPr id="8" name="Content Placeholder 2">
            <a:extLst>
              <a:ext uri="{FF2B5EF4-FFF2-40B4-BE49-F238E27FC236}">
                <a16:creationId xmlns:a16="http://schemas.microsoft.com/office/drawing/2014/main" id="{6533EDF3-0CD2-8070-2C84-0B4D2F1DCE0B}"/>
              </a:ext>
            </a:extLst>
          </p:cNvPr>
          <p:cNvSpPr>
            <a:spLocks noGrp="1"/>
          </p:cNvSpPr>
          <p:nvPr>
            <p:ph idx="1"/>
          </p:nvPr>
        </p:nvSpPr>
        <p:spPr>
          <a:xfrm>
            <a:off x="108857" y="1960116"/>
            <a:ext cx="4971371" cy="3178995"/>
          </a:xfrm>
        </p:spPr>
        <p:txBody>
          <a:bodyPr>
            <a:normAutofit fontScale="92500" lnSpcReduction="20000"/>
          </a:bodyPr>
          <a:lstStyle/>
          <a:p>
            <a:pPr marL="0" indent="0">
              <a:buNone/>
            </a:pPr>
            <a:r>
              <a:rPr lang="en-US" b="1" dirty="0">
                <a:solidFill>
                  <a:schemeClr val="bg1"/>
                </a:solidFill>
              </a:rPr>
              <a:t> Choose the service</a:t>
            </a:r>
            <a:endParaRPr lang="en-US" dirty="0">
              <a:solidFill>
                <a:schemeClr val="bg1"/>
              </a:solidFill>
            </a:endParaRPr>
          </a:p>
          <a:p>
            <a:pPr marL="457200" lvl="1" indent="0">
              <a:buNone/>
            </a:pPr>
            <a:r>
              <a:rPr lang="en-US" dirty="0">
                <a:solidFill>
                  <a:schemeClr val="bg1"/>
                </a:solidFill>
              </a:rPr>
              <a:t>Then, select Kubernetes as the Azure service to deploy this application.</a:t>
            </a:r>
          </a:p>
          <a:p>
            <a:pPr marL="0" indent="0">
              <a:buNone/>
            </a:pPr>
            <a:endParaRPr lang="en-US" b="1" dirty="0">
              <a:solidFill>
                <a:schemeClr val="bg1"/>
              </a:solidFill>
            </a:endParaRPr>
          </a:p>
          <a:p>
            <a:pPr marL="0" indent="0">
              <a:buNone/>
            </a:pPr>
            <a:r>
              <a:rPr lang="en-US" b="1" dirty="0">
                <a:solidFill>
                  <a:schemeClr val="bg1"/>
                </a:solidFill>
              </a:rPr>
              <a:t>Create the project with the necessary configurations</a:t>
            </a:r>
          </a:p>
          <a:p>
            <a:pPr marL="457200" lvl="1" indent="0">
              <a:buNone/>
            </a:pPr>
            <a:r>
              <a:rPr lang="en-US" dirty="0">
                <a:solidFill>
                  <a:schemeClr val="bg1"/>
                </a:solidFill>
              </a:rPr>
              <a:t>Now, configure the Azure subscription and settings for the Kubernetes cluster. I will explain these configurations in the upcoming step.</a:t>
            </a:r>
          </a:p>
          <a:p>
            <a:endParaRPr lang="en-US" dirty="0">
              <a:solidFill>
                <a:schemeClr val="bg1"/>
              </a:solidFill>
            </a:endParaRPr>
          </a:p>
        </p:txBody>
      </p:sp>
    </p:spTree>
    <p:extLst>
      <p:ext uri="{BB962C8B-B14F-4D97-AF65-F5344CB8AC3E}">
        <p14:creationId xmlns:p14="http://schemas.microsoft.com/office/powerpoint/2010/main" val="41008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533EDF3-0CD2-8070-2C84-0B4D2F1DCE0B}"/>
              </a:ext>
            </a:extLst>
          </p:cNvPr>
          <p:cNvSpPr>
            <a:spLocks noGrp="1"/>
          </p:cNvSpPr>
          <p:nvPr>
            <p:ph idx="1"/>
          </p:nvPr>
        </p:nvSpPr>
        <p:spPr>
          <a:xfrm>
            <a:off x="562895" y="1039044"/>
            <a:ext cx="9456175" cy="5155279"/>
          </a:xfrm>
        </p:spPr>
        <p:txBody>
          <a:bodyPr>
            <a:normAutofit/>
          </a:bodyPr>
          <a:lstStyle/>
          <a:p>
            <a:pPr marL="0" indent="0" algn="l">
              <a:buNone/>
            </a:pPr>
            <a:r>
              <a:rPr lang="en-US" i="0" dirty="0">
                <a:solidFill>
                  <a:schemeClr val="bg1"/>
                </a:solidFill>
                <a:effectLst/>
                <a:latin typeface="Open Sans" panose="020B0606030504020204" pitchFamily="34" charset="0"/>
              </a:rPr>
              <a:t>Check the CI/CD pipeline</a:t>
            </a:r>
          </a:p>
          <a:p>
            <a:pPr marL="0" indent="0" algn="l">
              <a:buNone/>
            </a:pPr>
            <a:endParaRPr lang="en-US" i="0" dirty="0">
              <a:solidFill>
                <a:schemeClr val="bg1"/>
              </a:solidFill>
              <a:effectLst/>
              <a:latin typeface="Open Sans" panose="020B0606030504020204" pitchFamily="34" charset="0"/>
            </a:endParaRPr>
          </a:p>
          <a:p>
            <a:r>
              <a:rPr lang="en-US" dirty="0">
                <a:solidFill>
                  <a:schemeClr val="bg1"/>
                </a:solidFill>
                <a:latin typeface="Open Sans" panose="020B0606030504020204" pitchFamily="34" charset="0"/>
              </a:rPr>
              <a:t>C</a:t>
            </a:r>
            <a:r>
              <a:rPr lang="en-US" b="0" i="0" dirty="0">
                <a:solidFill>
                  <a:schemeClr val="bg1"/>
                </a:solidFill>
                <a:effectLst/>
                <a:latin typeface="Open Sans" panose="020B0606030504020204" pitchFamily="34" charset="0"/>
              </a:rPr>
              <a:t>heck the CI/CD pipeline you created using the Azure DevOps Starter by cloning the ASP.NET Core project to your local machine.</a:t>
            </a:r>
          </a:p>
          <a:p>
            <a:r>
              <a:rPr lang="en-US" b="0" i="0" dirty="0">
                <a:solidFill>
                  <a:schemeClr val="bg1"/>
                </a:solidFill>
                <a:effectLst/>
                <a:latin typeface="Open Sans" panose="020B0606030504020204" pitchFamily="34" charset="0"/>
              </a:rPr>
              <a:t>First, add the changes to the staging area.</a:t>
            </a:r>
          </a:p>
          <a:p>
            <a:r>
              <a:rPr lang="en-US" dirty="0">
                <a:solidFill>
                  <a:schemeClr val="bg1"/>
                </a:solidFill>
              </a:rPr>
              <a:t>Commit the changes with an appropriate commit message into the local repository.</a:t>
            </a:r>
          </a:p>
          <a:p>
            <a:r>
              <a:rPr lang="en-US" b="0" i="0" dirty="0">
                <a:solidFill>
                  <a:schemeClr val="bg1"/>
                </a:solidFill>
                <a:effectLst/>
                <a:latin typeface="Open Sans" panose="020B0606030504020204" pitchFamily="34" charset="0"/>
              </a:rPr>
              <a:t>push the commits to the GitHub repository.</a:t>
            </a:r>
            <a:endParaRPr lang="en-US" dirty="0">
              <a:solidFill>
                <a:schemeClr val="bg1"/>
              </a:solidFill>
            </a:endParaRPr>
          </a:p>
        </p:txBody>
      </p:sp>
    </p:spTree>
    <p:extLst>
      <p:ext uri="{BB962C8B-B14F-4D97-AF65-F5344CB8AC3E}">
        <p14:creationId xmlns:p14="http://schemas.microsoft.com/office/powerpoint/2010/main" val="223684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533EDF3-0CD2-8070-2C84-0B4D2F1DCE0B}"/>
              </a:ext>
            </a:extLst>
          </p:cNvPr>
          <p:cNvSpPr>
            <a:spLocks noGrp="1"/>
          </p:cNvSpPr>
          <p:nvPr>
            <p:ph idx="1"/>
          </p:nvPr>
        </p:nvSpPr>
        <p:spPr>
          <a:xfrm>
            <a:off x="484237" y="581907"/>
            <a:ext cx="10277792" cy="827392"/>
          </a:xfrm>
        </p:spPr>
        <p:txBody>
          <a:bodyPr>
            <a:normAutofit/>
          </a:bodyPr>
          <a:lstStyle/>
          <a:p>
            <a:pPr marL="0" indent="0" algn="l">
              <a:buNone/>
            </a:pPr>
            <a:r>
              <a:rPr lang="en-US" sz="2400" b="0" i="0" dirty="0">
                <a:solidFill>
                  <a:schemeClr val="bg1"/>
                </a:solidFill>
                <a:effectLst/>
              </a:rPr>
              <a:t>Here, you see that the latest version of the application was deployed successfully to the Azure Kubernetes service.</a:t>
            </a:r>
            <a:endParaRPr lang="en-US" sz="4800" dirty="0">
              <a:solidFill>
                <a:schemeClr val="bg1"/>
              </a:solidFill>
            </a:endParaRPr>
          </a:p>
        </p:txBody>
      </p:sp>
      <p:pic>
        <p:nvPicPr>
          <p:cNvPr id="3" name="Picture 2" descr="A screenshot of a computer&#10;&#10;Description automatically generated">
            <a:extLst>
              <a:ext uri="{FF2B5EF4-FFF2-40B4-BE49-F238E27FC236}">
                <a16:creationId xmlns:a16="http://schemas.microsoft.com/office/drawing/2014/main" id="{03F122DC-B33B-0A6C-ED67-673997012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857" y="1684602"/>
            <a:ext cx="9216323" cy="3811629"/>
          </a:xfrm>
          <a:prstGeom prst="rect">
            <a:avLst/>
          </a:prstGeom>
        </p:spPr>
      </p:pic>
    </p:spTree>
    <p:extLst>
      <p:ext uri="{BB962C8B-B14F-4D97-AF65-F5344CB8AC3E}">
        <p14:creationId xmlns:p14="http://schemas.microsoft.com/office/powerpoint/2010/main" val="77505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2AA-D21B-DEE2-0CEF-4076851DE729}"/>
              </a:ext>
            </a:extLst>
          </p:cNvPr>
          <p:cNvSpPr>
            <a:spLocks noGrp="1"/>
          </p:cNvSpPr>
          <p:nvPr>
            <p:ph type="title"/>
          </p:nvPr>
        </p:nvSpPr>
        <p:spPr>
          <a:xfrm>
            <a:off x="71282" y="2766218"/>
            <a:ext cx="12120717" cy="1325563"/>
          </a:xfrm>
        </p:spPr>
        <p:txBody>
          <a:bodyPr/>
          <a:lstStyle/>
          <a:p>
            <a:pPr algn="ctr"/>
            <a:r>
              <a:rPr lang="en-US" dirty="0">
                <a:solidFill>
                  <a:schemeClr val="bg1"/>
                </a:solidFill>
                <a:latin typeface="+mn-lt"/>
              </a:rPr>
              <a:t>Thank You</a:t>
            </a:r>
          </a:p>
        </p:txBody>
      </p:sp>
    </p:spTree>
    <p:extLst>
      <p:ext uri="{BB962C8B-B14F-4D97-AF65-F5344CB8AC3E}">
        <p14:creationId xmlns:p14="http://schemas.microsoft.com/office/powerpoint/2010/main" val="78330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424</Words>
  <Application>Microsoft Office PowerPoint</Application>
  <PresentationFormat>Widescreen</PresentationFormat>
  <Paragraphs>32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Deployment Steps for .NET Core App in Azure Kubernetes</vt:lpstr>
      <vt:lpstr>PowerPoint Presentation</vt:lpstr>
      <vt:lpstr>Containers and Container Orchestration </vt:lpstr>
      <vt:lpstr>What Is Azure Kubernetes Service?</vt:lpstr>
      <vt:lpstr>Steps to Deploy a .NET Core Application in Azure Kubernetes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Cycles</dc:title>
  <dc:creator>Dharanitharan Ayyasamy</dc:creator>
  <cp:lastModifiedBy>Dharanitharan Ayyasamy</cp:lastModifiedBy>
  <cp:revision>4</cp:revision>
  <dcterms:created xsi:type="dcterms:W3CDTF">2023-09-12T09:53:03Z</dcterms:created>
  <dcterms:modified xsi:type="dcterms:W3CDTF">2023-09-12T10:01:29Z</dcterms:modified>
</cp:coreProperties>
</file>