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95" r:id="rId3"/>
    <p:sldId id="326" r:id="rId4"/>
    <p:sldId id="302" r:id="rId5"/>
    <p:sldId id="305" r:id="rId6"/>
    <p:sldId id="320" r:id="rId7"/>
    <p:sldId id="312" r:id="rId8"/>
    <p:sldId id="311" r:id="rId9"/>
    <p:sldId id="349" r:id="rId10"/>
    <p:sldId id="338" r:id="rId11"/>
    <p:sldId id="337" r:id="rId12"/>
    <p:sldId id="328" r:id="rId13"/>
    <p:sldId id="336" r:id="rId14"/>
    <p:sldId id="339" r:id="rId15"/>
    <p:sldId id="332" r:id="rId16"/>
    <p:sldId id="340" r:id="rId17"/>
    <p:sldId id="344" r:id="rId18"/>
    <p:sldId id="348" r:id="rId19"/>
    <p:sldId id="330" r:id="rId20"/>
    <p:sldId id="343" r:id="rId21"/>
    <p:sldId id="341" r:id="rId22"/>
    <p:sldId id="329" r:id="rId23"/>
    <p:sldId id="346" r:id="rId24"/>
    <p:sldId id="342" r:id="rId25"/>
    <p:sldId id="345" r:id="rId26"/>
    <p:sldId id="347" r:id="rId27"/>
    <p:sldId id="333" r:id="rId28"/>
    <p:sldId id="335" r:id="rId29"/>
    <p:sldId id="331" r:id="rId30"/>
    <p:sldId id="324" r:id="rId31"/>
    <p:sldId id="31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6" autoAdjust="0"/>
    <p:restoredTop sz="94660"/>
  </p:normalViewPr>
  <p:slideViewPr>
    <p:cSldViewPr snapToGrid="0">
      <p:cViewPr>
        <p:scale>
          <a:sx n="119" d="100"/>
          <a:sy n="119" d="100"/>
        </p:scale>
        <p:origin x="2000" y="1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v>Common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Sheet1!$B$4:$B$17</c:f>
              <c:strCache>
                <c:ptCount val="14"/>
                <c:pt idx="0">
                  <c:v>Native</c:v>
                </c:pt>
                <c:pt idx="1">
                  <c:v>Xamarin</c:v>
                </c:pt>
                <c:pt idx="2">
                  <c:v>Xamarin MVVM</c:v>
                </c:pt>
                <c:pt idx="3">
                  <c:v>Famo.us</c:v>
                </c:pt>
                <c:pt idx="4">
                  <c:v>mgwt</c:v>
                </c:pt>
                <c:pt idx="5">
                  <c:v>jQuery Mobile</c:v>
                </c:pt>
                <c:pt idx="6">
                  <c:v>Air</c:v>
                </c:pt>
                <c:pt idx="7">
                  <c:v>Titanium</c:v>
                </c:pt>
                <c:pt idx="8">
                  <c:v>SenchTouch2</c:v>
                </c:pt>
                <c:pt idx="9">
                  <c:v>Lungo</c:v>
                </c:pt>
                <c:pt idx="10">
                  <c:v>Kendo UI</c:v>
                </c:pt>
                <c:pt idx="11">
                  <c:v>RhoMobile</c:v>
                </c:pt>
                <c:pt idx="12">
                  <c:v>jQT</c:v>
                </c:pt>
                <c:pt idx="13">
                  <c:v>Synchro</c:v>
                </c:pt>
              </c:strCache>
            </c:strRef>
          </c:cat>
          <c:val>
            <c:numRef>
              <c:f>Sheet1!$C$4:$C$17</c:f>
              <c:numCache>
                <c:formatCode>General</c:formatCode>
                <c:ptCount val="14"/>
                <c:pt idx="1">
                  <c:v>1237.0</c:v>
                </c:pt>
                <c:pt idx="2">
                  <c:v>1350.0</c:v>
                </c:pt>
                <c:pt idx="3">
                  <c:v>1942.0</c:v>
                </c:pt>
                <c:pt idx="4">
                  <c:v>1727.0</c:v>
                </c:pt>
                <c:pt idx="5">
                  <c:v>551.0</c:v>
                </c:pt>
                <c:pt idx="6">
                  <c:v>1049.0</c:v>
                </c:pt>
                <c:pt idx="7">
                  <c:v>863.0</c:v>
                </c:pt>
                <c:pt idx="8">
                  <c:v>641.0</c:v>
                </c:pt>
                <c:pt idx="9">
                  <c:v>628.0</c:v>
                </c:pt>
                <c:pt idx="10">
                  <c:v>465.0</c:v>
                </c:pt>
                <c:pt idx="11">
                  <c:v>431.0</c:v>
                </c:pt>
                <c:pt idx="12">
                  <c:v>369.0</c:v>
                </c:pt>
                <c:pt idx="13">
                  <c:v>274.0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05-4D94-9555-06C2A93A88AA}"/>
            </c:ext>
          </c:extLst>
        </c:ser>
        <c:ser>
          <c:idx val="1"/>
          <c:order val="1"/>
          <c:tx>
            <c:v>iOS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Sheet1!$B$4:$B$17</c:f>
              <c:strCache>
                <c:ptCount val="14"/>
                <c:pt idx="0">
                  <c:v>Native</c:v>
                </c:pt>
                <c:pt idx="1">
                  <c:v>Xamarin</c:v>
                </c:pt>
                <c:pt idx="2">
                  <c:v>Xamarin MVVM</c:v>
                </c:pt>
                <c:pt idx="3">
                  <c:v>Famo.us</c:v>
                </c:pt>
                <c:pt idx="4">
                  <c:v>mgwt</c:v>
                </c:pt>
                <c:pt idx="5">
                  <c:v>jQuery Mobile</c:v>
                </c:pt>
                <c:pt idx="6">
                  <c:v>Air</c:v>
                </c:pt>
                <c:pt idx="7">
                  <c:v>Titanium</c:v>
                </c:pt>
                <c:pt idx="8">
                  <c:v>SenchTouch2</c:v>
                </c:pt>
                <c:pt idx="9">
                  <c:v>Lungo</c:v>
                </c:pt>
                <c:pt idx="10">
                  <c:v>Kendo UI</c:v>
                </c:pt>
                <c:pt idx="11">
                  <c:v>RhoMobile</c:v>
                </c:pt>
                <c:pt idx="12">
                  <c:v>jQT</c:v>
                </c:pt>
                <c:pt idx="13">
                  <c:v>Synchro</c:v>
                </c:pt>
              </c:strCache>
            </c:strRef>
          </c:cat>
          <c:val>
            <c:numRef>
              <c:f>Sheet1!$D$4:$D$17</c:f>
              <c:numCache>
                <c:formatCode>General</c:formatCode>
                <c:ptCount val="14"/>
                <c:pt idx="0">
                  <c:v>1062.0</c:v>
                </c:pt>
                <c:pt idx="1">
                  <c:v>502.0</c:v>
                </c:pt>
                <c:pt idx="2">
                  <c:v>251.0</c:v>
                </c:pt>
                <c:pt idx="5">
                  <c:v>143.0</c:v>
                </c:pt>
                <c:pt idx="7">
                  <c:v>42.0</c:v>
                </c:pt>
                <c:pt idx="13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05-4D94-9555-06C2A93A88AA}"/>
            </c:ext>
          </c:extLst>
        </c:ser>
        <c:ser>
          <c:idx val="2"/>
          <c:order val="2"/>
          <c:tx>
            <c:v>Android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Sheet1!$B$4:$B$17</c:f>
              <c:strCache>
                <c:ptCount val="14"/>
                <c:pt idx="0">
                  <c:v>Native</c:v>
                </c:pt>
                <c:pt idx="1">
                  <c:v>Xamarin</c:v>
                </c:pt>
                <c:pt idx="2">
                  <c:v>Xamarin MVVM</c:v>
                </c:pt>
                <c:pt idx="3">
                  <c:v>Famo.us</c:v>
                </c:pt>
                <c:pt idx="4">
                  <c:v>mgwt</c:v>
                </c:pt>
                <c:pt idx="5">
                  <c:v>jQuery Mobile</c:v>
                </c:pt>
                <c:pt idx="6">
                  <c:v>Air</c:v>
                </c:pt>
                <c:pt idx="7">
                  <c:v>Titanium</c:v>
                </c:pt>
                <c:pt idx="8">
                  <c:v>SenchTouch2</c:v>
                </c:pt>
                <c:pt idx="9">
                  <c:v>Lungo</c:v>
                </c:pt>
                <c:pt idx="10">
                  <c:v>Kendo UI</c:v>
                </c:pt>
                <c:pt idx="11">
                  <c:v>RhoMobile</c:v>
                </c:pt>
                <c:pt idx="12">
                  <c:v>jQT</c:v>
                </c:pt>
                <c:pt idx="13">
                  <c:v>Synchro</c:v>
                </c:pt>
              </c:strCache>
            </c:strRef>
          </c:cat>
          <c:val>
            <c:numRef>
              <c:f>Sheet1!$E$4:$E$17</c:f>
              <c:numCache>
                <c:formatCode>General</c:formatCode>
                <c:ptCount val="14"/>
                <c:pt idx="0">
                  <c:v>1655.0</c:v>
                </c:pt>
                <c:pt idx="1">
                  <c:v>683.0</c:v>
                </c:pt>
                <c:pt idx="2">
                  <c:v>391.0</c:v>
                </c:pt>
                <c:pt idx="5">
                  <c:v>167.0</c:v>
                </c:pt>
                <c:pt idx="7">
                  <c:v>56.0</c:v>
                </c:pt>
                <c:pt idx="13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705-4D94-9555-06C2A93A88AA}"/>
            </c:ext>
          </c:extLst>
        </c:ser>
        <c:ser>
          <c:idx val="3"/>
          <c:order val="3"/>
          <c:tx>
            <c:v>WinPhone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Sheet1!$B$4:$B$17</c:f>
              <c:strCache>
                <c:ptCount val="14"/>
                <c:pt idx="0">
                  <c:v>Native</c:v>
                </c:pt>
                <c:pt idx="1">
                  <c:v>Xamarin</c:v>
                </c:pt>
                <c:pt idx="2">
                  <c:v>Xamarin MVVM</c:v>
                </c:pt>
                <c:pt idx="3">
                  <c:v>Famo.us</c:v>
                </c:pt>
                <c:pt idx="4">
                  <c:v>mgwt</c:v>
                </c:pt>
                <c:pt idx="5">
                  <c:v>jQuery Mobile</c:v>
                </c:pt>
                <c:pt idx="6">
                  <c:v>Air</c:v>
                </c:pt>
                <c:pt idx="7">
                  <c:v>Titanium</c:v>
                </c:pt>
                <c:pt idx="8">
                  <c:v>SenchTouch2</c:v>
                </c:pt>
                <c:pt idx="9">
                  <c:v>Lungo</c:v>
                </c:pt>
                <c:pt idx="10">
                  <c:v>Kendo UI</c:v>
                </c:pt>
                <c:pt idx="11">
                  <c:v>RhoMobile</c:v>
                </c:pt>
                <c:pt idx="12">
                  <c:v>jQT</c:v>
                </c:pt>
                <c:pt idx="13">
                  <c:v>Synchro</c:v>
                </c:pt>
              </c:strCache>
            </c:strRef>
          </c:cat>
          <c:val>
            <c:numRef>
              <c:f>Sheet1!$F$4:$F$17</c:f>
              <c:numCache>
                <c:formatCode>General</c:formatCode>
                <c:ptCount val="14"/>
                <c:pt idx="0">
                  <c:v>1794.0</c:v>
                </c:pt>
                <c:pt idx="1">
                  <c:v>465.0</c:v>
                </c:pt>
                <c:pt idx="2">
                  <c:v>145.0</c:v>
                </c:pt>
                <c:pt idx="5">
                  <c:v>216.0</c:v>
                </c:pt>
                <c:pt idx="7">
                  <c:v>50.0</c:v>
                </c:pt>
                <c:pt idx="13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705-4D94-9555-06C2A93A8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2396512"/>
        <c:axId val="-2142729424"/>
        <c:axId val="0"/>
      </c:bar3DChart>
      <c:catAx>
        <c:axId val="-2142396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729424"/>
        <c:crosses val="autoZero"/>
        <c:auto val="1"/>
        <c:lblAlgn val="ctr"/>
        <c:lblOffset val="100"/>
        <c:noMultiLvlLbl val="0"/>
      </c:catAx>
      <c:valAx>
        <c:axId val="-214272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Logical Lines of Code (LLOC)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39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0.50208</cdr:x>
      <cdr:y>0.10127</cdr:y>
    </cdr:from>
    <cdr:to>
      <cdr:x>0.8501</cdr:x>
      <cdr:y>0.20855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030238" y="492116"/>
          <a:ext cx="3486684" cy="5212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b="1" dirty="0" smtClean="0">
              <a:solidFill>
                <a:schemeClr val="accent4"/>
              </a:solidFill>
            </a:rPr>
            <a:t>This is </a:t>
          </a:r>
          <a:r>
            <a:rPr lang="en-US" sz="2400" b="1" err="1" smtClean="0">
              <a:solidFill>
                <a:schemeClr val="accent4"/>
              </a:solidFill>
            </a:rPr>
            <a:t>less</a:t>
          </a:r>
          <a:r>
            <a:rPr lang="en-US" sz="2400" b="1" smtClean="0">
              <a:solidFill>
                <a:schemeClr val="accent4"/>
              </a:solidFill>
            </a:rPr>
            <a:t>!</a:t>
          </a:r>
          <a:endParaRPr lang="en-US" sz="2400" b="1" dirty="0">
            <a:solidFill>
              <a:schemeClr val="accent4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3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100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6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06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5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2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67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9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0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4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1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ynchro.io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blake@synchro.io" TargetMode="External"/><Relationship Id="rId4" Type="http://schemas.openxmlformats.org/officeDocument/2006/relationships/hyperlink" Target="mailto:support@synchro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b@synchro.io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ynchro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102" y="668704"/>
            <a:ext cx="10036098" cy="1316214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Delivering and Deploying Turn-Key Self-Orchestrating Solutions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8607" y="4987870"/>
            <a:ext cx="2515140" cy="1388534"/>
          </a:xfrm>
        </p:spPr>
        <p:txBody>
          <a:bodyPr/>
          <a:lstStyle/>
          <a:p>
            <a:pPr algn="l"/>
            <a:r>
              <a:rPr lang="en-US" dirty="0"/>
              <a:t>Bob Dickinson</a:t>
            </a:r>
          </a:p>
          <a:p>
            <a:pPr algn="l"/>
            <a:r>
              <a:rPr lang="en-US" dirty="0"/>
              <a:t>Synchro Labs, Inc.</a:t>
            </a:r>
          </a:p>
          <a:p>
            <a:pPr algn="l"/>
            <a:r>
              <a:rPr lang="en-US" dirty="0">
                <a:hlinkClick r:id="rId2"/>
              </a:rPr>
              <a:t>https://synchro.io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3" y="4650647"/>
            <a:ext cx="2040673" cy="2040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4843" y="2278513"/>
            <a:ext cx="4248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Docker Seattle Meetup</a:t>
            </a:r>
            <a:endParaRPr lang="en-US" sz="2800" dirty="0"/>
          </a:p>
          <a:p>
            <a:pPr algn="ctr"/>
            <a:r>
              <a:rPr lang="en-US" sz="2800" dirty="0" smtClean="0"/>
              <a:t>August 17, </a:t>
            </a:r>
            <a:r>
              <a:rPr lang="en-US" sz="2800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931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436" y="2170841"/>
            <a:ext cx="10018713" cy="1752599"/>
          </a:xfrm>
        </p:spPr>
        <p:txBody>
          <a:bodyPr/>
          <a:lstStyle/>
          <a:p>
            <a:r>
              <a:rPr lang="en-US" dirty="0" smtClean="0"/>
              <a:t>Synchro Container and Orchestration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8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89" y="321416"/>
            <a:ext cx="8484711" cy="1173540"/>
          </a:xfrm>
        </p:spPr>
        <p:txBody>
          <a:bodyPr>
            <a:normAutofit/>
          </a:bodyPr>
          <a:lstStyle/>
          <a:p>
            <a:r>
              <a:rPr lang="en-US" dirty="0" smtClean="0"/>
              <a:t>Step 1: The Container</a:t>
            </a:r>
            <a:br>
              <a:rPr lang="en-US" dirty="0" smtClean="0"/>
            </a:br>
            <a:r>
              <a:rPr lang="en-US" sz="2700" dirty="0" smtClean="0"/>
              <a:t>(AKA: “Yay, a </a:t>
            </a:r>
            <a:r>
              <a:rPr lang="en-US" sz="2700" dirty="0" err="1" smtClean="0"/>
              <a:t>Dockerfile</a:t>
            </a:r>
            <a:r>
              <a:rPr lang="en-US" sz="2700" dirty="0" smtClean="0"/>
              <a:t>!”)</a:t>
            </a:r>
            <a:endParaRPr lang="en-US" sz="2700" dirty="0"/>
          </a:p>
        </p:txBody>
      </p:sp>
      <p:sp>
        <p:nvSpPr>
          <p:cNvPr id="8" name="Rectangle 7"/>
          <p:cNvSpPr/>
          <p:nvPr/>
        </p:nvSpPr>
        <p:spPr>
          <a:xfrm>
            <a:off x="2846329" y="1694337"/>
            <a:ext cx="8580233" cy="48013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node:argon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Create app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directory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-p 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/app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WORKDIR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/app</a:t>
            </a: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Bundle app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COPY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. 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/app</a:t>
            </a: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Install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deps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cd synchro-apps &amp;&amp;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ENV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SYNCHRO__PORT 80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EXPOSE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$SYNCHRO__PORT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CMD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 "node", "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app.js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 ]</a:t>
            </a:r>
          </a:p>
        </p:txBody>
      </p:sp>
    </p:spTree>
    <p:extLst>
      <p:ext uri="{BB962C8B-B14F-4D97-AF65-F5344CB8AC3E}">
        <p14:creationId xmlns:p14="http://schemas.microsoft.com/office/powerpoint/2010/main" val="10751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Orchestration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95" y="2357615"/>
            <a:ext cx="8373979" cy="3124201"/>
          </a:xfrm>
        </p:spPr>
        <p:txBody>
          <a:bodyPr/>
          <a:lstStyle/>
          <a:p>
            <a:r>
              <a:rPr lang="en-US" dirty="0" smtClean="0"/>
              <a:t>Provide turn-key self-orchestrating solutions to our users/customers</a:t>
            </a:r>
          </a:p>
          <a:p>
            <a:r>
              <a:rPr lang="en-US" dirty="0" smtClean="0"/>
              <a:t>Migrate our own production services from managed web app (on Azure) to orchestrated containers/</a:t>
            </a:r>
            <a:r>
              <a:rPr lang="en-US" dirty="0" err="1" smtClean="0"/>
              <a:t>microservices</a:t>
            </a:r>
            <a:r>
              <a:rPr lang="en-US" dirty="0" smtClean="0"/>
              <a:t> (on </a:t>
            </a:r>
            <a:r>
              <a:rPr lang="en-US" dirty="0" err="1" smtClean="0"/>
              <a:t>Joyent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07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92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AutoPilot</a:t>
            </a:r>
            <a:r>
              <a:rPr lang="en-US" dirty="0" smtClean="0"/>
              <a:t> Pattern using </a:t>
            </a:r>
            <a:r>
              <a:rPr lang="en-US" dirty="0" err="1" smtClean="0"/>
              <a:t>ContainerPilot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562" y="2666999"/>
            <a:ext cx="9054623" cy="3124201"/>
          </a:xfrm>
        </p:spPr>
        <p:txBody>
          <a:bodyPr/>
          <a:lstStyle/>
          <a:p>
            <a:r>
              <a:rPr lang="en-US" dirty="0" smtClean="0"/>
              <a:t>Containers collaborate to adjust to each other automatically (they run on ”</a:t>
            </a:r>
            <a:r>
              <a:rPr lang="en-US" dirty="0" err="1" smtClean="0"/>
              <a:t>AutoPilot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Works with any orchestration solution  </a:t>
            </a:r>
            <a:r>
              <a:rPr lang="en-US" b="1" dirty="0" smtClean="0"/>
              <a:t>&lt;&lt; MUST HAVE</a:t>
            </a:r>
          </a:p>
          <a:p>
            <a:pPr lvl="1"/>
            <a:r>
              <a:rPr lang="en-US" dirty="0" smtClean="0"/>
              <a:t>Very easy to test/develop with production environment  </a:t>
            </a:r>
            <a:r>
              <a:rPr lang="en-US" b="1" dirty="0" smtClean="0"/>
              <a:t>&lt;&lt; BONUS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8346" y="2428717"/>
            <a:ext cx="52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“App-centric micro-orchestration”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918731" y="1584218"/>
            <a:ext cx="5149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www.joyent.com</a:t>
            </a:r>
            <a:r>
              <a:rPr lang="en-US" sz="2400" dirty="0"/>
              <a:t>/</a:t>
            </a:r>
            <a:r>
              <a:rPr lang="en-US" sz="2400" dirty="0" err="1"/>
              <a:t>containerpilot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0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811" y="2150215"/>
            <a:ext cx="10018713" cy="1864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Case Study in Migrating from Managed Services to Orchestrated Micro-Services: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Synchro Labs’ Production </a:t>
            </a:r>
            <a:r>
              <a:rPr lang="en-US" dirty="0" smtClean="0"/>
              <a:t>API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2"/>
            <a:endCxn id="5" idx="0"/>
          </p:cNvCxnSpPr>
          <p:nvPr/>
        </p:nvCxnSpPr>
        <p:spPr>
          <a:xfrm>
            <a:off x="6991534" y="4623851"/>
            <a:ext cx="1" cy="1243549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559747" y="4286394"/>
            <a:ext cx="1084711" cy="0"/>
          </a:xfrm>
          <a:prstGeom prst="line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  <a:endCxn id="6" idx="3"/>
          </p:cNvCxnSpPr>
          <p:nvPr/>
        </p:nvCxnSpPr>
        <p:spPr>
          <a:xfrm flipH="1" flipV="1">
            <a:off x="5334000" y="4286394"/>
            <a:ext cx="1084710" cy="1"/>
          </a:xfrm>
          <a:prstGeom prst="line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10" idx="0"/>
          </p:cNvCxnSpPr>
          <p:nvPr/>
        </p:nvCxnSpPr>
        <p:spPr>
          <a:xfrm flipH="1">
            <a:off x="6991534" y="2837730"/>
            <a:ext cx="1" cy="1111208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176" y="40104"/>
            <a:ext cx="10018713" cy="1752599"/>
          </a:xfrm>
        </p:spPr>
        <p:txBody>
          <a:bodyPr/>
          <a:lstStyle/>
          <a:p>
            <a:r>
              <a:rPr lang="en-US" dirty="0" smtClean="0"/>
              <a:t>Synchro in a Managed Services Environment (Azure)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7138" y="1905000"/>
            <a:ext cx="8388793" cy="9327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</a:p>
          <a:p>
            <a:pPr algn="ctr"/>
            <a:r>
              <a:rPr lang="en-US" sz="1400" dirty="0" smtClean="0"/>
              <a:t>DNS, SSL termination, Load distributing proxy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797138" y="5867400"/>
            <a:ext cx="8388793" cy="5708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7138" y="3422267"/>
            <a:ext cx="2536862" cy="17282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Management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Start/Stop/Restart</a:t>
            </a:r>
          </a:p>
          <a:p>
            <a:pPr algn="ctr"/>
            <a:r>
              <a:rPr lang="en-US" sz="1400" dirty="0" smtClean="0"/>
              <a:t>Scaling</a:t>
            </a:r>
          </a:p>
          <a:p>
            <a:pPr algn="ctr"/>
            <a:r>
              <a:rPr lang="en-US" sz="1400" dirty="0" smtClean="0"/>
              <a:t>Monitoring</a:t>
            </a:r>
          </a:p>
          <a:p>
            <a:pPr algn="ctr"/>
            <a:r>
              <a:rPr lang="en-US" sz="1400" dirty="0" smtClean="0"/>
              <a:t>Configuration Injection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6418710" y="3948938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644458" y="3682235"/>
            <a:ext cx="2536862" cy="12083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 smtClean="0"/>
          </a:p>
          <a:p>
            <a:pPr algn="ctr"/>
            <a:r>
              <a:rPr lang="en-US" sz="1400" dirty="0" smtClean="0"/>
              <a:t>(Fully Managed)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971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557736" y="4054642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57737" y="2906486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cxnSp>
        <p:nvCxnSpPr>
          <p:cNvPr id="32" name="Straight Connector 31"/>
          <p:cNvCxnSpPr>
            <a:stCxn id="6" idx="2"/>
            <a:endCxn id="7" idx="0"/>
          </p:cNvCxnSpPr>
          <p:nvPr/>
        </p:nvCxnSpPr>
        <p:spPr>
          <a:xfrm>
            <a:off x="7033382" y="3668486"/>
            <a:ext cx="0" cy="500741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033381" y="2492829"/>
            <a:ext cx="6810" cy="500743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0"/>
          </p:cNvCxnSpPr>
          <p:nvPr/>
        </p:nvCxnSpPr>
        <p:spPr>
          <a:xfrm>
            <a:off x="7613015" y="3303530"/>
            <a:ext cx="1460226" cy="256099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0" idx="2"/>
          </p:cNvCxnSpPr>
          <p:nvPr/>
        </p:nvCxnSpPr>
        <p:spPr>
          <a:xfrm flipV="1">
            <a:off x="7613015" y="4234542"/>
            <a:ext cx="1460226" cy="282456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9" idx="1"/>
          </p:cNvCxnSpPr>
          <p:nvPr/>
        </p:nvCxnSpPr>
        <p:spPr>
          <a:xfrm>
            <a:off x="7191338" y="4844140"/>
            <a:ext cx="1310402" cy="293914"/>
          </a:xfrm>
          <a:prstGeom prst="bentConnector3">
            <a:avLst>
              <a:gd name="adj1" fmla="val 682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34001" y="4855028"/>
            <a:ext cx="6809" cy="1012372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177" y="163002"/>
            <a:ext cx="10018713" cy="1752599"/>
          </a:xfrm>
        </p:spPr>
        <p:txBody>
          <a:bodyPr/>
          <a:lstStyle/>
          <a:p>
            <a:r>
              <a:rPr lang="en-US" dirty="0" smtClean="0"/>
              <a:t>Synchro in a Micro-Services Environment (</a:t>
            </a:r>
            <a:r>
              <a:rPr lang="en-US" dirty="0" err="1" smtClean="0"/>
              <a:t>Joyent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7138" y="1905000"/>
            <a:ext cx="8388793" cy="587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</a:p>
          <a:p>
            <a:pPr algn="ctr"/>
            <a:r>
              <a:rPr lang="en-US" dirty="0" smtClean="0"/>
              <a:t>DNS (</a:t>
            </a:r>
            <a:r>
              <a:rPr lang="en-US" dirty="0" err="1" smtClean="0"/>
              <a:t>Joyent</a:t>
            </a:r>
            <a:r>
              <a:rPr lang="en-US" dirty="0" smtClean="0"/>
              <a:t> CNS)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7138" y="5867400"/>
            <a:ext cx="8388793" cy="5708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(</a:t>
            </a:r>
            <a:r>
              <a:rPr lang="en-US" smtClean="0"/>
              <a:t>Manta)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460558" y="2993573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60558" y="4169227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01740" y="4800597"/>
            <a:ext cx="1142999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01741" y="3559629"/>
            <a:ext cx="1142999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6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Nginx: The Beast that Must be Tamed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2" y="2390273"/>
            <a:ext cx="9014102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Load-distributing proxy</a:t>
            </a:r>
          </a:p>
          <a:p>
            <a:pPr lvl="1"/>
            <a:r>
              <a:rPr lang="en-US" dirty="0" smtClean="0"/>
              <a:t>Session affinity</a:t>
            </a:r>
          </a:p>
          <a:p>
            <a:r>
              <a:rPr lang="en-US" dirty="0" smtClean="0"/>
              <a:t>SSL termination (optional, configurable)</a:t>
            </a:r>
          </a:p>
          <a:p>
            <a:pPr lvl="1"/>
            <a:r>
              <a:rPr lang="en-US" dirty="0" smtClean="0"/>
              <a:t>Tuned for security, performance (app-specific)</a:t>
            </a:r>
          </a:p>
          <a:p>
            <a:pPr lvl="1"/>
            <a:r>
              <a:rPr lang="en-US" dirty="0" smtClean="0"/>
              <a:t>301 Redirect of http to https </a:t>
            </a:r>
          </a:p>
          <a:p>
            <a:r>
              <a:rPr lang="en-US" dirty="0" smtClean="0"/>
              <a:t>Static file caching (migrated from CDN in managed environment)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support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Ability to replace entire </a:t>
            </a:r>
            <a:r>
              <a:rPr lang="en-US" dirty="0" err="1" smtClean="0"/>
              <a:t>nginx.conf</a:t>
            </a:r>
            <a:r>
              <a:rPr lang="en-US" dirty="0" smtClean="0"/>
              <a:t> (template) if needed via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3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836" y="2316365"/>
            <a:ext cx="8388460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Health Check</a:t>
            </a:r>
          </a:p>
          <a:p>
            <a:pPr lvl="1"/>
            <a:r>
              <a:rPr lang="en-US" dirty="0" smtClean="0"/>
              <a:t>Endpoint should be configurable, consider allowing localhost access only</a:t>
            </a:r>
          </a:p>
          <a:p>
            <a:r>
              <a:rPr lang="en-US" dirty="0" smtClean="0"/>
              <a:t>Signal Handling</a:t>
            </a:r>
          </a:p>
          <a:p>
            <a:pPr lvl="1"/>
            <a:r>
              <a:rPr lang="en-US" dirty="0" smtClean="0"/>
              <a:t>SIGINT for shutdown</a:t>
            </a:r>
          </a:p>
          <a:p>
            <a:pPr lvl="1"/>
            <a:r>
              <a:rPr lang="en-US" dirty="0" smtClean="0"/>
              <a:t>SIGHUP if your app reconfigures (especially based on services from consul)</a:t>
            </a:r>
          </a:p>
          <a:p>
            <a:r>
              <a:rPr lang="en-US" dirty="0" smtClean="0"/>
              <a:t>Flexible Configuration Source</a:t>
            </a:r>
          </a:p>
          <a:p>
            <a:pPr lvl="1"/>
            <a:r>
              <a:rPr lang="en-US" dirty="0" smtClean="0"/>
              <a:t>From environment </a:t>
            </a:r>
            <a:r>
              <a:rPr lang="en-US" dirty="0" err="1" smtClean="0"/>
              <a:t>vars</a:t>
            </a:r>
            <a:r>
              <a:rPr lang="en-US" dirty="0" smtClean="0"/>
              <a:t> or file</a:t>
            </a:r>
          </a:p>
          <a:p>
            <a:pPr lvl="1"/>
            <a:r>
              <a:rPr lang="en-US" dirty="0" smtClean="0"/>
              <a:t>If from file, location of file should be configurable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5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03918"/>
            <a:ext cx="10018713" cy="1081123"/>
          </a:xfrm>
        </p:spPr>
        <p:txBody>
          <a:bodyPr/>
          <a:lstStyle/>
          <a:p>
            <a:r>
              <a:rPr lang="en-US" dirty="0" smtClean="0"/>
              <a:t>Configuration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188" y="3390324"/>
            <a:ext cx="9577970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want our solution to be non-opinionated about how configuration is injected</a:t>
            </a:r>
          </a:p>
          <a:p>
            <a:r>
              <a:rPr lang="en-US" dirty="0" smtClean="0"/>
              <a:t>We want to </a:t>
            </a:r>
            <a:r>
              <a:rPr lang="en-US" dirty="0"/>
              <a:t>be able to use public </a:t>
            </a:r>
            <a:r>
              <a:rPr lang="en-US" dirty="0" smtClean="0"/>
              <a:t>containers, and also support custom/private containers with baked-in state</a:t>
            </a:r>
          </a:p>
          <a:p>
            <a:r>
              <a:rPr lang="en-US" dirty="0" smtClean="0"/>
              <a:t>Some of our apps/containers themselves aren’t very flexible about how they get configured (I’m looking at you </a:t>
            </a:r>
            <a:r>
              <a:rPr lang="en-US" dirty="0" err="1" smtClean="0"/>
              <a:t>nginx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Binary files, or even multiline text files (like cert/key), can be tricky to inject via environment </a:t>
            </a:r>
            <a:r>
              <a:rPr lang="en-US" dirty="0" err="1" smtClean="0"/>
              <a:t>vars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3935" y="1436914"/>
            <a:ext cx="7589480" cy="17457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Volumes</a:t>
            </a:r>
          </a:p>
          <a:p>
            <a:r>
              <a:rPr lang="en-US" dirty="0" smtClean="0"/>
              <a:t>Build-time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492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235" y="344413"/>
            <a:ext cx="10018713" cy="997721"/>
          </a:xfrm>
        </p:spPr>
        <p:txBody>
          <a:bodyPr/>
          <a:lstStyle/>
          <a:p>
            <a:r>
              <a:rPr lang="en-US" b="1" dirty="0"/>
              <a:t>Synchro Labs, Inc.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4" y="1334515"/>
            <a:ext cx="354538" cy="35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347" y="131002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@synchrolabs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27" y="1344432"/>
            <a:ext cx="338554" cy="338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6453" y="133451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SynchroLabs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0603" y="131837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https://synchro.io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1592" y="1310026"/>
            <a:ext cx="15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Redmond, WA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5" y="1310026"/>
            <a:ext cx="485721" cy="458950"/>
          </a:xfrm>
          <a:prstGeom prst="rect">
            <a:avLst/>
          </a:prstGeom>
        </p:spPr>
      </p:pic>
      <p:pic>
        <p:nvPicPr>
          <p:cNvPr id="13" name="Picture 2" descr="Bob Dickins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5" y="2651018"/>
            <a:ext cx="2365005" cy="23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lake Ramsd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0" y="2651018"/>
            <a:ext cx="2374530" cy="237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41969" y="5144656"/>
            <a:ext cx="261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Bob Dickinson</a:t>
            </a:r>
          </a:p>
          <a:p>
            <a:pPr algn="ctr"/>
            <a:r>
              <a:rPr lang="en-US" sz="2000" dirty="0"/>
              <a:t>bob@synchro.io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4903" y="5160548"/>
            <a:ext cx="260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Blake Ramsdell</a:t>
            </a:r>
          </a:p>
          <a:p>
            <a:pPr algn="ctr"/>
            <a:r>
              <a:rPr lang="en-US" sz="2000" dirty="0"/>
              <a:t>blake@synchro.io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89" y="5852542"/>
            <a:ext cx="354538" cy="3545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8359" y="582690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@rdd3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79" y="6221874"/>
            <a:ext cx="338554" cy="3385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7513" y="62058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BobDickinson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76" y="5868434"/>
            <a:ext cx="354538" cy="3545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80346" y="585134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@blake182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65" y="6237766"/>
            <a:ext cx="338554" cy="3385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00437" y="622178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90766" y="1989298"/>
            <a:ext cx="278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Founding Team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1" y="475469"/>
            <a:ext cx="738647" cy="7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9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0793"/>
            <a:ext cx="10018713" cy="971120"/>
          </a:xfrm>
        </p:spPr>
        <p:txBody>
          <a:bodyPr/>
          <a:lstStyle/>
          <a:p>
            <a:r>
              <a:rPr lang="en-US" dirty="0" smtClean="0"/>
              <a:t>Flexible Configuration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444" y="1553219"/>
            <a:ext cx="10018713" cy="17537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ContainerPilot</a:t>
            </a:r>
            <a:r>
              <a:rPr lang="en-US" dirty="0" smtClean="0"/>
              <a:t> </a:t>
            </a:r>
            <a:r>
              <a:rPr lang="en-US" b="1" dirty="0" err="1" smtClean="0"/>
              <a:t>preStart</a:t>
            </a:r>
            <a:r>
              <a:rPr lang="en-US" dirty="0" smtClean="0"/>
              <a:t> hook is a great place to process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Recommendation: For any file-based </a:t>
            </a:r>
            <a:r>
              <a:rPr lang="en-US" dirty="0" err="1" smtClean="0"/>
              <a:t>config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local file path should be configurable (via an environment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should be a way to inject file contents as a base64 encoded environment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2590" y="3588276"/>
            <a:ext cx="7246448" cy="30469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#!/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bin/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preStart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: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${SSL_CERTS_PATH:="/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/certs/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ssl.crt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 -n "$SSL_CERTS_BASE64" ];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echo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$SSL_CERTS_BASE64 | base64 -d &gt; $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SSL_CERTS_PATH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fi;</a:t>
            </a:r>
          </a:p>
          <a:p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# &gt;&gt;&gt; Process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ssl.key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any other files as above</a:t>
            </a:r>
          </a:p>
          <a:p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# Rest of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preStart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logic (consul-template,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5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Packaging/Consolidation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568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Package all configuration in one location (in our case: cloud storage)</a:t>
            </a:r>
          </a:p>
          <a:p>
            <a:r>
              <a:rPr lang="en-US" dirty="0" smtClean="0"/>
              <a:t>We need access to files – why not just use volumes?</a:t>
            </a:r>
          </a:p>
          <a:p>
            <a:pPr lvl="1"/>
            <a:r>
              <a:rPr lang="en-US" dirty="0" smtClean="0"/>
              <a:t>Support for volume drivers on cloud storage is spotty/early (platform dependent)</a:t>
            </a:r>
          </a:p>
          <a:p>
            <a:pPr lvl="2"/>
            <a:r>
              <a:rPr lang="en-US" dirty="0" smtClean="0"/>
              <a:t>No volume driver for Manta storage (yet)</a:t>
            </a:r>
          </a:p>
          <a:p>
            <a:pPr lvl="1"/>
            <a:r>
              <a:rPr lang="en-US" dirty="0" smtClean="0"/>
              <a:t>Significant limitations on how volumes can be used in production</a:t>
            </a:r>
          </a:p>
          <a:p>
            <a:pPr lvl="1"/>
            <a:r>
              <a:rPr lang="en-US" dirty="0" smtClean="0"/>
              <a:t>Can be difficult to access actual production data from dev using volumes</a:t>
            </a:r>
          </a:p>
          <a:p>
            <a:pPr lvl="1"/>
            <a:r>
              <a:rPr lang="en-US" b="1" dirty="0" smtClean="0"/>
              <a:t>Goal: </a:t>
            </a:r>
            <a:r>
              <a:rPr lang="en-US" dirty="0"/>
              <a:t> </a:t>
            </a:r>
            <a:r>
              <a:rPr lang="en-US" dirty="0" smtClean="0"/>
              <a:t>Non-opinionated solution to get files from anywhere, at runtime, with no client tooling (custom volume driver, </a:t>
            </a:r>
            <a:r>
              <a:rPr lang="en-US" dirty="0" err="1" smtClean="0"/>
              <a:t>etc</a:t>
            </a:r>
            <a:r>
              <a:rPr lang="en-US" dirty="0" smtClean="0"/>
              <a:t>) and no micro-service tooling (cli tools, </a:t>
            </a:r>
            <a:r>
              <a:rPr lang="en-US" dirty="0" err="1" smtClean="0"/>
              <a:t>etc</a:t>
            </a:r>
            <a:r>
              <a:rPr lang="en-US" dirty="0" smtClean="0"/>
              <a:t>)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8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9244"/>
          </a:xfrm>
        </p:spPr>
        <p:txBody>
          <a:bodyPr/>
          <a:lstStyle/>
          <a:p>
            <a:r>
              <a:rPr lang="en-US" dirty="0" err="1" smtClean="0"/>
              <a:t>StashBox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308" y="2508870"/>
            <a:ext cx="9426716" cy="3781927"/>
          </a:xfrm>
        </p:spPr>
        <p:txBody>
          <a:bodyPr>
            <a:normAutofit/>
          </a:bodyPr>
          <a:lstStyle/>
          <a:p>
            <a:r>
              <a:rPr lang="en-US" dirty="0" smtClean="0"/>
              <a:t>An http server/proxy that serves files from configurable endpoints</a:t>
            </a:r>
          </a:p>
          <a:p>
            <a:pPr lvl="1"/>
            <a:r>
              <a:rPr lang="en-US" dirty="0" smtClean="0"/>
              <a:t>Supports environment </a:t>
            </a:r>
            <a:r>
              <a:rPr lang="en-US" dirty="0" err="1" smtClean="0"/>
              <a:t>vars</a:t>
            </a:r>
            <a:r>
              <a:rPr lang="en-US" dirty="0" smtClean="0"/>
              <a:t>, local files, http proxy, and cloud storage: Amazon (S3), Azure, Google, HP, IBM </a:t>
            </a:r>
            <a:r>
              <a:rPr lang="en-US" dirty="0" err="1" smtClean="0"/>
              <a:t>BlueMix</a:t>
            </a:r>
            <a:r>
              <a:rPr lang="en-US" dirty="0" smtClean="0"/>
              <a:t>, </a:t>
            </a:r>
            <a:r>
              <a:rPr lang="en-US" dirty="0" err="1" smtClean="0"/>
              <a:t>Joyent</a:t>
            </a:r>
            <a:r>
              <a:rPr lang="en-US" dirty="0" smtClean="0"/>
              <a:t> (Manta), OpenStack, and </a:t>
            </a:r>
            <a:r>
              <a:rPr lang="en-US" dirty="0" err="1" smtClean="0"/>
              <a:t>RackSpace</a:t>
            </a:r>
            <a:endParaRPr lang="en-US" dirty="0" smtClean="0"/>
          </a:p>
          <a:p>
            <a:r>
              <a:rPr lang="en-US" dirty="0" smtClean="0"/>
              <a:t>Can be configured via environment (runtime) or </a:t>
            </a:r>
            <a:r>
              <a:rPr lang="en-US" dirty="0" err="1" smtClean="0"/>
              <a:t>config</a:t>
            </a:r>
            <a:r>
              <a:rPr lang="en-US" dirty="0" smtClean="0"/>
              <a:t> file (build-time)</a:t>
            </a:r>
          </a:p>
          <a:p>
            <a:r>
              <a:rPr lang="en-US" dirty="0" smtClean="0"/>
              <a:t>Clients require no tooling (just curl)</a:t>
            </a:r>
          </a:p>
          <a:p>
            <a:r>
              <a:rPr lang="en-US" dirty="0" smtClean="0"/>
              <a:t>Available from Docker Hub: synchro/stashbox</a:t>
            </a:r>
          </a:p>
          <a:p>
            <a:r>
              <a:rPr lang="en-US" dirty="0" smtClean="0"/>
              <a:t>Works great with </a:t>
            </a:r>
            <a:r>
              <a:rPr lang="en-US" dirty="0" err="1" smtClean="0"/>
              <a:t>AutoPilot</a:t>
            </a:r>
            <a:r>
              <a:rPr lang="en-US" dirty="0" smtClean="0"/>
              <a:t>/</a:t>
            </a:r>
            <a:r>
              <a:rPr lang="en-US" dirty="0" err="1" smtClean="0"/>
              <a:t>ContainerPilot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6661" y="1705198"/>
            <a:ext cx="5585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/SynchroLabs/</a:t>
            </a:r>
            <a:r>
              <a:rPr lang="en-US" sz="2400" dirty="0" err="1"/>
              <a:t>StashBox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107" y="1766753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816" y="273288"/>
            <a:ext cx="10018713" cy="1067373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StashBox</a:t>
            </a:r>
            <a:r>
              <a:rPr lang="en-US" dirty="0" smtClean="0"/>
              <a:t> Mounts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8827" y="1486473"/>
            <a:ext cx="8580233" cy="48013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config.json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mounts":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[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{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mount": "/",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provider": "file",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basePath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": "stash"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},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{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mount": "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"provider": "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”SSL_KEY_B64",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"encoding": "base64"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]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3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Consolidated via </a:t>
            </a:r>
            <a:r>
              <a:rPr lang="en-US" dirty="0" err="1" smtClean="0"/>
              <a:t>StashBox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693" y="2598247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Apps load their </a:t>
            </a:r>
            <a:r>
              <a:rPr lang="en-US" dirty="0" err="1" smtClean="0"/>
              <a:t>config</a:t>
            </a:r>
            <a:r>
              <a:rPr lang="en-US" dirty="0" smtClean="0"/>
              <a:t> files from </a:t>
            </a:r>
            <a:r>
              <a:rPr lang="en-US" dirty="0" err="1" smtClean="0"/>
              <a:t>StashBox</a:t>
            </a:r>
            <a:r>
              <a:rPr lang="en-US" dirty="0" smtClean="0"/>
              <a:t> in </a:t>
            </a:r>
            <a:r>
              <a:rPr lang="en-US" dirty="0" err="1" smtClean="0"/>
              <a:t>ContainerPilot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reStart</a:t>
            </a:r>
            <a:r>
              <a:rPr lang="en-US" dirty="0" smtClean="0"/>
              <a:t> script</a:t>
            </a:r>
          </a:p>
          <a:p>
            <a:pPr lvl="1"/>
            <a:r>
              <a:rPr lang="en-US" dirty="0" smtClean="0"/>
              <a:t>No tooling required – using curl</a:t>
            </a:r>
          </a:p>
          <a:p>
            <a:r>
              <a:rPr lang="en-US" dirty="0" smtClean="0"/>
              <a:t>The only configuration we have to inject is to point </a:t>
            </a:r>
            <a:r>
              <a:rPr lang="en-US" dirty="0"/>
              <a:t>N</a:t>
            </a:r>
            <a:r>
              <a:rPr lang="en-US" dirty="0" smtClean="0"/>
              <a:t>ginx and Synchro to </a:t>
            </a:r>
            <a:r>
              <a:rPr lang="en-US" dirty="0" err="1" smtClean="0"/>
              <a:t>StashBox</a:t>
            </a:r>
            <a:r>
              <a:rPr lang="en-US" dirty="0" smtClean="0"/>
              <a:t> for their </a:t>
            </a:r>
            <a:r>
              <a:rPr lang="en-US" dirty="0" err="1" smtClean="0"/>
              <a:t>config</a:t>
            </a:r>
            <a:r>
              <a:rPr lang="en-US" dirty="0" smtClean="0"/>
              <a:t> files, and to point </a:t>
            </a:r>
            <a:r>
              <a:rPr lang="en-US" dirty="0" err="1" smtClean="0"/>
              <a:t>StashBox</a:t>
            </a:r>
            <a:r>
              <a:rPr lang="en-US" dirty="0" smtClean="0"/>
              <a:t> to Manta</a:t>
            </a:r>
          </a:p>
          <a:p>
            <a:r>
              <a:rPr lang="en-US" dirty="0" smtClean="0"/>
              <a:t>ALL application state is now in one place – on Manta</a:t>
            </a:r>
          </a:p>
          <a:p>
            <a:pPr lvl="1"/>
            <a:r>
              <a:rPr lang="en-US" dirty="0" smtClean="0"/>
              <a:t>Easy to manage/control, very portable</a:t>
            </a:r>
          </a:p>
          <a:p>
            <a:pPr lvl="1"/>
            <a:r>
              <a:rPr lang="en-US" dirty="0" smtClean="0"/>
              <a:t>Production test, staging, migration all simplified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3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8135"/>
            <a:ext cx="10018713" cy="653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Environment (runtime state)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8190" y="1245841"/>
            <a:ext cx="858023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nginx.env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SSL=1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SSL_CERTS_URL=stashbox/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ssl.crt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SSL_KEY_URL=stashbox/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ssl.key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8189" y="2800227"/>
            <a:ext cx="85802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syncro.env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SYNCHRO_CONFIG_URL=stashbox/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config.json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8188" y="3903744"/>
            <a:ext cx="8580233" cy="23083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stashbox.env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__mounts__0__mount=/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__mounts__0__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provider=manta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__mounts__0__basePath=~~/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stor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api_synchro_io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__mounts__0__url=https://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us-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east.manta.joyent.com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__mounts__0__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user=synchro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STASHBOX__mounts__0__keyId=&lt;key id&gt;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STASHBOX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__mounts__0__key64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=&lt;base64 encoded key&gt;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2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92" y="245788"/>
            <a:ext cx="9415622" cy="1101749"/>
          </a:xfrm>
        </p:spPr>
        <p:txBody>
          <a:bodyPr/>
          <a:lstStyle/>
          <a:p>
            <a:r>
              <a:rPr lang="en-US" dirty="0" smtClean="0"/>
              <a:t>Nginx </a:t>
            </a:r>
            <a:r>
              <a:rPr lang="en-US" dirty="0" err="1"/>
              <a:t>p</a:t>
            </a:r>
            <a:r>
              <a:rPr lang="en-US" dirty="0" err="1" smtClean="0"/>
              <a:t>reStart</a:t>
            </a:r>
            <a:r>
              <a:rPr lang="en-US" dirty="0" smtClean="0"/>
              <a:t> with </a:t>
            </a:r>
            <a:r>
              <a:rPr lang="en-US" dirty="0" err="1" smtClean="0"/>
              <a:t>StashBox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0692" y="1555223"/>
            <a:ext cx="9415622" cy="47705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#!/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bin/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ContainerPilot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preStart</a:t>
            </a:r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preStart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Get SSL certs from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or remote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URL...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: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${SSL_CERTS_PATH:="/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/certs/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ssl.crt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 -n "$SSL_CERTS_BASE64" ];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echo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$SSL_CERTS_BASE64 | base64 -d &gt; $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SSL_CERTS_PATH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elif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 -n "$SSL_CERTS_URL" ];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curl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$SSL_CERTS_URL -s -S -f -o $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SSL_CERTS_PATH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fi;</a:t>
            </a:r>
          </a:p>
          <a:p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# &gt;&gt;&gt; Process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ssl.key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nginx.conf.ctmpl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as above</a:t>
            </a:r>
          </a:p>
          <a:p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consul-template \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-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once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consul consul:8500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-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template "/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containerpilot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nginx.conf.ctmpl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nginx.conf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4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6550862" y="4060375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550862" y="2884720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cxnSp>
        <p:nvCxnSpPr>
          <p:cNvPr id="32" name="Straight Connector 31"/>
          <p:cNvCxnSpPr>
            <a:stCxn id="6" idx="2"/>
            <a:endCxn id="7" idx="0"/>
          </p:cNvCxnSpPr>
          <p:nvPr/>
        </p:nvCxnSpPr>
        <p:spPr>
          <a:xfrm>
            <a:off x="7033382" y="3668486"/>
            <a:ext cx="0" cy="500741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033381" y="2492829"/>
            <a:ext cx="6810" cy="500743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0"/>
          </p:cNvCxnSpPr>
          <p:nvPr/>
        </p:nvCxnSpPr>
        <p:spPr>
          <a:xfrm>
            <a:off x="7613015" y="3303530"/>
            <a:ext cx="1460226" cy="256099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0" idx="2"/>
          </p:cNvCxnSpPr>
          <p:nvPr/>
        </p:nvCxnSpPr>
        <p:spPr>
          <a:xfrm flipV="1">
            <a:off x="7613015" y="4234542"/>
            <a:ext cx="1460226" cy="282456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9" idx="1"/>
          </p:cNvCxnSpPr>
          <p:nvPr/>
        </p:nvCxnSpPr>
        <p:spPr>
          <a:xfrm>
            <a:off x="7191338" y="4844140"/>
            <a:ext cx="1310402" cy="293914"/>
          </a:xfrm>
          <a:prstGeom prst="bentConnector3">
            <a:avLst>
              <a:gd name="adj1" fmla="val 682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34001" y="4855028"/>
            <a:ext cx="6809" cy="1012372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77285" y="4245430"/>
            <a:ext cx="0" cy="1621970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7" idx="1"/>
          </p:cNvCxnSpPr>
          <p:nvPr/>
        </p:nvCxnSpPr>
        <p:spPr>
          <a:xfrm>
            <a:off x="5052577" y="4245431"/>
            <a:ext cx="1407981" cy="261253"/>
          </a:xfrm>
          <a:prstGeom prst="bentConnector3">
            <a:avLst>
              <a:gd name="adj1" fmla="val -295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0"/>
          </p:cNvCxnSpPr>
          <p:nvPr/>
        </p:nvCxnSpPr>
        <p:spPr>
          <a:xfrm rot="5400000" flipH="1" flipV="1">
            <a:off x="5539560" y="2638631"/>
            <a:ext cx="251228" cy="1590769"/>
          </a:xfrm>
          <a:prstGeom prst="bentConnector2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453" y="228600"/>
            <a:ext cx="10018713" cy="1752599"/>
          </a:xfrm>
        </p:spPr>
        <p:txBody>
          <a:bodyPr/>
          <a:lstStyle/>
          <a:p>
            <a:r>
              <a:rPr lang="en-US" dirty="0" smtClean="0"/>
              <a:t>Synchro in a Micro-Services Environment (</a:t>
            </a:r>
            <a:r>
              <a:rPr lang="en-US" dirty="0" err="1" smtClean="0"/>
              <a:t>Joyent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7138" y="1905000"/>
            <a:ext cx="8388793" cy="587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</a:p>
          <a:p>
            <a:pPr algn="ctr"/>
            <a:r>
              <a:rPr lang="en-US" dirty="0" smtClean="0"/>
              <a:t>DNS (</a:t>
            </a:r>
            <a:r>
              <a:rPr lang="en-US" dirty="0" err="1" smtClean="0"/>
              <a:t>Joyent</a:t>
            </a:r>
            <a:r>
              <a:rPr lang="en-US" dirty="0" smtClean="0"/>
              <a:t> CNS)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7138" y="5867400"/>
            <a:ext cx="8388793" cy="5708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(</a:t>
            </a:r>
            <a:r>
              <a:rPr lang="en-US" smtClean="0"/>
              <a:t>Manta)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460558" y="2993573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0558" y="4169227"/>
            <a:ext cx="1145647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98290" y="3559629"/>
            <a:ext cx="1143000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StashBox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01740" y="4800597"/>
            <a:ext cx="1142999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01741" y="3559629"/>
            <a:ext cx="1142999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7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439" y="654989"/>
            <a:ext cx="10018713" cy="1752599"/>
          </a:xfrm>
        </p:spPr>
        <p:txBody>
          <a:bodyPr/>
          <a:lstStyle/>
          <a:p>
            <a:r>
              <a:rPr lang="en-US" dirty="0" smtClean="0"/>
              <a:t>The Synchro </a:t>
            </a:r>
            <a:r>
              <a:rPr lang="en-US" dirty="0" err="1" smtClean="0"/>
              <a:t>AutoPilot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185" y="2873255"/>
            <a:ext cx="10018713" cy="3124201"/>
          </a:xfrm>
        </p:spPr>
        <p:txBody>
          <a:bodyPr numCol="2"/>
          <a:lstStyle/>
          <a:p>
            <a:r>
              <a:rPr lang="en-US" dirty="0" err="1"/>
              <a:t>d</a:t>
            </a:r>
            <a:r>
              <a:rPr lang="en-US" dirty="0" err="1" smtClean="0"/>
              <a:t>ocker-compose.yml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ynchro/</a:t>
            </a:r>
            <a:r>
              <a:rPr lang="en-US" dirty="0" err="1" smtClean="0"/>
              <a:t>synchro_nginx_ap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ynchro/</a:t>
            </a:r>
            <a:r>
              <a:rPr lang="en-US" dirty="0" err="1" smtClean="0"/>
              <a:t>synchro_ap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ynchro/stashbox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edis</a:t>
            </a:r>
            <a:endParaRPr lang="en-US" dirty="0" smtClean="0"/>
          </a:p>
          <a:p>
            <a:pPr lvl="1"/>
            <a:r>
              <a:rPr lang="en-US" dirty="0" err="1" smtClean="0"/>
              <a:t>progruim</a:t>
            </a:r>
            <a:r>
              <a:rPr lang="en-US" dirty="0" smtClean="0"/>
              <a:t>/consul</a:t>
            </a:r>
          </a:p>
          <a:p>
            <a:pPr lvl="1"/>
            <a:endParaRPr lang="en-US" dirty="0"/>
          </a:p>
          <a:p>
            <a:r>
              <a:rPr lang="en-US" dirty="0" err="1" smtClean="0"/>
              <a:t>Dockerfile</a:t>
            </a:r>
            <a:r>
              <a:rPr lang="en-US" dirty="0" smtClean="0"/>
              <a:t> w/ </a:t>
            </a:r>
            <a:r>
              <a:rPr lang="en-US" dirty="0" err="1" smtClean="0"/>
              <a:t>ContainerPilot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ynchro_nginx_ap</a:t>
            </a:r>
            <a:endParaRPr lang="en-US" dirty="0" smtClean="0"/>
          </a:p>
          <a:p>
            <a:pPr lvl="1"/>
            <a:r>
              <a:rPr lang="en-US" dirty="0" err="1" smtClean="0"/>
              <a:t>synchro_ap</a:t>
            </a:r>
            <a:endParaRPr lang="en-US" dirty="0" smtClean="0"/>
          </a:p>
          <a:p>
            <a:r>
              <a:rPr lang="en-US" dirty="0" smtClean="0"/>
              <a:t>Real-world </a:t>
            </a:r>
            <a:r>
              <a:rPr lang="en-US" dirty="0" err="1" smtClean="0"/>
              <a:t>nginx.conf.ctmpl</a:t>
            </a:r>
            <a:endParaRPr lang="en-US" dirty="0" smtClean="0"/>
          </a:p>
          <a:p>
            <a:r>
              <a:rPr lang="en-US" dirty="0" smtClean="0"/>
              <a:t>This presentation (/docs)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56" y="2048077"/>
            <a:ext cx="338554" cy="338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0410" y="2017299"/>
            <a:ext cx="5565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/SynchroLabs/</a:t>
            </a:r>
            <a:r>
              <a:rPr lang="en-US" sz="2000" dirty="0" err="1"/>
              <a:t>SynchroAutoPilot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52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811" y="287039"/>
            <a:ext cx="10018713" cy="977995"/>
          </a:xfrm>
        </p:spPr>
        <p:txBody>
          <a:bodyPr/>
          <a:lstStyle/>
          <a:p>
            <a:r>
              <a:rPr lang="en-US" dirty="0" smtClean="0"/>
              <a:t>Synchro Production API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419" y="1265034"/>
            <a:ext cx="9124105" cy="49845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Deployed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 err="1" smtClean="0"/>
              <a:t>Joyent</a:t>
            </a:r>
            <a:r>
              <a:rPr lang="en-US" dirty="0" smtClean="0"/>
              <a:t> Public Cloud (Triton / Manta)</a:t>
            </a:r>
            <a:endParaRPr lang="en-US" dirty="0" smtClean="0"/>
          </a:p>
          <a:p>
            <a:pPr lvl="1"/>
            <a:r>
              <a:rPr lang="en-US" dirty="0" smtClean="0"/>
              <a:t>Performance is much better</a:t>
            </a:r>
          </a:p>
          <a:p>
            <a:pPr lvl="1"/>
            <a:r>
              <a:rPr lang="en-US" dirty="0" smtClean="0"/>
              <a:t>Price is lower (even running 5 micro-service containers)</a:t>
            </a:r>
          </a:p>
          <a:p>
            <a:pPr lvl="1"/>
            <a:r>
              <a:rPr lang="en-US" dirty="0" smtClean="0"/>
              <a:t>Support is outstanding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docker-compose.yml</a:t>
            </a:r>
            <a:r>
              <a:rPr lang="en-US" dirty="0" smtClean="0"/>
              <a:t> from </a:t>
            </a:r>
            <a:r>
              <a:rPr lang="en-US" dirty="0" err="1" smtClean="0"/>
              <a:t>SyncroAutoPilot</a:t>
            </a:r>
            <a:r>
              <a:rPr lang="en-US" dirty="0" smtClean="0"/>
              <a:t> GitHub project and public images available from Docker Hub</a:t>
            </a:r>
          </a:p>
          <a:p>
            <a:r>
              <a:rPr lang="en-US" dirty="0" smtClean="0"/>
              <a:t>Configured at runtime by pointing Nginx and Synchro to </a:t>
            </a:r>
            <a:r>
              <a:rPr lang="en-US" dirty="0" err="1" smtClean="0"/>
              <a:t>StashBox</a:t>
            </a:r>
            <a:r>
              <a:rPr lang="en-US" dirty="0" smtClean="0"/>
              <a:t>, and pointing </a:t>
            </a:r>
            <a:r>
              <a:rPr lang="en-US" dirty="0" err="1" smtClean="0"/>
              <a:t>StashBox</a:t>
            </a:r>
            <a:r>
              <a:rPr lang="en-US" dirty="0" smtClean="0"/>
              <a:t> to Manta</a:t>
            </a:r>
          </a:p>
          <a:p>
            <a:pPr lvl="1"/>
            <a:r>
              <a:rPr lang="en-US" dirty="0" smtClean="0"/>
              <a:t>All configuration, including SSL credentials, API keys, Synchro </a:t>
            </a:r>
            <a:r>
              <a:rPr lang="en-US" dirty="0" err="1" smtClean="0"/>
              <a:t>config</a:t>
            </a:r>
            <a:r>
              <a:rPr lang="en-US" dirty="0" smtClean="0"/>
              <a:t>, and Synchro apps, are stored on Manta</a:t>
            </a:r>
          </a:p>
          <a:p>
            <a:r>
              <a:rPr lang="en-US" dirty="0" smtClean="0"/>
              <a:t>All of our application state is in one place, under our control, and portable</a:t>
            </a:r>
          </a:p>
          <a:p>
            <a:r>
              <a:rPr lang="en-US" dirty="0" smtClean="0"/>
              <a:t>Simulating production on dev is easier and higher fidelity</a:t>
            </a:r>
          </a:p>
        </p:txBody>
      </p:sp>
    </p:spTree>
    <p:extLst>
      <p:ext uri="{BB962C8B-B14F-4D97-AF65-F5344CB8AC3E}">
        <p14:creationId xmlns:p14="http://schemas.microsoft.com/office/powerpoint/2010/main" val="15869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3540"/>
            <a:ext cx="10018713" cy="1752599"/>
          </a:xfrm>
        </p:spPr>
        <p:txBody>
          <a:bodyPr/>
          <a:lstStyle/>
          <a:p>
            <a:r>
              <a:rPr lang="en-US" dirty="0"/>
              <a:t>Alternate Profile Pic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14" y="1695354"/>
            <a:ext cx="4865704" cy="3649278"/>
          </a:xfrm>
        </p:spPr>
      </p:pic>
      <p:sp>
        <p:nvSpPr>
          <p:cNvPr id="5" name="TextBox 4"/>
          <p:cNvSpPr txBox="1"/>
          <p:nvPr/>
        </p:nvSpPr>
        <p:spPr>
          <a:xfrm>
            <a:off x="5134896" y="5486401"/>
            <a:ext cx="271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 </a:t>
            </a:r>
            <a:r>
              <a:rPr lang="en-US" dirty="0"/>
              <a:t>Ranger, my pet llama</a:t>
            </a:r>
          </a:p>
        </p:txBody>
      </p:sp>
    </p:spTree>
    <p:extLst>
      <p:ext uri="{BB962C8B-B14F-4D97-AF65-F5344CB8AC3E}">
        <p14:creationId xmlns:p14="http://schemas.microsoft.com/office/powerpoint/2010/main" val="1791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563" y="1983336"/>
            <a:ext cx="8785461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we don’t get to you, please reach out via email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bob@synchro.io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blake@synchro.io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support@synchro.io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68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04" y="2036135"/>
            <a:ext cx="10018713" cy="252523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1422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Synchro?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168" y="2438399"/>
            <a:ext cx="9684856" cy="3467987"/>
          </a:xfrm>
        </p:spPr>
        <p:txBody>
          <a:bodyPr>
            <a:normAutofit/>
          </a:bodyPr>
          <a:lstStyle/>
          <a:p>
            <a:r>
              <a:rPr lang="en-US" dirty="0"/>
              <a:t>Mobile app development platform based on </a:t>
            </a:r>
            <a:r>
              <a:rPr lang="en-US" b="1" dirty="0"/>
              <a:t>JavaScript</a:t>
            </a:r>
            <a:r>
              <a:rPr lang="en-US" dirty="0"/>
              <a:t> and </a:t>
            </a:r>
            <a:r>
              <a:rPr lang="en-US" b="1" dirty="0"/>
              <a:t>Node.js</a:t>
            </a:r>
          </a:p>
          <a:p>
            <a:r>
              <a:rPr lang="en-US" b="1" dirty="0"/>
              <a:t>Native apps</a:t>
            </a:r>
            <a:r>
              <a:rPr lang="en-US" dirty="0"/>
              <a:t> for Android, iOS, Windows, and Windows Phone, and web apps (mobile-optimized and desktop) - all from a single code base</a:t>
            </a:r>
          </a:p>
          <a:p>
            <a:r>
              <a:rPr lang="en-US" b="1" dirty="0"/>
              <a:t>Enterprise </a:t>
            </a:r>
            <a:r>
              <a:rPr lang="en-US" b="1" dirty="0" smtClean="0"/>
              <a:t>focus </a:t>
            </a:r>
            <a:r>
              <a:rPr lang="en-US" dirty="0" smtClean="0"/>
              <a:t>(integration, dev ops, security)</a:t>
            </a:r>
            <a:endParaRPr lang="en-US" dirty="0"/>
          </a:p>
          <a:p>
            <a:r>
              <a:rPr lang="en-US" b="1" dirty="0" smtClean="0"/>
              <a:t>Open source </a:t>
            </a:r>
            <a:r>
              <a:rPr lang="en-US" dirty="0" smtClean="0"/>
              <a:t>server and web client, free native mobile dev client</a:t>
            </a:r>
          </a:p>
          <a:p>
            <a:r>
              <a:rPr lang="en-US" dirty="0" smtClean="0"/>
              <a:t>Custom native mobile apps </a:t>
            </a:r>
            <a:r>
              <a:rPr lang="en-US" b="1" dirty="0" smtClean="0"/>
              <a:t>licensed </a:t>
            </a:r>
            <a:r>
              <a:rPr lang="en-US" b="1" dirty="0"/>
              <a:t>for enterprise </a:t>
            </a:r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9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1725"/>
          </a:xfrm>
        </p:spPr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683" y="1632959"/>
            <a:ext cx="9392340" cy="44309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of your mobile app code, including UX definition and interaction logic, runs on Synchro server under Node.js</a:t>
            </a:r>
          </a:p>
          <a:p>
            <a:r>
              <a:rPr lang="en-US" sz="2800" dirty="0" smtClean="0"/>
              <a:t>We remote </a:t>
            </a:r>
            <a:r>
              <a:rPr lang="en-US" sz="2800" dirty="0"/>
              <a:t>the UX so that it </a:t>
            </a:r>
            <a:r>
              <a:rPr lang="en-US" sz="2800" dirty="0" smtClean="0"/>
              <a:t>runs </a:t>
            </a:r>
            <a:r>
              <a:rPr lang="en-US" sz="2800" dirty="0"/>
              <a:t>on the mobile device and </a:t>
            </a:r>
            <a:r>
              <a:rPr lang="en-US" sz="2800" dirty="0" smtClean="0"/>
              <a:t>presents </a:t>
            </a:r>
            <a:r>
              <a:rPr lang="en-US" sz="2800" dirty="0"/>
              <a:t>as a native mobile </a:t>
            </a:r>
            <a:r>
              <a:rPr lang="en-US" sz="2800" dirty="0" smtClean="0"/>
              <a:t>client</a:t>
            </a:r>
          </a:p>
          <a:p>
            <a:r>
              <a:rPr lang="en-US" sz="2800" dirty="0"/>
              <a:t>Apps </a:t>
            </a:r>
            <a:r>
              <a:rPr lang="en-US" sz="2800" dirty="0" smtClean="0"/>
              <a:t>present </a:t>
            </a:r>
            <a:r>
              <a:rPr lang="en-US" sz="2800" dirty="0"/>
              <a:t>as native to end users, but as Node/web apps to developers and DevOps</a:t>
            </a:r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76889" y="4596928"/>
            <a:ext cx="10018713" cy="140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330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516" y="207234"/>
            <a:ext cx="8010066" cy="852443"/>
          </a:xfrm>
        </p:spPr>
        <p:txBody>
          <a:bodyPr/>
          <a:lstStyle/>
          <a:p>
            <a:r>
              <a:rPr lang="en-US" dirty="0" smtClean="0"/>
              <a:t>Great Looking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775" y="5384561"/>
            <a:ext cx="9392131" cy="8538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Synchro Civics shown above – get it in any App Store</a:t>
            </a:r>
          </a:p>
          <a:p>
            <a:pPr marL="0" indent="0" algn="ctr">
              <a:buNone/>
            </a:pPr>
            <a:r>
              <a:rPr lang="en-US" dirty="0" smtClean="0"/>
              <a:t>200</a:t>
            </a:r>
            <a:r>
              <a:rPr lang="en-US" dirty="0"/>
              <a:t>~ lines of code, all mobile platforms + web, running from the cloud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59" y="1354263"/>
            <a:ext cx="6197754" cy="38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0749"/>
          </a:xfrm>
        </p:spPr>
        <p:txBody>
          <a:bodyPr/>
          <a:lstStyle/>
          <a:p>
            <a:r>
              <a:rPr lang="en-US" dirty="0" smtClean="0"/>
              <a:t>Much Less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374658"/>
              </p:ext>
            </p:extLst>
          </p:nvPr>
        </p:nvGraphicFramePr>
        <p:xfrm>
          <a:off x="1484313" y="1698172"/>
          <a:ext cx="10018712" cy="4859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PropertyC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126" y="289153"/>
            <a:ext cx="1539648" cy="15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90131" y="2068082"/>
            <a:ext cx="3161944" cy="358924"/>
          </a:xfrm>
          <a:prstGeom prst="straightConnector1">
            <a:avLst/>
          </a:prstGeom>
          <a:ln w="6032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18904" y="1849013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PropertyCross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4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99103"/>
            <a:ext cx="10018713" cy="1353083"/>
          </a:xfrm>
        </p:spPr>
        <p:txBody>
          <a:bodyPr/>
          <a:lstStyle/>
          <a:p>
            <a:r>
              <a:rPr lang="en-US" dirty="0" smtClean="0"/>
              <a:t>Everythin</a:t>
            </a:r>
            <a:r>
              <a:rPr lang="en-US" dirty="0" smtClean="0"/>
              <a:t>g Runs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04060"/>
            <a:ext cx="9058926" cy="5024928"/>
          </a:xfrm>
        </p:spPr>
        <p:txBody>
          <a:bodyPr>
            <a:normAutofit/>
          </a:bodyPr>
          <a:lstStyle/>
          <a:p>
            <a:r>
              <a:rPr lang="en-US" dirty="0"/>
              <a:t>Radically simplifies application design</a:t>
            </a:r>
          </a:p>
          <a:p>
            <a:pPr lvl="1"/>
            <a:r>
              <a:rPr lang="en-US" dirty="0"/>
              <a:t>Mobile app code runs on server - no more client/server!</a:t>
            </a:r>
          </a:p>
          <a:p>
            <a:pPr lvl="1"/>
            <a:r>
              <a:rPr lang="en-US" dirty="0"/>
              <a:t>App code can access enterprise resources directly, </a:t>
            </a:r>
            <a:r>
              <a:rPr lang="en-US" dirty="0" err="1"/>
              <a:t>auth</a:t>
            </a:r>
            <a:r>
              <a:rPr lang="en-US" dirty="0"/>
              <a:t> as app/server</a:t>
            </a:r>
          </a:p>
          <a:p>
            <a:r>
              <a:rPr lang="en-US" dirty="0" smtClean="0"/>
              <a:t>Provably </a:t>
            </a:r>
            <a:r>
              <a:rPr lang="en-US" dirty="0"/>
              <a:t>secure</a:t>
            </a:r>
          </a:p>
          <a:p>
            <a:pPr lvl="1"/>
            <a:r>
              <a:rPr lang="en-US" dirty="0"/>
              <a:t>No app code ever runs on the mobile client</a:t>
            </a:r>
          </a:p>
          <a:p>
            <a:pPr lvl="1"/>
            <a:r>
              <a:rPr lang="en-US" dirty="0"/>
              <a:t>All communication between mobile client and server is always secure</a:t>
            </a:r>
          </a:p>
          <a:p>
            <a:pPr lvl="1"/>
            <a:r>
              <a:rPr lang="en-US" dirty="0"/>
              <a:t>Mobile client never communicates with anything other than server</a:t>
            </a:r>
          </a:p>
          <a:p>
            <a:r>
              <a:rPr lang="en-US" dirty="0"/>
              <a:t>Ability to control access, instantly deploy updates,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738" y="2193662"/>
            <a:ext cx="10018713" cy="3124201"/>
          </a:xfrm>
        </p:spPr>
        <p:txBody>
          <a:bodyPr/>
          <a:lstStyle/>
          <a:p>
            <a:r>
              <a:rPr lang="en-US" dirty="0" smtClean="0"/>
              <a:t>If you have enterprise apps that you’d like to mobilize</a:t>
            </a:r>
          </a:p>
          <a:p>
            <a:r>
              <a:rPr lang="en-US" dirty="0" smtClean="0"/>
              <a:t>Especially if you already know and love Node.js</a:t>
            </a:r>
          </a:p>
          <a:p>
            <a:r>
              <a:rPr lang="en-US" dirty="0" smtClean="0"/>
              <a:t>Take a look at Synchro: </a:t>
            </a:r>
            <a:r>
              <a:rPr lang="en-US" dirty="0" smtClean="0">
                <a:hlinkClick r:id="rId2"/>
              </a:rPr>
              <a:t>https://synchro.io</a:t>
            </a:r>
            <a:endParaRPr lang="en-US" dirty="0" smtClean="0"/>
          </a:p>
          <a:p>
            <a:pPr lvl="1"/>
            <a:r>
              <a:rPr lang="en-US" dirty="0" smtClean="0"/>
              <a:t>Getting started guide, tutorial, samples, documentation, and videos.</a:t>
            </a:r>
          </a:p>
        </p:txBody>
      </p:sp>
    </p:spTree>
    <p:extLst>
      <p:ext uri="{BB962C8B-B14F-4D97-AF65-F5344CB8AC3E}">
        <p14:creationId xmlns:p14="http://schemas.microsoft.com/office/powerpoint/2010/main" val="96489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13853</TotalTime>
  <Words>1560</Words>
  <Application>Microsoft Macintosh PowerPoint</Application>
  <PresentationFormat>Widescreen</PresentationFormat>
  <Paragraphs>266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Corbel</vt:lpstr>
      <vt:lpstr>Courier New</vt:lpstr>
      <vt:lpstr>Arial</vt:lpstr>
      <vt:lpstr>Parallax</vt:lpstr>
      <vt:lpstr>Delivering and Deploying Turn-Key Self-Orchestrating Solutions</vt:lpstr>
      <vt:lpstr>Synchro Labs, Inc.</vt:lpstr>
      <vt:lpstr>Alternate Profile Pic</vt:lpstr>
      <vt:lpstr>What is Synchro?</vt:lpstr>
      <vt:lpstr>How does it Work?</vt:lpstr>
      <vt:lpstr>Great Looking Native Apps</vt:lpstr>
      <vt:lpstr>Much Less Code</vt:lpstr>
      <vt:lpstr>Everything Runs in the Cloud</vt:lpstr>
      <vt:lpstr>For More Information…</vt:lpstr>
      <vt:lpstr>Synchro Container and Orchestration Support</vt:lpstr>
      <vt:lpstr>Step 1: The Container (AKA: “Yay, a Dockerfile!”)</vt:lpstr>
      <vt:lpstr>Step 2: Orchestration Support</vt:lpstr>
      <vt:lpstr>The AutoPilot Pattern using ContainerPilot</vt:lpstr>
      <vt:lpstr>A Case Study in Migrating from Managed Services to Orchestrated Micro-Services:  Synchro Labs’ Production API Server</vt:lpstr>
      <vt:lpstr>Synchro in a Managed Services Environment (Azure)</vt:lpstr>
      <vt:lpstr>Synchro in a Micro-Services Environment (Joyent)</vt:lpstr>
      <vt:lpstr>Nginx: The Beast that Must be Tamed</vt:lpstr>
      <vt:lpstr>Basic App Requirements</vt:lpstr>
      <vt:lpstr>Configuration Injection</vt:lpstr>
      <vt:lpstr>Flexible Configuration Injection</vt:lpstr>
      <vt:lpstr>Configuration Packaging/Consolidation</vt:lpstr>
      <vt:lpstr>StashBox</vt:lpstr>
      <vt:lpstr>Configuring StashBox Mounts</vt:lpstr>
      <vt:lpstr>Configuration Consolidated via StashBox</vt:lpstr>
      <vt:lpstr>Our Environment (runtime state)</vt:lpstr>
      <vt:lpstr>Nginx preStart with StashBox Support</vt:lpstr>
      <vt:lpstr>Synchro in a Micro-Services Environment (Joyent)</vt:lpstr>
      <vt:lpstr>The Synchro AutoPilot Solution</vt:lpstr>
      <vt:lpstr>Synchro Production API Server</vt:lpstr>
      <vt:lpstr>Questions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Maaas.io</dc:title>
  <dc:creator>Bob Dickinson</dc:creator>
  <cp:lastModifiedBy>Bob Dickinson</cp:lastModifiedBy>
  <cp:revision>248</cp:revision>
  <dcterms:created xsi:type="dcterms:W3CDTF">2014-04-21T06:43:28Z</dcterms:created>
  <dcterms:modified xsi:type="dcterms:W3CDTF">2016-08-17T22:51:10Z</dcterms:modified>
</cp:coreProperties>
</file>