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Ex3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40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D6D"/>
    <a:srgbClr val="F05076"/>
    <a:srgbClr val="45BC9C"/>
    <a:srgbClr val="2A55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9" autoAdjust="0"/>
    <p:restoredTop sz="94694" autoAdjust="0"/>
  </p:normalViewPr>
  <p:slideViewPr>
    <p:cSldViewPr snapToGrid="0" showGuides="1">
      <p:cViewPr varScale="1">
        <p:scale>
          <a:sx n="48" d="100"/>
          <a:sy n="48" d="100"/>
        </p:scale>
        <p:origin x="54" y="714"/>
      </p:cViewPr>
      <p:guideLst>
        <p:guide orient="horz" pos="3024"/>
        <p:guide pos="40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Microsoft_Excel_Worksheet1.xlsx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Microsoft_Excel_Worksheet2.xlsx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Sheet1!$A$2:$A$6</cx:f>
        <cx:lvl ptCount="5">
          <cx:pt idx="0">task 1</cx:pt>
          <cx:pt idx="1">task 2</cx:pt>
          <cx:pt idx="2">task 3</cx:pt>
          <cx:pt idx="3">task 4</cx:pt>
        </cx:lvl>
      </cx:strDim>
      <cx:numDim type="val">
        <cx:f>Sheet1!$B$2:$B$6</cx:f>
        <cx:lvl ptCount="5" formatCode="G/通用格式">
          <cx:pt idx="0">278</cx:pt>
          <cx:pt idx="1">207</cx:pt>
          <cx:pt idx="2">51</cx:pt>
          <cx:pt idx="3">8</cx:pt>
        </cx:lvl>
      </cx:numDim>
    </cx:data>
  </cx:chartData>
  <cx:chart>
    <cx:plotArea>
      <cx:plotAreaRegion>
        <cx:series layoutId="funnel" uniqueId="{CAD61B26-1DBC-4FAF-AC54-9FA42EDBA21A}">
          <cx:tx>
            <cx:txData>
              <cx:f>Sheet1!$B$1</cx:f>
              <cx:v>系列 1</cx:v>
            </cx:txData>
          </cx:tx>
          <cx:dataPt idx="0">
            <cx:spPr>
              <a:solidFill>
                <a:srgbClr val="2A557F"/>
              </a:solidFill>
            </cx:spPr>
          </cx:dataPt>
          <cx:dataPt idx="1">
            <cx:spPr>
              <a:solidFill>
                <a:srgbClr val="45BC9C"/>
              </a:solidFill>
            </cx:spPr>
          </cx:dataPt>
          <cx:dataPt idx="2">
            <cx:spPr>
              <a:solidFill>
                <a:srgbClr val="F05076"/>
              </a:solidFill>
            </cx:spPr>
          </cx:dataPt>
          <cx:dataPt idx="3">
            <cx:spPr>
              <a:solidFill>
                <a:srgbClr val="FFCD6D"/>
              </a:solidFill>
            </cx:spPr>
          </cx:dataPt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2400" b="1">
                    <a:solidFill>
                      <a:schemeClr val="bg1"/>
                    </a:solidFill>
                  </a:defRPr>
                </a:pPr>
                <a:endParaRPr lang="zh-CN" altLang="en-US" sz="2400" b="1" i="0" u="none" strike="noStrike" baseline="0">
                  <a:solidFill>
                    <a:schemeClr val="bg1"/>
                  </a:solidFill>
                  <a:latin typeface="Arial"/>
                  <a:ea typeface="微软雅黑"/>
                </a:endParaRPr>
              </a:p>
            </cx:txPr>
            <cx:visibility seriesName="0" categoryName="0" value="1"/>
          </cx:dataLabels>
          <cx:dataId val="0"/>
        </cx:series>
      </cx:plotAreaRegion>
      <cx:axis id="0" hidden="1">
        <cx:valScaling/>
        <cx:tickLabels/>
      </cx:axis>
      <cx:axis id="1" hidden="1">
        <cx:catScaling gapWidth="0.0599999987"/>
        <cx:tickLabels/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Sheet1!$A$2:$A$6</cx:f>
        <cx:lvl ptCount="5">
          <cx:pt idx="0">task 1</cx:pt>
          <cx:pt idx="1">task 2</cx:pt>
          <cx:pt idx="2">task 3</cx:pt>
          <cx:pt idx="3">task 4</cx:pt>
        </cx:lvl>
      </cx:strDim>
      <cx:numDim type="val">
        <cx:f>Sheet1!$B$2:$B$6</cx:f>
        <cx:lvl ptCount="5" formatCode="G/通用格式">
          <cx:pt idx="0">278</cx:pt>
          <cx:pt idx="1">207</cx:pt>
          <cx:pt idx="2">51</cx:pt>
          <cx:pt idx="3">8</cx:pt>
        </cx:lvl>
      </cx:numDim>
    </cx:data>
  </cx:chartData>
  <cx:chart>
    <cx:plotArea>
      <cx:plotAreaRegion>
        <cx:series layoutId="funnel" uniqueId="{CAD61B26-1DBC-4FAF-AC54-9FA42EDBA21A}">
          <cx:tx>
            <cx:txData>
              <cx:f>Sheet1!$B$1</cx:f>
              <cx:v>系列 1</cx:v>
            </cx:txData>
          </cx:tx>
          <cx:dataPt idx="0">
            <cx:spPr>
              <a:solidFill>
                <a:srgbClr val="2A557F"/>
              </a:solidFill>
            </cx:spPr>
          </cx:dataPt>
          <cx:dataPt idx="1">
            <cx:spPr>
              <a:solidFill>
                <a:srgbClr val="45BC9C"/>
              </a:solidFill>
            </cx:spPr>
          </cx:dataPt>
          <cx:dataPt idx="2">
            <cx:spPr>
              <a:solidFill>
                <a:srgbClr val="F05076"/>
              </a:solidFill>
            </cx:spPr>
          </cx:dataPt>
          <cx:dataPt idx="3">
            <cx:spPr>
              <a:solidFill>
                <a:srgbClr val="FFCD6D"/>
              </a:solidFill>
            </cx:spPr>
          </cx:dataPt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2400" b="1">
                    <a:solidFill>
                      <a:schemeClr val="bg1"/>
                    </a:solidFill>
                  </a:defRPr>
                </a:pPr>
                <a:endParaRPr lang="zh-CN" altLang="en-US" sz="2400" b="1" i="0" u="none" strike="noStrike" baseline="0">
                  <a:solidFill>
                    <a:schemeClr val="bg1"/>
                  </a:solidFill>
                  <a:latin typeface="Arial"/>
                  <a:ea typeface="微软雅黑"/>
                </a:endParaRPr>
              </a:p>
            </cx:txPr>
            <cx:visibility seriesName="0" categoryName="0" value="1"/>
          </cx:dataLabels>
          <cx:dataId val="0"/>
        </cx:series>
      </cx:plotAreaRegion>
      <cx:axis id="0" hidden="1">
        <cx:valScaling/>
        <cx:tickLabels/>
      </cx:axis>
      <cx:axis id="1" hidden="1">
        <cx:catScaling gapWidth="0.0599999987"/>
        <cx:tickLabels/>
      </cx:axis>
    </cx:plotArea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Sheet1!$A$2:$A$6</cx:f>
        <cx:lvl ptCount="5">
          <cx:pt idx="0">task 1</cx:pt>
          <cx:pt idx="1">task 2</cx:pt>
          <cx:pt idx="2">task 3</cx:pt>
          <cx:pt idx="3">task 4</cx:pt>
        </cx:lvl>
      </cx:strDim>
      <cx:numDim type="val">
        <cx:f>Sheet1!$B$2:$B$6</cx:f>
        <cx:lvl ptCount="5" formatCode="G/通用格式">
          <cx:pt idx="0">278</cx:pt>
          <cx:pt idx="1">207</cx:pt>
          <cx:pt idx="2">51</cx:pt>
          <cx:pt idx="3">8</cx:pt>
        </cx:lvl>
      </cx:numDim>
    </cx:data>
  </cx:chartData>
  <cx:chart>
    <cx:plotArea>
      <cx:plotAreaRegion>
        <cx:series layoutId="funnel" uniqueId="{CAD61B26-1DBC-4FAF-AC54-9FA42EDBA21A}">
          <cx:tx>
            <cx:txData>
              <cx:f>Sheet1!$B$1</cx:f>
              <cx:v>系列 1</cx:v>
            </cx:txData>
          </cx:tx>
          <cx:dataPt idx="0">
            <cx:spPr>
              <a:solidFill>
                <a:srgbClr val="2A557F"/>
              </a:solidFill>
            </cx:spPr>
          </cx:dataPt>
          <cx:dataPt idx="1">
            <cx:spPr>
              <a:solidFill>
                <a:srgbClr val="45BC9C"/>
              </a:solidFill>
            </cx:spPr>
          </cx:dataPt>
          <cx:dataPt idx="2">
            <cx:spPr>
              <a:solidFill>
                <a:srgbClr val="F05076"/>
              </a:solidFill>
            </cx:spPr>
          </cx:dataPt>
          <cx:dataPt idx="3">
            <cx:spPr>
              <a:solidFill>
                <a:srgbClr val="FFCD6D"/>
              </a:solidFill>
            </cx:spPr>
          </cx:dataPt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2400" b="1">
                    <a:solidFill>
                      <a:schemeClr val="bg1"/>
                    </a:solidFill>
                  </a:defRPr>
                </a:pPr>
                <a:endParaRPr lang="zh-CN" altLang="en-US" sz="2400" b="1" i="0" u="none" strike="noStrike" baseline="0">
                  <a:solidFill>
                    <a:schemeClr val="bg1"/>
                  </a:solidFill>
                  <a:latin typeface="Arial"/>
                  <a:ea typeface="微软雅黑"/>
                </a:endParaRPr>
              </a:p>
            </cx:txPr>
            <cx:visibility seriesName="0" categoryName="0" value="1"/>
          </cx:dataLabels>
          <cx:dataId val="0"/>
        </cx:series>
      </cx:plotAreaRegion>
      <cx:axis id="0" hidden="1">
        <cx:valScaling/>
        <cx:tickLabels/>
      </cx:axis>
      <cx:axis id="1" hidden="1">
        <cx:catScaling gapWidth="0.0599999987"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32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98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166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783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979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864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783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337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773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375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019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20B97-9086-4087-8872-4765B7BE18FD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482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microsoft.com/office/2014/relationships/chartEx" Target="../charts/chartEx1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5.svg"/><Relationship Id="rId4" Type="http://schemas.openxmlformats.org/officeDocument/2006/relationships/image" Target="../media/image13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microsoft.com/office/2014/relationships/chartEx" Target="../charts/chartEx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microsoft.com/office/2014/relationships/chartEx" Target="../charts/chartEx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形 18">
            <a:extLst>
              <a:ext uri="{FF2B5EF4-FFF2-40B4-BE49-F238E27FC236}">
                <a16:creationId xmlns:a16="http://schemas.microsoft.com/office/drawing/2014/main" id="{405AF933-16BF-4B2E-93CC-52D8F9713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777347" y="635271"/>
            <a:ext cx="9375067" cy="3951814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6A7634DD-5DF1-2947-82DD-543821E63D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05151" y="1348796"/>
            <a:ext cx="3907358" cy="281090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5036F10-25F8-4128-A06B-302E697DD191}"/>
              </a:ext>
            </a:extLst>
          </p:cNvPr>
          <p:cNvSpPr txBox="1"/>
          <p:nvPr/>
        </p:nvSpPr>
        <p:spPr>
          <a:xfrm>
            <a:off x="225580" y="862497"/>
            <a:ext cx="6719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(A)</a:t>
            </a:r>
            <a:endParaRPr lang="zh-CN" altLang="en-US" sz="32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6666773-772B-46B2-9F65-DF8407918D64}"/>
              </a:ext>
            </a:extLst>
          </p:cNvPr>
          <p:cNvSpPr txBox="1"/>
          <p:nvPr/>
        </p:nvSpPr>
        <p:spPr>
          <a:xfrm>
            <a:off x="8072550" y="815030"/>
            <a:ext cx="6719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(B)</a:t>
            </a:r>
            <a:endParaRPr lang="zh-CN" altLang="en-US" sz="3200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D71F432A-70C6-4017-9A0E-272DDA39911B}"/>
              </a:ext>
            </a:extLst>
          </p:cNvPr>
          <p:cNvGrpSpPr/>
          <p:nvPr/>
        </p:nvGrpSpPr>
        <p:grpSpPr>
          <a:xfrm>
            <a:off x="225580" y="4159702"/>
            <a:ext cx="3684607" cy="3167222"/>
            <a:chOff x="225580" y="4159702"/>
            <a:chExt cx="3684607" cy="3167222"/>
          </a:xfrm>
        </p:grpSpPr>
        <p:pic>
          <p:nvPicPr>
            <p:cNvPr id="11" name="图形 10">
              <a:extLst>
                <a:ext uri="{FF2B5EF4-FFF2-40B4-BE49-F238E27FC236}">
                  <a16:creationId xmlns:a16="http://schemas.microsoft.com/office/drawing/2014/main" id="{BE53CBAE-E745-4887-BDB9-D434B80CC0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25580" y="4753971"/>
              <a:ext cx="3684607" cy="2572953"/>
            </a:xfrm>
            <a:prstGeom prst="rect">
              <a:avLst/>
            </a:prstGeom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813C654-56AD-4B7D-9F92-623655A5B7EC}"/>
                </a:ext>
              </a:extLst>
            </p:cNvPr>
            <p:cNvSpPr txBox="1"/>
            <p:nvPr/>
          </p:nvSpPr>
          <p:spPr>
            <a:xfrm>
              <a:off x="225580" y="4159702"/>
              <a:ext cx="67197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/>
                <a:t>(C)</a:t>
              </a:r>
              <a:endParaRPr lang="zh-CN" altLang="en-US" sz="3200" dirty="0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54ADCF6E-811A-4F6B-8814-B6AF1D6A6FC9}"/>
              </a:ext>
            </a:extLst>
          </p:cNvPr>
          <p:cNvGrpSpPr/>
          <p:nvPr/>
        </p:nvGrpSpPr>
        <p:grpSpPr>
          <a:xfrm>
            <a:off x="4527178" y="4159702"/>
            <a:ext cx="3300901" cy="3108292"/>
            <a:chOff x="4317060" y="4159702"/>
            <a:chExt cx="3300901" cy="3108292"/>
          </a:xfrm>
        </p:grpSpPr>
        <p:pic>
          <p:nvPicPr>
            <p:cNvPr id="6" name="图形 5">
              <a:extLst>
                <a:ext uri="{FF2B5EF4-FFF2-40B4-BE49-F238E27FC236}">
                  <a16:creationId xmlns:a16="http://schemas.microsoft.com/office/drawing/2014/main" id="{FC8EC030-CB7A-3A4B-B342-6B922D9BC60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317060" y="4812902"/>
              <a:ext cx="3300901" cy="2455092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DECDE451-551F-4D5B-B5DF-6A0FDE541406}"/>
                </a:ext>
              </a:extLst>
            </p:cNvPr>
            <p:cNvSpPr txBox="1"/>
            <p:nvPr/>
          </p:nvSpPr>
          <p:spPr>
            <a:xfrm>
              <a:off x="4317060" y="4159702"/>
              <a:ext cx="68800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/>
                <a:t>(D)</a:t>
              </a:r>
              <a:endParaRPr lang="zh-CN" altLang="en-US" sz="3200" dirty="0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26B9C3D3-EF53-47B9-9BA1-74C1985E6A2E}"/>
              </a:ext>
            </a:extLst>
          </p:cNvPr>
          <p:cNvGrpSpPr/>
          <p:nvPr/>
        </p:nvGrpSpPr>
        <p:grpSpPr>
          <a:xfrm>
            <a:off x="8445069" y="4159702"/>
            <a:ext cx="3667440" cy="3334110"/>
            <a:chOff x="8445069" y="4159702"/>
            <a:chExt cx="3667440" cy="3334110"/>
          </a:xfrm>
        </p:grpSpPr>
        <p:pic>
          <p:nvPicPr>
            <p:cNvPr id="14" name="图形 13">
              <a:extLst>
                <a:ext uri="{FF2B5EF4-FFF2-40B4-BE49-F238E27FC236}">
                  <a16:creationId xmlns:a16="http://schemas.microsoft.com/office/drawing/2014/main" id="{3F2358E2-A471-47C5-BD23-BEBAD95F3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445069" y="4587085"/>
              <a:ext cx="3667440" cy="2906727"/>
            </a:xfrm>
            <a:prstGeom prst="rect">
              <a:avLst/>
            </a:prstGeom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5719448E-01FF-4E38-9EAC-4D7BA02D0E05}"/>
                </a:ext>
              </a:extLst>
            </p:cNvPr>
            <p:cNvSpPr txBox="1"/>
            <p:nvPr/>
          </p:nvSpPr>
          <p:spPr>
            <a:xfrm>
              <a:off x="8445069" y="4159702"/>
              <a:ext cx="6351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/>
                <a:t>(E)</a:t>
              </a:r>
              <a:endParaRPr lang="zh-CN" alt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39473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E8B9D794-7BA5-453F-B8B6-1A9BAD58C8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017672"/>
            <a:ext cx="12801600" cy="756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56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49c2a29c-0fe5-44f3-a592-602ba2be8ddb">
            <a:extLst>
              <a:ext uri="{FF2B5EF4-FFF2-40B4-BE49-F238E27FC236}">
                <a16:creationId xmlns:a16="http://schemas.microsoft.com/office/drawing/2014/main" id="{C9C469FB-9F91-464A-BC22-4A06C77A8CDE}"/>
              </a:ext>
            </a:extLst>
          </p:cNvPr>
          <p:cNvGrpSpPr>
            <a:grpSpLocks noChangeAspect="1"/>
          </p:cNvGrpSpPr>
          <p:nvPr/>
        </p:nvGrpSpPr>
        <p:grpSpPr>
          <a:xfrm>
            <a:off x="-803435" y="336164"/>
            <a:ext cx="13505435" cy="5488092"/>
            <a:chOff x="-728980" y="1492349"/>
            <a:chExt cx="12862319" cy="522675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B0DAA68-2AC4-467C-A74F-1CF6633F1B20}"/>
                </a:ext>
              </a:extLst>
            </p:cNvPr>
            <p:cNvSpPr/>
            <p:nvPr/>
          </p:nvSpPr>
          <p:spPr>
            <a:xfrm>
              <a:off x="962027" y="1574256"/>
              <a:ext cx="10281887" cy="4251454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223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399C23B-CEFF-4605-8CE2-8805274D1DC6}"/>
                </a:ext>
              </a:extLst>
            </p:cNvPr>
            <p:cNvSpPr/>
            <p:nvPr/>
          </p:nvSpPr>
          <p:spPr>
            <a:xfrm>
              <a:off x="1196340" y="3284220"/>
              <a:ext cx="7007860" cy="792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223"/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E223760B-334D-4B0E-A4C0-2970B04798B1}"/>
                </a:ext>
              </a:extLst>
            </p:cNvPr>
            <p:cNvSpPr/>
            <p:nvPr/>
          </p:nvSpPr>
          <p:spPr>
            <a:xfrm>
              <a:off x="541063" y="1492349"/>
              <a:ext cx="11509248" cy="4380676"/>
            </a:xfrm>
            <a:prstGeom prst="roundRect">
              <a:avLst>
                <a:gd name="adj" fmla="val 3685"/>
              </a:avLst>
            </a:prstGeom>
            <a:solidFill>
              <a:schemeClr val="bg1"/>
            </a:solidFill>
            <a:ln w="12700" cap="rnd">
              <a:noFill/>
              <a:prstDash val="solid"/>
              <a:round/>
              <a:headEnd/>
              <a:tailEnd/>
            </a:ln>
            <a:effectLst>
              <a:outerShdw blurRad="381000" dist="127000" algn="ctr" rotWithShape="0">
                <a:schemeClr val="tx1">
                  <a:lumMod val="50000"/>
                  <a:lumOff val="50000"/>
                  <a:alpha val="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6012" tIns="48006" rIns="96012" bIns="48006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60072"/>
              <a:r>
                <a:rPr lang="en-US" altLang="zh-CN" sz="2100" b="1" dirty="0">
                  <a:solidFill>
                    <a:schemeClr val="bg1"/>
                  </a:solidFill>
                </a:rPr>
                <a:t>90 </a:t>
              </a:r>
            </a:p>
          </p:txBody>
        </p:sp>
        <p:sp>
          <p:nvSpPr>
            <p:cNvPr id="7" name="îš1ïdé">
              <a:extLst>
                <a:ext uri="{FF2B5EF4-FFF2-40B4-BE49-F238E27FC236}">
                  <a16:creationId xmlns:a16="http://schemas.microsoft.com/office/drawing/2014/main" id="{E64774A4-E182-483E-830C-D198D14EA705}"/>
                </a:ext>
              </a:extLst>
            </p:cNvPr>
            <p:cNvSpPr/>
            <p:nvPr/>
          </p:nvSpPr>
          <p:spPr>
            <a:xfrm>
              <a:off x="-728980" y="1689754"/>
              <a:ext cx="10858500" cy="695262"/>
            </a:xfrm>
            <a:prstGeom prst="rect">
              <a:avLst/>
            </a:prstGeom>
          </p:spPr>
          <p:txBody>
            <a:bodyPr wrap="square" anchor="b" anchorCtr="0">
              <a:noAutofit/>
            </a:bodyPr>
            <a:lstStyle/>
            <a:p>
              <a:pPr algn="ctr">
                <a:buSzPct val="25000"/>
              </a:pPr>
              <a:r>
                <a:rPr lang="en-US" altLang="zh-CN" sz="3360" b="1" dirty="0"/>
                <a:t>Feature screening funnel chart</a:t>
              </a:r>
              <a:endParaRPr lang="en-US" altLang="zh-CN" sz="3360" b="1" dirty="0">
                <a:solidFill>
                  <a:schemeClr val="accent2"/>
                </a:solidFill>
              </a:endParaRPr>
            </a:p>
          </p:txBody>
        </p:sp>
        <mc:AlternateContent xmlns:mc="http://schemas.openxmlformats.org/markup-compatibility/2006" xmlns:cx2="http://schemas.microsoft.com/office/drawing/2015/10/21/chartex">
          <mc:Choice Requires="cx2">
            <p:graphicFrame>
              <p:nvGraphicFramePr>
                <p:cNvPr id="8" name="图表 7">
                  <a:extLst>
                    <a:ext uri="{FF2B5EF4-FFF2-40B4-BE49-F238E27FC236}">
                      <a16:creationId xmlns:a16="http://schemas.microsoft.com/office/drawing/2014/main" id="{9F5526D2-BDB8-48C1-BE9A-255C78A1CF2C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33973538"/>
                    </p:ext>
                  </p:extLst>
                </p:nvPr>
              </p:nvGraphicFramePr>
              <p:xfrm>
                <a:off x="1122102" y="2338427"/>
                <a:ext cx="7193023" cy="4380676"/>
              </p:xfrm>
              <a:graphic>
                <a:graphicData uri="http://schemas.microsoft.com/office/drawing/2014/chartex">
                  <cx:chart xmlns:cx="http://schemas.microsoft.com/office/drawing/2014/chartex" xmlns:r="http://schemas.openxmlformats.org/officeDocument/2006/relationships" r:id="rId3"/>
                </a:graphicData>
              </a:graphic>
            </p:graphicFrame>
          </mc:Choice>
          <mc:Fallback xmlns="">
            <p:pic>
              <p:nvPicPr>
                <p:cNvPr id="8" name="图表 7">
                  <a:extLst>
                    <a:ext uri="{FF2B5EF4-FFF2-40B4-BE49-F238E27FC236}">
                      <a16:creationId xmlns:a16="http://schemas.microsoft.com/office/drawing/2014/main" id="{9F5526D2-BDB8-48C1-BE9A-255C78A1CF2C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40201" y="1224546"/>
                  <a:ext cx="7552674" cy="459971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C117355B-24B9-4CAA-A00E-9334538C0662}"/>
                </a:ext>
              </a:extLst>
            </p:cNvPr>
            <p:cNvGrpSpPr/>
            <p:nvPr/>
          </p:nvGrpSpPr>
          <p:grpSpPr>
            <a:xfrm>
              <a:off x="8957832" y="2296277"/>
              <a:ext cx="2450624" cy="1069886"/>
              <a:chOff x="8957832" y="2296277"/>
              <a:chExt cx="2450624" cy="1069886"/>
            </a:xfrm>
          </p:grpSpPr>
          <p:sp>
            <p:nvSpPr>
              <p:cNvPr id="26" name="TextBox 61_1_1">
                <a:extLst>
                  <a:ext uri="{FF2B5EF4-FFF2-40B4-BE49-F238E27FC236}">
                    <a16:creationId xmlns:a16="http://schemas.microsoft.com/office/drawing/2014/main" id="{B90228E1-DEF1-4890-8DE8-D935D6908E40}"/>
                  </a:ext>
                </a:extLst>
              </p:cNvPr>
              <p:cNvSpPr txBox="1"/>
              <p:nvPr/>
            </p:nvSpPr>
            <p:spPr>
              <a:xfrm>
                <a:off x="9119711" y="2763817"/>
                <a:ext cx="1935033" cy="602346"/>
              </a:xfrm>
              <a:prstGeom prst="rect">
                <a:avLst/>
              </a:prstGeom>
              <a:noFill/>
            </p:spPr>
            <p:txBody>
              <a:bodyPr wrap="square" lIns="94500" tIns="49140" rIns="94500" bIns="49140" anchor="b" anchorCtr="0">
                <a:spAutoFit/>
              </a:bodyPr>
              <a:lstStyle/>
              <a:p>
                <a:pPr defTabSz="959453">
                  <a:buSzPct val="25000"/>
                  <a:defRPr/>
                </a:pPr>
                <a:r>
                  <a:rPr lang="en-US" altLang="zh-CN" sz="1155" b="1" dirty="0" err="1">
                    <a:solidFill>
                      <a:srgbClr val="2A557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Rdkit</a:t>
                </a:r>
                <a:r>
                  <a:rPr lang="en-US" altLang="zh-CN" sz="1155" b="1" dirty="0">
                    <a:solidFill>
                      <a:srgbClr val="2A557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descriptors(208)</a:t>
                </a:r>
              </a:p>
              <a:p>
                <a:pPr defTabSz="959453">
                  <a:buSzPct val="25000"/>
                  <a:defRPr/>
                </a:pPr>
                <a:r>
                  <a:rPr lang="en-US" altLang="zh-CN" sz="1155" b="1" dirty="0">
                    <a:solidFill>
                      <a:srgbClr val="2A557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Amine acids attributes</a:t>
                </a:r>
              </a:p>
              <a:p>
                <a:pPr defTabSz="959453">
                  <a:buSzPct val="25000"/>
                  <a:defRPr/>
                </a:pPr>
                <a:r>
                  <a:rPr lang="en-US" altLang="zh-CN" sz="1155" b="1" dirty="0">
                    <a:solidFill>
                      <a:srgbClr val="2A557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Knowledge-guide attributes</a:t>
                </a:r>
              </a:p>
            </p:txBody>
          </p:sp>
          <p:sp>
            <p:nvSpPr>
              <p:cNvPr id="27" name="TextBox 61_1">
                <a:extLst>
                  <a:ext uri="{FF2B5EF4-FFF2-40B4-BE49-F238E27FC236}">
                    <a16:creationId xmlns:a16="http://schemas.microsoft.com/office/drawing/2014/main" id="{9359CD61-C459-4318-81F3-043622463E6A}"/>
                  </a:ext>
                </a:extLst>
              </p:cNvPr>
              <p:cNvSpPr txBox="1"/>
              <p:nvPr/>
            </p:nvSpPr>
            <p:spPr>
              <a:xfrm>
                <a:off x="9041771" y="2296277"/>
                <a:ext cx="2366685" cy="463846"/>
              </a:xfrm>
              <a:prstGeom prst="rect">
                <a:avLst/>
              </a:prstGeom>
              <a:noFill/>
            </p:spPr>
            <p:txBody>
              <a:bodyPr wrap="square" lIns="94500" tIns="49140" rIns="94500" bIns="49140" anchor="b" anchorCtr="0">
                <a:spAutoFit/>
              </a:bodyPr>
              <a:lstStyle/>
              <a:p>
                <a:r>
                  <a:rPr lang="en-US" altLang="zh-CN" sz="2520" b="1" dirty="0">
                    <a:solidFill>
                      <a:srgbClr val="2A557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All Descriptors</a:t>
                </a:r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0D29BBDC-1AE6-47DD-8539-835F8B790A01}"/>
                  </a:ext>
                </a:extLst>
              </p:cNvPr>
              <p:cNvSpPr/>
              <p:nvPr/>
            </p:nvSpPr>
            <p:spPr>
              <a:xfrm>
                <a:off x="8957832" y="2750379"/>
                <a:ext cx="145251" cy="158412"/>
              </a:xfrm>
              <a:prstGeom prst="ellipse">
                <a:avLst/>
              </a:prstGeom>
              <a:solidFill>
                <a:srgbClr val="2A557F"/>
              </a:solidFill>
              <a:ln>
                <a:solidFill>
                  <a:srgbClr val="2A55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223" dirty="0"/>
              </a:p>
            </p:txBody>
          </p:sp>
        </p:grpSp>
        <p:grpSp>
          <p:nvGrpSpPr>
            <p:cNvPr id="10" name="Group 9_1">
              <a:extLst>
                <a:ext uri="{FF2B5EF4-FFF2-40B4-BE49-F238E27FC236}">
                  <a16:creationId xmlns:a16="http://schemas.microsoft.com/office/drawing/2014/main" id="{EEDE89E0-B63D-4C68-B21A-85B6AFC00D43}"/>
                </a:ext>
              </a:extLst>
            </p:cNvPr>
            <p:cNvGrpSpPr/>
            <p:nvPr/>
          </p:nvGrpSpPr>
          <p:grpSpPr>
            <a:xfrm>
              <a:off x="8579141" y="3416569"/>
              <a:ext cx="2664773" cy="651099"/>
              <a:chOff x="8579141" y="2516562"/>
              <a:chExt cx="2664773" cy="651099"/>
            </a:xfrm>
          </p:grpSpPr>
          <p:sp>
            <p:nvSpPr>
              <p:cNvPr id="23" name="TextBox 61_1_1">
                <a:extLst>
                  <a:ext uri="{FF2B5EF4-FFF2-40B4-BE49-F238E27FC236}">
                    <a16:creationId xmlns:a16="http://schemas.microsoft.com/office/drawing/2014/main" id="{4DC51AB2-7105-4263-BCF2-323403207956}"/>
                  </a:ext>
                </a:extLst>
              </p:cNvPr>
              <p:cNvSpPr txBox="1"/>
              <p:nvPr/>
            </p:nvSpPr>
            <p:spPr>
              <a:xfrm>
                <a:off x="8797812" y="2895406"/>
                <a:ext cx="2446102" cy="272255"/>
              </a:xfrm>
              <a:prstGeom prst="rect">
                <a:avLst/>
              </a:prstGeom>
              <a:noFill/>
            </p:spPr>
            <p:txBody>
              <a:bodyPr wrap="square" lIns="94500" tIns="49140" rIns="94500" bIns="49140" anchor="b" anchorCtr="0">
                <a:spAutoFit/>
              </a:bodyPr>
              <a:lstStyle/>
              <a:p>
                <a:pPr defTabSz="959453">
                  <a:buSzPct val="25000"/>
                  <a:defRPr/>
                </a:pPr>
                <a:r>
                  <a:rPr lang="en-US" altLang="zh-CN" sz="1155" b="1" dirty="0">
                    <a:solidFill>
                      <a:srgbClr val="45BC9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Discard descriptors with 0 variance</a:t>
                </a:r>
                <a:endParaRPr lang="en-US" altLang="zh-CN" sz="1155" dirty="0">
                  <a:solidFill>
                    <a:srgbClr val="45BC9C"/>
                  </a:solidFill>
                </a:endParaRPr>
              </a:p>
            </p:txBody>
          </p:sp>
          <p:sp>
            <p:nvSpPr>
              <p:cNvPr id="24" name="TextBox 61_1">
                <a:extLst>
                  <a:ext uri="{FF2B5EF4-FFF2-40B4-BE49-F238E27FC236}">
                    <a16:creationId xmlns:a16="http://schemas.microsoft.com/office/drawing/2014/main" id="{CFA0F188-74AD-4E89-9277-E0029DB332F6}"/>
                  </a:ext>
                </a:extLst>
              </p:cNvPr>
              <p:cNvSpPr txBox="1"/>
              <p:nvPr/>
            </p:nvSpPr>
            <p:spPr>
              <a:xfrm>
                <a:off x="8770864" y="2516562"/>
                <a:ext cx="2283879" cy="482313"/>
              </a:xfrm>
              <a:prstGeom prst="rect">
                <a:avLst/>
              </a:prstGeom>
              <a:noFill/>
            </p:spPr>
            <p:txBody>
              <a:bodyPr wrap="square" lIns="94500" tIns="49140" rIns="94500" bIns="49140" anchor="b" anchorCtr="0">
                <a:spAutoFit/>
              </a:bodyPr>
              <a:lstStyle/>
              <a:p>
                <a:r>
                  <a:rPr lang="en-US" altLang="zh-CN" sz="2520" b="1" dirty="0">
                    <a:solidFill>
                      <a:srgbClr val="45BC9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Variance Test</a:t>
                </a:r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11C35E60-A2A6-4931-BC40-02B20A47AD2D}"/>
                  </a:ext>
                </a:extLst>
              </p:cNvPr>
              <p:cNvSpPr/>
              <p:nvPr/>
            </p:nvSpPr>
            <p:spPr>
              <a:xfrm>
                <a:off x="8579141" y="2701375"/>
                <a:ext cx="146395" cy="146395"/>
              </a:xfrm>
              <a:prstGeom prst="ellipse">
                <a:avLst/>
              </a:prstGeom>
              <a:solidFill>
                <a:srgbClr val="45BC9C"/>
              </a:solidFill>
              <a:ln>
                <a:solidFill>
                  <a:srgbClr val="45BC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223"/>
              </a:p>
            </p:txBody>
          </p:sp>
        </p:grpSp>
        <p:grpSp>
          <p:nvGrpSpPr>
            <p:cNvPr id="11" name="Group 9_2">
              <a:extLst>
                <a:ext uri="{FF2B5EF4-FFF2-40B4-BE49-F238E27FC236}">
                  <a16:creationId xmlns:a16="http://schemas.microsoft.com/office/drawing/2014/main" id="{F602C3AC-98AE-4FC0-885D-2182476F4FF5}"/>
                </a:ext>
              </a:extLst>
            </p:cNvPr>
            <p:cNvGrpSpPr/>
            <p:nvPr/>
          </p:nvGrpSpPr>
          <p:grpSpPr>
            <a:xfrm>
              <a:off x="7649501" y="4057209"/>
              <a:ext cx="2705262" cy="752951"/>
              <a:chOff x="7649501" y="2257195"/>
              <a:chExt cx="2705262" cy="752951"/>
            </a:xfrm>
          </p:grpSpPr>
          <p:sp>
            <p:nvSpPr>
              <p:cNvPr id="20" name="TextBox 61_1_1">
                <a:extLst>
                  <a:ext uri="{FF2B5EF4-FFF2-40B4-BE49-F238E27FC236}">
                    <a16:creationId xmlns:a16="http://schemas.microsoft.com/office/drawing/2014/main" id="{53B3C90E-8851-4E3C-9A66-A152E6702DB1}"/>
                  </a:ext>
                </a:extLst>
              </p:cNvPr>
              <p:cNvSpPr txBox="1"/>
              <p:nvPr/>
            </p:nvSpPr>
            <p:spPr>
              <a:xfrm>
                <a:off x="7908661" y="2737891"/>
                <a:ext cx="2446102" cy="272255"/>
              </a:xfrm>
              <a:prstGeom prst="rect">
                <a:avLst/>
              </a:prstGeom>
              <a:noFill/>
            </p:spPr>
            <p:txBody>
              <a:bodyPr wrap="square" lIns="94500" tIns="49140" rIns="94500" bIns="49140" anchor="b" anchorCtr="0">
                <a:spAutoFit/>
              </a:bodyPr>
              <a:lstStyle/>
              <a:p>
                <a:pPr defTabSz="959453">
                  <a:buSzPct val="25000"/>
                  <a:defRPr/>
                </a:pPr>
                <a:r>
                  <a:rPr lang="en-US" altLang="zh-CN" sz="1155" b="1" dirty="0">
                    <a:solidFill>
                      <a:srgbClr val="F0507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P-Value =&lt; 0.0001, Very significant</a:t>
                </a:r>
                <a:endParaRPr lang="en-US" altLang="zh-CN" sz="1155" dirty="0">
                  <a:solidFill>
                    <a:srgbClr val="F05076"/>
                  </a:solidFill>
                </a:endParaRPr>
              </a:p>
            </p:txBody>
          </p:sp>
          <p:sp>
            <p:nvSpPr>
              <p:cNvPr id="21" name="TextBox 61_1">
                <a:extLst>
                  <a:ext uri="{FF2B5EF4-FFF2-40B4-BE49-F238E27FC236}">
                    <a16:creationId xmlns:a16="http://schemas.microsoft.com/office/drawing/2014/main" id="{372AF173-F5A8-4C4E-A35C-B0AE091BE2BF}"/>
                  </a:ext>
                </a:extLst>
              </p:cNvPr>
              <p:cNvSpPr txBox="1"/>
              <p:nvPr/>
            </p:nvSpPr>
            <p:spPr>
              <a:xfrm>
                <a:off x="7939931" y="2257195"/>
                <a:ext cx="2070786" cy="482313"/>
              </a:xfrm>
              <a:prstGeom prst="rect">
                <a:avLst/>
              </a:prstGeom>
              <a:noFill/>
            </p:spPr>
            <p:txBody>
              <a:bodyPr wrap="square" lIns="94500" tIns="49140" rIns="94500" bIns="49140" anchor="b" anchorCtr="0">
                <a:spAutoFit/>
              </a:bodyPr>
              <a:lstStyle/>
              <a:p>
                <a:r>
                  <a:rPr lang="en-US" altLang="zh-CN" sz="2520" b="1" dirty="0">
                    <a:solidFill>
                      <a:srgbClr val="F0507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K-Q &amp; T test</a:t>
                </a:r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C8705CE2-985E-4291-B838-1DDA2EFB5FD3}"/>
                  </a:ext>
                </a:extLst>
              </p:cNvPr>
              <p:cNvSpPr/>
              <p:nvPr/>
            </p:nvSpPr>
            <p:spPr>
              <a:xfrm>
                <a:off x="7649501" y="2678515"/>
                <a:ext cx="158412" cy="158412"/>
              </a:xfrm>
              <a:prstGeom prst="ellipse">
                <a:avLst/>
              </a:prstGeom>
              <a:solidFill>
                <a:srgbClr val="F05076"/>
              </a:solidFill>
              <a:ln>
                <a:solidFill>
                  <a:srgbClr val="F05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223"/>
              </a:p>
            </p:txBody>
          </p:sp>
        </p:grpSp>
        <p:grpSp>
          <p:nvGrpSpPr>
            <p:cNvPr id="12" name="Group 9_1_1">
              <a:extLst>
                <a:ext uri="{FF2B5EF4-FFF2-40B4-BE49-F238E27FC236}">
                  <a16:creationId xmlns:a16="http://schemas.microsoft.com/office/drawing/2014/main" id="{D4D3C1F4-DAE2-43A9-8BB5-06C2B3FB0EFA}"/>
                </a:ext>
              </a:extLst>
            </p:cNvPr>
            <p:cNvGrpSpPr/>
            <p:nvPr/>
          </p:nvGrpSpPr>
          <p:grpSpPr>
            <a:xfrm>
              <a:off x="7043247" y="4751477"/>
              <a:ext cx="5090092" cy="1074233"/>
              <a:chOff x="7043247" y="2051455"/>
              <a:chExt cx="5090092" cy="1074233"/>
            </a:xfrm>
          </p:grpSpPr>
          <p:sp>
            <p:nvSpPr>
              <p:cNvPr id="17" name="TextBox 61_1_1">
                <a:extLst>
                  <a:ext uri="{FF2B5EF4-FFF2-40B4-BE49-F238E27FC236}">
                    <a16:creationId xmlns:a16="http://schemas.microsoft.com/office/drawing/2014/main" id="{A966A0F0-B52D-4946-BF22-ACB58464CAF7}"/>
                  </a:ext>
                </a:extLst>
              </p:cNvPr>
              <p:cNvSpPr txBox="1"/>
              <p:nvPr/>
            </p:nvSpPr>
            <p:spPr>
              <a:xfrm>
                <a:off x="7274481" y="2523342"/>
                <a:ext cx="4068455" cy="602346"/>
              </a:xfrm>
              <a:prstGeom prst="rect">
                <a:avLst/>
              </a:prstGeom>
              <a:noFill/>
            </p:spPr>
            <p:txBody>
              <a:bodyPr wrap="square" lIns="94500" tIns="49140" rIns="94500" bIns="49140" anchor="b" anchorCtr="0">
                <a:spAutoFit/>
              </a:bodyPr>
              <a:lstStyle/>
              <a:p>
                <a:pPr defTabSz="96012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zh-CN" sz="1155" b="1" dirty="0">
                    <a:solidFill>
                      <a:srgbClr val="FFCD6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'BCUT2D_MWLOW', 'PEOE_VSA14', 'SMR_VSA1', 'MinEStateIndex', 'VSA_EState5', 'VSA_EState6', 'VSA_EState7', 'MolLogP'</a:t>
                </a:r>
              </a:p>
            </p:txBody>
          </p:sp>
          <p:sp>
            <p:nvSpPr>
              <p:cNvPr id="18" name="TextBox 61_1">
                <a:extLst>
                  <a:ext uri="{FF2B5EF4-FFF2-40B4-BE49-F238E27FC236}">
                    <a16:creationId xmlns:a16="http://schemas.microsoft.com/office/drawing/2014/main" id="{0226DDF4-FF08-4145-885C-6A529577F617}"/>
                  </a:ext>
                </a:extLst>
              </p:cNvPr>
              <p:cNvSpPr txBox="1"/>
              <p:nvPr/>
            </p:nvSpPr>
            <p:spPr>
              <a:xfrm>
                <a:off x="7238891" y="2051455"/>
                <a:ext cx="4894448" cy="482313"/>
              </a:xfrm>
              <a:prstGeom prst="rect">
                <a:avLst/>
              </a:prstGeom>
              <a:noFill/>
            </p:spPr>
            <p:txBody>
              <a:bodyPr wrap="square" lIns="94500" tIns="49140" rIns="94500" bIns="49140" anchor="b" anchorCtr="0">
                <a:spAutoFit/>
              </a:bodyPr>
              <a:lstStyle/>
              <a:p>
                <a:r>
                  <a:rPr lang="en-US" altLang="zh-CN" sz="2520" b="1" dirty="0" err="1">
                    <a:solidFill>
                      <a:srgbClr val="FFCD6D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Fearure</a:t>
                </a:r>
                <a:r>
                  <a:rPr lang="en-US" altLang="zh-CN" sz="2520" b="1" dirty="0">
                    <a:solidFill>
                      <a:srgbClr val="FFCD6D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520" b="1" dirty="0" err="1">
                    <a:solidFill>
                      <a:srgbClr val="FFCD6D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Importances</a:t>
                </a:r>
                <a:endParaRPr lang="en-US" altLang="zh-CN" sz="2520" b="1" dirty="0">
                  <a:solidFill>
                    <a:srgbClr val="FFCD6D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7822A97F-947F-400A-B866-D01D87B7C340}"/>
                  </a:ext>
                </a:extLst>
              </p:cNvPr>
              <p:cNvSpPr/>
              <p:nvPr/>
            </p:nvSpPr>
            <p:spPr>
              <a:xfrm>
                <a:off x="7043247" y="2613281"/>
                <a:ext cx="158412" cy="158412"/>
              </a:xfrm>
              <a:prstGeom prst="ellipse">
                <a:avLst/>
              </a:prstGeom>
              <a:solidFill>
                <a:srgbClr val="FFCD6D"/>
              </a:solidFill>
              <a:ln>
                <a:solidFill>
                  <a:srgbClr val="FFCD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223"/>
              </a:p>
            </p:txBody>
          </p:sp>
        </p:grp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8B8FADA3-73D0-44EB-BB21-7075DCFA3596}"/>
                </a:ext>
              </a:extLst>
            </p:cNvPr>
            <p:cNvCxnSpPr>
              <a:cxnSpLocks/>
            </p:cNvCxnSpPr>
            <p:nvPr/>
          </p:nvCxnSpPr>
          <p:spPr>
            <a:xfrm>
              <a:off x="8261350" y="2835291"/>
              <a:ext cx="706411" cy="0"/>
            </a:xfrm>
            <a:prstGeom prst="line">
              <a:avLst/>
            </a:prstGeom>
            <a:ln w="57150">
              <a:solidFill>
                <a:srgbClr val="2A55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4_1">
              <a:extLst>
                <a:ext uri="{FF2B5EF4-FFF2-40B4-BE49-F238E27FC236}">
                  <a16:creationId xmlns:a16="http://schemas.microsoft.com/office/drawing/2014/main" id="{6E25CB5E-C536-4D0A-B88A-C58C5CF7C076}"/>
                </a:ext>
              </a:extLst>
            </p:cNvPr>
            <p:cNvCxnSpPr>
              <a:cxnSpLocks/>
            </p:cNvCxnSpPr>
            <p:nvPr/>
          </p:nvCxnSpPr>
          <p:spPr>
            <a:xfrm>
              <a:off x="7408762" y="3691593"/>
              <a:ext cx="1209349" cy="0"/>
            </a:xfrm>
            <a:prstGeom prst="line">
              <a:avLst/>
            </a:prstGeom>
            <a:ln w="57150">
              <a:solidFill>
                <a:srgbClr val="45B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_1_1">
              <a:extLst>
                <a:ext uri="{FF2B5EF4-FFF2-40B4-BE49-F238E27FC236}">
                  <a16:creationId xmlns:a16="http://schemas.microsoft.com/office/drawing/2014/main" id="{B787A7E5-30EB-438C-AF49-39BF40CF7B30}"/>
                </a:ext>
              </a:extLst>
            </p:cNvPr>
            <p:cNvCxnSpPr>
              <a:cxnSpLocks/>
            </p:cNvCxnSpPr>
            <p:nvPr/>
          </p:nvCxnSpPr>
          <p:spPr>
            <a:xfrm>
              <a:off x="5751621" y="4554410"/>
              <a:ext cx="1903830" cy="0"/>
            </a:xfrm>
            <a:prstGeom prst="line">
              <a:avLst/>
            </a:prstGeom>
            <a:ln w="57150">
              <a:solidFill>
                <a:srgbClr val="F0507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4_1_1_1">
              <a:extLst>
                <a:ext uri="{FF2B5EF4-FFF2-40B4-BE49-F238E27FC236}">
                  <a16:creationId xmlns:a16="http://schemas.microsoft.com/office/drawing/2014/main" id="{0C097320-9BDE-4A1E-A4CF-4C7F9C73AD16}"/>
                </a:ext>
              </a:extLst>
            </p:cNvPr>
            <p:cNvCxnSpPr>
              <a:cxnSpLocks/>
            </p:cNvCxnSpPr>
            <p:nvPr/>
          </p:nvCxnSpPr>
          <p:spPr>
            <a:xfrm>
              <a:off x="4963176" y="5389354"/>
              <a:ext cx="2089150" cy="0"/>
            </a:xfrm>
            <a:prstGeom prst="line">
              <a:avLst/>
            </a:prstGeom>
            <a:ln w="57150">
              <a:solidFill>
                <a:srgbClr val="FFCD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2">
            <a:extLst>
              <a:ext uri="{FF2B5EF4-FFF2-40B4-BE49-F238E27FC236}">
                <a16:creationId xmlns:a16="http://schemas.microsoft.com/office/drawing/2014/main" id="{DFABFF97-5009-43B0-8091-13BFDB6E4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1" y="1454776"/>
            <a:ext cx="65" cy="2908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96012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1890" dirty="0">
              <a:latin typeface="Arial" panose="020B0604020202020204" pitchFamily="34" charset="0"/>
            </a:endParaRPr>
          </a:p>
        </p:txBody>
      </p:sp>
      <p:pic>
        <p:nvPicPr>
          <p:cNvPr id="36" name="图形 35">
            <a:extLst>
              <a:ext uri="{FF2B5EF4-FFF2-40B4-BE49-F238E27FC236}">
                <a16:creationId xmlns:a16="http://schemas.microsoft.com/office/drawing/2014/main" id="{1B4CEEDE-F823-4FFF-8ECA-7E1DF2C43F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1239" y="5451032"/>
            <a:ext cx="4137497" cy="2752017"/>
          </a:xfrm>
          <a:prstGeom prst="rect">
            <a:avLst/>
          </a:prstGeom>
        </p:spPr>
      </p:pic>
      <p:pic>
        <p:nvPicPr>
          <p:cNvPr id="37" name="图形 36">
            <a:extLst>
              <a:ext uri="{FF2B5EF4-FFF2-40B4-BE49-F238E27FC236}">
                <a16:creationId xmlns:a16="http://schemas.microsoft.com/office/drawing/2014/main" id="{D6C84D28-EF9C-4537-81C6-13599CBCA2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15983" y="5260730"/>
            <a:ext cx="4186017" cy="3081485"/>
          </a:xfrm>
          <a:prstGeom prst="rect">
            <a:avLst/>
          </a:prstGeom>
        </p:spPr>
      </p:pic>
      <p:pic>
        <p:nvPicPr>
          <p:cNvPr id="38" name="图形 37">
            <a:extLst>
              <a:ext uri="{FF2B5EF4-FFF2-40B4-BE49-F238E27FC236}">
                <a16:creationId xmlns:a16="http://schemas.microsoft.com/office/drawing/2014/main" id="{41250EA4-FA46-4E8B-8249-F1B40F90584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700504" y="5434904"/>
            <a:ext cx="3903718" cy="280649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21212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2="http://schemas.microsoft.com/office/drawing/2015/10/21/chartex">
        <mc:Choice Requires="cx2">
          <p:graphicFrame>
            <p:nvGraphicFramePr>
              <p:cNvPr id="16" name="图表 15">
                <a:extLst>
                  <a:ext uri="{FF2B5EF4-FFF2-40B4-BE49-F238E27FC236}">
                    <a16:creationId xmlns:a16="http://schemas.microsoft.com/office/drawing/2014/main" id="{F00965B4-3847-49A6-AD5B-4868915963D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08700080"/>
                  </p:ext>
                </p:extLst>
              </p:nvPr>
            </p:nvGraphicFramePr>
            <p:xfrm>
              <a:off x="1140201" y="1224546"/>
              <a:ext cx="7552674" cy="459971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16" name="图表 15">
                <a:extLst>
                  <a:ext uri="{FF2B5EF4-FFF2-40B4-BE49-F238E27FC236}">
                    <a16:creationId xmlns:a16="http://schemas.microsoft.com/office/drawing/2014/main" id="{F00965B4-3847-49A6-AD5B-4868915963D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0201" y="1224546"/>
                <a:ext cx="7552674" cy="459971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2165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76ABA4AD-773A-4C19-9913-D54B55E83425}"/>
              </a:ext>
            </a:extLst>
          </p:cNvPr>
          <p:cNvGrpSpPr/>
          <p:nvPr/>
        </p:nvGrpSpPr>
        <p:grpSpPr>
          <a:xfrm>
            <a:off x="1140201" y="1224546"/>
            <a:ext cx="7552674" cy="4599710"/>
            <a:chOff x="1140201" y="1224546"/>
            <a:chExt cx="7552674" cy="4599710"/>
          </a:xfrm>
        </p:grpSpPr>
        <mc:AlternateContent xmlns:mc="http://schemas.openxmlformats.org/markup-compatibility/2006">
          <mc:Choice xmlns:cx2="http://schemas.microsoft.com/office/drawing/2015/10/21/chartex" Requires="cx2">
            <p:graphicFrame>
              <p:nvGraphicFramePr>
                <p:cNvPr id="16" name="图表 15">
                  <a:extLst>
                    <a:ext uri="{FF2B5EF4-FFF2-40B4-BE49-F238E27FC236}">
                      <a16:creationId xmlns:a16="http://schemas.microsoft.com/office/drawing/2014/main" id="{F00965B4-3847-49A6-AD5B-4868915963D1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1498463454"/>
                    </p:ext>
                  </p:extLst>
                </p:nvPr>
              </p:nvGraphicFramePr>
              <p:xfrm>
                <a:off x="1140201" y="1224546"/>
                <a:ext cx="7552674" cy="4599710"/>
              </p:xfrm>
              <a:graphic>
                <a:graphicData uri="http://schemas.microsoft.com/office/drawing/2014/chartex">
                  <cx:chart xmlns:cx="http://schemas.microsoft.com/office/drawing/2014/chartex" xmlns:r="http://schemas.openxmlformats.org/officeDocument/2006/relationships" r:id="rId2"/>
                </a:graphicData>
              </a:graphic>
            </p:graphicFrame>
          </mc:Choice>
          <mc:Fallback>
            <p:pic>
              <p:nvPicPr>
                <p:cNvPr id="16" name="图表 15">
                  <a:extLst>
                    <a:ext uri="{FF2B5EF4-FFF2-40B4-BE49-F238E27FC236}">
                      <a16:creationId xmlns:a16="http://schemas.microsoft.com/office/drawing/2014/main" id="{F00965B4-3847-49A6-AD5B-4868915963D1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40201" y="1224546"/>
                  <a:ext cx="7552674" cy="459971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FFD78F81-D8F6-49E5-8AD0-88D7E03C4B00}"/>
                </a:ext>
              </a:extLst>
            </p:cNvPr>
            <p:cNvSpPr/>
            <p:nvPr/>
          </p:nvSpPr>
          <p:spPr>
            <a:xfrm>
              <a:off x="4253948" y="1530626"/>
              <a:ext cx="1689652" cy="516835"/>
            </a:xfrm>
            <a:prstGeom prst="rect">
              <a:avLst/>
            </a:prstGeom>
            <a:solidFill>
              <a:srgbClr val="2A557F"/>
            </a:solidFill>
            <a:ln>
              <a:solidFill>
                <a:srgbClr val="2A55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FA5EADA-D2D8-4C33-8E14-149FF2BCD7FC}"/>
                </a:ext>
              </a:extLst>
            </p:cNvPr>
            <p:cNvSpPr/>
            <p:nvPr/>
          </p:nvSpPr>
          <p:spPr>
            <a:xfrm>
              <a:off x="4071712" y="2399923"/>
              <a:ext cx="1689652" cy="516835"/>
            </a:xfrm>
            <a:prstGeom prst="rect">
              <a:avLst/>
            </a:prstGeom>
            <a:solidFill>
              <a:srgbClr val="45BC9C"/>
            </a:solidFill>
            <a:ln>
              <a:solidFill>
                <a:srgbClr val="45B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3A13CE8-6210-47D1-8CD8-97CB3CE79B12}"/>
                </a:ext>
              </a:extLst>
            </p:cNvPr>
            <p:cNvSpPr/>
            <p:nvPr/>
          </p:nvSpPr>
          <p:spPr>
            <a:xfrm>
              <a:off x="4403016" y="3242792"/>
              <a:ext cx="1083384" cy="516835"/>
            </a:xfrm>
            <a:prstGeom prst="rect">
              <a:avLst/>
            </a:prstGeom>
            <a:solidFill>
              <a:srgbClr val="F05076"/>
            </a:solidFill>
            <a:ln>
              <a:solidFill>
                <a:srgbClr val="F05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0AFEF50-6992-4E84-97A2-4F5977489FDC}"/>
                </a:ext>
              </a:extLst>
            </p:cNvPr>
            <p:cNvSpPr/>
            <p:nvPr/>
          </p:nvSpPr>
          <p:spPr>
            <a:xfrm>
              <a:off x="4840338" y="4167810"/>
              <a:ext cx="149105" cy="516835"/>
            </a:xfrm>
            <a:prstGeom prst="rect">
              <a:avLst/>
            </a:prstGeom>
            <a:solidFill>
              <a:srgbClr val="FFCD6D"/>
            </a:solidFill>
            <a:ln>
              <a:solidFill>
                <a:srgbClr val="FFCD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06F32AD6-3E03-44E2-8A44-416B16533638}"/>
                </a:ext>
              </a:extLst>
            </p:cNvPr>
            <p:cNvSpPr txBox="1"/>
            <p:nvPr/>
          </p:nvSpPr>
          <p:spPr>
            <a:xfrm>
              <a:off x="3161845" y="1395295"/>
              <a:ext cx="350608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All Descriptors</a:t>
              </a:r>
              <a:endParaRPr lang="zh-CN" alt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84A62FD-1AD5-4E94-A250-789CAECC3CB7}"/>
                </a:ext>
              </a:extLst>
            </p:cNvPr>
            <p:cNvSpPr txBox="1"/>
            <p:nvPr/>
          </p:nvSpPr>
          <p:spPr>
            <a:xfrm>
              <a:off x="3747070" y="2237235"/>
              <a:ext cx="233563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Var Filter</a:t>
              </a:r>
              <a:endParaRPr lang="zh-CN" alt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2B02990-9D7F-4455-B115-6C7F7D2A32A4}"/>
                </a:ext>
              </a:extLst>
            </p:cNvPr>
            <p:cNvSpPr txBox="1"/>
            <p:nvPr/>
          </p:nvSpPr>
          <p:spPr>
            <a:xfrm>
              <a:off x="4268080" y="3196558"/>
              <a:ext cx="135325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KS/T</a:t>
              </a:r>
              <a:endParaRPr lang="zh-CN" alt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D20CA389-1105-4F77-9C22-7205A09A056A}"/>
                </a:ext>
              </a:extLst>
            </p:cNvPr>
            <p:cNvSpPr txBox="1"/>
            <p:nvPr/>
          </p:nvSpPr>
          <p:spPr>
            <a:xfrm>
              <a:off x="5098774" y="4092714"/>
              <a:ext cx="293381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>
                  <a:solidFill>
                    <a:srgbClr val="FFCD6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 Filter</a:t>
              </a:r>
              <a:endParaRPr lang="zh-CN" altLang="en-US" sz="4000" b="1" dirty="0">
                <a:solidFill>
                  <a:srgbClr val="FFCD6D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9656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000495BD-2A6C-4260-A47A-203F0A12A2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856" t="-1017" r="747" b="9661"/>
          <a:stretch/>
        </p:blipFill>
        <p:spPr>
          <a:xfrm>
            <a:off x="1534332" y="2355742"/>
            <a:ext cx="6478292" cy="512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4303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635394;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1574</TotalTime>
  <Words>103</Words>
  <Application>Microsoft Office PowerPoint</Application>
  <PresentationFormat>A3 纸张(297x420 毫米)</PresentationFormat>
  <Paragraphs>21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崔 智勇</dc:creator>
  <cp:lastModifiedBy>崔 智勇</cp:lastModifiedBy>
  <cp:revision>20</cp:revision>
  <dcterms:created xsi:type="dcterms:W3CDTF">2021-10-21T12:09:39Z</dcterms:created>
  <dcterms:modified xsi:type="dcterms:W3CDTF">2021-11-24T12:00:05Z</dcterms:modified>
</cp:coreProperties>
</file>