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58" r:id="rId8"/>
    <p:sldId id="261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Lab5</a:t>
            </a:r>
            <a:r>
              <a:rPr lang="zh-CN" altLang="en-US"/>
              <a:t>的内容是</a:t>
            </a:r>
            <a:r>
              <a:rPr lang="zh-CN" altLang="en-US">
                <a:sym typeface="+mn-ea"/>
              </a:rPr>
              <a:t>带有多周期指令和乱序执行的流水线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，和课程内容第三章相对应，</a:t>
            </a:r>
            <a:r>
              <a:rPr lang="en-US" altLang="zh-CN"/>
              <a:t> </a:t>
            </a:r>
            <a:r>
              <a:rPr lang="zh-CN" altLang="en-US"/>
              <a:t>截止日期是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18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Lab5</a:t>
            </a:r>
            <a:r>
              <a:rPr lang="zh-CN" altLang="en-US"/>
              <a:t>的实验目标是完成多周期流水线</a:t>
            </a:r>
            <a:r>
              <a:rPr lang="en-US" altLang="zh-CN"/>
              <a:t>CPU</a:t>
            </a:r>
            <a:r>
              <a:rPr lang="zh-CN" altLang="en-US"/>
              <a:t>的设计，具体来说，要将以往的流水线的五个阶段变成</a:t>
            </a:r>
            <a:r>
              <a:rPr lang="zh-CN" altLang="en-US">
                <a:sym typeface="+mn-ea"/>
              </a:rPr>
              <a:t>IF/ID/FU/WB四阶段。其中每个阶段的持续时间也与以往的常规流水线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有所不同。以往的流水线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，每一个流水级一般都是一个周期。在多周期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中，</a:t>
            </a:r>
            <a:r>
              <a:rPr lang="en-US" altLang="zh-CN">
                <a:sym typeface="+mn-ea"/>
              </a:rPr>
              <a:t>FU</a:t>
            </a:r>
            <a:r>
              <a:rPr lang="zh-CN" altLang="en-US">
                <a:sym typeface="+mn-ea"/>
              </a:rPr>
              <a:t>流水级可以执行多个</a:t>
            </a:r>
            <a:r>
              <a:rPr lang="zh-CN" altLang="en-US">
                <a:sym typeface="+mn-ea"/>
              </a:rPr>
              <a:t>周期，并且</a:t>
            </a:r>
            <a:r>
              <a:rPr lang="en-US" altLang="zh-CN">
                <a:sym typeface="+mn-ea"/>
              </a:rPr>
              <a:t>FU</a:t>
            </a:r>
            <a:r>
              <a:rPr lang="zh-CN" altLang="en-US">
                <a:sym typeface="+mn-ea"/>
              </a:rPr>
              <a:t>具有不同的种类，每个种类的</a:t>
            </a:r>
            <a:r>
              <a:rPr lang="en-US" altLang="zh-CN">
                <a:sym typeface="+mn-ea"/>
              </a:rPr>
              <a:t>FU</a:t>
            </a:r>
            <a:r>
              <a:rPr lang="zh-CN" altLang="en-US">
                <a:sym typeface="+mn-ea"/>
              </a:rPr>
              <a:t>可能也具有不同的执行</a:t>
            </a:r>
            <a:r>
              <a:rPr lang="zh-CN" altLang="en-US">
                <a:sym typeface="+mn-ea"/>
              </a:rPr>
              <a:t>周期。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并且，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需要支持指令乱序完成，比如后面的指令如果跑得快，是可以在前面跑得慢的指令之前完成执行并写回的。与之对应的是，我们需要解决这些设计所带来的新的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冒险。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首先复习一下为什么要存在这样的多周期流水线</a:t>
            </a:r>
            <a:r>
              <a:rPr lang="en-US" altLang="zh-CN"/>
              <a:t>CPU</a:t>
            </a:r>
            <a:r>
              <a:rPr lang="zh-CN" altLang="en-US"/>
              <a:t>。在普通流水线中，每个</a:t>
            </a:r>
            <a:r>
              <a:rPr lang="en-US" altLang="zh-CN"/>
              <a:t>cycle</a:t>
            </a:r>
            <a:r>
              <a:rPr lang="zh-CN" altLang="en-US"/>
              <a:t>的执行时间实际上是与结构最复杂的流水级相关的。比如</a:t>
            </a:r>
            <a:r>
              <a:rPr lang="en-US" altLang="zh-CN"/>
              <a:t>FU</a:t>
            </a:r>
            <a:r>
              <a:rPr lang="zh-CN" altLang="en-US"/>
              <a:t>要执行一个复杂的乘法指令，那么</a:t>
            </a:r>
            <a:r>
              <a:rPr lang="en-US" altLang="zh-CN"/>
              <a:t>FU</a:t>
            </a:r>
            <a:r>
              <a:rPr lang="zh-CN" altLang="en-US"/>
              <a:t>流水级就会变得特别复杂，导致整个流水线的变得特别慢。这个时候，我们就可以将复杂的乘法指令分解到多个周期执行，使得每个周期内，执行这个乘法指令的结构变简单，这样流水级的结构复杂度降低，每个周期的耗时也会降低。因而引入了多周期的概念。同时也注意到，这样的设计带来的问题就是，后面一些跑的比较快的指令必须等慢的指令跑完了才能继续执行，导致效率低下。为了解决这个问题，我们将不同指令的执行单元分开，慢的跑在慢的</a:t>
            </a:r>
            <a:r>
              <a:rPr lang="en-US" altLang="zh-CN"/>
              <a:t>FU</a:t>
            </a:r>
            <a:r>
              <a:rPr lang="zh-CN" altLang="en-US"/>
              <a:t>，快的跑在快的</a:t>
            </a:r>
            <a:r>
              <a:rPr lang="en-US" altLang="zh-CN"/>
              <a:t>FU</a:t>
            </a:r>
            <a:r>
              <a:rPr lang="zh-CN" altLang="en-US"/>
              <a:t>。慢的指令执行的时候，后面的指令也可以进入别的</a:t>
            </a:r>
            <a:r>
              <a:rPr lang="en-US" altLang="zh-CN"/>
              <a:t>FU</a:t>
            </a:r>
            <a:r>
              <a:rPr lang="zh-CN" altLang="en-US"/>
              <a:t>同时执行，这样就可以提升整体的效率。不同的</a:t>
            </a:r>
            <a:r>
              <a:rPr lang="en-US" altLang="zh-CN"/>
              <a:t>FU</a:t>
            </a:r>
            <a:r>
              <a:rPr lang="zh-CN" altLang="en-US"/>
              <a:t>也会带来一个问题，也就是慢的指令就算更早开始执行，也可能比更晚开始执行的快指令更晚完成。所以指令的完成顺序和指令的编写顺序，或者说开始执行的顺序可能是不一样的。这样的现象称为乱序执行。乱序执行伴随着效率的提升，但是也引入了一系列新的</a:t>
            </a:r>
            <a:r>
              <a:rPr lang="en-US" altLang="zh-CN"/>
              <a:t>CPU</a:t>
            </a:r>
            <a:r>
              <a:rPr lang="zh-CN" altLang="en-US"/>
              <a:t>冒险。接下来就详细分析多周期</a:t>
            </a:r>
            <a:r>
              <a:rPr lang="en-US" altLang="zh-CN"/>
              <a:t>CPU</a:t>
            </a:r>
            <a:r>
              <a:rPr lang="zh-CN" altLang="en-US"/>
              <a:t>中存在的一些冒险</a:t>
            </a:r>
            <a:r>
              <a:rPr lang="zh-CN" altLang="en-US"/>
              <a:t>类型。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最为常规的就是结构冲突。比如前后两条指令需要使用同一个</a:t>
            </a:r>
            <a:r>
              <a:rPr lang="en-US" altLang="zh-CN"/>
              <a:t>FU</a:t>
            </a:r>
            <a:r>
              <a:rPr lang="zh-CN" altLang="en-US"/>
              <a:t>，那后一条指令依然需要等待。而乱序完成引入的问题就是，不同</a:t>
            </a:r>
            <a:r>
              <a:rPr lang="en-US" altLang="zh-CN"/>
              <a:t>FU</a:t>
            </a:r>
            <a:r>
              <a:rPr lang="zh-CN" altLang="en-US"/>
              <a:t>的指令可能同时完成，但是写回总线只有一条，无法同时写两个东西，所以需要避免。乱序完成引入另外一个问题就是，</a:t>
            </a:r>
            <a:r>
              <a:rPr lang="zh-CN" altLang="en-US">
                <a:sym typeface="+mn-ea"/>
              </a:rPr>
              <a:t>前面的指令比后面的指令执行更慢，会导致后面指令写回的结果被前面的指令写回的结果覆盖。但是从代码的角度来说，我们是希望目前寄存器中的结果是后面指令的结果，而不是前一条指令的结果，这就会引发</a:t>
            </a:r>
            <a:r>
              <a:rPr lang="en-US" altLang="zh-CN">
                <a:sym typeface="+mn-ea"/>
              </a:rPr>
              <a:t>WAW</a:t>
            </a:r>
            <a:r>
              <a:rPr lang="zh-CN" altLang="en-US">
                <a:sym typeface="+mn-ea"/>
              </a:rPr>
              <a:t>冲突。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最后一个冲突和我们之前常规流水线的非常类似，就是后面的指令需要用到的寄存器值还在计算，还没写回，就要等他计算完了，写回之后才能开始</a:t>
            </a:r>
            <a:r>
              <a:rPr lang="zh-CN" altLang="en-US">
                <a:sym typeface="+mn-ea"/>
              </a:rPr>
              <a:t>执行。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为了解决这些冲突，最简单的方法就是等待，后面的指令只需要等待，直到这些冒险都不可能发生的时候再开始执行，就能避免跑出错误的</a:t>
            </a:r>
            <a:r>
              <a:rPr lang="zh-CN" altLang="en-US">
                <a:sym typeface="+mn-ea"/>
              </a:rPr>
              <a:t>结果。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所以，我们的四个阶段可以设计成图中这样。其中每种指令不同的</a:t>
            </a:r>
            <a:r>
              <a:rPr lang="en-US" altLang="zh-CN"/>
              <a:t>FU</a:t>
            </a:r>
            <a:r>
              <a:rPr lang="zh-CN" altLang="en-US"/>
              <a:t>来负责执行，而</a:t>
            </a:r>
            <a:r>
              <a:rPr lang="en-US" altLang="zh-CN"/>
              <a:t>ID</a:t>
            </a:r>
            <a:r>
              <a:rPr lang="zh-CN" altLang="en-US"/>
              <a:t>阶段需要引入额外的等待机制，等待直到冒险不会发生，才能将指令放进</a:t>
            </a:r>
            <a:r>
              <a:rPr lang="en-US" altLang="zh-CN"/>
              <a:t>FU</a:t>
            </a:r>
            <a:r>
              <a:rPr lang="zh-CN" altLang="en-US"/>
              <a:t>执行。整体的设计确定之后，剩下的问题就是</a:t>
            </a:r>
            <a:r>
              <a:rPr lang="en-US" altLang="zh-CN"/>
              <a:t>ID</a:t>
            </a:r>
            <a:r>
              <a:rPr lang="zh-CN" altLang="en-US"/>
              <a:t>具体需要用什么方法判断冒险是否会</a:t>
            </a:r>
            <a:r>
              <a:rPr lang="zh-CN" altLang="en-US"/>
              <a:t>发生。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/>
              <a:t>FU</a:t>
            </a:r>
            <a:r>
              <a:rPr lang="zh-CN" altLang="en-US"/>
              <a:t>的结构冲突问题，只需要一个简单的标记标注当前的</a:t>
            </a:r>
            <a:r>
              <a:rPr lang="en-US" altLang="zh-CN"/>
              <a:t>FU</a:t>
            </a:r>
            <a:r>
              <a:rPr lang="zh-CN" altLang="en-US"/>
              <a:t>是否被占用就可以</a:t>
            </a:r>
            <a:r>
              <a:rPr lang="zh-CN" altLang="en-US"/>
              <a:t>判断。</a:t>
            </a:r>
            <a:endParaRPr lang="zh-CN" altLang="en-US"/>
          </a:p>
          <a:p>
            <a:r>
              <a:rPr lang="zh-CN" altLang="en-US"/>
              <a:t>而写回冲突则较为复杂，需要引入一个预约寄存器，如果当前开始执行的指令要在N个周期后写回，则将预约寄存器的第N位置位，每个时钟周期，预约寄存器整体左移。这样，</a:t>
            </a:r>
            <a:r>
              <a:rPr lang="en-US" altLang="zh-CN"/>
              <a:t>ID</a:t>
            </a:r>
            <a:r>
              <a:rPr lang="zh-CN" altLang="en-US"/>
              <a:t>阶段时，想要判断</a:t>
            </a:r>
            <a:r>
              <a:rPr lang="en-US" altLang="zh-CN"/>
              <a:t>M</a:t>
            </a:r>
            <a:r>
              <a:rPr lang="zh-CN" altLang="en-US"/>
              <a:t>个周期后是否已经有</a:t>
            </a:r>
            <a:r>
              <a:rPr lang="en-US" altLang="zh-CN"/>
              <a:t>FU</a:t>
            </a:r>
            <a:r>
              <a:rPr lang="zh-CN" altLang="en-US"/>
              <a:t>需要进行写入，就可以直接读取预约寄存器的第</a:t>
            </a:r>
            <a:r>
              <a:rPr lang="en-US" altLang="zh-CN"/>
              <a:t>M</a:t>
            </a:r>
            <a:r>
              <a:rPr lang="zh-CN" altLang="en-US"/>
              <a:t>位，如果有寄存器要写入，就等待。</a:t>
            </a:r>
            <a:endParaRPr lang="zh-CN" altLang="en-US"/>
          </a:p>
          <a:p>
            <a:r>
              <a:rPr lang="zh-CN" altLang="en-US"/>
              <a:t>有了预约寄存器之后，也可以顺便判断</a:t>
            </a:r>
            <a:r>
              <a:rPr lang="en-US" altLang="zh-CN"/>
              <a:t>WAW</a:t>
            </a:r>
            <a:r>
              <a:rPr lang="zh-CN" altLang="en-US"/>
              <a:t>的情况。只需要记录每个</a:t>
            </a:r>
            <a:r>
              <a:rPr lang="en-US" altLang="zh-CN"/>
              <a:t>FU</a:t>
            </a:r>
            <a:r>
              <a:rPr lang="zh-CN" altLang="en-US"/>
              <a:t>将要写入什么位置，然后利用预约寄存器获取将要进行写入的周期，就可以判断当前指令的写入时间是否在早先执行的指令之后了。</a:t>
            </a:r>
            <a:endParaRPr lang="zh-CN" altLang="en-US"/>
          </a:p>
          <a:p>
            <a:r>
              <a:rPr lang="zh-CN" altLang="en-US"/>
              <a:t>判断</a:t>
            </a:r>
            <a:r>
              <a:rPr lang="en-US" altLang="zh-CN"/>
              <a:t>RAW</a:t>
            </a:r>
            <a:r>
              <a:rPr lang="zh-CN" altLang="en-US"/>
              <a:t>更为简单，基本和之前普通流水线的方法是一样的，只不过这里引入了一个</a:t>
            </a:r>
            <a:r>
              <a:rPr lang="en-US" altLang="zh-CN"/>
              <a:t>FU</a:t>
            </a:r>
            <a:r>
              <a:rPr lang="zh-CN" altLang="en-US"/>
              <a:t>是否占用的</a:t>
            </a:r>
            <a:r>
              <a:rPr lang="zh-CN" altLang="en-US"/>
              <a:t>标记。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在实现的时候要注意一些细节，比如除了刚才提到多周期流水线</a:t>
            </a:r>
            <a:r>
              <a:rPr lang="en-US" altLang="zh-CN"/>
              <a:t>CPU</a:t>
            </a:r>
            <a:r>
              <a:rPr lang="zh-CN" altLang="en-US"/>
              <a:t>引入的新冒险，由于这依然是流水线</a:t>
            </a:r>
            <a:r>
              <a:rPr lang="en-US" altLang="zh-CN"/>
              <a:t>CPU</a:t>
            </a:r>
            <a:r>
              <a:rPr lang="zh-CN" altLang="en-US"/>
              <a:t>，</a:t>
            </a:r>
            <a:r>
              <a:rPr lang="zh-CN" altLang="en-US"/>
              <a:t>所以控制冒险这种情况</a:t>
            </a:r>
            <a:r>
              <a:rPr lang="zh-CN" altLang="en-US"/>
              <a:t>依然存在。</a:t>
            </a:r>
            <a:endParaRPr lang="zh-CN" altLang="en-US"/>
          </a:p>
          <a:p>
            <a:r>
              <a:rPr lang="zh-CN" altLang="en-US"/>
              <a:t>同时，预约寄存器在实际实现中一般不会是简单的</a:t>
            </a:r>
            <a:r>
              <a:rPr lang="en-US" altLang="zh-CN"/>
              <a:t>01</a:t>
            </a:r>
            <a:r>
              <a:rPr lang="zh-CN" altLang="en-US"/>
              <a:t>位向量标签，它的每一个位置可以放更多的信息，比如具体进行了预约的</a:t>
            </a:r>
            <a:r>
              <a:rPr lang="en-US" altLang="zh-CN"/>
              <a:t>FU</a:t>
            </a:r>
            <a:r>
              <a:rPr lang="zh-CN" altLang="en-US"/>
              <a:t>的编号，这样方便进行各种判断。最后就是本次实验需要完成五个</a:t>
            </a:r>
            <a:r>
              <a:rPr lang="en-US" altLang="zh-CN"/>
              <a:t>FU</a:t>
            </a:r>
            <a:r>
              <a:rPr lang="zh-CN" altLang="en-US"/>
              <a:t>。包括最简单的加减法，内存操作和</a:t>
            </a:r>
            <a:r>
              <a:rPr lang="en-US" altLang="zh-CN"/>
              <a:t>JUMP</a:t>
            </a:r>
            <a:r>
              <a:rPr lang="zh-CN" altLang="en-US"/>
              <a:t>，以及</a:t>
            </a:r>
            <a:r>
              <a:rPr lang="zh-CN" altLang="en-US"/>
              <a:t>新的乘除法。</a:t>
            </a:r>
            <a:endParaRPr lang="zh-CN" altLang="en-US"/>
          </a:p>
          <a:p>
            <a:r>
              <a:rPr lang="zh-CN" altLang="en-US">
                <a:sym typeface="+mn-ea"/>
              </a:rPr>
              <a:t>这些</a:t>
            </a:r>
            <a:r>
              <a:rPr lang="en-US" altLang="zh-CN">
                <a:sym typeface="+mn-ea"/>
              </a:rPr>
              <a:t>FU</a:t>
            </a:r>
            <a:r>
              <a:rPr lang="zh-CN" altLang="en-US">
                <a:sym typeface="+mn-ea"/>
              </a:rPr>
              <a:t>模块需要规定各自的</a:t>
            </a:r>
            <a:r>
              <a:rPr lang="en-US" altLang="zh-CN">
                <a:sym typeface="+mn-ea"/>
              </a:rPr>
              <a:t>latency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简单理解也就是执行周期数</a:t>
            </a:r>
            <a:r>
              <a:rPr lang="zh-CN" altLang="en-US">
                <a:sym typeface="+mn-ea"/>
              </a:rPr>
              <a:t>减一。默认</a:t>
            </a:r>
            <a:r>
              <a:rPr lang="en-US" altLang="zh-CN">
                <a:sym typeface="+mn-ea"/>
              </a:rPr>
              <a:t>latency</a:t>
            </a:r>
            <a:r>
              <a:rPr lang="zh-CN" altLang="en-US">
                <a:sym typeface="+mn-ea"/>
              </a:rPr>
              <a:t>设置可以参考</a:t>
            </a:r>
            <a:r>
              <a:rPr lang="en-US" altLang="zh-CN">
                <a:sym typeface="+mn-ea"/>
              </a:rPr>
              <a:t>config.json</a:t>
            </a:r>
            <a:r>
              <a:rPr lang="zh-CN" altLang="en-US">
                <a:sym typeface="+mn-ea"/>
              </a:rPr>
              <a:t>中的设置，比如</a:t>
            </a:r>
            <a:r>
              <a:rPr lang="en-US" altLang="zh-CN">
                <a:sym typeface="+mn-ea"/>
              </a:rPr>
              <a:t>ALU lateny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的意思就是说，这个计算可以在一个周期内完成并且写回寄存器。也可以自行设置</a:t>
            </a:r>
            <a:r>
              <a:rPr lang="en-US" altLang="zh-CN">
                <a:sym typeface="+mn-ea"/>
              </a:rPr>
              <a:t>latency</a:t>
            </a:r>
            <a:r>
              <a:rPr lang="zh-CN" altLang="en-US">
                <a:sym typeface="+mn-ea"/>
              </a:rPr>
              <a:t>。为了方便理解这个</a:t>
            </a:r>
            <a:r>
              <a:rPr lang="en-US" altLang="zh-CN">
                <a:sym typeface="+mn-ea"/>
              </a:rPr>
              <a:t>latency</a:t>
            </a:r>
            <a:r>
              <a:rPr lang="zh-CN" altLang="en-US">
                <a:sym typeface="+mn-ea"/>
              </a:rPr>
              <a:t>，避免歧义，模板代码中</a:t>
            </a:r>
            <a:r>
              <a:rPr lang="en-US" altLang="zh-CN">
                <a:sym typeface="+mn-ea"/>
              </a:rPr>
              <a:t>ALU</a:t>
            </a:r>
            <a:r>
              <a:rPr lang="zh-CN" altLang="en-US">
                <a:sym typeface="+mn-ea"/>
              </a:rPr>
              <a:t>部分是已经写好了的。可以结合代码来理解</a:t>
            </a:r>
            <a:r>
              <a:rPr lang="en-US" altLang="zh-CN">
                <a:sym typeface="+mn-ea"/>
              </a:rPr>
              <a:t>latency</a:t>
            </a:r>
            <a:r>
              <a:rPr lang="zh-CN" altLang="en-US">
                <a:sym typeface="+mn-ea"/>
              </a:rPr>
              <a:t>的定义。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这是这次实验的得分点，这次实验不包含</a:t>
            </a:r>
            <a:r>
              <a:rPr lang="en-US" altLang="zh-CN"/>
              <a:t>Bonus</a:t>
            </a:r>
            <a:r>
              <a:rPr lang="zh-CN" altLang="en-US"/>
              <a:t>，</a:t>
            </a:r>
            <a:r>
              <a:rPr lang="en-US" altLang="zh-CN"/>
              <a:t>Bonus</a:t>
            </a:r>
            <a:r>
              <a:rPr lang="zh-CN" altLang="en-US"/>
              <a:t>会在</a:t>
            </a:r>
            <a:r>
              <a:rPr lang="en-US" altLang="zh-CN"/>
              <a:t>Lab6</a:t>
            </a:r>
            <a:r>
              <a:rPr lang="zh-CN" altLang="en-US"/>
              <a:t>中出现。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计算机体系结构</a:t>
            </a:r>
            <a:endParaRPr lang="zh-CN" altLang="en-US" sz="53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Lab5 </a:t>
            </a:r>
            <a:r>
              <a:rPr lang="zh-CN" altLang="en-US">
                <a:sym typeface="+mn-ea"/>
              </a:rPr>
              <a:t>带有多周期指令</a:t>
            </a:r>
            <a:r>
              <a:rPr lang="zh-CN" altLang="en-US">
                <a:sym typeface="+mn-ea"/>
              </a:rPr>
              <a:t>和乱序执行的流水线</a:t>
            </a:r>
            <a:r>
              <a:rPr lang="en-US" altLang="zh-CN">
                <a:sym typeface="+mn-ea"/>
              </a:rPr>
              <a:t>CPU</a:t>
            </a:r>
            <a:endParaRPr lang="en-US" altLang="zh-CN">
              <a:sym typeface="+mn-ea"/>
            </a:endParaRPr>
          </a:p>
          <a:p>
            <a:r>
              <a:rPr lang="en-US" altLang="zh-CN"/>
              <a:t>11.4 - 11.18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实验目标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设计一款支持乱序执行的多周期流水线</a:t>
            </a:r>
            <a:r>
              <a:rPr lang="en-US" altLang="zh-CN"/>
              <a:t>CPU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CPU</a:t>
            </a:r>
            <a:r>
              <a:rPr lang="zh-CN" altLang="en-US"/>
              <a:t>设计成IF/ID/FU/WB四阶段，且</a:t>
            </a:r>
            <a:r>
              <a:rPr lang="en-US" altLang="zh-CN"/>
              <a:t>FU</a:t>
            </a:r>
            <a:r>
              <a:rPr lang="zh-CN" altLang="en-US"/>
              <a:t>阶段支持</a:t>
            </a:r>
            <a:r>
              <a:rPr lang="zh-CN" altLang="en-US"/>
              <a:t>多周期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支持</a:t>
            </a:r>
            <a:r>
              <a:rPr lang="zh-CN" altLang="en-US"/>
              <a:t>指令乱序</a:t>
            </a:r>
            <a:r>
              <a:rPr lang="zh-CN" altLang="en-US"/>
              <a:t>完成，并</a:t>
            </a:r>
            <a:r>
              <a:rPr lang="zh-CN" altLang="en-US">
                <a:sym typeface="+mn-ea"/>
              </a:rPr>
              <a:t>检测和</a:t>
            </a:r>
            <a:r>
              <a:rPr lang="zh-CN" altLang="en-US"/>
              <a:t>解决</a:t>
            </a:r>
            <a:r>
              <a:rPr lang="en-US" altLang="zh-CN"/>
              <a:t>CPU</a:t>
            </a:r>
            <a:r>
              <a:rPr lang="zh-CN" altLang="en-US"/>
              <a:t>执行过程的</a:t>
            </a:r>
            <a:r>
              <a:rPr lang="zh-CN" altLang="en-US">
                <a:sym typeface="+mn-ea"/>
              </a:rPr>
              <a:t>冒险情况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背景知识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多周期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普通流水线：每个</a:t>
            </a:r>
            <a:r>
              <a:rPr lang="en-US" altLang="zh-CN"/>
              <a:t>Cycle</a:t>
            </a:r>
            <a:r>
              <a:rPr lang="zh-CN" altLang="en-US"/>
              <a:t>的用时取决于最长的</a:t>
            </a:r>
            <a:r>
              <a:rPr lang="zh-CN" altLang="en-US"/>
              <a:t>流水级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多周期：复杂指令分解到多个周期</a:t>
            </a:r>
            <a:r>
              <a:rPr lang="zh-CN" altLang="en-US"/>
              <a:t>执行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多个</a:t>
            </a:r>
            <a:r>
              <a:rPr lang="en-US" altLang="zh-CN"/>
              <a:t>FU</a:t>
            </a:r>
            <a:r>
              <a:rPr lang="zh-CN" altLang="en-US"/>
              <a:t>和乱序</a:t>
            </a:r>
            <a:r>
              <a:rPr lang="zh-CN" altLang="en-US"/>
              <a:t>完成：每种指令有不同的</a:t>
            </a:r>
            <a:r>
              <a:rPr lang="en-US" altLang="zh-CN"/>
              <a:t>FU</a:t>
            </a:r>
            <a:r>
              <a:rPr lang="zh-CN" altLang="en-US"/>
              <a:t>，可以同时</a:t>
            </a:r>
            <a:r>
              <a:rPr lang="zh-CN" altLang="en-US"/>
              <a:t>执行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13790" y="2251075"/>
            <a:ext cx="8505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乘法等指令一步完成需经过非常复杂的结构，使得</a:t>
            </a:r>
            <a:r>
              <a:rPr lang="en-US" altLang="zh-CN" sz="2000">
                <a:solidFill>
                  <a:srgbClr val="FF0000"/>
                </a:solidFill>
              </a:rPr>
              <a:t>FU</a:t>
            </a:r>
            <a:r>
              <a:rPr lang="zh-CN" altLang="en-US" sz="2000">
                <a:solidFill>
                  <a:srgbClr val="FF0000"/>
                </a:solidFill>
              </a:rPr>
              <a:t>时间变得很长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 b="1">
                <a:solidFill>
                  <a:srgbClr val="FF0000"/>
                </a:solidFill>
              </a:rPr>
              <a:t>😡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3155" y="3292475"/>
            <a:ext cx="7897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将复杂的操作分解到每个周期，每个周期内的结构复杂度相应减小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zh-CN" altLang="en-US" sz="2000" b="1">
                <a:solidFill>
                  <a:srgbClr val="FF0000"/>
                </a:solidFill>
              </a:rPr>
              <a:t>😀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3155" y="4333875"/>
            <a:ext cx="7897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慢的指令不会阻塞后面指令的执行，加快整体的执行效率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😀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背景知识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多周期的</a:t>
            </a:r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lnSpc>
                <a:spcPct val="150000"/>
              </a:lnSpc>
            </a:pPr>
            <a:r>
              <a:rPr lang="zh-CN" altLang="en-US" b="1"/>
              <a:t>结构冲突</a:t>
            </a:r>
            <a:endParaRPr lang="zh-CN" altLang="en-US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30"/>
              <a:t>执行冲突：前后两条指令都要使用同一个</a:t>
            </a:r>
            <a:r>
              <a:rPr lang="en-US" altLang="zh-CN" sz="2430"/>
              <a:t>FU</a:t>
            </a:r>
            <a:r>
              <a:rPr lang="zh-CN" altLang="en-US" sz="2430"/>
              <a:t>，但</a:t>
            </a:r>
            <a:r>
              <a:rPr lang="en-US" altLang="zh-CN" sz="2430"/>
              <a:t>FU</a:t>
            </a:r>
            <a:r>
              <a:rPr lang="zh-CN" altLang="en-US" sz="2430"/>
              <a:t>只能同时执行一条指令</a:t>
            </a:r>
            <a:endParaRPr lang="zh-CN" altLang="en-US" sz="243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30"/>
              <a:t>写回冲突：不同</a:t>
            </a:r>
            <a:r>
              <a:rPr lang="en-US" altLang="zh-CN" sz="2430"/>
              <a:t>FU</a:t>
            </a:r>
            <a:r>
              <a:rPr lang="zh-CN" altLang="en-US" sz="2430"/>
              <a:t>的指令同时完成执行并在同一时刻需要写回，但写回总线只有一条，不能同时写两个结果</a:t>
            </a:r>
            <a:endParaRPr lang="zh-CN" altLang="en-US" sz="2500"/>
          </a:p>
          <a:p>
            <a:pPr>
              <a:lnSpc>
                <a:spcPct val="150000"/>
              </a:lnSpc>
            </a:pPr>
            <a:r>
              <a:rPr lang="en-US" altLang="zh-CN" b="1"/>
              <a:t>WAW</a:t>
            </a:r>
            <a:r>
              <a:rPr lang="zh-CN" altLang="en-US" b="1"/>
              <a:t>冲突</a:t>
            </a:r>
            <a:endParaRPr lang="zh-CN" altLang="en-US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前面的指令比后面的指令执行更慢，会导致后面指令写回的结果被前面的指令写回的</a:t>
            </a:r>
            <a:r>
              <a:rPr lang="zh-CN" altLang="en-US" sz="2400"/>
              <a:t>结果覆盖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b="1"/>
              <a:t>RAW</a:t>
            </a:r>
            <a:r>
              <a:rPr lang="zh-CN" altLang="en-US" b="1"/>
              <a:t>冲突</a:t>
            </a:r>
            <a:endParaRPr lang="zh-CN" altLang="en-US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后面的指令需要前面指令的写回结果，但前面指令还没完成执行，需要等待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762250" y="2752725"/>
            <a:ext cx="326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/>
            <a:r>
              <a:rPr lang="zh-CN" altLang="en-US">
                <a:solidFill>
                  <a:srgbClr val="FF0000"/>
                </a:solidFill>
                <a:sym typeface="+mn-ea"/>
              </a:rPr>
              <a:t>此时后一条要等前一条先完成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1450" y="3317875"/>
            <a:ext cx="345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/>
            <a:r>
              <a:rPr lang="zh-CN" altLang="en-US">
                <a:solidFill>
                  <a:srgbClr val="FF0000"/>
                </a:solidFill>
                <a:sym typeface="+mn-ea"/>
              </a:rPr>
              <a:t>要在开始执行时就避免这种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情况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3420" y="4403725"/>
            <a:ext cx="637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/>
            <a:r>
              <a:rPr lang="zh-CN" altLang="en-US">
                <a:solidFill>
                  <a:srgbClr val="FF0000"/>
                </a:solidFill>
                <a:sym typeface="+mn-ea"/>
              </a:rPr>
              <a:t>后面的指令需要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先等待，直到这种情况不会发生，再开始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执行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0320" y="5534025"/>
            <a:ext cx="637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/>
            <a:r>
              <a:rPr lang="zh-CN" altLang="en-US">
                <a:solidFill>
                  <a:srgbClr val="FF0000"/>
                </a:solidFill>
                <a:sym typeface="+mn-ea"/>
              </a:rPr>
              <a:t>后面的指令需要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先等待，直到这种情况不会发生，再开始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执行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背景知识</a:t>
            </a:r>
            <a:r>
              <a:rPr lang="en-US" altLang="zh-CN"/>
              <a:t>-</a:t>
            </a:r>
            <a:r>
              <a:rPr lang="zh-CN" altLang="en-US"/>
              <a:t>多周期流水线</a:t>
            </a:r>
            <a:r>
              <a:rPr lang="en-US" altLang="zh-CN"/>
              <a:t>CPU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0530" y="1483360"/>
            <a:ext cx="7152640" cy="511365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IF</a:t>
            </a:r>
            <a:r>
              <a:rPr lang="zh-CN" altLang="en-US"/>
              <a:t>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ID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FU</a:t>
            </a:r>
            <a:r>
              <a:rPr lang="zh-CN" altLang="en-US"/>
              <a:t>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WB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82750" y="2737485"/>
            <a:ext cx="2438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等待</a:t>
            </a:r>
            <a:r>
              <a:rPr lang="zh-CN" altLang="en-US" sz="2800"/>
              <a:t>直到执行当前指令不会引起</a:t>
            </a:r>
            <a:r>
              <a:rPr lang="zh-CN" altLang="en-US" sz="2800"/>
              <a:t>冒险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1682750" y="1768475"/>
            <a:ext cx="2438400" cy="527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取</a:t>
            </a:r>
            <a:r>
              <a:rPr lang="zh-CN" altLang="en-US" sz="2800"/>
              <a:t>指令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682750" y="4563110"/>
            <a:ext cx="2438400" cy="527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执行</a:t>
            </a:r>
            <a:r>
              <a:rPr lang="zh-CN" altLang="en-US" sz="2800"/>
              <a:t>指令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1809750" y="5532120"/>
            <a:ext cx="2438400" cy="527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写回</a:t>
            </a:r>
            <a:r>
              <a:rPr lang="zh-CN" altLang="en-US" sz="2800"/>
              <a:t>结果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背景知识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冒险和等待的</a:t>
            </a:r>
            <a:r>
              <a:rPr lang="zh-CN" altLang="en-US">
                <a:sym typeface="+mn-ea"/>
              </a:rPr>
              <a:t>判断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判断</a:t>
            </a:r>
            <a:r>
              <a:rPr lang="en-US" altLang="zh-CN"/>
              <a:t>FU</a:t>
            </a:r>
            <a:r>
              <a:rPr lang="zh-CN" altLang="en-US"/>
              <a:t>目前是否有指令</a:t>
            </a:r>
            <a:r>
              <a:rPr lang="zh-CN" altLang="en-US"/>
              <a:t>正在执行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开始执行时，判断是否会存在两个指令同时</a:t>
            </a:r>
            <a:r>
              <a:rPr lang="zh-CN" altLang="en-US"/>
              <a:t>写回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判断</a:t>
            </a:r>
            <a:r>
              <a:rPr lang="en-US" altLang="zh-CN"/>
              <a:t>WAW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判断</a:t>
            </a:r>
            <a:r>
              <a:rPr lang="en-US" altLang="zh-CN"/>
              <a:t>RAW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0135" y="2244725"/>
            <a:ext cx="7478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/>
            <a:r>
              <a:rPr lang="zh-CN" altLang="en-US">
                <a:solidFill>
                  <a:srgbClr val="FF0000"/>
                </a:solidFill>
                <a:sym typeface="+mn-ea"/>
              </a:rPr>
              <a:t>为每个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FU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设置一个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Flag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，开始执行指令时设置为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，执行完成时设置为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，这样就可以借助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Flag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的值来判断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FU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中有没有指令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正在执行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0135" y="3286125"/>
            <a:ext cx="10715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/>
            <a:r>
              <a:rPr lang="zh-CN" altLang="en-US">
                <a:solidFill>
                  <a:srgbClr val="FF0000"/>
                </a:solidFill>
                <a:sym typeface="+mn-ea"/>
              </a:rPr>
              <a:t>设置一个预约寄存器，如果当前开始执行的指令要在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个周期后写回，则将预约寄存器的第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位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置位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2"/>
            <a:r>
              <a:rPr lang="zh-CN" altLang="en-US">
                <a:solidFill>
                  <a:srgbClr val="FF0000"/>
                </a:solidFill>
                <a:sym typeface="+mn-ea"/>
              </a:rPr>
              <a:t>每个时钟周期，预约寄存器整体左移。这样就可判断当前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个周期后是否有指令需要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写回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0135" y="4257675"/>
            <a:ext cx="10715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/>
            <a:r>
              <a:rPr lang="zh-CN" altLang="en-US">
                <a:solidFill>
                  <a:srgbClr val="FF0000"/>
                </a:solidFill>
                <a:sym typeface="+mn-ea"/>
              </a:rPr>
              <a:t>记录每个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FU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将会写回到什么位置，同时利用预约寄存器判断目前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FU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将会在多久以后写回，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2"/>
            <a:r>
              <a:rPr lang="zh-CN" altLang="en-US">
                <a:solidFill>
                  <a:srgbClr val="FF0000"/>
                </a:solidFill>
                <a:sym typeface="+mn-ea"/>
              </a:rPr>
              <a:t>这样只需要等待，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直至当前指令在其之后写回则不会发生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WAW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0135" y="5229225"/>
            <a:ext cx="10715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2"/>
            <a:r>
              <a:rPr lang="zh-CN" altLang="en-US">
                <a:solidFill>
                  <a:srgbClr val="FF0000"/>
                </a:solidFill>
                <a:sym typeface="+mn-ea"/>
              </a:rPr>
              <a:t>记录每个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FU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将会写回到什么位置，同时利用上述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Flag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来判断该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FU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是否仍然未完成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执行。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2"/>
            <a:r>
              <a:rPr lang="zh-CN" altLang="en-US">
                <a:solidFill>
                  <a:srgbClr val="FF0000"/>
                </a:solidFill>
                <a:sym typeface="+mn-ea"/>
              </a:rPr>
              <a:t>等待直到结果已经写回，即可避免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RAW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实验细节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控制冒险依然存在，需要实现</a:t>
            </a:r>
            <a:r>
              <a:rPr lang="en-US" altLang="zh-CN"/>
              <a:t>Prediction-Not-Taken</a:t>
            </a:r>
            <a:r>
              <a:rPr lang="zh-CN" altLang="en-US"/>
              <a:t>策略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预约寄存器中每个位置可以是具体需要写入的</a:t>
            </a:r>
            <a:r>
              <a:rPr lang="en-US" altLang="zh-CN"/>
              <a:t>FU</a:t>
            </a:r>
            <a:r>
              <a:rPr lang="zh-CN" altLang="en-US"/>
              <a:t>的编号，便于进行各种</a:t>
            </a:r>
            <a:r>
              <a:rPr lang="zh-CN" altLang="en-US"/>
              <a:t>判断</a:t>
            </a:r>
            <a:endParaRPr lang="zh-CN" altLang="en-US"/>
          </a:p>
          <a:p>
            <a:r>
              <a:rPr lang="zh-CN" altLang="en-US"/>
              <a:t>需要实现五个</a:t>
            </a:r>
            <a:r>
              <a:rPr lang="en-US" altLang="zh-CN"/>
              <a:t>FU</a:t>
            </a:r>
            <a:r>
              <a:rPr lang="zh-CN" altLang="en-US"/>
              <a:t>，包括</a:t>
            </a:r>
            <a:r>
              <a:rPr lang="en-US" altLang="zh-CN"/>
              <a:t>ALU</a:t>
            </a:r>
            <a:r>
              <a:rPr lang="zh-CN" altLang="en-US"/>
              <a:t>，</a:t>
            </a:r>
            <a:r>
              <a:rPr lang="en-US" altLang="zh-CN"/>
              <a:t>MEM</a:t>
            </a:r>
            <a:r>
              <a:rPr lang="zh-CN" altLang="en-US"/>
              <a:t>，</a:t>
            </a:r>
            <a:r>
              <a:rPr lang="en-US" altLang="zh-CN"/>
              <a:t>MUL</a:t>
            </a:r>
            <a:r>
              <a:rPr lang="zh-CN" altLang="en-US"/>
              <a:t>，</a:t>
            </a:r>
            <a:r>
              <a:rPr lang="en-US" altLang="zh-CN"/>
              <a:t>DIV</a:t>
            </a:r>
            <a:r>
              <a:rPr lang="zh-CN" altLang="en-US"/>
              <a:t>和</a:t>
            </a:r>
            <a:r>
              <a:rPr lang="en-US" altLang="zh-CN"/>
              <a:t>JUMP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0570" y="4806315"/>
            <a:ext cx="7591425" cy="40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45" y="2243455"/>
            <a:ext cx="5819775" cy="20739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7290" y="5761355"/>
            <a:ext cx="8170545" cy="677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这些模块需要规定各自的</a:t>
            </a:r>
            <a:r>
              <a:rPr lang="en-US" altLang="zh-CN"/>
              <a:t>latency</a:t>
            </a:r>
            <a:r>
              <a:rPr lang="zh-CN" altLang="en-US"/>
              <a:t>，默认</a:t>
            </a:r>
            <a:r>
              <a:rPr lang="en-US" altLang="zh-CN"/>
              <a:t>latency</a:t>
            </a:r>
            <a:r>
              <a:rPr lang="zh-CN" altLang="en-US"/>
              <a:t>设置可以参考</a:t>
            </a:r>
            <a:r>
              <a:rPr lang="en-US" altLang="zh-CN"/>
              <a:t>config.json</a:t>
            </a:r>
            <a:r>
              <a:rPr lang="zh-CN" altLang="en-US"/>
              <a:t>中的设置，也可以自行设置</a:t>
            </a:r>
            <a:r>
              <a:rPr lang="en-US" altLang="zh-CN"/>
              <a:t>latency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</a:t>
            </a:r>
            <a:r>
              <a:rPr lang="zh-CN" altLang="en-US">
                <a:sym typeface="+mn-ea"/>
              </a:rPr>
              <a:t>得分点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实现</a:t>
            </a:r>
            <a:r>
              <a:rPr lang="en-US" altLang="zh-CN"/>
              <a:t>FU-</a:t>
            </a:r>
            <a:r>
              <a:rPr lang="zh-CN" altLang="en-US"/>
              <a:t>ALU: 10</a:t>
            </a:r>
            <a:endParaRPr lang="zh-CN" altLang="en-US"/>
          </a:p>
          <a:p>
            <a:r>
              <a:rPr lang="zh-CN" altLang="en-US">
                <a:sym typeface="+mn-ea"/>
              </a:rPr>
              <a:t>实现</a:t>
            </a:r>
            <a:r>
              <a:rPr lang="en-US" altLang="zh-CN"/>
              <a:t>FU-</a:t>
            </a:r>
            <a:r>
              <a:rPr lang="zh-CN" altLang="en-US"/>
              <a:t>MEM: 10</a:t>
            </a:r>
            <a:endParaRPr lang="zh-CN" altLang="en-US"/>
          </a:p>
          <a:p>
            <a:r>
              <a:rPr lang="zh-CN" altLang="en-US">
                <a:sym typeface="+mn-ea"/>
              </a:rPr>
              <a:t>实现</a:t>
            </a:r>
            <a:r>
              <a:rPr lang="en-US" altLang="zh-CN"/>
              <a:t>FU-</a:t>
            </a:r>
            <a:r>
              <a:rPr lang="zh-CN" altLang="en-US"/>
              <a:t>MUL: 10</a:t>
            </a:r>
            <a:endParaRPr lang="zh-CN" altLang="en-US"/>
          </a:p>
          <a:p>
            <a:r>
              <a:rPr lang="zh-CN" altLang="en-US">
                <a:sym typeface="+mn-ea"/>
              </a:rPr>
              <a:t>实现</a:t>
            </a:r>
            <a:r>
              <a:rPr lang="en-US" altLang="zh-CN"/>
              <a:t>FU-</a:t>
            </a:r>
            <a:r>
              <a:rPr lang="zh-CN" altLang="en-US"/>
              <a:t>DIV: 10</a:t>
            </a:r>
            <a:endParaRPr lang="zh-CN" altLang="en-US"/>
          </a:p>
          <a:p>
            <a:r>
              <a:rPr lang="zh-CN" altLang="en-US"/>
              <a:t>实现</a:t>
            </a:r>
            <a:r>
              <a:rPr lang="en-US" altLang="zh-CN"/>
              <a:t>FU-</a:t>
            </a:r>
            <a:r>
              <a:rPr lang="zh-CN" altLang="en-US"/>
              <a:t>JUMP: 10</a:t>
            </a:r>
            <a:endParaRPr lang="zh-CN" altLang="en-US"/>
          </a:p>
          <a:p>
            <a:r>
              <a:rPr lang="zh-CN" altLang="en-US"/>
              <a:t>结构冒险：</a:t>
            </a:r>
            <a:r>
              <a:rPr lang="en-US" altLang="zh-CN"/>
              <a:t>20</a:t>
            </a:r>
            <a:endParaRPr lang="zh-CN" altLang="en-US"/>
          </a:p>
          <a:p>
            <a:r>
              <a:rPr lang="zh-CN" altLang="en-US"/>
              <a:t>RAW: 10</a:t>
            </a:r>
            <a:endParaRPr lang="zh-CN" altLang="en-US"/>
          </a:p>
          <a:p>
            <a:r>
              <a:rPr lang="zh-CN" altLang="en-US"/>
              <a:t>WAW: 10</a:t>
            </a:r>
            <a:endParaRPr lang="zh-CN" altLang="en-US"/>
          </a:p>
          <a:p>
            <a:r>
              <a:rPr lang="en-US" altLang="zh-CN"/>
              <a:t>Prediction-not-Taken</a:t>
            </a:r>
            <a:r>
              <a:rPr lang="zh-CN" altLang="en-US"/>
              <a:t>: 10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照旧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ZhOGYwN2NmNjkzNTIxMDJiNmE5OTRkNTA3ZjBmMz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WPS 演示</Application>
  <PresentationFormat>宽屏</PresentationFormat>
  <Paragraphs>125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计算机体系结构</vt:lpstr>
      <vt:lpstr>实验目标</vt:lpstr>
      <vt:lpstr>背景知识-多周期</vt:lpstr>
      <vt:lpstr>背景知识-多周期的问题</vt:lpstr>
      <vt:lpstr>背景知识-多周期流水线CPU结构</vt:lpstr>
      <vt:lpstr>背景知识-冒险和等待的判断</vt:lpstr>
      <vt:lpstr>实验细节</vt:lpstr>
      <vt:lpstr>实验得分点</vt:lpstr>
      <vt:lpstr>实验步骤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SD</cp:lastModifiedBy>
  <cp:revision>32</cp:revision>
  <dcterms:created xsi:type="dcterms:W3CDTF">2023-08-09T12:44:00Z</dcterms:created>
  <dcterms:modified xsi:type="dcterms:W3CDTF">2024-11-03T15:36:15Z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