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7" r:id="rId8"/>
    <p:sldId id="268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计算机体系结构</a:t>
            </a:r>
            <a:endParaRPr lang="en-US" altLang="zh-CN" sz="53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Lab6 </a:t>
            </a:r>
            <a:r>
              <a:rPr lang="zh-CN" altLang="en-US">
                <a:sym typeface="+mn-ea"/>
              </a:rPr>
              <a:t>动态调度的多周期流水线</a:t>
            </a:r>
            <a:r>
              <a:rPr lang="en-US" altLang="zh-CN">
                <a:sym typeface="+mn-ea"/>
              </a:rPr>
              <a:t>CPU</a:t>
            </a:r>
            <a:endParaRPr lang="en-US" altLang="zh-CN"/>
          </a:p>
          <a:p>
            <a:r>
              <a:rPr lang="en-US" altLang="zh-CN"/>
              <a:t>11.18 - 12.16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实验目</a:t>
            </a:r>
            <a:r>
              <a:rPr lang="zh-CN" altLang="en-US"/>
              <a:t>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理解支持多周期操作的流水线原理、</a:t>
            </a:r>
            <a:r>
              <a:rPr lang="zh-CN" altLang="en-US">
                <a:sym typeface="+mn-ea"/>
              </a:rPr>
              <a:t>设计方法和验证方法</a:t>
            </a:r>
            <a:endParaRPr lang="zh-CN" altLang="en-US"/>
          </a:p>
          <a:p>
            <a:r>
              <a:rPr lang="zh-CN" altLang="en-US"/>
              <a:t>理解带有</a:t>
            </a:r>
            <a:r>
              <a:rPr lang="en-US" altLang="zh-CN"/>
              <a:t>Scoreboard/Tomasulo</a:t>
            </a:r>
            <a:r>
              <a:rPr lang="zh-CN" altLang="en-US"/>
              <a:t>的动态调度原理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背景知识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Scoreboard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/>
              <a:t>Function Unit Status</a:t>
            </a:r>
            <a:r>
              <a:rPr lang="zh-CN" altLang="en-US" sz="2400"/>
              <a:t>：</a:t>
            </a:r>
            <a:r>
              <a:rPr lang="en-US" altLang="zh-CN" sz="2400"/>
              <a:t>Busy</a:t>
            </a:r>
            <a:r>
              <a:rPr lang="zh-CN" altLang="en-US" sz="2400"/>
              <a:t>，</a:t>
            </a:r>
            <a:r>
              <a:rPr lang="en-US" altLang="zh-CN" sz="2400"/>
              <a:t>Op</a:t>
            </a:r>
            <a:r>
              <a:rPr lang="zh-CN" altLang="en-US" sz="2400"/>
              <a:t>，</a:t>
            </a:r>
            <a:r>
              <a:rPr lang="en-US" altLang="zh-CN" sz="2400"/>
              <a:t>Fi</a:t>
            </a:r>
            <a:r>
              <a:rPr lang="zh-CN" altLang="en-US" sz="2400"/>
              <a:t>，</a:t>
            </a:r>
            <a:r>
              <a:rPr lang="en-US" altLang="zh-CN" sz="2400"/>
              <a:t>Fj</a:t>
            </a:r>
            <a:r>
              <a:rPr lang="zh-CN" altLang="en-US" sz="2400"/>
              <a:t>，</a:t>
            </a:r>
            <a:r>
              <a:rPr lang="en-US" altLang="zh-CN" sz="2400"/>
              <a:t>Fk</a:t>
            </a:r>
            <a:r>
              <a:rPr lang="zh-CN" altLang="en-US" sz="2400"/>
              <a:t>，</a:t>
            </a:r>
            <a:r>
              <a:rPr lang="en-US" altLang="zh-CN" sz="2400"/>
              <a:t>Qj</a:t>
            </a:r>
            <a:r>
              <a:rPr lang="zh-CN" altLang="en-US" sz="2400"/>
              <a:t>，</a:t>
            </a:r>
            <a:r>
              <a:rPr lang="en-US" altLang="zh-CN" sz="2400"/>
              <a:t>Qk</a:t>
            </a:r>
            <a:r>
              <a:rPr lang="zh-CN" altLang="en-US" sz="2400"/>
              <a:t>，</a:t>
            </a:r>
            <a:r>
              <a:rPr lang="en-US" altLang="zh-CN" sz="2400"/>
              <a:t>Rj</a:t>
            </a:r>
            <a:r>
              <a:rPr lang="zh-CN" altLang="en-US" sz="2400"/>
              <a:t>，</a:t>
            </a:r>
            <a:r>
              <a:rPr lang="en-US" altLang="zh-CN" sz="2400"/>
              <a:t>Rk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Register Status</a:t>
            </a:r>
            <a:endParaRPr lang="en-US" altLang="zh-CN" sz="2400"/>
          </a:p>
          <a:p>
            <a:r>
              <a:rPr lang="en-US" altLang="zh-CN">
                <a:sym typeface="+mn-ea"/>
              </a:rPr>
              <a:t>Renaming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/>
              <a:t>Freelist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Current Map </a:t>
            </a:r>
            <a:r>
              <a:rPr lang="en-US" altLang="zh-CN" sz="2400"/>
              <a:t>Table</a:t>
            </a:r>
            <a:endParaRPr lang="en-US" altLang="zh-CN" sz="2400"/>
          </a:p>
          <a:p>
            <a:r>
              <a:rPr lang="en-US" altLang="zh-CN"/>
              <a:t>To</a:t>
            </a:r>
            <a:r>
              <a:rPr lang="en-US" altLang="zh-CN"/>
              <a:t>masulo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/>
              <a:t>Reservation Station</a:t>
            </a:r>
            <a:r>
              <a:rPr lang="zh-CN" altLang="en-US" sz="2400"/>
              <a:t>：</a:t>
            </a:r>
            <a:r>
              <a:rPr lang="en-US" altLang="zh-CN" sz="2400"/>
              <a:t>Busy</a:t>
            </a:r>
            <a:r>
              <a:rPr lang="zh-CN" altLang="en-US" sz="2400"/>
              <a:t>，</a:t>
            </a:r>
            <a:r>
              <a:rPr lang="en-US" altLang="zh-CN" sz="2400"/>
              <a:t>Op</a:t>
            </a:r>
            <a:r>
              <a:rPr lang="zh-CN" altLang="en-US" sz="2400"/>
              <a:t>，</a:t>
            </a:r>
            <a:r>
              <a:rPr lang="en-US" altLang="zh-CN" sz="2400"/>
              <a:t>Vj</a:t>
            </a:r>
            <a:r>
              <a:rPr lang="zh-CN" altLang="en-US" sz="2400"/>
              <a:t>，</a:t>
            </a:r>
            <a:r>
              <a:rPr lang="en-US" altLang="zh-CN" sz="2400"/>
              <a:t>Vk</a:t>
            </a:r>
            <a:r>
              <a:rPr lang="zh-CN" altLang="en-US" sz="2400"/>
              <a:t>，</a:t>
            </a:r>
            <a:r>
              <a:rPr lang="en-US" altLang="zh-CN" sz="2400"/>
              <a:t>Qj</a:t>
            </a:r>
            <a:r>
              <a:rPr lang="zh-CN" altLang="en-US" sz="2400"/>
              <a:t>，</a:t>
            </a:r>
            <a:r>
              <a:rPr lang="en-US" altLang="zh-CN" sz="2400"/>
              <a:t>Qk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Register Result Status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实验得分点</a:t>
            </a:r>
            <a:r>
              <a:rPr lang="en-US" altLang="zh-CN"/>
              <a:t> </a:t>
            </a:r>
            <a:r>
              <a:rPr lang="en-US" altLang="zh-CN"/>
              <a:t>Scoreboard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097530" cy="4351655"/>
          </a:xfrm>
        </p:spPr>
        <p:txBody>
          <a:bodyPr>
            <a:no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I-type：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divu：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load：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store：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branch：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jal：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jalr：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lui：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auipc：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915285" y="1825625"/>
            <a:ext cx="563880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Issue出现FU unit hazard但未出现WAW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Issue出现WAW但未出现FU unit hazard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Issue同时出现FU unit hazard和WAW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Issue后发生RAW stall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Issue后未发生RAW stall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在某条指令尝试write back的过程中出现WAR stall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在同一周期内，一条指令WB结束欲清空RRS，另一条指令写同一个寄存器，发现RRS将被清空所以成功Issue，向RRS写入新值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642985" y="1825625"/>
            <a:ext cx="354965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alu unit &gt;= 2 busy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 unit &gt;= 2 busy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 unit &gt;= 2 busy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 unit &gt;= 2 busy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Renaming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+20</a:t>
            </a:r>
            <a:endParaRPr lang="en-US" altLang="zh-CN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实验得分点</a:t>
            </a:r>
            <a:r>
              <a:rPr lang="en-US" altLang="zh-CN"/>
              <a:t> </a:t>
            </a:r>
            <a:r>
              <a:rPr lang="en-US" altLang="zh-CN"/>
              <a:t>Tomasulo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309753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I-type：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divu：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load：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store：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branch：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jal：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jalr：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lui：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auipc：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115310" y="1825625"/>
            <a:ext cx="491998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Issue的过程中出现FU unit hazard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Issue后发生RAW stall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Issue后未发生RAW stall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在同一周期内，一条指令WB结束欲清空RRS，另一条指令发射，向RRS同一slot写入新值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RRS在值有效且未被清空时被新指令覆盖为新的值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存在多个unit竞争CDB总线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存在某条指令WB阶段被取消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642985" y="1825625"/>
            <a:ext cx="354965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alu unit &gt;= 2 busy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 unit &gt;= 2 busy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 unit &gt;= 2 busy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 unit &gt;= 2 busy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Complete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+20</a:t>
            </a:r>
            <a:endParaRPr lang="en-US" altLang="zh-CN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实验提示</a:t>
            </a:r>
            <a:r>
              <a:rPr lang="en-US" altLang="zh-CN">
                <a:sym typeface="+mn-ea"/>
              </a:rPr>
              <a:t> Scoreboard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、像往常一样新建项目，导入</a:t>
            </a:r>
            <a:r>
              <a:rPr lang="en-US" altLang="zh-CN"/>
              <a:t>design </a:t>
            </a:r>
            <a:r>
              <a:rPr lang="en-US" altLang="zh-CN"/>
              <a:t>source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、导入</a:t>
            </a:r>
            <a:r>
              <a:rPr lang="en-US" altLang="zh-CN"/>
              <a:t>multiplier</a:t>
            </a:r>
            <a:r>
              <a:rPr lang="zh-CN" altLang="en-US"/>
              <a:t>和</a:t>
            </a:r>
            <a:r>
              <a:rPr lang="en-US" altLang="zh-CN"/>
              <a:t>divider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核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、根据代码的提示，完成</a:t>
            </a:r>
            <a:r>
              <a:rPr lang="en-US" altLang="zh-CN"/>
              <a:t>CtrlUnit</a:t>
            </a:r>
            <a:r>
              <a:rPr lang="zh-CN" altLang="en-US"/>
              <a:t>和</a:t>
            </a:r>
            <a:r>
              <a:rPr lang="en-US" altLang="zh-CN"/>
              <a:t>FU_jump</a:t>
            </a:r>
            <a:r>
              <a:rPr lang="zh-CN" altLang="en-US"/>
              <a:t>中的代码</a:t>
            </a:r>
            <a:r>
              <a:rPr lang="zh-CN" altLang="en-US"/>
              <a:t>编写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、自行编写</a:t>
            </a:r>
            <a:r>
              <a:rPr lang="en-US" altLang="zh-CN"/>
              <a:t>RISCV</a:t>
            </a:r>
            <a:r>
              <a:rPr lang="zh-CN" altLang="en-US"/>
              <a:t>代码和</a:t>
            </a:r>
            <a:r>
              <a:rPr lang="en-US" altLang="zh-CN"/>
              <a:t>RAM</a:t>
            </a:r>
            <a:r>
              <a:rPr lang="zh-CN" altLang="en-US"/>
              <a:t>内存文件完成</a:t>
            </a:r>
            <a:r>
              <a:rPr lang="zh-CN" altLang="en-US"/>
              <a:t>调试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Tomasulo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、新建文件夹，</a:t>
            </a:r>
            <a:r>
              <a:rPr lang="en-US" altLang="zh-CN"/>
              <a:t>And Enjoy your </a:t>
            </a:r>
            <a:r>
              <a:rPr lang="en-US" altLang="zh-CN"/>
              <a:t>Coding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、其实可以从</a:t>
            </a:r>
            <a:r>
              <a:rPr lang="en-US" altLang="zh-CN"/>
              <a:t>Scoreboard</a:t>
            </a:r>
            <a:r>
              <a:rPr lang="zh-CN" altLang="en-US"/>
              <a:t>的代码上把所有不必要的东西都删掉，然后开始写，比直接从头开始写要</a:t>
            </a:r>
            <a:r>
              <a:rPr lang="zh-CN" altLang="en-US"/>
              <a:t>方便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ZhOGYwN2NmNjkzNTIxMDJiNmE5OTRkNTA3ZjBmMz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演示</Application>
  <PresentationFormat>宽屏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计算机体系结构</vt:lpstr>
      <vt:lpstr>实验目标</vt:lpstr>
      <vt:lpstr>背景知识</vt:lpstr>
      <vt:lpstr>实验得分点 Scoreboard</vt:lpstr>
      <vt:lpstr>实验得分点 Tomasulo</vt:lpstr>
      <vt:lpstr>PowerPoint 演示文稿</vt:lpstr>
      <vt:lpstr>实验提示 Scoreboard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SD</cp:lastModifiedBy>
  <cp:revision>13</cp:revision>
  <dcterms:created xsi:type="dcterms:W3CDTF">2023-08-09T12:44:00Z</dcterms:created>
  <dcterms:modified xsi:type="dcterms:W3CDTF">2024-11-25T02:05:34Z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