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FF5327-0BB3-D69A-A171-C832AFFD3153}" name="Linas, Benjamin" initials="" userId="S::Benjamin.Linas@bmc.org::dac8fdd8-a510-4219-9000-874365ff13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72F74-C9FF-40DF-AC4F-F623460C4D4B}" v="22" dt="2024-09-04T20:48:02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9" autoAdjust="0"/>
    <p:restoredTop sz="86434"/>
  </p:normalViewPr>
  <p:slideViewPr>
    <p:cSldViewPr snapToGrid="0">
      <p:cViewPr>
        <p:scale>
          <a:sx n="33" d="100"/>
          <a:sy n="33" d="100"/>
        </p:scale>
        <p:origin x="630" y="-4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9FA2A-A7E6-41D0-BB84-0AFCD146FB8A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0B77-86D8-4817-A65C-01F94AD04B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134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estimates as a result of fluctuating suppression (e.g. if a value is suppressed, new values are randomly resampled from 1:10)</a:t>
            </a:r>
            <a:br>
              <a:rPr lang="en-US" dirty="0"/>
            </a:br>
            <a:r>
              <a:rPr lang="en-US" dirty="0"/>
              <a:t>In the simulation, this fluctuation did not make much of a difference; however, the graphics produced on the right are the result of REMOVING values between 1:10.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60B77-86D8-4817-A65C-01F94AD04BD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990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297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420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4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8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356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75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191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65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607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959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490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D7612-8A31-47AD-A3A1-315987FDDB64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504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4">
            <a:extLst>
              <a:ext uri="{FF2B5EF4-FFF2-40B4-BE49-F238E27FC236}">
                <a16:creationId xmlns:a16="http://schemas.microsoft.com/office/drawing/2014/main" id="{C92DA2A0-14C3-1544-5DB5-B99EB8B94E57}"/>
              </a:ext>
            </a:extLst>
          </p:cNvPr>
          <p:cNvSpPr/>
          <p:nvPr/>
        </p:nvSpPr>
        <p:spPr>
          <a:xfrm>
            <a:off x="507206" y="400050"/>
            <a:ext cx="29260800" cy="6987540"/>
          </a:xfrm>
          <a:prstGeom prst="roundRect">
            <a:avLst>
              <a:gd name="adj" fmla="val 4450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r>
              <a:rPr lang="en-US" sz="7200" b="1" dirty="0"/>
              <a:t>Estimation of Opioid Use Disorder Prevalence Under Unique Data Scenarios: A Simulation Study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R</a:t>
            </a:r>
            <a:r>
              <a:rPr lang="en-US" sz="4400" dirty="0">
                <a:solidFill>
                  <a:schemeClr val="bg1"/>
                </a:solidFill>
              </a:rPr>
              <a:t>yan O’Dea MS (1), Benjamin P. Linas MD, MPH (1, 2), Laura F White Ph.D. (3),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Joshua A Barocas</a:t>
            </a:r>
            <a:r>
              <a:rPr lang="en-US" sz="4400" dirty="0">
                <a:solidFill>
                  <a:schemeClr val="bg1"/>
                </a:solidFill>
              </a:rPr>
              <a:t> MD (4), </a:t>
            </a:r>
            <a:r>
              <a:rPr lang="en-US" sz="4400" dirty="0" err="1">
                <a:solidFill>
                  <a:schemeClr val="bg1"/>
                </a:solidFill>
              </a:rPr>
              <a:t>Jianing</a:t>
            </a:r>
            <a:r>
              <a:rPr lang="en-US" sz="4400" dirty="0">
                <a:solidFill>
                  <a:schemeClr val="bg1"/>
                </a:solidFill>
              </a:rPr>
              <a:t> Wang Ph.D. (5, 6)</a:t>
            </a:r>
          </a:p>
          <a:p>
            <a:pPr algn="ctr"/>
            <a:endParaRPr lang="en-US" sz="4400" dirty="0">
              <a:solidFill>
                <a:schemeClr val="bg1"/>
              </a:solidFill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000" dirty="0">
                <a:solidFill>
                  <a:schemeClr val="bg1"/>
                </a:solidFill>
              </a:rPr>
              <a:t>1) Boston Medical Center, (2) Boston University School of Medicine, (3) Boston University School of Public Health, (4) University of Colorado School of Medicine-Divisions of General Internal Medicine and Infectious Diseases, (5) Massachusetts General Hospital, (6) Harvard Medical School</a:t>
            </a:r>
          </a:p>
        </p:txBody>
      </p:sp>
      <p:sp>
        <p:nvSpPr>
          <p:cNvPr id="6" name="Rounded Rectangle 75">
            <a:extLst>
              <a:ext uri="{FF2B5EF4-FFF2-40B4-BE49-F238E27FC236}">
                <a16:creationId xmlns:a16="http://schemas.microsoft.com/office/drawing/2014/main" id="{675BFFDD-298A-8ED5-C367-1DAE4F12B70F}"/>
              </a:ext>
            </a:extLst>
          </p:cNvPr>
          <p:cNvSpPr/>
          <p:nvPr/>
        </p:nvSpPr>
        <p:spPr>
          <a:xfrm>
            <a:off x="507206" y="7716100"/>
            <a:ext cx="14180344" cy="5173284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Background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This research aims to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multiple systems capture-recapture estimation - a method for estimating the number of people who use opioids living in a jurisdiction while addressing underreporting in surveillance, particularly in demographics where data may be increasingly sparse.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74714-525C-A4D4-428F-5F825D299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668" y="40633650"/>
            <a:ext cx="3843720" cy="1722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EBF94-29A1-DB54-D142-C2F212086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2" r="17328" b="9957"/>
          <a:stretch/>
        </p:blipFill>
        <p:spPr>
          <a:xfrm>
            <a:off x="17615107" y="38430667"/>
            <a:ext cx="5652677" cy="171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9310BA-E92B-B727-8A63-D03F387F7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364" y="40461010"/>
            <a:ext cx="4283486" cy="2067376"/>
          </a:xfrm>
          <a:prstGeom prst="rect">
            <a:avLst/>
          </a:prstGeom>
        </p:spPr>
      </p:pic>
      <p:pic>
        <p:nvPicPr>
          <p:cNvPr id="20" name="Picture 19" descr="A qr code with a hexagon and a graph&#10;&#10;Description automatically generated">
            <a:extLst>
              <a:ext uri="{FF2B5EF4-FFF2-40B4-BE49-F238E27FC236}">
                <a16:creationId xmlns:a16="http://schemas.microsoft.com/office/drawing/2014/main" id="{1AD417D7-C673-1C16-5F3E-A4358096C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870" y="38555589"/>
            <a:ext cx="3271837" cy="4162867"/>
          </a:xfrm>
          <a:prstGeom prst="rect">
            <a:avLst/>
          </a:prstGeom>
        </p:spPr>
      </p:pic>
      <p:sp>
        <p:nvSpPr>
          <p:cNvPr id="27" name="Rounded Rectangle 75">
            <a:extLst>
              <a:ext uri="{FF2B5EF4-FFF2-40B4-BE49-F238E27FC236}">
                <a16:creationId xmlns:a16="http://schemas.microsoft.com/office/drawing/2014/main" id="{77EE1335-E8B9-93C2-7217-80C574F4F778}"/>
              </a:ext>
            </a:extLst>
          </p:cNvPr>
          <p:cNvSpPr/>
          <p:nvPr/>
        </p:nvSpPr>
        <p:spPr>
          <a:xfrm>
            <a:off x="507206" y="19219718"/>
            <a:ext cx="14180344" cy="6680662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Results</a:t>
            </a:r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populations become small, single point estimation using capture recapture loses accuracy showing a potential lack of robustness with respect to capture histories and population size; however, this lack of robustness can be addressed through bootstrapping estimations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indicates that, with bootstrap methods, we can recover the true prevalence of opioid use disorder in situations where data on certain demographics is sparse.</a:t>
            </a:r>
          </a:p>
        </p:txBody>
      </p:sp>
      <p:sp>
        <p:nvSpPr>
          <p:cNvPr id="3" name="Rounded Rectangle 75">
            <a:extLst>
              <a:ext uri="{FF2B5EF4-FFF2-40B4-BE49-F238E27FC236}">
                <a16:creationId xmlns:a16="http://schemas.microsoft.com/office/drawing/2014/main" id="{CB4DB75E-4A87-799C-C4D1-9A7A2881BE9D}"/>
              </a:ext>
            </a:extLst>
          </p:cNvPr>
          <p:cNvSpPr/>
          <p:nvPr/>
        </p:nvSpPr>
        <p:spPr>
          <a:xfrm>
            <a:off x="507206" y="26122210"/>
            <a:ext cx="14180344" cy="6011330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Takeaway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(Top) Bootstrapping across multiple datasets demonstrates a convergence towards the ground truth, suggesting that in scenarios of single model failure, analogous models are likely sufficient to maintain accuracy and reliability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(Bottom) When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emulating our dataset of interest – the Massachusetts Public Health Database, and bootstrapping over small counts, Negative Binomial estimates using backward step-wise MSPs </a:t>
            </a:r>
            <a:r>
              <a:rPr lang="en-US" sz="400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better estimated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true prevalence.</a:t>
            </a:r>
            <a:endParaRPr lang="en-US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ounded Rectangle 75">
            <a:extLst>
              <a:ext uri="{FF2B5EF4-FFF2-40B4-BE49-F238E27FC236}">
                <a16:creationId xmlns:a16="http://schemas.microsoft.com/office/drawing/2014/main" id="{F1D89346-F7C5-0C05-BFBA-4808152F848E}"/>
              </a:ext>
            </a:extLst>
          </p:cNvPr>
          <p:cNvSpPr/>
          <p:nvPr/>
        </p:nvSpPr>
        <p:spPr>
          <a:xfrm>
            <a:off x="507206" y="32443861"/>
            <a:ext cx="14180344" cy="10048344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Prevalence Estimation on Massachusetts Data (2022)</a:t>
            </a: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</p:txBody>
      </p:sp>
      <p:sp>
        <p:nvSpPr>
          <p:cNvPr id="5" name="Rounded Rectangle 75">
            <a:extLst>
              <a:ext uri="{FF2B5EF4-FFF2-40B4-BE49-F238E27FC236}">
                <a16:creationId xmlns:a16="http://schemas.microsoft.com/office/drawing/2014/main" id="{2C5224A0-9DC9-0BD1-2D3C-E5C8DD8685AF}"/>
              </a:ext>
            </a:extLst>
          </p:cNvPr>
          <p:cNvSpPr/>
          <p:nvPr/>
        </p:nvSpPr>
        <p:spPr>
          <a:xfrm>
            <a:off x="507206" y="13339814"/>
            <a:ext cx="14180344" cy="5619974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Methods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population was created with simulated capture histories and demographic information, then we examined the accuracy of estimates between Poisson and Negative Binomial (NB) distributions with log-linear models.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efficacy was benchmarked by comparing model estimates against the simulated ground truth.</a:t>
            </a:r>
          </a:p>
        </p:txBody>
      </p:sp>
      <p:pic>
        <p:nvPicPr>
          <p:cNvPr id="21" name="Picture 20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93122F1-027C-8741-9D7B-8F8804917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06" y="7699208"/>
            <a:ext cx="14630400" cy="14630400"/>
          </a:xfrm>
          <a:prstGeom prst="rect">
            <a:avLst/>
          </a:prstGeom>
        </p:spPr>
      </p:pic>
      <p:pic>
        <p:nvPicPr>
          <p:cNvPr id="25" name="Picture 2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FD2FD23-5080-7E28-A85A-2333138F95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07" y="22859288"/>
            <a:ext cx="14630399" cy="1463039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9A3CD1-DAD6-022B-9372-08446D3BE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43030"/>
              </p:ext>
            </p:extLst>
          </p:nvPr>
        </p:nvGraphicFramePr>
        <p:xfrm>
          <a:off x="478177" y="34990169"/>
          <a:ext cx="14294643" cy="7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10">
                  <a:extLst>
                    <a:ext uri="{9D8B030D-6E8A-4147-A177-3AD203B41FA5}">
                      <a16:colId xmlns:a16="http://schemas.microsoft.com/office/drawing/2014/main" val="4177869494"/>
                    </a:ext>
                  </a:extLst>
                </a:gridCol>
                <a:gridCol w="1651505">
                  <a:extLst>
                    <a:ext uri="{9D8B030D-6E8A-4147-A177-3AD203B41FA5}">
                      <a16:colId xmlns:a16="http://schemas.microsoft.com/office/drawing/2014/main" val="3423111369"/>
                    </a:ext>
                  </a:extLst>
                </a:gridCol>
                <a:gridCol w="4992923">
                  <a:extLst>
                    <a:ext uri="{9D8B030D-6E8A-4147-A177-3AD203B41FA5}">
                      <a16:colId xmlns:a16="http://schemas.microsoft.com/office/drawing/2014/main" val="1514258612"/>
                    </a:ext>
                  </a:extLst>
                </a:gridCol>
                <a:gridCol w="4896905">
                  <a:extLst>
                    <a:ext uri="{9D8B030D-6E8A-4147-A177-3AD203B41FA5}">
                      <a16:colId xmlns:a16="http://schemas.microsoft.com/office/drawing/2014/main" val="3436550449"/>
                    </a:ext>
                  </a:extLst>
                </a:gridCol>
              </a:tblGrid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Demographic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Known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Estimate (95% CI)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Total (95% CI)</a:t>
                      </a:r>
                      <a:endParaRPr lang="LID4096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117184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Male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71,121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7,476 (7,306, 7,648)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78,597 (78,427, 78,769)</a:t>
                      </a:r>
                      <a:endParaRPr lang="LID4096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98065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Female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46,429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3,767 (3,641, 3,898)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50,196 (50,070, 50,327)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6817"/>
                  </a:ext>
                </a:extLst>
              </a:tr>
              <a:tr h="1101396">
                <a:tc>
                  <a:txBody>
                    <a:bodyPr/>
                    <a:lstStyle/>
                    <a:p>
                      <a:r>
                        <a:rPr lang="en-US" sz="3400" b="0" dirty="0"/>
                        <a:t>White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92,723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8,951 (8,762, 9,143)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101,674 (101,485, 101,866)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5276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Hispanic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14,829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1,287 (1,219, 1,357)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16,116 (16,048, 16,186)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53973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Black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7,851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881 (823, 944)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8,732 (8,674, 8,795)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37882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Asian/PI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495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124 (98, 155)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619 (593, 650)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9612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Other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1,440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283 (245, 326)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1,723 (1,685, 1,766)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59149"/>
                  </a:ext>
                </a:extLst>
              </a:tr>
            </a:tbl>
          </a:graphicData>
        </a:graphic>
      </p:graphicFrame>
      <p:pic>
        <p:nvPicPr>
          <p:cNvPr id="11" name="Picture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19BD5BB-3D48-F29B-05D6-6ABE18464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038" y="387893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0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80F94E0378E4DA547E397E4FF7444" ma:contentTypeVersion="12" ma:contentTypeDescription="Create a new document." ma:contentTypeScope="" ma:versionID="782c13ca70b7bf81073205663ed3c67a">
  <xsd:schema xmlns:xsd="http://www.w3.org/2001/XMLSchema" xmlns:xs="http://www.w3.org/2001/XMLSchema" xmlns:p="http://schemas.microsoft.com/office/2006/metadata/properties" xmlns:ns3="a26ba5a4-dc13-4f1e-aecf-f7e657dee8a6" xmlns:ns4="0f87e38d-5a79-4823-9784-f16a8415b53b" targetNamespace="http://schemas.microsoft.com/office/2006/metadata/properties" ma:root="true" ma:fieldsID="e61f44be2b8b1542ebdf459a5a46f567" ns3:_="" ns4:_="">
    <xsd:import namespace="a26ba5a4-dc13-4f1e-aecf-f7e657dee8a6"/>
    <xsd:import namespace="0f87e38d-5a79-4823-9784-f16a8415b53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6ba5a4-dc13-4f1e-aecf-f7e657dee8a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87e38d-5a79-4823-9784-f16a8415b53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6ba5a4-dc13-4f1e-aecf-f7e657dee8a6" xsi:nil="true"/>
  </documentManagement>
</p:properties>
</file>

<file path=customXml/itemProps1.xml><?xml version="1.0" encoding="utf-8"?>
<ds:datastoreItem xmlns:ds="http://schemas.openxmlformats.org/officeDocument/2006/customXml" ds:itemID="{3783BBC4-ED4A-4B64-9F7C-4A7EF0EFBA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CA14A5-F30F-4818-8C96-DDC7A521F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6ba5a4-dc13-4f1e-aecf-f7e657dee8a6"/>
    <ds:schemaRef ds:uri="0f87e38d-5a79-4823-9784-f16a8415b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1A2FBD-ED05-471F-AE6A-779A5CA194C5}">
  <ds:schemaRefs>
    <ds:schemaRef ds:uri="http://purl.org/dc/elements/1.1/"/>
    <ds:schemaRef ds:uri="0f87e38d-5a79-4823-9784-f16a8415b53b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a26ba5a4-dc13-4f1e-aecf-f7e657dee8a6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ff12a0c-2791-49e2-8d6b-96e5d775c32f}" enabled="0" method="" siteId="{7ff12a0c-2791-49e2-8d6b-96e5d775c32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527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Century Gothic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O'Dea, Ryan P</dc:creator>
  <cp:lastModifiedBy>O'Dea, Ryan P</cp:lastModifiedBy>
  <cp:revision>11</cp:revision>
  <dcterms:created xsi:type="dcterms:W3CDTF">2024-08-19T18:33:20Z</dcterms:created>
  <dcterms:modified xsi:type="dcterms:W3CDTF">2024-09-27T00:05:06Z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0x0101006C680F94E0378E4DA547E397E4FF7444</vt:lpwstr>
  </property>
</Properties>
</file>