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FF5327-0BB3-D69A-A171-C832AFFD3153}" name="Linas, Benjamin" initials="" userId="S::Benjamin.Linas@bmc.org::dac8fdd8-a510-4219-9000-874365ff13d0"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072F74-C9FF-40DF-AC4F-F623460C4D4B}" v="22" dt="2024-09-04T20:48:02.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02" autoAdjust="0"/>
    <p:restoredTop sz="94638"/>
  </p:normalViewPr>
  <p:slideViewPr>
    <p:cSldViewPr snapToGrid="0">
      <p:cViewPr>
        <p:scale>
          <a:sx n="41" d="100"/>
          <a:sy n="41" d="100"/>
        </p:scale>
        <p:origin x="1400" y="144"/>
      </p:cViewPr>
      <p:guideLst/>
    </p:cSldViewPr>
  </p:slideViewPr>
  <p:notesTextViewPr>
    <p:cViewPr>
      <p:scale>
        <a:sx n="1" d="1"/>
        <a:sy n="1" d="1"/>
      </p:scale>
      <p:origin x="0" y="-4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9FA2A-A7E6-41D0-BB84-0AFCD146FB8A}" type="datetimeFigureOut">
              <a:rPr lang="LID4096" smtClean="0"/>
              <a:t>9/12/24</a:t>
            </a:fld>
            <a:endParaRPr lang="LID4096"/>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60B77-86D8-4817-A65C-01F94AD04BD9}" type="slidenum">
              <a:rPr lang="LID4096" smtClean="0"/>
              <a:t>‹#›</a:t>
            </a:fld>
            <a:endParaRPr lang="LID4096"/>
          </a:p>
        </p:txBody>
      </p:sp>
    </p:spTree>
    <p:extLst>
      <p:ext uri="{BB962C8B-B14F-4D97-AF65-F5344CB8AC3E}">
        <p14:creationId xmlns:p14="http://schemas.microsoft.com/office/powerpoint/2010/main" val="114134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estimates as a result of fluctuating suppression (e.g. if a value is suppressed, new values are randomly resampled from 1:10)</a:t>
            </a:r>
            <a:br>
              <a:rPr lang="en-US" dirty="0"/>
            </a:br>
            <a:r>
              <a:rPr lang="en-US" dirty="0"/>
              <a:t>In the simulation, this fluctuation did not make much of a difference; however, the graphics produced on the right are the result of REMOVING values between 1:10.</a:t>
            </a:r>
            <a:endParaRPr lang="LID4096"/>
          </a:p>
        </p:txBody>
      </p:sp>
      <p:sp>
        <p:nvSpPr>
          <p:cNvPr id="4" name="Slide Number Placeholder 3"/>
          <p:cNvSpPr>
            <a:spLocks noGrp="1"/>
          </p:cNvSpPr>
          <p:nvPr>
            <p:ph type="sldNum" sz="quarter" idx="5"/>
          </p:nvPr>
        </p:nvSpPr>
        <p:spPr/>
        <p:txBody>
          <a:bodyPr/>
          <a:lstStyle/>
          <a:p>
            <a:fld id="{51060B77-86D8-4817-A65C-01F94AD04BD9}" type="slidenum">
              <a:rPr lang="LID4096" smtClean="0"/>
              <a:t>1</a:t>
            </a:fld>
            <a:endParaRPr lang="LID4096"/>
          </a:p>
        </p:txBody>
      </p:sp>
    </p:spTree>
    <p:extLst>
      <p:ext uri="{BB962C8B-B14F-4D97-AF65-F5344CB8AC3E}">
        <p14:creationId xmlns:p14="http://schemas.microsoft.com/office/powerpoint/2010/main" val="184990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D7612-8A31-47AD-A3A1-315987FDDB64}" type="datetimeFigureOut">
              <a:rPr lang="LID4096" smtClean="0"/>
              <a:t>9/12/24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256297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D7612-8A31-47AD-A3A1-315987FDDB64}" type="datetimeFigureOut">
              <a:rPr lang="LID4096" smtClean="0"/>
              <a:t>9/12/24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332420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D7612-8A31-47AD-A3A1-315987FDDB64}" type="datetimeFigureOut">
              <a:rPr lang="LID4096" smtClean="0"/>
              <a:t>9/12/24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27340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D7612-8A31-47AD-A3A1-315987FDDB64}" type="datetimeFigureOut">
              <a:rPr lang="LID4096" smtClean="0"/>
              <a:t>9/12/24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189682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D7612-8A31-47AD-A3A1-315987FDDB64}" type="datetimeFigureOut">
              <a:rPr lang="LID4096" smtClean="0"/>
              <a:t>9/12/24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232356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CD7612-8A31-47AD-A3A1-315987FDDB64}" type="datetimeFigureOut">
              <a:rPr lang="LID4096" smtClean="0"/>
              <a:t>9/12/24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323275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D7612-8A31-47AD-A3A1-315987FDDB64}" type="datetimeFigureOut">
              <a:rPr lang="LID4096" smtClean="0"/>
              <a:t>9/12/24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65191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D7612-8A31-47AD-A3A1-315987FDDB64}" type="datetimeFigureOut">
              <a:rPr lang="LID4096" smtClean="0"/>
              <a:t>9/12/24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103653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D7612-8A31-47AD-A3A1-315987FDDB64}" type="datetimeFigureOut">
              <a:rPr lang="LID4096" smtClean="0"/>
              <a:t>9/12/24</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204607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1ECD7612-8A31-47AD-A3A1-315987FDDB64}" type="datetimeFigureOut">
              <a:rPr lang="LID4096" smtClean="0"/>
              <a:t>9/12/24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397959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1ECD7612-8A31-47AD-A3A1-315987FDDB64}" type="datetimeFigureOut">
              <a:rPr lang="LID4096" smtClean="0"/>
              <a:t>9/12/24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7D44D92-617C-4EF0-8535-A94667466931}" type="slidenum">
              <a:rPr lang="LID4096" smtClean="0"/>
              <a:t>‹#›</a:t>
            </a:fld>
            <a:endParaRPr lang="LID4096"/>
          </a:p>
        </p:txBody>
      </p:sp>
    </p:spTree>
    <p:extLst>
      <p:ext uri="{BB962C8B-B14F-4D97-AF65-F5344CB8AC3E}">
        <p14:creationId xmlns:p14="http://schemas.microsoft.com/office/powerpoint/2010/main" val="266490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1ECD7612-8A31-47AD-A3A1-315987FDDB64}" type="datetimeFigureOut">
              <a:rPr lang="LID4096" smtClean="0"/>
              <a:t>9/12/24</a:t>
            </a:fld>
            <a:endParaRPr lang="LID4096"/>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LID4096"/>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E7D44D92-617C-4EF0-8535-A94667466931}" type="slidenum">
              <a:rPr lang="LID4096" smtClean="0"/>
              <a:t>‹#›</a:t>
            </a:fld>
            <a:endParaRPr lang="LID4096"/>
          </a:p>
        </p:txBody>
      </p:sp>
    </p:spTree>
    <p:extLst>
      <p:ext uri="{BB962C8B-B14F-4D97-AF65-F5344CB8AC3E}">
        <p14:creationId xmlns:p14="http://schemas.microsoft.com/office/powerpoint/2010/main" val="4065042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4">
            <a:extLst>
              <a:ext uri="{FF2B5EF4-FFF2-40B4-BE49-F238E27FC236}">
                <a16:creationId xmlns:a16="http://schemas.microsoft.com/office/drawing/2014/main" id="{C92DA2A0-14C3-1544-5DB5-B99EB8B94E57}"/>
              </a:ext>
            </a:extLst>
          </p:cNvPr>
          <p:cNvSpPr/>
          <p:nvPr/>
        </p:nvSpPr>
        <p:spPr>
          <a:xfrm>
            <a:off x="507206" y="400050"/>
            <a:ext cx="29260800" cy="6987540"/>
          </a:xfrm>
          <a:prstGeom prst="roundRect">
            <a:avLst>
              <a:gd name="adj" fmla="val 4450"/>
            </a:avLst>
          </a:prstGeom>
          <a:solidFill>
            <a:srgbClr val="003771"/>
          </a:solidFill>
          <a:ln w="76200">
            <a:solidFill>
              <a:srgbClr val="3D9B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7200" b="1" dirty="0"/>
              <a:t>Estimation of Opioid Use Disorder Prevalence Under Unique Data Scenarios: A Simulation Study</a:t>
            </a:r>
          </a:p>
          <a:p>
            <a:pPr algn="ctr"/>
            <a:endParaRPr lang="en-US" sz="4400" dirty="0"/>
          </a:p>
          <a:p>
            <a:pPr algn="ctr"/>
            <a:r>
              <a:rPr lang="en-US" sz="4400" dirty="0"/>
              <a:t>R</a:t>
            </a:r>
            <a:r>
              <a:rPr lang="en-US" sz="4400" dirty="0">
                <a:solidFill>
                  <a:schemeClr val="bg1"/>
                </a:solidFill>
              </a:rPr>
              <a:t>yan O’Dea MS (1), Benjamin P. Linas MD, MPH (1, 2), Laura White Ph.D. (3), </a:t>
            </a:r>
            <a:br>
              <a:rPr lang="en-US" sz="4400" dirty="0">
                <a:solidFill>
                  <a:schemeClr val="bg1"/>
                </a:solidFill>
              </a:rPr>
            </a:br>
            <a:r>
              <a:rPr lang="en-US" sz="4400" dirty="0">
                <a:solidFill>
                  <a:schemeClr val="bg1"/>
                </a:solidFill>
              </a:rPr>
              <a:t>Joshua </a:t>
            </a:r>
            <a:r>
              <a:rPr lang="en-US" sz="4400" dirty="0" err="1">
                <a:solidFill>
                  <a:schemeClr val="bg1"/>
                </a:solidFill>
              </a:rPr>
              <a:t>Barocas</a:t>
            </a:r>
            <a:r>
              <a:rPr lang="en-US" sz="4400" dirty="0">
                <a:solidFill>
                  <a:schemeClr val="bg1"/>
                </a:solidFill>
              </a:rPr>
              <a:t> MD (4), </a:t>
            </a:r>
            <a:r>
              <a:rPr lang="en-US" sz="4400" dirty="0" err="1">
                <a:solidFill>
                  <a:schemeClr val="bg1"/>
                </a:solidFill>
              </a:rPr>
              <a:t>Jianing</a:t>
            </a:r>
            <a:r>
              <a:rPr lang="en-US" sz="4400" dirty="0">
                <a:solidFill>
                  <a:schemeClr val="bg1"/>
                </a:solidFill>
              </a:rPr>
              <a:t> Wang Ph.D. (5, 6)</a:t>
            </a:r>
          </a:p>
          <a:p>
            <a:pPr algn="ctr"/>
            <a:endParaRPr lang="en-US" sz="4400" dirty="0">
              <a:solidFill>
                <a:schemeClr val="bg1"/>
              </a:solidFill>
            </a:endParaRPr>
          </a:p>
          <a:p>
            <a:pPr algn="ctr"/>
            <a:r>
              <a:rPr lang="en-US" sz="4400" dirty="0">
                <a:solidFill>
                  <a:schemeClr val="bg1"/>
                </a:solidFill>
              </a:rPr>
              <a:t>(</a:t>
            </a:r>
            <a:r>
              <a:rPr lang="en-US" sz="4000" dirty="0">
                <a:solidFill>
                  <a:schemeClr val="bg1"/>
                </a:solidFill>
              </a:rPr>
              <a:t>1) Boston Medical Center, (2) Boston University School of Medicine, (3) Boston University School of Public Health, (4) University of Colorado School of Medicine-Divisions of General Internal Medicine and Infectious Diseases, (4) Massachusetts General Hospital, (6) Harvard Medical School</a:t>
            </a:r>
          </a:p>
        </p:txBody>
      </p:sp>
      <p:sp>
        <p:nvSpPr>
          <p:cNvPr id="6" name="Rounded Rectangle 75">
            <a:extLst>
              <a:ext uri="{FF2B5EF4-FFF2-40B4-BE49-F238E27FC236}">
                <a16:creationId xmlns:a16="http://schemas.microsoft.com/office/drawing/2014/main" id="{675BFFDD-298A-8ED5-C367-1DAE4F12B70F}"/>
              </a:ext>
            </a:extLst>
          </p:cNvPr>
          <p:cNvSpPr/>
          <p:nvPr/>
        </p:nvSpPr>
        <p:spPr>
          <a:xfrm>
            <a:off x="507206" y="7716100"/>
            <a:ext cx="14180344" cy="10754780"/>
          </a:xfrm>
          <a:prstGeom prst="roundRect">
            <a:avLst>
              <a:gd name="adj" fmla="val 3206"/>
            </a:avLst>
          </a:prstGeom>
          <a:solidFill>
            <a:srgbClr val="003771"/>
          </a:solidFill>
          <a:ln w="76200">
            <a:solidFill>
              <a:srgbClr val="3D9B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r>
              <a:rPr lang="en-US" sz="7200" b="1" dirty="0">
                <a:latin typeface="Century Gothic" panose="020B0502020202020204" pitchFamily="34" charset="0"/>
              </a:rPr>
              <a:t>Abstract</a:t>
            </a:r>
          </a:p>
          <a:p>
            <a:pPr marL="857250" indent="-857250">
              <a:buFont typeface="Arial" panose="020B0604020202020204" pitchFamily="34" charset="0"/>
              <a:buChar char="•"/>
            </a:pPr>
            <a:r>
              <a:rPr lang="en-US" sz="4000" dirty="0">
                <a:latin typeface="Century Gothic" panose="020B0502020202020204" pitchFamily="34" charset="0"/>
              </a:rPr>
              <a:t>This research aims to </a:t>
            </a:r>
            <a:r>
              <a:rPr lang="en-US" sz="4000" dirty="0">
                <a:solidFill>
                  <a:schemeClr val="bg1"/>
                </a:solidFill>
                <a:latin typeface="Century Gothic" panose="020B0502020202020204" pitchFamily="34" charset="0"/>
              </a:rPr>
              <a:t>improve “capture-recapture” analysis - a method for estimating the number of people who use opioids living in a jurisdiction.</a:t>
            </a:r>
          </a:p>
          <a:p>
            <a:pPr marL="857250" indent="-857250">
              <a:buFont typeface="Arial" panose="020B0604020202020204" pitchFamily="34" charset="0"/>
              <a:buChar char="•"/>
            </a:pPr>
            <a:r>
              <a:rPr lang="en-US" sz="4000" dirty="0">
                <a:solidFill>
                  <a:schemeClr val="bg1"/>
                </a:solidFill>
                <a:latin typeface="Century Gothic" panose="020B0502020202020204" pitchFamily="34" charset="0"/>
              </a:rPr>
              <a:t>We created a simulated population with a given prevalence of opioid use. </a:t>
            </a:r>
          </a:p>
          <a:p>
            <a:pPr marL="857250" indent="-857250">
              <a:buFont typeface="Arial" panose="020B0604020202020204" pitchFamily="34" charset="0"/>
              <a:buChar char="•"/>
            </a:pPr>
            <a:r>
              <a:rPr lang="en-US" sz="4000" dirty="0">
                <a:solidFill>
                  <a:schemeClr val="bg1"/>
                </a:solidFill>
                <a:latin typeface="Century Gothic" panose="020B0502020202020204" pitchFamily="34" charset="0"/>
              </a:rPr>
              <a:t>We simulate a population of people who use opioids along with their “capture” of data in administrative records.</a:t>
            </a:r>
          </a:p>
          <a:p>
            <a:pPr marL="857250" indent="-857250">
              <a:buFont typeface="Arial" panose="020B0604020202020204" pitchFamily="34" charset="0"/>
              <a:buChar char="•"/>
            </a:pPr>
            <a:r>
              <a:rPr lang="en-US" sz="4000" dirty="0">
                <a:solidFill>
                  <a:schemeClr val="bg1"/>
                </a:solidFill>
                <a:latin typeface="Century Gothic" panose="020B0502020202020204" pitchFamily="34" charset="0"/>
              </a:rPr>
              <a:t>We then performed the ”capture-recapture” analysis on the simulated data. and compared estimated prevalence to underlying true prevalence.</a:t>
            </a:r>
          </a:p>
          <a:p>
            <a:pPr marL="857250" indent="-857250">
              <a:buFont typeface="Arial" panose="020B0604020202020204" pitchFamily="34" charset="0"/>
              <a:buChar char="•"/>
            </a:pPr>
            <a:r>
              <a:rPr lang="en-US" sz="4000" dirty="0">
                <a:latin typeface="Century Gothic" panose="020B0502020202020204" pitchFamily="34" charset="0"/>
              </a:rPr>
              <a:t>Through contrasting different model selection processes, we enhance the precision of OUD prevalence estimates</a:t>
            </a:r>
            <a:endParaRPr lang="en-US" sz="4000" b="1" dirty="0">
              <a:latin typeface="Century Gothic" panose="020B0502020202020204" pitchFamily="34" charset="0"/>
            </a:endParaRPr>
          </a:p>
        </p:txBody>
      </p:sp>
      <p:pic>
        <p:nvPicPr>
          <p:cNvPr id="7" name="Picture 6">
            <a:extLst>
              <a:ext uri="{FF2B5EF4-FFF2-40B4-BE49-F238E27FC236}">
                <a16:creationId xmlns:a16="http://schemas.microsoft.com/office/drawing/2014/main" id="{25C74714-525C-A4D4-428F-5F825D2997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15668" y="40633650"/>
            <a:ext cx="3843720" cy="1722097"/>
          </a:xfrm>
          <a:prstGeom prst="rect">
            <a:avLst/>
          </a:prstGeom>
        </p:spPr>
      </p:pic>
      <p:pic>
        <p:nvPicPr>
          <p:cNvPr id="8" name="Picture 7">
            <a:extLst>
              <a:ext uri="{FF2B5EF4-FFF2-40B4-BE49-F238E27FC236}">
                <a16:creationId xmlns:a16="http://schemas.microsoft.com/office/drawing/2014/main" id="{229EBF94-29A1-DB54-D142-C2F212086BE9}"/>
              </a:ext>
            </a:extLst>
          </p:cNvPr>
          <p:cNvPicPr>
            <a:picLocks noChangeAspect="1"/>
          </p:cNvPicPr>
          <p:nvPr/>
        </p:nvPicPr>
        <p:blipFill rotWithShape="1">
          <a:blip r:embed="rId4">
            <a:extLst>
              <a:ext uri="{28A0092B-C50C-407E-A947-70E740481C1C}">
                <a14:useLocalDpi xmlns:a14="http://schemas.microsoft.com/office/drawing/2010/main" val="0"/>
              </a:ext>
            </a:extLst>
          </a:blip>
          <a:srcRect t="14632" r="17328" b="9957"/>
          <a:stretch/>
        </p:blipFill>
        <p:spPr>
          <a:xfrm>
            <a:off x="17615107" y="38430667"/>
            <a:ext cx="5652677" cy="1718725"/>
          </a:xfrm>
          <a:prstGeom prst="rect">
            <a:avLst/>
          </a:prstGeom>
        </p:spPr>
      </p:pic>
      <p:pic>
        <p:nvPicPr>
          <p:cNvPr id="15" name="Picture 14">
            <a:extLst>
              <a:ext uri="{FF2B5EF4-FFF2-40B4-BE49-F238E27FC236}">
                <a16:creationId xmlns:a16="http://schemas.microsoft.com/office/drawing/2014/main" id="{AD9310BA-E92B-B727-8A63-D03F387F74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3364" y="40461010"/>
            <a:ext cx="4283486" cy="2067376"/>
          </a:xfrm>
          <a:prstGeom prst="rect">
            <a:avLst/>
          </a:prstGeom>
        </p:spPr>
      </p:pic>
      <p:pic>
        <p:nvPicPr>
          <p:cNvPr id="20" name="Picture 19" descr="A qr code with a hexagon and a graph&#10;&#10;Description automatically generated">
            <a:extLst>
              <a:ext uri="{FF2B5EF4-FFF2-40B4-BE49-F238E27FC236}">
                <a16:creationId xmlns:a16="http://schemas.microsoft.com/office/drawing/2014/main" id="{1AD417D7-C673-1C16-5F3E-A4358096C3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81870" y="38555589"/>
            <a:ext cx="3271837" cy="4162867"/>
          </a:xfrm>
          <a:prstGeom prst="rect">
            <a:avLst/>
          </a:prstGeom>
        </p:spPr>
      </p:pic>
      <p:sp>
        <p:nvSpPr>
          <p:cNvPr id="27" name="Rounded Rectangle 75">
            <a:extLst>
              <a:ext uri="{FF2B5EF4-FFF2-40B4-BE49-F238E27FC236}">
                <a16:creationId xmlns:a16="http://schemas.microsoft.com/office/drawing/2014/main" id="{77EE1335-E8B9-93C2-7217-80C574F4F778}"/>
              </a:ext>
            </a:extLst>
          </p:cNvPr>
          <p:cNvSpPr/>
          <p:nvPr/>
        </p:nvSpPr>
        <p:spPr>
          <a:xfrm>
            <a:off x="507206" y="18799390"/>
            <a:ext cx="14180344" cy="7291490"/>
          </a:xfrm>
          <a:prstGeom prst="roundRect">
            <a:avLst>
              <a:gd name="adj" fmla="val 3206"/>
            </a:avLst>
          </a:prstGeom>
          <a:solidFill>
            <a:srgbClr val="003771"/>
          </a:solidFill>
          <a:ln w="76200">
            <a:solidFill>
              <a:srgbClr val="3D9B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r>
              <a:rPr lang="en-US" sz="7200" b="1" dirty="0">
                <a:latin typeface="Century Gothic" panose="020B0502020202020204" pitchFamily="34" charset="0"/>
              </a:rPr>
              <a:t>Results</a:t>
            </a:r>
          </a:p>
          <a:p>
            <a:pPr marL="857250" indent="-857250">
              <a:buFont typeface="Arial" panose="020B0604020202020204" pitchFamily="34" charset="0"/>
              <a:buChar char="•"/>
            </a:pPr>
            <a:r>
              <a:rPr lang="en-US" sz="4000" dirty="0">
                <a:solidFill>
                  <a:schemeClr val="bg1"/>
                </a:solidFill>
                <a:latin typeface="Century Gothic" panose="020B0502020202020204" pitchFamily="34" charset="0"/>
              </a:rPr>
              <a:t>When populations are large, we can recover the ground truth within 1%.</a:t>
            </a:r>
          </a:p>
          <a:p>
            <a:pPr marL="857250" indent="-857250">
              <a:buFont typeface="Arial" panose="020B0604020202020204" pitchFamily="34" charset="0"/>
              <a:buChar char="•"/>
            </a:pPr>
            <a:r>
              <a:rPr lang="en-US" sz="4000" dirty="0">
                <a:solidFill>
                  <a:schemeClr val="bg1"/>
                </a:solidFill>
                <a:latin typeface="Century Gothic" panose="020B0502020202020204" pitchFamily="34" charset="0"/>
              </a:rPr>
              <a:t>When populations become small, single point estimation using capture recapture loses accuracy showing a potential lack of robustness with respect to capture histories and population size.</a:t>
            </a:r>
          </a:p>
          <a:p>
            <a:pPr marL="857250" indent="-857250">
              <a:buFont typeface="Arial" panose="020B0604020202020204" pitchFamily="34" charset="0"/>
              <a:buChar char="•"/>
            </a:pPr>
            <a:r>
              <a:rPr lang="en-US" sz="4000" dirty="0">
                <a:solidFill>
                  <a:schemeClr val="bg1"/>
                </a:solidFill>
                <a:latin typeface="Century Gothic" panose="020B0502020202020204" pitchFamily="34" charset="0"/>
              </a:rPr>
              <a:t>We attempt to address this lack of robustness through bootstrapping, which allows us to recover the ground truth</a:t>
            </a:r>
          </a:p>
        </p:txBody>
      </p:sp>
      <p:sp>
        <p:nvSpPr>
          <p:cNvPr id="3" name="Rounded Rectangle 75">
            <a:extLst>
              <a:ext uri="{FF2B5EF4-FFF2-40B4-BE49-F238E27FC236}">
                <a16:creationId xmlns:a16="http://schemas.microsoft.com/office/drawing/2014/main" id="{CB4DB75E-4A87-799C-C4D1-9A7A2881BE9D}"/>
              </a:ext>
            </a:extLst>
          </p:cNvPr>
          <p:cNvSpPr/>
          <p:nvPr/>
        </p:nvSpPr>
        <p:spPr>
          <a:xfrm>
            <a:off x="507206" y="26541310"/>
            <a:ext cx="14180344" cy="6011330"/>
          </a:xfrm>
          <a:prstGeom prst="roundRect">
            <a:avLst>
              <a:gd name="adj" fmla="val 3206"/>
            </a:avLst>
          </a:prstGeom>
          <a:solidFill>
            <a:srgbClr val="003771"/>
          </a:solidFill>
          <a:ln w="76200">
            <a:solidFill>
              <a:srgbClr val="3D9B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r>
              <a:rPr lang="en-US" sz="7200" b="1" dirty="0">
                <a:latin typeface="Century Gothic" panose="020B0502020202020204" pitchFamily="34" charset="0"/>
              </a:rPr>
              <a:t>Takeaway</a:t>
            </a:r>
          </a:p>
          <a:p>
            <a:pPr marL="0" marR="0">
              <a:spcBef>
                <a:spcPts val="0"/>
              </a:spcBef>
              <a:spcAft>
                <a:spcPts val="0"/>
              </a:spcAft>
            </a:pPr>
            <a:r>
              <a:rPr lang="en-US" sz="4000" dirty="0">
                <a:solidFill>
                  <a:schemeClr val="bg1"/>
                </a:solidFill>
                <a:effectLst/>
                <a:latin typeface="Calibri" panose="020F0502020204030204" pitchFamily="34" charset="0"/>
                <a:ea typeface="Times New Roman" panose="02020603050405020304" pitchFamily="18" charset="0"/>
              </a:rPr>
              <a:t>CRC is a valuable method for estimating the hidden prevalence of OUD, but its effectiveness depends on selecting appropriate models based on available data. Through contrasting different approaches, we highlight the estimation process for strata-specific prevalence and interpret strengths and limitations of common model selection strategies, enhancing the precision of OUD prevalence assessments for uniquely stratified data.</a:t>
            </a:r>
            <a:endParaRPr lang="en-US" sz="4000" dirty="0">
              <a:solidFill>
                <a:schemeClr val="bg1"/>
              </a:solidFill>
              <a:effectLst/>
              <a:latin typeface="Times New Roman" panose="02020603050405020304" pitchFamily="18" charset="0"/>
              <a:ea typeface="Times New Roman" panose="02020603050405020304" pitchFamily="18" charset="0"/>
            </a:endParaRPr>
          </a:p>
        </p:txBody>
      </p:sp>
      <p:sp>
        <p:nvSpPr>
          <p:cNvPr id="4" name="Rounded Rectangle 75">
            <a:extLst>
              <a:ext uri="{FF2B5EF4-FFF2-40B4-BE49-F238E27FC236}">
                <a16:creationId xmlns:a16="http://schemas.microsoft.com/office/drawing/2014/main" id="{F1D89346-F7C5-0C05-BFBA-4808152F848E}"/>
              </a:ext>
            </a:extLst>
          </p:cNvPr>
          <p:cNvSpPr/>
          <p:nvPr/>
        </p:nvSpPr>
        <p:spPr>
          <a:xfrm>
            <a:off x="507206" y="33003069"/>
            <a:ext cx="14180344" cy="9352677"/>
          </a:xfrm>
          <a:prstGeom prst="roundRect">
            <a:avLst>
              <a:gd name="adj" fmla="val 3206"/>
            </a:avLst>
          </a:prstGeom>
          <a:solidFill>
            <a:srgbClr val="003771"/>
          </a:solidFill>
          <a:ln w="76200">
            <a:solidFill>
              <a:srgbClr val="3D9B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r>
              <a:rPr lang="en-US" sz="7200" b="1" dirty="0">
                <a:latin typeface="Century Gothic" panose="020B0502020202020204" pitchFamily="34" charset="0"/>
              </a:rPr>
              <a:t>Outcomes</a:t>
            </a:r>
          </a:p>
          <a:p>
            <a:r>
              <a:rPr lang="en-US" sz="7200" b="1" dirty="0">
                <a:latin typeface="Century Gothic" panose="020B0502020202020204" pitchFamily="34" charset="0"/>
              </a:rPr>
              <a:t>[[TABLE OF ESTIMATE FOR 2021 HERE]] – seeing if I can get 2022 data from the PHD in time</a:t>
            </a:r>
          </a:p>
        </p:txBody>
      </p:sp>
      <p:pic>
        <p:nvPicPr>
          <p:cNvPr id="9" name="Picture 8" descr="A graph with a number of boxes&#10;&#10;Description automatically generated with medium confidence">
            <a:extLst>
              <a:ext uri="{FF2B5EF4-FFF2-40B4-BE49-F238E27FC236}">
                <a16:creationId xmlns:a16="http://schemas.microsoft.com/office/drawing/2014/main" id="{0756AB2B-43A6-D089-6F3B-B0CCEBA62F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37605" y="7716099"/>
            <a:ext cx="14516101" cy="30230309"/>
          </a:xfrm>
          <a:prstGeom prst="rect">
            <a:avLst/>
          </a:prstGeom>
        </p:spPr>
      </p:pic>
    </p:spTree>
    <p:extLst>
      <p:ext uri="{BB962C8B-B14F-4D97-AF65-F5344CB8AC3E}">
        <p14:creationId xmlns:p14="http://schemas.microsoft.com/office/powerpoint/2010/main" val="42931012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26ba5a4-dc13-4f1e-aecf-f7e657dee8a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680F94E0378E4DA547E397E4FF7444" ma:contentTypeVersion="12" ma:contentTypeDescription="Create a new document." ma:contentTypeScope="" ma:versionID="782c13ca70b7bf81073205663ed3c67a">
  <xsd:schema xmlns:xsd="http://www.w3.org/2001/XMLSchema" xmlns:xs="http://www.w3.org/2001/XMLSchema" xmlns:p="http://schemas.microsoft.com/office/2006/metadata/properties" xmlns:ns3="a26ba5a4-dc13-4f1e-aecf-f7e657dee8a6" xmlns:ns4="0f87e38d-5a79-4823-9784-f16a8415b53b" targetNamespace="http://schemas.microsoft.com/office/2006/metadata/properties" ma:root="true" ma:fieldsID="e61f44be2b8b1542ebdf459a5a46f567" ns3:_="" ns4:_="">
    <xsd:import namespace="a26ba5a4-dc13-4f1e-aecf-f7e657dee8a6"/>
    <xsd:import namespace="0f87e38d-5a79-4823-9784-f16a8415b53b"/>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SearchPropertie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6ba5a4-dc13-4f1e-aecf-f7e657dee8a6"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87e38d-5a79-4823-9784-f16a8415b53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1A2FBD-ED05-471F-AE6A-779A5CA194C5}">
  <ds:schemaRefs>
    <ds:schemaRef ds:uri="http://www.w3.org/XML/1998/namespace"/>
    <ds:schemaRef ds:uri="http://purl.org/dc/dcmityp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0f87e38d-5a79-4823-9784-f16a8415b53b"/>
    <ds:schemaRef ds:uri="a26ba5a4-dc13-4f1e-aecf-f7e657dee8a6"/>
    <ds:schemaRef ds:uri="http://purl.org/dc/terms/"/>
  </ds:schemaRefs>
</ds:datastoreItem>
</file>

<file path=customXml/itemProps2.xml><?xml version="1.0" encoding="utf-8"?>
<ds:datastoreItem xmlns:ds="http://schemas.openxmlformats.org/officeDocument/2006/customXml" ds:itemID="{5FCA14A5-F30F-4818-8C96-DDC7A521F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6ba5a4-dc13-4f1e-aecf-f7e657dee8a6"/>
    <ds:schemaRef ds:uri="0f87e38d-5a79-4823-9784-f16a8415b5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83BBC4-ED4A-4B64-9F7C-4A7EF0EFBA93}">
  <ds:schemaRefs>
    <ds:schemaRef ds:uri="http://schemas.microsoft.com/sharepoint/v3/contenttype/forms"/>
  </ds:schemaRefs>
</ds:datastoreItem>
</file>

<file path=docMetadata/LabelInfo.xml><?xml version="1.0" encoding="utf-8"?>
<clbl:labelList xmlns:clbl="http://schemas.microsoft.com/office/2020/mipLabelMetadata">
  <clbl:label id="{7ff12a0c-2791-49e2-8d6b-96e5d775c32f}" enabled="0" method="" siteId="{7ff12a0c-2791-49e2-8d6b-96e5d775c32f}" removed="1"/>
</clbl:labelList>
</file>

<file path=docProps/app.xml><?xml version="1.0" encoding="utf-8"?>
<Properties xmlns="http://schemas.openxmlformats.org/officeDocument/2006/extended-properties" xmlns:vt="http://schemas.openxmlformats.org/officeDocument/2006/docPropsVTypes">
  <Template>Office Theme</Template>
  <TotalTime>719</TotalTime>
  <Words>420</Words>
  <Application>Microsoft Macintosh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Calibri</vt:lpstr>
      <vt:lpstr>Century Gothic</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O'Dea, Ryan P</dc:creator>
  <cp:lastModifiedBy>O'Dea, Ryan P</cp:lastModifiedBy>
  <cp:revision>5</cp:revision>
  <dcterms:created xsi:type="dcterms:W3CDTF">2024-08-19T18:33:20Z</dcterms:created>
  <dcterms:modified xsi:type="dcterms:W3CDTF">2024-09-12T14:47:21Z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0x0101006C680F94E0378E4DA547E397E4FF7444</vt:lpwstr>
  </property>
</Properties>
</file>