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FF5327-0BB3-D69A-A171-C832AFFD3153}" name="Linas, Benjamin" initials="" userId="S::Benjamin.Linas@bmc.org::dac8fdd8-a510-4219-9000-874365ff13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72F74-C9FF-40DF-AC4F-F623460C4D4B}" v="22" dt="2024-09-04T20:48:02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434"/>
  </p:normalViewPr>
  <p:slideViewPr>
    <p:cSldViewPr snapToGrid="0">
      <p:cViewPr>
        <p:scale>
          <a:sx n="39" d="100"/>
          <a:sy n="39" d="100"/>
        </p:scale>
        <p:origin x="144" y="-5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FA2A-A7E6-41D0-BB84-0AFCD146FB8A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0B77-86D8-4817-A65C-01F94AD04B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134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estimates as a result of fluctuating suppression (e.g. if a value is suppressed, new values are randomly resampled from 1:10)</a:t>
            </a:r>
            <a:br>
              <a:rPr lang="en-US" dirty="0"/>
            </a:br>
            <a:r>
              <a:rPr lang="en-US" dirty="0"/>
              <a:t>In the simulation, this fluctuation did not make much of a difference; however, the graphics produced on the right are the result of REMOVING values between 1:10.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0B77-86D8-4817-A65C-01F94AD04BD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99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9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2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8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5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75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9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5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60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59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9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D7612-8A31-47AD-A3A1-315987FDDB64}" type="datetimeFigureOut">
              <a:rPr lang="LID4096" smtClean="0"/>
              <a:t>9/26/24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0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4">
            <a:extLst>
              <a:ext uri="{FF2B5EF4-FFF2-40B4-BE49-F238E27FC236}">
                <a16:creationId xmlns:a16="http://schemas.microsoft.com/office/drawing/2014/main" id="{C92DA2A0-14C3-1544-5DB5-B99EB8B94E57}"/>
              </a:ext>
            </a:extLst>
          </p:cNvPr>
          <p:cNvSpPr/>
          <p:nvPr/>
        </p:nvSpPr>
        <p:spPr>
          <a:xfrm>
            <a:off x="507206" y="400050"/>
            <a:ext cx="29260800" cy="6987540"/>
          </a:xfrm>
          <a:prstGeom prst="roundRect">
            <a:avLst>
              <a:gd name="adj" fmla="val 4450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 b="1" dirty="0"/>
              <a:t>Estimation of Opioid Use Disorder Prevalence Under Unique Data Scenarios: A Simulation Study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R</a:t>
            </a:r>
            <a:r>
              <a:rPr lang="en-US" sz="4400" dirty="0">
                <a:solidFill>
                  <a:schemeClr val="bg1"/>
                </a:solidFill>
              </a:rPr>
              <a:t>yan O’Dea MS (1), Benjamin P. Linas MD, MPH (1, 2), Laura F White Ph.D. (3),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Joshua A Barocas</a:t>
            </a:r>
            <a:r>
              <a:rPr lang="en-US" sz="4400" dirty="0">
                <a:solidFill>
                  <a:schemeClr val="bg1"/>
                </a:solidFill>
              </a:rPr>
              <a:t> MD (4), </a:t>
            </a:r>
            <a:r>
              <a:rPr lang="en-US" sz="4400" dirty="0" err="1">
                <a:solidFill>
                  <a:schemeClr val="bg1"/>
                </a:solidFill>
              </a:rPr>
              <a:t>Jianing</a:t>
            </a:r>
            <a:r>
              <a:rPr lang="en-US" sz="4400" dirty="0">
                <a:solidFill>
                  <a:schemeClr val="bg1"/>
                </a:solidFill>
              </a:rPr>
              <a:t> Wang Ph.D. (5, 6)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000" dirty="0">
                <a:solidFill>
                  <a:schemeClr val="bg1"/>
                </a:solidFill>
              </a:rPr>
              <a:t>1) Boston Medical Center, (2) Boston University School of Medicine, (3) Boston University School of Public Health, (4) University of Colorado School of Medicine-Divisions of General Internal Medicine and Infectious Diseases, (5) Massachusetts General Hospital, (6) Harvard Medical School</a:t>
            </a:r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675BFFDD-298A-8ED5-C367-1DAE4F12B70F}"/>
              </a:ext>
            </a:extLst>
          </p:cNvPr>
          <p:cNvSpPr/>
          <p:nvPr/>
        </p:nvSpPr>
        <p:spPr>
          <a:xfrm>
            <a:off x="507206" y="7716100"/>
            <a:ext cx="14180344" cy="517328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Background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This research aims to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“capture-recapture” analysis - a method for estimating the number of people who use opioids living in a jurisdiction while addressing underreporting in surveillance, particularly in demographics where data may be increasingly sparse.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4714-525C-A4D4-428F-5F825D299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668" y="40633650"/>
            <a:ext cx="3843720" cy="172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EBF94-29A1-DB54-D142-C2F212086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r="17328" b="9957"/>
          <a:stretch/>
        </p:blipFill>
        <p:spPr>
          <a:xfrm>
            <a:off x="17615107" y="38430667"/>
            <a:ext cx="5652677" cy="171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310BA-E92B-B727-8A63-D03F387F7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64" y="40461010"/>
            <a:ext cx="4283486" cy="2067376"/>
          </a:xfrm>
          <a:prstGeom prst="rect">
            <a:avLst/>
          </a:prstGeom>
        </p:spPr>
      </p:pic>
      <p:pic>
        <p:nvPicPr>
          <p:cNvPr id="20" name="Picture 19" descr="A qr code with a hexagon and a graph&#10;&#10;Description automatically generated">
            <a:extLst>
              <a:ext uri="{FF2B5EF4-FFF2-40B4-BE49-F238E27FC236}">
                <a16:creationId xmlns:a16="http://schemas.microsoft.com/office/drawing/2014/main" id="{1AD417D7-C673-1C16-5F3E-A4358096C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870" y="38555589"/>
            <a:ext cx="3271837" cy="4162867"/>
          </a:xfrm>
          <a:prstGeom prst="rect">
            <a:avLst/>
          </a:prstGeom>
        </p:spPr>
      </p:pic>
      <p:sp>
        <p:nvSpPr>
          <p:cNvPr id="27" name="Rounded Rectangle 75">
            <a:extLst>
              <a:ext uri="{FF2B5EF4-FFF2-40B4-BE49-F238E27FC236}">
                <a16:creationId xmlns:a16="http://schemas.microsoft.com/office/drawing/2014/main" id="{77EE1335-E8B9-93C2-7217-80C574F4F778}"/>
              </a:ext>
            </a:extLst>
          </p:cNvPr>
          <p:cNvSpPr/>
          <p:nvPr/>
        </p:nvSpPr>
        <p:spPr>
          <a:xfrm>
            <a:off x="507206" y="19410218"/>
            <a:ext cx="14180344" cy="6680662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Results</a:t>
            </a:r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populations become small, single point estimation using capture recapture loses accuracy showing a potential lack of robustness with respect to capture histories and population size; however, this lack of robustness can be addressed through taking the mean of bootstrapped estimates.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indicates that, with bootstrap methods, we can recover the true prevalence of opioid use disorder in situations where data on certain demographics is sparse.</a:t>
            </a:r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CB4DB75E-4A87-799C-C4D1-9A7A2881BE9D}"/>
              </a:ext>
            </a:extLst>
          </p:cNvPr>
          <p:cNvSpPr/>
          <p:nvPr/>
        </p:nvSpPr>
        <p:spPr>
          <a:xfrm>
            <a:off x="507206" y="26541310"/>
            <a:ext cx="14180344" cy="6011330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Takeaway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Bootstrapping over multiple datasets, backward step-wise model selection processes (MSP)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provide the most accurate estimate; however, when providing incorrect estimates, can tend to overestimate.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When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emulating a dataset of interest, and bootstrapping over small counts, Negative Binomial estimates using backward step-wise MSPs can estimate the true prevalence.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F1D89346-F7C5-0C05-BFBA-4808152F848E}"/>
              </a:ext>
            </a:extLst>
          </p:cNvPr>
          <p:cNvSpPr/>
          <p:nvPr/>
        </p:nvSpPr>
        <p:spPr>
          <a:xfrm>
            <a:off x="507206" y="33003069"/>
            <a:ext cx="14180344" cy="9352677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Prevalence Estimation on </a:t>
            </a:r>
            <a:r>
              <a:rPr lang="en-US" sz="7200" b="1">
                <a:latin typeface="Century Gothic" panose="020B0502020202020204" pitchFamily="34" charset="0"/>
              </a:rPr>
              <a:t>Massachusetts Data</a:t>
            </a: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2C5224A0-9DC9-0BD1-2D3C-E5C8DD8685AF}"/>
              </a:ext>
            </a:extLst>
          </p:cNvPr>
          <p:cNvSpPr/>
          <p:nvPr/>
        </p:nvSpPr>
        <p:spPr>
          <a:xfrm>
            <a:off x="507206" y="13339814"/>
            <a:ext cx="14180344" cy="561997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Methods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population was created with simulated capture histories and demographic information, then we examined the accuracy of estimates between Poisson and Negative Binomial (NB) distributions with log-linear models.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efficacy was benchmarked by comparing model estimates against the simulated ground truth.</a:t>
            </a:r>
          </a:p>
        </p:txBody>
      </p:sp>
      <p:pic>
        <p:nvPicPr>
          <p:cNvPr id="21" name="Picture 2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93122F1-027C-8741-9D7B-8F8804917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6" y="7699208"/>
            <a:ext cx="14630400" cy="14630400"/>
          </a:xfrm>
          <a:prstGeom prst="rect">
            <a:avLst/>
          </a:prstGeom>
        </p:spPr>
      </p:pic>
      <p:pic>
        <p:nvPicPr>
          <p:cNvPr id="25" name="Picture 2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FD2FD23-5080-7E28-A85A-2333138F9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7" y="23065767"/>
            <a:ext cx="14630399" cy="14630399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94BEA4C-FC65-8040-2EC7-B572AC90F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92432"/>
              </p:ext>
            </p:extLst>
          </p:nvPr>
        </p:nvGraphicFramePr>
        <p:xfrm>
          <a:off x="5045869" y="14674056"/>
          <a:ext cx="20183476" cy="1999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1738">
                  <a:extLst>
                    <a:ext uri="{9D8B030D-6E8A-4147-A177-3AD203B41FA5}">
                      <a16:colId xmlns:a16="http://schemas.microsoft.com/office/drawing/2014/main" val="3116414592"/>
                    </a:ext>
                  </a:extLst>
                </a:gridCol>
                <a:gridCol w="10091738">
                  <a:extLst>
                    <a:ext uri="{9D8B030D-6E8A-4147-A177-3AD203B41FA5}">
                      <a16:colId xmlns:a16="http://schemas.microsoft.com/office/drawing/2014/main" val="192897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3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1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6ba5a4-dc13-4f1e-aecf-f7e657dee8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80F94E0378E4DA547E397E4FF7444" ma:contentTypeVersion="12" ma:contentTypeDescription="Create a new document." ma:contentTypeScope="" ma:versionID="782c13ca70b7bf81073205663ed3c67a">
  <xsd:schema xmlns:xsd="http://www.w3.org/2001/XMLSchema" xmlns:xs="http://www.w3.org/2001/XMLSchema" xmlns:p="http://schemas.microsoft.com/office/2006/metadata/properties" xmlns:ns3="a26ba5a4-dc13-4f1e-aecf-f7e657dee8a6" xmlns:ns4="0f87e38d-5a79-4823-9784-f16a8415b53b" targetNamespace="http://schemas.microsoft.com/office/2006/metadata/properties" ma:root="true" ma:fieldsID="e61f44be2b8b1542ebdf459a5a46f567" ns3:_="" ns4:_="">
    <xsd:import namespace="a26ba5a4-dc13-4f1e-aecf-f7e657dee8a6"/>
    <xsd:import namespace="0f87e38d-5a79-4823-9784-f16a8415b53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ba5a4-dc13-4f1e-aecf-f7e657dee8a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7e38d-5a79-4823-9784-f16a8415b53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A2FBD-ED05-471F-AE6A-779A5CA194C5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0f87e38d-5a79-4823-9784-f16a8415b53b"/>
    <ds:schemaRef ds:uri="a26ba5a4-dc13-4f1e-aecf-f7e657dee8a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CA14A5-F30F-4818-8C96-DDC7A521F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6ba5a4-dc13-4f1e-aecf-f7e657dee8a6"/>
    <ds:schemaRef ds:uri="0f87e38d-5a79-4823-9784-f16a8415b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83BBC4-ED4A-4B64-9F7C-4A7EF0EFBA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ff12a0c-2791-49e2-8d6b-96e5d775c32f}" enabled="0" method="" siteId="{7ff12a0c-2791-49e2-8d6b-96e5d775c3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403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O'Dea, Ryan P</dc:creator>
  <cp:lastModifiedBy>O'Dea, Ryan P</cp:lastModifiedBy>
  <cp:revision>8</cp:revision>
  <dcterms:created xsi:type="dcterms:W3CDTF">2024-08-19T18:33:20Z</dcterms:created>
  <dcterms:modified xsi:type="dcterms:W3CDTF">2024-09-26T15:33:02Z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0x0101006C680F94E0378E4DA547E397E4FF7444</vt:lpwstr>
  </property>
</Properties>
</file>