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2" r:id="rId8"/>
    <p:sldId id="264" r:id="rId9"/>
    <p:sldId id="266" r:id="rId10"/>
    <p:sldId id="267" r:id="rId11"/>
    <p:sldId id="268" r:id="rId12"/>
  </p:sldIdLst>
  <p:sldSz cx="12192000" cy="6858000"/>
  <p:notesSz cx="6877050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allani" initials="aa" lastIdx="22" clrIdx="0">
    <p:extLst>
      <p:ext uri="{19B8F6BF-5375-455C-9EA6-DF929625EA0E}">
        <p15:presenceInfo xmlns:p15="http://schemas.microsoft.com/office/powerpoint/2012/main" userId="alexandre all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51104"/>
            <a:ext cx="8915399" cy="77840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Reconnaissance musicale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862" y="1387509"/>
            <a:ext cx="8915399" cy="3866749"/>
          </a:xfrm>
        </p:spPr>
        <p:txBody>
          <a:bodyPr>
            <a:noAutofit/>
          </a:bodyPr>
          <a:lstStyle/>
          <a:p>
            <a:r>
              <a:rPr lang="fr-FR" sz="2500" dirty="0" smtClean="0"/>
              <a:t>I/Principe de la reconnaissance musicale</a:t>
            </a:r>
          </a:p>
          <a:p>
            <a:endParaRPr lang="fr-FR" sz="2500" dirty="0" smtClean="0"/>
          </a:p>
          <a:p>
            <a:r>
              <a:rPr lang="fr-FR" sz="2500" dirty="0" smtClean="0"/>
              <a:t>II/Algorithme d’empreinte</a:t>
            </a:r>
          </a:p>
          <a:p>
            <a:r>
              <a:rPr lang="fr-FR" sz="2500" dirty="0" smtClean="0"/>
              <a:t>-Comment trouver des maxima locaux d’amplitudes?</a:t>
            </a:r>
          </a:p>
          <a:p>
            <a:r>
              <a:rPr lang="fr-FR" sz="2500" dirty="0" smtClean="0"/>
              <a:t>-Former une empreinte et l’encoder</a:t>
            </a:r>
          </a:p>
          <a:p>
            <a:endParaRPr lang="fr-FR" sz="2500" dirty="0" smtClean="0"/>
          </a:p>
          <a:p>
            <a:r>
              <a:rPr lang="fr-FR" sz="2500" dirty="0" smtClean="0"/>
              <a:t>III/Base de données et résultats expérimentaux</a:t>
            </a:r>
          </a:p>
          <a:p>
            <a:r>
              <a:rPr lang="fr-FR" sz="2500" dirty="0" smtClean="0"/>
              <a:t>-Reconnaissance d’une musique</a:t>
            </a:r>
          </a:p>
          <a:p>
            <a:r>
              <a:rPr lang="fr-FR" sz="2500" dirty="0" smtClean="0"/>
              <a:t>-Fonctionnement avec la Base de données</a:t>
            </a:r>
          </a:p>
          <a:p>
            <a:r>
              <a:rPr lang="fr-FR" sz="2500" dirty="0" smtClean="0"/>
              <a:t>-Résultats et efficacité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600" y="92758"/>
            <a:ext cx="3437109" cy="34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53" y="178347"/>
            <a:ext cx="1323917" cy="13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92" y="3420891"/>
            <a:ext cx="3437109" cy="34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0254" y="358296"/>
            <a:ext cx="788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Efficacité</a:t>
            </a:r>
            <a:endParaRPr lang="fr-F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57" y="2924994"/>
            <a:ext cx="5945104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56" y="1588651"/>
            <a:ext cx="5945105" cy="613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5" y="1291357"/>
            <a:ext cx="5764362" cy="31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7257" y="943071"/>
            <a:ext cx="34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Morceau de durée 3:43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107255" y="4524247"/>
            <a:ext cx="425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Morceau de durée 2 secondes</a:t>
            </a:r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255" y="3798215"/>
            <a:ext cx="5945105" cy="635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07256" y="3412935"/>
            <a:ext cx="425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Morceau de durée 5 secondes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6259656" y="2630703"/>
            <a:ext cx="425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Morceau de durée 15 secondes</a:t>
            </a:r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255" y="5079035"/>
            <a:ext cx="5945105" cy="5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628" y="624109"/>
            <a:ext cx="8911687" cy="1280890"/>
          </a:xfrm>
        </p:spPr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63628" y="2203240"/>
            <a:ext cx="737505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Ce qui a marché : </a:t>
            </a:r>
          </a:p>
          <a:p>
            <a:r>
              <a:rPr lang="fr-FR" sz="2300" dirty="0"/>
              <a:t>	</a:t>
            </a:r>
            <a:r>
              <a:rPr lang="fr-FR" sz="2300" dirty="0" smtClean="0"/>
              <a:t>Reconnaissance quasi-parfaite (but recherché)</a:t>
            </a:r>
          </a:p>
          <a:p>
            <a:endParaRPr lang="fr-FR" sz="2300" dirty="0" smtClean="0"/>
          </a:p>
          <a:p>
            <a:r>
              <a:rPr lang="fr-FR" sz="2300" dirty="0" smtClean="0"/>
              <a:t>Ce qui est améliorable</a:t>
            </a:r>
          </a:p>
          <a:p>
            <a:r>
              <a:rPr lang="fr-FR" sz="2300" dirty="0" smtClean="0"/>
              <a:t>	Le temps de reconnaissance </a:t>
            </a:r>
            <a:endParaRPr lang="fr-FR" sz="2300" dirty="0"/>
          </a:p>
          <a:p>
            <a:endParaRPr lang="fr-FR" sz="2300" dirty="0" smtClean="0"/>
          </a:p>
          <a:p>
            <a:r>
              <a:rPr lang="fr-FR" sz="2300" dirty="0"/>
              <a:t>	</a:t>
            </a:r>
            <a:r>
              <a:rPr lang="fr-FR" sz="2300" dirty="0" smtClean="0"/>
              <a:t>Incrémentation de la base moins longue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9" y="178403"/>
            <a:ext cx="3437109" cy="34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eausejour-chatelaillonplage.fr/var/storage/images/media/commun/images/agenda-460x345/note-musique/247683-1-fre-FR/note-musique_image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15" y="4772024"/>
            <a:ext cx="4381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2925" y="2365248"/>
            <a:ext cx="8911687" cy="1548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 Principe de la reconnaissance musicale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2925" y="4864608"/>
            <a:ext cx="8911687" cy="1792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791968" y="3544300"/>
            <a:ext cx="3828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Côté base de données</a:t>
            </a:r>
            <a:endParaRPr lang="fr-FR" sz="2300" dirty="0"/>
          </a:p>
        </p:txBody>
      </p:sp>
      <p:sp>
        <p:nvSpPr>
          <p:cNvPr id="8" name="Rectangle 7"/>
          <p:cNvSpPr/>
          <p:nvPr/>
        </p:nvSpPr>
        <p:spPr>
          <a:xfrm>
            <a:off x="2690074" y="2474976"/>
            <a:ext cx="3003590" cy="792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199120" y="2474975"/>
            <a:ext cx="3206166" cy="858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91968" y="5157215"/>
            <a:ext cx="2901696" cy="118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99120" y="5157216"/>
            <a:ext cx="2663952" cy="792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66172" y="6252692"/>
            <a:ext cx="26042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Côté utilisateur</a:t>
            </a:r>
            <a:endParaRPr lang="fr-FR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1808" y="2474976"/>
            <a:ext cx="34023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Grande base de données de musique</a:t>
            </a:r>
            <a:endParaRPr lang="fr-FR" sz="2300" dirty="0"/>
          </a:p>
        </p:txBody>
      </p:sp>
      <p:sp>
        <p:nvSpPr>
          <p:cNvPr id="14" name="TextBox 13"/>
          <p:cNvSpPr txBox="1"/>
          <p:nvPr/>
        </p:nvSpPr>
        <p:spPr>
          <a:xfrm>
            <a:off x="8199119" y="2532810"/>
            <a:ext cx="37114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Grande base de données d’empreinte</a:t>
            </a:r>
            <a:endParaRPr lang="fr-FR" sz="2300" dirty="0"/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5693664" y="2871216"/>
            <a:ext cx="250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8201" y="2487020"/>
            <a:ext cx="2521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Algorithme d’empreinte</a:t>
            </a:r>
            <a:endParaRPr lang="fr-FR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693664" y="5532158"/>
            <a:ext cx="2505456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63395" y="5157539"/>
            <a:ext cx="27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Algorithme d’empreinte</a:t>
            </a:r>
            <a:endParaRPr lang="fr-F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2502" y="5204706"/>
            <a:ext cx="31409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Enregistrement de X secondes de musiques</a:t>
            </a:r>
            <a:endParaRPr lang="fr-FR" sz="2300" dirty="0"/>
          </a:p>
        </p:txBody>
      </p:sp>
      <p:sp>
        <p:nvSpPr>
          <p:cNvPr id="26" name="TextBox 25"/>
          <p:cNvSpPr txBox="1"/>
          <p:nvPr/>
        </p:nvSpPr>
        <p:spPr>
          <a:xfrm>
            <a:off x="8317363" y="5153347"/>
            <a:ext cx="2427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Empreinte de l’</a:t>
            </a:r>
            <a:r>
              <a:rPr lang="fr-FR" sz="2300" dirty="0"/>
              <a:t>é</a:t>
            </a:r>
            <a:r>
              <a:rPr lang="fr-FR" sz="2300" dirty="0" smtClean="0"/>
              <a:t>chantillon</a:t>
            </a:r>
            <a:endParaRPr lang="fr-FR" sz="23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032332" y="3333028"/>
            <a:ext cx="0" cy="182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05996" y="3991119"/>
            <a:ext cx="192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de l’empreinte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4" y="2113719"/>
            <a:ext cx="4445601" cy="335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568" y="6042363"/>
            <a:ext cx="3385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u="sng" dirty="0" smtClean="0"/>
              <a:t>Spectrogramme</a:t>
            </a:r>
            <a:r>
              <a:rPr lang="fr-FR" sz="2300" b="1" u="sng" dirty="0" smtClean="0"/>
              <a:t> </a:t>
            </a:r>
            <a:endParaRPr lang="fr-FR" sz="2300" b="1" u="sng" dirty="0"/>
          </a:p>
        </p:txBody>
      </p:sp>
      <p:cxnSp>
        <p:nvCxnSpPr>
          <p:cNvPr id="8" name="Straight Arrow Connector 7"/>
          <p:cNvCxnSpPr>
            <a:stCxn id="19" idx="0"/>
          </p:cNvCxnSpPr>
          <p:nvPr/>
        </p:nvCxnSpPr>
        <p:spPr>
          <a:xfrm flipH="1" flipV="1">
            <a:off x="4690547" y="5276335"/>
            <a:ext cx="699445" cy="56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2"/>
          </p:cNvCxnSpPr>
          <p:nvPr/>
        </p:nvCxnSpPr>
        <p:spPr>
          <a:xfrm flipH="1">
            <a:off x="1173892" y="1854230"/>
            <a:ext cx="1285103" cy="43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952" y="1407954"/>
            <a:ext cx="1804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Fréquence</a:t>
            </a:r>
            <a:endParaRPr lang="fr-FR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6295" y="5843847"/>
            <a:ext cx="10873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Temps</a:t>
            </a:r>
            <a:endParaRPr lang="fr-FR" sz="2300" dirty="0"/>
          </a:p>
        </p:txBody>
      </p:sp>
      <p:sp>
        <p:nvSpPr>
          <p:cNvPr id="26" name="TextBox 25"/>
          <p:cNvSpPr txBox="1"/>
          <p:nvPr/>
        </p:nvSpPr>
        <p:spPr>
          <a:xfrm>
            <a:off x="8299622" y="6042363"/>
            <a:ext cx="3385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u="sng" dirty="0" smtClean="0"/>
              <a:t>Tableau FFT</a:t>
            </a:r>
            <a:endParaRPr lang="fr-FR" sz="2700" b="1" u="sng" dirty="0"/>
          </a:p>
        </p:txBody>
      </p:sp>
      <p:sp>
        <p:nvSpPr>
          <p:cNvPr id="27" name="Rectangle 26"/>
          <p:cNvSpPr/>
          <p:nvPr/>
        </p:nvSpPr>
        <p:spPr>
          <a:xfrm>
            <a:off x="7599406" y="2681416"/>
            <a:ext cx="4197178" cy="270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eft Brace 28"/>
          <p:cNvSpPr/>
          <p:nvPr/>
        </p:nvSpPr>
        <p:spPr>
          <a:xfrm rot="5400000">
            <a:off x="9395254" y="525253"/>
            <a:ext cx="605481" cy="3608173"/>
          </a:xfrm>
          <a:prstGeom prst="leftBrace">
            <a:avLst>
              <a:gd name="adj1" fmla="val 8333"/>
              <a:gd name="adj2" fmla="val 48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9094573" y="1631092"/>
            <a:ext cx="1902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Temps</a:t>
            </a:r>
            <a:endParaRPr lang="fr-FR" sz="2300" dirty="0"/>
          </a:p>
        </p:txBody>
      </p:sp>
      <p:sp>
        <p:nvSpPr>
          <p:cNvPr id="32" name="Left Brace 31"/>
          <p:cNvSpPr/>
          <p:nvPr/>
        </p:nvSpPr>
        <p:spPr>
          <a:xfrm>
            <a:off x="7132679" y="2601813"/>
            <a:ext cx="605481" cy="2865335"/>
          </a:xfrm>
          <a:prstGeom prst="leftBrace">
            <a:avLst>
              <a:gd name="adj1" fmla="val 8333"/>
              <a:gd name="adj2" fmla="val 48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5706762" y="3588204"/>
            <a:ext cx="1812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Fréquence</a:t>
            </a:r>
            <a:endParaRPr lang="fr-FR" sz="2300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89213" y="451104"/>
            <a:ext cx="8915399" cy="778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Ce qu’on utilise pour l’algorithme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7738160" y="2982894"/>
            <a:ext cx="1850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Amplitude</a:t>
            </a:r>
            <a:endParaRPr lang="fr-FR" sz="2300" dirty="0"/>
          </a:p>
        </p:txBody>
      </p:sp>
      <p:sp>
        <p:nvSpPr>
          <p:cNvPr id="39" name="TextBox 38"/>
          <p:cNvSpPr txBox="1"/>
          <p:nvPr/>
        </p:nvSpPr>
        <p:spPr>
          <a:xfrm>
            <a:off x="9767372" y="2982894"/>
            <a:ext cx="1850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Amplitude</a:t>
            </a:r>
            <a:endParaRPr lang="fr-FR" sz="2300" dirty="0"/>
          </a:p>
        </p:txBody>
      </p:sp>
      <p:sp>
        <p:nvSpPr>
          <p:cNvPr id="40" name="TextBox 39"/>
          <p:cNvSpPr txBox="1"/>
          <p:nvPr/>
        </p:nvSpPr>
        <p:spPr>
          <a:xfrm>
            <a:off x="7738160" y="4240279"/>
            <a:ext cx="1850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Amplitude</a:t>
            </a:r>
            <a:endParaRPr lang="fr-FR" sz="2300" dirty="0"/>
          </a:p>
        </p:txBody>
      </p:sp>
      <p:sp>
        <p:nvSpPr>
          <p:cNvPr id="41" name="TextBox 40"/>
          <p:cNvSpPr txBox="1"/>
          <p:nvPr/>
        </p:nvSpPr>
        <p:spPr>
          <a:xfrm>
            <a:off x="9693222" y="4240279"/>
            <a:ext cx="1850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Amplitude</a:t>
            </a:r>
            <a:endParaRPr lang="fr-FR" sz="2300" dirty="0"/>
          </a:p>
        </p:txBody>
      </p:sp>
      <p:cxnSp>
        <p:nvCxnSpPr>
          <p:cNvPr id="43" name="Straight Connector 42"/>
          <p:cNvCxnSpPr>
            <a:stCxn id="27" idx="0"/>
            <a:endCxn id="27" idx="2"/>
          </p:cNvCxnSpPr>
          <p:nvPr/>
        </p:nvCxnSpPr>
        <p:spPr>
          <a:xfrm>
            <a:off x="9697995" y="2681416"/>
            <a:ext cx="0" cy="27061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  <a:endCxn id="27" idx="1"/>
          </p:cNvCxnSpPr>
          <p:nvPr/>
        </p:nvCxnSpPr>
        <p:spPr>
          <a:xfrm flipH="1">
            <a:off x="7599406" y="4034481"/>
            <a:ext cx="419717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1744" y="371126"/>
            <a:ext cx="8911687" cy="15613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II/Algorithme d’empreinte, trouver les maxima d’amplitude: Un exemple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55" y="2587221"/>
            <a:ext cx="4159464" cy="1446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36722" y="4335721"/>
            <a:ext cx="22199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00" dirty="0" smtClean="0"/>
              <a:t>Structure de carré</a:t>
            </a:r>
            <a:endParaRPr lang="fr-FR" sz="23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2" y="2285491"/>
            <a:ext cx="5992980" cy="205023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7673650" y="3386290"/>
            <a:ext cx="1569204" cy="5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673650" y="3049104"/>
            <a:ext cx="1569204" cy="5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164637" y="3385714"/>
            <a:ext cx="1348071" cy="5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0164637" y="3049104"/>
            <a:ext cx="1348071" cy="894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42854" y="3830595"/>
            <a:ext cx="921783" cy="52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42854" y="2656030"/>
            <a:ext cx="921783" cy="52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242854" y="3385714"/>
            <a:ext cx="0" cy="44488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193469" y="3385714"/>
            <a:ext cx="0" cy="44488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234616" y="2656030"/>
            <a:ext cx="8238" cy="4020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0164637" y="2670222"/>
            <a:ext cx="0" cy="3878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673650" y="3058052"/>
            <a:ext cx="4119" cy="3276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512708" y="3058052"/>
            <a:ext cx="0" cy="3276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09223" y="2591392"/>
            <a:ext cx="336996" cy="64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9" y="4438464"/>
            <a:ext cx="4501646" cy="1590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99" y="409574"/>
            <a:ext cx="4514241" cy="158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599" y="2336799"/>
            <a:ext cx="4514241" cy="155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380" y="14308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1</a:t>
            </a:r>
            <a:r>
              <a:rPr lang="fr-FR" b="1" u="sng" baseline="30000" dirty="0" smtClean="0"/>
              <a:t>ère</a:t>
            </a:r>
            <a:r>
              <a:rPr lang="fr-FR" b="1" u="sng" dirty="0" smtClean="0"/>
              <a:t> boucle</a:t>
            </a:r>
            <a:endParaRPr lang="fr-FR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44380" y="211506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2</a:t>
            </a:r>
            <a:r>
              <a:rPr lang="fr-FR" b="1" u="sng" baseline="30000" dirty="0" smtClean="0"/>
              <a:t>ème</a:t>
            </a:r>
            <a:r>
              <a:rPr lang="fr-FR" b="1" u="sng" dirty="0" smtClean="0"/>
              <a:t> boucle</a:t>
            </a:r>
            <a:endParaRPr lang="fr-FR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66251" y="416133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3</a:t>
            </a:r>
            <a:r>
              <a:rPr lang="fr-FR" b="1" u="sng" baseline="30000" dirty="0" smtClean="0"/>
              <a:t>ème</a:t>
            </a:r>
            <a:r>
              <a:rPr lang="fr-FR" b="1" u="sng" dirty="0" smtClean="0"/>
              <a:t> boucle</a:t>
            </a:r>
            <a:endParaRPr lang="fr-FR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807" y="2769924"/>
            <a:ext cx="745337" cy="270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484" y="851695"/>
            <a:ext cx="745915" cy="27358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7456413" y="874100"/>
            <a:ext cx="652537" cy="5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35801" y="651947"/>
            <a:ext cx="1373149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35801" y="1090598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35801" y="651947"/>
            <a:ext cx="0" cy="44488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31335" y="874101"/>
            <a:ext cx="0" cy="2164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108950" y="651948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134270" y="2786352"/>
            <a:ext cx="652537" cy="5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727082" y="2573402"/>
            <a:ext cx="1373149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13658" y="3010470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109192" y="2809213"/>
            <a:ext cx="0" cy="2164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794427" y="2579440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735801" y="2587059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413657" y="2797141"/>
            <a:ext cx="0" cy="2164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91273" y="2576068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26841" y="2792316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81" y="498242"/>
            <a:ext cx="4480565" cy="1532824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8795235" y="4687179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788562" y="4687179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483149" y="4687179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8788562" y="4909618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097264" y="4909618"/>
            <a:ext cx="0" cy="2224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74238" y="4909618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775054" y="4909618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093028" y="5123334"/>
            <a:ext cx="695534" cy="36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40" y="2475342"/>
            <a:ext cx="4480565" cy="153282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1" y="4521096"/>
            <a:ext cx="4480565" cy="1532824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V="1">
            <a:off x="1901433" y="71340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901433" y="93525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577395" y="71524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883975" y="72286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594853" y="269460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594853" y="291645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270815" y="269644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577395" y="270406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280653" y="473676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280653" y="4958617"/>
            <a:ext cx="652537" cy="5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56615" y="473860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63195" y="4746228"/>
            <a:ext cx="0" cy="2164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35802" y="3021990"/>
            <a:ext cx="3427374" cy="8413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748464" y="1107465"/>
            <a:ext cx="3436142" cy="8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720491" y="5148734"/>
            <a:ext cx="3427374" cy="8413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30852" y="670327"/>
            <a:ext cx="2053431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450821" y="899259"/>
            <a:ext cx="2053431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20149" y="2591005"/>
            <a:ext cx="1346201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128000" y="2810231"/>
            <a:ext cx="1346201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10625" y="4927956"/>
            <a:ext cx="1304925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9502774" y="4753331"/>
            <a:ext cx="647701" cy="688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2604" y="444623"/>
            <a:ext cx="244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Résultat finale :</a:t>
            </a:r>
            <a:endParaRPr lang="fr-FR" sz="2400" b="1" u="sng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9" y="889685"/>
            <a:ext cx="5307889" cy="18577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62" y="889685"/>
            <a:ext cx="5381846" cy="18411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794926" y="411417"/>
            <a:ext cx="285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Tableau de base :</a:t>
            </a:r>
            <a:endParaRPr lang="fr-FR" sz="2400" b="1" u="sng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24" y="4170663"/>
            <a:ext cx="3432021" cy="2687337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33" idx="2"/>
            <a:endCxn id="39" idx="0"/>
          </p:cNvCxnSpPr>
          <p:nvPr/>
        </p:nvCxnSpPr>
        <p:spPr>
          <a:xfrm rot="5400000">
            <a:off x="2247272" y="3072010"/>
            <a:ext cx="1423217" cy="7740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2"/>
            <a:endCxn id="39" idx="0"/>
          </p:cNvCxnSpPr>
          <p:nvPr/>
        </p:nvCxnSpPr>
        <p:spPr>
          <a:xfrm rot="5400000">
            <a:off x="5226500" y="76178"/>
            <a:ext cx="1439820" cy="6749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88726" y="3004477"/>
            <a:ext cx="25578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COMPARAISON </a:t>
            </a:r>
            <a:endParaRPr lang="fr-FR" sz="2300" dirty="0"/>
          </a:p>
        </p:txBody>
      </p:sp>
      <p:cxnSp>
        <p:nvCxnSpPr>
          <p:cNvPr id="50" name="Straight Arrow Connector 49"/>
          <p:cNvCxnSpPr>
            <a:stCxn id="39" idx="3"/>
          </p:cNvCxnSpPr>
          <p:nvPr/>
        </p:nvCxnSpPr>
        <p:spPr>
          <a:xfrm flipV="1">
            <a:off x="4287845" y="5514331"/>
            <a:ext cx="40430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37807" y="5114221"/>
            <a:ext cx="3143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Filtre des amplitudes les plus basses</a:t>
            </a:r>
            <a:endParaRPr lang="fr-FR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936" y="4057179"/>
            <a:ext cx="3432020" cy="28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24" y="2101646"/>
            <a:ext cx="5156390" cy="1258918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 flipV="1">
            <a:off x="10765844" y="2098501"/>
            <a:ext cx="0" cy="4431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0789651" y="2108027"/>
            <a:ext cx="0" cy="4431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37097" y="2098509"/>
            <a:ext cx="0" cy="4431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518046" y="2098509"/>
            <a:ext cx="0" cy="4431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385" y="115815"/>
            <a:ext cx="11050793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II/Algorithme </a:t>
            </a:r>
            <a:r>
              <a:rPr lang="fr-FR" dirty="0" smtClean="0"/>
              <a:t>d’empreinte</a:t>
            </a:r>
            <a:r>
              <a:rPr lang="fr-FR" dirty="0"/>
              <a:t> </a:t>
            </a:r>
            <a:r>
              <a:rPr lang="fr-FR" dirty="0" smtClean="0"/>
              <a:t>: Formation d’empreinte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96609" y="2639460"/>
            <a:ext cx="238816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3060" y="2323729"/>
            <a:ext cx="257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 -Empreintes possibles (12)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42703" y="1511260"/>
            <a:ext cx="863208" cy="613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55957" y="1176480"/>
            <a:ext cx="171004" cy="94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51821" y="1209642"/>
            <a:ext cx="369776" cy="89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93171" y="1209642"/>
            <a:ext cx="20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Fréquence 1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4942703" y="840310"/>
            <a:ext cx="20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Fréquence 2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6821596" y="944684"/>
            <a:ext cx="24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Différence de temps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9292281" y="1301914"/>
            <a:ext cx="30420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/>
              <a:t>Une sous-empreinte</a:t>
            </a:r>
            <a:endParaRPr lang="fr-FR" sz="2300" b="1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9514703" y="2541651"/>
            <a:ext cx="1276867" cy="9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</p:cNvCxnSpPr>
          <p:nvPr/>
        </p:nvCxnSpPr>
        <p:spPr>
          <a:xfrm flipH="1">
            <a:off x="10515600" y="1748190"/>
            <a:ext cx="297714" cy="22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29" idx="0"/>
          </p:cNvCxnSpPr>
          <p:nvPr/>
        </p:nvCxnSpPr>
        <p:spPr>
          <a:xfrm>
            <a:off x="8235119" y="3360564"/>
            <a:ext cx="19861" cy="14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75577" y="3609209"/>
            <a:ext cx="270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Tri des sous-empreintes</a:t>
            </a:r>
          </a:p>
          <a:p>
            <a:r>
              <a:rPr lang="fr-FR" dirty="0" smtClean="0"/>
              <a:t>(degré = 1)</a:t>
            </a:r>
            <a:endParaRPr lang="fr-FR" dirty="0"/>
          </a:p>
        </p:txBody>
      </p:sp>
      <p:sp>
        <p:nvSpPr>
          <p:cNvPr id="73" name="TextBox 72"/>
          <p:cNvSpPr txBox="1"/>
          <p:nvPr/>
        </p:nvSpPr>
        <p:spPr>
          <a:xfrm>
            <a:off x="2308068" y="5457854"/>
            <a:ext cx="25702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00" b="1" dirty="0" smtClean="0"/>
              <a:t>L’empreinte de l’extrait</a:t>
            </a:r>
            <a:endParaRPr lang="fr-FR" sz="2300" b="1" dirty="0"/>
          </a:p>
        </p:txBody>
      </p:sp>
      <p:cxnSp>
        <p:nvCxnSpPr>
          <p:cNvPr id="77" name="Straight Arrow Connector 76"/>
          <p:cNvCxnSpPr>
            <a:stCxn id="73" idx="3"/>
            <a:endCxn id="29" idx="1"/>
          </p:cNvCxnSpPr>
          <p:nvPr/>
        </p:nvCxnSpPr>
        <p:spPr>
          <a:xfrm flipV="1">
            <a:off x="4878274" y="5457854"/>
            <a:ext cx="757875" cy="400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9" y="1629337"/>
            <a:ext cx="2451910" cy="173076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9518819" y="2109487"/>
            <a:ext cx="1272751" cy="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23572" y="2119014"/>
            <a:ext cx="1272751" cy="60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4699" y="2517841"/>
            <a:ext cx="1276867" cy="9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149" y="4801192"/>
            <a:ext cx="5237661" cy="13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1" y="624110"/>
            <a:ext cx="9472612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III/Base de </a:t>
            </a:r>
            <a:r>
              <a:rPr lang="fr-FR" dirty="0" smtClean="0"/>
              <a:t>données </a:t>
            </a:r>
            <a:r>
              <a:rPr lang="fr-FR" dirty="0"/>
              <a:t>et résultats expérimentaux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Reconnaissance d’une musique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7613" y="6858000"/>
            <a:ext cx="8915400" cy="170822"/>
          </a:xfrm>
        </p:spPr>
        <p:txBody>
          <a:bodyPr>
            <a:normAutofit fontScale="32500" lnSpcReduction="20000"/>
          </a:bodyPr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7395" y="2261288"/>
            <a:ext cx="2607276" cy="292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36822" y="2842054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1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1136822" y="3211386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2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822" y="3580718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3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136822" y="3950050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4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22" y="4319382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5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136822" y="4669153"/>
            <a:ext cx="25084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Sous empreinte 6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007177" y="1668161"/>
            <a:ext cx="3595817" cy="5078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501448" y="1828119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501448" y="2552021"/>
            <a:ext cx="2607276" cy="397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501448" y="2548252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501448" y="3268385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501448" y="3990891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501448" y="4713057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501448" y="5431729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501448" y="6150401"/>
            <a:ext cx="2607276" cy="433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9041499" y="1867225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A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9041499" y="2589097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B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9041499" y="3305338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C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9041499" y="4022808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9041499" y="4744975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E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9041499" y="5466143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F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9041499" y="6182319"/>
            <a:ext cx="14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Musique G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1136822" y="2385033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Extrait de musique</a:t>
            </a:r>
            <a:endParaRPr lang="fr-FR" dirty="0"/>
          </a:p>
        </p:txBody>
      </p:sp>
      <p:cxnSp>
        <p:nvCxnSpPr>
          <p:cNvPr id="33" name="Straight Arrow Connector 32"/>
          <p:cNvCxnSpPr>
            <a:stCxn id="9" idx="3"/>
            <a:endCxn id="16" idx="1"/>
          </p:cNvCxnSpPr>
          <p:nvPr/>
        </p:nvCxnSpPr>
        <p:spPr>
          <a:xfrm flipV="1">
            <a:off x="3645244" y="2044703"/>
            <a:ext cx="4856204" cy="982017"/>
          </a:xfrm>
          <a:prstGeom prst="straightConnector1">
            <a:avLst/>
          </a:prstGeom>
          <a:ln>
            <a:solidFill>
              <a:srgbClr val="2200F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6" idx="1"/>
          </p:cNvCxnSpPr>
          <p:nvPr/>
        </p:nvCxnSpPr>
        <p:spPr>
          <a:xfrm flipV="1">
            <a:off x="3645244" y="2044703"/>
            <a:ext cx="4856204" cy="1351349"/>
          </a:xfrm>
          <a:prstGeom prst="straightConnector1">
            <a:avLst/>
          </a:prstGeom>
          <a:ln>
            <a:solidFill>
              <a:srgbClr val="220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6" idx="1"/>
          </p:cNvCxnSpPr>
          <p:nvPr/>
        </p:nvCxnSpPr>
        <p:spPr>
          <a:xfrm flipV="1">
            <a:off x="3645244" y="2044703"/>
            <a:ext cx="4856204" cy="1720681"/>
          </a:xfrm>
          <a:prstGeom prst="straightConnector1">
            <a:avLst/>
          </a:prstGeom>
          <a:ln>
            <a:solidFill>
              <a:srgbClr val="220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6" idx="1"/>
          </p:cNvCxnSpPr>
          <p:nvPr/>
        </p:nvCxnSpPr>
        <p:spPr>
          <a:xfrm flipV="1">
            <a:off x="3645244" y="2044703"/>
            <a:ext cx="4856204" cy="2090013"/>
          </a:xfrm>
          <a:prstGeom prst="straightConnector1">
            <a:avLst/>
          </a:prstGeom>
          <a:ln>
            <a:solidFill>
              <a:srgbClr val="220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</p:cNvCxnSpPr>
          <p:nvPr/>
        </p:nvCxnSpPr>
        <p:spPr>
          <a:xfrm flipV="1">
            <a:off x="3645244" y="2768545"/>
            <a:ext cx="4856204" cy="173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23" idx="1"/>
          </p:cNvCxnSpPr>
          <p:nvPr/>
        </p:nvCxnSpPr>
        <p:spPr>
          <a:xfrm>
            <a:off x="3645244" y="4853819"/>
            <a:ext cx="4856204" cy="15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18" idx="1"/>
          </p:cNvCxnSpPr>
          <p:nvPr/>
        </p:nvCxnSpPr>
        <p:spPr>
          <a:xfrm flipV="1">
            <a:off x="3645244" y="2764836"/>
            <a:ext cx="4856204" cy="2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" idx="1"/>
          </p:cNvCxnSpPr>
          <p:nvPr/>
        </p:nvCxnSpPr>
        <p:spPr>
          <a:xfrm>
            <a:off x="3645244" y="4496474"/>
            <a:ext cx="4856204" cy="4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  <a:endCxn id="16" idx="1"/>
          </p:cNvCxnSpPr>
          <p:nvPr/>
        </p:nvCxnSpPr>
        <p:spPr>
          <a:xfrm flipV="1">
            <a:off x="3645244" y="2044703"/>
            <a:ext cx="4856204" cy="2459345"/>
          </a:xfrm>
          <a:prstGeom prst="straightConnector1">
            <a:avLst/>
          </a:prstGeom>
          <a:ln>
            <a:solidFill>
              <a:srgbClr val="220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10" y="24245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Algorithme d’empreinte: (Pour un morceau de 15 sec)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0" y="1368137"/>
            <a:ext cx="5717545" cy="4201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47" y="344632"/>
            <a:ext cx="2371725" cy="624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1182" y="5946701"/>
            <a:ext cx="38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Spectre réel</a:t>
            </a:r>
          </a:p>
          <a:p>
            <a:r>
              <a:rPr lang="fr-FR" dirty="0" smtClean="0"/>
              <a:t>Spectre, unité arbitraire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81055" y="5569528"/>
            <a:ext cx="13854" cy="4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73091" y="6269866"/>
            <a:ext cx="2272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249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Reconnaissance musicale</vt:lpstr>
      <vt:lpstr>I/ Principe de la reconnaissance musicale</vt:lpstr>
      <vt:lpstr>PowerPoint Presentation</vt:lpstr>
      <vt:lpstr>II/Algorithme d’empreinte, trouver les maxima d’amplitude: Un exemple </vt:lpstr>
      <vt:lpstr>PowerPoint Presentation</vt:lpstr>
      <vt:lpstr>PowerPoint Presentation</vt:lpstr>
      <vt:lpstr>II/Algorithme d’empreinte : Formation d’empreinte  </vt:lpstr>
      <vt:lpstr>III/Base de données et résultats expérimentaux -Reconnaissance d’une musique 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musicale</dc:title>
  <dc:creator>alexandre allani</dc:creator>
  <cp:lastModifiedBy>alexandre allani</cp:lastModifiedBy>
  <cp:revision>67</cp:revision>
  <cp:lastPrinted>2016-06-09T17:38:57Z</cp:lastPrinted>
  <dcterms:created xsi:type="dcterms:W3CDTF">2016-05-16T19:25:46Z</dcterms:created>
  <dcterms:modified xsi:type="dcterms:W3CDTF">2016-06-10T20:13:42Z</dcterms:modified>
</cp:coreProperties>
</file>