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5" r:id="rId8"/>
    <p:sldId id="266" r:id="rId9"/>
    <p:sldId id="267" r:id="rId10"/>
    <p:sldId id="261" r:id="rId11"/>
    <p:sldId id="262" r:id="rId12"/>
    <p:sldId id="269" r:id="rId13"/>
    <p:sldId id="263" r:id="rId14"/>
    <p:sldId id="264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D8B27-B4BF-433D-BDF2-93B34BEB2BB5}" type="doc">
      <dgm:prSet loTypeId="urn:microsoft.com/office/officeart/2005/8/layout/vList4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09B681F3-29DB-4A95-ABE5-749C0D8E5D89}">
      <dgm:prSet phldrT="[Texto]" custT="1"/>
      <dgm:spPr/>
      <dgm:t>
        <a:bodyPr/>
        <a:lstStyle/>
        <a:p>
          <a:r>
            <a:rPr lang="es-ES" sz="2000" b="1" u="sng" dirty="0" smtClean="0"/>
            <a:t>Rutas</a:t>
          </a:r>
          <a:endParaRPr lang="es-ES" sz="2000" b="1" u="sng" dirty="0"/>
        </a:p>
      </dgm:t>
    </dgm:pt>
    <dgm:pt modelId="{87E38F57-333F-409B-8E47-51236B641308}" type="parTrans" cxnId="{96572DDF-1D14-4F48-9944-5B0D95862C4D}">
      <dgm:prSet/>
      <dgm:spPr/>
      <dgm:t>
        <a:bodyPr/>
        <a:lstStyle/>
        <a:p>
          <a:endParaRPr lang="es-ES"/>
        </a:p>
      </dgm:t>
    </dgm:pt>
    <dgm:pt modelId="{DDA370D7-A888-4F4B-A33A-1A2304524694}" type="sibTrans" cxnId="{96572DDF-1D14-4F48-9944-5B0D95862C4D}">
      <dgm:prSet/>
      <dgm:spPr/>
      <dgm:t>
        <a:bodyPr/>
        <a:lstStyle/>
        <a:p>
          <a:endParaRPr lang="es-ES"/>
        </a:p>
      </dgm:t>
    </dgm:pt>
    <dgm:pt modelId="{F09D30A8-B23A-4CB2-A84E-BF904A7A493A}">
      <dgm:prSet phldrT="[Texto]" custT="1"/>
      <dgm:spPr/>
      <dgm:t>
        <a:bodyPr/>
        <a:lstStyle/>
        <a:p>
          <a:r>
            <a:rPr lang="es-ES" sz="1600" dirty="0" smtClean="0"/>
            <a:t>Optimiza rutas para llegar al destino deseado.</a:t>
          </a:r>
          <a:endParaRPr lang="es-ES" sz="1600" dirty="0"/>
        </a:p>
      </dgm:t>
    </dgm:pt>
    <dgm:pt modelId="{239CAEFD-77B8-4D16-B5FF-AB5C9ABF7168}" type="parTrans" cxnId="{980CF61D-070B-49A2-8617-9FEF1C160A98}">
      <dgm:prSet/>
      <dgm:spPr/>
      <dgm:t>
        <a:bodyPr/>
        <a:lstStyle/>
        <a:p>
          <a:endParaRPr lang="es-ES"/>
        </a:p>
      </dgm:t>
    </dgm:pt>
    <dgm:pt modelId="{F5C3D7C7-B78D-4BBB-BAFE-14BF0AA83CB9}" type="sibTrans" cxnId="{980CF61D-070B-49A2-8617-9FEF1C160A98}">
      <dgm:prSet/>
      <dgm:spPr/>
      <dgm:t>
        <a:bodyPr/>
        <a:lstStyle/>
        <a:p>
          <a:endParaRPr lang="es-ES"/>
        </a:p>
      </dgm:t>
    </dgm:pt>
    <dgm:pt modelId="{3337572C-A953-4E9B-91FD-C7C0E75971B2}">
      <dgm:prSet phldrT="[Texto]" custT="1"/>
      <dgm:spPr/>
      <dgm:t>
        <a:bodyPr/>
        <a:lstStyle/>
        <a:p>
          <a:r>
            <a:rPr lang="es-ES" sz="1600" dirty="0" smtClean="0"/>
            <a:t>Busca vías alternativas a las calles bloqueadas por camiones.</a:t>
          </a:r>
          <a:endParaRPr lang="es-ES" sz="1600" dirty="0"/>
        </a:p>
      </dgm:t>
    </dgm:pt>
    <dgm:pt modelId="{9621513F-B938-40EA-9B78-120471719DD9}" type="parTrans" cxnId="{706F8C92-CE0A-4230-AD7D-D19BFEF8F0A3}">
      <dgm:prSet/>
      <dgm:spPr/>
      <dgm:t>
        <a:bodyPr/>
        <a:lstStyle/>
        <a:p>
          <a:endParaRPr lang="es-ES"/>
        </a:p>
      </dgm:t>
    </dgm:pt>
    <dgm:pt modelId="{3F445B83-1CAC-4EF2-B869-13D106C802EC}" type="sibTrans" cxnId="{706F8C92-CE0A-4230-AD7D-D19BFEF8F0A3}">
      <dgm:prSet/>
      <dgm:spPr/>
      <dgm:t>
        <a:bodyPr/>
        <a:lstStyle/>
        <a:p>
          <a:endParaRPr lang="es-ES"/>
        </a:p>
      </dgm:t>
    </dgm:pt>
    <dgm:pt modelId="{C87E2160-FB7A-426C-9D5C-71CE481CEE92}">
      <dgm:prSet phldrT="[Texto]" custT="1"/>
      <dgm:spPr/>
      <dgm:t>
        <a:bodyPr/>
        <a:lstStyle/>
        <a:p>
          <a:r>
            <a:rPr lang="es-ES" sz="2000" b="1" u="sng" dirty="0" smtClean="0"/>
            <a:t>Contenedores</a:t>
          </a:r>
          <a:endParaRPr lang="es-ES" sz="2000" b="1" u="sng" dirty="0"/>
        </a:p>
      </dgm:t>
    </dgm:pt>
    <dgm:pt modelId="{8124496F-19AD-4E6B-AB64-78904676FA0E}" type="parTrans" cxnId="{D5EC598A-58F8-4DF5-BC8B-C64903C6282D}">
      <dgm:prSet/>
      <dgm:spPr/>
      <dgm:t>
        <a:bodyPr/>
        <a:lstStyle/>
        <a:p>
          <a:endParaRPr lang="es-ES"/>
        </a:p>
      </dgm:t>
    </dgm:pt>
    <dgm:pt modelId="{90C1B579-391E-4FBB-A57A-A41E7EF9748E}" type="sibTrans" cxnId="{D5EC598A-58F8-4DF5-BC8B-C64903C6282D}">
      <dgm:prSet/>
      <dgm:spPr/>
      <dgm:t>
        <a:bodyPr/>
        <a:lstStyle/>
        <a:p>
          <a:endParaRPr lang="es-ES"/>
        </a:p>
      </dgm:t>
    </dgm:pt>
    <dgm:pt modelId="{41599BDF-CD54-4204-AFD8-AC029BA773F2}">
      <dgm:prSet phldrT="[Texto]" custT="1"/>
      <dgm:spPr/>
      <dgm:t>
        <a:bodyPr/>
        <a:lstStyle/>
        <a:p>
          <a:r>
            <a:rPr lang="es-ES" sz="1600" dirty="0" smtClean="0"/>
            <a:t>Indica donde están los </a:t>
          </a:r>
          <a:r>
            <a:rPr lang="es-ES" sz="1600" dirty="0" err="1" smtClean="0"/>
            <a:t>clusters</a:t>
          </a:r>
          <a:r>
            <a:rPr lang="es-ES" sz="1600" dirty="0" smtClean="0"/>
            <a:t> de contenedores.</a:t>
          </a:r>
          <a:endParaRPr lang="es-ES" sz="1600" dirty="0"/>
        </a:p>
      </dgm:t>
    </dgm:pt>
    <dgm:pt modelId="{EE6F48DF-F0B3-4C7B-8FF2-ED66A79DCC49}" type="parTrans" cxnId="{107FCA00-CC6E-4C7D-89B3-51137EA81892}">
      <dgm:prSet/>
      <dgm:spPr/>
      <dgm:t>
        <a:bodyPr/>
        <a:lstStyle/>
        <a:p>
          <a:endParaRPr lang="es-ES"/>
        </a:p>
      </dgm:t>
    </dgm:pt>
    <dgm:pt modelId="{D9A0AE32-C14F-41C1-9C53-FD4501ED55D7}" type="sibTrans" cxnId="{107FCA00-CC6E-4C7D-89B3-51137EA81892}">
      <dgm:prSet/>
      <dgm:spPr/>
      <dgm:t>
        <a:bodyPr/>
        <a:lstStyle/>
        <a:p>
          <a:endParaRPr lang="es-ES"/>
        </a:p>
      </dgm:t>
    </dgm:pt>
    <dgm:pt modelId="{1890BA56-A1EE-4E34-9E08-7BF54EF24091}">
      <dgm:prSet phldrT="[Texto]" custT="1"/>
      <dgm:spPr/>
      <dgm:t>
        <a:bodyPr/>
        <a:lstStyle/>
        <a:p>
          <a:r>
            <a:rPr lang="es-ES" sz="1600" dirty="0" smtClean="0"/>
            <a:t>Marca el coeficiente verde de los grupos.</a:t>
          </a:r>
          <a:endParaRPr lang="es-ES" sz="1600" dirty="0"/>
        </a:p>
      </dgm:t>
    </dgm:pt>
    <dgm:pt modelId="{BB3E9CA4-0BB8-46BC-809C-8B9E3D9A1D0D}" type="parTrans" cxnId="{85A73087-4895-4CFD-8F17-2E76918D43B5}">
      <dgm:prSet/>
      <dgm:spPr/>
      <dgm:t>
        <a:bodyPr/>
        <a:lstStyle/>
        <a:p>
          <a:endParaRPr lang="es-ES"/>
        </a:p>
      </dgm:t>
    </dgm:pt>
    <dgm:pt modelId="{E9557F03-7C0D-4AA0-A421-D23B1ED8B537}" type="sibTrans" cxnId="{85A73087-4895-4CFD-8F17-2E76918D43B5}">
      <dgm:prSet/>
      <dgm:spPr/>
      <dgm:t>
        <a:bodyPr/>
        <a:lstStyle/>
        <a:p>
          <a:endParaRPr lang="es-ES"/>
        </a:p>
      </dgm:t>
    </dgm:pt>
    <dgm:pt modelId="{FE41880B-B8C6-413B-914F-8DCFD7304DD5}">
      <dgm:prSet phldrT="[Texto]" custT="1"/>
      <dgm:spPr/>
      <dgm:t>
        <a:bodyPr/>
        <a:lstStyle/>
        <a:p>
          <a:r>
            <a:rPr lang="es-ES" sz="2000" b="1" u="sng" dirty="0" smtClean="0"/>
            <a:t>Incidencias</a:t>
          </a:r>
          <a:endParaRPr lang="es-ES" sz="2000" b="1" u="sng" dirty="0"/>
        </a:p>
      </dgm:t>
    </dgm:pt>
    <dgm:pt modelId="{5FB611F3-8541-473B-ABD9-84D5DF537095}" type="parTrans" cxnId="{BAA796A6-DEAC-4D33-9EFF-6F1A8E726AC0}">
      <dgm:prSet/>
      <dgm:spPr/>
      <dgm:t>
        <a:bodyPr/>
        <a:lstStyle/>
        <a:p>
          <a:endParaRPr lang="es-ES"/>
        </a:p>
      </dgm:t>
    </dgm:pt>
    <dgm:pt modelId="{63DA2CB0-95A3-4E91-9A7C-C0F46BC85D78}" type="sibTrans" cxnId="{BAA796A6-DEAC-4D33-9EFF-6F1A8E726AC0}">
      <dgm:prSet/>
      <dgm:spPr/>
      <dgm:t>
        <a:bodyPr/>
        <a:lstStyle/>
        <a:p>
          <a:endParaRPr lang="es-ES"/>
        </a:p>
      </dgm:t>
    </dgm:pt>
    <dgm:pt modelId="{58EC899C-83D2-4357-860C-9264A76C4F51}">
      <dgm:prSet phldrT="[Texto]" custT="1"/>
      <dgm:spPr/>
      <dgm:t>
        <a:bodyPr/>
        <a:lstStyle/>
        <a:p>
          <a:r>
            <a:rPr lang="es-ES" sz="1600" dirty="0" smtClean="0"/>
            <a:t>El ciudadano fotografía una incidencia y la clasifica enviándola al ayuntamiento. La fotografía lleva asociada posición vía GPS.</a:t>
          </a:r>
          <a:endParaRPr lang="es-ES" sz="1600" dirty="0"/>
        </a:p>
      </dgm:t>
    </dgm:pt>
    <dgm:pt modelId="{9D730DEF-DCC4-450C-AF83-C087D9F370A1}" type="parTrans" cxnId="{7478F3DC-CCB2-41D5-937F-D19CE175553D}">
      <dgm:prSet/>
      <dgm:spPr/>
      <dgm:t>
        <a:bodyPr/>
        <a:lstStyle/>
        <a:p>
          <a:endParaRPr lang="es-ES"/>
        </a:p>
      </dgm:t>
    </dgm:pt>
    <dgm:pt modelId="{93D1D172-DE1D-48F4-8D27-A6A4C29DC5A1}" type="sibTrans" cxnId="{7478F3DC-CCB2-41D5-937F-D19CE175553D}">
      <dgm:prSet/>
      <dgm:spPr/>
      <dgm:t>
        <a:bodyPr/>
        <a:lstStyle/>
        <a:p>
          <a:endParaRPr lang="es-ES"/>
        </a:p>
      </dgm:t>
    </dgm:pt>
    <dgm:pt modelId="{8C10D3AB-28DC-4107-ACA2-A3DF6D69122D}">
      <dgm:prSet phldrT="[Texto]" custT="1"/>
      <dgm:spPr/>
      <dgm:t>
        <a:bodyPr/>
        <a:lstStyle/>
        <a:p>
          <a:r>
            <a:rPr lang="es-ES" sz="1600" dirty="0" smtClean="0"/>
            <a:t>Recibe </a:t>
          </a:r>
          <a:r>
            <a:rPr lang="es-ES" sz="1600" dirty="0" err="1" smtClean="0"/>
            <a:t>CiviPoints</a:t>
          </a:r>
          <a:r>
            <a:rPr lang="es-ES" sz="1600" dirty="0" smtClean="0"/>
            <a:t> canjeables por colaborar.</a:t>
          </a:r>
          <a:endParaRPr lang="es-ES" sz="1600" dirty="0"/>
        </a:p>
      </dgm:t>
    </dgm:pt>
    <dgm:pt modelId="{2CCA888B-D312-464F-B91F-603261E9EA54}" type="parTrans" cxnId="{BC375718-9005-49F3-A79C-BDC86227ACB5}">
      <dgm:prSet/>
      <dgm:spPr/>
      <dgm:t>
        <a:bodyPr/>
        <a:lstStyle/>
        <a:p>
          <a:endParaRPr lang="es-ES"/>
        </a:p>
      </dgm:t>
    </dgm:pt>
    <dgm:pt modelId="{406D7568-9C03-4A42-8AEA-00EC5DCD94E6}" type="sibTrans" cxnId="{BC375718-9005-49F3-A79C-BDC86227ACB5}">
      <dgm:prSet/>
      <dgm:spPr/>
      <dgm:t>
        <a:bodyPr/>
        <a:lstStyle/>
        <a:p>
          <a:endParaRPr lang="es-ES"/>
        </a:p>
      </dgm:t>
    </dgm:pt>
    <dgm:pt modelId="{330383F7-72BA-4F50-837C-E24C2AA7BDAF}" type="pres">
      <dgm:prSet presAssocID="{270D8B27-B4BF-433D-BDF2-93B34BEB2BB5}" presName="linear" presStyleCnt="0">
        <dgm:presLayoutVars>
          <dgm:dir/>
          <dgm:resizeHandles val="exact"/>
        </dgm:presLayoutVars>
      </dgm:prSet>
      <dgm:spPr/>
    </dgm:pt>
    <dgm:pt modelId="{FDF143DF-34F0-481F-83B6-C43D348591E8}" type="pres">
      <dgm:prSet presAssocID="{09B681F3-29DB-4A95-ABE5-749C0D8E5D89}" presName="comp" presStyleCnt="0"/>
      <dgm:spPr/>
    </dgm:pt>
    <dgm:pt modelId="{49258865-7AD2-4C46-A24E-9467253BC358}" type="pres">
      <dgm:prSet presAssocID="{09B681F3-29DB-4A95-ABE5-749C0D8E5D89}" presName="box" presStyleLbl="node1" presStyleIdx="0" presStyleCnt="3" custLinFactNeighborY="-14118"/>
      <dgm:spPr/>
      <dgm:t>
        <a:bodyPr/>
        <a:lstStyle/>
        <a:p>
          <a:endParaRPr lang="es-ES"/>
        </a:p>
      </dgm:t>
    </dgm:pt>
    <dgm:pt modelId="{A04D8FE8-DE6F-4036-BF28-6A42595832DF}" type="pres">
      <dgm:prSet presAssocID="{09B681F3-29DB-4A95-ABE5-749C0D8E5D89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s-ES"/>
        </a:p>
      </dgm:t>
    </dgm:pt>
    <dgm:pt modelId="{859B08E0-B602-4E29-BF4B-AED734F02C5A}" type="pres">
      <dgm:prSet presAssocID="{09B681F3-29DB-4A95-ABE5-749C0D8E5D8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FB01B8-AA21-4765-BB3C-B65855E1B406}" type="pres">
      <dgm:prSet presAssocID="{DDA370D7-A888-4F4B-A33A-1A2304524694}" presName="spacer" presStyleCnt="0"/>
      <dgm:spPr/>
    </dgm:pt>
    <dgm:pt modelId="{B2D18DA6-673A-4027-A758-72EE073C294D}" type="pres">
      <dgm:prSet presAssocID="{C87E2160-FB7A-426C-9D5C-71CE481CEE92}" presName="comp" presStyleCnt="0"/>
      <dgm:spPr/>
    </dgm:pt>
    <dgm:pt modelId="{EDE54B59-9413-41C3-8532-C3FE9B4AC6D3}" type="pres">
      <dgm:prSet presAssocID="{C87E2160-FB7A-426C-9D5C-71CE481CEE92}" presName="box" presStyleLbl="node1" presStyleIdx="1" presStyleCnt="3"/>
      <dgm:spPr/>
      <dgm:t>
        <a:bodyPr/>
        <a:lstStyle/>
        <a:p>
          <a:endParaRPr lang="es-ES"/>
        </a:p>
      </dgm:t>
    </dgm:pt>
    <dgm:pt modelId="{6665857D-E188-4932-B930-C7CF073049B9}" type="pres">
      <dgm:prSet presAssocID="{C87E2160-FB7A-426C-9D5C-71CE481CEE92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5269004-CF9E-4B6A-9295-6B4891930A4A}" type="pres">
      <dgm:prSet presAssocID="{C87E2160-FB7A-426C-9D5C-71CE481CEE92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6DBA21-0F88-4E69-AE37-BFF4CDAC4F3C}" type="pres">
      <dgm:prSet presAssocID="{90C1B579-391E-4FBB-A57A-A41E7EF9748E}" presName="spacer" presStyleCnt="0"/>
      <dgm:spPr/>
    </dgm:pt>
    <dgm:pt modelId="{66A6503D-6C33-44A9-B3C5-D32565B500AB}" type="pres">
      <dgm:prSet presAssocID="{FE41880B-B8C6-413B-914F-8DCFD7304DD5}" presName="comp" presStyleCnt="0"/>
      <dgm:spPr/>
    </dgm:pt>
    <dgm:pt modelId="{868D7818-E62D-46EB-A821-929D4A8A8E2E}" type="pres">
      <dgm:prSet presAssocID="{FE41880B-B8C6-413B-914F-8DCFD7304DD5}" presName="box" presStyleLbl="node1" presStyleIdx="2" presStyleCnt="3"/>
      <dgm:spPr/>
      <dgm:t>
        <a:bodyPr/>
        <a:lstStyle/>
        <a:p>
          <a:endParaRPr lang="es-ES"/>
        </a:p>
      </dgm:t>
    </dgm:pt>
    <dgm:pt modelId="{40B12DC2-F78E-4DAA-A216-FE46BF30B913}" type="pres">
      <dgm:prSet presAssocID="{FE41880B-B8C6-413B-914F-8DCFD7304DD5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3F892C36-7B52-482E-8666-8A3E97DD4977}" type="pres">
      <dgm:prSet presAssocID="{FE41880B-B8C6-413B-914F-8DCFD7304DD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863FAC7-3021-4A57-A77F-FE1D36DEE88F}" type="presOf" srcId="{1890BA56-A1EE-4E34-9E08-7BF54EF24091}" destId="{EDE54B59-9413-41C3-8532-C3FE9B4AC6D3}" srcOrd="0" destOrd="2" presId="urn:microsoft.com/office/officeart/2005/8/layout/vList4"/>
    <dgm:cxn modelId="{178D35F4-CC2D-400A-ADE4-01B9263A04F1}" type="presOf" srcId="{41599BDF-CD54-4204-AFD8-AC029BA773F2}" destId="{EDE54B59-9413-41C3-8532-C3FE9B4AC6D3}" srcOrd="0" destOrd="1" presId="urn:microsoft.com/office/officeart/2005/8/layout/vList4"/>
    <dgm:cxn modelId="{980CF61D-070B-49A2-8617-9FEF1C160A98}" srcId="{09B681F3-29DB-4A95-ABE5-749C0D8E5D89}" destId="{F09D30A8-B23A-4CB2-A84E-BF904A7A493A}" srcOrd="0" destOrd="0" parTransId="{239CAEFD-77B8-4D16-B5FF-AB5C9ABF7168}" sibTransId="{F5C3D7C7-B78D-4BBB-BAFE-14BF0AA83CB9}"/>
    <dgm:cxn modelId="{058F1BAA-6433-4CEE-81BF-6EAFDDB9C33F}" type="presOf" srcId="{58EC899C-83D2-4357-860C-9264A76C4F51}" destId="{3F892C36-7B52-482E-8666-8A3E97DD4977}" srcOrd="1" destOrd="1" presId="urn:microsoft.com/office/officeart/2005/8/layout/vList4"/>
    <dgm:cxn modelId="{7985D486-4AB6-4138-9C8E-21802F7BACF2}" type="presOf" srcId="{F09D30A8-B23A-4CB2-A84E-BF904A7A493A}" destId="{49258865-7AD2-4C46-A24E-9467253BC358}" srcOrd="0" destOrd="1" presId="urn:microsoft.com/office/officeart/2005/8/layout/vList4"/>
    <dgm:cxn modelId="{D231A5E4-9CC3-4188-95B6-B876578CD114}" type="presOf" srcId="{FE41880B-B8C6-413B-914F-8DCFD7304DD5}" destId="{3F892C36-7B52-482E-8666-8A3E97DD4977}" srcOrd="1" destOrd="0" presId="urn:microsoft.com/office/officeart/2005/8/layout/vList4"/>
    <dgm:cxn modelId="{F4AE0F01-70B8-4F4C-BE35-984BB8010AE3}" type="presOf" srcId="{F09D30A8-B23A-4CB2-A84E-BF904A7A493A}" destId="{859B08E0-B602-4E29-BF4B-AED734F02C5A}" srcOrd="1" destOrd="1" presId="urn:microsoft.com/office/officeart/2005/8/layout/vList4"/>
    <dgm:cxn modelId="{6F190448-BCE8-499D-9CF9-368F65C96602}" type="presOf" srcId="{09B681F3-29DB-4A95-ABE5-749C0D8E5D89}" destId="{859B08E0-B602-4E29-BF4B-AED734F02C5A}" srcOrd="1" destOrd="0" presId="urn:microsoft.com/office/officeart/2005/8/layout/vList4"/>
    <dgm:cxn modelId="{0DF83989-6184-4646-AAC9-E2EDD90D252F}" type="presOf" srcId="{270D8B27-B4BF-433D-BDF2-93B34BEB2BB5}" destId="{330383F7-72BA-4F50-837C-E24C2AA7BDAF}" srcOrd="0" destOrd="0" presId="urn:microsoft.com/office/officeart/2005/8/layout/vList4"/>
    <dgm:cxn modelId="{5BB28CDC-1721-4E01-AE6A-9D266661FEC3}" type="presOf" srcId="{FE41880B-B8C6-413B-914F-8DCFD7304DD5}" destId="{868D7818-E62D-46EB-A821-929D4A8A8E2E}" srcOrd="0" destOrd="0" presId="urn:microsoft.com/office/officeart/2005/8/layout/vList4"/>
    <dgm:cxn modelId="{96572DDF-1D14-4F48-9944-5B0D95862C4D}" srcId="{270D8B27-B4BF-433D-BDF2-93B34BEB2BB5}" destId="{09B681F3-29DB-4A95-ABE5-749C0D8E5D89}" srcOrd="0" destOrd="0" parTransId="{87E38F57-333F-409B-8E47-51236B641308}" sibTransId="{DDA370D7-A888-4F4B-A33A-1A2304524694}"/>
    <dgm:cxn modelId="{8BC291A7-E670-4345-8198-AC96E4AED086}" type="presOf" srcId="{41599BDF-CD54-4204-AFD8-AC029BA773F2}" destId="{B5269004-CF9E-4B6A-9295-6B4891930A4A}" srcOrd="1" destOrd="1" presId="urn:microsoft.com/office/officeart/2005/8/layout/vList4"/>
    <dgm:cxn modelId="{1FA3CB92-17B4-4B1D-AE29-73D299A311F6}" type="presOf" srcId="{C87E2160-FB7A-426C-9D5C-71CE481CEE92}" destId="{B5269004-CF9E-4B6A-9295-6B4891930A4A}" srcOrd="1" destOrd="0" presId="urn:microsoft.com/office/officeart/2005/8/layout/vList4"/>
    <dgm:cxn modelId="{706F8C92-CE0A-4230-AD7D-D19BFEF8F0A3}" srcId="{09B681F3-29DB-4A95-ABE5-749C0D8E5D89}" destId="{3337572C-A953-4E9B-91FD-C7C0E75971B2}" srcOrd="1" destOrd="0" parTransId="{9621513F-B938-40EA-9B78-120471719DD9}" sibTransId="{3F445B83-1CAC-4EF2-B869-13D106C802EC}"/>
    <dgm:cxn modelId="{7478F3DC-CCB2-41D5-937F-D19CE175553D}" srcId="{FE41880B-B8C6-413B-914F-8DCFD7304DD5}" destId="{58EC899C-83D2-4357-860C-9264A76C4F51}" srcOrd="0" destOrd="0" parTransId="{9D730DEF-DCC4-450C-AF83-C087D9F370A1}" sibTransId="{93D1D172-DE1D-48F4-8D27-A6A4C29DC5A1}"/>
    <dgm:cxn modelId="{D5EC598A-58F8-4DF5-BC8B-C64903C6282D}" srcId="{270D8B27-B4BF-433D-BDF2-93B34BEB2BB5}" destId="{C87E2160-FB7A-426C-9D5C-71CE481CEE92}" srcOrd="1" destOrd="0" parTransId="{8124496F-19AD-4E6B-AB64-78904676FA0E}" sibTransId="{90C1B579-391E-4FBB-A57A-A41E7EF9748E}"/>
    <dgm:cxn modelId="{107FCA00-CC6E-4C7D-89B3-51137EA81892}" srcId="{C87E2160-FB7A-426C-9D5C-71CE481CEE92}" destId="{41599BDF-CD54-4204-AFD8-AC029BA773F2}" srcOrd="0" destOrd="0" parTransId="{EE6F48DF-F0B3-4C7B-8FF2-ED66A79DCC49}" sibTransId="{D9A0AE32-C14F-41C1-9C53-FD4501ED55D7}"/>
    <dgm:cxn modelId="{252667F1-68D8-4CB4-B1E1-C9E905A892E6}" type="presOf" srcId="{09B681F3-29DB-4A95-ABE5-749C0D8E5D89}" destId="{49258865-7AD2-4C46-A24E-9467253BC358}" srcOrd="0" destOrd="0" presId="urn:microsoft.com/office/officeart/2005/8/layout/vList4"/>
    <dgm:cxn modelId="{E5AFB739-A7B8-48C1-B7B5-DC6F3F4E1055}" type="presOf" srcId="{1890BA56-A1EE-4E34-9E08-7BF54EF24091}" destId="{B5269004-CF9E-4B6A-9295-6B4891930A4A}" srcOrd="1" destOrd="2" presId="urn:microsoft.com/office/officeart/2005/8/layout/vList4"/>
    <dgm:cxn modelId="{E2EA0E69-467B-449E-A090-171E0AF3B0E8}" type="presOf" srcId="{58EC899C-83D2-4357-860C-9264A76C4F51}" destId="{868D7818-E62D-46EB-A821-929D4A8A8E2E}" srcOrd="0" destOrd="1" presId="urn:microsoft.com/office/officeart/2005/8/layout/vList4"/>
    <dgm:cxn modelId="{BC375718-9005-49F3-A79C-BDC86227ACB5}" srcId="{FE41880B-B8C6-413B-914F-8DCFD7304DD5}" destId="{8C10D3AB-28DC-4107-ACA2-A3DF6D69122D}" srcOrd="1" destOrd="0" parTransId="{2CCA888B-D312-464F-B91F-603261E9EA54}" sibTransId="{406D7568-9C03-4A42-8AEA-00EC5DCD94E6}"/>
    <dgm:cxn modelId="{85A73087-4895-4CFD-8F17-2E76918D43B5}" srcId="{C87E2160-FB7A-426C-9D5C-71CE481CEE92}" destId="{1890BA56-A1EE-4E34-9E08-7BF54EF24091}" srcOrd="1" destOrd="0" parTransId="{BB3E9CA4-0BB8-46BC-809C-8B9E3D9A1D0D}" sibTransId="{E9557F03-7C0D-4AA0-A421-D23B1ED8B537}"/>
    <dgm:cxn modelId="{9BB7CC56-3037-44DB-847A-0B59B097202E}" type="presOf" srcId="{8C10D3AB-28DC-4107-ACA2-A3DF6D69122D}" destId="{868D7818-E62D-46EB-A821-929D4A8A8E2E}" srcOrd="0" destOrd="2" presId="urn:microsoft.com/office/officeart/2005/8/layout/vList4"/>
    <dgm:cxn modelId="{494BF41E-C3B9-40C0-A0B1-B6F04D86F196}" type="presOf" srcId="{C87E2160-FB7A-426C-9D5C-71CE481CEE92}" destId="{EDE54B59-9413-41C3-8532-C3FE9B4AC6D3}" srcOrd="0" destOrd="0" presId="urn:microsoft.com/office/officeart/2005/8/layout/vList4"/>
    <dgm:cxn modelId="{61ABBEA2-5CEF-4EC8-AD0A-1554982941FA}" type="presOf" srcId="{3337572C-A953-4E9B-91FD-C7C0E75971B2}" destId="{859B08E0-B602-4E29-BF4B-AED734F02C5A}" srcOrd="1" destOrd="2" presId="urn:microsoft.com/office/officeart/2005/8/layout/vList4"/>
    <dgm:cxn modelId="{BAA796A6-DEAC-4D33-9EFF-6F1A8E726AC0}" srcId="{270D8B27-B4BF-433D-BDF2-93B34BEB2BB5}" destId="{FE41880B-B8C6-413B-914F-8DCFD7304DD5}" srcOrd="2" destOrd="0" parTransId="{5FB611F3-8541-473B-ABD9-84D5DF537095}" sibTransId="{63DA2CB0-95A3-4E91-9A7C-C0F46BC85D78}"/>
    <dgm:cxn modelId="{13B303AA-70E9-43BF-95A8-4A61E1427ECF}" type="presOf" srcId="{3337572C-A953-4E9B-91FD-C7C0E75971B2}" destId="{49258865-7AD2-4C46-A24E-9467253BC358}" srcOrd="0" destOrd="2" presId="urn:microsoft.com/office/officeart/2005/8/layout/vList4"/>
    <dgm:cxn modelId="{28183316-113F-404E-A3B8-68156B30E202}" type="presOf" srcId="{8C10D3AB-28DC-4107-ACA2-A3DF6D69122D}" destId="{3F892C36-7B52-482E-8666-8A3E97DD4977}" srcOrd="1" destOrd="2" presId="urn:microsoft.com/office/officeart/2005/8/layout/vList4"/>
    <dgm:cxn modelId="{205506DB-AF56-43A4-84C2-83EDEDE832D7}" type="presParOf" srcId="{330383F7-72BA-4F50-837C-E24C2AA7BDAF}" destId="{FDF143DF-34F0-481F-83B6-C43D348591E8}" srcOrd="0" destOrd="0" presId="urn:microsoft.com/office/officeart/2005/8/layout/vList4"/>
    <dgm:cxn modelId="{1F95C0B5-CC55-47FA-99F5-0BC82B0CD8C1}" type="presParOf" srcId="{FDF143DF-34F0-481F-83B6-C43D348591E8}" destId="{49258865-7AD2-4C46-A24E-9467253BC358}" srcOrd="0" destOrd="0" presId="urn:microsoft.com/office/officeart/2005/8/layout/vList4"/>
    <dgm:cxn modelId="{E6312586-7116-4D45-A5B0-BDC260E42EBF}" type="presParOf" srcId="{FDF143DF-34F0-481F-83B6-C43D348591E8}" destId="{A04D8FE8-DE6F-4036-BF28-6A42595832DF}" srcOrd="1" destOrd="0" presId="urn:microsoft.com/office/officeart/2005/8/layout/vList4"/>
    <dgm:cxn modelId="{F0C16E39-D5CF-415F-A05D-FF850BABB98D}" type="presParOf" srcId="{FDF143DF-34F0-481F-83B6-C43D348591E8}" destId="{859B08E0-B602-4E29-BF4B-AED734F02C5A}" srcOrd="2" destOrd="0" presId="urn:microsoft.com/office/officeart/2005/8/layout/vList4"/>
    <dgm:cxn modelId="{80E38925-13A5-42B5-99AA-73C1A766E6CC}" type="presParOf" srcId="{330383F7-72BA-4F50-837C-E24C2AA7BDAF}" destId="{92FB01B8-AA21-4765-BB3C-B65855E1B406}" srcOrd="1" destOrd="0" presId="urn:microsoft.com/office/officeart/2005/8/layout/vList4"/>
    <dgm:cxn modelId="{CD7BFE55-CCFF-4702-B04D-045F976A6FEF}" type="presParOf" srcId="{330383F7-72BA-4F50-837C-E24C2AA7BDAF}" destId="{B2D18DA6-673A-4027-A758-72EE073C294D}" srcOrd="2" destOrd="0" presId="urn:microsoft.com/office/officeart/2005/8/layout/vList4"/>
    <dgm:cxn modelId="{528FE544-4658-49E7-A7FE-4FD251914175}" type="presParOf" srcId="{B2D18DA6-673A-4027-A758-72EE073C294D}" destId="{EDE54B59-9413-41C3-8532-C3FE9B4AC6D3}" srcOrd="0" destOrd="0" presId="urn:microsoft.com/office/officeart/2005/8/layout/vList4"/>
    <dgm:cxn modelId="{DC01E30C-5B00-40B0-B19F-2CAB90D4743A}" type="presParOf" srcId="{B2D18DA6-673A-4027-A758-72EE073C294D}" destId="{6665857D-E188-4932-B930-C7CF073049B9}" srcOrd="1" destOrd="0" presId="urn:microsoft.com/office/officeart/2005/8/layout/vList4"/>
    <dgm:cxn modelId="{DCDE8EB7-DBE9-4D97-88EA-A53702625A76}" type="presParOf" srcId="{B2D18DA6-673A-4027-A758-72EE073C294D}" destId="{B5269004-CF9E-4B6A-9295-6B4891930A4A}" srcOrd="2" destOrd="0" presId="urn:microsoft.com/office/officeart/2005/8/layout/vList4"/>
    <dgm:cxn modelId="{152A0AD2-854F-4778-AAD9-E4E22F965A53}" type="presParOf" srcId="{330383F7-72BA-4F50-837C-E24C2AA7BDAF}" destId="{276DBA21-0F88-4E69-AE37-BFF4CDAC4F3C}" srcOrd="3" destOrd="0" presId="urn:microsoft.com/office/officeart/2005/8/layout/vList4"/>
    <dgm:cxn modelId="{DCF5B86D-46F6-4EFC-8408-ADB52497A43B}" type="presParOf" srcId="{330383F7-72BA-4F50-837C-E24C2AA7BDAF}" destId="{66A6503D-6C33-44A9-B3C5-D32565B500AB}" srcOrd="4" destOrd="0" presId="urn:microsoft.com/office/officeart/2005/8/layout/vList4"/>
    <dgm:cxn modelId="{5F406159-BB8A-4FA4-8B7B-7B327ACFA7AB}" type="presParOf" srcId="{66A6503D-6C33-44A9-B3C5-D32565B500AB}" destId="{868D7818-E62D-46EB-A821-929D4A8A8E2E}" srcOrd="0" destOrd="0" presId="urn:microsoft.com/office/officeart/2005/8/layout/vList4"/>
    <dgm:cxn modelId="{30E45700-5EC7-47B1-9003-34281005B784}" type="presParOf" srcId="{66A6503D-6C33-44A9-B3C5-D32565B500AB}" destId="{40B12DC2-F78E-4DAA-A216-FE46BF30B913}" srcOrd="1" destOrd="0" presId="urn:microsoft.com/office/officeart/2005/8/layout/vList4"/>
    <dgm:cxn modelId="{A8CB8C2E-12B6-4244-9D2B-5199C76709BD}" type="presParOf" srcId="{66A6503D-6C33-44A9-B3C5-D32565B500AB}" destId="{3F892C36-7B52-482E-8666-8A3E97DD497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58865-7AD2-4C46-A24E-9467253BC358}">
      <dsp:nvSpPr>
        <dsp:cNvPr id="0" name=""/>
        <dsp:cNvSpPr/>
      </dsp:nvSpPr>
      <dsp:spPr>
        <a:xfrm>
          <a:off x="0" y="0"/>
          <a:ext cx="7992888" cy="1710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u="sng" kern="1200" dirty="0" smtClean="0"/>
            <a:t>Rutas</a:t>
          </a:r>
          <a:endParaRPr lang="es-ES" sz="2000" b="1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Optimiza rutas para llegar al destino deseado.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Busca vías alternativas a las calles bloqueadas por camiones.</a:t>
          </a:r>
          <a:endParaRPr lang="es-ES" sz="1600" kern="1200" dirty="0"/>
        </a:p>
      </dsp:txBody>
      <dsp:txXfrm>
        <a:off x="1769596" y="0"/>
        <a:ext cx="6223291" cy="1710189"/>
      </dsp:txXfrm>
    </dsp:sp>
    <dsp:sp modelId="{A04D8FE8-DE6F-4036-BF28-6A42595832DF}">
      <dsp:nvSpPr>
        <dsp:cNvPr id="0" name=""/>
        <dsp:cNvSpPr/>
      </dsp:nvSpPr>
      <dsp:spPr>
        <a:xfrm>
          <a:off x="171018" y="171018"/>
          <a:ext cx="1598577" cy="13681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54B59-9413-41C3-8532-C3FE9B4AC6D3}">
      <dsp:nvSpPr>
        <dsp:cNvPr id="0" name=""/>
        <dsp:cNvSpPr/>
      </dsp:nvSpPr>
      <dsp:spPr>
        <a:xfrm>
          <a:off x="0" y="1881208"/>
          <a:ext cx="7992888" cy="1710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11877"/>
                <a:satOff val="-1977"/>
                <a:lumOff val="13531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211877"/>
                <a:satOff val="-1977"/>
                <a:lumOff val="13531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211877"/>
                <a:satOff val="-1977"/>
                <a:lumOff val="1353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211877"/>
                <a:satOff val="-1977"/>
                <a:lumOff val="13531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u="sng" kern="1200" dirty="0" smtClean="0"/>
            <a:t>Contenedores</a:t>
          </a:r>
          <a:endParaRPr lang="es-ES" sz="2000" b="1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Indica donde están los </a:t>
          </a:r>
          <a:r>
            <a:rPr lang="es-ES" sz="1600" kern="1200" dirty="0" err="1" smtClean="0"/>
            <a:t>clusters</a:t>
          </a:r>
          <a:r>
            <a:rPr lang="es-ES" sz="1600" kern="1200" dirty="0" smtClean="0"/>
            <a:t> de contenedores.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Marca el coeficiente verde de los grupos.</a:t>
          </a:r>
          <a:endParaRPr lang="es-ES" sz="1600" kern="1200" dirty="0"/>
        </a:p>
      </dsp:txBody>
      <dsp:txXfrm>
        <a:off x="1769596" y="1881208"/>
        <a:ext cx="6223291" cy="1710189"/>
      </dsp:txXfrm>
    </dsp:sp>
    <dsp:sp modelId="{6665857D-E188-4932-B930-C7CF073049B9}">
      <dsp:nvSpPr>
        <dsp:cNvPr id="0" name=""/>
        <dsp:cNvSpPr/>
      </dsp:nvSpPr>
      <dsp:spPr>
        <a:xfrm>
          <a:off x="171018" y="2052228"/>
          <a:ext cx="1598577" cy="13681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D7818-E62D-46EB-A821-929D4A8A8E2E}">
      <dsp:nvSpPr>
        <dsp:cNvPr id="0" name=""/>
        <dsp:cNvSpPr/>
      </dsp:nvSpPr>
      <dsp:spPr>
        <a:xfrm>
          <a:off x="0" y="3762417"/>
          <a:ext cx="7992888" cy="1710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423754"/>
                <a:satOff val="-3953"/>
                <a:lumOff val="27061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423754"/>
                <a:satOff val="-3953"/>
                <a:lumOff val="27061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423754"/>
                <a:satOff val="-3953"/>
                <a:lumOff val="2706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423754"/>
                <a:satOff val="-3953"/>
                <a:lumOff val="27061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u="sng" kern="1200" dirty="0" smtClean="0"/>
            <a:t>Incidencias</a:t>
          </a:r>
          <a:endParaRPr lang="es-ES" sz="2000" b="1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 ciudadano fotografía una incidencia y la clasifica enviándola al ayuntamiento. La fotografía lleva asociada posición vía GPS.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Recibe </a:t>
          </a:r>
          <a:r>
            <a:rPr lang="es-ES" sz="1600" kern="1200" dirty="0" err="1" smtClean="0"/>
            <a:t>CiviPoints</a:t>
          </a:r>
          <a:r>
            <a:rPr lang="es-ES" sz="1600" kern="1200" dirty="0" smtClean="0"/>
            <a:t> canjeables por colaborar.</a:t>
          </a:r>
          <a:endParaRPr lang="es-ES" sz="1600" kern="1200" dirty="0"/>
        </a:p>
      </dsp:txBody>
      <dsp:txXfrm>
        <a:off x="1769596" y="3762417"/>
        <a:ext cx="6223291" cy="1710189"/>
      </dsp:txXfrm>
    </dsp:sp>
    <dsp:sp modelId="{40B12DC2-F78E-4DAA-A216-FE46BF30B913}">
      <dsp:nvSpPr>
        <dsp:cNvPr id="0" name=""/>
        <dsp:cNvSpPr/>
      </dsp:nvSpPr>
      <dsp:spPr>
        <a:xfrm>
          <a:off x="171018" y="3933436"/>
          <a:ext cx="1598577" cy="13681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985733-9B0F-4AB1-9B1C-1D54CCFC214C}" type="datetimeFigureOut">
              <a:rPr lang="es-ES" smtClean="0"/>
              <a:t>25/04/2015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31462-AB4E-44CA-97E7-54706414DDD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72400" cy="1199704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Jordi Yáñez</a:t>
            </a:r>
          </a:p>
          <a:p>
            <a:r>
              <a:rPr lang="es-E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Tania Pinosa</a:t>
            </a:r>
          </a:p>
          <a:p>
            <a:r>
              <a:rPr lang="es-E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Carlos Roldán</a:t>
            </a:r>
            <a:endParaRPr lang="es-ES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28800"/>
            <a:ext cx="1584176" cy="137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829761"/>
          </a:xfrm>
        </p:spPr>
        <p:txBody>
          <a:bodyPr>
            <a:normAutofit fontScale="90000"/>
          </a:bodyPr>
          <a:lstStyle/>
          <a:p>
            <a:pPr algn="l"/>
            <a:r>
              <a:rPr lang="es-ES" sz="11500" dirty="0" smtClean="0">
                <a:solidFill>
                  <a:schemeClr val="accent1">
                    <a:lumMod val="50000"/>
                  </a:schemeClr>
                </a:solidFill>
                <a:latin typeface="Brush Script MT" panose="03060802040406070304" pitchFamily="66" charset="0"/>
                <a:cs typeface="Andalus" panose="02020603050405020304" pitchFamily="18" charset="-78"/>
              </a:rPr>
              <a:t>Smart</a:t>
            </a:r>
            <a:r>
              <a:rPr lang="es-ES" sz="6600" dirty="0" smtClean="0"/>
              <a:t> </a:t>
            </a:r>
            <a:r>
              <a:rPr lang="es-ES" sz="8000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Cugat</a:t>
            </a:r>
            <a:endParaRPr lang="es-ES" sz="8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63083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65" y="1124744"/>
            <a:ext cx="4416491" cy="3312368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4800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Acciones de promoción APP</a:t>
            </a:r>
            <a:endParaRPr lang="es-ES" sz="48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628800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Invitar a descargar la app en cada cartel de promoción relacionado con la ciudad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Promocionar la app en los comercios de la ciudad y servicios públicos</a:t>
            </a:r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47251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Utilizar los </a:t>
            </a:r>
            <a:r>
              <a:rPr lang="es-ES" sz="2000" dirty="0" err="1" smtClean="0"/>
              <a:t>CiviPoints</a:t>
            </a:r>
            <a:r>
              <a:rPr lang="es-ES" sz="2000" dirty="0" smtClean="0"/>
              <a:t> para mantener activos a los usuarios. Los puntos se dan como recompensa por participar de forma activa en el bienestar de la ciudad y por invitar a conocidos a descargar la aplicación.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4688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23735"/>
          </a:xfrm>
        </p:spPr>
        <p:txBody>
          <a:bodyPr>
            <a:normAutofit/>
          </a:bodyPr>
          <a:lstStyle/>
          <a:p>
            <a:pPr algn="just">
              <a:buSzPct val="150000"/>
              <a:buFont typeface="Arial" panose="020B0604020202020204" pitchFamily="34" charset="0"/>
              <a:buChar char="•"/>
            </a:pPr>
            <a:r>
              <a:rPr lang="es-ES" sz="2000" dirty="0" smtClean="0"/>
              <a:t>Se dan por actos de civismo y colaboración en la ciudad: informar de incidencias, reciclar, donar sangre…</a:t>
            </a:r>
          </a:p>
          <a:p>
            <a:pPr algn="just">
              <a:buSzPct val="150000"/>
              <a:buFont typeface="Arial" panose="020B0604020202020204" pitchFamily="34" charset="0"/>
              <a:buChar char="•"/>
            </a:pPr>
            <a:r>
              <a:rPr lang="es-ES" sz="2000" dirty="0" smtClean="0"/>
              <a:t>Se pueden canjear por premios o por servicios en comercios de </a:t>
            </a:r>
            <a:r>
              <a:rPr lang="es-ES" sz="2000" dirty="0" err="1" smtClean="0"/>
              <a:t>Sant</a:t>
            </a:r>
            <a:r>
              <a:rPr lang="es-ES" sz="2000" dirty="0" smtClean="0"/>
              <a:t> </a:t>
            </a:r>
            <a:r>
              <a:rPr lang="es-ES" sz="2000" dirty="0" err="1" smtClean="0"/>
              <a:t>Cugat</a:t>
            </a:r>
            <a:r>
              <a:rPr lang="es-ES" sz="2000" dirty="0" smtClean="0"/>
              <a:t>.</a:t>
            </a:r>
          </a:p>
          <a:p>
            <a:pPr algn="just">
              <a:buSzPct val="150000"/>
              <a:buFont typeface="Arial" panose="020B0604020202020204" pitchFamily="34" charset="0"/>
              <a:buChar char="•"/>
            </a:pPr>
            <a:r>
              <a:rPr lang="es-ES" sz="2000" dirty="0" smtClean="0"/>
              <a:t>Activa y promociona el comercio y implica a los usuarios en las actividades locales.</a:t>
            </a:r>
            <a:endParaRPr lang="es-ES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4400" u="sng" dirty="0" err="1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CiviPoints</a:t>
            </a:r>
            <a:endParaRPr lang="es-ES" sz="44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861048"/>
            <a:ext cx="6552728" cy="27363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262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4400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Costes y desglose</a:t>
            </a:r>
            <a:endParaRPr lang="es-ES" sz="44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56" y="1340768"/>
            <a:ext cx="4659983" cy="50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60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ES" sz="2000" dirty="0" smtClean="0"/>
              <a:t>Hace tomar conciencia e implica en el reciclaje de la ciudad y su cuidado.</a:t>
            </a:r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ES" sz="2000" dirty="0" smtClean="0"/>
              <a:t>Hace más fluido el tráfico por las calles.</a:t>
            </a:r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ES" sz="2000" dirty="0" smtClean="0"/>
              <a:t>Mejora y agiliza el tratamiento de incidencias.</a:t>
            </a:r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ES" sz="2000" dirty="0" smtClean="0"/>
              <a:t>El ayuntamiento recopila datos sobre los ciudadanos y su actividad.</a:t>
            </a:r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ES" sz="2000" dirty="0" smtClean="0"/>
              <a:t>Activa el comercio de la ciudad.</a:t>
            </a:r>
            <a:endParaRPr lang="es-ES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4400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Conclusiones</a:t>
            </a:r>
            <a:endParaRPr lang="es-ES" sz="44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54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1" y="1340768"/>
            <a:ext cx="7243158" cy="47726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424936" cy="1143000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r>
              <a:rPr lang="es-ES" sz="48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Gracias por vuestra Atención</a:t>
            </a:r>
            <a:endParaRPr lang="es-ES" sz="48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3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2880320"/>
          </a:xfrm>
          <a:solidFill>
            <a:schemeClr val="accent1">
              <a:lumMod val="50000"/>
            </a:schemeClr>
          </a:solidFill>
          <a:ln w="76200"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109728" indent="0" algn="just">
              <a:buNone/>
            </a:pPr>
            <a:r>
              <a:rPr lang="es-ES" sz="2400" b="1" dirty="0" err="1" smtClean="0"/>
              <a:t>SmartCities</a:t>
            </a:r>
            <a:r>
              <a:rPr lang="es-ES" sz="2400" b="1" dirty="0" smtClean="0"/>
              <a:t>:</a:t>
            </a:r>
          </a:p>
          <a:p>
            <a:pPr marL="109728" indent="0" algn="just">
              <a:buNone/>
            </a:pPr>
            <a:r>
              <a:rPr lang="es-ES" sz="2400" dirty="0" smtClean="0"/>
              <a:t>- Eficiencia energética √</a:t>
            </a:r>
          </a:p>
          <a:p>
            <a:pPr algn="just">
              <a:buFontTx/>
              <a:buChar char="-"/>
            </a:pPr>
            <a:r>
              <a:rPr lang="es-ES" sz="2400" dirty="0" smtClean="0"/>
              <a:t>Movilidad sostenible √</a:t>
            </a:r>
          </a:p>
          <a:p>
            <a:pPr algn="just">
              <a:buFontTx/>
              <a:buChar char="-"/>
            </a:pPr>
            <a:r>
              <a:rPr lang="es-ES" sz="2400" dirty="0" smtClean="0"/>
              <a:t>Administración transparente y electrónica √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" sz="4400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Smart </a:t>
            </a:r>
            <a:r>
              <a:rPr lang="es-ES" sz="4400" u="sng" dirty="0" err="1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Cugat</a:t>
            </a:r>
            <a:endParaRPr lang="es-ES" sz="44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47971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es-ES" sz="2000" dirty="0" smtClean="0"/>
              <a:t>Desarrollo APP entorno a </a:t>
            </a:r>
            <a:r>
              <a:rPr lang="es-ES" sz="2000" dirty="0" err="1" smtClean="0"/>
              <a:t>SmartCity</a:t>
            </a:r>
            <a:r>
              <a:rPr lang="es-ES" sz="2000" dirty="0" smtClean="0"/>
              <a:t> en respuesta a las necesidades del ciudadano.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8980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933" y="1844824"/>
            <a:ext cx="4320480" cy="37502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s-ES" sz="2000" dirty="0" smtClean="0"/>
              <a:t>Mejorar la calidad de vida de los ciudadanos.</a:t>
            </a:r>
          </a:p>
          <a:p>
            <a:pPr algn="just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s-ES" sz="2000" dirty="0" smtClean="0"/>
              <a:t>Implicar al usuario en el cuidado de la ciudad.</a:t>
            </a:r>
          </a:p>
          <a:p>
            <a:pPr algn="just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s-ES" sz="2000" dirty="0" smtClean="0"/>
              <a:t>Premiar la colaboración.</a:t>
            </a:r>
          </a:p>
          <a:p>
            <a:pPr algn="just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s-ES" sz="2000" dirty="0" smtClean="0"/>
              <a:t>Informar sobre el funcionamiento de la ciudad.</a:t>
            </a:r>
            <a:endParaRPr lang="es-ES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4400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Objetivos APP</a:t>
            </a:r>
            <a:endParaRPr lang="es-ES" sz="44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4935"/>
            <a:ext cx="4211960" cy="4200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351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1103268"/>
            <a:ext cx="8116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/>
              <a:t>Marca puntos de reciclaje con los </a:t>
            </a:r>
            <a:r>
              <a:rPr lang="es-ES" sz="2000" dirty="0" err="1" smtClean="0"/>
              <a:t>clústers</a:t>
            </a:r>
            <a:r>
              <a:rPr lang="es-ES" sz="2000" dirty="0" smtClean="0"/>
              <a:t> de contenedores.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/>
              <a:t>Muestra la eficiencia del reciclaje en cada uno de ellos.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/>
              <a:t>Indica la posición del camión de la basura en tiempo real. (Posibilidad de añadir autobuses, </a:t>
            </a:r>
            <a:r>
              <a:rPr lang="es-ES" sz="2000" dirty="0" err="1" smtClean="0"/>
              <a:t>etc</a:t>
            </a:r>
            <a:r>
              <a:rPr lang="es-ES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/>
              <a:t>Permite notificar incidencias en la ciudad.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/>
              <a:t>Sistema de fidelización de usuarios con </a:t>
            </a:r>
            <a:r>
              <a:rPr lang="es-ES" sz="2000" dirty="0" err="1" smtClean="0"/>
              <a:t>CiviPoints</a:t>
            </a:r>
            <a:endParaRPr lang="es-E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90872" y="476672"/>
            <a:ext cx="8229600" cy="1143000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4400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Características APP</a:t>
            </a:r>
            <a:endParaRPr lang="es-ES" sz="44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226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4400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Aplicación</a:t>
            </a:r>
            <a:endParaRPr lang="es-ES" sz="44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312368" cy="5242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4295142" y="2790875"/>
            <a:ext cx="40324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1.-Perfil de </a:t>
            </a:r>
            <a:r>
              <a:rPr lang="es-ES" sz="2000" b="1" dirty="0"/>
              <a:t>u</a:t>
            </a:r>
            <a:r>
              <a:rPr lang="es-ES" sz="2000" b="1" dirty="0" smtClean="0"/>
              <a:t>suario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2.-Posición actual</a:t>
            </a:r>
            <a:endParaRPr lang="es-ES" sz="2000" b="1" dirty="0"/>
          </a:p>
          <a:p>
            <a:endParaRPr lang="es-ES" sz="2000" b="1" dirty="0" smtClean="0"/>
          </a:p>
          <a:p>
            <a:r>
              <a:rPr lang="es-ES" sz="2000" b="1" dirty="0"/>
              <a:t>3</a:t>
            </a:r>
            <a:r>
              <a:rPr lang="es-ES" sz="2000" b="1" dirty="0" smtClean="0"/>
              <a:t>.-Cálculo de rutas</a:t>
            </a:r>
          </a:p>
          <a:p>
            <a:endParaRPr lang="es-ES" sz="2000" b="1" dirty="0" smtClean="0"/>
          </a:p>
          <a:p>
            <a:r>
              <a:rPr lang="es-ES" sz="2000" b="1" dirty="0"/>
              <a:t>4</a:t>
            </a:r>
            <a:r>
              <a:rPr lang="es-ES" sz="2000" b="1" dirty="0" smtClean="0"/>
              <a:t>.-Posicion camiones</a:t>
            </a:r>
          </a:p>
          <a:p>
            <a:endParaRPr lang="es-ES" sz="2000" b="1" dirty="0" smtClean="0"/>
          </a:p>
          <a:p>
            <a:r>
              <a:rPr lang="es-ES" sz="2000" b="1" dirty="0"/>
              <a:t>5</a:t>
            </a:r>
            <a:r>
              <a:rPr lang="es-ES" sz="2000" b="1" dirty="0" smtClean="0"/>
              <a:t>.-Posición contenedores</a:t>
            </a:r>
          </a:p>
          <a:p>
            <a:endParaRPr lang="es-ES" sz="2000" b="1" dirty="0" smtClean="0"/>
          </a:p>
          <a:p>
            <a:r>
              <a:rPr lang="es-ES" sz="2000" b="1" dirty="0"/>
              <a:t>6</a:t>
            </a:r>
            <a:r>
              <a:rPr lang="es-ES" sz="2000" b="1" dirty="0" smtClean="0"/>
              <a:t>.-Camara de notificaciones</a:t>
            </a:r>
          </a:p>
          <a:p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295142" y="1268760"/>
            <a:ext cx="4237298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Hemos optado por un diseño simple y visual, orientado  a un uso intuitivo y de rápido acceso a las funcionalidades.</a:t>
            </a:r>
            <a:endParaRPr lang="es-ES" sz="2000" dirty="0"/>
          </a:p>
        </p:txBody>
      </p:sp>
      <p:sp>
        <p:nvSpPr>
          <p:cNvPr id="19" name="18 Rectángulo"/>
          <p:cNvSpPr/>
          <p:nvPr/>
        </p:nvSpPr>
        <p:spPr>
          <a:xfrm>
            <a:off x="662050" y="1638091"/>
            <a:ext cx="3111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s-ES" sz="2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568542" y="1638091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s-ES" sz="2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62050" y="5301208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s-ES" sz="2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547664" y="5301208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s-ES" sz="2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391568" y="5301207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s-ES" sz="2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3340710" y="5301208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6</a:t>
            </a:r>
            <a:endParaRPr lang="es-ES" sz="2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41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4400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Aplicación</a:t>
            </a:r>
            <a:endParaRPr lang="es-ES" sz="4400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877898759"/>
              </p:ext>
            </p:extLst>
          </p:nvPr>
        </p:nvGraphicFramePr>
        <p:xfrm>
          <a:off x="611560" y="980728"/>
          <a:ext cx="799288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49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124" y="260648"/>
            <a:ext cx="8229600" cy="1143000"/>
          </a:xfrm>
        </p:spPr>
        <p:txBody>
          <a:bodyPr/>
          <a:lstStyle/>
          <a:p>
            <a:r>
              <a:rPr lang="es-ES" sz="4000" u="sng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Aplicación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575480" y="1239102"/>
            <a:ext cx="7992888" cy="1530170"/>
            <a:chOff x="0" y="0"/>
            <a:chExt cx="7992888" cy="153017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4 Rectángulo redondeado"/>
            <p:cNvSpPr/>
            <p:nvPr/>
          </p:nvSpPr>
          <p:spPr>
            <a:xfrm>
              <a:off x="0" y="0"/>
              <a:ext cx="7992888" cy="1530170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751594" y="0"/>
              <a:ext cx="6241293" cy="15301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b="1" u="sng" kern="1200" dirty="0" smtClean="0"/>
                <a:t>Rutas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1600" kern="1200" dirty="0" smtClean="0"/>
                <a:t>Optimiza rutas para llegar al destino deseado.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1600" kern="1200" dirty="0" smtClean="0"/>
                <a:t>Busca vías alternativas a las calles bloqueadas por camiones.</a:t>
              </a:r>
              <a:endParaRPr lang="es-ES" sz="1600" kern="1200" dirty="0"/>
            </a:p>
          </p:txBody>
        </p:sp>
      </p:grpSp>
      <p:sp>
        <p:nvSpPr>
          <p:cNvPr id="7" name="6 Rectángulo redondeado"/>
          <p:cNvSpPr/>
          <p:nvPr/>
        </p:nvSpPr>
        <p:spPr>
          <a:xfrm>
            <a:off x="707436" y="1392119"/>
            <a:ext cx="1598577" cy="1224136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000" b="-7000"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matte">
            <a:bevelT w="50800" h="190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07785"/>
            <a:ext cx="2337657" cy="36822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2317224" cy="23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7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u="sng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Aplicación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417954" y="1322766"/>
            <a:ext cx="8026965" cy="1530170"/>
            <a:chOff x="-34078" y="1737193"/>
            <a:chExt cx="8026965" cy="153017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5 Rectángulo redondeado"/>
            <p:cNvSpPr/>
            <p:nvPr/>
          </p:nvSpPr>
          <p:spPr>
            <a:xfrm>
              <a:off x="-34078" y="1737193"/>
              <a:ext cx="7992888" cy="1530170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211877"/>
                <a:satOff val="-1977"/>
                <a:lumOff val="13531"/>
                <a:alphaOff val="0"/>
              </a:schemeClr>
            </a:fillRef>
            <a:effectRef idx="2">
              <a:schemeClr val="accent1">
                <a:shade val="80000"/>
                <a:hueOff val="211877"/>
                <a:satOff val="-1977"/>
                <a:lumOff val="135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1751594" y="1836204"/>
              <a:ext cx="6241293" cy="1377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b="1" u="sng" kern="1200" dirty="0" smtClean="0"/>
                <a:t>Contenedores</a:t>
              </a:r>
              <a:endParaRPr lang="es-ES" sz="1900" b="1" u="sng" kern="1200" dirty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s-ES" sz="1000" dirty="0" smtClean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Indica donde están los </a:t>
              </a:r>
              <a:r>
                <a:rPr lang="es-ES" sz="1600" dirty="0" err="1" smtClean="0"/>
                <a:t>clusters</a:t>
              </a:r>
              <a:r>
                <a:rPr lang="es-ES" sz="1600" dirty="0" smtClean="0"/>
                <a:t> de contenedores.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Marca el coeficiente verde de los grupos</a:t>
              </a:r>
              <a:r>
                <a:rPr lang="es-ES" dirty="0" smtClean="0"/>
                <a:t>.</a:t>
              </a:r>
              <a:endParaRPr lang="es-ES" dirty="0"/>
            </a:p>
          </p:txBody>
        </p:sp>
      </p:grpSp>
      <p:sp>
        <p:nvSpPr>
          <p:cNvPr id="5" name="4 Rectángulo redondeado"/>
          <p:cNvSpPr/>
          <p:nvPr/>
        </p:nvSpPr>
        <p:spPr>
          <a:xfrm>
            <a:off x="620561" y="1421777"/>
            <a:ext cx="1598577" cy="1224136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matte">
            <a:bevelT w="50800" h="190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35378"/>
              <a:satOff val="-1530"/>
              <a:lumOff val="532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9679"/>
            <a:ext cx="2207796" cy="33966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Triángulo isósceles"/>
          <p:cNvSpPr/>
          <p:nvPr/>
        </p:nvSpPr>
        <p:spPr>
          <a:xfrm rot="16742952">
            <a:off x="3517106" y="2985651"/>
            <a:ext cx="1435375" cy="27342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49" y="3418203"/>
            <a:ext cx="3600400" cy="2646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14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u="sng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Aplicación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467544" y="1286762"/>
            <a:ext cx="7992888" cy="1530170"/>
            <a:chOff x="0" y="3366374"/>
            <a:chExt cx="7992888" cy="153017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5 Rectángulo redondeado"/>
            <p:cNvSpPr/>
            <p:nvPr/>
          </p:nvSpPr>
          <p:spPr>
            <a:xfrm>
              <a:off x="0" y="3366374"/>
              <a:ext cx="7992888" cy="1530170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423754"/>
                <a:satOff val="-3953"/>
                <a:lumOff val="27061"/>
                <a:alphaOff val="0"/>
              </a:schemeClr>
            </a:fillRef>
            <a:effectRef idx="2">
              <a:schemeClr val="accent1">
                <a:shade val="80000"/>
                <a:hueOff val="423754"/>
                <a:satOff val="-3953"/>
                <a:lumOff val="270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1751594" y="3366374"/>
              <a:ext cx="6241293" cy="15301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b="1" u="sng" kern="1200" dirty="0" smtClean="0"/>
                <a:t>Incidencias</a:t>
              </a:r>
              <a:endParaRPr lang="es-ES" sz="1900" b="1" u="sng" kern="1200" dirty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El ciudadano fotografía una incidencia y la clasifica enviándola al ayuntamiento. La fotografía lleva asociada posición vía GPS.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Recibe </a:t>
              </a:r>
              <a:r>
                <a:rPr lang="es-ES" sz="1600" dirty="0" err="1" smtClean="0"/>
                <a:t>CiviPoints</a:t>
              </a:r>
              <a:r>
                <a:rPr lang="es-ES" sz="1600" dirty="0" smtClean="0"/>
                <a:t> canjeables por colaborar.</a:t>
              </a:r>
              <a:endParaRPr lang="es-ES" sz="1600" dirty="0"/>
            </a:p>
          </p:txBody>
        </p:sp>
      </p:grpSp>
      <p:sp>
        <p:nvSpPr>
          <p:cNvPr id="5" name="4 Rectángulo redondeado"/>
          <p:cNvSpPr/>
          <p:nvPr/>
        </p:nvSpPr>
        <p:spPr>
          <a:xfrm>
            <a:off x="620561" y="1439779"/>
            <a:ext cx="1598577" cy="1224136"/>
          </a:xfrm>
          <a:prstGeom prst="roundRect">
            <a:avLst>
              <a:gd name="adj" fmla="val 1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000" r="-24000"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matte">
            <a:bevelT w="50800" h="190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70757"/>
              <a:satOff val="-3061"/>
              <a:lumOff val="1064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929" y="2993202"/>
            <a:ext cx="2123568" cy="35171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26" y="3013482"/>
            <a:ext cx="2297761" cy="361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8" y="3054521"/>
            <a:ext cx="2119224" cy="35363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Flecha derecha"/>
          <p:cNvSpPr/>
          <p:nvPr/>
        </p:nvSpPr>
        <p:spPr>
          <a:xfrm>
            <a:off x="2627784" y="4283740"/>
            <a:ext cx="823169" cy="936104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5283556" y="4283740"/>
            <a:ext cx="823169" cy="936104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78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319</TotalTime>
  <Words>489</Words>
  <Application>Microsoft Office PowerPoint</Application>
  <PresentationFormat>Presentación en pantalla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Concurrencia</vt:lpstr>
      <vt:lpstr>Smart Cugat</vt:lpstr>
      <vt:lpstr>Smart Cugat</vt:lpstr>
      <vt:lpstr>Objetivos APP</vt:lpstr>
      <vt:lpstr>Características APP</vt:lpstr>
      <vt:lpstr>Aplicación</vt:lpstr>
      <vt:lpstr>Aplicación</vt:lpstr>
      <vt:lpstr>Aplicación</vt:lpstr>
      <vt:lpstr>Aplicación</vt:lpstr>
      <vt:lpstr>Aplicación</vt:lpstr>
      <vt:lpstr>Acciones de promoción APP</vt:lpstr>
      <vt:lpstr>CiviPoints</vt:lpstr>
      <vt:lpstr>Costes y desglose</vt:lpstr>
      <vt:lpstr>Conclusiones</vt:lpstr>
      <vt:lpstr>Gracias por vuestra Atención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Cugat App</dc:title>
  <dc:creator>Jordi</dc:creator>
  <cp:lastModifiedBy>Jordi</cp:lastModifiedBy>
  <cp:revision>27</cp:revision>
  <dcterms:created xsi:type="dcterms:W3CDTF">2015-04-25T09:03:53Z</dcterms:created>
  <dcterms:modified xsi:type="dcterms:W3CDTF">2015-04-25T14:23:36Z</dcterms:modified>
</cp:coreProperties>
</file>